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70" r:id="rId3"/>
    <p:sldId id="257" r:id="rId4"/>
    <p:sldId id="258" r:id="rId5"/>
    <p:sldId id="271" r:id="rId6"/>
    <p:sldId id="259" r:id="rId7"/>
    <p:sldId id="260" r:id="rId8"/>
    <p:sldId id="261" r:id="rId9"/>
    <p:sldId id="262" r:id="rId10"/>
    <p:sldId id="263" r:id="rId11"/>
    <p:sldId id="264" r:id="rId12"/>
    <p:sldId id="265" r:id="rId13"/>
    <p:sldId id="266" r:id="rId14"/>
    <p:sldId id="267" r:id="rId15"/>
    <p:sldId id="268" r:id="rId16"/>
    <p:sldId id="269"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C0E2C5-D81C-40A2-9B7F-3CC90167D273}" type="datetimeFigureOut">
              <a:rPr lang="en-GB" smtClean="0"/>
              <a:t>05/01/2018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0F584-EBDF-4FB8-8583-0FBB6D79134D}" type="slidenum">
              <a:rPr lang="en-GB" smtClean="0"/>
              <a:t>‹#›</a:t>
            </a:fld>
            <a:endParaRPr lang="en-GB"/>
          </a:p>
        </p:txBody>
      </p:sp>
    </p:spTree>
    <p:extLst>
      <p:ext uri="{BB962C8B-B14F-4D97-AF65-F5344CB8AC3E}">
        <p14:creationId xmlns:p14="http://schemas.microsoft.com/office/powerpoint/2010/main" val="4208851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3</a:t>
            </a:fld>
            <a:endParaRPr lang="en-GB"/>
          </a:p>
        </p:txBody>
      </p:sp>
    </p:spTree>
    <p:extLst>
      <p:ext uri="{BB962C8B-B14F-4D97-AF65-F5344CB8AC3E}">
        <p14:creationId xmlns:p14="http://schemas.microsoft.com/office/powerpoint/2010/main" val="847933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4</a:t>
            </a:fld>
            <a:endParaRPr lang="en-GB"/>
          </a:p>
        </p:txBody>
      </p:sp>
    </p:spTree>
    <p:extLst>
      <p:ext uri="{BB962C8B-B14F-4D97-AF65-F5344CB8AC3E}">
        <p14:creationId xmlns:p14="http://schemas.microsoft.com/office/powerpoint/2010/main" val="3045676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6</a:t>
            </a:fld>
            <a:endParaRPr lang="en-GB"/>
          </a:p>
        </p:txBody>
      </p:sp>
    </p:spTree>
    <p:extLst>
      <p:ext uri="{BB962C8B-B14F-4D97-AF65-F5344CB8AC3E}">
        <p14:creationId xmlns:p14="http://schemas.microsoft.com/office/powerpoint/2010/main" val="1283919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7</a:t>
            </a:fld>
            <a:endParaRPr lang="en-GB"/>
          </a:p>
        </p:txBody>
      </p:sp>
    </p:spTree>
    <p:extLst>
      <p:ext uri="{BB962C8B-B14F-4D97-AF65-F5344CB8AC3E}">
        <p14:creationId xmlns:p14="http://schemas.microsoft.com/office/powerpoint/2010/main" val="1813501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8</a:t>
            </a:fld>
            <a:endParaRPr lang="en-GB"/>
          </a:p>
        </p:txBody>
      </p:sp>
    </p:spTree>
    <p:extLst>
      <p:ext uri="{BB962C8B-B14F-4D97-AF65-F5344CB8AC3E}">
        <p14:creationId xmlns:p14="http://schemas.microsoft.com/office/powerpoint/2010/main" val="294851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3BE0B4-35C3-49BD-8840-E2AEDC530DE2}" type="slidenum">
              <a:rPr lang="en-GB" smtClean="0"/>
              <a:pPr/>
              <a:t>9</a:t>
            </a:fld>
            <a:endParaRPr lang="en-GB"/>
          </a:p>
        </p:txBody>
      </p:sp>
    </p:spTree>
    <p:extLst>
      <p:ext uri="{BB962C8B-B14F-4D97-AF65-F5344CB8AC3E}">
        <p14:creationId xmlns:p14="http://schemas.microsoft.com/office/powerpoint/2010/main" val="690370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3BE0B4-35C3-49BD-8840-E2AEDC530DE2}" type="slidenum">
              <a:rPr lang="en-GB" smtClean="0"/>
              <a:pPr/>
              <a:t>10</a:t>
            </a:fld>
            <a:endParaRPr lang="en-GB"/>
          </a:p>
        </p:txBody>
      </p:sp>
    </p:spTree>
    <p:extLst>
      <p:ext uri="{BB962C8B-B14F-4D97-AF65-F5344CB8AC3E}">
        <p14:creationId xmlns:p14="http://schemas.microsoft.com/office/powerpoint/2010/main" val="743913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3BE0B4-35C3-49BD-8840-E2AEDC530DE2}" type="slidenum">
              <a:rPr lang="en-GB" smtClean="0"/>
              <a:pPr/>
              <a:t>11</a:t>
            </a:fld>
            <a:endParaRPr lang="en-GB"/>
          </a:p>
        </p:txBody>
      </p:sp>
    </p:spTree>
    <p:extLst>
      <p:ext uri="{BB962C8B-B14F-4D97-AF65-F5344CB8AC3E}">
        <p14:creationId xmlns:p14="http://schemas.microsoft.com/office/powerpoint/2010/main" val="3447944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3BE0B4-35C3-49BD-8840-E2AEDC530DE2}" type="slidenum">
              <a:rPr lang="en-GB" smtClean="0"/>
              <a:pPr/>
              <a:t>12</a:t>
            </a:fld>
            <a:endParaRPr lang="en-GB"/>
          </a:p>
        </p:txBody>
      </p:sp>
    </p:spTree>
    <p:extLst>
      <p:ext uri="{BB962C8B-B14F-4D97-AF65-F5344CB8AC3E}">
        <p14:creationId xmlns:p14="http://schemas.microsoft.com/office/powerpoint/2010/main" val="3283983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3BE0B4-35C3-49BD-8840-E2AEDC530DE2}" type="slidenum">
              <a:rPr lang="en-GB" smtClean="0"/>
              <a:pPr/>
              <a:t>13</a:t>
            </a:fld>
            <a:endParaRPr lang="en-GB"/>
          </a:p>
        </p:txBody>
      </p:sp>
    </p:spTree>
    <p:extLst>
      <p:ext uri="{BB962C8B-B14F-4D97-AF65-F5344CB8AC3E}">
        <p14:creationId xmlns:p14="http://schemas.microsoft.com/office/powerpoint/2010/main" val="1423122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3BE0B4-35C3-49BD-8840-E2AEDC530DE2}" type="slidenum">
              <a:rPr lang="en-GB" smtClean="0"/>
              <a:pPr/>
              <a:t>14</a:t>
            </a:fld>
            <a:endParaRPr lang="en-GB"/>
          </a:p>
        </p:txBody>
      </p:sp>
    </p:spTree>
    <p:extLst>
      <p:ext uri="{BB962C8B-B14F-4D97-AF65-F5344CB8AC3E}">
        <p14:creationId xmlns:p14="http://schemas.microsoft.com/office/powerpoint/2010/main" val="40486057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15</a:t>
            </a:fld>
            <a:endParaRPr lang="en-GB"/>
          </a:p>
        </p:txBody>
      </p:sp>
    </p:spTree>
    <p:extLst>
      <p:ext uri="{BB962C8B-B14F-4D97-AF65-F5344CB8AC3E}">
        <p14:creationId xmlns:p14="http://schemas.microsoft.com/office/powerpoint/2010/main" val="24845627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5AD4719-F54E-47EA-A0CE-4AD3CCE21E4F}" type="slidenum">
              <a:rPr lang="en-GB" smtClean="0"/>
              <a:t>16</a:t>
            </a:fld>
            <a:endParaRPr lang="en-GB"/>
          </a:p>
        </p:txBody>
      </p:sp>
    </p:spTree>
    <p:extLst>
      <p:ext uri="{BB962C8B-B14F-4D97-AF65-F5344CB8AC3E}">
        <p14:creationId xmlns:p14="http://schemas.microsoft.com/office/powerpoint/2010/main" val="380068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3708329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3064818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22160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8AAEE78-989F-4084-9301-9523DA2FF613}"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820324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8AAEE78-989F-4084-9301-9523DA2FF613}" type="datetimeFigureOut">
              <a:rPr lang="en-GB" smtClean="0"/>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177738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2771064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342891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111244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8AAEE78-989F-4084-9301-9523DA2FF613}"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349159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8AAEE78-989F-4084-9301-9523DA2FF613}"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54266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2059756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87029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94982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365850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3994857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1203800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8AAEE78-989F-4084-9301-9523DA2FF613}"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1B270-8A66-4F01-B0A0-7906931A9FDE}" type="slidenum">
              <a:rPr lang="en-GB" smtClean="0"/>
              <a:t>‹#›</a:t>
            </a:fld>
            <a:endParaRPr lang="en-GB"/>
          </a:p>
        </p:txBody>
      </p:sp>
    </p:spTree>
    <p:extLst>
      <p:ext uri="{BB962C8B-B14F-4D97-AF65-F5344CB8AC3E}">
        <p14:creationId xmlns:p14="http://schemas.microsoft.com/office/powerpoint/2010/main" val="3889992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8AAEE78-989F-4084-9301-9523DA2FF613}" type="datetimeFigureOut">
              <a:rPr lang="en-GB" smtClean="0"/>
              <a:t>05/01/2018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261B270-8A66-4F01-B0A0-7906931A9FDE}" type="slidenum">
              <a:rPr lang="en-GB" smtClean="0"/>
              <a:t>‹#›</a:t>
            </a:fld>
            <a:endParaRPr lang="en-GB"/>
          </a:p>
        </p:txBody>
      </p:sp>
    </p:spTree>
    <p:extLst>
      <p:ext uri="{BB962C8B-B14F-4D97-AF65-F5344CB8AC3E}">
        <p14:creationId xmlns:p14="http://schemas.microsoft.com/office/powerpoint/2010/main" val="29004131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Macedonian Military and Philip’s Reforms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14577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Military Organisation before </a:t>
            </a:r>
            <a:r>
              <a:rPr lang="en-GB" sz="4400" dirty="0" smtClean="0"/>
              <a:t>Philip: Basics</a:t>
            </a:r>
            <a:endParaRPr lang="en-GB" dirty="0"/>
          </a:p>
        </p:txBody>
      </p:sp>
      <p:sp>
        <p:nvSpPr>
          <p:cNvPr id="3" name="Content Placeholder 2"/>
          <p:cNvSpPr>
            <a:spLocks noGrp="1"/>
          </p:cNvSpPr>
          <p:nvPr>
            <p:ph idx="1"/>
          </p:nvPr>
        </p:nvSpPr>
        <p:spPr/>
        <p:txBody>
          <a:bodyPr/>
          <a:lstStyle/>
          <a:p>
            <a:r>
              <a:rPr lang="en-GB" dirty="0" smtClean="0"/>
              <a:t>In the Persian Wars, we see Macedonian cavalry fighting on the Persian side.</a:t>
            </a:r>
          </a:p>
          <a:p>
            <a:r>
              <a:rPr lang="en-GB" dirty="0" smtClean="0"/>
              <a:t>In the Peloponnesian War (431-404BCE), there is mention of primarily cavalry, but also infantry.</a:t>
            </a:r>
          </a:p>
          <a:p>
            <a:r>
              <a:rPr lang="en-GB" dirty="0" smtClean="0"/>
              <a:t>So, Macedon always had some infantry (of the hoplite type), but, like Thessaly, its primary strength was its cavalry.</a:t>
            </a:r>
          </a:p>
          <a:p>
            <a:r>
              <a:rPr lang="en-GB" dirty="0" smtClean="0"/>
              <a:t>Its great northern threats were either irregulars or cavalry, so a strong cavalry was a good choice for Macedon, its </a:t>
            </a:r>
            <a:r>
              <a:rPr lang="en-GB" dirty="0" err="1" smtClean="0"/>
              <a:t>defense</a:t>
            </a:r>
            <a:r>
              <a:rPr lang="en-GB" dirty="0" smtClean="0"/>
              <a:t>, and its geography and economy.</a:t>
            </a:r>
          </a:p>
        </p:txBody>
      </p:sp>
    </p:spTree>
    <p:extLst>
      <p:ext uri="{BB962C8B-B14F-4D97-AF65-F5344CB8AC3E}">
        <p14:creationId xmlns:p14="http://schemas.microsoft.com/office/powerpoint/2010/main" val="841543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Military Organisation before Philip: </a:t>
            </a:r>
            <a:r>
              <a:rPr lang="en-GB" sz="4000" dirty="0" err="1" smtClean="0"/>
              <a:t>Defense</a:t>
            </a:r>
            <a:r>
              <a:rPr lang="en-GB" sz="4000" dirty="0" smtClean="0"/>
              <a:t> of the country</a:t>
            </a:r>
            <a:endParaRPr lang="en-GB" sz="4000" dirty="0"/>
          </a:p>
        </p:txBody>
      </p:sp>
      <p:sp>
        <p:nvSpPr>
          <p:cNvPr id="3" name="Content Placeholder 2"/>
          <p:cNvSpPr>
            <a:spLocks noGrp="1"/>
          </p:cNvSpPr>
          <p:nvPr>
            <p:ph sz="half" idx="1"/>
          </p:nvPr>
        </p:nvSpPr>
        <p:spPr/>
        <p:txBody>
          <a:bodyPr/>
          <a:lstStyle/>
          <a:p>
            <a:r>
              <a:rPr lang="en-GB" dirty="0" err="1" smtClean="0"/>
              <a:t>Archelaos</a:t>
            </a:r>
            <a:r>
              <a:rPr lang="en-GB" dirty="0" smtClean="0"/>
              <a:t> was king in the late 5</a:t>
            </a:r>
            <a:r>
              <a:rPr lang="en-GB" baseline="30000" dirty="0" smtClean="0"/>
              <a:t>th</a:t>
            </a:r>
            <a:r>
              <a:rPr lang="en-GB" dirty="0" smtClean="0"/>
              <a:t> century: 413-399</a:t>
            </a:r>
          </a:p>
          <a:p>
            <a:r>
              <a:rPr lang="en-GB" dirty="0" smtClean="0"/>
              <a:t>He made important changes in the defence of the kingdom. </a:t>
            </a:r>
          </a:p>
          <a:p>
            <a:r>
              <a:rPr lang="en-GB" dirty="0" smtClean="0"/>
              <a:t>He built roads and built forts around the kingdom.</a:t>
            </a:r>
          </a:p>
          <a:p>
            <a:r>
              <a:rPr lang="en-GB" dirty="0" smtClean="0"/>
              <a:t>His main army was made up of heavy cavalry, the Companions. </a:t>
            </a:r>
          </a:p>
          <a:p>
            <a:endParaRPr lang="en-GB" dirty="0"/>
          </a:p>
        </p:txBody>
      </p:sp>
      <p:sp>
        <p:nvSpPr>
          <p:cNvPr id="7" name="Content Placeholder 6"/>
          <p:cNvSpPr>
            <a:spLocks noGrp="1"/>
          </p:cNvSpPr>
          <p:nvPr>
            <p:ph sz="half" idx="2"/>
          </p:nvPr>
        </p:nvSpPr>
        <p:spPr/>
        <p:txBody>
          <a:bodyPr/>
          <a:lstStyle/>
          <a:p>
            <a:r>
              <a:rPr lang="en-GB" dirty="0" smtClean="0"/>
              <a:t>BUT</a:t>
            </a:r>
          </a:p>
          <a:p>
            <a:pPr lvl="1"/>
            <a:r>
              <a:rPr lang="en-GB" dirty="0" smtClean="0"/>
              <a:t>After </a:t>
            </a:r>
            <a:r>
              <a:rPr lang="en-GB" dirty="0" err="1" smtClean="0"/>
              <a:t>Archelaos</a:t>
            </a:r>
            <a:r>
              <a:rPr lang="en-GB" dirty="0" smtClean="0"/>
              <a:t>’ death, Macedon is very hard pressed.</a:t>
            </a:r>
          </a:p>
          <a:p>
            <a:pPr lvl="1"/>
            <a:r>
              <a:rPr lang="en-GB" dirty="0" smtClean="0"/>
              <a:t>It might be that his forts made things better, or that they were not all that important in the first place.</a:t>
            </a:r>
          </a:p>
          <a:p>
            <a:pPr lvl="1"/>
            <a:r>
              <a:rPr lang="en-GB" dirty="0" smtClean="0"/>
              <a:t>And there is no archaeological evidence as yet of any of these forts or roads.</a:t>
            </a:r>
            <a:endParaRPr lang="en-GB" dirty="0"/>
          </a:p>
        </p:txBody>
      </p:sp>
    </p:spTree>
    <p:extLst>
      <p:ext uri="{BB962C8B-B14F-4D97-AF65-F5344CB8AC3E}">
        <p14:creationId xmlns:p14="http://schemas.microsoft.com/office/powerpoint/2010/main" val="143871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dirty="0"/>
              <a:t>Military Organisation before Philip: </a:t>
            </a:r>
            <a:r>
              <a:rPr lang="en-GB" sz="5400" dirty="0" smtClean="0"/>
              <a:t>Cavalry vs Infantry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a:t>
            </a:r>
            <a:r>
              <a:rPr lang="en-GB" dirty="0" smtClean="0"/>
              <a:t>greater change in the Macedonian military organisation before </a:t>
            </a:r>
            <a:r>
              <a:rPr lang="en-GB" dirty="0" smtClean="0"/>
              <a:t>Philip saw the creation of two bodies of companions.</a:t>
            </a:r>
            <a:endParaRPr lang="en-GB" dirty="0" smtClean="0"/>
          </a:p>
          <a:p>
            <a:r>
              <a:rPr lang="en-GB" dirty="0" smtClean="0"/>
              <a:t>He created a new body of Companions: the “Foot-Companions” or heavy infantry.</a:t>
            </a:r>
          </a:p>
          <a:p>
            <a:r>
              <a:rPr lang="en-GB" dirty="0" smtClean="0"/>
              <a:t>After Alexander’s assassination, the Foot-Companions lost their importance. </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BUT </a:t>
            </a:r>
          </a:p>
          <a:p>
            <a:pPr lvl="1"/>
            <a:r>
              <a:rPr lang="en-GB" dirty="0" smtClean="0"/>
              <a:t>Dating the reform is difficult. </a:t>
            </a:r>
          </a:p>
          <a:p>
            <a:pPr lvl="1"/>
            <a:r>
              <a:rPr lang="en-GB" dirty="0" smtClean="0"/>
              <a:t>The evidence attributes it to King Alexander (CAREFUL, this is DEFINITELY not Alexander the Great)</a:t>
            </a:r>
          </a:p>
          <a:p>
            <a:pPr lvl="1"/>
            <a:r>
              <a:rPr lang="en-GB" dirty="0" smtClean="0"/>
              <a:t>It could be either Alexander I (around the Persian Wars) or Alexander II (370-68).</a:t>
            </a:r>
          </a:p>
          <a:p>
            <a:pPr lvl="1"/>
            <a:r>
              <a:rPr lang="en-GB" dirty="0" smtClean="0"/>
              <a:t>If Alexander I, then there is clear Persian influence.</a:t>
            </a:r>
          </a:p>
          <a:p>
            <a:pPr lvl="1"/>
            <a:r>
              <a:rPr lang="en-GB" dirty="0" smtClean="0"/>
              <a:t>If Alexander II, then a great change in a very short reign (and possibly a change in military thinking in the 4</a:t>
            </a:r>
            <a:r>
              <a:rPr lang="en-GB" baseline="30000" dirty="0" smtClean="0"/>
              <a:t>th</a:t>
            </a:r>
            <a:r>
              <a:rPr lang="en-GB" dirty="0" smtClean="0"/>
              <a:t> C?). But also possibly a reaction to the need to hire mercenaries often in the period just before</a:t>
            </a:r>
            <a:endParaRPr lang="en-GB" dirty="0"/>
          </a:p>
        </p:txBody>
      </p:sp>
    </p:spTree>
    <p:extLst>
      <p:ext uri="{BB962C8B-B14F-4D97-AF65-F5344CB8AC3E}">
        <p14:creationId xmlns:p14="http://schemas.microsoft.com/office/powerpoint/2010/main" val="1042213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Society and importance?</a:t>
            </a:r>
            <a:endParaRPr lang="en-GB" sz="4400" dirty="0"/>
          </a:p>
        </p:txBody>
      </p:sp>
      <p:sp>
        <p:nvSpPr>
          <p:cNvPr id="5" name="Text Placeholder 4"/>
          <p:cNvSpPr>
            <a:spLocks noGrp="1"/>
          </p:cNvSpPr>
          <p:nvPr>
            <p:ph type="body" idx="1"/>
          </p:nvPr>
        </p:nvSpPr>
        <p:spPr>
          <a:xfrm>
            <a:off x="155460" y="1918181"/>
            <a:ext cx="4396338" cy="576262"/>
          </a:xfrm>
        </p:spPr>
        <p:txBody>
          <a:bodyPr/>
          <a:lstStyle/>
          <a:p>
            <a:r>
              <a:rPr lang="en-GB" dirty="0" smtClean="0"/>
              <a:t>The power of numbers</a:t>
            </a:r>
            <a:endParaRPr lang="en-GB" dirty="0"/>
          </a:p>
        </p:txBody>
      </p:sp>
      <p:sp>
        <p:nvSpPr>
          <p:cNvPr id="6" name="Content Placeholder 5"/>
          <p:cNvSpPr>
            <a:spLocks noGrp="1"/>
          </p:cNvSpPr>
          <p:nvPr>
            <p:ph sz="half" idx="2"/>
          </p:nvPr>
        </p:nvSpPr>
        <p:spPr>
          <a:xfrm>
            <a:off x="155459" y="2582182"/>
            <a:ext cx="4396339" cy="3741738"/>
          </a:xfrm>
        </p:spPr>
        <p:txBody>
          <a:bodyPr/>
          <a:lstStyle/>
          <a:p>
            <a:r>
              <a:rPr lang="en-GB" dirty="0" smtClean="0"/>
              <a:t>431: 800 cavalry</a:t>
            </a:r>
          </a:p>
          <a:p>
            <a:r>
              <a:rPr lang="en-GB" dirty="0" smtClean="0"/>
              <a:t>C428: 1000 infantry</a:t>
            </a:r>
          </a:p>
          <a:p>
            <a:r>
              <a:rPr lang="en-GB" dirty="0" smtClean="0"/>
              <a:t>423: 1000 cavalry (including the </a:t>
            </a:r>
            <a:r>
              <a:rPr lang="en-GB" dirty="0" err="1" smtClean="0"/>
              <a:t>Chalcidians</a:t>
            </a:r>
            <a:r>
              <a:rPr lang="en-GB" dirty="0" smtClean="0"/>
              <a:t>)</a:t>
            </a:r>
          </a:p>
          <a:p>
            <a:r>
              <a:rPr lang="en-GB" dirty="0" smtClean="0"/>
              <a:t>382: 400 cavalry + need for hoplite mercenaries</a:t>
            </a:r>
          </a:p>
          <a:p>
            <a:r>
              <a:rPr lang="en-GB" dirty="0" smtClean="0"/>
              <a:t>359: 10,000 infantry + 600 cavalry</a:t>
            </a:r>
          </a:p>
          <a:p>
            <a:endParaRPr lang="en-GB" dirty="0"/>
          </a:p>
        </p:txBody>
      </p:sp>
      <p:sp>
        <p:nvSpPr>
          <p:cNvPr id="7" name="Text Placeholder 6"/>
          <p:cNvSpPr>
            <a:spLocks noGrp="1"/>
          </p:cNvSpPr>
          <p:nvPr>
            <p:ph type="body" sz="quarter" idx="3"/>
          </p:nvPr>
        </p:nvSpPr>
        <p:spPr>
          <a:xfrm>
            <a:off x="4551798" y="1853334"/>
            <a:ext cx="4396339" cy="576262"/>
          </a:xfrm>
        </p:spPr>
        <p:txBody>
          <a:bodyPr/>
          <a:lstStyle/>
          <a:p>
            <a:r>
              <a:rPr lang="en-GB" dirty="0" smtClean="0"/>
              <a:t>Not quite adding up?</a:t>
            </a:r>
            <a:endParaRPr lang="en-GB" dirty="0"/>
          </a:p>
        </p:txBody>
      </p:sp>
      <p:sp>
        <p:nvSpPr>
          <p:cNvPr id="8" name="Content Placeholder 7"/>
          <p:cNvSpPr>
            <a:spLocks noGrp="1"/>
          </p:cNvSpPr>
          <p:nvPr>
            <p:ph sz="quarter" idx="4"/>
          </p:nvPr>
        </p:nvSpPr>
        <p:spPr>
          <a:xfrm>
            <a:off x="4551798" y="2517335"/>
            <a:ext cx="4396339" cy="3741738"/>
          </a:xfrm>
        </p:spPr>
        <p:txBody>
          <a:bodyPr>
            <a:normAutofit fontScale="85000" lnSpcReduction="10000"/>
          </a:bodyPr>
          <a:lstStyle/>
          <a:p>
            <a:r>
              <a:rPr lang="en-GB" dirty="0" smtClean="0"/>
              <a:t>All these numbers are numbers on campaign – often foreign campaigns. I.e. what Macedon had to spare. </a:t>
            </a:r>
          </a:p>
          <a:p>
            <a:r>
              <a:rPr lang="en-GB" dirty="0" smtClean="0"/>
              <a:t>Until 359, the infantry numbers are small:</a:t>
            </a:r>
          </a:p>
          <a:p>
            <a:pPr lvl="1"/>
            <a:r>
              <a:rPr lang="en-GB" dirty="0" smtClean="0"/>
              <a:t>EITHER because infantry was more difficult to deploy abroad quickly (after all cavalrymen were always elite, hence had leisure)</a:t>
            </a:r>
          </a:p>
          <a:p>
            <a:pPr lvl="1"/>
            <a:r>
              <a:rPr lang="en-GB" dirty="0" smtClean="0"/>
              <a:t>OR because Philip mobilised a greater part of the Macedonian lower classes (remember, we are not told what type of infantry they are)</a:t>
            </a:r>
          </a:p>
          <a:p>
            <a:pPr lvl="1"/>
            <a:r>
              <a:rPr lang="en-GB" dirty="0" smtClean="0"/>
              <a:t>OR Alexander II was the one to make the change to the </a:t>
            </a:r>
            <a:r>
              <a:rPr lang="en-GB" dirty="0" err="1" smtClean="0"/>
              <a:t>pezhaiteroi</a:t>
            </a:r>
            <a:r>
              <a:rPr lang="en-GB" dirty="0" smtClean="0"/>
              <a:t>, and what we see is the result of that.</a:t>
            </a:r>
            <a:endParaRPr lang="en-GB" dirty="0"/>
          </a:p>
        </p:txBody>
      </p:sp>
      <p:sp>
        <p:nvSpPr>
          <p:cNvPr id="9" name="TextBox 8"/>
          <p:cNvSpPr txBox="1"/>
          <p:nvPr/>
        </p:nvSpPr>
        <p:spPr>
          <a:xfrm>
            <a:off x="9322421" y="1728439"/>
            <a:ext cx="2732048" cy="4062651"/>
          </a:xfrm>
          <a:prstGeom prst="rect">
            <a:avLst/>
          </a:prstGeom>
          <a:noFill/>
          <a:ln w="38100">
            <a:solidFill>
              <a:srgbClr val="00B050"/>
            </a:solidFill>
          </a:ln>
        </p:spPr>
        <p:txBody>
          <a:bodyPr wrap="square" rtlCol="0">
            <a:spAutoFit/>
          </a:bodyPr>
          <a:lstStyle/>
          <a:p>
            <a:r>
              <a:rPr lang="en-GB" sz="2400" b="1" u="sng" dirty="0" smtClean="0"/>
              <a:t>OR</a:t>
            </a:r>
          </a:p>
          <a:p>
            <a:r>
              <a:rPr lang="en-GB" dirty="0" smtClean="0"/>
              <a:t>The social importance of cavalry men and the upper classes meant that they were more commonly mentioned.</a:t>
            </a:r>
          </a:p>
          <a:p>
            <a:r>
              <a:rPr lang="en-GB" dirty="0" smtClean="0"/>
              <a:t>After all, Greek authors would have used information from upper class Macedonians, who were their friends or associates.</a:t>
            </a:r>
            <a:endParaRPr lang="en-GB" dirty="0"/>
          </a:p>
        </p:txBody>
      </p:sp>
    </p:spTree>
    <p:extLst>
      <p:ext uri="{BB962C8B-B14F-4D97-AF65-F5344CB8AC3E}">
        <p14:creationId xmlns:p14="http://schemas.microsoft.com/office/powerpoint/2010/main" val="850369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 as Leader</a:t>
            </a:r>
            <a:endParaRPr lang="en-GB" dirty="0"/>
          </a:p>
        </p:txBody>
      </p:sp>
      <p:sp>
        <p:nvSpPr>
          <p:cNvPr id="3" name="Content Placeholder 2"/>
          <p:cNvSpPr>
            <a:spLocks noGrp="1"/>
          </p:cNvSpPr>
          <p:nvPr>
            <p:ph idx="1"/>
          </p:nvPr>
        </p:nvSpPr>
        <p:spPr/>
        <p:txBody>
          <a:bodyPr/>
          <a:lstStyle/>
          <a:p>
            <a:r>
              <a:rPr lang="en-GB" dirty="0" smtClean="0"/>
              <a:t>The first few years of Philip’s reign were spent in almost constant campaigning.</a:t>
            </a:r>
          </a:p>
          <a:p>
            <a:r>
              <a:rPr lang="en-GB" dirty="0" smtClean="0"/>
              <a:t>Philip led his army from the front and thus inspired loyalty to his troops.</a:t>
            </a:r>
          </a:p>
          <a:p>
            <a:r>
              <a:rPr lang="en-GB" dirty="0" smtClean="0"/>
              <a:t>He tried to keep the core of his army purely Macedonian, although he employed troops from conquered areas and allies.</a:t>
            </a:r>
          </a:p>
          <a:p>
            <a:r>
              <a:rPr lang="en-GB" dirty="0" smtClean="0"/>
              <a:t>Very importantly, Philip paid his citizen army, thus creating a professional one.</a:t>
            </a:r>
            <a:endParaRPr lang="en-GB" dirty="0"/>
          </a:p>
        </p:txBody>
      </p:sp>
    </p:spTree>
    <p:extLst>
      <p:ext uri="{BB962C8B-B14F-4D97-AF65-F5344CB8AC3E}">
        <p14:creationId xmlns:p14="http://schemas.microsoft.com/office/powerpoint/2010/main" val="172166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Philip’s Army</a:t>
            </a:r>
            <a:endParaRPr lang="en-GB" dirty="0"/>
          </a:p>
        </p:txBody>
      </p:sp>
      <p:sp>
        <p:nvSpPr>
          <p:cNvPr id="3" name="Content Placeholder 2"/>
          <p:cNvSpPr>
            <a:spLocks noGrp="1"/>
          </p:cNvSpPr>
          <p:nvPr>
            <p:ph idx="1"/>
          </p:nvPr>
        </p:nvSpPr>
        <p:spPr/>
        <p:txBody>
          <a:bodyPr/>
          <a:lstStyle/>
          <a:p>
            <a:r>
              <a:rPr lang="en-GB" dirty="0" smtClean="0"/>
              <a:t>The Companions: heavy cavalry, armed with lance, shield and spear and wearing heavy armour.</a:t>
            </a:r>
          </a:p>
          <a:p>
            <a:r>
              <a:rPr lang="en-GB" dirty="0" smtClean="0"/>
              <a:t>Foot-Companions: heavy infantry, equipped with </a:t>
            </a:r>
            <a:r>
              <a:rPr lang="en-GB" dirty="0" err="1" smtClean="0"/>
              <a:t>sarissa</a:t>
            </a:r>
            <a:r>
              <a:rPr lang="en-GB" dirty="0" smtClean="0"/>
              <a:t>.</a:t>
            </a:r>
          </a:p>
          <a:p>
            <a:r>
              <a:rPr lang="en-GB" dirty="0" smtClean="0"/>
              <a:t>Light cavalry: armed with javelins and wearing little armour.</a:t>
            </a:r>
          </a:p>
          <a:p>
            <a:r>
              <a:rPr lang="en-GB" dirty="0" smtClean="0"/>
              <a:t>Light infantry: javelin-throwers and </a:t>
            </a:r>
            <a:r>
              <a:rPr lang="en-GB" dirty="0" err="1" smtClean="0"/>
              <a:t>peltasts</a:t>
            </a:r>
            <a:r>
              <a:rPr lang="en-GB" dirty="0" smtClean="0"/>
              <a:t>, very mobile, used as shielding for the heavy infantry.</a:t>
            </a:r>
          </a:p>
        </p:txBody>
      </p:sp>
    </p:spTree>
    <p:extLst>
      <p:ext uri="{BB962C8B-B14F-4D97-AF65-F5344CB8AC3E}">
        <p14:creationId xmlns:p14="http://schemas.microsoft.com/office/powerpoint/2010/main" val="4280612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The Great Chance</a:t>
            </a:r>
            <a:endParaRPr lang="en-GB" dirty="0"/>
          </a:p>
        </p:txBody>
      </p:sp>
    </p:spTree>
    <p:extLst>
      <p:ext uri="{BB962C8B-B14F-4D97-AF65-F5344CB8AC3E}">
        <p14:creationId xmlns:p14="http://schemas.microsoft.com/office/powerpoint/2010/main" val="3014545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8229600" cy="1143000"/>
          </a:xfrm>
        </p:spPr>
        <p:txBody>
          <a:bodyPr/>
          <a:lstStyle/>
          <a:p>
            <a:r>
              <a:rPr lang="en-GB" dirty="0" smtClean="0"/>
              <a:t>The </a:t>
            </a:r>
            <a:r>
              <a:rPr lang="en-GB" dirty="0" err="1" smtClean="0"/>
              <a:t>sarissa</a:t>
            </a:r>
            <a:endParaRPr lang="en-GB" dirty="0"/>
          </a:p>
        </p:txBody>
      </p:sp>
      <p:sp>
        <p:nvSpPr>
          <p:cNvPr id="3" name="Content Placeholder 2"/>
          <p:cNvSpPr>
            <a:spLocks noGrp="1"/>
          </p:cNvSpPr>
          <p:nvPr>
            <p:ph sz="half" idx="1"/>
          </p:nvPr>
        </p:nvSpPr>
        <p:spPr>
          <a:xfrm>
            <a:off x="412595" y="1000108"/>
            <a:ext cx="5607205" cy="5643602"/>
          </a:xfrm>
        </p:spPr>
        <p:txBody>
          <a:bodyPr>
            <a:normAutofit/>
          </a:bodyPr>
          <a:lstStyle/>
          <a:p>
            <a:r>
              <a:rPr lang="en-GB" dirty="0" smtClean="0"/>
              <a:t>The height of the male tree is 12 cubits, which is the length of the longer </a:t>
            </a:r>
            <a:r>
              <a:rPr lang="en-GB" dirty="0" err="1" smtClean="0"/>
              <a:t>sarissas</a:t>
            </a:r>
            <a:r>
              <a:rPr lang="en-GB" dirty="0" smtClean="0"/>
              <a:t>. </a:t>
            </a:r>
            <a:r>
              <a:rPr lang="en-GB" dirty="0" err="1" smtClean="0"/>
              <a:t>Theophrastos</a:t>
            </a:r>
            <a:r>
              <a:rPr lang="en-GB" dirty="0" smtClean="0"/>
              <a:t> HP 3.12</a:t>
            </a:r>
          </a:p>
          <a:p>
            <a:r>
              <a:rPr lang="en-GB" dirty="0" smtClean="0"/>
              <a:t>At the siege of Edessa, when a breach was made in the walls, the spear-men, whose spears were sixteen cubits long, sallied out against the assailants. </a:t>
            </a:r>
            <a:r>
              <a:rPr lang="en-GB" dirty="0" err="1" smtClean="0"/>
              <a:t>Polyainos</a:t>
            </a:r>
            <a:r>
              <a:rPr lang="en-GB" dirty="0" smtClean="0"/>
              <a:t> </a:t>
            </a:r>
            <a:r>
              <a:rPr lang="en-GB" i="1" dirty="0" smtClean="0"/>
              <a:t>Stratagems</a:t>
            </a:r>
            <a:r>
              <a:rPr lang="en-GB" dirty="0" smtClean="0"/>
              <a:t>  2.29 (Referring to events of 300 BC</a:t>
            </a:r>
            <a:r>
              <a:rPr lang="en-GB" dirty="0" smtClean="0"/>
              <a:t>)</a:t>
            </a:r>
          </a:p>
          <a:p>
            <a:endParaRPr lang="en-GB" dirty="0"/>
          </a:p>
          <a:p>
            <a:r>
              <a:rPr lang="en-GB" dirty="0" smtClean="0"/>
              <a:t>CAREFUL: </a:t>
            </a:r>
            <a:r>
              <a:rPr lang="en-GB" dirty="0" err="1" smtClean="0"/>
              <a:t>sarissa</a:t>
            </a:r>
            <a:r>
              <a:rPr lang="en-GB" dirty="0" smtClean="0"/>
              <a:t> original meant in dialectic Macedonian “spear”. So, for many of our later sources, we cannot be certain if when their sources mentioned </a:t>
            </a:r>
            <a:r>
              <a:rPr lang="en-GB" dirty="0" err="1" smtClean="0"/>
              <a:t>sarissai</a:t>
            </a:r>
            <a:r>
              <a:rPr lang="en-GB" dirty="0" smtClean="0"/>
              <a:t>, they simply meant “spears”</a:t>
            </a:r>
          </a:p>
          <a:p>
            <a:r>
              <a:rPr lang="en-GB" dirty="0" smtClean="0"/>
              <a:t>Also, a spear does not necessarily mean a hoplite spear!</a:t>
            </a:r>
            <a:endParaRPr lang="en-GB" dirty="0"/>
          </a:p>
        </p:txBody>
      </p:sp>
      <p:sp>
        <p:nvSpPr>
          <p:cNvPr id="4" name="Content Placeholder 3"/>
          <p:cNvSpPr>
            <a:spLocks noGrp="1"/>
          </p:cNvSpPr>
          <p:nvPr>
            <p:ph sz="half" idx="2"/>
          </p:nvPr>
        </p:nvSpPr>
        <p:spPr>
          <a:xfrm>
            <a:off x="7037244" y="1610043"/>
            <a:ext cx="4396341" cy="4200245"/>
          </a:xfrm>
        </p:spPr>
        <p:txBody>
          <a:bodyPr>
            <a:normAutofit/>
          </a:bodyPr>
          <a:lstStyle/>
          <a:p>
            <a:r>
              <a:rPr lang="en-GB" dirty="0" smtClean="0"/>
              <a:t>12 cubits = 18 feet  = 5.48 meters</a:t>
            </a:r>
          </a:p>
          <a:p>
            <a:r>
              <a:rPr lang="en-GB" dirty="0" smtClean="0"/>
              <a:t>16 cubits = 24 feet = 7.3 meters</a:t>
            </a:r>
          </a:p>
          <a:p>
            <a:endParaRPr lang="en-GB" dirty="0"/>
          </a:p>
        </p:txBody>
      </p:sp>
    </p:spTree>
    <p:extLst>
      <p:ext uri="{BB962C8B-B14F-4D97-AF65-F5344CB8AC3E}">
        <p14:creationId xmlns:p14="http://schemas.microsoft.com/office/powerpoint/2010/main" val="137713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a:t>
            </a:r>
            <a:r>
              <a:rPr lang="en-GB" dirty="0" err="1" smtClean="0"/>
              <a:t>Sarissa</a:t>
            </a:r>
            <a:r>
              <a:rPr lang="en-GB" dirty="0" smtClean="0"/>
              <a:t> and the Hoplite Spear</a:t>
            </a:r>
            <a:endParaRPr lang="en-GB" dirty="0"/>
          </a:p>
        </p:txBody>
      </p:sp>
      <p:sp>
        <p:nvSpPr>
          <p:cNvPr id="3" name="Content Placeholder 2"/>
          <p:cNvSpPr>
            <a:spLocks noGrp="1"/>
          </p:cNvSpPr>
          <p:nvPr>
            <p:ph sz="half" idx="1"/>
          </p:nvPr>
        </p:nvSpPr>
        <p:spPr/>
        <p:txBody>
          <a:bodyPr>
            <a:normAutofit/>
          </a:bodyPr>
          <a:lstStyle/>
          <a:p>
            <a:r>
              <a:rPr lang="en-GB" dirty="0" smtClean="0"/>
              <a:t>The Hoplite Spear was about 8 feet (2.4m) and its weight has been estimated at 1kg (2.2 pounds).</a:t>
            </a:r>
          </a:p>
          <a:p>
            <a:r>
              <a:rPr lang="en-GB" dirty="0" smtClean="0"/>
              <a:t>The </a:t>
            </a:r>
            <a:r>
              <a:rPr lang="en-GB" dirty="0" err="1" smtClean="0"/>
              <a:t>sarissa</a:t>
            </a:r>
            <a:r>
              <a:rPr lang="en-GB" dirty="0" smtClean="0"/>
              <a:t> had a greater reach of 3 meters over the hoplite spear.</a:t>
            </a:r>
          </a:p>
          <a:p>
            <a:r>
              <a:rPr lang="en-GB" dirty="0" smtClean="0"/>
              <a:t>At the same time it was 6-7 times heavier.</a:t>
            </a:r>
          </a:p>
          <a:p>
            <a:pPr>
              <a:buNone/>
            </a:pPr>
            <a:endParaRPr lang="en-GB" dirty="0"/>
          </a:p>
        </p:txBody>
      </p:sp>
      <p:pic>
        <p:nvPicPr>
          <p:cNvPr id="5" name="Content Placeholder 4" descr="spear.jpg"/>
          <p:cNvPicPr>
            <a:picLocks noGrp="1" noChangeAspect="1"/>
          </p:cNvPicPr>
          <p:nvPr>
            <p:ph sz="half" idx="2"/>
          </p:nvPr>
        </p:nvPicPr>
        <p:blipFill>
          <a:blip r:embed="rId3"/>
          <a:stretch>
            <a:fillRect/>
          </a:stretch>
        </p:blipFill>
        <p:spPr>
          <a:xfrm>
            <a:off x="6172200" y="2727879"/>
            <a:ext cx="4038600" cy="2270604"/>
          </a:xfrm>
        </p:spPr>
      </p:pic>
      <p:pic>
        <p:nvPicPr>
          <p:cNvPr id="6" name="Picture 5" descr="vergina_afb_7.jpg"/>
          <p:cNvPicPr>
            <a:picLocks noChangeAspect="1"/>
          </p:cNvPicPr>
          <p:nvPr/>
        </p:nvPicPr>
        <p:blipFill>
          <a:blip r:embed="rId4"/>
          <a:stretch>
            <a:fillRect/>
          </a:stretch>
        </p:blipFill>
        <p:spPr>
          <a:xfrm>
            <a:off x="10439424" y="1355203"/>
            <a:ext cx="725424" cy="4108704"/>
          </a:xfrm>
          <a:prstGeom prst="rect">
            <a:avLst/>
          </a:prstGeom>
        </p:spPr>
      </p:pic>
      <p:sp>
        <p:nvSpPr>
          <p:cNvPr id="7" name="TextBox 6"/>
          <p:cNvSpPr txBox="1"/>
          <p:nvPr/>
        </p:nvSpPr>
        <p:spPr>
          <a:xfrm>
            <a:off x="7524760" y="5929330"/>
            <a:ext cx="3541492" cy="369332"/>
          </a:xfrm>
          <a:prstGeom prst="rect">
            <a:avLst/>
          </a:prstGeom>
          <a:noFill/>
        </p:spPr>
        <p:txBody>
          <a:bodyPr wrap="square" rtlCol="0">
            <a:spAutoFit/>
          </a:bodyPr>
          <a:lstStyle/>
          <a:p>
            <a:r>
              <a:rPr lang="en-GB" dirty="0" err="1"/>
              <a:t>Sarissa</a:t>
            </a:r>
            <a:r>
              <a:rPr lang="en-GB" dirty="0"/>
              <a:t>-head from </a:t>
            </a:r>
            <a:r>
              <a:rPr lang="en-GB" dirty="0" err="1"/>
              <a:t>Vergina</a:t>
            </a:r>
            <a:endParaRPr lang="en-GB" dirty="0"/>
          </a:p>
        </p:txBody>
      </p:sp>
    </p:spTree>
    <p:extLst>
      <p:ext uri="{BB962C8B-B14F-4D97-AF65-F5344CB8AC3E}">
        <p14:creationId xmlns:p14="http://schemas.microsoft.com/office/powerpoint/2010/main" val="4012065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Shield</a:t>
            </a:r>
            <a:endParaRPr lang="en-GB" dirty="0"/>
          </a:p>
        </p:txBody>
      </p:sp>
      <p:sp>
        <p:nvSpPr>
          <p:cNvPr id="3" name="Content Placeholder 2"/>
          <p:cNvSpPr>
            <a:spLocks noGrp="1"/>
          </p:cNvSpPr>
          <p:nvPr>
            <p:ph sz="half" idx="1"/>
          </p:nvPr>
        </p:nvSpPr>
        <p:spPr/>
        <p:txBody>
          <a:bodyPr/>
          <a:lstStyle/>
          <a:p>
            <a:r>
              <a:rPr lang="en-GB" dirty="0" smtClean="0"/>
              <a:t>"Of the shields of the phalanx the best is the Macedonian of bronze which is eight palms in width and not too hollow."  </a:t>
            </a:r>
            <a:r>
              <a:rPr lang="en-GB" dirty="0" err="1" smtClean="0"/>
              <a:t>Asklepiodotos</a:t>
            </a:r>
            <a:r>
              <a:rPr lang="en-GB" dirty="0" smtClean="0"/>
              <a:t> </a:t>
            </a:r>
            <a:r>
              <a:rPr lang="en-GB" dirty="0" err="1" smtClean="0"/>
              <a:t>Tactica</a:t>
            </a:r>
            <a:r>
              <a:rPr lang="en-GB" dirty="0" smtClean="0"/>
              <a:t> 5</a:t>
            </a:r>
          </a:p>
          <a:p>
            <a:r>
              <a:rPr lang="en-GB" dirty="0" smtClean="0"/>
              <a:t>8 Greek palms = 24 inches = 60 cm</a:t>
            </a:r>
          </a:p>
          <a:p>
            <a:endParaRPr lang="en-GB" dirty="0"/>
          </a:p>
        </p:txBody>
      </p:sp>
      <p:sp>
        <p:nvSpPr>
          <p:cNvPr id="4" name="Content Placeholder 3"/>
          <p:cNvSpPr>
            <a:spLocks noGrp="1"/>
          </p:cNvSpPr>
          <p:nvPr>
            <p:ph sz="half" idx="2"/>
          </p:nvPr>
        </p:nvSpPr>
        <p:spPr/>
        <p:txBody>
          <a:bodyPr/>
          <a:lstStyle/>
          <a:p>
            <a:r>
              <a:rPr lang="en-GB" dirty="0" smtClean="0"/>
              <a:t>The Hoplite shield was c85 cm.</a:t>
            </a:r>
          </a:p>
          <a:p>
            <a:r>
              <a:rPr lang="en-GB" dirty="0" smtClean="0"/>
              <a:t>The Macedonian shield was over the soldier’s shoulder held by a strap to his neck</a:t>
            </a:r>
            <a:r>
              <a:rPr lang="en-GB" dirty="0" smtClean="0"/>
              <a:t>.</a:t>
            </a:r>
          </a:p>
          <a:p>
            <a:endParaRPr lang="en-GB" dirty="0"/>
          </a:p>
          <a:p>
            <a:r>
              <a:rPr lang="en-GB" dirty="0" smtClean="0"/>
              <a:t>In 359-358, Philip’s troops were armed with </a:t>
            </a:r>
            <a:r>
              <a:rPr lang="en-GB" dirty="0" err="1" smtClean="0"/>
              <a:t>peltai</a:t>
            </a:r>
            <a:r>
              <a:rPr lang="en-GB" dirty="0" smtClean="0"/>
              <a:t> – a light infantry shield.</a:t>
            </a:r>
            <a:endParaRPr lang="en-GB" dirty="0"/>
          </a:p>
        </p:txBody>
      </p:sp>
    </p:spTree>
    <p:extLst>
      <p:ext uri="{BB962C8B-B14F-4D97-AF65-F5344CB8AC3E}">
        <p14:creationId xmlns:p14="http://schemas.microsoft.com/office/powerpoint/2010/main" val="4211051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Lighter Armour</a:t>
            </a:r>
            <a:endParaRPr lang="en-GB" dirty="0"/>
          </a:p>
        </p:txBody>
      </p:sp>
      <p:sp>
        <p:nvSpPr>
          <p:cNvPr id="3" name="Content Placeholder 2"/>
          <p:cNvSpPr>
            <a:spLocks noGrp="1"/>
          </p:cNvSpPr>
          <p:nvPr>
            <p:ph idx="1"/>
          </p:nvPr>
        </p:nvSpPr>
        <p:spPr/>
        <p:txBody>
          <a:bodyPr>
            <a:normAutofit/>
          </a:bodyPr>
          <a:lstStyle/>
          <a:p>
            <a:r>
              <a:rPr lang="en-GB" dirty="0" smtClean="0"/>
              <a:t>Philip accustomed the Macedonians to constant exercise, as well in peace, as in actual service: so that he would frequently make them march three hundred furlongs, </a:t>
            </a:r>
            <a:r>
              <a:rPr lang="en-GB" b="1" dirty="0" smtClean="0"/>
              <a:t>carrying with them their helmets, shields, greaves, and spears</a:t>
            </a:r>
            <a:r>
              <a:rPr lang="en-GB" dirty="0" smtClean="0"/>
              <a:t>; and, besides those arms, their provisions likewise, and utensils for common use. </a:t>
            </a:r>
            <a:r>
              <a:rPr lang="en-GB" dirty="0" err="1" smtClean="0"/>
              <a:t>Polyainos</a:t>
            </a:r>
            <a:r>
              <a:rPr lang="en-GB" dirty="0" smtClean="0"/>
              <a:t> </a:t>
            </a:r>
            <a:r>
              <a:rPr lang="en-GB" i="1" dirty="0" smtClean="0"/>
              <a:t>Stratagems</a:t>
            </a:r>
            <a:r>
              <a:rPr lang="en-GB" dirty="0" smtClean="0"/>
              <a:t> 4.2.10</a:t>
            </a:r>
            <a:endParaRPr lang="en-GB" dirty="0"/>
          </a:p>
        </p:txBody>
      </p:sp>
    </p:spTree>
    <p:extLst>
      <p:ext uri="{BB962C8B-B14F-4D97-AF65-F5344CB8AC3E}">
        <p14:creationId xmlns:p14="http://schemas.microsoft.com/office/powerpoint/2010/main" val="3315569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Superiority of the </a:t>
            </a:r>
            <a:r>
              <a:rPr lang="en-GB" dirty="0" err="1" smtClean="0"/>
              <a:t>Sarissa</a:t>
            </a:r>
            <a:r>
              <a:rPr lang="en-GB" dirty="0" smtClean="0"/>
              <a:t> in formation</a:t>
            </a:r>
            <a:endParaRPr lang="en-GB" dirty="0"/>
          </a:p>
        </p:txBody>
      </p:sp>
      <p:sp>
        <p:nvSpPr>
          <p:cNvPr id="3" name="Content Placeholder 2"/>
          <p:cNvSpPr>
            <a:spLocks noGrp="1"/>
          </p:cNvSpPr>
          <p:nvPr>
            <p:ph idx="1"/>
          </p:nvPr>
        </p:nvSpPr>
        <p:spPr>
          <a:xfrm>
            <a:off x="1738282" y="1600200"/>
            <a:ext cx="8715436" cy="5043510"/>
          </a:xfrm>
        </p:spPr>
        <p:txBody>
          <a:bodyPr>
            <a:normAutofit lnSpcReduction="10000"/>
          </a:bodyPr>
          <a:lstStyle/>
          <a:p>
            <a:r>
              <a:rPr lang="en-GB" dirty="0" smtClean="0"/>
              <a:t>It is easy to understand for many reasons that when the phalanx has its own special character and strength nothing can maintain position against its front or sustain its charge. For when in the compact formations used in battle each man with his arms stands in a space three feet in width and the length of the </a:t>
            </a:r>
            <a:r>
              <a:rPr lang="en-GB" dirty="0" err="1" smtClean="0"/>
              <a:t>sarissae</a:t>
            </a:r>
            <a:r>
              <a:rPr lang="en-GB" dirty="0" smtClean="0"/>
              <a:t> is according to </a:t>
            </a:r>
            <a:r>
              <a:rPr lang="en-GB" dirty="0" err="1" smtClean="0"/>
              <a:t>orig-inal</a:t>
            </a:r>
            <a:r>
              <a:rPr lang="en-GB" dirty="0" smtClean="0"/>
              <a:t> policy sixteen cubits, but as fitted to actual </a:t>
            </a:r>
            <a:r>
              <a:rPr lang="en-GB" dirty="0" err="1" smtClean="0"/>
              <a:t>requirementsf</a:t>
            </a:r>
            <a:r>
              <a:rPr lang="en-GB" dirty="0" smtClean="0"/>
              <a:t> </a:t>
            </a:r>
            <a:r>
              <a:rPr lang="en-GB" dirty="0" err="1" smtClean="0"/>
              <a:t>ourteenc</a:t>
            </a:r>
            <a:r>
              <a:rPr lang="en-GB" dirty="0" smtClean="0"/>
              <a:t> </a:t>
            </a:r>
            <a:r>
              <a:rPr lang="en-GB" dirty="0" err="1" smtClean="0"/>
              <a:t>ubits,o</a:t>
            </a:r>
            <a:r>
              <a:rPr lang="en-GB" dirty="0" smtClean="0"/>
              <a:t> f which four cubits are taken up by the distance between the hands and by the weighted rear portion of the shaft, it is clear that the </a:t>
            </a:r>
            <a:r>
              <a:rPr lang="en-GB" dirty="0" err="1" smtClean="0"/>
              <a:t>sarissa</a:t>
            </a:r>
            <a:r>
              <a:rPr lang="en-GB" dirty="0" smtClean="0"/>
              <a:t> must extend forward ten cubits beyond the body of each hoplite when, holding his pike levelled with both hands, he charges the enemy. Consequently, the </a:t>
            </a:r>
            <a:r>
              <a:rPr lang="en-GB" dirty="0" err="1" smtClean="0"/>
              <a:t>sarissae</a:t>
            </a:r>
            <a:r>
              <a:rPr lang="en-GB" dirty="0" smtClean="0"/>
              <a:t> of the second, third, and fourth ranks extend farther than those of the fifth rank, while those of that rank extend two cubits beyond the men in the first rank, when the phalanx has its characteristic compact order both by file and by rank, . . . it is clear that five </a:t>
            </a:r>
            <a:r>
              <a:rPr lang="en-GB" dirty="0" err="1" smtClean="0"/>
              <a:t>sarissae</a:t>
            </a:r>
            <a:r>
              <a:rPr lang="en-GB" dirty="0" smtClean="0"/>
              <a:t>, each terminating at a distance two cubits from the next, must project beside every man in the first rank. </a:t>
            </a:r>
            <a:r>
              <a:rPr lang="en-GB" dirty="0" err="1" smtClean="0"/>
              <a:t>Polybios</a:t>
            </a:r>
            <a:r>
              <a:rPr lang="en-GB" dirty="0" smtClean="0"/>
              <a:t> 18.29</a:t>
            </a:r>
            <a:endParaRPr lang="en-GB" dirty="0"/>
          </a:p>
        </p:txBody>
      </p:sp>
    </p:spTree>
    <p:extLst>
      <p:ext uri="{BB962C8B-B14F-4D97-AF65-F5344CB8AC3E}">
        <p14:creationId xmlns:p14="http://schemas.microsoft.com/office/powerpoint/2010/main" val="1685590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Wall of Spears</a:t>
            </a:r>
            <a:endParaRPr lang="en-GB" dirty="0"/>
          </a:p>
        </p:txBody>
      </p:sp>
      <p:pic>
        <p:nvPicPr>
          <p:cNvPr id="4" name="Content Placeholder 3" descr="Army1.jpg"/>
          <p:cNvPicPr>
            <a:picLocks noGrp="1" noChangeAspect="1"/>
          </p:cNvPicPr>
          <p:nvPr>
            <p:ph idx="1"/>
          </p:nvPr>
        </p:nvPicPr>
        <p:blipFill>
          <a:blip r:embed="rId3"/>
          <a:stretch>
            <a:fillRect/>
          </a:stretch>
        </p:blipFill>
        <p:spPr>
          <a:xfrm>
            <a:off x="1523566" y="2071678"/>
            <a:ext cx="8779483" cy="3929090"/>
          </a:xfrm>
        </p:spPr>
      </p:pic>
    </p:spTree>
    <p:extLst>
      <p:ext uri="{BB962C8B-B14F-4D97-AF65-F5344CB8AC3E}">
        <p14:creationId xmlns:p14="http://schemas.microsoft.com/office/powerpoint/2010/main" val="58985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 the General</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Philip employed new tactics and strategies in his wars both with the Greeks and with the non-Greeks. </a:t>
            </a:r>
          </a:p>
          <a:p>
            <a:r>
              <a:rPr lang="en-GB" dirty="0" smtClean="0"/>
              <a:t>He was a brilliant strategist on and off the battlefield. </a:t>
            </a:r>
          </a:p>
          <a:p>
            <a:r>
              <a:rPr lang="en-GB" dirty="0" smtClean="0"/>
              <a:t>He used tricks, sudden retreats and attacks from all fronts to defeat his enemies</a:t>
            </a:r>
            <a:r>
              <a:rPr lang="en-GB" dirty="0" smtClean="0"/>
              <a:t>.</a:t>
            </a:r>
          </a:p>
          <a:p>
            <a:r>
              <a:rPr lang="en-GB" dirty="0" smtClean="0"/>
              <a:t>Most importantly, he created the biggest professional force in the Greek world at the time.</a:t>
            </a:r>
            <a:endParaRPr lang="en-GB" dirty="0" smtClean="0"/>
          </a:p>
          <a:p>
            <a:pPr>
              <a:buNone/>
            </a:pPr>
            <a:endParaRPr lang="en-GB" dirty="0"/>
          </a:p>
        </p:txBody>
      </p:sp>
      <p:sp>
        <p:nvSpPr>
          <p:cNvPr id="4" name="Content Placeholder 3"/>
          <p:cNvSpPr>
            <a:spLocks noGrp="1"/>
          </p:cNvSpPr>
          <p:nvPr>
            <p:ph sz="half" idx="2"/>
          </p:nvPr>
        </p:nvSpPr>
        <p:spPr>
          <a:xfrm>
            <a:off x="5654493" y="452718"/>
            <a:ext cx="6199253" cy="5803619"/>
          </a:xfrm>
        </p:spPr>
        <p:txBody>
          <a:bodyPr>
            <a:normAutofit fontScale="92500" lnSpcReduction="20000"/>
          </a:bodyPr>
          <a:lstStyle/>
          <a:p>
            <a:r>
              <a:rPr lang="en-GB" dirty="0" smtClean="0"/>
              <a:t>New Tactics:</a:t>
            </a:r>
          </a:p>
          <a:p>
            <a:r>
              <a:rPr lang="en-GB" dirty="0" smtClean="0"/>
              <a:t>The </a:t>
            </a:r>
            <a:r>
              <a:rPr lang="en-GB" dirty="0"/>
              <a:t>wedge formation is primarily used by the Scythians, and by the Thracians, who learnt it from the Scythians. Philip of Macedon sought that his Macedonians also use this formation. </a:t>
            </a:r>
            <a:r>
              <a:rPr lang="en-GB" dirty="0" err="1"/>
              <a:t>Arrian</a:t>
            </a:r>
            <a:r>
              <a:rPr lang="en-GB" dirty="0"/>
              <a:t> </a:t>
            </a:r>
            <a:r>
              <a:rPr lang="en-GB" dirty="0" err="1"/>
              <a:t>Ars</a:t>
            </a:r>
            <a:r>
              <a:rPr lang="en-GB" dirty="0"/>
              <a:t> </a:t>
            </a:r>
            <a:r>
              <a:rPr lang="en-GB" dirty="0" err="1"/>
              <a:t>Tactica</a:t>
            </a:r>
            <a:r>
              <a:rPr lang="en-GB" dirty="0"/>
              <a:t> </a:t>
            </a:r>
            <a:r>
              <a:rPr lang="en-GB" dirty="0" smtClean="0"/>
              <a:t>16.6</a:t>
            </a:r>
          </a:p>
          <a:p>
            <a:endParaRPr lang="en-GB" dirty="0"/>
          </a:p>
          <a:p>
            <a:r>
              <a:rPr lang="en-GB" dirty="0" smtClean="0"/>
              <a:t>A mixed force:</a:t>
            </a:r>
          </a:p>
          <a:p>
            <a:r>
              <a:rPr lang="en-GB" dirty="0"/>
              <a:t>But now you must surely see that most disasters are due to traitors, and none are the result of a regular pitched battle. On the other hand you hear of Philip marching unchecked, not because he leads a phalanx of heavy infantry, but because he is accompanied by skirmishers, cavalry, archers, mercenaries, and similar troops</a:t>
            </a:r>
            <a:r>
              <a:rPr lang="en-GB" dirty="0" smtClean="0"/>
              <a:t>. Dem. 9.49</a:t>
            </a:r>
          </a:p>
          <a:p>
            <a:r>
              <a:rPr lang="en-GB" dirty="0" smtClean="0"/>
              <a:t>New technologies:</a:t>
            </a:r>
          </a:p>
          <a:p>
            <a:r>
              <a:rPr lang="en-GB" dirty="0"/>
              <a:t>When, relying on this force, he attacks some people that is at variance with itself, and when through distrust no one goes forth to fight for his country, then he brings up his artillery and lays siege. I need hardly tell you that he makes no difference between summer and winter and has no season set apart for inaction</a:t>
            </a:r>
            <a:r>
              <a:rPr lang="en-GB" dirty="0" smtClean="0"/>
              <a:t>. Dem. 9.50</a:t>
            </a:r>
            <a:endParaRPr lang="en-GB" dirty="0"/>
          </a:p>
        </p:txBody>
      </p:sp>
    </p:spTree>
    <p:extLst>
      <p:ext uri="{BB962C8B-B14F-4D97-AF65-F5344CB8AC3E}">
        <p14:creationId xmlns:p14="http://schemas.microsoft.com/office/powerpoint/2010/main" val="3898209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 the Strategist</a:t>
            </a:r>
            <a:endParaRPr lang="en-GB" dirty="0"/>
          </a:p>
        </p:txBody>
      </p:sp>
      <p:sp>
        <p:nvSpPr>
          <p:cNvPr id="3" name="Content Placeholder 2"/>
          <p:cNvSpPr>
            <a:spLocks noGrp="1"/>
          </p:cNvSpPr>
          <p:nvPr>
            <p:ph sz="half" idx="1"/>
          </p:nvPr>
        </p:nvSpPr>
        <p:spPr/>
        <p:txBody>
          <a:bodyPr/>
          <a:lstStyle/>
          <a:p>
            <a:r>
              <a:rPr lang="en-GB" dirty="0" smtClean="0"/>
              <a:t>Philip was not afraid to delegate responsibility.</a:t>
            </a:r>
          </a:p>
          <a:p>
            <a:r>
              <a:rPr lang="en-GB" dirty="0" smtClean="0"/>
              <a:t>Thus, he could often strike quickly and unexpectedly.</a:t>
            </a:r>
          </a:p>
          <a:p>
            <a:r>
              <a:rPr lang="en-GB" dirty="0" smtClean="0"/>
              <a:t>The first few years of his reign show clearly how quickly the Macedonian troops could move and Philip took advantage of that speed. </a:t>
            </a:r>
          </a:p>
          <a:p>
            <a:r>
              <a:rPr lang="en-GB" dirty="0" smtClean="0"/>
              <a:t>Yet, he was also patient and was willing to sacrifice time in order to achieve his objectives as can be seen by his sieges. </a:t>
            </a:r>
            <a:endParaRPr lang="en-GB" dirty="0"/>
          </a:p>
        </p:txBody>
      </p:sp>
      <p:sp>
        <p:nvSpPr>
          <p:cNvPr id="4" name="Content Placeholder 3"/>
          <p:cNvSpPr>
            <a:spLocks noGrp="1"/>
          </p:cNvSpPr>
          <p:nvPr>
            <p:ph sz="half" idx="2"/>
          </p:nvPr>
        </p:nvSpPr>
        <p:spPr/>
        <p:txBody>
          <a:bodyPr/>
          <a:lstStyle/>
          <a:p>
            <a:r>
              <a:rPr lang="en-GB" dirty="0"/>
              <a:t>For I need not tell you that Philip owes his successes to nothing in the world more than to his being the first in the field. </a:t>
            </a:r>
            <a:r>
              <a:rPr lang="en-GB" b="1" dirty="0"/>
              <a:t>For the man who always keeps a standing army by him</a:t>
            </a:r>
            <a:r>
              <a:rPr lang="en-GB" dirty="0"/>
              <a:t>, and who knows beforehand what he wants to do, is ready in an instant for anyone that he chooses to attack, while it is only after we have heard of something happening that we begin to bustle about and make our preparations. Dem. 8.11</a:t>
            </a:r>
          </a:p>
          <a:p>
            <a:endParaRPr lang="en-GB" dirty="0"/>
          </a:p>
        </p:txBody>
      </p:sp>
    </p:spTree>
    <p:extLst>
      <p:ext uri="{BB962C8B-B14F-4D97-AF65-F5344CB8AC3E}">
        <p14:creationId xmlns:p14="http://schemas.microsoft.com/office/powerpoint/2010/main" val="4237990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5" name="Content Placeholder 4"/>
          <p:cNvSpPr>
            <a:spLocks noGrp="1"/>
          </p:cNvSpPr>
          <p:nvPr>
            <p:ph idx="1"/>
          </p:nvPr>
        </p:nvSpPr>
        <p:spPr/>
        <p:txBody>
          <a:bodyPr>
            <a:normAutofit lnSpcReduction="10000"/>
          </a:bodyPr>
          <a:lstStyle/>
          <a:p>
            <a:r>
              <a:rPr lang="en-GB" dirty="0"/>
              <a:t>Lloyd, Alan B. - Philip II and Alexander the Great : the moulding of Macedon's army. </a:t>
            </a:r>
            <a:r>
              <a:rPr lang="en-GB" dirty="0" smtClean="0"/>
              <a:t>In </a:t>
            </a:r>
            <a:r>
              <a:rPr lang="en-GB" dirty="0" err="1"/>
              <a:t>Gilliver</a:t>
            </a:r>
            <a:r>
              <a:rPr lang="en-GB" dirty="0"/>
              <a:t>, Lloyd, </a:t>
            </a:r>
            <a:r>
              <a:rPr lang="en-GB" dirty="0" err="1"/>
              <a:t>Gilliver</a:t>
            </a:r>
            <a:r>
              <a:rPr lang="en-GB" dirty="0"/>
              <a:t>, Catherine, Lloyd, Alan B, and University of Wales Swansea. Department of Classics Ancient History. </a:t>
            </a:r>
            <a:r>
              <a:rPr lang="en-GB" i="1" dirty="0"/>
              <a:t>Battle in Antiquity</a:t>
            </a:r>
            <a:r>
              <a:rPr lang="en-GB" dirty="0"/>
              <a:t>. </a:t>
            </a:r>
            <a:r>
              <a:rPr lang="en-GB" dirty="0" err="1"/>
              <a:t>Pbk</a:t>
            </a:r>
            <a:r>
              <a:rPr lang="en-GB" dirty="0"/>
              <a:t>. ed. Swansea [Wales] : Oakville, CT: Classical of Wales ; Distributor in the United States, David Brown Book, 2009. Print. : 169-198</a:t>
            </a:r>
            <a:r>
              <a:rPr lang="en-GB" dirty="0" smtClean="0"/>
              <a:t>.</a:t>
            </a:r>
          </a:p>
          <a:p>
            <a:r>
              <a:rPr lang="en-GB" dirty="0" err="1" smtClean="0"/>
              <a:t>Secunda</a:t>
            </a:r>
            <a:r>
              <a:rPr lang="en-GB" dirty="0" smtClean="0"/>
              <a:t>, N. - </a:t>
            </a:r>
            <a:r>
              <a:rPr lang="en-GB" dirty="0"/>
              <a:t>The Macedonian </a:t>
            </a:r>
            <a:r>
              <a:rPr lang="en-GB" dirty="0" smtClean="0"/>
              <a:t>Army. In </a:t>
            </a:r>
            <a:r>
              <a:rPr lang="en-GB" dirty="0"/>
              <a:t>Worthington, Ian., and Joseph </a:t>
            </a:r>
            <a:r>
              <a:rPr lang="en-GB" dirty="0" err="1"/>
              <a:t>Roisman</a:t>
            </a:r>
            <a:r>
              <a:rPr lang="en-GB" dirty="0"/>
              <a:t>. </a:t>
            </a:r>
            <a:r>
              <a:rPr lang="en-GB" i="1" dirty="0"/>
              <a:t>A Companion to Ancient Macedonia</a:t>
            </a:r>
            <a:r>
              <a:rPr lang="en-GB" dirty="0"/>
              <a:t>. Malden, MA: Wiley-Blackwell, 2010. Print. Blackwell Companions to the Ancient World., Ancient History</a:t>
            </a:r>
            <a:r>
              <a:rPr lang="en-GB" dirty="0" smtClean="0"/>
              <a:t>.</a:t>
            </a:r>
          </a:p>
          <a:p>
            <a:r>
              <a:rPr lang="en-GB" dirty="0"/>
              <a:t>Bosworth, Albert Brian. - The </a:t>
            </a:r>
            <a:r>
              <a:rPr lang="en-GB" dirty="0" err="1"/>
              <a:t>Argeads</a:t>
            </a:r>
            <a:r>
              <a:rPr lang="en-GB" dirty="0"/>
              <a:t> and the phalanx. </a:t>
            </a:r>
            <a:r>
              <a:rPr lang="en-GB" dirty="0" smtClean="0"/>
              <a:t>In </a:t>
            </a:r>
            <a:r>
              <a:rPr lang="en-GB" dirty="0"/>
              <a:t>Carney, Elizabeth., Elizabeth Donnelly Ogden, and Ogden, Daniel. </a:t>
            </a:r>
            <a:r>
              <a:rPr lang="en-GB" i="1" dirty="0"/>
              <a:t>Philip II and Alexander the Great Father and Son, Lives and Afterlives</a:t>
            </a:r>
            <a:r>
              <a:rPr lang="en-GB" dirty="0"/>
              <a:t>. Oxford ; New York: Oxford UP, 2010. </a:t>
            </a:r>
            <a:r>
              <a:rPr lang="en-GB"/>
              <a:t>Print.</a:t>
            </a:r>
            <a:r>
              <a:rPr lang="en-GB" dirty="0"/>
              <a:t> : 91-102.</a:t>
            </a:r>
            <a:endParaRPr lang="en-GB" dirty="0"/>
          </a:p>
        </p:txBody>
      </p:sp>
    </p:spTree>
    <p:extLst>
      <p:ext uri="{BB962C8B-B14F-4D97-AF65-F5344CB8AC3E}">
        <p14:creationId xmlns:p14="http://schemas.microsoft.com/office/powerpoint/2010/main" val="676392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51</TotalTime>
  <Words>1665</Words>
  <Application>Microsoft Office PowerPoint</Application>
  <PresentationFormat>Widescreen</PresentationFormat>
  <Paragraphs>112</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Ion</vt:lpstr>
      <vt:lpstr>The Macedonian Military and Philip’s Reforms</vt:lpstr>
      <vt:lpstr>Military Organisation before Philip: Basics</vt:lpstr>
      <vt:lpstr>Military Organisation before Philip: Defense of the country</vt:lpstr>
      <vt:lpstr>Military Organisation before Philip: Cavalry vs Infantry</vt:lpstr>
      <vt:lpstr>Society and importance?</vt:lpstr>
      <vt:lpstr>Philip as Leader</vt:lpstr>
      <vt:lpstr>Philip’s Army</vt:lpstr>
      <vt:lpstr>The Great Chance</vt:lpstr>
      <vt:lpstr>The sarissa</vt:lpstr>
      <vt:lpstr>The Sarissa and the Hoplite Spear</vt:lpstr>
      <vt:lpstr>The Shield</vt:lpstr>
      <vt:lpstr>Lighter Armour</vt:lpstr>
      <vt:lpstr>The Superiority of the Sarissa in formation</vt:lpstr>
      <vt:lpstr>The Wall of Spears</vt:lpstr>
      <vt:lpstr>Philip the General</vt:lpstr>
      <vt:lpstr>Philip the Strategist</vt:lpstr>
      <vt:lpstr>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Macedonian Military and Philip’s Reforms</dc:title>
  <dc:creator>Errietta Bissa</dc:creator>
  <cp:lastModifiedBy>Errietta Bissa</cp:lastModifiedBy>
  <cp:revision>19</cp:revision>
  <dcterms:created xsi:type="dcterms:W3CDTF">2018-01-04T16:17:14Z</dcterms:created>
  <dcterms:modified xsi:type="dcterms:W3CDTF">2018-01-05T09:43:48Z</dcterms:modified>
</cp:coreProperties>
</file>