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6" r:id="rId2"/>
    <p:sldId id="277" r:id="rId3"/>
    <p:sldId id="278" r:id="rId4"/>
    <p:sldId id="279" r:id="rId5"/>
    <p:sldId id="280" r:id="rId6"/>
    <p:sldId id="282" r:id="rId7"/>
    <p:sldId id="283" r:id="rId8"/>
    <p:sldId id="257" r:id="rId9"/>
    <p:sldId id="258" r:id="rId10"/>
    <p:sldId id="259" r:id="rId11"/>
    <p:sldId id="260" r:id="rId12"/>
    <p:sldId id="261" r:id="rId13"/>
    <p:sldId id="262" r:id="rId14"/>
    <p:sldId id="264" r:id="rId15"/>
    <p:sldId id="265" r:id="rId16"/>
    <p:sldId id="266" r:id="rId17"/>
    <p:sldId id="267" r:id="rId18"/>
    <p:sldId id="268" r:id="rId19"/>
    <p:sldId id="269" r:id="rId20"/>
    <p:sldId id="270" r:id="rId21"/>
    <p:sldId id="271" r:id="rId22"/>
    <p:sldId id="272" r:id="rId23"/>
    <p:sldId id="273" r:id="rId24"/>
    <p:sldId id="274" r:id="rId25"/>
    <p:sldId id="275" r:id="rId26"/>
    <p:sldId id="284" r:id="rId27"/>
    <p:sldId id="285" r:id="rId28"/>
    <p:sldId id="286" r:id="rId29"/>
    <p:sldId id="287" r:id="rId30"/>
    <p:sldId id="263" r:id="rId3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25" autoAdjust="0"/>
    <p:restoredTop sz="94660"/>
  </p:normalViewPr>
  <p:slideViewPr>
    <p:cSldViewPr snapToGrid="0">
      <p:cViewPr varScale="1">
        <p:scale>
          <a:sx n="107" d="100"/>
          <a:sy n="107" d="100"/>
        </p:scale>
        <p:origin x="468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2960" y="758952"/>
            <a:ext cx="75438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5038" y="4455621"/>
            <a:ext cx="75438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1A5BE-73D4-4AB5-84ED-A4B04960377B}" type="datetimeFigureOut">
              <a:rPr lang="en-GB" smtClean="0"/>
              <a:t>12/12/2018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BBDAE-1859-4675-926F-D83A72A2AD1D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ectangle 9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668552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1A5BE-73D4-4AB5-84ED-A4B04960377B}" type="datetimeFigureOut">
              <a:rPr lang="en-GB" smtClean="0"/>
              <a:t>12/12/2018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BBDAE-1859-4675-926F-D83A72A2AD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89598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758952"/>
            <a:ext cx="75438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4453128"/>
            <a:ext cx="75438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1A5BE-73D4-4AB5-84ED-A4B04960377B}" type="datetimeFigureOut">
              <a:rPr lang="en-GB" smtClean="0"/>
              <a:t>12/12/2018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BBDAE-1859-4675-926F-D83A72A2AD1D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905744" y="4343400"/>
            <a:ext cx="740664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ectangle 9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8701194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845734"/>
            <a:ext cx="3703320" cy="40233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440" y="1845735"/>
            <a:ext cx="3703320" cy="40233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1A5BE-73D4-4AB5-84ED-A4B04960377B}" type="datetimeFigureOut">
              <a:rPr lang="en-GB" smtClean="0"/>
              <a:t>12/12/2018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BBDAE-1859-4675-926F-D83A72A2AD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67149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22960" y="2582334"/>
            <a:ext cx="3703320" cy="33782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440" y="1846052"/>
            <a:ext cx="370332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2582334"/>
            <a:ext cx="3703320" cy="33782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1A5BE-73D4-4AB5-84ED-A4B04960377B}" type="datetimeFigureOut">
              <a:rPr lang="en-GB" smtClean="0"/>
              <a:t>12/12/2018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BBDAE-1859-4675-926F-D83A72A2AD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84238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1A5BE-73D4-4AB5-84ED-A4B04960377B}" type="datetimeFigureOut">
              <a:rPr lang="en-GB" smtClean="0"/>
              <a:t>12/12/2018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BBDAE-1859-4675-926F-D83A72A2AD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74498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2" y="6334316"/>
            <a:ext cx="9141619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1A5BE-73D4-4AB5-84ED-A4B04960377B}" type="datetimeFigureOut">
              <a:rPr lang="en-GB" smtClean="0"/>
              <a:t>12/12/2018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BBDAE-1859-4675-926F-D83A72A2AD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85790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3" y="0"/>
            <a:ext cx="3038093" cy="6858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3030053" y="0"/>
            <a:ext cx="48006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594359"/>
            <a:ext cx="24003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00450" y="731520"/>
            <a:ext cx="4869180" cy="52578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42900" y="2926080"/>
            <a:ext cx="24003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49134" y="6459786"/>
            <a:ext cx="1963883" cy="365125"/>
          </a:xfrm>
        </p:spPr>
        <p:txBody>
          <a:bodyPr/>
          <a:lstStyle>
            <a:lvl1pPr algn="l">
              <a:defRPr/>
            </a:lvl1pPr>
          </a:lstStyle>
          <a:p>
            <a:fld id="{8211A5BE-73D4-4AB5-84ED-A4B04960377B}" type="datetimeFigureOut">
              <a:rPr lang="en-GB" smtClean="0"/>
              <a:t>12/12/2018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600450" y="6459786"/>
            <a:ext cx="348615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5BBBDAE-1859-4675-926F-D83A72A2AD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75297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9141619" cy="1905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2" y="4915076"/>
            <a:ext cx="9141619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2960" y="5074920"/>
            <a:ext cx="7585234" cy="822960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" y="0"/>
            <a:ext cx="9143989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2960" y="5907024"/>
            <a:ext cx="7589520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1A5BE-73D4-4AB5-84ED-A4B04960377B}" type="datetimeFigureOut">
              <a:rPr lang="en-GB" smtClean="0"/>
              <a:t>12/12/2018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BBDAE-1859-4675-926F-D83A72A2AD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51236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1A5BE-73D4-4AB5-84ED-A4B04960377B}" type="datetimeFigureOut">
              <a:rPr lang="en-GB" smtClean="0"/>
              <a:t>12/12/2018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BBDAE-1859-4675-926F-D83A72A2AD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47246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82" y="6400800"/>
            <a:ext cx="9141619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2" y="6334316"/>
            <a:ext cx="9143989" cy="6400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412302"/>
            <a:ext cx="1971675" cy="575989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412302"/>
            <a:ext cx="5800725" cy="5759898"/>
          </a:xfrm>
        </p:spPr>
        <p:txBody>
          <a:bodyPr vert="eaVert" lIns="45720" tIns="0" rIns="45720" bIns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1A5BE-73D4-4AB5-84ED-A4B04960377B}" type="datetimeFigureOut">
              <a:rPr lang="en-GB" smtClean="0"/>
              <a:t>12/12/2018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BBDAE-1859-4675-926F-D83A72A2AD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25324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6400800"/>
            <a:ext cx="9144001" cy="4572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5"/>
            <a:ext cx="9144001" cy="659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286604"/>
            <a:ext cx="75438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59" y="1845734"/>
            <a:ext cx="7543801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2961" y="6459786"/>
            <a:ext cx="18542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8211A5BE-73D4-4AB5-84ED-A4B04960377B}" type="datetimeFigureOut">
              <a:rPr lang="en-GB" smtClean="0"/>
              <a:t>12/12/2018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764639" y="6459786"/>
            <a:ext cx="361710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425344" y="6459786"/>
            <a:ext cx="98401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25BBBDAE-1859-4675-926F-D83A72A2AD1D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895149" y="1737845"/>
            <a:ext cx="74752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009463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-_IpG7Ntjlg" TargetMode="Externa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jpe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emf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emf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bioregional.com/" TargetMode="External"/><Relationship Id="rId3" Type="http://schemas.openxmlformats.org/officeDocument/2006/relationships/hyperlink" Target="http://www.iscvt.org/" TargetMode="External"/><Relationship Id="rId7" Type="http://schemas.openxmlformats.org/officeDocument/2006/relationships/hyperlink" Target="http://www.zedfactory.com/" TargetMode="External"/><Relationship Id="rId2" Type="http://schemas.openxmlformats.org/officeDocument/2006/relationships/hyperlink" Target="http://www.nesta.org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ov.uk/" TargetMode="External"/><Relationship Id="rId5" Type="http://schemas.openxmlformats.org/officeDocument/2006/relationships/hyperlink" Target="http://www.bbc.co.uk/" TargetMode="External"/><Relationship Id="rId4" Type="http://schemas.openxmlformats.org/officeDocument/2006/relationships/hyperlink" Target="http://www.infed.org/communities/sustainable_communities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The Modern World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M4X01976</a:t>
            </a:r>
          </a:p>
          <a:p>
            <a:r>
              <a:rPr lang="en-GB" dirty="0" smtClean="0"/>
              <a:t>Lara Hopkinson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42767538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Overview: </a:t>
            </a:r>
            <a:br>
              <a:rPr lang="en-GB" dirty="0" smtClean="0"/>
            </a:br>
            <a:r>
              <a:rPr lang="en-GB" dirty="0" smtClean="0"/>
              <a:t>Sustainable Communities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Definitions</a:t>
            </a:r>
          </a:p>
          <a:p>
            <a:r>
              <a:rPr lang="en-GB" dirty="0" smtClean="0"/>
              <a:t>Challenges</a:t>
            </a:r>
          </a:p>
          <a:p>
            <a:r>
              <a:rPr lang="en-GB" dirty="0" smtClean="0"/>
              <a:t>Issues to consider</a:t>
            </a:r>
          </a:p>
          <a:p>
            <a:r>
              <a:rPr lang="en-GB" dirty="0" smtClean="0"/>
              <a:t>Exemplars</a:t>
            </a:r>
          </a:p>
          <a:p>
            <a:pPr lvl="1"/>
            <a:r>
              <a:rPr lang="en-GB" dirty="0" smtClean="0"/>
              <a:t>Beddington Zero Energy Development</a:t>
            </a:r>
          </a:p>
          <a:p>
            <a:pPr lvl="1"/>
            <a:r>
              <a:rPr lang="en-GB" dirty="0" smtClean="0"/>
              <a:t>NW Bicester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55508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734785" y="2309277"/>
            <a:ext cx="7886700" cy="1325562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>What is a sustainable community?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40537410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Definitions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“</a:t>
            </a:r>
            <a:r>
              <a:rPr lang="en-GB" i="1" dirty="0" smtClean="0"/>
              <a:t>Places where people want to live and work, now and into the future</a:t>
            </a:r>
            <a:r>
              <a:rPr lang="en-GB" dirty="0" smtClean="0"/>
              <a:t>”</a:t>
            </a:r>
          </a:p>
          <a:p>
            <a:r>
              <a:rPr lang="en-GB" dirty="0" smtClean="0"/>
              <a:t>“</a:t>
            </a:r>
            <a:r>
              <a:rPr lang="en-GB" i="1" dirty="0" smtClean="0"/>
              <a:t>Economically, environmentally &amp; socially healthy &amp; resilient, meeting challenges through integrated solutions &amp; takes a long-term perspective</a:t>
            </a:r>
            <a:r>
              <a:rPr lang="en-GB" dirty="0" smtClean="0"/>
              <a:t>”</a:t>
            </a:r>
          </a:p>
          <a:p>
            <a:r>
              <a:rPr lang="en-GB" dirty="0" smtClean="0"/>
              <a:t>“</a:t>
            </a:r>
            <a:r>
              <a:rPr lang="en-GB" i="1" dirty="0" smtClean="0"/>
              <a:t>Meet the needs of existing &amp; future residents, are sensitive to their environment, contribute to a high quality of life, are safe, inclusive, well-planned, built &amp; run, and offer opportunity for all</a:t>
            </a:r>
            <a:r>
              <a:rPr lang="en-GB" dirty="0" smtClean="0"/>
              <a:t>”</a:t>
            </a:r>
          </a:p>
          <a:p>
            <a:r>
              <a:rPr lang="en-GB" dirty="0" smtClean="0"/>
              <a:t>“</a:t>
            </a:r>
            <a:r>
              <a:rPr lang="en-GB" i="1" dirty="0" smtClean="0"/>
              <a:t>Manages its human, natural &amp; financial resources to meet current needs whilst ensuring adequate resources are equitably available for future generations</a:t>
            </a:r>
            <a:r>
              <a:rPr lang="en-GB" dirty="0" smtClean="0"/>
              <a:t>”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00758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Key aims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Better quality of life</a:t>
            </a:r>
          </a:p>
          <a:p>
            <a:pPr lvl="1"/>
            <a:r>
              <a:rPr lang="en-GB" dirty="0" smtClean="0"/>
              <a:t>Whole community without compromising the wellbeing of other communities</a:t>
            </a:r>
          </a:p>
          <a:p>
            <a:r>
              <a:rPr lang="en-GB" dirty="0" smtClean="0"/>
              <a:t>Healthy ecosystems</a:t>
            </a:r>
          </a:p>
          <a:p>
            <a:r>
              <a:rPr lang="en-GB" dirty="0" smtClean="0"/>
              <a:t>Effective governance</a:t>
            </a:r>
          </a:p>
          <a:p>
            <a:r>
              <a:rPr lang="en-GB" dirty="0" smtClean="0"/>
              <a:t>Economic security</a:t>
            </a:r>
          </a:p>
        </p:txBody>
      </p:sp>
    </p:spTree>
    <p:extLst>
      <p:ext uri="{BB962C8B-B14F-4D97-AF65-F5344CB8AC3E}">
        <p14:creationId xmlns:p14="http://schemas.microsoft.com/office/powerpoint/2010/main" val="15042353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Success depends upon…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Active, organised &amp; informed citizenship</a:t>
            </a:r>
          </a:p>
          <a:p>
            <a:r>
              <a:rPr lang="en-GB" dirty="0" smtClean="0"/>
              <a:t>Inspiring, effective &amp; responsive leadership</a:t>
            </a:r>
          </a:p>
          <a:p>
            <a:r>
              <a:rPr lang="en-GB" dirty="0" smtClean="0"/>
              <a:t>Responsible, caring &amp; healthy community institutions, services &amp; businesses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02569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Embody principles of SD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Active, inclusive &amp; safe</a:t>
            </a:r>
          </a:p>
          <a:p>
            <a:r>
              <a:rPr lang="en-GB" dirty="0" smtClean="0"/>
              <a:t>Well run</a:t>
            </a:r>
          </a:p>
          <a:p>
            <a:r>
              <a:rPr lang="en-GB" dirty="0" smtClean="0"/>
              <a:t>Environmentally sensitive</a:t>
            </a:r>
          </a:p>
          <a:p>
            <a:r>
              <a:rPr lang="en-GB" dirty="0" smtClean="0"/>
              <a:t>Well designed and built</a:t>
            </a:r>
          </a:p>
          <a:p>
            <a:r>
              <a:rPr lang="en-GB" dirty="0" smtClean="0"/>
              <a:t>Well connected</a:t>
            </a:r>
          </a:p>
          <a:p>
            <a:r>
              <a:rPr lang="en-GB" dirty="0" smtClean="0"/>
              <a:t>Thriving</a:t>
            </a:r>
          </a:p>
          <a:p>
            <a:r>
              <a:rPr lang="en-GB" dirty="0" smtClean="0"/>
              <a:t>Well served</a:t>
            </a:r>
          </a:p>
          <a:p>
            <a:r>
              <a:rPr lang="en-GB" dirty="0" smtClean="0"/>
              <a:t>Fair for everyone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04666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8BC40C-3BDA-4CFC-A067-D8948688E6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Urbanisation (Davies, 2007)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D299B3-E48B-4C1D-AE79-CD477204E2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“In 1950 there were 86 cities in the world with a population of more than one million; today there are 400, and by 2015 there will be at least 550. Cities, indeed, have absorbed nearly two-thirds of the global population explosion since 1950, and are currently growing by a million babies and migrants each week. The world's urban workforce has more than doubled since 1980, and the present urban population – 3.2 billion – is larger than the total population of the world ... [in 1960]. The global countryside meanwhile, has reached its maximum population and will begin to shrink after 2020. As a result cities will account for virtually all future world population growth, which is expected to peak at about 10 billion in 2050”. (Davies 2007: 1-2)</a:t>
            </a:r>
          </a:p>
        </p:txBody>
      </p:sp>
    </p:spTree>
    <p:extLst>
      <p:ext uri="{BB962C8B-B14F-4D97-AF65-F5344CB8AC3E}">
        <p14:creationId xmlns:p14="http://schemas.microsoft.com/office/powerpoint/2010/main" val="21731017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EBA32A-068E-47FF-B493-8175C5F0093F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914400"/>
            <a:ext cx="2743200" cy="288766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2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Economic growth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B5E1469-53FC-4ED3-A788-FAA992020916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26279" y="867245"/>
            <a:ext cx="4914900" cy="5132388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439387" y="421574"/>
            <a:ext cx="3188525" cy="5578059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900545" y="2358231"/>
            <a:ext cx="237704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200" dirty="0" smtClean="0">
                <a:solidFill>
                  <a:schemeClr val="bg1"/>
                </a:solidFill>
              </a:rPr>
              <a:t>Economic Growth</a:t>
            </a:r>
          </a:p>
          <a:p>
            <a:pPr algn="ctr"/>
            <a:r>
              <a:rPr lang="en-GB" sz="1200" dirty="0" smtClean="0">
                <a:solidFill>
                  <a:schemeClr val="bg1"/>
                </a:solidFill>
              </a:rPr>
              <a:t>____________________________</a:t>
            </a:r>
            <a:endParaRPr lang="en-GB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4315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9F4488-A742-45BA-9A2F-DCC2D55218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Defining ‘community’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A4E1B0A-BB58-4544-9F05-7D7FE51363F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66603" y="1924112"/>
            <a:ext cx="5650573" cy="456487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DB96D62-9CAD-4B46-9736-CB10BAF3F69A}"/>
              </a:ext>
            </a:extLst>
          </p:cNvPr>
          <p:cNvSpPr txBox="1"/>
          <p:nvPr/>
        </p:nvSpPr>
        <p:spPr>
          <a:xfrm>
            <a:off x="0" y="6548512"/>
            <a:ext cx="262873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Community development</a:t>
            </a:r>
          </a:p>
        </p:txBody>
      </p:sp>
    </p:spTree>
    <p:extLst>
      <p:ext uri="{BB962C8B-B14F-4D97-AF65-F5344CB8AC3E}">
        <p14:creationId xmlns:p14="http://schemas.microsoft.com/office/powerpoint/2010/main" val="16498604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240030" y="4423558"/>
            <a:ext cx="8791154" cy="1662546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66F471-AB89-4663-A73E-FCD1B8E02C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653" y="4756638"/>
            <a:ext cx="8354891" cy="9304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700" dirty="0">
                <a:solidFill>
                  <a:schemeClr val="bg1"/>
                </a:solidFill>
              </a:rPr>
              <a:t>Urban </a:t>
            </a:r>
            <a:r>
              <a:rPr lang="en-US" sz="4700" dirty="0" smtClean="0">
                <a:solidFill>
                  <a:schemeClr val="bg1"/>
                </a:solidFill>
              </a:rPr>
              <a:t>sprawl</a:t>
            </a:r>
            <a:br>
              <a:rPr lang="en-US" sz="4700" dirty="0" smtClean="0">
                <a:solidFill>
                  <a:schemeClr val="bg1"/>
                </a:solidFill>
              </a:rPr>
            </a:br>
            <a:r>
              <a:rPr lang="en-US" sz="1200" b="1" dirty="0" smtClean="0">
                <a:solidFill>
                  <a:schemeClr val="bg1"/>
                </a:solidFill>
              </a:rPr>
              <a:t>__________________________________________________________________________________________</a:t>
            </a:r>
            <a:endParaRPr lang="en-US" sz="1200" b="1" dirty="0">
              <a:solidFill>
                <a:schemeClr val="bg1"/>
              </a:solidFill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78D6F29-0438-4282-A58B-21924F25041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0030" y="680005"/>
            <a:ext cx="4091937" cy="325308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79087D3-6BF4-4F5C-90EF-D5FBE6AAE4E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12032" y="940865"/>
            <a:ext cx="4091938" cy="2731368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D279FDEC-8EED-4825-BD18-75A0287DFBAB}"/>
              </a:ext>
            </a:extLst>
          </p:cNvPr>
          <p:cNvSpPr txBox="1"/>
          <p:nvPr/>
        </p:nvSpPr>
        <p:spPr>
          <a:xfrm>
            <a:off x="0" y="6548512"/>
            <a:ext cx="152471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Inhabitant</a:t>
            </a:r>
          </a:p>
        </p:txBody>
      </p:sp>
    </p:spTree>
    <p:extLst>
      <p:ext uri="{BB962C8B-B14F-4D97-AF65-F5344CB8AC3E}">
        <p14:creationId xmlns:p14="http://schemas.microsoft.com/office/powerpoint/2010/main" val="1717125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456423-9DA5-4BF8-B7BE-2773D1B0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53251"/>
            <a:ext cx="7886700" cy="1325563"/>
          </a:xfrm>
        </p:spPr>
        <p:txBody>
          <a:bodyPr/>
          <a:lstStyle/>
          <a:p>
            <a:r>
              <a:rPr lang="en-GB" dirty="0"/>
              <a:t>Combatting the issue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C2650E-04C2-4DCD-A489-28F5CF8604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Six fundamental rules: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The centre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The ‘5-minute walk’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The street network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Narrow, versatile streets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Mixed use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Special sites for special buildings</a:t>
            </a:r>
          </a:p>
        </p:txBody>
      </p:sp>
    </p:spTree>
    <p:extLst>
      <p:ext uri="{BB962C8B-B14F-4D97-AF65-F5344CB8AC3E}">
        <p14:creationId xmlns:p14="http://schemas.microsoft.com/office/powerpoint/2010/main" val="18315007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2A54BB-F85D-41E1-BBEE-24F41AEEDC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0639" y="304417"/>
            <a:ext cx="8288977" cy="1310627"/>
          </a:xfrm>
        </p:spPr>
        <p:txBody>
          <a:bodyPr/>
          <a:lstStyle/>
          <a:p>
            <a:r>
              <a:rPr lang="en-GB" dirty="0"/>
              <a:t>Policy example – England (2003)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CD12B4-7642-45E8-9D68-770505EC12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Sustainable Communities: Building for the Future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5FCE822-34CC-424E-B128-D16BEC26745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51906" y="2323571"/>
            <a:ext cx="6092955" cy="43256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6099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D958B8-8EBF-48C6-A91D-52957F9FEE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2369" y="365126"/>
            <a:ext cx="8022981" cy="1325563"/>
          </a:xfrm>
        </p:spPr>
        <p:txBody>
          <a:bodyPr>
            <a:normAutofit fontScale="90000"/>
          </a:bodyPr>
          <a:lstStyle/>
          <a:p>
            <a:r>
              <a:rPr lang="en-GB" dirty="0"/>
              <a:t>Sustainable Communities Act 2012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E5C24A-D906-46FE-AB2A-CE26DF1BAA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First enacted 2007, amended 2010 &amp; 2012</a:t>
            </a:r>
          </a:p>
          <a:p>
            <a:r>
              <a:rPr lang="en-GB" dirty="0"/>
              <a:t>Applies to England &amp; Wales only</a:t>
            </a:r>
          </a:p>
          <a:p>
            <a:r>
              <a:rPr lang="en-GB" dirty="0"/>
              <a:t>Enabler to change</a:t>
            </a:r>
          </a:p>
          <a:p>
            <a:r>
              <a:rPr lang="en-GB" dirty="0"/>
              <a:t>Breaking down barriers</a:t>
            </a:r>
          </a:p>
          <a:p>
            <a:r>
              <a:rPr lang="en-GB" dirty="0"/>
              <a:t>Government can accept or reject proposals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66611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755826-CFCE-4E0E-BB10-B22E84ABA7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Beddington Zero Energy Development (BedZED)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5ED4CAA-11ED-4F50-9810-E047ECA8BC4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56156" y="1905000"/>
            <a:ext cx="6200319" cy="438298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C86B1E2-B356-47EE-8E4D-D5E4E0D83F0C}"/>
              </a:ext>
            </a:extLst>
          </p:cNvPr>
          <p:cNvSpPr txBox="1"/>
          <p:nvPr/>
        </p:nvSpPr>
        <p:spPr>
          <a:xfrm>
            <a:off x="0" y="6548512"/>
            <a:ext cx="162871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ZED Factory</a:t>
            </a:r>
          </a:p>
        </p:txBody>
      </p:sp>
    </p:spTree>
    <p:extLst>
      <p:ext uri="{BB962C8B-B14F-4D97-AF65-F5344CB8AC3E}">
        <p14:creationId xmlns:p14="http://schemas.microsoft.com/office/powerpoint/2010/main" val="526339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A2BF27-974A-4164-9A07-4AC83AF8A8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BedZED sectional perspective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97B9AAD3-907B-4741-89D7-2F54BF88A3C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2325" y="1857656"/>
            <a:ext cx="7543800" cy="3999939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5E1B654-1339-4672-90A1-575A45AB5AAC}"/>
              </a:ext>
            </a:extLst>
          </p:cNvPr>
          <p:cNvSpPr txBox="1"/>
          <p:nvPr/>
        </p:nvSpPr>
        <p:spPr>
          <a:xfrm>
            <a:off x="0" y="6548512"/>
            <a:ext cx="162871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ZED Factory</a:t>
            </a:r>
          </a:p>
        </p:txBody>
      </p:sp>
    </p:spTree>
    <p:extLst>
      <p:ext uri="{BB962C8B-B14F-4D97-AF65-F5344CB8AC3E}">
        <p14:creationId xmlns:p14="http://schemas.microsoft.com/office/powerpoint/2010/main" val="3218650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5F4B77A-B606-4CB8-B966-EE082AC4DA9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33" r="13634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8989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3">
            <a:extLst>
              <a:ext uri="{FF2B5EF4-FFF2-40B4-BE49-F238E27FC236}">
                <a16:creationId xmlns:a16="http://schemas.microsoft.com/office/drawing/2014/main" id="{3D00B411-4E1F-402D-B470-B7CA3C05023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0788" r="8878" b="-1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831114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DB87DFA8-0A69-4336-BF78-EFB30B5ED8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5366" y="1135134"/>
            <a:ext cx="4915159" cy="459567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A51093C-BB67-4F74-B64E-2D14276E59D3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914400"/>
            <a:ext cx="2743200" cy="288766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200" dirty="0">
                <a:solidFill>
                  <a:schemeClr val="bg1"/>
                </a:solidFill>
              </a:rPr>
              <a:t>Roof garden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D20D8BF-00DC-4769-9F9F-C7290E5B7165}"/>
              </a:ext>
            </a:extLst>
          </p:cNvPr>
          <p:cNvSpPr txBox="1"/>
          <p:nvPr/>
        </p:nvSpPr>
        <p:spPr>
          <a:xfrm>
            <a:off x="0" y="6548512"/>
            <a:ext cx="162871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ZED Factory</a:t>
            </a:r>
          </a:p>
        </p:txBody>
      </p:sp>
      <p:sp>
        <p:nvSpPr>
          <p:cNvPr id="8" name="Rectangle 7"/>
          <p:cNvSpPr/>
          <p:nvPr/>
        </p:nvSpPr>
        <p:spPr>
          <a:xfrm>
            <a:off x="439387" y="421574"/>
            <a:ext cx="3188525" cy="5578059"/>
          </a:xfrm>
          <a:prstGeom prst="rect">
            <a:avLst/>
          </a:prstGeom>
          <a:solidFill>
            <a:schemeClr val="dk1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900545" y="2358231"/>
            <a:ext cx="237704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200" dirty="0" smtClean="0">
                <a:solidFill>
                  <a:schemeClr val="bg1"/>
                </a:solidFill>
              </a:rPr>
              <a:t>Roof garden</a:t>
            </a:r>
          </a:p>
          <a:p>
            <a:pPr algn="ctr"/>
            <a:r>
              <a:rPr lang="en-GB" sz="1200" dirty="0" smtClean="0">
                <a:solidFill>
                  <a:schemeClr val="bg1"/>
                </a:solidFill>
              </a:rPr>
              <a:t>____________________________</a:t>
            </a:r>
            <a:endParaRPr lang="en-GB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23601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3">
            <a:extLst>
              <a:ext uri="{FF2B5EF4-FFF2-40B4-BE49-F238E27FC236}">
                <a16:creationId xmlns:a16="http://schemas.microsoft.com/office/drawing/2014/main" id="{CE0FF156-861E-451E-A929-5956E0A729F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7680" r="7320"/>
          <a:stretch/>
        </p:blipFill>
        <p:spPr>
          <a:xfrm>
            <a:off x="20" y="5948"/>
            <a:ext cx="9143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257852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3">
            <a:extLst>
              <a:ext uri="{FF2B5EF4-FFF2-40B4-BE49-F238E27FC236}">
                <a16:creationId xmlns:a16="http://schemas.microsoft.com/office/drawing/2014/main" id="{A351AD4F-45E2-43E9-8524-FB7C44F49B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b="6832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365198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3">
            <a:extLst>
              <a:ext uri="{FF2B5EF4-FFF2-40B4-BE49-F238E27FC236}">
                <a16:creationId xmlns:a16="http://schemas.microsoft.com/office/drawing/2014/main" id="{65B0D65D-5EF9-499F-BC24-E4C5E0FF2FA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t="5956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988240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893638-014B-47BC-AEF0-58D98B062F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Eco-Towns: NW Bicester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CB80738-6B8E-4ED8-B638-48F7E8E24B2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33996" y="1833401"/>
            <a:ext cx="6409678" cy="4523753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4DF2532-1EC8-4BBE-9546-92FA38FD14C9}"/>
              </a:ext>
            </a:extLst>
          </p:cNvPr>
          <p:cNvSpPr txBox="1"/>
          <p:nvPr/>
        </p:nvSpPr>
        <p:spPr>
          <a:xfrm>
            <a:off x="0" y="6548512"/>
            <a:ext cx="166891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NW Bicester</a:t>
            </a:r>
          </a:p>
        </p:txBody>
      </p:sp>
    </p:spTree>
    <p:extLst>
      <p:ext uri="{BB962C8B-B14F-4D97-AF65-F5344CB8AC3E}">
        <p14:creationId xmlns:p14="http://schemas.microsoft.com/office/powerpoint/2010/main" val="108363841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F62B37-6448-4209-96B5-9F05405398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Phase 1 construction</a:t>
            </a:r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C40207FC-36B4-454F-BCFD-D3A812B8E96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7189" y="1846263"/>
            <a:ext cx="7154072" cy="4022725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B92D896-9B77-4E7A-9609-79456A469D3C}"/>
              </a:ext>
            </a:extLst>
          </p:cNvPr>
          <p:cNvSpPr txBox="1"/>
          <p:nvPr/>
        </p:nvSpPr>
        <p:spPr>
          <a:xfrm>
            <a:off x="0" y="6548512"/>
            <a:ext cx="159671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Bioregional</a:t>
            </a:r>
          </a:p>
        </p:txBody>
      </p:sp>
    </p:spTree>
    <p:extLst>
      <p:ext uri="{BB962C8B-B14F-4D97-AF65-F5344CB8AC3E}">
        <p14:creationId xmlns:p14="http://schemas.microsoft.com/office/powerpoint/2010/main" val="23716177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32760F-A82C-4C3E-8313-239CECEB4C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Short video</a:t>
            </a:r>
          </a:p>
        </p:txBody>
      </p:sp>
      <p:pic>
        <p:nvPicPr>
          <p:cNvPr id="4" name="Online Media 3">
            <a:hlinkClick r:id="" action="ppaction://media"/>
            <a:extLst>
              <a:ext uri="{FF2B5EF4-FFF2-40B4-BE49-F238E27FC236}">
                <a16:creationId xmlns:a16="http://schemas.microsoft.com/office/drawing/2014/main" id="{2400CB69-57C2-4F55-B645-41235728D6B0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260475" y="2457450"/>
            <a:ext cx="6134100" cy="345122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85F6F9A-DD8F-4BE4-A7D5-D2A4C114D755}"/>
              </a:ext>
            </a:extLst>
          </p:cNvPr>
          <p:cNvSpPr txBox="1"/>
          <p:nvPr/>
        </p:nvSpPr>
        <p:spPr>
          <a:xfrm>
            <a:off x="8875" y="6492906"/>
            <a:ext cx="47321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https://www.youtube.com/watch?v=-_IpG7Ntjlg</a:t>
            </a:r>
          </a:p>
        </p:txBody>
      </p:sp>
    </p:spTree>
    <p:extLst>
      <p:ext uri="{BB962C8B-B14F-4D97-AF65-F5344CB8AC3E}">
        <p14:creationId xmlns:p14="http://schemas.microsoft.com/office/powerpoint/2010/main" val="7004793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http://nwbicester.co.uk/wp-content/uploads/2012/09/lights_0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389" y="4487430"/>
            <a:ext cx="4933950" cy="1476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572985" y="237507"/>
            <a:ext cx="7543800" cy="840138"/>
          </a:xfrm>
        </p:spPr>
        <p:txBody>
          <a:bodyPr/>
          <a:lstStyle/>
          <a:p>
            <a:r>
              <a:rPr lang="en-GB" dirty="0" smtClean="0"/>
              <a:t>Introducing </a:t>
            </a:r>
            <a:r>
              <a:rPr lang="en-GB" dirty="0" err="1" smtClean="0"/>
              <a:t>Elmsbrook</a:t>
            </a:r>
            <a:endParaRPr lang="en-GB" dirty="0"/>
          </a:p>
        </p:txBody>
      </p:sp>
      <p:pic>
        <p:nvPicPr>
          <p:cNvPr id="1026" name="Picture 2" descr="http://nwbicester.co.uk/wp-content/uploads/2012/09/easy-walk-and-cycl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078" y="1382596"/>
            <a:ext cx="4658120" cy="22215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nwbicester.co.uk/wp-content/uploads/2012/09/greenspaces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0369" y="1077645"/>
            <a:ext cx="4933950" cy="5086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B92D896-9B77-4E7A-9609-79456A469D3C}"/>
              </a:ext>
            </a:extLst>
          </p:cNvPr>
          <p:cNvSpPr txBox="1"/>
          <p:nvPr/>
        </p:nvSpPr>
        <p:spPr>
          <a:xfrm>
            <a:off x="0" y="6548512"/>
            <a:ext cx="166891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</a:t>
            </a:r>
            <a:r>
              <a:rPr lang="en-GB" sz="1400" dirty="0" smtClean="0"/>
              <a:t>NW Bicester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533484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One Planet Living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30020" t="36702" r="44787" b="33229"/>
          <a:stretch/>
        </p:blipFill>
        <p:spPr>
          <a:xfrm>
            <a:off x="2113415" y="1937801"/>
            <a:ext cx="5413732" cy="430754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B92D896-9B77-4E7A-9609-79456A469D3C}"/>
              </a:ext>
            </a:extLst>
          </p:cNvPr>
          <p:cNvSpPr txBox="1"/>
          <p:nvPr/>
        </p:nvSpPr>
        <p:spPr>
          <a:xfrm>
            <a:off x="0" y="6548512"/>
            <a:ext cx="166891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</a:t>
            </a:r>
            <a:r>
              <a:rPr lang="en-GB" sz="1400" dirty="0" smtClean="0"/>
              <a:t>NW Bicester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140865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40601" y="1252847"/>
            <a:ext cx="5875168" cy="407086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B92D896-9B77-4E7A-9609-79456A469D3C}"/>
              </a:ext>
            </a:extLst>
          </p:cNvPr>
          <p:cNvSpPr txBox="1"/>
          <p:nvPr/>
        </p:nvSpPr>
        <p:spPr>
          <a:xfrm>
            <a:off x="0" y="6548512"/>
            <a:ext cx="166891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</a:t>
            </a:r>
            <a:r>
              <a:rPr lang="en-GB" sz="1400" dirty="0" smtClean="0"/>
              <a:t>NW Bicester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846884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919" y="1039091"/>
            <a:ext cx="6516359" cy="426196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B92D896-9B77-4E7A-9609-79456A469D3C}"/>
              </a:ext>
            </a:extLst>
          </p:cNvPr>
          <p:cNvSpPr txBox="1"/>
          <p:nvPr/>
        </p:nvSpPr>
        <p:spPr>
          <a:xfrm>
            <a:off x="0" y="6548512"/>
            <a:ext cx="1668918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/>
              <a:t>Source: </a:t>
            </a:r>
            <a:r>
              <a:rPr lang="en-GB" sz="1400" dirty="0" smtClean="0"/>
              <a:t>NW Bicester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2385170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909139-7481-4AEB-BD71-40DE37D9B3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Useful information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81BB77-47D3-4B37-BDA3-A78F13488C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err="1"/>
              <a:t>Nesta</a:t>
            </a:r>
            <a:r>
              <a:rPr lang="en-GB" dirty="0"/>
              <a:t> (</a:t>
            </a:r>
            <a:r>
              <a:rPr lang="en-GB" dirty="0">
                <a:hlinkClick r:id="rId2"/>
              </a:rPr>
              <a:t>www.nesta.org.uk</a:t>
            </a:r>
            <a:r>
              <a:rPr lang="en-GB" dirty="0"/>
              <a:t>)</a:t>
            </a:r>
          </a:p>
          <a:p>
            <a:r>
              <a:rPr lang="en-GB" dirty="0"/>
              <a:t>Institute for Sustainable Communities (</a:t>
            </a:r>
            <a:r>
              <a:rPr lang="en-GB" dirty="0">
                <a:hlinkClick r:id="rId3"/>
              </a:rPr>
              <a:t>www.iscvt.org</a:t>
            </a:r>
            <a:r>
              <a:rPr lang="en-GB" dirty="0"/>
              <a:t>)</a:t>
            </a:r>
          </a:p>
          <a:p>
            <a:r>
              <a:rPr lang="en-GB" dirty="0" smtClean="0"/>
              <a:t>Smith</a:t>
            </a:r>
            <a:r>
              <a:rPr lang="en-GB" dirty="0"/>
              <a:t>, Mark K. (2008) 'Sustainable communities and neighbourhoods. Theory, policy and practice', </a:t>
            </a:r>
            <a:r>
              <a:rPr lang="en-GB" i="1" dirty="0"/>
              <a:t>the encyclopaedia of informal education</a:t>
            </a:r>
            <a:r>
              <a:rPr lang="en-GB" dirty="0"/>
              <a:t>. [</a:t>
            </a:r>
            <a:r>
              <a:rPr lang="en-GB" dirty="0">
                <a:hlinkClick r:id="rId4"/>
              </a:rPr>
              <a:t>www.infed.org/communities/sustainable_communities.htm</a:t>
            </a:r>
            <a:r>
              <a:rPr lang="en-GB" dirty="0"/>
              <a:t>].</a:t>
            </a:r>
          </a:p>
          <a:p>
            <a:r>
              <a:rPr lang="en-GB" dirty="0"/>
              <a:t>BBC News (</a:t>
            </a:r>
            <a:r>
              <a:rPr lang="en-GB" dirty="0">
                <a:hlinkClick r:id="rId5"/>
              </a:rPr>
              <a:t>www.bbc.co.uk</a:t>
            </a:r>
            <a:r>
              <a:rPr lang="en-GB" dirty="0"/>
              <a:t>) </a:t>
            </a:r>
          </a:p>
          <a:p>
            <a:r>
              <a:rPr lang="en-GB" dirty="0"/>
              <a:t>UK Government (</a:t>
            </a:r>
            <a:r>
              <a:rPr lang="en-GB" dirty="0">
                <a:hlinkClick r:id="rId6"/>
              </a:rPr>
              <a:t>www.gov.uk</a:t>
            </a:r>
            <a:r>
              <a:rPr lang="en-GB" dirty="0"/>
              <a:t>)</a:t>
            </a:r>
          </a:p>
          <a:p>
            <a:r>
              <a:rPr lang="en-GB" dirty="0"/>
              <a:t>Zed Factory (</a:t>
            </a:r>
            <a:r>
              <a:rPr lang="en-GB" dirty="0">
                <a:hlinkClick r:id="rId7"/>
              </a:rPr>
              <a:t>www.zedfactory.com</a:t>
            </a:r>
            <a:r>
              <a:rPr lang="en-GB" dirty="0"/>
              <a:t>) </a:t>
            </a:r>
          </a:p>
          <a:p>
            <a:r>
              <a:rPr lang="en-GB" dirty="0"/>
              <a:t>Bioregional (</a:t>
            </a:r>
            <a:r>
              <a:rPr lang="en-GB" dirty="0">
                <a:hlinkClick r:id="rId8"/>
              </a:rPr>
              <a:t>www.bioregional.com</a:t>
            </a:r>
            <a:r>
              <a:rPr lang="en-GB" dirty="0"/>
              <a:t>)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5775517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ysClr val="windowText" lastClr="000000"/>
      </a:dk1>
      <a:lt1>
        <a:sysClr val="window" lastClr="FFFFFF"/>
      </a:lt1>
      <a:dk2>
        <a:srgbClr val="514949"/>
      </a:dk2>
      <a:lt2>
        <a:srgbClr val="E1E1DB"/>
      </a:lt2>
      <a:accent1>
        <a:srgbClr val="9DBFBE"/>
      </a:accent1>
      <a:accent2>
        <a:srgbClr val="DB8631"/>
      </a:accent2>
      <a:accent3>
        <a:srgbClr val="E3CC5A"/>
      </a:accent3>
      <a:accent4>
        <a:srgbClr val="ACADA8"/>
      </a:accent4>
      <a:accent5>
        <a:srgbClr val="927C61"/>
      </a:accent5>
      <a:accent6>
        <a:srgbClr val="B3B435"/>
      </a:accent6>
      <a:hlink>
        <a:srgbClr val="0000FF"/>
      </a:hlink>
      <a:folHlink>
        <a:srgbClr val="800080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243AF7DC-D15B-41C0-AE81-23980D1B9FC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M4X01976_Introduction</Template>
  <TotalTime>397</TotalTime>
  <Words>574</Words>
  <Application>Microsoft Office PowerPoint</Application>
  <PresentationFormat>On-screen Show (4:3)</PresentationFormat>
  <Paragraphs>88</Paragraphs>
  <Slides>30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4" baseType="lpstr">
      <vt:lpstr>Arial</vt:lpstr>
      <vt:lpstr>Calibri</vt:lpstr>
      <vt:lpstr>Calibri Light</vt:lpstr>
      <vt:lpstr>Retrospect</vt:lpstr>
      <vt:lpstr>The Modern World</vt:lpstr>
      <vt:lpstr>Overview:  Sustainable Communities</vt:lpstr>
      <vt:lpstr>What is a sustainable community?</vt:lpstr>
      <vt:lpstr>Definitions </vt:lpstr>
      <vt:lpstr>Key aims</vt:lpstr>
      <vt:lpstr>Success depends upon…</vt:lpstr>
      <vt:lpstr>Embody principles of SD</vt:lpstr>
      <vt:lpstr>Urbanisation (Davies, 2007)</vt:lpstr>
      <vt:lpstr>Economic growth</vt:lpstr>
      <vt:lpstr>Defining ‘community’</vt:lpstr>
      <vt:lpstr>Urban sprawl __________________________________________________________________________________________</vt:lpstr>
      <vt:lpstr>Combatting the issue</vt:lpstr>
      <vt:lpstr>Policy example – England (2003)</vt:lpstr>
      <vt:lpstr>Sustainable Communities Act 2012</vt:lpstr>
      <vt:lpstr>Beddington Zero Energy Development (BedZED)</vt:lpstr>
      <vt:lpstr>BedZED sectional perspective</vt:lpstr>
      <vt:lpstr>PowerPoint Presentation</vt:lpstr>
      <vt:lpstr>PowerPoint Presentation</vt:lpstr>
      <vt:lpstr>Roof garden</vt:lpstr>
      <vt:lpstr>PowerPoint Presentation</vt:lpstr>
      <vt:lpstr>PowerPoint Presentation</vt:lpstr>
      <vt:lpstr>PowerPoint Presentation</vt:lpstr>
      <vt:lpstr>Eco-Towns: NW Bicester</vt:lpstr>
      <vt:lpstr>Phase 1 construction</vt:lpstr>
      <vt:lpstr>Short video</vt:lpstr>
      <vt:lpstr>Introducing Elmsbrook</vt:lpstr>
      <vt:lpstr>One Planet Living</vt:lpstr>
      <vt:lpstr>PowerPoint Presentation</vt:lpstr>
      <vt:lpstr>PowerPoint Presentation</vt:lpstr>
      <vt:lpstr>Useful information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Owner</dc:creator>
  <cp:lastModifiedBy>Lara Hopkinson</cp:lastModifiedBy>
  <cp:revision>19</cp:revision>
  <dcterms:created xsi:type="dcterms:W3CDTF">2018-03-12T10:17:19Z</dcterms:created>
  <dcterms:modified xsi:type="dcterms:W3CDTF">2018-12-12T14:05:00Z</dcterms:modified>
</cp:coreProperties>
</file>