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792" r:id="rId1"/>
  </p:sldMasterIdLst>
  <p:notesMasterIdLst>
    <p:notesMasterId r:id="rId19"/>
  </p:notesMasterIdLst>
  <p:sldIdLst>
    <p:sldId id="256" r:id="rId2"/>
    <p:sldId id="273" r:id="rId3"/>
    <p:sldId id="277" r:id="rId4"/>
    <p:sldId id="257" r:id="rId5"/>
    <p:sldId id="278" r:id="rId6"/>
    <p:sldId id="279" r:id="rId7"/>
    <p:sldId id="280" r:id="rId8"/>
    <p:sldId id="258" r:id="rId9"/>
    <p:sldId id="259" r:id="rId10"/>
    <p:sldId id="270" r:id="rId11"/>
    <p:sldId id="260" r:id="rId12"/>
    <p:sldId id="261" r:id="rId13"/>
    <p:sldId id="262" r:id="rId14"/>
    <p:sldId id="271" r:id="rId15"/>
    <p:sldId id="269" r:id="rId16"/>
    <p:sldId id="275" r:id="rId17"/>
    <p:sldId id="281" r:id="rId18"/>
  </p:sldIdLst>
  <p:sldSz cx="18288000" cy="10287000"/>
  <p:notesSz cx="6858000" cy="9144000"/>
  <p:embeddedFontLst>
    <p:embeddedFont>
      <p:font typeface="Century Gothic" panose="020B0502020202020204" pitchFamily="34" charset="0"/>
      <p:regular r:id="rId20"/>
      <p:bold r:id="rId21"/>
      <p:italic r:id="rId22"/>
      <p:boldItalic r:id="rId23"/>
    </p:embeddedFont>
    <p:embeddedFont>
      <p:font typeface="Neue Haas Grotesk Text Pro" panose="020B0504020202020204" pitchFamily="34" charset="0"/>
      <p:regular r:id="rId24"/>
      <p:bold r:id="rId25"/>
      <p:italic r:id="rId26"/>
      <p:boldItalic r:id="rId27"/>
    </p:embeddedFont>
    <p:embeddedFont>
      <p:font typeface="Wingdings 3" pitchFamily="2" charset="2"/>
      <p:regular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font" Target="fonts/font7.fntdata" /><Relationship Id="rId3" Type="http://schemas.openxmlformats.org/officeDocument/2006/relationships/slide" Target="slides/slide2.xml" /><Relationship Id="rId21" Type="http://schemas.openxmlformats.org/officeDocument/2006/relationships/font" Target="fonts/font2.fntdata"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font" Target="fonts/font6.fntdata"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font" Target="fonts/font1.fntdata" /><Relationship Id="rId29" Type="http://schemas.openxmlformats.org/officeDocument/2006/relationships/presProps" Target="pres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font" Target="fonts/font5.fntdata" /><Relationship Id="rId32" Type="http://schemas.openxmlformats.org/officeDocument/2006/relationships/tableStyles" Target="tableStyle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font" Target="fonts/font4.fntdata" /><Relationship Id="rId28" Type="http://schemas.openxmlformats.org/officeDocument/2006/relationships/font" Target="fonts/font9.fntdata" /><Relationship Id="rId10" Type="http://schemas.openxmlformats.org/officeDocument/2006/relationships/slide" Target="slides/slide9.xml" /><Relationship Id="rId19" Type="http://schemas.openxmlformats.org/officeDocument/2006/relationships/notesMaster" Target="notesMasters/notesMaster1.xml" /><Relationship Id="rId31" Type="http://schemas.openxmlformats.org/officeDocument/2006/relationships/theme" Target="theme/theme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font" Target="fonts/font3.fntdata" /><Relationship Id="rId27" Type="http://schemas.openxmlformats.org/officeDocument/2006/relationships/font" Target="fonts/font8.fntdata" /><Relationship Id="rId30" Type="http://schemas.openxmlformats.org/officeDocument/2006/relationships/viewProps" Target="viewProps.xml" /></Relationships>
</file>

<file path=ppt/diagrams/_rels/data3.xml.rels><?xml version="1.0" encoding="UTF-8" standalone="yes"?>
<Relationships xmlns="http://schemas.openxmlformats.org/package/2006/relationships"><Relationship Id="rId1" Type="http://schemas.openxmlformats.org/officeDocument/2006/relationships/image" Target="../media/image23.png" /></Relationships>
</file>

<file path=ppt/diagrams/_rels/drawing3.xml.rels><?xml version="1.0" encoding="UTF-8" standalone="yes"?>
<Relationships xmlns="http://schemas.openxmlformats.org/package/2006/relationships"><Relationship Id="rId1" Type="http://schemas.openxmlformats.org/officeDocument/2006/relationships/image" Target="../media/image23.png" /></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784C4A-07A3-4B37-8A7F-7320606B9FE9}" type="doc">
      <dgm:prSet loTypeId="urn:microsoft.com/office/officeart/2005/8/layout/hierarchy4" loCatId="list" qsTypeId="urn:microsoft.com/office/officeart/2005/8/quickstyle/3d3" qsCatId="3D" csTypeId="urn:microsoft.com/office/officeart/2005/8/colors/accent0_1" csCatId="mainScheme" phldr="1"/>
      <dgm:spPr/>
      <dgm:t>
        <a:bodyPr/>
        <a:lstStyle/>
        <a:p>
          <a:endParaRPr lang="en-US"/>
        </a:p>
      </dgm:t>
    </dgm:pt>
    <dgm:pt modelId="{27F7FAF5-C822-4869-91FE-94AF1A810BDB}">
      <dgm:prSet phldrT="[Text]" custT="1"/>
      <dgm:spPr/>
      <dgm:t>
        <a:bodyPr/>
        <a:lstStyle/>
        <a:p>
          <a:r>
            <a:rPr lang="en-US" sz="2000" b="0" i="0">
              <a:latin typeface="Times New Roman" panose="02020603050405020304" pitchFamily="18" charset="0"/>
              <a:cs typeface="Times New Roman" panose="02020603050405020304" pitchFamily="18" charset="0"/>
            </a:rPr>
            <a:t>The use of Microsoft Teams facilitates the efficient communication between </a:t>
          </a:r>
          <a:r>
            <a:rPr lang="en-US" sz="2000" b="0" i="0" err="1">
              <a:latin typeface="Times New Roman" panose="02020603050405020304" pitchFamily="18" charset="0"/>
              <a:cs typeface="Times New Roman" panose="02020603050405020304" pitchFamily="18" charset="0"/>
            </a:rPr>
            <a:t>carers</a:t>
          </a:r>
          <a:r>
            <a:rPr lang="en-US" sz="2000" b="0" i="0">
              <a:latin typeface="Times New Roman" panose="02020603050405020304" pitchFamily="18" charset="0"/>
              <a:cs typeface="Times New Roman" panose="02020603050405020304" pitchFamily="18" charset="0"/>
            </a:rPr>
            <a:t> and the main office (Lawson et al., 2023). </a:t>
          </a:r>
          <a:endParaRPr lang="en-US" sz="2000">
            <a:latin typeface="Times New Roman" panose="02020603050405020304" pitchFamily="18" charset="0"/>
            <a:cs typeface="Times New Roman" panose="02020603050405020304" pitchFamily="18" charset="0"/>
          </a:endParaRPr>
        </a:p>
      </dgm:t>
    </dgm:pt>
    <dgm:pt modelId="{C38FBB22-E91F-4009-98AC-2C8A9050AB85}" type="parTrans" cxnId="{0790339C-53C6-440A-B93B-6FE36255E1A8}">
      <dgm:prSet/>
      <dgm:spPr/>
      <dgm:t>
        <a:bodyPr/>
        <a:lstStyle/>
        <a:p>
          <a:endParaRPr lang="en-US"/>
        </a:p>
      </dgm:t>
    </dgm:pt>
    <dgm:pt modelId="{EBAFF3AE-106A-4C54-9EAE-D8A0B96C2133}" type="sibTrans" cxnId="{0790339C-53C6-440A-B93B-6FE36255E1A8}">
      <dgm:prSet/>
      <dgm:spPr/>
      <dgm:t>
        <a:bodyPr/>
        <a:lstStyle/>
        <a:p>
          <a:endParaRPr lang="en-US"/>
        </a:p>
      </dgm:t>
    </dgm:pt>
    <dgm:pt modelId="{5C4CD017-BC3C-430E-9B2F-236DAE03F832}">
      <dgm:prSet phldrT="[Text]" custT="1"/>
      <dgm:spPr/>
      <dgm:t>
        <a:bodyPr/>
        <a:lstStyle/>
        <a:p>
          <a:r>
            <a:rPr lang="en-US" sz="2000" b="0" i="0">
              <a:latin typeface="Times New Roman" panose="02020603050405020304" pitchFamily="18" charset="0"/>
              <a:cs typeface="Times New Roman" panose="02020603050405020304" pitchFamily="18" charset="0"/>
            </a:rPr>
            <a:t>Facilitates video-conferencing, email and document sharing in real-time. </a:t>
          </a:r>
          <a:endParaRPr lang="en-US" sz="2000">
            <a:latin typeface="Times New Roman" panose="02020603050405020304" pitchFamily="18" charset="0"/>
            <a:cs typeface="Times New Roman" panose="02020603050405020304" pitchFamily="18" charset="0"/>
          </a:endParaRPr>
        </a:p>
      </dgm:t>
    </dgm:pt>
    <dgm:pt modelId="{16E513CB-3020-4F01-A4DA-D90EB4DD0DAA}" type="parTrans" cxnId="{A42B392F-5727-4FB0-B9F0-4675787B4668}">
      <dgm:prSet/>
      <dgm:spPr/>
      <dgm:t>
        <a:bodyPr/>
        <a:lstStyle/>
        <a:p>
          <a:endParaRPr lang="en-US"/>
        </a:p>
      </dgm:t>
    </dgm:pt>
    <dgm:pt modelId="{FB3207FE-7EF2-471A-BBF7-DDCD28AD2386}" type="sibTrans" cxnId="{A42B392F-5727-4FB0-B9F0-4675787B4668}">
      <dgm:prSet/>
      <dgm:spPr/>
      <dgm:t>
        <a:bodyPr/>
        <a:lstStyle/>
        <a:p>
          <a:endParaRPr lang="en-US"/>
        </a:p>
      </dgm:t>
    </dgm:pt>
    <dgm:pt modelId="{1B20AD72-049E-4FAF-B503-361F5B09FAF6}">
      <dgm:prSet phldrT="[Text]" custT="1"/>
      <dgm:spPr/>
      <dgm:t>
        <a:bodyPr/>
        <a:lstStyle/>
        <a:p>
          <a:r>
            <a:rPr lang="en-US" sz="2000" b="0" i="0">
              <a:latin typeface="Times New Roman" panose="02020603050405020304" pitchFamily="18" charset="0"/>
              <a:cs typeface="Times New Roman" panose="02020603050405020304" pitchFamily="18" charset="0"/>
            </a:rPr>
            <a:t>Helps lessen communication delays and provides all the staff with the information immediately. </a:t>
          </a:r>
          <a:endParaRPr lang="en-US" sz="2000">
            <a:latin typeface="Times New Roman" panose="02020603050405020304" pitchFamily="18" charset="0"/>
            <a:cs typeface="Times New Roman" panose="02020603050405020304" pitchFamily="18" charset="0"/>
          </a:endParaRPr>
        </a:p>
      </dgm:t>
    </dgm:pt>
    <dgm:pt modelId="{AB028DFD-0BB4-43CE-8ABE-3F7E8288E445}" type="parTrans" cxnId="{05DF29D7-A380-4B11-936F-6856F55E0E39}">
      <dgm:prSet/>
      <dgm:spPr/>
      <dgm:t>
        <a:bodyPr/>
        <a:lstStyle/>
        <a:p>
          <a:endParaRPr lang="en-US"/>
        </a:p>
      </dgm:t>
    </dgm:pt>
    <dgm:pt modelId="{7632584B-0699-4287-A7E1-636319A54372}" type="sibTrans" cxnId="{05DF29D7-A380-4B11-936F-6856F55E0E39}">
      <dgm:prSet/>
      <dgm:spPr/>
      <dgm:t>
        <a:bodyPr/>
        <a:lstStyle/>
        <a:p>
          <a:endParaRPr lang="en-US"/>
        </a:p>
      </dgm:t>
    </dgm:pt>
    <dgm:pt modelId="{3908012C-5F23-4C80-B032-C6C4839039D4}">
      <dgm:prSet phldrT="[Text]" custT="1"/>
      <dgm:spPr/>
      <dgm:t>
        <a:bodyPr/>
        <a:lstStyle/>
        <a:p>
          <a:r>
            <a:rPr lang="en-US" sz="2000" b="0" i="0">
              <a:latin typeface="Times New Roman" panose="02020603050405020304" pitchFamily="18" charset="0"/>
              <a:cs typeface="Times New Roman" panose="02020603050405020304" pitchFamily="18" charset="0"/>
            </a:rPr>
            <a:t>Enhances the total team coordination and reaction speed. </a:t>
          </a:r>
          <a:endParaRPr lang="en-US" sz="2000">
            <a:latin typeface="Times New Roman" panose="02020603050405020304" pitchFamily="18" charset="0"/>
            <a:cs typeface="Times New Roman" panose="02020603050405020304" pitchFamily="18" charset="0"/>
          </a:endParaRPr>
        </a:p>
      </dgm:t>
    </dgm:pt>
    <dgm:pt modelId="{8EE3CBDD-7F9B-48B1-B5E5-42B3F265CE2F}" type="parTrans" cxnId="{D45145A0-444A-4992-A214-1CA671D29DA6}">
      <dgm:prSet/>
      <dgm:spPr/>
      <dgm:t>
        <a:bodyPr/>
        <a:lstStyle/>
        <a:p>
          <a:endParaRPr lang="en-US"/>
        </a:p>
      </dgm:t>
    </dgm:pt>
    <dgm:pt modelId="{5D2BA074-B7EF-46AE-A929-20717FFF96F0}" type="sibTrans" cxnId="{D45145A0-444A-4992-A214-1CA671D29DA6}">
      <dgm:prSet/>
      <dgm:spPr/>
      <dgm:t>
        <a:bodyPr/>
        <a:lstStyle/>
        <a:p>
          <a:endParaRPr lang="en-US"/>
        </a:p>
      </dgm:t>
    </dgm:pt>
    <dgm:pt modelId="{3814B603-D364-4C91-892C-8D8E15CC2A31}">
      <dgm:prSet phldrT="[Text]" custT="1"/>
      <dgm:spPr/>
      <dgm:t>
        <a:bodyPr/>
        <a:lstStyle/>
        <a:p>
          <a:r>
            <a:rPr lang="en-US" sz="2000" b="0" i="0">
              <a:latin typeface="Times New Roman" panose="02020603050405020304" pitchFamily="18" charset="0"/>
              <a:cs typeface="Times New Roman" panose="02020603050405020304" pitchFamily="18" charset="0"/>
            </a:rPr>
            <a:t>Restricted because of poor connectivity in the rural regions.</a:t>
          </a:r>
          <a:endParaRPr lang="en-US" sz="2000">
            <a:latin typeface="Times New Roman" panose="02020603050405020304" pitchFamily="18" charset="0"/>
            <a:cs typeface="Times New Roman" panose="02020603050405020304" pitchFamily="18" charset="0"/>
          </a:endParaRPr>
        </a:p>
      </dgm:t>
    </dgm:pt>
    <dgm:pt modelId="{DFD0D0DD-BE02-4A05-B1FB-66FBD7C402F8}" type="parTrans" cxnId="{04425169-2DD5-4B18-A8E7-6BD305F3FA2C}">
      <dgm:prSet/>
      <dgm:spPr/>
      <dgm:t>
        <a:bodyPr/>
        <a:lstStyle/>
        <a:p>
          <a:endParaRPr lang="en-US"/>
        </a:p>
      </dgm:t>
    </dgm:pt>
    <dgm:pt modelId="{8C86CB71-8C80-4F95-9D3E-D843DB107C72}" type="sibTrans" cxnId="{04425169-2DD5-4B18-A8E7-6BD305F3FA2C}">
      <dgm:prSet/>
      <dgm:spPr/>
      <dgm:t>
        <a:bodyPr/>
        <a:lstStyle/>
        <a:p>
          <a:endParaRPr lang="en-US"/>
        </a:p>
      </dgm:t>
    </dgm:pt>
    <dgm:pt modelId="{220042ED-4A01-447C-ACCA-400443A9732C}">
      <dgm:prSet phldrT="[Text]" custT="1"/>
      <dgm:spPr/>
      <dgm:t>
        <a:bodyPr/>
        <a:lstStyle/>
        <a:p>
          <a:r>
            <a:rPr lang="en-US" sz="2000" b="0" i="0">
              <a:latin typeface="Times New Roman" panose="02020603050405020304" pitchFamily="18" charset="0"/>
              <a:cs typeface="Times New Roman" panose="02020603050405020304" pitchFamily="18" charset="0"/>
            </a:rPr>
            <a:t>Challenges: Needs a stable internet and knowledge of the employees concerning the platform (Mater et al., 2018). </a:t>
          </a:r>
          <a:endParaRPr lang="en-US" sz="2000">
            <a:latin typeface="Times New Roman" panose="02020603050405020304" pitchFamily="18" charset="0"/>
            <a:cs typeface="Times New Roman" panose="02020603050405020304" pitchFamily="18" charset="0"/>
          </a:endParaRPr>
        </a:p>
      </dgm:t>
    </dgm:pt>
    <dgm:pt modelId="{3FE5963A-4E27-4F5E-B669-CB9F8CAD2795}" type="parTrans" cxnId="{CB516929-759F-4608-9BF4-39213C15EF8B}">
      <dgm:prSet/>
      <dgm:spPr/>
      <dgm:t>
        <a:bodyPr/>
        <a:lstStyle/>
        <a:p>
          <a:endParaRPr lang="en-US"/>
        </a:p>
      </dgm:t>
    </dgm:pt>
    <dgm:pt modelId="{3A60B399-FC40-488A-A670-2600DD6C1C1A}" type="sibTrans" cxnId="{CB516929-759F-4608-9BF4-39213C15EF8B}">
      <dgm:prSet/>
      <dgm:spPr/>
      <dgm:t>
        <a:bodyPr/>
        <a:lstStyle/>
        <a:p>
          <a:endParaRPr lang="en-US"/>
        </a:p>
      </dgm:t>
    </dgm:pt>
    <dgm:pt modelId="{0590778E-5E22-4508-BE3D-DC26887B2A11}" type="pres">
      <dgm:prSet presAssocID="{E1784C4A-07A3-4B37-8A7F-7320606B9FE9}" presName="Name0" presStyleCnt="0">
        <dgm:presLayoutVars>
          <dgm:chPref val="1"/>
          <dgm:dir/>
          <dgm:animOne val="branch"/>
          <dgm:animLvl val="lvl"/>
          <dgm:resizeHandles/>
        </dgm:presLayoutVars>
      </dgm:prSet>
      <dgm:spPr/>
    </dgm:pt>
    <dgm:pt modelId="{6B52ABE9-0337-4FBC-A326-95BE8D9287AC}" type="pres">
      <dgm:prSet presAssocID="{27F7FAF5-C822-4869-91FE-94AF1A810BDB}" presName="vertOne" presStyleCnt="0"/>
      <dgm:spPr/>
    </dgm:pt>
    <dgm:pt modelId="{855A62B7-A5CF-4BC4-8093-FA350E4F2802}" type="pres">
      <dgm:prSet presAssocID="{27F7FAF5-C822-4869-91FE-94AF1A810BDB}" presName="txOne" presStyleLbl="node0" presStyleIdx="0" presStyleCnt="6">
        <dgm:presLayoutVars>
          <dgm:chPref val="3"/>
        </dgm:presLayoutVars>
      </dgm:prSet>
      <dgm:spPr/>
    </dgm:pt>
    <dgm:pt modelId="{CECFD0A5-9538-492A-A63F-594E6DE2B7B3}" type="pres">
      <dgm:prSet presAssocID="{27F7FAF5-C822-4869-91FE-94AF1A810BDB}" presName="horzOne" presStyleCnt="0"/>
      <dgm:spPr/>
    </dgm:pt>
    <dgm:pt modelId="{0071255D-98FF-4FFA-8450-F913C79C66BA}" type="pres">
      <dgm:prSet presAssocID="{EBAFF3AE-106A-4C54-9EAE-D8A0B96C2133}" presName="sibSpaceOne" presStyleCnt="0"/>
      <dgm:spPr/>
    </dgm:pt>
    <dgm:pt modelId="{F4757211-68D2-4486-A7D1-A8FB55F3051F}" type="pres">
      <dgm:prSet presAssocID="{5C4CD017-BC3C-430E-9B2F-236DAE03F832}" presName="vertOne" presStyleCnt="0"/>
      <dgm:spPr/>
    </dgm:pt>
    <dgm:pt modelId="{7455B47C-5407-442F-B36A-94998408FE38}" type="pres">
      <dgm:prSet presAssocID="{5C4CD017-BC3C-430E-9B2F-236DAE03F832}" presName="txOne" presStyleLbl="node0" presStyleIdx="1" presStyleCnt="6" custLinFactNeighborX="-567">
        <dgm:presLayoutVars>
          <dgm:chPref val="3"/>
        </dgm:presLayoutVars>
      </dgm:prSet>
      <dgm:spPr/>
    </dgm:pt>
    <dgm:pt modelId="{A5A526C6-B3A6-42F2-84B4-C20F0927FEFC}" type="pres">
      <dgm:prSet presAssocID="{5C4CD017-BC3C-430E-9B2F-236DAE03F832}" presName="horzOne" presStyleCnt="0"/>
      <dgm:spPr/>
    </dgm:pt>
    <dgm:pt modelId="{55E6A27E-AB48-449F-BC67-6D1A5BBB2B1E}" type="pres">
      <dgm:prSet presAssocID="{FB3207FE-7EF2-471A-BBF7-DDCD28AD2386}" presName="sibSpaceOne" presStyleCnt="0"/>
      <dgm:spPr/>
    </dgm:pt>
    <dgm:pt modelId="{842C1F69-73F0-4185-8FB0-56E116FA9C94}" type="pres">
      <dgm:prSet presAssocID="{1B20AD72-049E-4FAF-B503-361F5B09FAF6}" presName="vertOne" presStyleCnt="0"/>
      <dgm:spPr/>
    </dgm:pt>
    <dgm:pt modelId="{38736462-3416-4551-8A23-E561C1FFCAAD}" type="pres">
      <dgm:prSet presAssocID="{1B20AD72-049E-4FAF-B503-361F5B09FAF6}" presName="txOne" presStyleLbl="node0" presStyleIdx="2" presStyleCnt="6">
        <dgm:presLayoutVars>
          <dgm:chPref val="3"/>
        </dgm:presLayoutVars>
      </dgm:prSet>
      <dgm:spPr/>
    </dgm:pt>
    <dgm:pt modelId="{A66794AC-53B8-4786-AEA6-1A768D29534E}" type="pres">
      <dgm:prSet presAssocID="{1B20AD72-049E-4FAF-B503-361F5B09FAF6}" presName="horzOne" presStyleCnt="0"/>
      <dgm:spPr/>
    </dgm:pt>
    <dgm:pt modelId="{48929733-B353-4D5C-BED0-E453711F40F7}" type="pres">
      <dgm:prSet presAssocID="{7632584B-0699-4287-A7E1-636319A54372}" presName="sibSpaceOne" presStyleCnt="0"/>
      <dgm:spPr/>
    </dgm:pt>
    <dgm:pt modelId="{C9AAE0CB-CE40-42FA-B179-DF5A2E77870A}" type="pres">
      <dgm:prSet presAssocID="{3908012C-5F23-4C80-B032-C6C4839039D4}" presName="vertOne" presStyleCnt="0"/>
      <dgm:spPr/>
    </dgm:pt>
    <dgm:pt modelId="{03EAD82B-7E39-41FC-B9E2-523AB1336803}" type="pres">
      <dgm:prSet presAssocID="{3908012C-5F23-4C80-B032-C6C4839039D4}" presName="txOne" presStyleLbl="node0" presStyleIdx="3" presStyleCnt="6">
        <dgm:presLayoutVars>
          <dgm:chPref val="3"/>
        </dgm:presLayoutVars>
      </dgm:prSet>
      <dgm:spPr/>
    </dgm:pt>
    <dgm:pt modelId="{2936B7A9-7689-4898-9F95-C6A80A843A58}" type="pres">
      <dgm:prSet presAssocID="{3908012C-5F23-4C80-B032-C6C4839039D4}" presName="horzOne" presStyleCnt="0"/>
      <dgm:spPr/>
    </dgm:pt>
    <dgm:pt modelId="{05E2C378-D1D7-41C0-8A28-74DABF077DEB}" type="pres">
      <dgm:prSet presAssocID="{5D2BA074-B7EF-46AE-A929-20717FFF96F0}" presName="sibSpaceOne" presStyleCnt="0"/>
      <dgm:spPr/>
    </dgm:pt>
    <dgm:pt modelId="{BF5BECE3-0DEB-45BB-9F45-6C257C91A49A}" type="pres">
      <dgm:prSet presAssocID="{220042ED-4A01-447C-ACCA-400443A9732C}" presName="vertOne" presStyleCnt="0"/>
      <dgm:spPr/>
    </dgm:pt>
    <dgm:pt modelId="{65CE86F9-2EDB-428F-91CF-3E9CAF89A675}" type="pres">
      <dgm:prSet presAssocID="{220042ED-4A01-447C-ACCA-400443A9732C}" presName="txOne" presStyleLbl="node0" presStyleIdx="4" presStyleCnt="6">
        <dgm:presLayoutVars>
          <dgm:chPref val="3"/>
        </dgm:presLayoutVars>
      </dgm:prSet>
      <dgm:spPr/>
    </dgm:pt>
    <dgm:pt modelId="{982C1736-4401-4E3A-BF44-6911C8670EF6}" type="pres">
      <dgm:prSet presAssocID="{220042ED-4A01-447C-ACCA-400443A9732C}" presName="horzOne" presStyleCnt="0"/>
      <dgm:spPr/>
    </dgm:pt>
    <dgm:pt modelId="{F3BBB686-0A06-4984-BACD-FECFCDFD3D10}" type="pres">
      <dgm:prSet presAssocID="{3A60B399-FC40-488A-A670-2600DD6C1C1A}" presName="sibSpaceOne" presStyleCnt="0"/>
      <dgm:spPr/>
    </dgm:pt>
    <dgm:pt modelId="{096AB853-2C4A-471D-9594-39E7D4537BB0}" type="pres">
      <dgm:prSet presAssocID="{3814B603-D364-4C91-892C-8D8E15CC2A31}" presName="vertOne" presStyleCnt="0"/>
      <dgm:spPr/>
    </dgm:pt>
    <dgm:pt modelId="{6FE356F3-AD44-433A-B9CB-17C8DBA94513}" type="pres">
      <dgm:prSet presAssocID="{3814B603-D364-4C91-892C-8D8E15CC2A31}" presName="txOne" presStyleLbl="node0" presStyleIdx="5" presStyleCnt="6">
        <dgm:presLayoutVars>
          <dgm:chPref val="3"/>
        </dgm:presLayoutVars>
      </dgm:prSet>
      <dgm:spPr/>
    </dgm:pt>
    <dgm:pt modelId="{38C02C38-1CAB-4EC8-8D04-2DD88D0C43E9}" type="pres">
      <dgm:prSet presAssocID="{3814B603-D364-4C91-892C-8D8E15CC2A31}" presName="horzOne" presStyleCnt="0"/>
      <dgm:spPr/>
    </dgm:pt>
  </dgm:ptLst>
  <dgm:cxnLst>
    <dgm:cxn modelId="{CB516929-759F-4608-9BF4-39213C15EF8B}" srcId="{E1784C4A-07A3-4B37-8A7F-7320606B9FE9}" destId="{220042ED-4A01-447C-ACCA-400443A9732C}" srcOrd="4" destOrd="0" parTransId="{3FE5963A-4E27-4F5E-B669-CB9F8CAD2795}" sibTransId="{3A60B399-FC40-488A-A670-2600DD6C1C1A}"/>
    <dgm:cxn modelId="{A42B392F-5727-4FB0-B9F0-4675787B4668}" srcId="{E1784C4A-07A3-4B37-8A7F-7320606B9FE9}" destId="{5C4CD017-BC3C-430E-9B2F-236DAE03F832}" srcOrd="1" destOrd="0" parTransId="{16E513CB-3020-4F01-A4DA-D90EB4DD0DAA}" sibTransId="{FB3207FE-7EF2-471A-BBF7-DDCD28AD2386}"/>
    <dgm:cxn modelId="{04425169-2DD5-4B18-A8E7-6BD305F3FA2C}" srcId="{E1784C4A-07A3-4B37-8A7F-7320606B9FE9}" destId="{3814B603-D364-4C91-892C-8D8E15CC2A31}" srcOrd="5" destOrd="0" parTransId="{DFD0D0DD-BE02-4A05-B1FB-66FBD7C402F8}" sibTransId="{8C86CB71-8C80-4F95-9D3E-D843DB107C72}"/>
    <dgm:cxn modelId="{DD387E6B-8D73-4FBF-A964-8EB3DF7A8B36}" type="presOf" srcId="{3814B603-D364-4C91-892C-8D8E15CC2A31}" destId="{6FE356F3-AD44-433A-B9CB-17C8DBA94513}" srcOrd="0" destOrd="0" presId="urn:microsoft.com/office/officeart/2005/8/layout/hierarchy4"/>
    <dgm:cxn modelId="{FDDE355A-C9ED-4DD4-8799-8210E6ED0A26}" type="presOf" srcId="{1B20AD72-049E-4FAF-B503-361F5B09FAF6}" destId="{38736462-3416-4551-8A23-E561C1FFCAAD}" srcOrd="0" destOrd="0" presId="urn:microsoft.com/office/officeart/2005/8/layout/hierarchy4"/>
    <dgm:cxn modelId="{93422A90-5334-4BA0-A9B9-2CC60B71E774}" type="presOf" srcId="{27F7FAF5-C822-4869-91FE-94AF1A810BDB}" destId="{855A62B7-A5CF-4BC4-8093-FA350E4F2802}" srcOrd="0" destOrd="0" presId="urn:microsoft.com/office/officeart/2005/8/layout/hierarchy4"/>
    <dgm:cxn modelId="{0790339C-53C6-440A-B93B-6FE36255E1A8}" srcId="{E1784C4A-07A3-4B37-8A7F-7320606B9FE9}" destId="{27F7FAF5-C822-4869-91FE-94AF1A810BDB}" srcOrd="0" destOrd="0" parTransId="{C38FBB22-E91F-4009-98AC-2C8A9050AB85}" sibTransId="{EBAFF3AE-106A-4C54-9EAE-D8A0B96C2133}"/>
    <dgm:cxn modelId="{D45145A0-444A-4992-A214-1CA671D29DA6}" srcId="{E1784C4A-07A3-4B37-8A7F-7320606B9FE9}" destId="{3908012C-5F23-4C80-B032-C6C4839039D4}" srcOrd="3" destOrd="0" parTransId="{8EE3CBDD-7F9B-48B1-B5E5-42B3F265CE2F}" sibTransId="{5D2BA074-B7EF-46AE-A929-20717FFF96F0}"/>
    <dgm:cxn modelId="{23A87FBE-8DF3-416D-8E09-340B0138447D}" type="presOf" srcId="{5C4CD017-BC3C-430E-9B2F-236DAE03F832}" destId="{7455B47C-5407-442F-B36A-94998408FE38}" srcOrd="0" destOrd="0" presId="urn:microsoft.com/office/officeart/2005/8/layout/hierarchy4"/>
    <dgm:cxn modelId="{5419CDC2-4272-4CC0-88D0-EE234FCEDF55}" type="presOf" srcId="{3908012C-5F23-4C80-B032-C6C4839039D4}" destId="{03EAD82B-7E39-41FC-B9E2-523AB1336803}" srcOrd="0" destOrd="0" presId="urn:microsoft.com/office/officeart/2005/8/layout/hierarchy4"/>
    <dgm:cxn modelId="{610492C4-EF3D-4AA6-8F76-F346DD804D01}" type="presOf" srcId="{E1784C4A-07A3-4B37-8A7F-7320606B9FE9}" destId="{0590778E-5E22-4508-BE3D-DC26887B2A11}" srcOrd="0" destOrd="0" presId="urn:microsoft.com/office/officeart/2005/8/layout/hierarchy4"/>
    <dgm:cxn modelId="{05DF29D7-A380-4B11-936F-6856F55E0E39}" srcId="{E1784C4A-07A3-4B37-8A7F-7320606B9FE9}" destId="{1B20AD72-049E-4FAF-B503-361F5B09FAF6}" srcOrd="2" destOrd="0" parTransId="{AB028DFD-0BB4-43CE-8ABE-3F7E8288E445}" sibTransId="{7632584B-0699-4287-A7E1-636319A54372}"/>
    <dgm:cxn modelId="{C3DBF6FE-FCEB-4253-9595-D1F55E45F8E4}" type="presOf" srcId="{220042ED-4A01-447C-ACCA-400443A9732C}" destId="{65CE86F9-2EDB-428F-91CF-3E9CAF89A675}" srcOrd="0" destOrd="0" presId="urn:microsoft.com/office/officeart/2005/8/layout/hierarchy4"/>
    <dgm:cxn modelId="{A2D03813-CC04-4EB4-8A77-6F885F9804D4}" type="presParOf" srcId="{0590778E-5E22-4508-BE3D-DC26887B2A11}" destId="{6B52ABE9-0337-4FBC-A326-95BE8D9287AC}" srcOrd="0" destOrd="0" presId="urn:microsoft.com/office/officeart/2005/8/layout/hierarchy4"/>
    <dgm:cxn modelId="{2658FD72-FCDB-4DD8-A93B-235B345363E6}" type="presParOf" srcId="{6B52ABE9-0337-4FBC-A326-95BE8D9287AC}" destId="{855A62B7-A5CF-4BC4-8093-FA350E4F2802}" srcOrd="0" destOrd="0" presId="urn:microsoft.com/office/officeart/2005/8/layout/hierarchy4"/>
    <dgm:cxn modelId="{F1011106-79ED-4476-8399-13990EB3457A}" type="presParOf" srcId="{6B52ABE9-0337-4FBC-A326-95BE8D9287AC}" destId="{CECFD0A5-9538-492A-A63F-594E6DE2B7B3}" srcOrd="1" destOrd="0" presId="urn:microsoft.com/office/officeart/2005/8/layout/hierarchy4"/>
    <dgm:cxn modelId="{60C50B32-093D-4287-844F-0D7BE95EF558}" type="presParOf" srcId="{0590778E-5E22-4508-BE3D-DC26887B2A11}" destId="{0071255D-98FF-4FFA-8450-F913C79C66BA}" srcOrd="1" destOrd="0" presId="urn:microsoft.com/office/officeart/2005/8/layout/hierarchy4"/>
    <dgm:cxn modelId="{B37D2775-8347-478C-8E15-8730BF11B0AC}" type="presParOf" srcId="{0590778E-5E22-4508-BE3D-DC26887B2A11}" destId="{F4757211-68D2-4486-A7D1-A8FB55F3051F}" srcOrd="2" destOrd="0" presId="urn:microsoft.com/office/officeart/2005/8/layout/hierarchy4"/>
    <dgm:cxn modelId="{D7055634-7695-42A2-8BDC-DE4ACF66B603}" type="presParOf" srcId="{F4757211-68D2-4486-A7D1-A8FB55F3051F}" destId="{7455B47C-5407-442F-B36A-94998408FE38}" srcOrd="0" destOrd="0" presId="urn:microsoft.com/office/officeart/2005/8/layout/hierarchy4"/>
    <dgm:cxn modelId="{0F8FC5F5-641E-4280-8FF7-7E24D55CA79D}" type="presParOf" srcId="{F4757211-68D2-4486-A7D1-A8FB55F3051F}" destId="{A5A526C6-B3A6-42F2-84B4-C20F0927FEFC}" srcOrd="1" destOrd="0" presId="urn:microsoft.com/office/officeart/2005/8/layout/hierarchy4"/>
    <dgm:cxn modelId="{511A8210-74F4-40EF-9CF9-F87841EEFC22}" type="presParOf" srcId="{0590778E-5E22-4508-BE3D-DC26887B2A11}" destId="{55E6A27E-AB48-449F-BC67-6D1A5BBB2B1E}" srcOrd="3" destOrd="0" presId="urn:microsoft.com/office/officeart/2005/8/layout/hierarchy4"/>
    <dgm:cxn modelId="{0F6FB150-4C2C-4996-ADEA-3CA1AF979B5F}" type="presParOf" srcId="{0590778E-5E22-4508-BE3D-DC26887B2A11}" destId="{842C1F69-73F0-4185-8FB0-56E116FA9C94}" srcOrd="4" destOrd="0" presId="urn:microsoft.com/office/officeart/2005/8/layout/hierarchy4"/>
    <dgm:cxn modelId="{DDC82A4F-97DC-40D7-960F-7EA9A7D8A9EC}" type="presParOf" srcId="{842C1F69-73F0-4185-8FB0-56E116FA9C94}" destId="{38736462-3416-4551-8A23-E561C1FFCAAD}" srcOrd="0" destOrd="0" presId="urn:microsoft.com/office/officeart/2005/8/layout/hierarchy4"/>
    <dgm:cxn modelId="{E076996B-8F02-4132-9ACD-34E0D1F09B51}" type="presParOf" srcId="{842C1F69-73F0-4185-8FB0-56E116FA9C94}" destId="{A66794AC-53B8-4786-AEA6-1A768D29534E}" srcOrd="1" destOrd="0" presId="urn:microsoft.com/office/officeart/2005/8/layout/hierarchy4"/>
    <dgm:cxn modelId="{F8A91C67-ACC1-495F-9AE6-FD7ACFAC5B50}" type="presParOf" srcId="{0590778E-5E22-4508-BE3D-DC26887B2A11}" destId="{48929733-B353-4D5C-BED0-E453711F40F7}" srcOrd="5" destOrd="0" presId="urn:microsoft.com/office/officeart/2005/8/layout/hierarchy4"/>
    <dgm:cxn modelId="{FE13F20E-56F9-4254-BA20-EEBE01924978}" type="presParOf" srcId="{0590778E-5E22-4508-BE3D-DC26887B2A11}" destId="{C9AAE0CB-CE40-42FA-B179-DF5A2E77870A}" srcOrd="6" destOrd="0" presId="urn:microsoft.com/office/officeart/2005/8/layout/hierarchy4"/>
    <dgm:cxn modelId="{CDD584EB-CD2F-4C6C-88BB-AA9FD4C2F039}" type="presParOf" srcId="{C9AAE0CB-CE40-42FA-B179-DF5A2E77870A}" destId="{03EAD82B-7E39-41FC-B9E2-523AB1336803}" srcOrd="0" destOrd="0" presId="urn:microsoft.com/office/officeart/2005/8/layout/hierarchy4"/>
    <dgm:cxn modelId="{04F85D5A-6C5F-47C5-B269-5563837342C2}" type="presParOf" srcId="{C9AAE0CB-CE40-42FA-B179-DF5A2E77870A}" destId="{2936B7A9-7689-4898-9F95-C6A80A843A58}" srcOrd="1" destOrd="0" presId="urn:microsoft.com/office/officeart/2005/8/layout/hierarchy4"/>
    <dgm:cxn modelId="{40E3C470-D0F2-4882-8869-5D2D53AD93A5}" type="presParOf" srcId="{0590778E-5E22-4508-BE3D-DC26887B2A11}" destId="{05E2C378-D1D7-41C0-8A28-74DABF077DEB}" srcOrd="7" destOrd="0" presId="urn:microsoft.com/office/officeart/2005/8/layout/hierarchy4"/>
    <dgm:cxn modelId="{34C56AF2-DC02-41FD-B2CB-65B4F72C811B}" type="presParOf" srcId="{0590778E-5E22-4508-BE3D-DC26887B2A11}" destId="{BF5BECE3-0DEB-45BB-9F45-6C257C91A49A}" srcOrd="8" destOrd="0" presId="urn:microsoft.com/office/officeart/2005/8/layout/hierarchy4"/>
    <dgm:cxn modelId="{5B783F23-A895-4C7D-B3EA-C5ED8F01DD6F}" type="presParOf" srcId="{BF5BECE3-0DEB-45BB-9F45-6C257C91A49A}" destId="{65CE86F9-2EDB-428F-91CF-3E9CAF89A675}" srcOrd="0" destOrd="0" presId="urn:microsoft.com/office/officeart/2005/8/layout/hierarchy4"/>
    <dgm:cxn modelId="{314D2F38-2E0F-44F9-BFC8-57B28F6805EE}" type="presParOf" srcId="{BF5BECE3-0DEB-45BB-9F45-6C257C91A49A}" destId="{982C1736-4401-4E3A-BF44-6911C8670EF6}" srcOrd="1" destOrd="0" presId="urn:microsoft.com/office/officeart/2005/8/layout/hierarchy4"/>
    <dgm:cxn modelId="{12795273-EAB8-4DC6-B872-7B46BB5B98B7}" type="presParOf" srcId="{0590778E-5E22-4508-BE3D-DC26887B2A11}" destId="{F3BBB686-0A06-4984-BACD-FECFCDFD3D10}" srcOrd="9" destOrd="0" presId="urn:microsoft.com/office/officeart/2005/8/layout/hierarchy4"/>
    <dgm:cxn modelId="{64BEACA6-1B8E-4C04-A3E3-8EE35A3E6E45}" type="presParOf" srcId="{0590778E-5E22-4508-BE3D-DC26887B2A11}" destId="{096AB853-2C4A-471D-9594-39E7D4537BB0}" srcOrd="10" destOrd="0" presId="urn:microsoft.com/office/officeart/2005/8/layout/hierarchy4"/>
    <dgm:cxn modelId="{DFEA15CF-F67F-4F18-BA6A-21BCF4897AD6}" type="presParOf" srcId="{096AB853-2C4A-471D-9594-39E7D4537BB0}" destId="{6FE356F3-AD44-433A-B9CB-17C8DBA94513}" srcOrd="0" destOrd="0" presId="urn:microsoft.com/office/officeart/2005/8/layout/hierarchy4"/>
    <dgm:cxn modelId="{61F8883E-811B-4AFF-91EF-11E0EBEC07E9}" type="presParOf" srcId="{096AB853-2C4A-471D-9594-39E7D4537BB0}" destId="{38C02C38-1CAB-4EC8-8D04-2DD88D0C43E9}" srcOrd="1" destOrd="0" presId="urn:microsoft.com/office/officeart/2005/8/layout/hierarchy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4DFC2D-B083-4039-B270-6037CB3B2FF0}" type="doc">
      <dgm:prSet loTypeId="urn:microsoft.com/office/officeart/2005/8/layout/vList2" loCatId="list" qsTypeId="urn:microsoft.com/office/officeart/2005/8/quickstyle/simple2" qsCatId="simple" csTypeId="urn:microsoft.com/office/officeart/2005/8/colors/accent1_1" csCatId="accent1"/>
      <dgm:spPr/>
      <dgm:t>
        <a:bodyPr/>
        <a:lstStyle/>
        <a:p>
          <a:endParaRPr lang="en-US"/>
        </a:p>
      </dgm:t>
    </dgm:pt>
    <dgm:pt modelId="{BD468974-18F0-4119-A4AC-A9EE81D5667B}">
      <dgm:prSet/>
      <dgm:spPr/>
      <dgm:t>
        <a:bodyPr/>
        <a:lstStyle/>
        <a:p>
          <a:r>
            <a:rPr lang="en-US">
              <a:latin typeface="Times New Roman" panose="02020603050405020304" pitchFamily="18" charset="0"/>
              <a:cs typeface="Times New Roman" panose="02020603050405020304" pitchFamily="18" charset="0"/>
            </a:rPr>
            <a:t>Educate the employees to recognize phishing websites and do not fall prey to suspicious links (</a:t>
          </a:r>
          <a:r>
            <a:rPr lang="en-US" err="1">
              <a:latin typeface="Times New Roman" panose="02020603050405020304" pitchFamily="18" charset="0"/>
              <a:cs typeface="Times New Roman" panose="02020603050405020304" pitchFamily="18" charset="0"/>
            </a:rPr>
            <a:t>Dhru</a:t>
          </a:r>
          <a:r>
            <a:rPr lang="en-US">
              <a:latin typeface="Times New Roman" panose="02020603050405020304" pitchFamily="18" charset="0"/>
              <a:cs typeface="Times New Roman" panose="02020603050405020304" pitchFamily="18" charset="0"/>
            </a:rPr>
            <a:t>, 2018).</a:t>
          </a:r>
        </a:p>
      </dgm:t>
    </dgm:pt>
    <dgm:pt modelId="{23831A44-0D03-4677-BFFC-3EBD82123874}" type="parTrans" cxnId="{F362C8B5-B1DD-43BA-AE2A-B9E7FD91CC56}">
      <dgm:prSet/>
      <dgm:spPr/>
      <dgm:t>
        <a:bodyPr/>
        <a:lstStyle/>
        <a:p>
          <a:endParaRPr lang="en-US"/>
        </a:p>
      </dgm:t>
    </dgm:pt>
    <dgm:pt modelId="{ECB63726-1D46-44C9-AB23-4ED497B83728}" type="sibTrans" cxnId="{F362C8B5-B1DD-43BA-AE2A-B9E7FD91CC56}">
      <dgm:prSet/>
      <dgm:spPr/>
      <dgm:t>
        <a:bodyPr/>
        <a:lstStyle/>
        <a:p>
          <a:endParaRPr lang="en-US"/>
        </a:p>
      </dgm:t>
    </dgm:pt>
    <dgm:pt modelId="{DF045193-4C01-4525-A7ED-B7C914BDCB7A}">
      <dgm:prSet/>
      <dgm:spPr/>
      <dgm:t>
        <a:bodyPr/>
        <a:lstStyle/>
        <a:p>
          <a:r>
            <a:rPr lang="en-US">
              <a:latin typeface="Times New Roman" panose="02020603050405020304" pitchFamily="18" charset="0"/>
              <a:cs typeface="Times New Roman" panose="02020603050405020304" pitchFamily="18" charset="0"/>
            </a:rPr>
            <a:t>Adopt email filtering programs to prevent spam email.</a:t>
          </a:r>
        </a:p>
      </dgm:t>
    </dgm:pt>
    <dgm:pt modelId="{D86E92CB-74E3-43B7-9768-2088150BD8E8}" type="parTrans" cxnId="{611A7069-F139-4943-B40B-36EE05269AE0}">
      <dgm:prSet/>
      <dgm:spPr/>
      <dgm:t>
        <a:bodyPr/>
        <a:lstStyle/>
        <a:p>
          <a:endParaRPr lang="en-US"/>
        </a:p>
      </dgm:t>
    </dgm:pt>
    <dgm:pt modelId="{B60FB7B5-D0F3-4DAD-9D7E-174CD6D507D8}" type="sibTrans" cxnId="{611A7069-F139-4943-B40B-36EE05269AE0}">
      <dgm:prSet/>
      <dgm:spPr/>
      <dgm:t>
        <a:bodyPr/>
        <a:lstStyle/>
        <a:p>
          <a:endParaRPr lang="en-US"/>
        </a:p>
      </dgm:t>
    </dgm:pt>
    <dgm:pt modelId="{4945C6A8-3FE4-4051-BC76-93DB436FB600}">
      <dgm:prSet/>
      <dgm:spPr/>
      <dgm:t>
        <a:bodyPr/>
        <a:lstStyle/>
        <a:p>
          <a:r>
            <a:rPr lang="en-US">
              <a:latin typeface="Times New Roman" panose="02020603050405020304" pitchFamily="18" charset="0"/>
              <a:cs typeface="Times New Roman" panose="02020603050405020304" pitchFamily="18" charset="0"/>
            </a:rPr>
            <a:t>Communication about the patient should be carried out on secure email platforms.</a:t>
          </a:r>
        </a:p>
      </dgm:t>
    </dgm:pt>
    <dgm:pt modelId="{C35D7E47-F20E-43EA-8D0E-05EEC91E967E}" type="parTrans" cxnId="{D4C267DE-115B-41C9-8B09-52FE46DEFC94}">
      <dgm:prSet/>
      <dgm:spPr/>
      <dgm:t>
        <a:bodyPr/>
        <a:lstStyle/>
        <a:p>
          <a:endParaRPr lang="en-US"/>
        </a:p>
      </dgm:t>
    </dgm:pt>
    <dgm:pt modelId="{8435E7C3-C292-47FA-BED2-D2610CB50EA2}" type="sibTrans" cxnId="{D4C267DE-115B-41C9-8B09-52FE46DEFC94}">
      <dgm:prSet/>
      <dgm:spPr/>
      <dgm:t>
        <a:bodyPr/>
        <a:lstStyle/>
        <a:p>
          <a:endParaRPr lang="en-US"/>
        </a:p>
      </dgm:t>
    </dgm:pt>
    <dgm:pt modelId="{F0384BC7-B5AC-469F-B37C-940BD657A384}">
      <dgm:prSet/>
      <dgm:spPr/>
      <dgm:t>
        <a:bodyPr/>
        <a:lstStyle/>
        <a:p>
          <a:r>
            <a:rPr lang="en-US">
              <a:latin typeface="Times New Roman" panose="02020603050405020304" pitchFamily="18" charset="0"/>
              <a:cs typeface="Times New Roman" panose="02020603050405020304" pitchFamily="18" charset="0"/>
            </a:rPr>
            <a:t>Train employees about the need to be confidential during email communication.</a:t>
          </a:r>
        </a:p>
      </dgm:t>
    </dgm:pt>
    <dgm:pt modelId="{E7CA2F73-CB37-4F78-8E8D-EA09FC0B618B}" type="parTrans" cxnId="{0127D4EA-8E0C-4DE3-94F8-CBF229ABB7FF}">
      <dgm:prSet/>
      <dgm:spPr/>
      <dgm:t>
        <a:bodyPr/>
        <a:lstStyle/>
        <a:p>
          <a:endParaRPr lang="en-US"/>
        </a:p>
      </dgm:t>
    </dgm:pt>
    <dgm:pt modelId="{034AEBB1-15FE-4CD1-97E0-E75697EB4C6C}" type="sibTrans" cxnId="{0127D4EA-8E0C-4DE3-94F8-CBF229ABB7FF}">
      <dgm:prSet/>
      <dgm:spPr/>
      <dgm:t>
        <a:bodyPr/>
        <a:lstStyle/>
        <a:p>
          <a:endParaRPr lang="en-US"/>
        </a:p>
      </dgm:t>
    </dgm:pt>
    <dgm:pt modelId="{654663F8-EABD-4990-A155-EC8BA24ECC07}">
      <dgm:prSet/>
      <dgm:spPr/>
      <dgm:t>
        <a:bodyPr/>
        <a:lstStyle/>
        <a:p>
          <a:r>
            <a:rPr lang="en-US">
              <a:latin typeface="Times New Roman" panose="02020603050405020304" pitchFamily="18" charset="0"/>
              <a:cs typeface="Times New Roman" panose="02020603050405020304" pitchFamily="18" charset="0"/>
            </a:rPr>
            <a:t>Bring about encryption of sensitive patient data (Melamed, 2022).</a:t>
          </a:r>
        </a:p>
      </dgm:t>
    </dgm:pt>
    <dgm:pt modelId="{0D982283-D3DE-4719-AA4D-2E64A10A8532}" type="parTrans" cxnId="{4D31E438-7B44-4E70-800F-6DE806780316}">
      <dgm:prSet/>
      <dgm:spPr/>
      <dgm:t>
        <a:bodyPr/>
        <a:lstStyle/>
        <a:p>
          <a:endParaRPr lang="en-US"/>
        </a:p>
      </dgm:t>
    </dgm:pt>
    <dgm:pt modelId="{0D6CE802-066F-47F0-95D4-7DD02526EB45}" type="sibTrans" cxnId="{4D31E438-7B44-4E70-800F-6DE806780316}">
      <dgm:prSet/>
      <dgm:spPr/>
      <dgm:t>
        <a:bodyPr/>
        <a:lstStyle/>
        <a:p>
          <a:endParaRPr lang="en-US"/>
        </a:p>
      </dgm:t>
    </dgm:pt>
    <dgm:pt modelId="{6F1722CA-F9D6-42D4-9536-DFB2B565FA58}">
      <dgm:prSet/>
      <dgm:spPr/>
      <dgm:t>
        <a:bodyPr/>
        <a:lstStyle/>
        <a:p>
          <a:r>
            <a:rPr lang="en-US">
              <a:latin typeface="Times New Roman" panose="02020603050405020304" pitchFamily="18" charset="0"/>
              <a:cs typeface="Times New Roman" panose="02020603050405020304" pitchFamily="18" charset="0"/>
            </a:rPr>
            <a:t>Security attacks of email systems periodically monitored.</a:t>
          </a:r>
        </a:p>
      </dgm:t>
    </dgm:pt>
    <dgm:pt modelId="{9D1D9B9C-3403-4F78-8DBE-BC39360C24C2}" type="parTrans" cxnId="{7919D718-40F1-40B1-A13D-0CC7A0AA16A1}">
      <dgm:prSet/>
      <dgm:spPr/>
      <dgm:t>
        <a:bodyPr/>
        <a:lstStyle/>
        <a:p>
          <a:endParaRPr lang="en-US"/>
        </a:p>
      </dgm:t>
    </dgm:pt>
    <dgm:pt modelId="{A5B069AF-D1A8-45D3-8C82-7A2CC3136E87}" type="sibTrans" cxnId="{7919D718-40F1-40B1-A13D-0CC7A0AA16A1}">
      <dgm:prSet/>
      <dgm:spPr/>
      <dgm:t>
        <a:bodyPr/>
        <a:lstStyle/>
        <a:p>
          <a:endParaRPr lang="en-US"/>
        </a:p>
      </dgm:t>
    </dgm:pt>
    <dgm:pt modelId="{928D52E1-56E4-428B-97AC-51730EA7F0E0}" type="pres">
      <dgm:prSet presAssocID="{D34DFC2D-B083-4039-B270-6037CB3B2FF0}" presName="linear" presStyleCnt="0">
        <dgm:presLayoutVars>
          <dgm:animLvl val="lvl"/>
          <dgm:resizeHandles val="exact"/>
        </dgm:presLayoutVars>
      </dgm:prSet>
      <dgm:spPr/>
    </dgm:pt>
    <dgm:pt modelId="{DD5A11D7-21C0-47A7-96B5-31FBF866271F}" type="pres">
      <dgm:prSet presAssocID="{BD468974-18F0-4119-A4AC-A9EE81D5667B}" presName="parentText" presStyleLbl="node1" presStyleIdx="0" presStyleCnt="6">
        <dgm:presLayoutVars>
          <dgm:chMax val="0"/>
          <dgm:bulletEnabled val="1"/>
        </dgm:presLayoutVars>
      </dgm:prSet>
      <dgm:spPr/>
    </dgm:pt>
    <dgm:pt modelId="{57BEB0C2-59E3-4799-A39D-9ED79D065BBB}" type="pres">
      <dgm:prSet presAssocID="{ECB63726-1D46-44C9-AB23-4ED497B83728}" presName="spacer" presStyleCnt="0"/>
      <dgm:spPr/>
    </dgm:pt>
    <dgm:pt modelId="{9663E3D4-FA0B-44F2-993D-3BC9F0BFA76E}" type="pres">
      <dgm:prSet presAssocID="{DF045193-4C01-4525-A7ED-B7C914BDCB7A}" presName="parentText" presStyleLbl="node1" presStyleIdx="1" presStyleCnt="6">
        <dgm:presLayoutVars>
          <dgm:chMax val="0"/>
          <dgm:bulletEnabled val="1"/>
        </dgm:presLayoutVars>
      </dgm:prSet>
      <dgm:spPr/>
    </dgm:pt>
    <dgm:pt modelId="{68BEF510-14B9-4E7B-8BD7-D8DF5C820615}" type="pres">
      <dgm:prSet presAssocID="{B60FB7B5-D0F3-4DAD-9D7E-174CD6D507D8}" presName="spacer" presStyleCnt="0"/>
      <dgm:spPr/>
    </dgm:pt>
    <dgm:pt modelId="{A91BB058-F25D-4F28-8A12-6272343DFC3A}" type="pres">
      <dgm:prSet presAssocID="{4945C6A8-3FE4-4051-BC76-93DB436FB600}" presName="parentText" presStyleLbl="node1" presStyleIdx="2" presStyleCnt="6">
        <dgm:presLayoutVars>
          <dgm:chMax val="0"/>
          <dgm:bulletEnabled val="1"/>
        </dgm:presLayoutVars>
      </dgm:prSet>
      <dgm:spPr/>
    </dgm:pt>
    <dgm:pt modelId="{D9A8D729-8092-4C15-AE17-40DE41CB64E1}" type="pres">
      <dgm:prSet presAssocID="{8435E7C3-C292-47FA-BED2-D2610CB50EA2}" presName="spacer" presStyleCnt="0"/>
      <dgm:spPr/>
    </dgm:pt>
    <dgm:pt modelId="{0A4ECED1-9365-46AF-B483-ACE50FE5E774}" type="pres">
      <dgm:prSet presAssocID="{F0384BC7-B5AC-469F-B37C-940BD657A384}" presName="parentText" presStyleLbl="node1" presStyleIdx="3" presStyleCnt="6">
        <dgm:presLayoutVars>
          <dgm:chMax val="0"/>
          <dgm:bulletEnabled val="1"/>
        </dgm:presLayoutVars>
      </dgm:prSet>
      <dgm:spPr/>
    </dgm:pt>
    <dgm:pt modelId="{FE4B2215-9BA2-453F-9860-86A6AAF31D6E}" type="pres">
      <dgm:prSet presAssocID="{034AEBB1-15FE-4CD1-97E0-E75697EB4C6C}" presName="spacer" presStyleCnt="0"/>
      <dgm:spPr/>
    </dgm:pt>
    <dgm:pt modelId="{8440937B-689E-4BF3-9B5E-32B7826CEC0E}" type="pres">
      <dgm:prSet presAssocID="{654663F8-EABD-4990-A155-EC8BA24ECC07}" presName="parentText" presStyleLbl="node1" presStyleIdx="4" presStyleCnt="6">
        <dgm:presLayoutVars>
          <dgm:chMax val="0"/>
          <dgm:bulletEnabled val="1"/>
        </dgm:presLayoutVars>
      </dgm:prSet>
      <dgm:spPr/>
    </dgm:pt>
    <dgm:pt modelId="{AD886D13-1588-4EBF-9520-5DED745FB50C}" type="pres">
      <dgm:prSet presAssocID="{0D6CE802-066F-47F0-95D4-7DD02526EB45}" presName="spacer" presStyleCnt="0"/>
      <dgm:spPr/>
    </dgm:pt>
    <dgm:pt modelId="{82C3E100-3D15-487E-AA7A-30D6D334B6A7}" type="pres">
      <dgm:prSet presAssocID="{6F1722CA-F9D6-42D4-9536-DFB2B565FA58}" presName="parentText" presStyleLbl="node1" presStyleIdx="5" presStyleCnt="6">
        <dgm:presLayoutVars>
          <dgm:chMax val="0"/>
          <dgm:bulletEnabled val="1"/>
        </dgm:presLayoutVars>
      </dgm:prSet>
      <dgm:spPr/>
    </dgm:pt>
  </dgm:ptLst>
  <dgm:cxnLst>
    <dgm:cxn modelId="{C4470F04-A40C-4E62-A047-297BEA3B4A5E}" type="presOf" srcId="{654663F8-EABD-4990-A155-EC8BA24ECC07}" destId="{8440937B-689E-4BF3-9B5E-32B7826CEC0E}" srcOrd="0" destOrd="0" presId="urn:microsoft.com/office/officeart/2005/8/layout/vList2"/>
    <dgm:cxn modelId="{7919D718-40F1-40B1-A13D-0CC7A0AA16A1}" srcId="{D34DFC2D-B083-4039-B270-6037CB3B2FF0}" destId="{6F1722CA-F9D6-42D4-9536-DFB2B565FA58}" srcOrd="5" destOrd="0" parTransId="{9D1D9B9C-3403-4F78-8DBE-BC39360C24C2}" sibTransId="{A5B069AF-D1A8-45D3-8C82-7A2CC3136E87}"/>
    <dgm:cxn modelId="{AE769823-0A6D-4A38-8E6A-D6A4FA858D24}" type="presOf" srcId="{F0384BC7-B5AC-469F-B37C-940BD657A384}" destId="{0A4ECED1-9365-46AF-B483-ACE50FE5E774}" srcOrd="0" destOrd="0" presId="urn:microsoft.com/office/officeart/2005/8/layout/vList2"/>
    <dgm:cxn modelId="{2A23A929-989F-44C5-8BFB-DD85CF4D5414}" type="presOf" srcId="{BD468974-18F0-4119-A4AC-A9EE81D5667B}" destId="{DD5A11D7-21C0-47A7-96B5-31FBF866271F}" srcOrd="0" destOrd="0" presId="urn:microsoft.com/office/officeart/2005/8/layout/vList2"/>
    <dgm:cxn modelId="{4D31E438-7B44-4E70-800F-6DE806780316}" srcId="{D34DFC2D-B083-4039-B270-6037CB3B2FF0}" destId="{654663F8-EABD-4990-A155-EC8BA24ECC07}" srcOrd="4" destOrd="0" parTransId="{0D982283-D3DE-4719-AA4D-2E64A10A8532}" sibTransId="{0D6CE802-066F-47F0-95D4-7DD02526EB45}"/>
    <dgm:cxn modelId="{42B2373A-81FF-49D9-9087-3D01F4F7DFEF}" type="presOf" srcId="{4945C6A8-3FE4-4051-BC76-93DB436FB600}" destId="{A91BB058-F25D-4F28-8A12-6272343DFC3A}" srcOrd="0" destOrd="0" presId="urn:microsoft.com/office/officeart/2005/8/layout/vList2"/>
    <dgm:cxn modelId="{611A7069-F139-4943-B40B-36EE05269AE0}" srcId="{D34DFC2D-B083-4039-B270-6037CB3B2FF0}" destId="{DF045193-4C01-4525-A7ED-B7C914BDCB7A}" srcOrd="1" destOrd="0" parTransId="{D86E92CB-74E3-43B7-9768-2088150BD8E8}" sibTransId="{B60FB7B5-D0F3-4DAD-9D7E-174CD6D507D8}"/>
    <dgm:cxn modelId="{B05DA775-38EB-4203-B76B-B7CDA1ED2898}" type="presOf" srcId="{D34DFC2D-B083-4039-B270-6037CB3B2FF0}" destId="{928D52E1-56E4-428B-97AC-51730EA7F0E0}" srcOrd="0" destOrd="0" presId="urn:microsoft.com/office/officeart/2005/8/layout/vList2"/>
    <dgm:cxn modelId="{AAD5BB90-3CF6-49D4-B0BC-D324C2FC478A}" type="presOf" srcId="{DF045193-4C01-4525-A7ED-B7C914BDCB7A}" destId="{9663E3D4-FA0B-44F2-993D-3BC9F0BFA76E}" srcOrd="0" destOrd="0" presId="urn:microsoft.com/office/officeart/2005/8/layout/vList2"/>
    <dgm:cxn modelId="{1E2966A0-9737-43D2-833E-AE6256C90086}" type="presOf" srcId="{6F1722CA-F9D6-42D4-9536-DFB2B565FA58}" destId="{82C3E100-3D15-487E-AA7A-30D6D334B6A7}" srcOrd="0" destOrd="0" presId="urn:microsoft.com/office/officeart/2005/8/layout/vList2"/>
    <dgm:cxn modelId="{F362C8B5-B1DD-43BA-AE2A-B9E7FD91CC56}" srcId="{D34DFC2D-B083-4039-B270-6037CB3B2FF0}" destId="{BD468974-18F0-4119-A4AC-A9EE81D5667B}" srcOrd="0" destOrd="0" parTransId="{23831A44-0D03-4677-BFFC-3EBD82123874}" sibTransId="{ECB63726-1D46-44C9-AB23-4ED497B83728}"/>
    <dgm:cxn modelId="{D4C267DE-115B-41C9-8B09-52FE46DEFC94}" srcId="{D34DFC2D-B083-4039-B270-6037CB3B2FF0}" destId="{4945C6A8-3FE4-4051-BC76-93DB436FB600}" srcOrd="2" destOrd="0" parTransId="{C35D7E47-F20E-43EA-8D0E-05EEC91E967E}" sibTransId="{8435E7C3-C292-47FA-BED2-D2610CB50EA2}"/>
    <dgm:cxn modelId="{0127D4EA-8E0C-4DE3-94F8-CBF229ABB7FF}" srcId="{D34DFC2D-B083-4039-B270-6037CB3B2FF0}" destId="{F0384BC7-B5AC-469F-B37C-940BD657A384}" srcOrd="3" destOrd="0" parTransId="{E7CA2F73-CB37-4F78-8E8D-EA09FC0B618B}" sibTransId="{034AEBB1-15FE-4CD1-97E0-E75697EB4C6C}"/>
    <dgm:cxn modelId="{0BBDBEC5-6A15-4B1B-B552-48FEE56EF091}" type="presParOf" srcId="{928D52E1-56E4-428B-97AC-51730EA7F0E0}" destId="{DD5A11D7-21C0-47A7-96B5-31FBF866271F}" srcOrd="0" destOrd="0" presId="urn:microsoft.com/office/officeart/2005/8/layout/vList2"/>
    <dgm:cxn modelId="{662904DE-0531-4D2B-BD46-AFD3EBD0B9EE}" type="presParOf" srcId="{928D52E1-56E4-428B-97AC-51730EA7F0E0}" destId="{57BEB0C2-59E3-4799-A39D-9ED79D065BBB}" srcOrd="1" destOrd="0" presId="urn:microsoft.com/office/officeart/2005/8/layout/vList2"/>
    <dgm:cxn modelId="{CB8489EE-C2BA-4EF4-9EF5-84AB1E9B5AED}" type="presParOf" srcId="{928D52E1-56E4-428B-97AC-51730EA7F0E0}" destId="{9663E3D4-FA0B-44F2-993D-3BC9F0BFA76E}" srcOrd="2" destOrd="0" presId="urn:microsoft.com/office/officeart/2005/8/layout/vList2"/>
    <dgm:cxn modelId="{4503AEB4-4C56-4EB9-8394-7D4077996BA6}" type="presParOf" srcId="{928D52E1-56E4-428B-97AC-51730EA7F0E0}" destId="{68BEF510-14B9-4E7B-8BD7-D8DF5C820615}" srcOrd="3" destOrd="0" presId="urn:microsoft.com/office/officeart/2005/8/layout/vList2"/>
    <dgm:cxn modelId="{3B44AC3C-C800-493B-BF6B-31C64D2DC5C3}" type="presParOf" srcId="{928D52E1-56E4-428B-97AC-51730EA7F0E0}" destId="{A91BB058-F25D-4F28-8A12-6272343DFC3A}" srcOrd="4" destOrd="0" presId="urn:microsoft.com/office/officeart/2005/8/layout/vList2"/>
    <dgm:cxn modelId="{11EE669F-534C-4AA3-88A0-149A3E906D3D}" type="presParOf" srcId="{928D52E1-56E4-428B-97AC-51730EA7F0E0}" destId="{D9A8D729-8092-4C15-AE17-40DE41CB64E1}" srcOrd="5" destOrd="0" presId="urn:microsoft.com/office/officeart/2005/8/layout/vList2"/>
    <dgm:cxn modelId="{902C2F8C-8B52-4F2A-9ADF-1DA0BD08B93F}" type="presParOf" srcId="{928D52E1-56E4-428B-97AC-51730EA7F0E0}" destId="{0A4ECED1-9365-46AF-B483-ACE50FE5E774}" srcOrd="6" destOrd="0" presId="urn:microsoft.com/office/officeart/2005/8/layout/vList2"/>
    <dgm:cxn modelId="{B172082C-27AA-47FB-B210-81AD166340F6}" type="presParOf" srcId="{928D52E1-56E4-428B-97AC-51730EA7F0E0}" destId="{FE4B2215-9BA2-453F-9860-86A6AAF31D6E}" srcOrd="7" destOrd="0" presId="urn:microsoft.com/office/officeart/2005/8/layout/vList2"/>
    <dgm:cxn modelId="{3BD17EA7-D4AC-4CDA-B3ED-9940A92B08E9}" type="presParOf" srcId="{928D52E1-56E4-428B-97AC-51730EA7F0E0}" destId="{8440937B-689E-4BF3-9B5E-32B7826CEC0E}" srcOrd="8" destOrd="0" presId="urn:microsoft.com/office/officeart/2005/8/layout/vList2"/>
    <dgm:cxn modelId="{5BDACFC6-C465-49B0-B0B9-42AB8273FDBF}" type="presParOf" srcId="{928D52E1-56E4-428B-97AC-51730EA7F0E0}" destId="{AD886D13-1588-4EBF-9520-5DED745FB50C}" srcOrd="9" destOrd="0" presId="urn:microsoft.com/office/officeart/2005/8/layout/vList2"/>
    <dgm:cxn modelId="{CBA6A969-58CD-4DBC-99AF-D6FDC6228C4D}" type="presParOf" srcId="{928D52E1-56E4-428B-97AC-51730EA7F0E0}" destId="{82C3E100-3D15-487E-AA7A-30D6D334B6A7}" srcOrd="1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74C8EC4-3346-4520-9BEB-C7E79F48981D}" type="doc">
      <dgm:prSet loTypeId="urn:microsoft.com/office/officeart/2005/8/layout/vList3" loCatId="list" qsTypeId="urn:microsoft.com/office/officeart/2005/8/quickstyle/3d4" qsCatId="3D" csTypeId="urn:microsoft.com/office/officeart/2005/8/colors/accent1_1" csCatId="accent1" phldr="1"/>
      <dgm:spPr/>
    </dgm:pt>
    <dgm:pt modelId="{487E18A2-D1AB-4E57-81AD-BEA85F688C24}">
      <dgm:prSet phldrT="[Text]" custT="1"/>
      <dgm:spPr/>
      <dgm:t>
        <a:bodyPr/>
        <a:lstStyle/>
        <a:p>
          <a:pPr algn="ctr"/>
          <a:r>
            <a:rPr lang="en-US" sz="1800">
              <a:latin typeface="Calibri"/>
              <a:ea typeface="Calibri"/>
              <a:cs typeface="Times New Roman"/>
            </a:rPr>
            <a:t>Introduce data backup systems in order to avoid the loss of data (</a:t>
          </a:r>
          <a:r>
            <a:rPr lang="en-US" sz="1800" err="1">
              <a:latin typeface="Calibri"/>
              <a:ea typeface="Calibri"/>
              <a:cs typeface="Times New Roman"/>
            </a:rPr>
            <a:t>Rhew</a:t>
          </a:r>
          <a:r>
            <a:rPr lang="en-US" sz="1800">
              <a:latin typeface="Calibri"/>
              <a:ea typeface="Calibri"/>
              <a:cs typeface="Times New Roman"/>
            </a:rPr>
            <a:t>, 2022).</a:t>
          </a:r>
        </a:p>
        <a:p>
          <a:pPr algn="ctr"/>
          <a:r>
            <a:rPr lang="en-US" sz="1800">
              <a:latin typeface="Calibri"/>
              <a:ea typeface="Calibri"/>
              <a:cs typeface="Times New Roman"/>
            </a:rPr>
            <a:t>Encrypt any sensitive information of the patients to ensure confidentiality.</a:t>
          </a:r>
        </a:p>
        <a:p>
          <a:pPr algn="ctr"/>
          <a:r>
            <a:rPr lang="en-US" sz="1800">
              <a:latin typeface="Calibri"/>
              <a:ea typeface="Calibri"/>
              <a:cs typeface="Times New Roman"/>
            </a:rPr>
            <a:t>Develop stringent measures on the access and sharing of data (</a:t>
          </a:r>
          <a:r>
            <a:rPr lang="en-US" sz="1800" err="1">
              <a:latin typeface="Calibri"/>
              <a:ea typeface="Calibri"/>
              <a:cs typeface="Times New Roman"/>
            </a:rPr>
            <a:t>Nidhish</a:t>
          </a:r>
          <a:r>
            <a:rPr lang="en-US" sz="1800">
              <a:latin typeface="Calibri"/>
              <a:ea typeface="Calibri"/>
              <a:cs typeface="Times New Roman"/>
            </a:rPr>
            <a:t> </a:t>
          </a:r>
          <a:r>
            <a:rPr lang="en-US" sz="1800" err="1">
              <a:latin typeface="Calibri"/>
              <a:ea typeface="Calibri"/>
              <a:cs typeface="Times New Roman"/>
            </a:rPr>
            <a:t>Dhru</a:t>
          </a:r>
          <a:r>
            <a:rPr lang="en-US" sz="1800">
              <a:latin typeface="Calibri"/>
              <a:ea typeface="Calibri"/>
              <a:cs typeface="Times New Roman"/>
            </a:rPr>
            <a:t>, 2018).</a:t>
          </a:r>
        </a:p>
        <a:p>
          <a:pPr algn="ctr"/>
          <a:r>
            <a:rPr lang="en-US" sz="1800">
              <a:latin typeface="Calibri"/>
              <a:ea typeface="Calibri"/>
              <a:cs typeface="Times New Roman"/>
            </a:rPr>
            <a:t>Meet healthcare data protection regulations.</a:t>
          </a:r>
        </a:p>
        <a:p>
          <a:pPr algn="ctr"/>
          <a:r>
            <a:rPr lang="en-US" sz="1800">
              <a:latin typeface="Calibri"/>
              <a:ea typeface="Calibri"/>
              <a:cs typeface="Times New Roman"/>
            </a:rPr>
            <a:t>Frequent checkups of data storage system to ascertain safety.</a:t>
          </a:r>
        </a:p>
        <a:p>
          <a:pPr algn="ctr" rtl="0"/>
          <a:r>
            <a:rPr lang="en-US" sz="1800">
              <a:latin typeface="Calibri"/>
              <a:ea typeface="Calibri"/>
              <a:cs typeface="Times New Roman"/>
            </a:rPr>
            <a:t>Fraud Staff education of data privacy and patient confidentiality.</a:t>
          </a:r>
          <a:endParaRPr lang="en-US" sz="1800">
            <a:solidFill>
              <a:srgbClr val="000000"/>
            </a:solidFill>
            <a:latin typeface="Calibri"/>
            <a:ea typeface="Calibri"/>
            <a:cs typeface="Times New Roman"/>
          </a:endParaRPr>
        </a:p>
        <a:p>
          <a:pPr algn="ctr" rtl="0"/>
          <a:r>
            <a:rPr lang="en-US" sz="1800">
              <a:solidFill>
                <a:srgbClr val="0B0C0C"/>
              </a:solidFill>
              <a:latin typeface="Calibri"/>
              <a:ea typeface="Calibri"/>
              <a:cs typeface="Times New Roman"/>
            </a:rPr>
            <a:t>appointing members to relevant committees and sub-committees who have specialist data protection and data security expertise</a:t>
          </a:r>
          <a:endParaRPr lang="en-US" sz="1800">
            <a:solidFill>
              <a:srgbClr val="000000"/>
            </a:solidFill>
            <a:latin typeface="Calibri"/>
            <a:ea typeface="Calibri"/>
            <a:cs typeface="Times New Roman"/>
          </a:endParaRPr>
        </a:p>
        <a:p>
          <a:pPr algn="ctr"/>
          <a:r>
            <a:rPr lang="en-US" sz="1800">
              <a:solidFill>
                <a:srgbClr val="0B0C0C"/>
              </a:solidFill>
              <a:latin typeface="Calibri"/>
              <a:ea typeface="Calibri"/>
              <a:cs typeface="Times New Roman"/>
            </a:rPr>
            <a:t>obtaining independent advice from specialists and experts</a:t>
          </a:r>
        </a:p>
        <a:p>
          <a:pPr algn="ctr"/>
          <a:r>
            <a:rPr lang="en-US" sz="1800">
              <a:solidFill>
                <a:srgbClr val="0B0C0C"/>
              </a:solidFill>
              <a:latin typeface="Calibri"/>
              <a:ea typeface="Calibri"/>
              <a:cs typeface="Times New Roman"/>
            </a:rPr>
            <a:t>NHS England should also have procedures in place for how it will obtain advice from the CAG under section 262A of the 2012 Act.</a:t>
          </a:r>
          <a:endParaRPr lang="en-US" sz="1800">
            <a:latin typeface="Calibri"/>
            <a:ea typeface="Calibri"/>
            <a:cs typeface="Times New Roman"/>
          </a:endParaRPr>
        </a:p>
        <a:p>
          <a:pPr algn="ctr" rtl="0"/>
          <a:endParaRPr lang="en-US">
            <a:latin typeface="Times New Roman"/>
            <a:cs typeface="Times New Roman"/>
          </a:endParaRPr>
        </a:p>
      </dgm:t>
    </dgm:pt>
    <dgm:pt modelId="{998BDF5E-5554-4B23-85C2-725FE90C9872}" type="parTrans" cxnId="{7F4D0C8E-9F22-4EBD-B66B-7A3EC90275EC}">
      <dgm:prSet/>
      <dgm:spPr/>
      <dgm:t>
        <a:bodyPr/>
        <a:lstStyle/>
        <a:p>
          <a:endParaRPr lang="en-US"/>
        </a:p>
      </dgm:t>
    </dgm:pt>
    <dgm:pt modelId="{A9710851-87F2-4E3D-B6A4-0BE5B672B0ED}" type="sibTrans" cxnId="{7F4D0C8E-9F22-4EBD-B66B-7A3EC90275EC}">
      <dgm:prSet/>
      <dgm:spPr/>
      <dgm:t>
        <a:bodyPr/>
        <a:lstStyle/>
        <a:p>
          <a:endParaRPr lang="en-US"/>
        </a:p>
      </dgm:t>
    </dgm:pt>
    <dgm:pt modelId="{72E8DEB5-1E9C-4232-84CC-5B107C0F40B3}" type="pres">
      <dgm:prSet presAssocID="{974C8EC4-3346-4520-9BEB-C7E79F48981D}" presName="linearFlow" presStyleCnt="0">
        <dgm:presLayoutVars>
          <dgm:dir/>
          <dgm:resizeHandles val="exact"/>
        </dgm:presLayoutVars>
      </dgm:prSet>
      <dgm:spPr/>
    </dgm:pt>
    <dgm:pt modelId="{89C7A2EA-B3C4-4E41-A75C-A3EFCB9A5EF3}" type="pres">
      <dgm:prSet presAssocID="{487E18A2-D1AB-4E57-81AD-BEA85F688C24}" presName="composite" presStyleCnt="0"/>
      <dgm:spPr/>
    </dgm:pt>
    <dgm:pt modelId="{D6D6DCFF-712B-4011-AB4A-4F8BAD427305}" type="pres">
      <dgm:prSet presAssocID="{487E18A2-D1AB-4E57-81AD-BEA85F688C24}" presName="imgShp" presStyleLbl="fgImgPlace1" presStyleIdx="0" presStyleCnt="1"/>
      <dgm:spPr>
        <a:blipFill>
          <a:blip xmlns:r="http://schemas.openxmlformats.org/officeDocument/2006/relationships" r:embed="rId1"/>
          <a:srcRect/>
          <a:stretch>
            <a:fillRect l="-25000" r="-25000"/>
          </a:stretch>
        </a:blipFill>
      </dgm:spPr>
    </dgm:pt>
    <dgm:pt modelId="{2B440881-8C25-42DE-BCA4-27B84AEEB35F}" type="pres">
      <dgm:prSet presAssocID="{487E18A2-D1AB-4E57-81AD-BEA85F688C24}" presName="txShp" presStyleLbl="node1" presStyleIdx="0" presStyleCnt="1" custLinFactNeighborX="2068" custLinFactNeighborY="-1878">
        <dgm:presLayoutVars>
          <dgm:bulletEnabled val="1"/>
        </dgm:presLayoutVars>
      </dgm:prSet>
      <dgm:spPr/>
    </dgm:pt>
  </dgm:ptLst>
  <dgm:cxnLst>
    <dgm:cxn modelId="{7F4D0C8E-9F22-4EBD-B66B-7A3EC90275EC}" srcId="{974C8EC4-3346-4520-9BEB-C7E79F48981D}" destId="{487E18A2-D1AB-4E57-81AD-BEA85F688C24}" srcOrd="0" destOrd="0" parTransId="{998BDF5E-5554-4B23-85C2-725FE90C9872}" sibTransId="{A9710851-87F2-4E3D-B6A4-0BE5B672B0ED}"/>
    <dgm:cxn modelId="{5922F4E8-FC1C-4D9F-95EF-E189A4F49BBE}" type="presOf" srcId="{974C8EC4-3346-4520-9BEB-C7E79F48981D}" destId="{72E8DEB5-1E9C-4232-84CC-5B107C0F40B3}" srcOrd="0" destOrd="0" presId="urn:microsoft.com/office/officeart/2005/8/layout/vList3"/>
    <dgm:cxn modelId="{E2730DF3-B3D6-408F-BEBB-B5984F60EBB3}" type="presOf" srcId="{487E18A2-D1AB-4E57-81AD-BEA85F688C24}" destId="{2B440881-8C25-42DE-BCA4-27B84AEEB35F}" srcOrd="0" destOrd="0" presId="urn:microsoft.com/office/officeart/2005/8/layout/vList3"/>
    <dgm:cxn modelId="{A519B095-389C-4C4E-A192-0762DC85C74D}" type="presParOf" srcId="{72E8DEB5-1E9C-4232-84CC-5B107C0F40B3}" destId="{89C7A2EA-B3C4-4E41-A75C-A3EFCB9A5EF3}" srcOrd="0" destOrd="0" presId="urn:microsoft.com/office/officeart/2005/8/layout/vList3"/>
    <dgm:cxn modelId="{8507B6F5-E362-49B9-BECD-FBA85C6A8F25}" type="presParOf" srcId="{89C7A2EA-B3C4-4E41-A75C-A3EFCB9A5EF3}" destId="{D6D6DCFF-712B-4011-AB4A-4F8BAD427305}" srcOrd="0" destOrd="0" presId="urn:microsoft.com/office/officeart/2005/8/layout/vList3"/>
    <dgm:cxn modelId="{3D4AB7A8-D24A-4520-9FD2-5EA1FAB778E1}" type="presParOf" srcId="{89C7A2EA-B3C4-4E41-A75C-A3EFCB9A5EF3}" destId="{2B440881-8C25-42DE-BCA4-27B84AEEB35F}" srcOrd="1" destOrd="0" presId="urn:microsoft.com/office/officeart/2005/8/layout/vList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5A62B7-A5CF-4BC4-8093-FA350E4F2802}">
      <dsp:nvSpPr>
        <dsp:cNvPr id="0" name=""/>
        <dsp:cNvSpPr/>
      </dsp:nvSpPr>
      <dsp:spPr>
        <a:xfrm>
          <a:off x="6406" y="0"/>
          <a:ext cx="1348961" cy="4341445"/>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a:latin typeface="Times New Roman" panose="02020603050405020304" pitchFamily="18" charset="0"/>
              <a:cs typeface="Times New Roman" panose="02020603050405020304" pitchFamily="18" charset="0"/>
            </a:rPr>
            <a:t>The use of Microsoft Teams facilitates the efficient communication between </a:t>
          </a:r>
          <a:r>
            <a:rPr lang="en-US" sz="2000" b="0" i="0" kern="1200" err="1">
              <a:latin typeface="Times New Roman" panose="02020603050405020304" pitchFamily="18" charset="0"/>
              <a:cs typeface="Times New Roman" panose="02020603050405020304" pitchFamily="18" charset="0"/>
            </a:rPr>
            <a:t>carers</a:t>
          </a:r>
          <a:r>
            <a:rPr lang="en-US" sz="2000" b="0" i="0" kern="1200">
              <a:latin typeface="Times New Roman" panose="02020603050405020304" pitchFamily="18" charset="0"/>
              <a:cs typeface="Times New Roman" panose="02020603050405020304" pitchFamily="18" charset="0"/>
            </a:rPr>
            <a:t> and the main office (Lawson et al., 2023). </a:t>
          </a:r>
          <a:endParaRPr lang="en-US" sz="2000" kern="1200">
            <a:latin typeface="Times New Roman" panose="02020603050405020304" pitchFamily="18" charset="0"/>
            <a:cs typeface="Times New Roman" panose="02020603050405020304" pitchFamily="18" charset="0"/>
          </a:endParaRPr>
        </a:p>
      </dsp:txBody>
      <dsp:txXfrm>
        <a:off x="45916" y="39510"/>
        <a:ext cx="1269941" cy="4262425"/>
      </dsp:txXfrm>
    </dsp:sp>
    <dsp:sp modelId="{7455B47C-5407-442F-B36A-94998408FE38}">
      <dsp:nvSpPr>
        <dsp:cNvPr id="0" name=""/>
        <dsp:cNvSpPr/>
      </dsp:nvSpPr>
      <dsp:spPr>
        <a:xfrm>
          <a:off x="1574344" y="0"/>
          <a:ext cx="1348961" cy="4341445"/>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a:latin typeface="Times New Roman" panose="02020603050405020304" pitchFamily="18" charset="0"/>
              <a:cs typeface="Times New Roman" panose="02020603050405020304" pitchFamily="18" charset="0"/>
            </a:rPr>
            <a:t>Facilitates video-conferencing, email and document sharing in real-time. </a:t>
          </a:r>
          <a:endParaRPr lang="en-US" sz="2000" kern="1200">
            <a:latin typeface="Times New Roman" panose="02020603050405020304" pitchFamily="18" charset="0"/>
            <a:cs typeface="Times New Roman" panose="02020603050405020304" pitchFamily="18" charset="0"/>
          </a:endParaRPr>
        </a:p>
      </dsp:txBody>
      <dsp:txXfrm>
        <a:off x="1613854" y="39510"/>
        <a:ext cx="1269941" cy="4262425"/>
      </dsp:txXfrm>
    </dsp:sp>
    <dsp:sp modelId="{38736462-3416-4551-8A23-E561C1FFCAAD}">
      <dsp:nvSpPr>
        <dsp:cNvPr id="0" name=""/>
        <dsp:cNvSpPr/>
      </dsp:nvSpPr>
      <dsp:spPr>
        <a:xfrm>
          <a:off x="3157580" y="0"/>
          <a:ext cx="1348961" cy="4341445"/>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a:latin typeface="Times New Roman" panose="02020603050405020304" pitchFamily="18" charset="0"/>
              <a:cs typeface="Times New Roman" panose="02020603050405020304" pitchFamily="18" charset="0"/>
            </a:rPr>
            <a:t>Helps lessen communication delays and provides all the staff with the information immediately. </a:t>
          </a:r>
          <a:endParaRPr lang="en-US" sz="2000" kern="1200">
            <a:latin typeface="Times New Roman" panose="02020603050405020304" pitchFamily="18" charset="0"/>
            <a:cs typeface="Times New Roman" panose="02020603050405020304" pitchFamily="18" charset="0"/>
          </a:endParaRPr>
        </a:p>
      </dsp:txBody>
      <dsp:txXfrm>
        <a:off x="3197090" y="39510"/>
        <a:ext cx="1269941" cy="4262425"/>
      </dsp:txXfrm>
    </dsp:sp>
    <dsp:sp modelId="{03EAD82B-7E39-41FC-B9E2-523AB1336803}">
      <dsp:nvSpPr>
        <dsp:cNvPr id="0" name=""/>
        <dsp:cNvSpPr/>
      </dsp:nvSpPr>
      <dsp:spPr>
        <a:xfrm>
          <a:off x="4733167" y="0"/>
          <a:ext cx="1348961" cy="4341445"/>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a:latin typeface="Times New Roman" panose="02020603050405020304" pitchFamily="18" charset="0"/>
              <a:cs typeface="Times New Roman" panose="02020603050405020304" pitchFamily="18" charset="0"/>
            </a:rPr>
            <a:t>Enhances the total team coordination and reaction speed. </a:t>
          </a:r>
          <a:endParaRPr lang="en-US" sz="2000" kern="1200">
            <a:latin typeface="Times New Roman" panose="02020603050405020304" pitchFamily="18" charset="0"/>
            <a:cs typeface="Times New Roman" panose="02020603050405020304" pitchFamily="18" charset="0"/>
          </a:endParaRPr>
        </a:p>
      </dsp:txBody>
      <dsp:txXfrm>
        <a:off x="4772677" y="39510"/>
        <a:ext cx="1269941" cy="4262425"/>
      </dsp:txXfrm>
    </dsp:sp>
    <dsp:sp modelId="{65CE86F9-2EDB-428F-91CF-3E9CAF89A675}">
      <dsp:nvSpPr>
        <dsp:cNvPr id="0" name=""/>
        <dsp:cNvSpPr/>
      </dsp:nvSpPr>
      <dsp:spPr>
        <a:xfrm>
          <a:off x="6308754" y="0"/>
          <a:ext cx="1348961" cy="4341445"/>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a:latin typeface="Times New Roman" panose="02020603050405020304" pitchFamily="18" charset="0"/>
              <a:cs typeface="Times New Roman" panose="02020603050405020304" pitchFamily="18" charset="0"/>
            </a:rPr>
            <a:t>Challenges: Needs a stable internet and knowledge of the employees concerning the platform (Mater et al., 2018). </a:t>
          </a:r>
          <a:endParaRPr lang="en-US" sz="2000" kern="1200">
            <a:latin typeface="Times New Roman" panose="02020603050405020304" pitchFamily="18" charset="0"/>
            <a:cs typeface="Times New Roman" panose="02020603050405020304" pitchFamily="18" charset="0"/>
          </a:endParaRPr>
        </a:p>
      </dsp:txBody>
      <dsp:txXfrm>
        <a:off x="6348264" y="39510"/>
        <a:ext cx="1269941" cy="4262425"/>
      </dsp:txXfrm>
    </dsp:sp>
    <dsp:sp modelId="{6FE356F3-AD44-433A-B9CB-17C8DBA94513}">
      <dsp:nvSpPr>
        <dsp:cNvPr id="0" name=""/>
        <dsp:cNvSpPr/>
      </dsp:nvSpPr>
      <dsp:spPr>
        <a:xfrm>
          <a:off x="7884341" y="0"/>
          <a:ext cx="1348961" cy="4341445"/>
        </a:xfrm>
        <a:prstGeom prst="roundRect">
          <a:avLst>
            <a:gd name="adj" fmla="val 10000"/>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0" i="0" kern="1200">
              <a:latin typeface="Times New Roman" panose="02020603050405020304" pitchFamily="18" charset="0"/>
              <a:cs typeface="Times New Roman" panose="02020603050405020304" pitchFamily="18" charset="0"/>
            </a:rPr>
            <a:t>Restricted because of poor connectivity in the rural regions.</a:t>
          </a:r>
          <a:endParaRPr lang="en-US" sz="2000" kern="1200">
            <a:latin typeface="Times New Roman" panose="02020603050405020304" pitchFamily="18" charset="0"/>
            <a:cs typeface="Times New Roman" panose="02020603050405020304" pitchFamily="18" charset="0"/>
          </a:endParaRPr>
        </a:p>
      </dsp:txBody>
      <dsp:txXfrm>
        <a:off x="7923851" y="39510"/>
        <a:ext cx="1269941" cy="42624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5A11D7-21C0-47A7-96B5-31FBF866271F}">
      <dsp:nvSpPr>
        <dsp:cNvPr id="0" name=""/>
        <dsp:cNvSpPr/>
      </dsp:nvSpPr>
      <dsp:spPr>
        <a:xfrm>
          <a:off x="0" y="19421"/>
          <a:ext cx="7848600" cy="888030"/>
        </a:xfrm>
        <a:prstGeom prst="roundRect">
          <a:avLst/>
        </a:prstGeom>
        <a:solidFill>
          <a:schemeClr val="lt1">
            <a:hueOff val="0"/>
            <a:satOff val="0"/>
            <a:lumOff val="0"/>
            <a:alphaOff val="0"/>
          </a:schemeClr>
        </a:solidFill>
        <a:ln w="28575" cap="rnd"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latin typeface="Times New Roman" panose="02020603050405020304" pitchFamily="18" charset="0"/>
              <a:cs typeface="Times New Roman" panose="02020603050405020304" pitchFamily="18" charset="0"/>
            </a:rPr>
            <a:t>Educate the employees to recognize phishing websites and do not fall prey to suspicious links (</a:t>
          </a:r>
          <a:r>
            <a:rPr lang="en-US" sz="2300" kern="1200" err="1">
              <a:latin typeface="Times New Roman" panose="02020603050405020304" pitchFamily="18" charset="0"/>
              <a:cs typeface="Times New Roman" panose="02020603050405020304" pitchFamily="18" charset="0"/>
            </a:rPr>
            <a:t>Dhru</a:t>
          </a:r>
          <a:r>
            <a:rPr lang="en-US" sz="2300" kern="1200">
              <a:latin typeface="Times New Roman" panose="02020603050405020304" pitchFamily="18" charset="0"/>
              <a:cs typeface="Times New Roman" panose="02020603050405020304" pitchFamily="18" charset="0"/>
            </a:rPr>
            <a:t>, 2018).</a:t>
          </a:r>
        </a:p>
      </dsp:txBody>
      <dsp:txXfrm>
        <a:off x="43350" y="62771"/>
        <a:ext cx="7761900" cy="801330"/>
      </dsp:txXfrm>
    </dsp:sp>
    <dsp:sp modelId="{9663E3D4-FA0B-44F2-993D-3BC9F0BFA76E}">
      <dsp:nvSpPr>
        <dsp:cNvPr id="0" name=""/>
        <dsp:cNvSpPr/>
      </dsp:nvSpPr>
      <dsp:spPr>
        <a:xfrm>
          <a:off x="0" y="973691"/>
          <a:ext cx="7848600" cy="888030"/>
        </a:xfrm>
        <a:prstGeom prst="roundRect">
          <a:avLst/>
        </a:prstGeom>
        <a:solidFill>
          <a:schemeClr val="lt1">
            <a:hueOff val="0"/>
            <a:satOff val="0"/>
            <a:lumOff val="0"/>
            <a:alphaOff val="0"/>
          </a:schemeClr>
        </a:solidFill>
        <a:ln w="28575" cap="rnd"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latin typeface="Times New Roman" panose="02020603050405020304" pitchFamily="18" charset="0"/>
              <a:cs typeface="Times New Roman" panose="02020603050405020304" pitchFamily="18" charset="0"/>
            </a:rPr>
            <a:t>Adopt email filtering programs to prevent spam email.</a:t>
          </a:r>
        </a:p>
      </dsp:txBody>
      <dsp:txXfrm>
        <a:off x="43350" y="1017041"/>
        <a:ext cx="7761900" cy="801330"/>
      </dsp:txXfrm>
    </dsp:sp>
    <dsp:sp modelId="{A91BB058-F25D-4F28-8A12-6272343DFC3A}">
      <dsp:nvSpPr>
        <dsp:cNvPr id="0" name=""/>
        <dsp:cNvSpPr/>
      </dsp:nvSpPr>
      <dsp:spPr>
        <a:xfrm>
          <a:off x="0" y="1927961"/>
          <a:ext cx="7848600" cy="888030"/>
        </a:xfrm>
        <a:prstGeom prst="roundRect">
          <a:avLst/>
        </a:prstGeom>
        <a:solidFill>
          <a:schemeClr val="lt1">
            <a:hueOff val="0"/>
            <a:satOff val="0"/>
            <a:lumOff val="0"/>
            <a:alphaOff val="0"/>
          </a:schemeClr>
        </a:solidFill>
        <a:ln w="28575" cap="rnd"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latin typeface="Times New Roman" panose="02020603050405020304" pitchFamily="18" charset="0"/>
              <a:cs typeface="Times New Roman" panose="02020603050405020304" pitchFamily="18" charset="0"/>
            </a:rPr>
            <a:t>Communication about the patient should be carried out on secure email platforms.</a:t>
          </a:r>
        </a:p>
      </dsp:txBody>
      <dsp:txXfrm>
        <a:off x="43350" y="1971311"/>
        <a:ext cx="7761900" cy="801330"/>
      </dsp:txXfrm>
    </dsp:sp>
    <dsp:sp modelId="{0A4ECED1-9365-46AF-B483-ACE50FE5E774}">
      <dsp:nvSpPr>
        <dsp:cNvPr id="0" name=""/>
        <dsp:cNvSpPr/>
      </dsp:nvSpPr>
      <dsp:spPr>
        <a:xfrm>
          <a:off x="0" y="2882232"/>
          <a:ext cx="7848600" cy="888030"/>
        </a:xfrm>
        <a:prstGeom prst="roundRect">
          <a:avLst/>
        </a:prstGeom>
        <a:solidFill>
          <a:schemeClr val="lt1">
            <a:hueOff val="0"/>
            <a:satOff val="0"/>
            <a:lumOff val="0"/>
            <a:alphaOff val="0"/>
          </a:schemeClr>
        </a:solidFill>
        <a:ln w="28575" cap="rnd"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latin typeface="Times New Roman" panose="02020603050405020304" pitchFamily="18" charset="0"/>
              <a:cs typeface="Times New Roman" panose="02020603050405020304" pitchFamily="18" charset="0"/>
            </a:rPr>
            <a:t>Train employees about the need to be confidential during email communication.</a:t>
          </a:r>
        </a:p>
      </dsp:txBody>
      <dsp:txXfrm>
        <a:off x="43350" y="2925582"/>
        <a:ext cx="7761900" cy="801330"/>
      </dsp:txXfrm>
    </dsp:sp>
    <dsp:sp modelId="{8440937B-689E-4BF3-9B5E-32B7826CEC0E}">
      <dsp:nvSpPr>
        <dsp:cNvPr id="0" name=""/>
        <dsp:cNvSpPr/>
      </dsp:nvSpPr>
      <dsp:spPr>
        <a:xfrm>
          <a:off x="0" y="3836502"/>
          <a:ext cx="7848600" cy="888030"/>
        </a:xfrm>
        <a:prstGeom prst="roundRect">
          <a:avLst/>
        </a:prstGeom>
        <a:solidFill>
          <a:schemeClr val="lt1">
            <a:hueOff val="0"/>
            <a:satOff val="0"/>
            <a:lumOff val="0"/>
            <a:alphaOff val="0"/>
          </a:schemeClr>
        </a:solidFill>
        <a:ln w="28575" cap="rnd"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latin typeface="Times New Roman" panose="02020603050405020304" pitchFamily="18" charset="0"/>
              <a:cs typeface="Times New Roman" panose="02020603050405020304" pitchFamily="18" charset="0"/>
            </a:rPr>
            <a:t>Bring about encryption of sensitive patient data (Melamed, 2022).</a:t>
          </a:r>
        </a:p>
      </dsp:txBody>
      <dsp:txXfrm>
        <a:off x="43350" y="3879852"/>
        <a:ext cx="7761900" cy="801330"/>
      </dsp:txXfrm>
    </dsp:sp>
    <dsp:sp modelId="{82C3E100-3D15-487E-AA7A-30D6D334B6A7}">
      <dsp:nvSpPr>
        <dsp:cNvPr id="0" name=""/>
        <dsp:cNvSpPr/>
      </dsp:nvSpPr>
      <dsp:spPr>
        <a:xfrm>
          <a:off x="0" y="4790772"/>
          <a:ext cx="7848600" cy="888030"/>
        </a:xfrm>
        <a:prstGeom prst="roundRect">
          <a:avLst/>
        </a:prstGeom>
        <a:solidFill>
          <a:schemeClr val="lt1">
            <a:hueOff val="0"/>
            <a:satOff val="0"/>
            <a:lumOff val="0"/>
            <a:alphaOff val="0"/>
          </a:schemeClr>
        </a:solidFill>
        <a:ln w="28575" cap="rnd" cmpd="sng" algn="ctr">
          <a:solidFill>
            <a:schemeClr val="accent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latin typeface="Times New Roman" panose="02020603050405020304" pitchFamily="18" charset="0"/>
              <a:cs typeface="Times New Roman" panose="02020603050405020304" pitchFamily="18" charset="0"/>
            </a:rPr>
            <a:t>Security attacks of email systems periodically monitored.</a:t>
          </a:r>
        </a:p>
      </dsp:txBody>
      <dsp:txXfrm>
        <a:off x="43350" y="4834122"/>
        <a:ext cx="7761900" cy="8013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440881-8C25-42DE-BCA4-27B84AEEB35F}">
      <dsp:nvSpPr>
        <dsp:cNvPr id="0" name=""/>
        <dsp:cNvSpPr/>
      </dsp:nvSpPr>
      <dsp:spPr>
        <a:xfrm rot="10800000">
          <a:off x="4422303" y="444763"/>
          <a:ext cx="11097387" cy="5590413"/>
        </a:xfrm>
        <a:prstGeom prst="homePlate">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465217" tIns="68580" rIns="128016" bIns="68580" numCol="1" spcCol="1270" anchor="ctr" anchorCtr="0">
          <a:noAutofit/>
        </a:bodyPr>
        <a:lstStyle/>
        <a:p>
          <a:pPr marL="0" lvl="0" indent="0" algn="ctr" defTabSz="800100">
            <a:lnSpc>
              <a:spcPct val="90000"/>
            </a:lnSpc>
            <a:spcBef>
              <a:spcPct val="0"/>
            </a:spcBef>
            <a:spcAft>
              <a:spcPct val="35000"/>
            </a:spcAft>
            <a:buNone/>
          </a:pPr>
          <a:r>
            <a:rPr lang="en-US" sz="1800" kern="1200">
              <a:latin typeface="Calibri"/>
              <a:ea typeface="Calibri"/>
              <a:cs typeface="Times New Roman"/>
            </a:rPr>
            <a:t>Introduce data backup systems in order to avoid the loss of data (</a:t>
          </a:r>
          <a:r>
            <a:rPr lang="en-US" sz="1800" kern="1200" err="1">
              <a:latin typeface="Calibri"/>
              <a:ea typeface="Calibri"/>
              <a:cs typeface="Times New Roman"/>
            </a:rPr>
            <a:t>Rhew</a:t>
          </a:r>
          <a:r>
            <a:rPr lang="en-US" sz="1800" kern="1200">
              <a:latin typeface="Calibri"/>
              <a:ea typeface="Calibri"/>
              <a:cs typeface="Times New Roman"/>
            </a:rPr>
            <a:t>, 2022).</a:t>
          </a:r>
        </a:p>
        <a:p>
          <a:pPr marL="0" lvl="0" indent="0" algn="ctr" defTabSz="800100">
            <a:lnSpc>
              <a:spcPct val="90000"/>
            </a:lnSpc>
            <a:spcBef>
              <a:spcPct val="0"/>
            </a:spcBef>
            <a:spcAft>
              <a:spcPct val="35000"/>
            </a:spcAft>
            <a:buNone/>
          </a:pPr>
          <a:r>
            <a:rPr lang="en-US" sz="1800" kern="1200">
              <a:latin typeface="Calibri"/>
              <a:ea typeface="Calibri"/>
              <a:cs typeface="Times New Roman"/>
            </a:rPr>
            <a:t>Encrypt any sensitive information of the patients to ensure confidentiality.</a:t>
          </a:r>
        </a:p>
        <a:p>
          <a:pPr marL="0" lvl="0" indent="0" algn="ctr" defTabSz="800100">
            <a:lnSpc>
              <a:spcPct val="90000"/>
            </a:lnSpc>
            <a:spcBef>
              <a:spcPct val="0"/>
            </a:spcBef>
            <a:spcAft>
              <a:spcPct val="35000"/>
            </a:spcAft>
            <a:buNone/>
          </a:pPr>
          <a:r>
            <a:rPr lang="en-US" sz="1800" kern="1200">
              <a:latin typeface="Calibri"/>
              <a:ea typeface="Calibri"/>
              <a:cs typeface="Times New Roman"/>
            </a:rPr>
            <a:t>Develop stringent measures on the access and sharing of data (</a:t>
          </a:r>
          <a:r>
            <a:rPr lang="en-US" sz="1800" kern="1200" err="1">
              <a:latin typeface="Calibri"/>
              <a:ea typeface="Calibri"/>
              <a:cs typeface="Times New Roman"/>
            </a:rPr>
            <a:t>Nidhish</a:t>
          </a:r>
          <a:r>
            <a:rPr lang="en-US" sz="1800" kern="1200">
              <a:latin typeface="Calibri"/>
              <a:ea typeface="Calibri"/>
              <a:cs typeface="Times New Roman"/>
            </a:rPr>
            <a:t> </a:t>
          </a:r>
          <a:r>
            <a:rPr lang="en-US" sz="1800" kern="1200" err="1">
              <a:latin typeface="Calibri"/>
              <a:ea typeface="Calibri"/>
              <a:cs typeface="Times New Roman"/>
            </a:rPr>
            <a:t>Dhru</a:t>
          </a:r>
          <a:r>
            <a:rPr lang="en-US" sz="1800" kern="1200">
              <a:latin typeface="Calibri"/>
              <a:ea typeface="Calibri"/>
              <a:cs typeface="Times New Roman"/>
            </a:rPr>
            <a:t>, 2018).</a:t>
          </a:r>
        </a:p>
        <a:p>
          <a:pPr marL="0" lvl="0" indent="0" algn="ctr" defTabSz="800100">
            <a:lnSpc>
              <a:spcPct val="90000"/>
            </a:lnSpc>
            <a:spcBef>
              <a:spcPct val="0"/>
            </a:spcBef>
            <a:spcAft>
              <a:spcPct val="35000"/>
            </a:spcAft>
            <a:buNone/>
          </a:pPr>
          <a:r>
            <a:rPr lang="en-US" sz="1800" kern="1200">
              <a:latin typeface="Calibri"/>
              <a:ea typeface="Calibri"/>
              <a:cs typeface="Times New Roman"/>
            </a:rPr>
            <a:t>Meet healthcare data protection regulations.</a:t>
          </a:r>
        </a:p>
        <a:p>
          <a:pPr marL="0" lvl="0" indent="0" algn="ctr" defTabSz="800100">
            <a:lnSpc>
              <a:spcPct val="90000"/>
            </a:lnSpc>
            <a:spcBef>
              <a:spcPct val="0"/>
            </a:spcBef>
            <a:spcAft>
              <a:spcPct val="35000"/>
            </a:spcAft>
            <a:buNone/>
          </a:pPr>
          <a:r>
            <a:rPr lang="en-US" sz="1800" kern="1200">
              <a:latin typeface="Calibri"/>
              <a:ea typeface="Calibri"/>
              <a:cs typeface="Times New Roman"/>
            </a:rPr>
            <a:t>Frequent checkups of data storage system to ascertain safety.</a:t>
          </a:r>
        </a:p>
        <a:p>
          <a:pPr marL="0" lvl="0" indent="0" algn="ctr" defTabSz="800100" rtl="0">
            <a:lnSpc>
              <a:spcPct val="90000"/>
            </a:lnSpc>
            <a:spcBef>
              <a:spcPct val="0"/>
            </a:spcBef>
            <a:spcAft>
              <a:spcPct val="35000"/>
            </a:spcAft>
            <a:buNone/>
          </a:pPr>
          <a:r>
            <a:rPr lang="en-US" sz="1800" kern="1200">
              <a:latin typeface="Calibri"/>
              <a:ea typeface="Calibri"/>
              <a:cs typeface="Times New Roman"/>
            </a:rPr>
            <a:t>Fraud Staff education of data privacy and patient confidentiality.</a:t>
          </a:r>
          <a:endParaRPr lang="en-US" sz="1800" kern="1200">
            <a:solidFill>
              <a:srgbClr val="000000"/>
            </a:solidFill>
            <a:latin typeface="Calibri"/>
            <a:ea typeface="Calibri"/>
            <a:cs typeface="Times New Roman"/>
          </a:endParaRPr>
        </a:p>
        <a:p>
          <a:pPr marL="0" lvl="0" indent="0" algn="ctr" defTabSz="800100" rtl="0">
            <a:lnSpc>
              <a:spcPct val="90000"/>
            </a:lnSpc>
            <a:spcBef>
              <a:spcPct val="0"/>
            </a:spcBef>
            <a:spcAft>
              <a:spcPct val="35000"/>
            </a:spcAft>
            <a:buNone/>
          </a:pPr>
          <a:r>
            <a:rPr lang="en-US" sz="1800" kern="1200">
              <a:solidFill>
                <a:srgbClr val="0B0C0C"/>
              </a:solidFill>
              <a:latin typeface="Calibri"/>
              <a:ea typeface="Calibri"/>
              <a:cs typeface="Times New Roman"/>
            </a:rPr>
            <a:t>appointing members to relevant committees and sub-committees who have specialist data protection and data security expertise</a:t>
          </a:r>
          <a:endParaRPr lang="en-US" sz="1800" kern="1200">
            <a:solidFill>
              <a:srgbClr val="000000"/>
            </a:solidFill>
            <a:latin typeface="Calibri"/>
            <a:ea typeface="Calibri"/>
            <a:cs typeface="Times New Roman"/>
          </a:endParaRPr>
        </a:p>
        <a:p>
          <a:pPr marL="0" lvl="0" indent="0" algn="ctr" defTabSz="800100">
            <a:lnSpc>
              <a:spcPct val="90000"/>
            </a:lnSpc>
            <a:spcBef>
              <a:spcPct val="0"/>
            </a:spcBef>
            <a:spcAft>
              <a:spcPct val="35000"/>
            </a:spcAft>
            <a:buNone/>
          </a:pPr>
          <a:r>
            <a:rPr lang="en-US" sz="1800" kern="1200">
              <a:solidFill>
                <a:srgbClr val="0B0C0C"/>
              </a:solidFill>
              <a:latin typeface="Calibri"/>
              <a:ea typeface="Calibri"/>
              <a:cs typeface="Times New Roman"/>
            </a:rPr>
            <a:t>obtaining independent advice from specialists and experts</a:t>
          </a:r>
        </a:p>
        <a:p>
          <a:pPr marL="0" lvl="0" indent="0" algn="ctr" defTabSz="800100">
            <a:lnSpc>
              <a:spcPct val="90000"/>
            </a:lnSpc>
            <a:spcBef>
              <a:spcPct val="0"/>
            </a:spcBef>
            <a:spcAft>
              <a:spcPct val="35000"/>
            </a:spcAft>
            <a:buNone/>
          </a:pPr>
          <a:r>
            <a:rPr lang="en-US" sz="1800" kern="1200">
              <a:solidFill>
                <a:srgbClr val="0B0C0C"/>
              </a:solidFill>
              <a:latin typeface="Calibri"/>
              <a:ea typeface="Calibri"/>
              <a:cs typeface="Times New Roman"/>
            </a:rPr>
            <a:t>NHS England should also have procedures in place for how it will obtain advice from the CAG under section 262A of the 2012 Act.</a:t>
          </a:r>
          <a:endParaRPr lang="en-US" sz="1800" kern="1200">
            <a:latin typeface="Calibri"/>
            <a:ea typeface="Calibri"/>
            <a:cs typeface="Times New Roman"/>
          </a:endParaRPr>
        </a:p>
        <a:p>
          <a:pPr marL="0" lvl="0" indent="0" algn="ctr" defTabSz="800100" rtl="0">
            <a:lnSpc>
              <a:spcPct val="90000"/>
            </a:lnSpc>
            <a:spcBef>
              <a:spcPct val="0"/>
            </a:spcBef>
            <a:spcAft>
              <a:spcPct val="35000"/>
            </a:spcAft>
            <a:buNone/>
          </a:pPr>
          <a:endParaRPr lang="en-US" kern="1200">
            <a:latin typeface="Times New Roman"/>
            <a:cs typeface="Times New Roman"/>
          </a:endParaRPr>
        </a:p>
      </dsp:txBody>
      <dsp:txXfrm rot="10800000">
        <a:off x="5819906" y="444763"/>
        <a:ext cx="9699784" cy="5590413"/>
      </dsp:txXfrm>
    </dsp:sp>
    <dsp:sp modelId="{D6D6DCFF-712B-4011-AB4A-4F8BAD427305}">
      <dsp:nvSpPr>
        <dsp:cNvPr id="0" name=""/>
        <dsp:cNvSpPr/>
      </dsp:nvSpPr>
      <dsp:spPr>
        <a:xfrm>
          <a:off x="1397603" y="549750"/>
          <a:ext cx="5590413" cy="5590413"/>
        </a:xfrm>
        <a:prstGeom prst="ellipse">
          <a:avLst/>
        </a:prstGeom>
        <a:blipFill>
          <a:blip xmlns:r="http://schemas.openxmlformats.org/officeDocument/2006/relationships" r:embed="rId1"/>
          <a:srcRect/>
          <a:stretch>
            <a:fillRect l="-25000" r="-25000"/>
          </a:stretch>
        </a:blip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4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4686BA-14F0-456C-8AE8-BFCCA33FD27A}" type="datetimeFigureOut">
              <a:rPr lang="en-US" smtClean="0"/>
              <a:t>2/15/2026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FBFA07-C614-4F25-8FCC-C5D0FE0CBC5B}" type="slidenum">
              <a:rPr lang="en-US" smtClean="0"/>
              <a:t>‹#›</a:t>
            </a:fld>
            <a:endParaRPr lang="en-US"/>
          </a:p>
        </p:txBody>
      </p:sp>
    </p:spTree>
    <p:extLst>
      <p:ext uri="{BB962C8B-B14F-4D97-AF65-F5344CB8AC3E}">
        <p14:creationId xmlns:p14="http://schemas.microsoft.com/office/powerpoint/2010/main" val="3663762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a:t>Good morning/afternoon. Today, we will be presenting our analysis on how Microsoft 365 can improve efficiency, communication, and digital safety at Greenfield Home Care Agency. As part of the Digital Skills and Research Methods module, we have explored the use of various Microsoft 365 applications, such as Excel, Teams, and others, to enhance workflow at Greenfield. Our group has specifically focused on the implementation of these digital tools to address communication challenges and improve data security in a healthcare setting. Our discussion will cover three main points: Microsoft 365 productivity tools, communication tools, and a digital safety action plan.</a:t>
            </a:r>
            <a:endParaRPr lang="en-US" i="0"/>
          </a:p>
        </p:txBody>
      </p:sp>
      <p:sp>
        <p:nvSpPr>
          <p:cNvPr id="4" name="Slide Number Placeholder 3"/>
          <p:cNvSpPr>
            <a:spLocks noGrp="1"/>
          </p:cNvSpPr>
          <p:nvPr>
            <p:ph type="sldNum" sz="quarter" idx="5"/>
          </p:nvPr>
        </p:nvSpPr>
        <p:spPr/>
        <p:txBody>
          <a:bodyPr/>
          <a:lstStyle/>
          <a:p>
            <a:fld id="{D2FBFA07-C614-4F25-8FCC-C5D0FE0CBC5B}" type="slidenum">
              <a:rPr lang="en-US" smtClean="0"/>
              <a:t>1</a:t>
            </a:fld>
            <a:endParaRPr lang="en-US"/>
          </a:p>
        </p:txBody>
      </p:sp>
    </p:spTree>
    <p:extLst>
      <p:ext uri="{BB962C8B-B14F-4D97-AF65-F5344CB8AC3E}">
        <p14:creationId xmlns:p14="http://schemas.microsoft.com/office/powerpoint/2010/main" val="40429989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800"/>
              <a:t>Greenfield Home Care Agency provides person-</a:t>
            </a:r>
            <a:r>
              <a:rPr lang="en-US" sz="2800" err="1"/>
              <a:t>centred</a:t>
            </a:r>
            <a:r>
              <a:rPr lang="en-US" sz="2800"/>
              <a:t> care to older adults living independently. The agency employs a range of staff, including care coordinators, visiting </a:t>
            </a:r>
            <a:r>
              <a:rPr lang="en-US" sz="2800" err="1"/>
              <a:t>carers</a:t>
            </a:r>
            <a:r>
              <a:rPr lang="en-US" sz="2800"/>
              <a:t>, nurses, and administrative personnel. However, the agency faces several challenges, particularly around effective communication, scheduling, and documentation of care activities. The management recently decided to adopt Microsoft 365 tools to enhance internal communication, improve task efficiency, and ensure better data security. Despite the adoption of these tools, many employees are still building their confidence and skills in using Microsoft 365 to its full potential. This presentation will examine how digital technology can address these challenges and support the agency’s operations.</a:t>
            </a:r>
            <a:endParaRPr lang="en-US"/>
          </a:p>
        </p:txBody>
      </p:sp>
      <p:sp>
        <p:nvSpPr>
          <p:cNvPr id="4" name="Slide Number Placeholder 3"/>
          <p:cNvSpPr>
            <a:spLocks noGrp="1"/>
          </p:cNvSpPr>
          <p:nvPr>
            <p:ph type="sldNum" sz="quarter" idx="5"/>
          </p:nvPr>
        </p:nvSpPr>
        <p:spPr/>
        <p:txBody>
          <a:bodyPr/>
          <a:lstStyle/>
          <a:p>
            <a:fld id="{D2FBFA07-C614-4F25-8FCC-C5D0FE0CBC5B}" type="slidenum">
              <a:rPr lang="en-US" smtClean="0"/>
              <a:t>4</a:t>
            </a:fld>
            <a:endParaRPr lang="en-US"/>
          </a:p>
        </p:txBody>
      </p:sp>
    </p:spTree>
    <p:extLst>
      <p:ext uri="{BB962C8B-B14F-4D97-AF65-F5344CB8AC3E}">
        <p14:creationId xmlns:p14="http://schemas.microsoft.com/office/powerpoint/2010/main" val="6573239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a:t>One of the key productivity tools within Microsoft 365 is Excel. In a care agency like Greenfield, scheduling can be a complex task. Staff need to manage patient appointments, </a:t>
            </a:r>
            <a:r>
              <a:rPr lang="en-US" sz="2800" err="1"/>
              <a:t>carer</a:t>
            </a:r>
            <a:r>
              <a:rPr lang="en-US" sz="2800"/>
              <a:t> shifts, and coordinate with multiple departments. Traditionally, this was done manually, which was prone to errors and inefficiencies. By using Excel, scheduling can be automated and updated in real time. For instance, Excel can track when </a:t>
            </a:r>
            <a:r>
              <a:rPr lang="en-US" sz="2800" err="1"/>
              <a:t>carers</a:t>
            </a:r>
            <a:r>
              <a:rPr lang="en-US" sz="2800"/>
              <a:t> are available, and shift changes can be recorded automatically. This reduces the likelihood of double-bookings or miscommunication. However, the challenge with Excel is that it requires adequate training for staff to use its advanced features, such as pivot tables and conditional formatting, which could complicate the transition process (Lawson et al., 2023).</a:t>
            </a:r>
            <a:endParaRPr lang="en-US"/>
          </a:p>
        </p:txBody>
      </p:sp>
      <p:sp>
        <p:nvSpPr>
          <p:cNvPr id="4" name="Slide Number Placeholder 3"/>
          <p:cNvSpPr>
            <a:spLocks noGrp="1"/>
          </p:cNvSpPr>
          <p:nvPr>
            <p:ph type="sldNum" sz="quarter" idx="5"/>
          </p:nvPr>
        </p:nvSpPr>
        <p:spPr/>
        <p:txBody>
          <a:bodyPr/>
          <a:lstStyle/>
          <a:p>
            <a:fld id="{D2FBFA07-C614-4F25-8FCC-C5D0FE0CBC5B}" type="slidenum">
              <a:rPr lang="en-US" smtClean="0"/>
              <a:t>8</a:t>
            </a:fld>
            <a:endParaRPr lang="en-US"/>
          </a:p>
        </p:txBody>
      </p:sp>
    </p:spTree>
    <p:extLst>
      <p:ext uri="{BB962C8B-B14F-4D97-AF65-F5344CB8AC3E}">
        <p14:creationId xmlns:p14="http://schemas.microsoft.com/office/powerpoint/2010/main" val="27099403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a:t>Microsoft Teams is a powerful communication and collaboration tool that can greatly benefit Greenfield Home Care Agency. Teams allows </a:t>
            </a:r>
            <a:r>
              <a:rPr lang="en-US" sz="2800" err="1"/>
              <a:t>carers</a:t>
            </a:r>
            <a:r>
              <a:rPr lang="en-US" sz="2800"/>
              <a:t> in the field and those in the office to stay connected in real time, whether it’s through text chats, video calls, or file sharing. This is essential for reducing communication delays and ensuring everyone is on the same page regarding patient care. For example, a care coordinator can send immediate updates about a patient’s condition, ensuring that </a:t>
            </a:r>
            <a:r>
              <a:rPr lang="en-US" sz="2800" err="1"/>
              <a:t>carers</a:t>
            </a:r>
            <a:r>
              <a:rPr lang="en-US" sz="2800"/>
              <a:t> in the field receive the information without delay. While Teams can improve communication and coordination, its full benefits are only realized when staff are familiar with the platform. Some challenges may arise if the internet connection is unstable or if staff members have not been trained in Teams' functionalities (Mater et al., 2018).</a:t>
            </a:r>
            <a:endParaRPr lang="en-US"/>
          </a:p>
        </p:txBody>
      </p:sp>
      <p:sp>
        <p:nvSpPr>
          <p:cNvPr id="4" name="Slide Number Placeholder 3"/>
          <p:cNvSpPr>
            <a:spLocks noGrp="1"/>
          </p:cNvSpPr>
          <p:nvPr>
            <p:ph type="sldNum" sz="quarter" idx="5"/>
          </p:nvPr>
        </p:nvSpPr>
        <p:spPr/>
        <p:txBody>
          <a:bodyPr/>
          <a:lstStyle/>
          <a:p>
            <a:fld id="{D2FBFA07-C614-4F25-8FCC-C5D0FE0CBC5B}" type="slidenum">
              <a:rPr lang="en-US" smtClean="0"/>
              <a:t>9</a:t>
            </a:fld>
            <a:endParaRPr lang="en-US"/>
          </a:p>
        </p:txBody>
      </p:sp>
    </p:spTree>
    <p:extLst>
      <p:ext uri="{BB962C8B-B14F-4D97-AF65-F5344CB8AC3E}">
        <p14:creationId xmlns:p14="http://schemas.microsoft.com/office/powerpoint/2010/main" val="478132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a:t>With the growing importance of digital tools in healthcare, ensuring the security of patient data is paramount. The first step in the digital safety plan is to secure access to the systems by implementing multi-factor authentication (MFA). MFA requires users to provide two or more forms of verification before gaining access to sensitive data, making it much harder for unauthorized individuals to access private information. Additionally, having regular password updates and strong password policies can mitigate the risk of data breaches. Encrypted connections should be used when accessing any patient-related data to protect it during transmission. This helps Greenfield ensure that only authorized personnel have access to confidential information (</a:t>
            </a:r>
            <a:r>
              <a:rPr lang="en-US" sz="2800" err="1"/>
              <a:t>Rhew</a:t>
            </a:r>
            <a:r>
              <a:rPr lang="en-US" sz="2800"/>
              <a:t>, 2022).</a:t>
            </a:r>
            <a:endParaRPr lang="en-US"/>
          </a:p>
        </p:txBody>
      </p:sp>
      <p:sp>
        <p:nvSpPr>
          <p:cNvPr id="4" name="Slide Number Placeholder 3"/>
          <p:cNvSpPr>
            <a:spLocks noGrp="1"/>
          </p:cNvSpPr>
          <p:nvPr>
            <p:ph type="sldNum" sz="quarter" idx="5"/>
          </p:nvPr>
        </p:nvSpPr>
        <p:spPr/>
        <p:txBody>
          <a:bodyPr/>
          <a:lstStyle/>
          <a:p>
            <a:fld id="{D2FBFA07-C614-4F25-8FCC-C5D0FE0CBC5B}" type="slidenum">
              <a:rPr lang="en-US" smtClean="0"/>
              <a:t>11</a:t>
            </a:fld>
            <a:endParaRPr lang="en-US"/>
          </a:p>
        </p:txBody>
      </p:sp>
    </p:spTree>
    <p:extLst>
      <p:ext uri="{BB962C8B-B14F-4D97-AF65-F5344CB8AC3E}">
        <p14:creationId xmlns:p14="http://schemas.microsoft.com/office/powerpoint/2010/main" val="21780978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800"/>
              <a:t>Email remains one of the most common ways in which cybercriminals attempt to breach security systems. Therefore, the second step in the digital safety plan focuses on email awareness. Staff should be trained to recognize phishing attempts, suspicious links, and fake email addresses. Implementing email filtering tools can help block malicious emails before they reach the inbox. Additionally, secure email platforms should be used for communicating sensitive patient information, ensuring that the data remains protected. Staff should be educated on maintaining confidentiality while using email, and email encryption should be mandatory when sharing sensitive data (Melamed, 2022).</a:t>
            </a:r>
            <a:endParaRPr lang="en-US"/>
          </a:p>
        </p:txBody>
      </p:sp>
      <p:sp>
        <p:nvSpPr>
          <p:cNvPr id="4" name="Slide Number Placeholder 3"/>
          <p:cNvSpPr>
            <a:spLocks noGrp="1"/>
          </p:cNvSpPr>
          <p:nvPr>
            <p:ph type="sldNum" sz="quarter" idx="5"/>
          </p:nvPr>
        </p:nvSpPr>
        <p:spPr/>
        <p:txBody>
          <a:bodyPr/>
          <a:lstStyle/>
          <a:p>
            <a:fld id="{D2FBFA07-C614-4F25-8FCC-C5D0FE0CBC5B}" type="slidenum">
              <a:rPr lang="en-US" smtClean="0"/>
              <a:t>12</a:t>
            </a:fld>
            <a:endParaRPr lang="en-US"/>
          </a:p>
        </p:txBody>
      </p:sp>
    </p:spTree>
    <p:extLst>
      <p:ext uri="{BB962C8B-B14F-4D97-AF65-F5344CB8AC3E}">
        <p14:creationId xmlns:p14="http://schemas.microsoft.com/office/powerpoint/2010/main" val="4588293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a:t>The third component of our digital safety plan is data management. Healthcare organizations like Greenfield handle sensitive patient information that must be stored securely. Therefore, implementing robust data backup systems is crucial in preventing data loss due to technical failures. Data should be encrypted to protect it both in transit and at rest. There should also be strict policies regarding data access, ensuring that only authorized individuals can access patient records. Regular audits should be conducted to assess whether data management practices align with industry standards and regulations. Training staff on data privacy and patient confidentiality ensures everyone understands their role in maintaining security (</a:t>
            </a:r>
            <a:r>
              <a:rPr lang="en-US" sz="2800" err="1"/>
              <a:t>Nidhish</a:t>
            </a:r>
            <a:r>
              <a:rPr lang="en-US" sz="2800"/>
              <a:t> </a:t>
            </a:r>
            <a:r>
              <a:rPr lang="en-US" sz="2800" err="1"/>
              <a:t>Dhru</a:t>
            </a:r>
            <a:r>
              <a:rPr lang="en-US" sz="2800"/>
              <a:t>, 2018).</a:t>
            </a:r>
            <a:endParaRPr lang="en-US"/>
          </a:p>
        </p:txBody>
      </p:sp>
      <p:sp>
        <p:nvSpPr>
          <p:cNvPr id="4" name="Slide Number Placeholder 3"/>
          <p:cNvSpPr>
            <a:spLocks noGrp="1"/>
          </p:cNvSpPr>
          <p:nvPr>
            <p:ph type="sldNum" sz="quarter" idx="5"/>
          </p:nvPr>
        </p:nvSpPr>
        <p:spPr/>
        <p:txBody>
          <a:bodyPr/>
          <a:lstStyle/>
          <a:p>
            <a:fld id="{D2FBFA07-C614-4F25-8FCC-C5D0FE0CBC5B}" type="slidenum">
              <a:rPr lang="en-US" smtClean="0"/>
              <a:t>13</a:t>
            </a:fld>
            <a:endParaRPr lang="en-US"/>
          </a:p>
        </p:txBody>
      </p:sp>
    </p:spTree>
    <p:extLst>
      <p:ext uri="{BB962C8B-B14F-4D97-AF65-F5344CB8AC3E}">
        <p14:creationId xmlns:p14="http://schemas.microsoft.com/office/powerpoint/2010/main" val="27665383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FBFA07-C614-4F25-8FCC-C5D0FE0CBC5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66349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26318" y="1028699"/>
            <a:ext cx="12001500" cy="4457702"/>
          </a:xfrm>
        </p:spPr>
        <p:txBody>
          <a:bodyPr anchor="b">
            <a:normAutofit/>
          </a:bodyPr>
          <a:lstStyle>
            <a:lvl1pPr algn="l">
              <a:defRPr sz="8533">
                <a:effectLst/>
              </a:defRPr>
            </a:lvl1pPr>
          </a:lstStyle>
          <a:p>
            <a:r>
              <a:rPr lang="en-US"/>
              <a:t>Click to edit Master title style</a:t>
            </a:r>
          </a:p>
        </p:txBody>
      </p:sp>
      <p:sp>
        <p:nvSpPr>
          <p:cNvPr id="3" name="Subtitle 2"/>
          <p:cNvSpPr>
            <a:spLocks noGrp="1"/>
          </p:cNvSpPr>
          <p:nvPr>
            <p:ph type="subTitle" idx="1"/>
          </p:nvPr>
        </p:nvSpPr>
        <p:spPr>
          <a:xfrm>
            <a:off x="1026318" y="5765801"/>
            <a:ext cx="9601200" cy="2921000"/>
          </a:xfrm>
        </p:spPr>
        <p:txBody>
          <a:bodyPr anchor="t">
            <a:normAutofit/>
          </a:bodyPr>
          <a:lstStyle>
            <a:lvl1pPr marL="0" indent="0" algn="l">
              <a:buNone/>
              <a:defRPr sz="3733">
                <a:solidFill>
                  <a:schemeClr val="bg2">
                    <a:lumMod val="75000"/>
                  </a:schemeClr>
                </a:solidFill>
              </a:defRPr>
            </a:lvl1pPr>
            <a:lvl2pPr marL="812810" indent="0" algn="ctr">
              <a:buNone/>
              <a:defRPr>
                <a:solidFill>
                  <a:schemeClr val="tx1">
                    <a:tint val="75000"/>
                  </a:schemeClr>
                </a:solidFill>
              </a:defRPr>
            </a:lvl2pPr>
            <a:lvl3pPr marL="1625620" indent="0" algn="ctr">
              <a:buNone/>
              <a:defRPr>
                <a:solidFill>
                  <a:schemeClr val="tx1">
                    <a:tint val="75000"/>
                  </a:schemeClr>
                </a:solidFill>
              </a:defRPr>
            </a:lvl3pPr>
            <a:lvl4pPr marL="2438430" indent="0" algn="ctr">
              <a:buNone/>
              <a:defRPr>
                <a:solidFill>
                  <a:schemeClr val="tx1">
                    <a:tint val="75000"/>
                  </a:schemeClr>
                </a:solidFill>
              </a:defRPr>
            </a:lvl4pPr>
            <a:lvl5pPr marL="3251241" indent="0" algn="ctr">
              <a:buNone/>
              <a:defRPr>
                <a:solidFill>
                  <a:schemeClr val="tx1">
                    <a:tint val="75000"/>
                  </a:schemeClr>
                </a:solidFill>
              </a:defRPr>
            </a:lvl5pPr>
            <a:lvl6pPr marL="4064051" indent="0" algn="ctr">
              <a:buNone/>
              <a:defRPr>
                <a:solidFill>
                  <a:schemeClr val="tx1">
                    <a:tint val="75000"/>
                  </a:schemeClr>
                </a:solidFill>
              </a:defRPr>
            </a:lvl6pPr>
            <a:lvl7pPr marL="4876861" indent="0" algn="ctr">
              <a:buNone/>
              <a:defRPr>
                <a:solidFill>
                  <a:schemeClr val="tx1">
                    <a:tint val="75000"/>
                  </a:schemeClr>
                </a:solidFill>
              </a:defRPr>
            </a:lvl7pPr>
            <a:lvl8pPr marL="5689671" indent="0" algn="ctr">
              <a:buNone/>
              <a:defRPr>
                <a:solidFill>
                  <a:schemeClr val="tx1">
                    <a:tint val="75000"/>
                  </a:schemeClr>
                </a:solidFill>
              </a:defRPr>
            </a:lvl8pPr>
            <a:lvl9pPr marL="6502481"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flipH="1">
            <a:off x="12342018" y="12701"/>
            <a:ext cx="5715000" cy="5715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9162256" y="137318"/>
            <a:ext cx="9120983" cy="9120983"/>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10853738" y="342900"/>
            <a:ext cx="7429500" cy="74295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11003756" y="48418"/>
            <a:ext cx="7279484" cy="7279484"/>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11768140" y="914402"/>
            <a:ext cx="6515099" cy="65150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59603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6776103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6317" y="3009900"/>
            <a:ext cx="12801602" cy="3422400"/>
          </a:xfrm>
        </p:spPr>
        <p:txBody>
          <a:bodyPr anchor="b">
            <a:normAutofit/>
          </a:bodyPr>
          <a:lstStyle>
            <a:lvl1pPr algn="l">
              <a:defRPr sz="6400" b="0" cap="all"/>
            </a:lvl1pPr>
          </a:lstStyle>
          <a:p>
            <a:r>
              <a:rPr lang="en-US"/>
              <a:t>Click to edit Master title style</a:t>
            </a:r>
          </a:p>
        </p:txBody>
      </p:sp>
      <p:sp>
        <p:nvSpPr>
          <p:cNvPr id="3" name="Text Placeholder 2"/>
          <p:cNvSpPr>
            <a:spLocks noGrp="1"/>
          </p:cNvSpPr>
          <p:nvPr>
            <p:ph type="body" idx="1"/>
          </p:nvPr>
        </p:nvSpPr>
        <p:spPr>
          <a:xfrm>
            <a:off x="1026320" y="6743700"/>
            <a:ext cx="12801600" cy="2247900"/>
          </a:xfrm>
        </p:spPr>
        <p:txBody>
          <a:bodyPr anchor="t">
            <a:normAutofit/>
          </a:bodyPr>
          <a:lstStyle>
            <a:lvl1pPr marL="0" indent="0" algn="l">
              <a:buNone/>
              <a:defRPr sz="3200">
                <a:solidFill>
                  <a:schemeClr val="bg2">
                    <a:lumMod val="75000"/>
                  </a:schemeClr>
                </a:solidFill>
              </a:defRPr>
            </a:lvl1pPr>
            <a:lvl2pPr marL="812810" indent="0">
              <a:buNone/>
              <a:defRPr sz="3200">
                <a:solidFill>
                  <a:schemeClr val="tx1">
                    <a:tint val="75000"/>
                  </a:schemeClr>
                </a:solidFill>
              </a:defRPr>
            </a:lvl2pPr>
            <a:lvl3pPr marL="1625620" indent="0">
              <a:buNone/>
              <a:defRPr sz="2844">
                <a:solidFill>
                  <a:schemeClr val="tx1">
                    <a:tint val="75000"/>
                  </a:schemeClr>
                </a:solidFill>
              </a:defRPr>
            </a:lvl3pPr>
            <a:lvl4pPr marL="2438430" indent="0">
              <a:buNone/>
              <a:defRPr sz="2489">
                <a:solidFill>
                  <a:schemeClr val="tx1">
                    <a:tint val="75000"/>
                  </a:schemeClr>
                </a:solidFill>
              </a:defRPr>
            </a:lvl4pPr>
            <a:lvl5pPr marL="3251241" indent="0">
              <a:buNone/>
              <a:defRPr sz="2489">
                <a:solidFill>
                  <a:schemeClr val="tx1">
                    <a:tint val="75000"/>
                  </a:schemeClr>
                </a:solidFill>
              </a:defRPr>
            </a:lvl5pPr>
            <a:lvl6pPr marL="4064051" indent="0">
              <a:buNone/>
              <a:defRPr sz="2489">
                <a:solidFill>
                  <a:schemeClr val="tx1">
                    <a:tint val="75000"/>
                  </a:schemeClr>
                </a:solidFill>
              </a:defRPr>
            </a:lvl6pPr>
            <a:lvl7pPr marL="4876861" indent="0">
              <a:buNone/>
              <a:defRPr sz="2489">
                <a:solidFill>
                  <a:schemeClr val="tx1">
                    <a:tint val="75000"/>
                  </a:schemeClr>
                </a:solidFill>
              </a:defRPr>
            </a:lvl7pPr>
            <a:lvl8pPr marL="5689671" indent="0">
              <a:buNone/>
              <a:defRPr sz="2489">
                <a:solidFill>
                  <a:schemeClr val="tx1">
                    <a:tint val="75000"/>
                  </a:schemeClr>
                </a:solidFill>
              </a:defRPr>
            </a:lvl8pPr>
            <a:lvl9pPr marL="6502481" indent="0">
              <a:buNone/>
              <a:defRPr sz="2489">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048218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26317" y="1028701"/>
            <a:ext cx="7406483" cy="54229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8712200" y="1028702"/>
            <a:ext cx="7401719" cy="542289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582530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58121" y="1028700"/>
            <a:ext cx="6974681" cy="864393"/>
          </a:xfrm>
        </p:spPr>
        <p:txBody>
          <a:bodyPr anchor="b">
            <a:noAutofit/>
          </a:bodyPr>
          <a:lstStyle>
            <a:lvl1pPr marL="0" indent="0">
              <a:buNone/>
              <a:defRPr sz="4978" b="0">
                <a:solidFill>
                  <a:schemeClr val="tx1"/>
                </a:solidFill>
              </a:defRPr>
            </a:lvl1pPr>
            <a:lvl2pPr marL="812810" indent="0">
              <a:buNone/>
              <a:defRPr sz="3556" b="1"/>
            </a:lvl2pPr>
            <a:lvl3pPr marL="1625620" indent="0">
              <a:buNone/>
              <a:defRPr sz="3200" b="1"/>
            </a:lvl3pPr>
            <a:lvl4pPr marL="2438430" indent="0">
              <a:buNone/>
              <a:defRPr sz="2844" b="1"/>
            </a:lvl4pPr>
            <a:lvl5pPr marL="3251241" indent="0">
              <a:buNone/>
              <a:defRPr sz="2844" b="1"/>
            </a:lvl5pPr>
            <a:lvl6pPr marL="4064051" indent="0">
              <a:buNone/>
              <a:defRPr sz="2844" b="1"/>
            </a:lvl6pPr>
            <a:lvl7pPr marL="4876861" indent="0">
              <a:buNone/>
              <a:defRPr sz="2844" b="1"/>
            </a:lvl7pPr>
            <a:lvl8pPr marL="5689671" indent="0">
              <a:buNone/>
              <a:defRPr sz="2844" b="1"/>
            </a:lvl8pPr>
            <a:lvl9pPr marL="6502481" indent="0">
              <a:buNone/>
              <a:defRPr sz="2844" b="1"/>
            </a:lvl9pPr>
          </a:lstStyle>
          <a:p>
            <a:pPr lvl="0"/>
            <a:r>
              <a:rPr lang="en-US"/>
              <a:t>Click to edit Master text styles</a:t>
            </a:r>
          </a:p>
        </p:txBody>
      </p:sp>
      <p:sp>
        <p:nvSpPr>
          <p:cNvPr id="4" name="Content Placeholder 3"/>
          <p:cNvSpPr>
            <a:spLocks noGrp="1"/>
          </p:cNvSpPr>
          <p:nvPr>
            <p:ph sz="half" idx="2"/>
          </p:nvPr>
        </p:nvSpPr>
        <p:spPr>
          <a:xfrm>
            <a:off x="1026317" y="1905794"/>
            <a:ext cx="7406483" cy="4545807"/>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9118599" y="1028700"/>
            <a:ext cx="6997701" cy="864393"/>
          </a:xfrm>
        </p:spPr>
        <p:txBody>
          <a:bodyPr anchor="b">
            <a:noAutofit/>
          </a:bodyPr>
          <a:lstStyle>
            <a:lvl1pPr marL="0" indent="0">
              <a:buNone/>
              <a:defRPr sz="4978" b="0">
                <a:solidFill>
                  <a:schemeClr val="tx1"/>
                </a:solidFill>
              </a:defRPr>
            </a:lvl1pPr>
            <a:lvl2pPr marL="812810" indent="0">
              <a:buNone/>
              <a:defRPr sz="3556" b="1"/>
            </a:lvl2pPr>
            <a:lvl3pPr marL="1625620" indent="0">
              <a:buNone/>
              <a:defRPr sz="3200" b="1"/>
            </a:lvl3pPr>
            <a:lvl4pPr marL="2438430" indent="0">
              <a:buNone/>
              <a:defRPr sz="2844" b="1"/>
            </a:lvl4pPr>
            <a:lvl5pPr marL="3251241" indent="0">
              <a:buNone/>
              <a:defRPr sz="2844" b="1"/>
            </a:lvl5pPr>
            <a:lvl6pPr marL="4064051" indent="0">
              <a:buNone/>
              <a:defRPr sz="2844" b="1"/>
            </a:lvl6pPr>
            <a:lvl7pPr marL="4876861" indent="0">
              <a:buNone/>
              <a:defRPr sz="2844" b="1"/>
            </a:lvl7pPr>
            <a:lvl8pPr marL="5689671" indent="0">
              <a:buNone/>
              <a:defRPr sz="2844" b="1"/>
            </a:lvl8pPr>
            <a:lvl9pPr marL="6502481" indent="0">
              <a:buNone/>
              <a:defRPr sz="2844" b="1"/>
            </a:lvl9pPr>
          </a:lstStyle>
          <a:p>
            <a:pPr lvl="0"/>
            <a:r>
              <a:rPr lang="en-US"/>
              <a:t>Click to edit Master text styles</a:t>
            </a:r>
          </a:p>
        </p:txBody>
      </p:sp>
      <p:sp>
        <p:nvSpPr>
          <p:cNvPr id="6" name="Content Placeholder 5"/>
          <p:cNvSpPr>
            <a:spLocks noGrp="1"/>
          </p:cNvSpPr>
          <p:nvPr>
            <p:ph sz="quarter" idx="4"/>
          </p:nvPr>
        </p:nvSpPr>
        <p:spPr>
          <a:xfrm>
            <a:off x="8709818" y="1893093"/>
            <a:ext cx="7393782" cy="4545807"/>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2/15/2026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754357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2/15/2026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7105670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6347066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627518" y="1028700"/>
            <a:ext cx="5486400" cy="2057400"/>
          </a:xfrm>
        </p:spPr>
        <p:txBody>
          <a:bodyPr anchor="b">
            <a:normAutofit/>
          </a:bodyPr>
          <a:lstStyle>
            <a:lvl1pPr algn="l">
              <a:defRPr sz="4267" b="0"/>
            </a:lvl1pPr>
          </a:lstStyle>
          <a:p>
            <a:r>
              <a:rPr lang="en-US"/>
              <a:t>Click to edit Master title style</a:t>
            </a:r>
          </a:p>
        </p:txBody>
      </p:sp>
      <p:sp>
        <p:nvSpPr>
          <p:cNvPr id="3" name="Content Placeholder 2"/>
          <p:cNvSpPr>
            <a:spLocks noGrp="1"/>
          </p:cNvSpPr>
          <p:nvPr>
            <p:ph idx="1"/>
          </p:nvPr>
        </p:nvSpPr>
        <p:spPr>
          <a:xfrm>
            <a:off x="1026318" y="1028700"/>
            <a:ext cx="8915402" cy="79629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627518" y="3314699"/>
            <a:ext cx="5486400" cy="3136901"/>
          </a:xfrm>
        </p:spPr>
        <p:txBody>
          <a:bodyPr anchor="t">
            <a:normAutofit/>
          </a:bodyPr>
          <a:lstStyle>
            <a:lvl1pPr marL="0" indent="0">
              <a:buNone/>
              <a:defRPr sz="2844"/>
            </a:lvl1pPr>
            <a:lvl2pPr marL="812810" indent="0">
              <a:buNone/>
              <a:defRPr sz="2133"/>
            </a:lvl2pPr>
            <a:lvl3pPr marL="1625620" indent="0">
              <a:buNone/>
              <a:defRPr sz="1778"/>
            </a:lvl3pPr>
            <a:lvl4pPr marL="2438430" indent="0">
              <a:buNone/>
              <a:defRPr sz="1600"/>
            </a:lvl4pPr>
            <a:lvl5pPr marL="3251241" indent="0">
              <a:buNone/>
              <a:defRPr sz="1600"/>
            </a:lvl5pPr>
            <a:lvl6pPr marL="4064051" indent="0">
              <a:buNone/>
              <a:defRPr sz="1600"/>
            </a:lvl6pPr>
            <a:lvl7pPr marL="4876861" indent="0">
              <a:buNone/>
              <a:defRPr sz="1600"/>
            </a:lvl7pPr>
            <a:lvl8pPr marL="5689671" indent="0">
              <a:buNone/>
              <a:defRPr sz="1600"/>
            </a:lvl8pPr>
            <a:lvl9pPr marL="6502481" indent="0">
              <a:buNone/>
              <a:defRPr sz="16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004157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4218" y="2171700"/>
            <a:ext cx="9029700" cy="1714500"/>
          </a:xfrm>
        </p:spPr>
        <p:txBody>
          <a:bodyPr anchor="b">
            <a:normAutofit/>
          </a:bodyPr>
          <a:lstStyle>
            <a:lvl1pPr algn="l">
              <a:defRPr sz="4978" b="0"/>
            </a:lvl1pPr>
          </a:lstStyle>
          <a:p>
            <a:r>
              <a:rPr lang="en-US"/>
              <a:t>Click to edit Master title style</a:t>
            </a:r>
          </a:p>
        </p:txBody>
      </p:sp>
      <p:sp>
        <p:nvSpPr>
          <p:cNvPr id="14" name="Picture Placeholder 2"/>
          <p:cNvSpPr>
            <a:spLocks noGrp="1" noChangeAspect="1"/>
          </p:cNvSpPr>
          <p:nvPr>
            <p:ph type="pic" idx="1"/>
          </p:nvPr>
        </p:nvSpPr>
        <p:spPr>
          <a:xfrm>
            <a:off x="1483518" y="1371600"/>
            <a:ext cx="4921461" cy="6858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2844"/>
            </a:lvl1pPr>
            <a:lvl2pPr marL="812810" indent="0">
              <a:buNone/>
              <a:defRPr sz="2844"/>
            </a:lvl2pPr>
            <a:lvl3pPr marL="1625620" indent="0">
              <a:buNone/>
              <a:defRPr sz="2844"/>
            </a:lvl3pPr>
            <a:lvl4pPr marL="2438430" indent="0">
              <a:buNone/>
              <a:defRPr sz="2844"/>
            </a:lvl4pPr>
            <a:lvl5pPr marL="3251241" indent="0">
              <a:buNone/>
              <a:defRPr sz="2844"/>
            </a:lvl5pPr>
            <a:lvl6pPr marL="4064051" indent="0">
              <a:buNone/>
              <a:defRPr sz="2844"/>
            </a:lvl6pPr>
            <a:lvl7pPr marL="4876861" indent="0">
              <a:buNone/>
              <a:defRPr sz="2844"/>
            </a:lvl7pPr>
            <a:lvl8pPr marL="5689671" indent="0">
              <a:buNone/>
              <a:defRPr sz="2844"/>
            </a:lvl8pPr>
            <a:lvl9pPr marL="6502481" indent="0">
              <a:buNone/>
              <a:defRPr sz="2844"/>
            </a:lvl9pPr>
          </a:lstStyle>
          <a:p>
            <a:endParaRPr lang="en-US"/>
          </a:p>
        </p:txBody>
      </p:sp>
      <p:sp>
        <p:nvSpPr>
          <p:cNvPr id="4" name="Text Placeholder 3"/>
          <p:cNvSpPr>
            <a:spLocks noGrp="1"/>
          </p:cNvSpPr>
          <p:nvPr>
            <p:ph type="body" sz="half" idx="2"/>
          </p:nvPr>
        </p:nvSpPr>
        <p:spPr>
          <a:xfrm>
            <a:off x="7084218" y="4165600"/>
            <a:ext cx="9032082" cy="3073400"/>
          </a:xfrm>
        </p:spPr>
        <p:txBody>
          <a:bodyPr anchor="t">
            <a:normAutofit/>
          </a:bodyPr>
          <a:lstStyle>
            <a:lvl1pPr marL="0" indent="0">
              <a:buNone/>
              <a:defRPr sz="3200"/>
            </a:lvl1pPr>
            <a:lvl2pPr marL="812810" indent="0">
              <a:buNone/>
              <a:defRPr sz="2133"/>
            </a:lvl2pPr>
            <a:lvl3pPr marL="1625620" indent="0">
              <a:buNone/>
              <a:defRPr sz="1778"/>
            </a:lvl3pPr>
            <a:lvl4pPr marL="2438430" indent="0">
              <a:buNone/>
              <a:defRPr sz="1600"/>
            </a:lvl4pPr>
            <a:lvl5pPr marL="3251241" indent="0">
              <a:buNone/>
              <a:defRPr sz="1600"/>
            </a:lvl5pPr>
            <a:lvl6pPr marL="4064051" indent="0">
              <a:buNone/>
              <a:defRPr sz="1600"/>
            </a:lvl6pPr>
            <a:lvl7pPr marL="4876861" indent="0">
              <a:buNone/>
              <a:defRPr sz="1600"/>
            </a:lvl7pPr>
            <a:lvl8pPr marL="5689671" indent="0">
              <a:buNone/>
              <a:defRPr sz="1600"/>
            </a:lvl8pPr>
            <a:lvl9pPr marL="6502481" indent="0">
              <a:buNone/>
              <a:defRPr sz="16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175291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17" name="Picture Placeholder 2"/>
          <p:cNvSpPr>
            <a:spLocks noGrp="1" noChangeAspect="1"/>
          </p:cNvSpPr>
          <p:nvPr>
            <p:ph type="pic" idx="13"/>
          </p:nvPr>
        </p:nvSpPr>
        <p:spPr>
          <a:xfrm>
            <a:off x="1028700" y="800100"/>
            <a:ext cx="16228218" cy="46863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2844"/>
            </a:lvl1pPr>
            <a:lvl2pPr marL="812810" indent="0">
              <a:buNone/>
              <a:defRPr sz="2844"/>
            </a:lvl2pPr>
            <a:lvl3pPr marL="1625620" indent="0">
              <a:buNone/>
              <a:defRPr sz="2844"/>
            </a:lvl3pPr>
            <a:lvl4pPr marL="2438430" indent="0">
              <a:buNone/>
              <a:defRPr sz="2844"/>
            </a:lvl4pPr>
            <a:lvl5pPr marL="3251241" indent="0">
              <a:buNone/>
              <a:defRPr sz="2844"/>
            </a:lvl5pPr>
            <a:lvl6pPr marL="4064051" indent="0">
              <a:buNone/>
              <a:defRPr sz="2844"/>
            </a:lvl6pPr>
            <a:lvl7pPr marL="4876861" indent="0">
              <a:buNone/>
              <a:defRPr sz="2844"/>
            </a:lvl7pPr>
            <a:lvl8pPr marL="5689671" indent="0">
              <a:buNone/>
              <a:defRPr sz="2844"/>
            </a:lvl8pPr>
            <a:lvl9pPr marL="6502481" indent="0">
              <a:buNone/>
              <a:defRPr sz="2844"/>
            </a:lvl9pPr>
          </a:lstStyle>
          <a:p>
            <a:endParaRPr lang="en-US"/>
          </a:p>
        </p:txBody>
      </p:sp>
      <p:sp>
        <p:nvSpPr>
          <p:cNvPr id="16" name="Text Placeholder 9"/>
          <p:cNvSpPr>
            <a:spLocks noGrp="1"/>
          </p:cNvSpPr>
          <p:nvPr>
            <p:ph type="body" sz="quarter" idx="14"/>
          </p:nvPr>
        </p:nvSpPr>
        <p:spPr>
          <a:xfrm>
            <a:off x="1371603" y="5765801"/>
            <a:ext cx="12456315" cy="685800"/>
          </a:xfrm>
        </p:spPr>
        <p:txBody>
          <a:bodyPr anchor="t">
            <a:normAutofit/>
          </a:bodyPr>
          <a:lstStyle>
            <a:lvl1pPr marL="0" indent="0">
              <a:buFontTx/>
              <a:buNone/>
              <a:defRPr sz="2844"/>
            </a:lvl1pPr>
            <a:lvl2pPr marL="812810" indent="0">
              <a:buFontTx/>
              <a:buNone/>
              <a:defRPr/>
            </a:lvl2pPr>
            <a:lvl3pPr marL="1625620" indent="0">
              <a:buFontTx/>
              <a:buNone/>
              <a:defRPr/>
            </a:lvl3pPr>
            <a:lvl4pPr marL="2438430" indent="0">
              <a:buFontTx/>
              <a:buNone/>
              <a:defRPr/>
            </a:lvl4pPr>
            <a:lvl5pPr marL="3251241"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2/15/2026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5714844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026320" y="1028700"/>
            <a:ext cx="15087600" cy="4114800"/>
          </a:xfrm>
        </p:spPr>
        <p:txBody>
          <a:bodyPr anchor="ctr">
            <a:normAutofit/>
          </a:bodyPr>
          <a:lstStyle>
            <a:lvl1pPr algn="l">
              <a:defRPr sz="5689" b="0" cap="all"/>
            </a:lvl1pPr>
          </a:lstStyle>
          <a:p>
            <a:r>
              <a:rPr lang="en-US"/>
              <a:t>Click to edit Master title style</a:t>
            </a:r>
          </a:p>
        </p:txBody>
      </p:sp>
      <p:sp>
        <p:nvSpPr>
          <p:cNvPr id="3" name="Text Placeholder 2"/>
          <p:cNvSpPr>
            <a:spLocks noGrp="1"/>
          </p:cNvSpPr>
          <p:nvPr>
            <p:ph type="body" idx="1"/>
          </p:nvPr>
        </p:nvSpPr>
        <p:spPr>
          <a:xfrm>
            <a:off x="1026318" y="6172200"/>
            <a:ext cx="12803982" cy="2819400"/>
          </a:xfrm>
        </p:spPr>
        <p:txBody>
          <a:bodyPr anchor="ctr">
            <a:normAutofit/>
          </a:bodyPr>
          <a:lstStyle>
            <a:lvl1pPr marL="0" indent="0" algn="l">
              <a:buNone/>
              <a:defRPr sz="3556">
                <a:solidFill>
                  <a:schemeClr val="bg2">
                    <a:lumMod val="75000"/>
                  </a:schemeClr>
                </a:solidFill>
              </a:defRPr>
            </a:lvl1pPr>
            <a:lvl2pPr marL="812810" indent="0">
              <a:buNone/>
              <a:defRPr sz="3200">
                <a:solidFill>
                  <a:schemeClr val="tx1">
                    <a:tint val="75000"/>
                  </a:schemeClr>
                </a:solidFill>
              </a:defRPr>
            </a:lvl2pPr>
            <a:lvl3pPr marL="1625620" indent="0">
              <a:buNone/>
              <a:defRPr sz="2844">
                <a:solidFill>
                  <a:schemeClr val="tx1">
                    <a:tint val="75000"/>
                  </a:schemeClr>
                </a:solidFill>
              </a:defRPr>
            </a:lvl3pPr>
            <a:lvl4pPr marL="2438430" indent="0">
              <a:buNone/>
              <a:defRPr sz="2489">
                <a:solidFill>
                  <a:schemeClr val="tx1">
                    <a:tint val="75000"/>
                  </a:schemeClr>
                </a:solidFill>
              </a:defRPr>
            </a:lvl4pPr>
            <a:lvl5pPr marL="3251241" indent="0">
              <a:buNone/>
              <a:defRPr sz="2489">
                <a:solidFill>
                  <a:schemeClr val="tx1">
                    <a:tint val="75000"/>
                  </a:schemeClr>
                </a:solidFill>
              </a:defRPr>
            </a:lvl5pPr>
            <a:lvl6pPr marL="4064051" indent="0">
              <a:buNone/>
              <a:defRPr sz="2489">
                <a:solidFill>
                  <a:schemeClr val="tx1">
                    <a:tint val="75000"/>
                  </a:schemeClr>
                </a:solidFill>
              </a:defRPr>
            </a:lvl6pPr>
            <a:lvl7pPr marL="4876861" indent="0">
              <a:buNone/>
              <a:defRPr sz="2489">
                <a:solidFill>
                  <a:schemeClr val="tx1">
                    <a:tint val="75000"/>
                  </a:schemeClr>
                </a:solidFill>
              </a:defRPr>
            </a:lvl7pPr>
            <a:lvl8pPr marL="5689671" indent="0">
              <a:buNone/>
              <a:defRPr sz="2489">
                <a:solidFill>
                  <a:schemeClr val="tx1">
                    <a:tint val="75000"/>
                  </a:schemeClr>
                </a:solidFill>
              </a:defRPr>
            </a:lvl8pPr>
            <a:lvl9pPr marL="6502481" indent="0">
              <a:buNone/>
              <a:defRPr sz="2489">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0374798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12117" y="1028700"/>
            <a:ext cx="13716002" cy="4114800"/>
          </a:xfrm>
        </p:spPr>
        <p:txBody>
          <a:bodyPr anchor="ctr">
            <a:normAutofit/>
          </a:bodyPr>
          <a:lstStyle>
            <a:lvl1pPr algn="l">
              <a:defRPr sz="5689"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2169318" y="5143500"/>
            <a:ext cx="12801600" cy="571500"/>
          </a:xfrm>
        </p:spPr>
        <p:txBody>
          <a:bodyPr anchor="ctr"/>
          <a:lstStyle>
            <a:lvl1pPr marL="0" indent="0">
              <a:buFontTx/>
              <a:buNone/>
              <a:defRPr/>
            </a:lvl1pPr>
            <a:lvl2pPr marL="812810" indent="0">
              <a:buFontTx/>
              <a:buNone/>
              <a:defRPr/>
            </a:lvl2pPr>
            <a:lvl3pPr marL="1625620" indent="0">
              <a:buFontTx/>
              <a:buNone/>
              <a:defRPr/>
            </a:lvl3pPr>
            <a:lvl4pPr marL="2438430" indent="0">
              <a:buFontTx/>
              <a:buNone/>
              <a:defRPr/>
            </a:lvl4pPr>
            <a:lvl5pPr marL="3251241" indent="0">
              <a:buFontTx/>
              <a:buNone/>
              <a:defRPr/>
            </a:lvl5pPr>
          </a:lstStyle>
          <a:p>
            <a:pPr lvl="0"/>
            <a:r>
              <a:rPr lang="en-US"/>
              <a:t>Click to edit Master text styles</a:t>
            </a:r>
          </a:p>
        </p:txBody>
      </p:sp>
      <p:sp>
        <p:nvSpPr>
          <p:cNvPr id="3" name="Text Placeholder 2"/>
          <p:cNvSpPr>
            <a:spLocks noGrp="1"/>
          </p:cNvSpPr>
          <p:nvPr>
            <p:ph type="body" idx="1"/>
          </p:nvPr>
        </p:nvSpPr>
        <p:spPr>
          <a:xfrm>
            <a:off x="1026320" y="6451601"/>
            <a:ext cx="12801600" cy="2527298"/>
          </a:xfrm>
        </p:spPr>
        <p:txBody>
          <a:bodyPr anchor="ctr">
            <a:normAutofit/>
          </a:bodyPr>
          <a:lstStyle>
            <a:lvl1pPr marL="0" indent="0" algn="l">
              <a:buNone/>
              <a:defRPr sz="3556">
                <a:solidFill>
                  <a:schemeClr val="bg2">
                    <a:lumMod val="75000"/>
                  </a:schemeClr>
                </a:solidFill>
              </a:defRPr>
            </a:lvl1pPr>
            <a:lvl2pPr marL="812810" indent="0">
              <a:buNone/>
              <a:defRPr sz="3200">
                <a:solidFill>
                  <a:schemeClr val="tx1">
                    <a:tint val="75000"/>
                  </a:schemeClr>
                </a:solidFill>
              </a:defRPr>
            </a:lvl2pPr>
            <a:lvl3pPr marL="1625620" indent="0">
              <a:buNone/>
              <a:defRPr sz="2844">
                <a:solidFill>
                  <a:schemeClr val="tx1">
                    <a:tint val="75000"/>
                  </a:schemeClr>
                </a:solidFill>
              </a:defRPr>
            </a:lvl3pPr>
            <a:lvl4pPr marL="2438430" indent="0">
              <a:buNone/>
              <a:defRPr sz="2489">
                <a:solidFill>
                  <a:schemeClr val="tx1">
                    <a:tint val="75000"/>
                  </a:schemeClr>
                </a:solidFill>
              </a:defRPr>
            </a:lvl4pPr>
            <a:lvl5pPr marL="3251241" indent="0">
              <a:buNone/>
              <a:defRPr sz="2489">
                <a:solidFill>
                  <a:schemeClr val="tx1">
                    <a:tint val="75000"/>
                  </a:schemeClr>
                </a:solidFill>
              </a:defRPr>
            </a:lvl5pPr>
            <a:lvl6pPr marL="4064051" indent="0">
              <a:buNone/>
              <a:defRPr sz="2489">
                <a:solidFill>
                  <a:schemeClr val="tx1">
                    <a:tint val="75000"/>
                  </a:schemeClr>
                </a:solidFill>
              </a:defRPr>
            </a:lvl6pPr>
            <a:lvl7pPr marL="4876861" indent="0">
              <a:buNone/>
              <a:defRPr sz="2489">
                <a:solidFill>
                  <a:schemeClr val="tx1">
                    <a:tint val="75000"/>
                  </a:schemeClr>
                </a:solidFill>
              </a:defRPr>
            </a:lvl7pPr>
            <a:lvl8pPr marL="5689671" indent="0">
              <a:buNone/>
              <a:defRPr sz="2489">
                <a:solidFill>
                  <a:schemeClr val="tx1">
                    <a:tint val="75000"/>
                  </a:schemeClr>
                </a:solidFill>
              </a:defRPr>
            </a:lvl8pPr>
            <a:lvl9pPr marL="6502481" indent="0">
              <a:buNone/>
              <a:defRPr sz="2489">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4" name="TextBox 13"/>
          <p:cNvSpPr txBox="1"/>
          <p:nvPr/>
        </p:nvSpPr>
        <p:spPr>
          <a:xfrm>
            <a:off x="797718" y="1218333"/>
            <a:ext cx="914400" cy="877164"/>
          </a:xfrm>
          <a:prstGeom prst="rect">
            <a:avLst/>
          </a:prstGeom>
        </p:spPr>
        <p:txBody>
          <a:bodyPr vert="horz" lIns="162560" tIns="81280" rIns="162560" bIns="81280" rtlCol="0" anchor="ctr">
            <a:noAutofit/>
          </a:bodyPr>
          <a:lstStyle/>
          <a:p>
            <a:pPr lvl="0"/>
            <a:r>
              <a:rPr lang="en-US" sz="14222">
                <a:solidFill>
                  <a:schemeClr val="tx1"/>
                </a:solidFill>
                <a:effectLst/>
              </a:rPr>
              <a:t>“</a:t>
            </a:r>
          </a:p>
        </p:txBody>
      </p:sp>
      <p:sp>
        <p:nvSpPr>
          <p:cNvPr id="15" name="TextBox 14"/>
          <p:cNvSpPr txBox="1"/>
          <p:nvPr/>
        </p:nvSpPr>
        <p:spPr>
          <a:xfrm>
            <a:off x="15428118" y="4152902"/>
            <a:ext cx="914400" cy="877164"/>
          </a:xfrm>
          <a:prstGeom prst="rect">
            <a:avLst/>
          </a:prstGeom>
        </p:spPr>
        <p:txBody>
          <a:bodyPr vert="horz" lIns="162560" tIns="81280" rIns="162560" bIns="81280" rtlCol="0" anchor="ctr">
            <a:noAutofit/>
          </a:bodyPr>
          <a:lstStyle/>
          <a:p>
            <a:pPr lvl="0" algn="r"/>
            <a:r>
              <a:rPr lang="en-US" sz="14222">
                <a:solidFill>
                  <a:schemeClr val="tx1"/>
                </a:solidFill>
                <a:effectLst/>
              </a:rPr>
              <a:t>”</a:t>
            </a:r>
          </a:p>
        </p:txBody>
      </p:sp>
    </p:spTree>
    <p:extLst>
      <p:ext uri="{BB962C8B-B14F-4D97-AF65-F5344CB8AC3E}">
        <p14:creationId xmlns:p14="http://schemas.microsoft.com/office/powerpoint/2010/main" val="34050357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026318" y="5143500"/>
            <a:ext cx="12801600" cy="2546100"/>
          </a:xfrm>
        </p:spPr>
        <p:txBody>
          <a:bodyPr anchor="b">
            <a:normAutofit/>
          </a:bodyPr>
          <a:lstStyle>
            <a:lvl1pPr algn="l">
              <a:defRPr sz="5689" b="0" cap="all"/>
            </a:lvl1pPr>
          </a:lstStyle>
          <a:p>
            <a:r>
              <a:rPr lang="en-US"/>
              <a:t>Click to edit Master title style</a:t>
            </a:r>
          </a:p>
        </p:txBody>
      </p:sp>
      <p:sp>
        <p:nvSpPr>
          <p:cNvPr id="3" name="Text Placeholder 2"/>
          <p:cNvSpPr>
            <a:spLocks noGrp="1"/>
          </p:cNvSpPr>
          <p:nvPr>
            <p:ph type="body" idx="1"/>
          </p:nvPr>
        </p:nvSpPr>
        <p:spPr>
          <a:xfrm>
            <a:off x="1026317" y="7699472"/>
            <a:ext cx="12803985" cy="1290600"/>
          </a:xfrm>
        </p:spPr>
        <p:txBody>
          <a:bodyPr anchor="t">
            <a:normAutofit/>
          </a:bodyPr>
          <a:lstStyle>
            <a:lvl1pPr marL="0" indent="0" algn="l">
              <a:buNone/>
              <a:defRPr sz="3556">
                <a:solidFill>
                  <a:schemeClr val="bg2">
                    <a:lumMod val="75000"/>
                  </a:schemeClr>
                </a:solidFill>
              </a:defRPr>
            </a:lvl1pPr>
            <a:lvl2pPr marL="812810" indent="0">
              <a:buNone/>
              <a:defRPr sz="3200">
                <a:solidFill>
                  <a:schemeClr val="tx1">
                    <a:tint val="75000"/>
                  </a:schemeClr>
                </a:solidFill>
              </a:defRPr>
            </a:lvl2pPr>
            <a:lvl3pPr marL="1625620" indent="0">
              <a:buNone/>
              <a:defRPr sz="2844">
                <a:solidFill>
                  <a:schemeClr val="tx1">
                    <a:tint val="75000"/>
                  </a:schemeClr>
                </a:solidFill>
              </a:defRPr>
            </a:lvl3pPr>
            <a:lvl4pPr marL="2438430" indent="0">
              <a:buNone/>
              <a:defRPr sz="2489">
                <a:solidFill>
                  <a:schemeClr val="tx1">
                    <a:tint val="75000"/>
                  </a:schemeClr>
                </a:solidFill>
              </a:defRPr>
            </a:lvl4pPr>
            <a:lvl5pPr marL="3251241" indent="0">
              <a:buNone/>
              <a:defRPr sz="2489">
                <a:solidFill>
                  <a:schemeClr val="tx1">
                    <a:tint val="75000"/>
                  </a:schemeClr>
                </a:solidFill>
              </a:defRPr>
            </a:lvl5pPr>
            <a:lvl6pPr marL="4064051" indent="0">
              <a:buNone/>
              <a:defRPr sz="2489">
                <a:solidFill>
                  <a:schemeClr val="tx1">
                    <a:tint val="75000"/>
                  </a:schemeClr>
                </a:solidFill>
              </a:defRPr>
            </a:lvl6pPr>
            <a:lvl7pPr marL="4876861" indent="0">
              <a:buNone/>
              <a:defRPr sz="2489">
                <a:solidFill>
                  <a:schemeClr val="tx1">
                    <a:tint val="75000"/>
                  </a:schemeClr>
                </a:solidFill>
              </a:defRPr>
            </a:lvl7pPr>
            <a:lvl8pPr marL="5689671" indent="0">
              <a:buNone/>
              <a:defRPr sz="2489">
                <a:solidFill>
                  <a:schemeClr val="tx1">
                    <a:tint val="75000"/>
                  </a:schemeClr>
                </a:solidFill>
              </a:defRPr>
            </a:lvl8pPr>
            <a:lvl9pPr marL="6502481" indent="0">
              <a:buNone/>
              <a:defRPr sz="2489">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822319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712120" y="1028700"/>
            <a:ext cx="13716000" cy="4114800"/>
          </a:xfrm>
        </p:spPr>
        <p:txBody>
          <a:bodyPr anchor="ctr">
            <a:normAutofit/>
          </a:bodyPr>
          <a:lstStyle>
            <a:lvl1pPr algn="l">
              <a:defRPr sz="5689" b="0" cap="all">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026319" y="5892801"/>
            <a:ext cx="12801602" cy="1574799"/>
          </a:xfrm>
        </p:spPr>
        <p:txBody>
          <a:bodyPr vert="horz" lIns="91440" tIns="45720" rIns="91440" bIns="45720" rtlCol="0" anchor="b">
            <a:normAutofit/>
          </a:bodyPr>
          <a:lstStyle>
            <a:lvl1pPr>
              <a:buNone/>
              <a:defRPr lang="en-US" sz="4267"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026317" y="7467600"/>
            <a:ext cx="12801602" cy="1524000"/>
          </a:xfrm>
        </p:spPr>
        <p:txBody>
          <a:bodyPr anchor="t">
            <a:normAutofit/>
          </a:bodyPr>
          <a:lstStyle>
            <a:lvl1pPr marL="0" indent="0" algn="l">
              <a:buNone/>
              <a:defRPr sz="3200">
                <a:solidFill>
                  <a:schemeClr val="bg2">
                    <a:lumMod val="75000"/>
                  </a:schemeClr>
                </a:solidFill>
              </a:defRPr>
            </a:lvl1pPr>
            <a:lvl2pPr marL="812810" indent="0">
              <a:buNone/>
              <a:defRPr sz="3200">
                <a:solidFill>
                  <a:schemeClr val="tx1">
                    <a:tint val="75000"/>
                  </a:schemeClr>
                </a:solidFill>
              </a:defRPr>
            </a:lvl2pPr>
            <a:lvl3pPr marL="1625620" indent="0">
              <a:buNone/>
              <a:defRPr sz="2844">
                <a:solidFill>
                  <a:schemeClr val="tx1">
                    <a:tint val="75000"/>
                  </a:schemeClr>
                </a:solidFill>
              </a:defRPr>
            </a:lvl3pPr>
            <a:lvl4pPr marL="2438430" indent="0">
              <a:buNone/>
              <a:defRPr sz="2489">
                <a:solidFill>
                  <a:schemeClr val="tx1">
                    <a:tint val="75000"/>
                  </a:schemeClr>
                </a:solidFill>
              </a:defRPr>
            </a:lvl4pPr>
            <a:lvl5pPr marL="3251241" indent="0">
              <a:buNone/>
              <a:defRPr sz="2489">
                <a:solidFill>
                  <a:schemeClr val="tx1">
                    <a:tint val="75000"/>
                  </a:schemeClr>
                </a:solidFill>
              </a:defRPr>
            </a:lvl5pPr>
            <a:lvl6pPr marL="4064051" indent="0">
              <a:buNone/>
              <a:defRPr sz="2489">
                <a:solidFill>
                  <a:schemeClr val="tx1">
                    <a:tint val="75000"/>
                  </a:schemeClr>
                </a:solidFill>
              </a:defRPr>
            </a:lvl6pPr>
            <a:lvl7pPr marL="4876861" indent="0">
              <a:buNone/>
              <a:defRPr sz="2489">
                <a:solidFill>
                  <a:schemeClr val="tx1">
                    <a:tint val="75000"/>
                  </a:schemeClr>
                </a:solidFill>
              </a:defRPr>
            </a:lvl7pPr>
            <a:lvl8pPr marL="5689671" indent="0">
              <a:buNone/>
              <a:defRPr sz="2489">
                <a:solidFill>
                  <a:schemeClr val="tx1">
                    <a:tint val="75000"/>
                  </a:schemeClr>
                </a:solidFill>
              </a:defRPr>
            </a:lvl8pPr>
            <a:lvl9pPr marL="6502481" indent="0">
              <a:buNone/>
              <a:defRPr sz="2489">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1" name="TextBox 10"/>
          <p:cNvSpPr txBox="1"/>
          <p:nvPr/>
        </p:nvSpPr>
        <p:spPr>
          <a:xfrm>
            <a:off x="797718" y="1218333"/>
            <a:ext cx="914400" cy="877164"/>
          </a:xfrm>
          <a:prstGeom prst="rect">
            <a:avLst/>
          </a:prstGeom>
        </p:spPr>
        <p:txBody>
          <a:bodyPr vert="horz" lIns="162560" tIns="81280" rIns="162560" bIns="81280" rtlCol="0" anchor="ctr">
            <a:noAutofit/>
          </a:bodyPr>
          <a:lstStyle/>
          <a:p>
            <a:pPr lvl="0"/>
            <a:r>
              <a:rPr lang="en-US" sz="14222">
                <a:solidFill>
                  <a:schemeClr val="tx1"/>
                </a:solidFill>
                <a:effectLst/>
              </a:rPr>
              <a:t>“</a:t>
            </a:r>
          </a:p>
        </p:txBody>
      </p:sp>
      <p:sp>
        <p:nvSpPr>
          <p:cNvPr id="12" name="TextBox 11"/>
          <p:cNvSpPr txBox="1"/>
          <p:nvPr/>
        </p:nvSpPr>
        <p:spPr>
          <a:xfrm>
            <a:off x="15428118" y="4152902"/>
            <a:ext cx="914400" cy="877164"/>
          </a:xfrm>
          <a:prstGeom prst="rect">
            <a:avLst/>
          </a:prstGeom>
        </p:spPr>
        <p:txBody>
          <a:bodyPr vert="horz" lIns="162560" tIns="81280" rIns="162560" bIns="81280" rtlCol="0" anchor="ctr">
            <a:noAutofit/>
          </a:bodyPr>
          <a:lstStyle/>
          <a:p>
            <a:pPr lvl="0" algn="r"/>
            <a:r>
              <a:rPr lang="en-US" sz="14222">
                <a:solidFill>
                  <a:schemeClr val="tx1"/>
                </a:solidFill>
                <a:effectLst/>
              </a:rPr>
              <a:t>”</a:t>
            </a:r>
          </a:p>
        </p:txBody>
      </p:sp>
    </p:spTree>
    <p:extLst>
      <p:ext uri="{BB962C8B-B14F-4D97-AF65-F5344CB8AC3E}">
        <p14:creationId xmlns:p14="http://schemas.microsoft.com/office/powerpoint/2010/main" val="23634683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026320" y="1028700"/>
            <a:ext cx="15087600" cy="4114800"/>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10" name="Text Placeholder 9"/>
          <p:cNvSpPr>
            <a:spLocks noGrp="1"/>
          </p:cNvSpPr>
          <p:nvPr>
            <p:ph type="body" sz="quarter" idx="13"/>
          </p:nvPr>
        </p:nvSpPr>
        <p:spPr>
          <a:xfrm>
            <a:off x="1026318" y="5892801"/>
            <a:ext cx="12801600" cy="1257300"/>
          </a:xfrm>
        </p:spPr>
        <p:txBody>
          <a:bodyPr vert="horz" lIns="91440" tIns="45720" rIns="91440" bIns="45720" rtlCol="0" anchor="b">
            <a:normAutofit/>
          </a:bodyPr>
          <a:lstStyle>
            <a:lvl1pPr>
              <a:buNone/>
              <a:defRPr lang="en-US" sz="4267"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026317" y="7150098"/>
            <a:ext cx="12801602" cy="1841501"/>
          </a:xfrm>
        </p:spPr>
        <p:txBody>
          <a:bodyPr anchor="t">
            <a:normAutofit/>
          </a:bodyPr>
          <a:lstStyle>
            <a:lvl1pPr marL="0" indent="0" algn="l">
              <a:buNone/>
              <a:defRPr sz="3200">
                <a:solidFill>
                  <a:schemeClr val="bg2">
                    <a:lumMod val="75000"/>
                  </a:schemeClr>
                </a:solidFill>
              </a:defRPr>
            </a:lvl1pPr>
            <a:lvl2pPr marL="812810" indent="0">
              <a:buNone/>
              <a:defRPr sz="3200">
                <a:solidFill>
                  <a:schemeClr val="tx1">
                    <a:tint val="75000"/>
                  </a:schemeClr>
                </a:solidFill>
              </a:defRPr>
            </a:lvl2pPr>
            <a:lvl3pPr marL="1625620" indent="0">
              <a:buNone/>
              <a:defRPr sz="2844">
                <a:solidFill>
                  <a:schemeClr val="tx1">
                    <a:tint val="75000"/>
                  </a:schemeClr>
                </a:solidFill>
              </a:defRPr>
            </a:lvl3pPr>
            <a:lvl4pPr marL="2438430" indent="0">
              <a:buNone/>
              <a:defRPr sz="2489">
                <a:solidFill>
                  <a:schemeClr val="tx1">
                    <a:tint val="75000"/>
                  </a:schemeClr>
                </a:solidFill>
              </a:defRPr>
            </a:lvl4pPr>
            <a:lvl5pPr marL="3251241" indent="0">
              <a:buNone/>
              <a:defRPr sz="2489">
                <a:solidFill>
                  <a:schemeClr val="tx1">
                    <a:tint val="75000"/>
                  </a:schemeClr>
                </a:solidFill>
              </a:defRPr>
            </a:lvl5pPr>
            <a:lvl6pPr marL="4064051" indent="0">
              <a:buNone/>
              <a:defRPr sz="2489">
                <a:solidFill>
                  <a:schemeClr val="tx1">
                    <a:tint val="75000"/>
                  </a:schemeClr>
                </a:solidFill>
              </a:defRPr>
            </a:lvl6pPr>
            <a:lvl7pPr marL="4876861" indent="0">
              <a:buNone/>
              <a:defRPr sz="2489">
                <a:solidFill>
                  <a:schemeClr val="tx1">
                    <a:tint val="75000"/>
                  </a:schemeClr>
                </a:solidFill>
              </a:defRPr>
            </a:lvl7pPr>
            <a:lvl8pPr marL="5689671" indent="0">
              <a:buNone/>
              <a:defRPr sz="2489">
                <a:solidFill>
                  <a:schemeClr val="tx1">
                    <a:tint val="75000"/>
                  </a:schemeClr>
                </a:solidFill>
              </a:defRPr>
            </a:lvl8pPr>
            <a:lvl9pPr marL="6502481" indent="0">
              <a:buNone/>
              <a:defRPr sz="2489">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3764343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184975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027818" y="1028700"/>
            <a:ext cx="3086100" cy="6858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28700" y="1028700"/>
            <a:ext cx="11734800" cy="79629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638047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13810454" y="4445000"/>
            <a:ext cx="4472787" cy="4813301"/>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1026318" y="6730998"/>
            <a:ext cx="12801600" cy="2260601"/>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26318" y="1028701"/>
            <a:ext cx="12801600" cy="54229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4856618" y="9258301"/>
            <a:ext cx="2400300" cy="547688"/>
          </a:xfrm>
          <a:prstGeom prst="rect">
            <a:avLst/>
          </a:prstGeom>
        </p:spPr>
        <p:txBody>
          <a:bodyPr vert="horz" lIns="91440" tIns="45720" rIns="91440" bIns="45720" rtlCol="0" anchor="t"/>
          <a:lstStyle>
            <a:lvl1pPr algn="r">
              <a:defRPr sz="1778" b="0" i="0">
                <a:solidFill>
                  <a:schemeClr val="bg2">
                    <a:lumMod val="50000"/>
                  </a:schemeClr>
                </a:solidFill>
                <a:effectLst/>
                <a:latin typeface="+mn-lt"/>
              </a:defRPr>
            </a:lvl1pPr>
          </a:lstStyle>
          <a:p>
            <a:fld id="{B61BEF0D-F0BB-DE4B-95CE-6DB70DBA9567}" type="datetimeFigureOut">
              <a:rPr lang="en-US" dirty="0"/>
              <a:pPr/>
              <a:t>2/15/2026</a:t>
            </a:fld>
            <a:endParaRPr lang="en-US"/>
          </a:p>
        </p:txBody>
      </p:sp>
      <p:sp>
        <p:nvSpPr>
          <p:cNvPr id="5" name="Footer Placeholder 4"/>
          <p:cNvSpPr>
            <a:spLocks noGrp="1"/>
          </p:cNvSpPr>
          <p:nvPr>
            <p:ph type="ftr" sz="quarter" idx="3"/>
          </p:nvPr>
        </p:nvSpPr>
        <p:spPr>
          <a:xfrm>
            <a:off x="1026318" y="9258301"/>
            <a:ext cx="11315700" cy="547688"/>
          </a:xfrm>
          <a:prstGeom prst="rect">
            <a:avLst/>
          </a:prstGeom>
        </p:spPr>
        <p:txBody>
          <a:bodyPr vert="horz" lIns="91440" tIns="45720" rIns="91440" bIns="45720" rtlCol="0" anchor="t"/>
          <a:lstStyle>
            <a:lvl1pPr algn="l">
              <a:defRPr sz="1778"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15544801" y="8367713"/>
            <a:ext cx="1713368" cy="1004888"/>
          </a:xfrm>
          <a:prstGeom prst="rect">
            <a:avLst/>
          </a:prstGeom>
        </p:spPr>
        <p:txBody>
          <a:bodyPr vert="horz" lIns="91440" tIns="45720" rIns="91440" bIns="45720" rtlCol="0" anchor="b"/>
          <a:lstStyle>
            <a:lvl1pPr algn="r">
              <a:defRPr sz="5689" b="0" i="0">
                <a:solidFill>
                  <a:schemeClr val="bg2">
                    <a:lumMod val="50000"/>
                  </a:schemeClr>
                </a:solidFill>
                <a:effectLst/>
                <a:latin typeface="+mn-lt"/>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876149495"/>
      </p:ext>
    </p:extLst>
  </p:cSld>
  <p:clrMap bg1="dk1" tx1="lt1" bg2="dk2" tx2="lt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04" r:id="rId12"/>
    <p:sldLayoutId id="2147483805" r:id="rId13"/>
    <p:sldLayoutId id="2147483806" r:id="rId14"/>
    <p:sldLayoutId id="2147483807" r:id="rId15"/>
    <p:sldLayoutId id="2147483808" r:id="rId16"/>
    <p:sldLayoutId id="214748380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notesSlide" Target="../notesSlides/notesSlide1.xml" /><Relationship Id="rId1" Type="http://schemas.openxmlformats.org/officeDocument/2006/relationships/slideLayout" Target="../slideLayouts/slideLayout7.xml" /><Relationship Id="rId6" Type="http://schemas.openxmlformats.org/officeDocument/2006/relationships/image" Target="../media/image4.png" /><Relationship Id="rId5" Type="http://schemas.openxmlformats.org/officeDocument/2006/relationships/image" Target="../media/image3.png" /><Relationship Id="rId4" Type="http://schemas.openxmlformats.org/officeDocument/2006/relationships/image" Target="../media/image2.png" /></Relationships>
</file>

<file path=ppt/slides/_rels/slide2.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7.xml" /></Relationships>
</file>

<file path=ppt/slides/_rels/slide4.xml.rels><?xml version="1.0" encoding="UTF-8" standalone="yes"?>
<Relationships xmlns="http://schemas.openxmlformats.org/package/2006/relationships"><Relationship Id="rId3" Type="http://schemas.openxmlformats.org/officeDocument/2006/relationships/image" Target="../media/image1.png" /><Relationship Id="rId7" Type="http://schemas.openxmlformats.org/officeDocument/2006/relationships/image" Target="../media/image9.png" /><Relationship Id="rId2" Type="http://schemas.openxmlformats.org/officeDocument/2006/relationships/notesSlide" Target="../notesSlides/notesSlide2.xml" /><Relationship Id="rId1" Type="http://schemas.openxmlformats.org/officeDocument/2006/relationships/slideLayout" Target="../slideLayouts/slideLayout7.xml" /><Relationship Id="rId6" Type="http://schemas.openxmlformats.org/officeDocument/2006/relationships/image" Target="../media/image8.png" /><Relationship Id="rId5" Type="http://schemas.openxmlformats.org/officeDocument/2006/relationships/image" Target="../media/image7.png" /><Relationship Id="rId4" Type="http://schemas.openxmlformats.org/officeDocument/2006/relationships/image" Target="../media/image4.png" /></Relationships>
</file>

<file path=ppt/slides/_rels/slide5.xml.rels><?xml version="1.0" encoding="UTF-8" standalone="yes"?>
<Relationships xmlns="http://schemas.openxmlformats.org/package/2006/relationships"><Relationship Id="rId2" Type="http://schemas.openxmlformats.org/officeDocument/2006/relationships/image" Target="../media/image10.jpe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12.jpeg" /><Relationship Id="rId2" Type="http://schemas.openxmlformats.org/officeDocument/2006/relationships/image" Target="../media/image11.jp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hyperlink" Target="https://freepngimg.com/png/27180-ms-word-free-download" TargetMode="External" /><Relationship Id="rId2" Type="http://schemas.openxmlformats.org/officeDocument/2006/relationships/image" Target="../media/image13.png"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notesSlide" Target="../notesSlides/notesSlide3.xml" /><Relationship Id="rId1" Type="http://schemas.openxmlformats.org/officeDocument/2006/relationships/slideLayout" Target="../slideLayouts/slideLayout7.xml" /><Relationship Id="rId6" Type="http://schemas.openxmlformats.org/officeDocument/2006/relationships/image" Target="../media/image15.png" /><Relationship Id="rId5" Type="http://schemas.openxmlformats.org/officeDocument/2006/relationships/image" Target="../media/image14.png" /><Relationship Id="rId4" Type="http://schemas.openxmlformats.org/officeDocument/2006/relationships/image" Target="../media/image4.png" /></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1.xml" /><Relationship Id="rId3" Type="http://schemas.openxmlformats.org/officeDocument/2006/relationships/image" Target="../media/image1.png" /><Relationship Id="rId7" Type="http://schemas.openxmlformats.org/officeDocument/2006/relationships/diagramQuickStyle" Target="../diagrams/quickStyle1.xml" /><Relationship Id="rId2" Type="http://schemas.openxmlformats.org/officeDocument/2006/relationships/notesSlide" Target="../notesSlides/notesSlide4.xml" /><Relationship Id="rId1" Type="http://schemas.openxmlformats.org/officeDocument/2006/relationships/slideLayout" Target="../slideLayouts/slideLayout7.xml" /><Relationship Id="rId6" Type="http://schemas.openxmlformats.org/officeDocument/2006/relationships/diagramLayout" Target="../diagrams/layout1.xml" /><Relationship Id="rId5" Type="http://schemas.openxmlformats.org/officeDocument/2006/relationships/diagramData" Target="../diagrams/data1.xml" /><Relationship Id="rId10" Type="http://schemas.openxmlformats.org/officeDocument/2006/relationships/image" Target="../media/image16.png" /><Relationship Id="rId4" Type="http://schemas.openxmlformats.org/officeDocument/2006/relationships/image" Target="../media/image4.png" /><Relationship Id="rId9" Type="http://schemas.microsoft.com/office/2007/relationships/diagramDrawing" Target="../diagrams/drawing1.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3" Type="http://schemas.openxmlformats.org/officeDocument/2006/relationships/image" Target="../media/image1.png" /><Relationship Id="rId7" Type="http://schemas.openxmlformats.org/officeDocument/2006/relationships/image" Target="../media/image19.png" /><Relationship Id="rId2" Type="http://schemas.openxmlformats.org/officeDocument/2006/relationships/notesSlide" Target="../notesSlides/notesSlide5.xml" /><Relationship Id="rId1" Type="http://schemas.openxmlformats.org/officeDocument/2006/relationships/slideLayout" Target="../slideLayouts/slideLayout7.xml" /><Relationship Id="rId6" Type="http://schemas.openxmlformats.org/officeDocument/2006/relationships/image" Target="../media/image18.png" /><Relationship Id="rId5" Type="http://schemas.openxmlformats.org/officeDocument/2006/relationships/image" Target="../media/image17.png" /><Relationship Id="rId4" Type="http://schemas.openxmlformats.org/officeDocument/2006/relationships/image" Target="../media/image4.png" /></Relationships>
</file>

<file path=ppt/slides/_rels/slide12.xml.rels><?xml version="1.0" encoding="UTF-8" standalone="yes"?>
<Relationships xmlns="http://schemas.openxmlformats.org/package/2006/relationships"><Relationship Id="rId8" Type="http://schemas.microsoft.com/office/2007/relationships/diagramDrawing" Target="../diagrams/drawing2.xml" /><Relationship Id="rId3" Type="http://schemas.openxmlformats.org/officeDocument/2006/relationships/image" Target="../media/image1.png" /><Relationship Id="rId7" Type="http://schemas.openxmlformats.org/officeDocument/2006/relationships/diagramColors" Target="../diagrams/colors2.xml" /><Relationship Id="rId12" Type="http://schemas.openxmlformats.org/officeDocument/2006/relationships/image" Target="../media/image22.png" /><Relationship Id="rId2" Type="http://schemas.openxmlformats.org/officeDocument/2006/relationships/notesSlide" Target="../notesSlides/notesSlide6.xml" /><Relationship Id="rId1" Type="http://schemas.openxmlformats.org/officeDocument/2006/relationships/slideLayout" Target="../slideLayouts/slideLayout7.xml" /><Relationship Id="rId6" Type="http://schemas.openxmlformats.org/officeDocument/2006/relationships/diagramQuickStyle" Target="../diagrams/quickStyle2.xml" /><Relationship Id="rId11" Type="http://schemas.openxmlformats.org/officeDocument/2006/relationships/image" Target="../media/image21.png" /><Relationship Id="rId5" Type="http://schemas.openxmlformats.org/officeDocument/2006/relationships/diagramLayout" Target="../diagrams/layout2.xml" /><Relationship Id="rId10" Type="http://schemas.openxmlformats.org/officeDocument/2006/relationships/image" Target="../media/image20.png" /><Relationship Id="rId4" Type="http://schemas.openxmlformats.org/officeDocument/2006/relationships/diagramData" Target="../diagrams/data2.xml" /><Relationship Id="rId9" Type="http://schemas.openxmlformats.org/officeDocument/2006/relationships/image" Target="../media/image4.png" /></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3.xml" /><Relationship Id="rId3" Type="http://schemas.openxmlformats.org/officeDocument/2006/relationships/image" Target="../media/image1.png" /><Relationship Id="rId7" Type="http://schemas.openxmlformats.org/officeDocument/2006/relationships/diagramQuickStyle" Target="../diagrams/quickStyle3.xml" /><Relationship Id="rId2" Type="http://schemas.openxmlformats.org/officeDocument/2006/relationships/notesSlide" Target="../notesSlides/notesSlide7.xml" /><Relationship Id="rId1" Type="http://schemas.openxmlformats.org/officeDocument/2006/relationships/slideLayout" Target="../slideLayouts/slideLayout7.xml" /><Relationship Id="rId6" Type="http://schemas.openxmlformats.org/officeDocument/2006/relationships/diagramLayout" Target="../diagrams/layout3.xml" /><Relationship Id="rId5" Type="http://schemas.openxmlformats.org/officeDocument/2006/relationships/diagramData" Target="../diagrams/data3.xml" /><Relationship Id="rId4" Type="http://schemas.openxmlformats.org/officeDocument/2006/relationships/image" Target="../media/image4.png" /><Relationship Id="rId9" Type="http://schemas.microsoft.com/office/2007/relationships/diagramDrawing" Target="../diagrams/drawing3.xml" /></Relationships>
</file>

<file path=ppt/slides/_rels/slide14.xml.rels><?xml version="1.0" encoding="UTF-8" standalone="yes"?>
<Relationships xmlns="http://schemas.openxmlformats.org/package/2006/relationships"><Relationship Id="rId2" Type="http://schemas.openxmlformats.org/officeDocument/2006/relationships/image" Target="../media/image24.jpeg" /><Relationship Id="rId1" Type="http://schemas.openxmlformats.org/officeDocument/2006/relationships/slideLayout" Target="../slideLayouts/slideLayout7.xml" /></Relationships>
</file>

<file path=ppt/slides/_rels/slide15.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notesSlide" Target="../notesSlides/notesSlide8.xml" /><Relationship Id="rId1" Type="http://schemas.openxmlformats.org/officeDocument/2006/relationships/slideLayout" Target="../slideLayouts/slideLayout7.xml" /><Relationship Id="rId4" Type="http://schemas.openxmlformats.org/officeDocument/2006/relationships/image" Target="../media/image4.png" /></Relationships>
</file>

<file path=ppt/slides/_rels/slide16.xml.rels><?xml version="1.0" encoding="UTF-8" standalone="yes"?>
<Relationships xmlns="http://schemas.openxmlformats.org/package/2006/relationships"><Relationship Id="rId3" Type="http://schemas.openxmlformats.org/officeDocument/2006/relationships/hyperlink" Target="https://www.techradar.com/news/what-is-microsoft-teams-how-it-works-tips-and-tricks-and-best-alternatives" TargetMode="External" /><Relationship Id="rId2" Type="http://schemas.openxmlformats.org/officeDocument/2006/relationships/image" Target="../media/image25.jpeg" /><Relationship Id="rId1" Type="http://schemas.openxmlformats.org/officeDocument/2006/relationships/slideLayout" Target="../slideLayouts/slideLayout2.xml" /><Relationship Id="rId5" Type="http://schemas.openxmlformats.org/officeDocument/2006/relationships/hyperlink" Target="https://powell-software.com/resources/blog/microsoft-teams-pros-and-cons/" TargetMode="External" /><Relationship Id="rId4" Type="http://schemas.openxmlformats.org/officeDocument/2006/relationships/hyperlink" Target="https://barrazacarlos.com/advantages-and-disadvantages-of-microsoft-teams/" TargetMode="External" /></Relationships>
</file>

<file path=ppt/slides/_rels/slide17.xml.rels><?xml version="1.0" encoding="UTF-8" standalone="yes"?>
<Relationships xmlns="http://schemas.openxmlformats.org/package/2006/relationships"><Relationship Id="rId2" Type="http://schemas.openxmlformats.org/officeDocument/2006/relationships/hyperlink" Target="https://www.this.nhs.uk/insights/article/mircrosoft-office-365-benefits" TargetMode="Externa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18333" b="-18333"/>
            </a:stretch>
          </a:blipFill>
        </p:spPr>
        <p:txBody>
          <a:bodyPr/>
          <a:lstStyle/>
          <a:p>
            <a:endParaRPr lang="en-GB"/>
          </a:p>
        </p:txBody>
      </p:sp>
      <p:pic>
        <p:nvPicPr>
          <p:cNvPr id="5" name="Picture 4">
            <a:extLst>
              <a:ext uri="{FF2B5EF4-FFF2-40B4-BE49-F238E27FC236}">
                <a16:creationId xmlns:a16="http://schemas.microsoft.com/office/drawing/2014/main" id="{52DF0F16-52DF-46E9-AD2E-C47810D29727}"/>
              </a:ext>
            </a:extLst>
          </p:cNvPr>
          <p:cNvPicPr>
            <a:picLocks noChangeAspect="1"/>
          </p:cNvPicPr>
          <p:nvPr/>
        </p:nvPicPr>
        <p:blipFill rotWithShape="1">
          <a:blip r:embed="rId4"/>
          <a:srcRect b="8256"/>
          <a:stretch/>
        </p:blipFill>
        <p:spPr>
          <a:xfrm>
            <a:off x="0" y="1121148"/>
            <a:ext cx="10618483" cy="9165851"/>
          </a:xfrm>
          <a:prstGeom prst="rect">
            <a:avLst/>
          </a:prstGeom>
          <a:ln>
            <a:noFill/>
          </a:ln>
          <a:effectLst>
            <a:softEdge rad="112500"/>
          </a:effectLst>
        </p:spPr>
      </p:pic>
      <p:sp>
        <p:nvSpPr>
          <p:cNvPr id="3" name="Freeform 3"/>
          <p:cNvSpPr/>
          <p:nvPr/>
        </p:nvSpPr>
        <p:spPr>
          <a:xfrm rot="-735416">
            <a:off x="2872311" y="-1974082"/>
            <a:ext cx="16101542" cy="12277426"/>
          </a:xfrm>
          <a:custGeom>
            <a:avLst/>
            <a:gdLst/>
            <a:ahLst/>
            <a:cxnLst/>
            <a:rect l="l" t="t" r="r" b="b"/>
            <a:pathLst>
              <a:path w="16101542" h="12277426">
                <a:moveTo>
                  <a:pt x="0" y="0"/>
                </a:moveTo>
                <a:lnTo>
                  <a:pt x="16101542" y="0"/>
                </a:lnTo>
                <a:lnTo>
                  <a:pt x="16101542" y="12277425"/>
                </a:lnTo>
                <a:lnTo>
                  <a:pt x="0" y="12277425"/>
                </a:lnTo>
                <a:lnTo>
                  <a:pt x="0" y="0"/>
                </a:lnTo>
                <a:close/>
              </a:path>
            </a:pathLst>
          </a:custGeom>
          <a:blipFill>
            <a:blip r:embed="rId5">
              <a:alphaModFix amt="31000"/>
            </a:blip>
            <a:stretch>
              <a:fillRect/>
            </a:stretch>
          </a:blipFill>
        </p:spPr>
        <p:txBody>
          <a:bodyPr/>
          <a:lstStyle/>
          <a:p>
            <a:endParaRPr lang="en-US"/>
          </a:p>
        </p:txBody>
      </p:sp>
      <p:sp>
        <p:nvSpPr>
          <p:cNvPr id="4" name="TextBox 4"/>
          <p:cNvSpPr txBox="1"/>
          <p:nvPr/>
        </p:nvSpPr>
        <p:spPr>
          <a:xfrm>
            <a:off x="10398327" y="2036836"/>
            <a:ext cx="7069155" cy="820256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0" tIns="0" rIns="0" bIns="0" rtlCol="0" anchor="t">
            <a:spAutoFit/>
          </a:bodyPr>
          <a:lstStyle/>
          <a:p>
            <a:pPr algn="ctr">
              <a:spcBef>
                <a:spcPct val="0"/>
              </a:spcBef>
            </a:pPr>
            <a:r>
              <a:rPr lang="en-US" sz="6600" b="1">
                <a:solidFill>
                  <a:srgbClr val="000000"/>
                </a:solidFill>
                <a:latin typeface="Times New Roman" panose="02020603050405020304" pitchFamily="18" charset="0"/>
                <a:ea typeface="A Day Without Sun Text"/>
                <a:cs typeface="Times New Roman" panose="02020603050405020304" pitchFamily="18" charset="0"/>
                <a:sym typeface="A Day Without Sun Text"/>
              </a:rPr>
              <a:t>Improving Efficiency and Digital Safety at Greenfield Home Care Agency using Microsoft 365</a:t>
            </a:r>
          </a:p>
          <a:p>
            <a:pPr>
              <a:lnSpc>
                <a:spcPct val="110000"/>
              </a:lnSpc>
              <a:spcBef>
                <a:spcPts val="1000"/>
              </a:spcBef>
            </a:pPr>
            <a:r>
              <a:rPr lang="en-US" sz="2400" i="1">
                <a:solidFill>
                  <a:schemeClr val="bg1">
                    <a:lumMod val="76000"/>
                    <a:lumOff val="24000"/>
                  </a:schemeClr>
                </a:solidFill>
                <a:latin typeface="Times New Roman"/>
                <a:cs typeface="Times New Roman"/>
              </a:rPr>
              <a:t>Group members:</a:t>
            </a:r>
            <a:endParaRPr lang="en-US" sz="2400">
              <a:solidFill>
                <a:schemeClr val="bg1">
                  <a:lumMod val="76000"/>
                  <a:lumOff val="24000"/>
                </a:schemeClr>
              </a:solidFill>
              <a:latin typeface="Times New Roman"/>
              <a:cs typeface="Times New Roman"/>
            </a:endParaRPr>
          </a:p>
          <a:p>
            <a:pPr>
              <a:lnSpc>
                <a:spcPct val="110000"/>
              </a:lnSpc>
              <a:spcBef>
                <a:spcPts val="1000"/>
              </a:spcBef>
            </a:pPr>
            <a:r>
              <a:rPr lang="en-US" sz="2400" i="1" err="1">
                <a:solidFill>
                  <a:schemeClr val="bg1">
                    <a:lumMod val="76000"/>
                    <a:lumOff val="24000"/>
                  </a:schemeClr>
                </a:solidFill>
                <a:latin typeface="Times New Roman"/>
                <a:cs typeface="Times New Roman"/>
              </a:rPr>
              <a:t>Affsana</a:t>
            </a:r>
            <a:r>
              <a:rPr lang="en-US" sz="2400" i="1">
                <a:solidFill>
                  <a:schemeClr val="bg1">
                    <a:lumMod val="76000"/>
                    <a:lumOff val="24000"/>
                  </a:schemeClr>
                </a:solidFill>
                <a:latin typeface="Times New Roman"/>
                <a:cs typeface="Times New Roman"/>
              </a:rPr>
              <a:t> Ghumra</a:t>
            </a:r>
            <a:endParaRPr lang="en-US" sz="2400">
              <a:solidFill>
                <a:schemeClr val="bg1">
                  <a:lumMod val="76000"/>
                  <a:lumOff val="24000"/>
                </a:schemeClr>
              </a:solidFill>
              <a:latin typeface="Times New Roman"/>
              <a:cs typeface="Times New Roman"/>
            </a:endParaRPr>
          </a:p>
          <a:p>
            <a:pPr>
              <a:lnSpc>
                <a:spcPct val="110000"/>
              </a:lnSpc>
              <a:spcBef>
                <a:spcPts val="1000"/>
              </a:spcBef>
            </a:pPr>
            <a:r>
              <a:rPr lang="en-US" sz="2400" i="1">
                <a:solidFill>
                  <a:schemeClr val="bg1">
                    <a:lumMod val="76000"/>
                    <a:lumOff val="24000"/>
                  </a:schemeClr>
                </a:solidFill>
                <a:latin typeface="Times New Roman"/>
                <a:cs typeface="Times New Roman"/>
              </a:rPr>
              <a:t>Nazma Iqbal </a:t>
            </a:r>
            <a:endParaRPr lang="en-US" sz="2400">
              <a:solidFill>
                <a:schemeClr val="bg1">
                  <a:lumMod val="76000"/>
                  <a:lumOff val="24000"/>
                </a:schemeClr>
              </a:solidFill>
              <a:latin typeface="Times New Roman"/>
              <a:cs typeface="Times New Roman"/>
            </a:endParaRPr>
          </a:p>
          <a:p>
            <a:pPr>
              <a:lnSpc>
                <a:spcPct val="110000"/>
              </a:lnSpc>
              <a:spcBef>
                <a:spcPts val="1000"/>
              </a:spcBef>
            </a:pPr>
            <a:r>
              <a:rPr lang="en-US" sz="2400" i="1" err="1">
                <a:solidFill>
                  <a:schemeClr val="bg1">
                    <a:lumMod val="76000"/>
                    <a:lumOff val="24000"/>
                  </a:schemeClr>
                </a:solidFill>
                <a:latin typeface="Times New Roman"/>
                <a:cs typeface="Times New Roman"/>
              </a:rPr>
              <a:t>Meryum</a:t>
            </a:r>
            <a:r>
              <a:rPr lang="en-US" sz="2400" i="1">
                <a:solidFill>
                  <a:schemeClr val="bg1">
                    <a:lumMod val="76000"/>
                    <a:lumOff val="24000"/>
                  </a:schemeClr>
                </a:solidFill>
                <a:latin typeface="Times New Roman"/>
                <a:cs typeface="Times New Roman"/>
              </a:rPr>
              <a:t> Alam</a:t>
            </a:r>
            <a:endParaRPr lang="en-US" sz="2400">
              <a:solidFill>
                <a:schemeClr val="bg1">
                  <a:lumMod val="76000"/>
                  <a:lumOff val="24000"/>
                </a:schemeClr>
              </a:solidFill>
              <a:latin typeface="Times New Roman"/>
            </a:endParaRPr>
          </a:p>
        </p:txBody>
      </p:sp>
      <p:grpSp>
        <p:nvGrpSpPr>
          <p:cNvPr id="6" name="Group 6"/>
          <p:cNvGrpSpPr/>
          <p:nvPr/>
        </p:nvGrpSpPr>
        <p:grpSpPr>
          <a:xfrm>
            <a:off x="-603149" y="-500332"/>
            <a:ext cx="19494297" cy="1255014"/>
            <a:chOff x="0" y="0"/>
            <a:chExt cx="25992396" cy="1673352"/>
          </a:xfrm>
        </p:grpSpPr>
        <p:sp>
          <p:nvSpPr>
            <p:cNvPr id="7" name="Freeform 7"/>
            <p:cNvSpPr/>
            <p:nvPr/>
          </p:nvSpPr>
          <p:spPr>
            <a:xfrm rot="5400000">
              <a:off x="4649724" y="-4649724"/>
              <a:ext cx="1673352" cy="10972800"/>
            </a:xfrm>
            <a:custGeom>
              <a:avLst/>
              <a:gdLst/>
              <a:ahLst/>
              <a:cxnLst/>
              <a:rect l="l" t="t" r="r" b="b"/>
              <a:pathLst>
                <a:path w="1673352" h="10972800">
                  <a:moveTo>
                    <a:pt x="0" y="0"/>
                  </a:moveTo>
                  <a:lnTo>
                    <a:pt x="1673352" y="0"/>
                  </a:lnTo>
                  <a:lnTo>
                    <a:pt x="1673352" y="10972800"/>
                  </a:lnTo>
                  <a:lnTo>
                    <a:pt x="0" y="10972800"/>
                  </a:lnTo>
                  <a:lnTo>
                    <a:pt x="0" y="0"/>
                  </a:lnTo>
                  <a:close/>
                </a:path>
              </a:pathLst>
            </a:custGeom>
            <a:blipFill>
              <a:blip r:embed="rId6"/>
              <a:stretch>
                <a:fillRect/>
              </a:stretch>
            </a:blipFill>
          </p:spPr>
          <p:txBody>
            <a:bodyPr/>
            <a:lstStyle/>
            <a:p>
              <a:endParaRPr lang="en-GB"/>
            </a:p>
          </p:txBody>
        </p:sp>
        <p:sp>
          <p:nvSpPr>
            <p:cNvPr id="8" name="Freeform 8"/>
            <p:cNvSpPr/>
            <p:nvPr/>
          </p:nvSpPr>
          <p:spPr>
            <a:xfrm rot="5400000">
              <a:off x="16146709" y="-4649724"/>
              <a:ext cx="1673352" cy="10972800"/>
            </a:xfrm>
            <a:custGeom>
              <a:avLst/>
              <a:gdLst/>
              <a:ahLst/>
              <a:cxnLst/>
              <a:rect l="l" t="t" r="r" b="b"/>
              <a:pathLst>
                <a:path w="1673352" h="10972800">
                  <a:moveTo>
                    <a:pt x="0" y="0"/>
                  </a:moveTo>
                  <a:lnTo>
                    <a:pt x="1673352" y="0"/>
                  </a:lnTo>
                  <a:lnTo>
                    <a:pt x="1673352" y="10972800"/>
                  </a:lnTo>
                  <a:lnTo>
                    <a:pt x="0" y="10972800"/>
                  </a:lnTo>
                  <a:lnTo>
                    <a:pt x="0" y="0"/>
                  </a:lnTo>
                  <a:close/>
                </a:path>
              </a:pathLst>
            </a:custGeom>
            <a:blipFill>
              <a:blip r:embed="rId6"/>
              <a:stretch>
                <a:fillRect/>
              </a:stretch>
            </a:blipFill>
          </p:spPr>
          <p:txBody>
            <a:bodyPr/>
            <a:lstStyle/>
            <a:p>
              <a:endParaRPr lang="en-GB"/>
            </a:p>
          </p:txBody>
        </p:sp>
        <p:sp>
          <p:nvSpPr>
            <p:cNvPr id="9" name="Freeform 9"/>
            <p:cNvSpPr/>
            <p:nvPr/>
          </p:nvSpPr>
          <p:spPr>
            <a:xfrm rot="5400000">
              <a:off x="23394415" y="-924629"/>
              <a:ext cx="1673352" cy="3522611"/>
            </a:xfrm>
            <a:custGeom>
              <a:avLst/>
              <a:gdLst/>
              <a:ahLst/>
              <a:cxnLst/>
              <a:rect l="l" t="t" r="r" b="b"/>
              <a:pathLst>
                <a:path w="1673352" h="3522611">
                  <a:moveTo>
                    <a:pt x="0" y="0"/>
                  </a:moveTo>
                  <a:lnTo>
                    <a:pt x="1673352" y="0"/>
                  </a:lnTo>
                  <a:lnTo>
                    <a:pt x="1673352" y="3522610"/>
                  </a:lnTo>
                  <a:lnTo>
                    <a:pt x="0" y="3522610"/>
                  </a:lnTo>
                  <a:lnTo>
                    <a:pt x="0" y="0"/>
                  </a:lnTo>
                  <a:close/>
                </a:path>
              </a:pathLst>
            </a:custGeom>
            <a:blipFill>
              <a:blip r:embed="rId6"/>
              <a:stretch>
                <a:fillRect t="-211496"/>
              </a:stretch>
            </a:blipFill>
          </p:spPr>
          <p:txBody>
            <a:bodyPr/>
            <a:lstStyle/>
            <a:p>
              <a:endParaRPr lang="en-GB"/>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02F77-91DA-5D75-F41D-C9732E7364D2}"/>
              </a:ext>
            </a:extLst>
          </p:cNvPr>
          <p:cNvSpPr>
            <a:spLocks noGrp="1"/>
          </p:cNvSpPr>
          <p:nvPr>
            <p:ph type="title"/>
          </p:nvPr>
        </p:nvSpPr>
        <p:spPr>
          <a:xfrm>
            <a:off x="9126171" y="6730998"/>
            <a:ext cx="6307504" cy="2260600"/>
          </a:xfrm>
        </p:spPr>
        <p:style>
          <a:lnRef idx="3">
            <a:schemeClr val="lt1"/>
          </a:lnRef>
          <a:fillRef idx="1">
            <a:schemeClr val="accent1"/>
          </a:fillRef>
          <a:effectRef idx="1">
            <a:schemeClr val="accent1"/>
          </a:effectRef>
          <a:fontRef idx="minor">
            <a:schemeClr val="lt1"/>
          </a:fontRef>
        </p:style>
        <p:txBody>
          <a:bodyPr>
            <a:norm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r>
              <a:rPr lang="en-US" sz="4800"/>
              <a:t>Contents page</a:t>
            </a:r>
          </a:p>
        </p:txBody>
      </p:sp>
      <p:sp>
        <p:nvSpPr>
          <p:cNvPr id="10" name="Content Placeholder 9">
            <a:extLst>
              <a:ext uri="{FF2B5EF4-FFF2-40B4-BE49-F238E27FC236}">
                <a16:creationId xmlns:a16="http://schemas.microsoft.com/office/drawing/2014/main" id="{6487774E-12A9-0B3E-AFA3-28C76BCA558B}"/>
              </a:ext>
            </a:extLst>
          </p:cNvPr>
          <p:cNvSpPr>
            <a:spLocks noGrp="1"/>
          </p:cNvSpPr>
          <p:nvPr>
            <p:ph idx="1"/>
          </p:nvPr>
        </p:nvSpPr>
        <p:spPr>
          <a:xfrm>
            <a:off x="9143997" y="1028700"/>
            <a:ext cx="7229479" cy="5422900"/>
          </a:xfrm>
        </p:spPr>
        <p:txBody>
          <a:bodyPr vert="horz" lIns="137160" tIns="68580" rIns="137160" bIns="68580" rtlCol="0">
            <a:norm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r>
              <a:rPr lang="en-US"/>
              <a:t>Title page</a:t>
            </a:r>
          </a:p>
          <a:p>
            <a:r>
              <a:rPr lang="en-US"/>
              <a:t>Introduction</a:t>
            </a:r>
          </a:p>
          <a:p>
            <a:r>
              <a:rPr lang="en-US"/>
              <a:t>Word -  benefits and limitations</a:t>
            </a:r>
          </a:p>
          <a:p>
            <a:r>
              <a:rPr lang="en-US"/>
              <a:t>Teams – benefits and limitations</a:t>
            </a:r>
          </a:p>
          <a:p>
            <a:r>
              <a:rPr lang="en-US"/>
              <a:t>Digital safety </a:t>
            </a:r>
          </a:p>
          <a:p>
            <a:r>
              <a:rPr lang="en-US"/>
              <a:t>Conclusion</a:t>
            </a:r>
          </a:p>
          <a:p>
            <a:r>
              <a:rPr lang="en-US"/>
              <a:t>References </a:t>
            </a:r>
          </a:p>
        </p:txBody>
      </p:sp>
      <p:pic>
        <p:nvPicPr>
          <p:cNvPr id="3" name="Picture 2" descr="People sitting at tables with laptops and people sitting at tables&#10;&#10;AI-generated content may be incorrect.">
            <a:extLst>
              <a:ext uri="{FF2B5EF4-FFF2-40B4-BE49-F238E27FC236}">
                <a16:creationId xmlns:a16="http://schemas.microsoft.com/office/drawing/2014/main" id="{781C770B-EB5A-AE5A-97CD-EE11ED717C61}"/>
              </a:ext>
            </a:extLst>
          </p:cNvPr>
          <p:cNvPicPr>
            <a:picLocks noChangeAspect="1"/>
          </p:cNvPicPr>
          <p:nvPr/>
        </p:nvPicPr>
        <p:blipFill>
          <a:blip r:embed="rId2"/>
          <a:srcRect l="19970" r="25440" b="-1"/>
          <a:stretch>
            <a:fillRect/>
          </a:stretch>
        </p:blipFill>
        <p:spPr>
          <a:xfrm>
            <a:off x="1195807" y="1179175"/>
            <a:ext cx="7214616" cy="7434072"/>
          </a:xfrm>
          <a:custGeom>
            <a:avLst/>
            <a:gdLst/>
            <a:ahLst/>
            <a:cxnLst/>
            <a:rect l="l" t="t" r="r" b="b"/>
            <a:pathLst>
              <a:path w="4809744" h="4956048">
                <a:moveTo>
                  <a:pt x="478762" y="0"/>
                </a:moveTo>
                <a:lnTo>
                  <a:pt x="4809744" y="0"/>
                </a:lnTo>
                <a:lnTo>
                  <a:pt x="4809744" y="4477286"/>
                </a:lnTo>
                <a:lnTo>
                  <a:pt x="4330982" y="4956048"/>
                </a:lnTo>
                <a:lnTo>
                  <a:pt x="0" y="4956048"/>
                </a:lnTo>
                <a:lnTo>
                  <a:pt x="0" y="478762"/>
                </a:lnTo>
                <a:close/>
              </a:path>
            </a:pathLst>
          </a:custGeom>
        </p:spPr>
      </p:pic>
    </p:spTree>
    <p:extLst>
      <p:ext uri="{BB962C8B-B14F-4D97-AF65-F5344CB8AC3E}">
        <p14:creationId xmlns:p14="http://schemas.microsoft.com/office/powerpoint/2010/main" val="24725297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8F1EF17D-1B70-428C-8A8A-A2C5B390E1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810457" y="4444999"/>
            <a:ext cx="4472788" cy="4813301"/>
            <a:chOff x="9206969" y="2963333"/>
            <a:chExt cx="2981858" cy="3208867"/>
          </a:xfrm>
        </p:grpSpPr>
        <p:cxnSp>
          <p:nvCxnSpPr>
            <p:cNvPr id="9" name="Straight Connector 8">
              <a:extLst>
                <a:ext uri="{FF2B5EF4-FFF2-40B4-BE49-F238E27FC236}">
                  <a16:creationId xmlns:a16="http://schemas.microsoft.com/office/drawing/2014/main" id="{12FAEDF3-CEC8-4BF6-8EA7-4079C471838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398DB8F4-CD77-4FCC-8544-ADE8B478C1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2202DFE-039D-48E4-8536-FA30F248947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81F05E26-510E-4164-83C7-28E4FE9D7E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E632161A-50D4-4D96-887A-98FC920931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25" name="Rectangle 24">
            <a:extLst>
              <a:ext uri="{FF2B5EF4-FFF2-40B4-BE49-F238E27FC236}">
                <a16:creationId xmlns:a16="http://schemas.microsoft.com/office/drawing/2014/main" id="{E09CCB3F-DBCE-4964-9E34-8C5DE80EF4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Snip Diagonal Corner Rectangle 24">
            <a:extLst>
              <a:ext uri="{FF2B5EF4-FFF2-40B4-BE49-F238E27FC236}">
                <a16:creationId xmlns:a16="http://schemas.microsoft.com/office/drawing/2014/main" id="{1DFF944F-74BA-483A-82C0-64E3AAF4A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9485" y="931083"/>
            <a:ext cx="9863244" cy="7930257"/>
          </a:xfrm>
          <a:prstGeom prst="snip2DiagRect">
            <a:avLst>
              <a:gd name="adj1" fmla="val 10787"/>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Free Images : business, clinic, computer, connection, diagnosis ...">
            <a:extLst>
              <a:ext uri="{FF2B5EF4-FFF2-40B4-BE49-F238E27FC236}">
                <a16:creationId xmlns:a16="http://schemas.microsoft.com/office/drawing/2014/main" id="{E82F7212-E366-C720-8E32-9C5B8B84C1BC}"/>
              </a:ext>
            </a:extLst>
          </p:cNvPr>
          <p:cNvPicPr>
            <a:picLocks noChangeAspect="1"/>
          </p:cNvPicPr>
          <p:nvPr/>
        </p:nvPicPr>
        <p:blipFill>
          <a:blip r:embed="rId2"/>
          <a:srcRect l="16200" r="1" b="1"/>
          <a:stretch>
            <a:fillRect/>
          </a:stretch>
        </p:blipFill>
        <p:spPr>
          <a:xfrm>
            <a:off x="1182333" y="1179175"/>
            <a:ext cx="9368028" cy="7434072"/>
          </a:xfrm>
          <a:custGeom>
            <a:avLst/>
            <a:gdLst/>
            <a:ahLst/>
            <a:cxnLst/>
            <a:rect l="l" t="t" r="r" b="b"/>
            <a:pathLst>
              <a:path w="6245352" h="4956048">
                <a:moveTo>
                  <a:pt x="534609" y="0"/>
                </a:moveTo>
                <a:lnTo>
                  <a:pt x="6245352" y="0"/>
                </a:lnTo>
                <a:lnTo>
                  <a:pt x="6245352" y="4421439"/>
                </a:lnTo>
                <a:lnTo>
                  <a:pt x="5710743" y="4956048"/>
                </a:lnTo>
                <a:lnTo>
                  <a:pt x="0" y="4956048"/>
                </a:lnTo>
                <a:lnTo>
                  <a:pt x="0" y="534609"/>
                </a:lnTo>
                <a:close/>
              </a:path>
            </a:pathLst>
          </a:custGeom>
        </p:spPr>
      </p:pic>
      <p:sp>
        <p:nvSpPr>
          <p:cNvPr id="2" name="TextBox 1">
            <a:extLst>
              <a:ext uri="{FF2B5EF4-FFF2-40B4-BE49-F238E27FC236}">
                <a16:creationId xmlns:a16="http://schemas.microsoft.com/office/drawing/2014/main" id="{0920A64B-CBD6-E521-B9A4-847B0A348CEC}"/>
              </a:ext>
            </a:extLst>
          </p:cNvPr>
          <p:cNvSpPr txBox="1"/>
          <p:nvPr/>
        </p:nvSpPr>
        <p:spPr>
          <a:xfrm>
            <a:off x="11344785" y="1453513"/>
            <a:ext cx="6605968" cy="6312219"/>
          </a:xfrm>
          <a:prstGeom prst="rect">
            <a:avLst/>
          </a:prstGeom>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457200">
              <a:spcBef>
                <a:spcPct val="20000"/>
              </a:spcBef>
              <a:spcAft>
                <a:spcPts val="600"/>
              </a:spcAft>
              <a:buClr>
                <a:schemeClr val="tx1"/>
              </a:buClr>
              <a:buSzPct val="80000"/>
              <a:buFont typeface="Wingdings 3" panose="05040102010807070707" pitchFamily="18" charset="2"/>
              <a:buChar char=""/>
            </a:pPr>
            <a:r>
              <a:rPr lang="en-US" sz="4000" b="1" i="0" u="none" strike="noStrike" baseline="0">
                <a:solidFill>
                  <a:schemeClr val="bg1"/>
                </a:solidFill>
              </a:rPr>
              <a:t>Module title: To explore how digital technology can improve efficiency, data safety and staff collaboration across the </a:t>
            </a:r>
            <a:r>
              <a:rPr lang="en-US" sz="4000" b="1" err="1">
                <a:solidFill>
                  <a:schemeClr val="bg1"/>
                </a:solidFill>
              </a:rPr>
              <a:t>Organisation</a:t>
            </a:r>
            <a:r>
              <a:rPr lang="en-US" sz="4000" b="1" i="0" u="none" strike="noStrike" baseline="0">
                <a:solidFill>
                  <a:schemeClr val="bg1"/>
                </a:solidFill>
              </a:rPr>
              <a:t> at Greenfield home care agency.</a:t>
            </a:r>
            <a:r>
              <a:rPr lang="en-US" sz="4000" b="0" i="0">
                <a:solidFill>
                  <a:schemeClr val="bg1"/>
                </a:solidFill>
              </a:rPr>
              <a:t>​</a:t>
            </a:r>
            <a:br>
              <a:rPr lang="en-US" sz="4000" b="0" i="0"/>
            </a:br>
            <a:r>
              <a:rPr lang="en-US" sz="4000" b="1" i="0" u="none" strike="noStrike" baseline="0">
                <a:solidFill>
                  <a:schemeClr val="bg1"/>
                </a:solidFill>
              </a:rPr>
              <a:t>Module code: LCHS 4007</a:t>
            </a:r>
            <a:r>
              <a:rPr lang="en-US" sz="4000" b="0" i="0">
                <a:solidFill>
                  <a:schemeClr val="bg1"/>
                </a:solidFill>
              </a:rPr>
              <a:t>​</a:t>
            </a:r>
            <a:br>
              <a:rPr lang="en-US" sz="4000" b="0" i="0"/>
            </a:br>
            <a:r>
              <a:rPr lang="en-US" sz="4000" b="1" i="0" u="none" strike="noStrike" baseline="0">
                <a:solidFill>
                  <a:schemeClr val="bg1"/>
                </a:solidFill>
              </a:rPr>
              <a:t>Tutor: Markus </a:t>
            </a:r>
            <a:r>
              <a:rPr lang="en-US" sz="4000" b="1" i="0" u="none" strike="noStrike" baseline="0" err="1">
                <a:solidFill>
                  <a:schemeClr val="bg1"/>
                </a:solidFill>
              </a:rPr>
              <a:t>Klingelfuss</a:t>
            </a:r>
            <a:endParaRPr lang="en-US" sz="4000" err="1">
              <a:solidFill>
                <a:schemeClr val="bg1"/>
              </a:solidFill>
            </a:endParaRPr>
          </a:p>
          <a:p>
            <a:pPr defTabSz="457200">
              <a:spcBef>
                <a:spcPct val="20000"/>
              </a:spcBef>
              <a:spcAft>
                <a:spcPts val="600"/>
              </a:spcAft>
              <a:buClr>
                <a:schemeClr val="tx1"/>
              </a:buClr>
              <a:buSzPct val="80000"/>
              <a:buFont typeface="Wingdings 3" panose="05040102010807070707" pitchFamily="18" charset="2"/>
              <a:buChar char=""/>
            </a:pPr>
            <a:endParaRPr lang="en-US" sz="2100">
              <a:solidFill>
                <a:schemeClr val="bg2">
                  <a:lumMod val="75000"/>
                </a:schemeClr>
              </a:solidFill>
            </a:endParaRPr>
          </a:p>
        </p:txBody>
      </p:sp>
      <p:grpSp>
        <p:nvGrpSpPr>
          <p:cNvPr id="19" name="Group 18">
            <a:extLst>
              <a:ext uri="{FF2B5EF4-FFF2-40B4-BE49-F238E27FC236}">
                <a16:creationId xmlns:a16="http://schemas.microsoft.com/office/drawing/2014/main" id="{A9733A91-F958-4629-801A-3F6F1E09AD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810457" y="4444999"/>
            <a:ext cx="4472788" cy="4813301"/>
            <a:chOff x="9206969" y="2963333"/>
            <a:chExt cx="2981858" cy="3208867"/>
          </a:xfrm>
        </p:grpSpPr>
        <p:cxnSp>
          <p:nvCxnSpPr>
            <p:cNvPr id="20" name="Straight Connector 19">
              <a:extLst>
                <a:ext uri="{FF2B5EF4-FFF2-40B4-BE49-F238E27FC236}">
                  <a16:creationId xmlns:a16="http://schemas.microsoft.com/office/drawing/2014/main" id="{F3812972-C68B-4C59-B3A7-4AF61E935D4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a:extLst>
                <a:ext uri="{FF2B5EF4-FFF2-40B4-BE49-F238E27FC236}">
                  <a16:creationId xmlns:a16="http://schemas.microsoft.com/office/drawing/2014/main" id="{CB3F3B7C-7909-4486-AA08-5C6B625C3A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a:extLst>
                <a:ext uri="{FF2B5EF4-FFF2-40B4-BE49-F238E27FC236}">
                  <a16:creationId xmlns:a16="http://schemas.microsoft.com/office/drawing/2014/main" id="{00BD7DA8-741F-4296-9363-05EF9154111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62068EFC-20FC-456F-839F-4BCFFCAA819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3251C60F-B911-433E-BF75-3BBEFD0538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5" name="TextBox 4">
            <a:extLst>
              <a:ext uri="{FF2B5EF4-FFF2-40B4-BE49-F238E27FC236}">
                <a16:creationId xmlns:a16="http://schemas.microsoft.com/office/drawing/2014/main" id="{A9A0C8A2-7646-FE2D-35EF-4F661C198F08}"/>
              </a:ext>
            </a:extLst>
          </p:cNvPr>
          <p:cNvSpPr txBox="1"/>
          <p:nvPr/>
        </p:nvSpPr>
        <p:spPr>
          <a:xfrm>
            <a:off x="11475720" y="7795260"/>
            <a:ext cx="5638800" cy="20928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rtl="0"/>
            <a:r>
              <a:rPr lang="en-US" sz="2800" b="1" i="1" u="none" strike="noStrike" baseline="0">
                <a:solidFill>
                  <a:schemeClr val="bg1"/>
                </a:solidFill>
                <a:latin typeface="Neue Haas Grotesk Text Pro"/>
                <a:ea typeface="Segoe UI"/>
                <a:cs typeface="Segoe UI"/>
              </a:rPr>
              <a:t>Group members:</a:t>
            </a:r>
            <a:r>
              <a:rPr lang="en-US" sz="2800" b="0" i="0">
                <a:solidFill>
                  <a:schemeClr val="bg1"/>
                </a:solidFill>
                <a:latin typeface="Neue Haas Grotesk Text Pro"/>
                <a:ea typeface="Segoe UI"/>
                <a:cs typeface="Segoe UI"/>
              </a:rPr>
              <a:t>​</a:t>
            </a:r>
          </a:p>
          <a:p>
            <a:pPr algn="l" rtl="0"/>
            <a:r>
              <a:rPr lang="en-US" sz="2800" b="1" i="1" u="none" strike="noStrike" baseline="0" err="1">
                <a:solidFill>
                  <a:schemeClr val="bg1"/>
                </a:solidFill>
                <a:latin typeface="Neue Haas Grotesk Text Pro"/>
                <a:ea typeface="Segoe UI"/>
                <a:cs typeface="Segoe UI"/>
              </a:rPr>
              <a:t>Affsana</a:t>
            </a:r>
            <a:r>
              <a:rPr lang="en-US" sz="2800" b="1" i="1" u="none" strike="noStrike" baseline="0">
                <a:solidFill>
                  <a:schemeClr val="bg1"/>
                </a:solidFill>
                <a:latin typeface="Neue Haas Grotesk Text Pro"/>
                <a:ea typeface="Segoe UI"/>
                <a:cs typeface="Segoe UI"/>
              </a:rPr>
              <a:t> Ghumra</a:t>
            </a:r>
            <a:r>
              <a:rPr lang="en-US" sz="2800" b="0" i="0">
                <a:solidFill>
                  <a:schemeClr val="bg1"/>
                </a:solidFill>
                <a:latin typeface="Neue Haas Grotesk Text Pro"/>
                <a:ea typeface="Segoe UI"/>
                <a:cs typeface="Segoe UI"/>
              </a:rPr>
              <a:t>​</a:t>
            </a:r>
          </a:p>
          <a:p>
            <a:pPr algn="l" rtl="0"/>
            <a:r>
              <a:rPr lang="en-US" sz="2800" b="1" i="1" u="none" strike="noStrike" baseline="0">
                <a:solidFill>
                  <a:schemeClr val="bg1"/>
                </a:solidFill>
                <a:latin typeface="Neue Haas Grotesk Text Pro"/>
                <a:ea typeface="Segoe UI"/>
                <a:cs typeface="Segoe UI"/>
              </a:rPr>
              <a:t>Nazma Iqbal </a:t>
            </a:r>
            <a:r>
              <a:rPr lang="en-US" sz="2800" b="0" i="0">
                <a:solidFill>
                  <a:schemeClr val="bg1"/>
                </a:solidFill>
                <a:latin typeface="Neue Haas Grotesk Text Pro"/>
                <a:ea typeface="Segoe UI"/>
                <a:cs typeface="Segoe UI"/>
              </a:rPr>
              <a:t>​</a:t>
            </a:r>
          </a:p>
          <a:p>
            <a:pPr algn="l" rtl="0"/>
            <a:r>
              <a:rPr lang="en-US" sz="2800" b="1" i="1" u="none" strike="noStrike" baseline="0" err="1">
                <a:solidFill>
                  <a:schemeClr val="bg1"/>
                </a:solidFill>
                <a:latin typeface="Neue Haas Grotesk Text Pro"/>
                <a:ea typeface="Segoe UI"/>
                <a:cs typeface="Segoe UI"/>
              </a:rPr>
              <a:t>Meryum</a:t>
            </a:r>
            <a:r>
              <a:rPr lang="en-US" sz="2800" b="1" i="1" u="none" strike="noStrike" baseline="0">
                <a:solidFill>
                  <a:schemeClr val="bg1"/>
                </a:solidFill>
                <a:latin typeface="Neue Haas Grotesk Text Pro"/>
                <a:ea typeface="Segoe UI"/>
                <a:cs typeface="Segoe UI"/>
              </a:rPr>
              <a:t> Alam</a:t>
            </a:r>
          </a:p>
          <a:p>
            <a:pPr algn="ctr"/>
            <a:endParaRPr lang="en-GB"/>
          </a:p>
        </p:txBody>
      </p:sp>
    </p:spTree>
    <p:extLst>
      <p:ext uri="{BB962C8B-B14F-4D97-AF65-F5344CB8AC3E}">
        <p14:creationId xmlns:p14="http://schemas.microsoft.com/office/powerpoint/2010/main" val="22040153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18333" b="-18333"/>
            </a:stretch>
          </a:blipFill>
        </p:spPr>
        <p:txBody>
          <a:bodyPr/>
          <a:lstStyle/>
          <a:p>
            <a:endParaRPr lang="en-GB"/>
          </a:p>
        </p:txBody>
      </p:sp>
      <p:sp>
        <p:nvSpPr>
          <p:cNvPr id="4" name="TextBox 4"/>
          <p:cNvSpPr txBox="1"/>
          <p:nvPr/>
        </p:nvSpPr>
        <p:spPr>
          <a:xfrm>
            <a:off x="1028700" y="1007263"/>
            <a:ext cx="13373100" cy="2170722"/>
          </a:xfrm>
          <a:prstGeom prst="rect">
            <a:avLst/>
          </a:prstGeom>
        </p:spPr>
        <p:txBody>
          <a:bodyPr wrap="square" lIns="0" tIns="0" rIns="0" bIns="0" rtlCol="0" anchor="t">
            <a:spAutoFit/>
          </a:bodyPr>
          <a:lstStyle/>
          <a:p>
            <a:pPr>
              <a:spcBef>
                <a:spcPct val="0"/>
              </a:spcBef>
            </a:pPr>
            <a:r>
              <a:rPr lang="en-US" sz="7053" b="1">
                <a:solidFill>
                  <a:srgbClr val="000000"/>
                </a:solidFill>
                <a:latin typeface="Times New Roman" panose="02020603050405020304" pitchFamily="18" charset="0"/>
                <a:ea typeface="A Day Without Sun Text Bold"/>
                <a:cs typeface="Times New Roman" panose="02020603050405020304" pitchFamily="18" charset="0"/>
                <a:sym typeface="A Day Without Sun Text Bold"/>
              </a:rPr>
              <a:t>Introduction to Greenfield Home Care Agency</a:t>
            </a:r>
          </a:p>
        </p:txBody>
      </p:sp>
      <p:sp>
        <p:nvSpPr>
          <p:cNvPr id="5" name="TextBox 5"/>
          <p:cNvSpPr txBox="1"/>
          <p:nvPr/>
        </p:nvSpPr>
        <p:spPr>
          <a:xfrm>
            <a:off x="1807858" y="3696433"/>
            <a:ext cx="6211732" cy="5909310"/>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lIns="0" tIns="0" rIns="0" bIns="0" rtlCol="0" anchor="t">
            <a:spAutoFit/>
          </a:bodyPr>
          <a:lstStyle/>
          <a:p>
            <a:pPr marL="457200" indent="-457200">
              <a:spcBef>
                <a:spcPct val="0"/>
              </a:spcBef>
              <a:buFont typeface="Arial" panose="020B0604020202020204" pitchFamily="34" charset="0"/>
              <a:buChar char="•"/>
            </a:pPr>
            <a:r>
              <a:rPr lang="en-US" sz="2400">
                <a:solidFill>
                  <a:srgbClr val="000000"/>
                </a:solidFill>
                <a:latin typeface="Times New Roman" panose="02020603050405020304" pitchFamily="18" charset="0"/>
                <a:ea typeface="Hanuman"/>
                <a:cs typeface="Times New Roman" panose="02020603050405020304" pitchFamily="18" charset="0"/>
                <a:sym typeface="Hanuman"/>
              </a:rPr>
              <a:t>Greenfield Home Care Agency is a dedicated care provider that delivers high-quality, person centered support to older adults, promoting dignity, independence and wellbeing.</a:t>
            </a:r>
          </a:p>
          <a:p>
            <a:pPr marL="457200" indent="-457200">
              <a:spcBef>
                <a:spcPct val="0"/>
              </a:spcBef>
              <a:buFont typeface="Arial" panose="020B0604020202020204" pitchFamily="34" charset="0"/>
              <a:buChar char="•"/>
            </a:pPr>
            <a:r>
              <a:rPr lang="en-US" sz="2400">
                <a:solidFill>
                  <a:srgbClr val="000000"/>
                </a:solidFill>
                <a:latin typeface="Times New Roman" panose="02020603050405020304" pitchFamily="18" charset="0"/>
                <a:ea typeface="Hanuman"/>
                <a:cs typeface="Times New Roman" panose="02020603050405020304" pitchFamily="18" charset="0"/>
                <a:sym typeface="Hanuman"/>
              </a:rPr>
              <a:t>Care coordinators, visiting carers, nurses and Admin personnel are all agency staff.</a:t>
            </a:r>
          </a:p>
          <a:p>
            <a:pPr marL="457200" indent="-457200">
              <a:spcBef>
                <a:spcPct val="0"/>
              </a:spcBef>
              <a:buFont typeface="Arial" panose="020B0604020202020204" pitchFamily="34" charset="0"/>
              <a:buChar char="•"/>
            </a:pPr>
            <a:r>
              <a:rPr lang="en-US" sz="2400">
                <a:solidFill>
                  <a:srgbClr val="000000"/>
                </a:solidFill>
                <a:latin typeface="Times New Roman" panose="02020603050405020304" pitchFamily="18" charset="0"/>
                <a:ea typeface="Hanuman"/>
                <a:cs typeface="Times New Roman" panose="02020603050405020304" pitchFamily="18" charset="0"/>
                <a:sym typeface="Hanuman"/>
              </a:rPr>
              <a:t>The agency also has problems with communication, scheduling, and documentation.</a:t>
            </a:r>
          </a:p>
          <a:p>
            <a:pPr marL="457200" indent="-457200">
              <a:spcBef>
                <a:spcPct val="0"/>
              </a:spcBef>
              <a:buFont typeface="Arial" panose="020B0604020202020204" pitchFamily="34" charset="0"/>
              <a:buChar char="•"/>
            </a:pPr>
            <a:r>
              <a:rPr lang="en-US" sz="2400">
                <a:solidFill>
                  <a:srgbClr val="000000"/>
                </a:solidFill>
                <a:latin typeface="Times New Roman" panose="02020603050405020304" pitchFamily="18" charset="0"/>
                <a:ea typeface="Hanuman"/>
                <a:cs typeface="Times New Roman" panose="02020603050405020304" pitchFamily="18" charset="0"/>
                <a:sym typeface="Hanuman"/>
              </a:rPr>
              <a:t>Recent switch to Microsoft 365 is to help in enhancing these aspects.</a:t>
            </a:r>
          </a:p>
          <a:p>
            <a:pPr marL="457200" indent="-457200">
              <a:spcBef>
                <a:spcPct val="0"/>
              </a:spcBef>
              <a:buFont typeface="Arial" panose="020B0604020202020204" pitchFamily="34" charset="0"/>
              <a:buChar char="•"/>
            </a:pPr>
            <a:r>
              <a:rPr lang="en-US" sz="2400">
                <a:solidFill>
                  <a:srgbClr val="000000"/>
                </a:solidFill>
                <a:latin typeface="Times New Roman" panose="02020603050405020304" pitchFamily="18" charset="0"/>
                <a:ea typeface="Hanuman"/>
                <a:cs typeface="Times New Roman" panose="02020603050405020304" pitchFamily="18" charset="0"/>
                <a:sym typeface="Hanuman"/>
              </a:rPr>
              <a:t>Many staff continues to gain trust in the entire scope of Microsoft 365 applications.</a:t>
            </a:r>
          </a:p>
          <a:p>
            <a:pPr marL="457200" indent="-457200">
              <a:spcBef>
                <a:spcPct val="0"/>
              </a:spcBef>
              <a:buFont typeface="Arial" panose="020B0604020202020204" pitchFamily="34" charset="0"/>
              <a:buChar char="•"/>
            </a:pPr>
            <a:r>
              <a:rPr lang="en-US" sz="2400">
                <a:solidFill>
                  <a:srgbClr val="000000"/>
                </a:solidFill>
                <a:latin typeface="Times New Roman" panose="02020603050405020304" pitchFamily="18" charset="0"/>
                <a:ea typeface="Hanuman"/>
                <a:cs typeface="Times New Roman" panose="02020603050405020304" pitchFamily="18" charset="0"/>
                <a:sym typeface="Hanuman"/>
              </a:rPr>
              <a:t>The management is interested in enhancing efficiency, data security, and employee collaboration.</a:t>
            </a:r>
          </a:p>
        </p:txBody>
      </p:sp>
      <p:grpSp>
        <p:nvGrpSpPr>
          <p:cNvPr id="6" name="Group 6"/>
          <p:cNvGrpSpPr/>
          <p:nvPr/>
        </p:nvGrpSpPr>
        <p:grpSpPr>
          <a:xfrm>
            <a:off x="-603149" y="-500332"/>
            <a:ext cx="19494297" cy="1255014"/>
            <a:chOff x="0" y="0"/>
            <a:chExt cx="25992396" cy="1673352"/>
          </a:xfrm>
        </p:grpSpPr>
        <p:sp>
          <p:nvSpPr>
            <p:cNvPr id="7" name="Freeform 7"/>
            <p:cNvSpPr/>
            <p:nvPr/>
          </p:nvSpPr>
          <p:spPr>
            <a:xfrm rot="5400000">
              <a:off x="4649724" y="-4649724"/>
              <a:ext cx="1673352" cy="10972800"/>
            </a:xfrm>
            <a:custGeom>
              <a:avLst/>
              <a:gdLst/>
              <a:ahLst/>
              <a:cxnLst/>
              <a:rect l="l" t="t" r="r" b="b"/>
              <a:pathLst>
                <a:path w="1673352" h="10972800">
                  <a:moveTo>
                    <a:pt x="0" y="0"/>
                  </a:moveTo>
                  <a:lnTo>
                    <a:pt x="1673352" y="0"/>
                  </a:lnTo>
                  <a:lnTo>
                    <a:pt x="1673352" y="10972800"/>
                  </a:lnTo>
                  <a:lnTo>
                    <a:pt x="0" y="10972800"/>
                  </a:lnTo>
                  <a:lnTo>
                    <a:pt x="0" y="0"/>
                  </a:lnTo>
                  <a:close/>
                </a:path>
              </a:pathLst>
            </a:custGeom>
            <a:blipFill>
              <a:blip r:embed="rId4"/>
              <a:stretch>
                <a:fillRect/>
              </a:stretch>
            </a:blipFill>
          </p:spPr>
          <p:txBody>
            <a:bodyPr/>
            <a:lstStyle/>
            <a:p>
              <a:endParaRPr lang="en-GB"/>
            </a:p>
          </p:txBody>
        </p:sp>
        <p:sp>
          <p:nvSpPr>
            <p:cNvPr id="8" name="Freeform 8"/>
            <p:cNvSpPr/>
            <p:nvPr/>
          </p:nvSpPr>
          <p:spPr>
            <a:xfrm rot="5400000">
              <a:off x="16146709" y="-4649724"/>
              <a:ext cx="1673352" cy="10972800"/>
            </a:xfrm>
            <a:custGeom>
              <a:avLst/>
              <a:gdLst/>
              <a:ahLst/>
              <a:cxnLst/>
              <a:rect l="l" t="t" r="r" b="b"/>
              <a:pathLst>
                <a:path w="1673352" h="10972800">
                  <a:moveTo>
                    <a:pt x="0" y="0"/>
                  </a:moveTo>
                  <a:lnTo>
                    <a:pt x="1673352" y="0"/>
                  </a:lnTo>
                  <a:lnTo>
                    <a:pt x="1673352" y="10972800"/>
                  </a:lnTo>
                  <a:lnTo>
                    <a:pt x="0" y="10972800"/>
                  </a:lnTo>
                  <a:lnTo>
                    <a:pt x="0" y="0"/>
                  </a:lnTo>
                  <a:close/>
                </a:path>
              </a:pathLst>
            </a:custGeom>
            <a:blipFill>
              <a:blip r:embed="rId4"/>
              <a:stretch>
                <a:fillRect/>
              </a:stretch>
            </a:blipFill>
          </p:spPr>
          <p:txBody>
            <a:bodyPr/>
            <a:lstStyle/>
            <a:p>
              <a:endParaRPr lang="en-GB"/>
            </a:p>
          </p:txBody>
        </p:sp>
        <p:sp>
          <p:nvSpPr>
            <p:cNvPr id="9" name="Freeform 9"/>
            <p:cNvSpPr/>
            <p:nvPr/>
          </p:nvSpPr>
          <p:spPr>
            <a:xfrm rot="5400000">
              <a:off x="23394415" y="-924629"/>
              <a:ext cx="1673352" cy="3522611"/>
            </a:xfrm>
            <a:custGeom>
              <a:avLst/>
              <a:gdLst/>
              <a:ahLst/>
              <a:cxnLst/>
              <a:rect l="l" t="t" r="r" b="b"/>
              <a:pathLst>
                <a:path w="1673352" h="3522611">
                  <a:moveTo>
                    <a:pt x="0" y="0"/>
                  </a:moveTo>
                  <a:lnTo>
                    <a:pt x="1673352" y="0"/>
                  </a:lnTo>
                  <a:lnTo>
                    <a:pt x="1673352" y="3522610"/>
                  </a:lnTo>
                  <a:lnTo>
                    <a:pt x="0" y="3522610"/>
                  </a:lnTo>
                  <a:lnTo>
                    <a:pt x="0" y="0"/>
                  </a:lnTo>
                  <a:close/>
                </a:path>
              </a:pathLst>
            </a:custGeom>
            <a:blipFill>
              <a:blip r:embed="rId4"/>
              <a:stretch>
                <a:fillRect t="-211496"/>
              </a:stretch>
            </a:blipFill>
          </p:spPr>
          <p:txBody>
            <a:bodyPr/>
            <a:lstStyle/>
            <a:p>
              <a:endParaRPr lang="en-GB"/>
            </a:p>
          </p:txBody>
        </p:sp>
      </p:grpSp>
      <p:pic>
        <p:nvPicPr>
          <p:cNvPr id="10" name="Picture 9">
            <a:extLst>
              <a:ext uri="{FF2B5EF4-FFF2-40B4-BE49-F238E27FC236}">
                <a16:creationId xmlns:a16="http://schemas.microsoft.com/office/drawing/2014/main" id="{0661DDDA-995E-43E5-9C08-4323ABC146FD}"/>
              </a:ext>
            </a:extLst>
          </p:cNvPr>
          <p:cNvPicPr>
            <a:picLocks noChangeAspect="1"/>
          </p:cNvPicPr>
          <p:nvPr/>
        </p:nvPicPr>
        <p:blipFill>
          <a:blip r:embed="rId5"/>
          <a:stretch>
            <a:fillRect/>
          </a:stretch>
        </p:blipFill>
        <p:spPr>
          <a:xfrm>
            <a:off x="11057648" y="3092597"/>
            <a:ext cx="4966445" cy="3724834"/>
          </a:xfrm>
          <a:prstGeom prst="hexagon">
            <a:avLst/>
          </a:prstGeom>
        </p:spPr>
      </p:pic>
      <p:pic>
        <p:nvPicPr>
          <p:cNvPr id="12" name="Picture 11">
            <a:extLst>
              <a:ext uri="{FF2B5EF4-FFF2-40B4-BE49-F238E27FC236}">
                <a16:creationId xmlns:a16="http://schemas.microsoft.com/office/drawing/2014/main" id="{EB0FC5E3-BED1-46E7-8306-29C2D24012F7}"/>
              </a:ext>
            </a:extLst>
          </p:cNvPr>
          <p:cNvPicPr>
            <a:picLocks noChangeAspect="1"/>
          </p:cNvPicPr>
          <p:nvPr/>
        </p:nvPicPr>
        <p:blipFill>
          <a:blip r:embed="rId6"/>
          <a:stretch>
            <a:fillRect/>
          </a:stretch>
        </p:blipFill>
        <p:spPr>
          <a:xfrm>
            <a:off x="8382000" y="6281756"/>
            <a:ext cx="5580275" cy="3724834"/>
          </a:xfrm>
          <a:prstGeom prst="hexagon">
            <a:avLst/>
          </a:prstGeom>
        </p:spPr>
      </p:pic>
      <p:pic>
        <p:nvPicPr>
          <p:cNvPr id="13" name="Picture 12">
            <a:extLst>
              <a:ext uri="{FF2B5EF4-FFF2-40B4-BE49-F238E27FC236}">
                <a16:creationId xmlns:a16="http://schemas.microsoft.com/office/drawing/2014/main" id="{7E3C551D-1FB8-4459-A70C-B60986A27C05}"/>
              </a:ext>
            </a:extLst>
          </p:cNvPr>
          <p:cNvPicPr>
            <a:picLocks noChangeAspect="1"/>
          </p:cNvPicPr>
          <p:nvPr/>
        </p:nvPicPr>
        <p:blipFill>
          <a:blip r:embed="rId7"/>
          <a:stretch>
            <a:fillRect/>
          </a:stretch>
        </p:blipFill>
        <p:spPr>
          <a:xfrm>
            <a:off x="13723723" y="-211325"/>
            <a:ext cx="4319899" cy="4319899"/>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E09CCB3F-DBCE-4964-9E34-8C5DE80EF4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53CA91-357F-4EB0-EAFC-A9E360740AD4}"/>
              </a:ext>
            </a:extLst>
          </p:cNvPr>
          <p:cNvSpPr>
            <a:spLocks noGrp="1"/>
          </p:cNvSpPr>
          <p:nvPr>
            <p:ph type="title"/>
          </p:nvPr>
        </p:nvSpPr>
        <p:spPr>
          <a:xfrm>
            <a:off x="11299065" y="931083"/>
            <a:ext cx="5278122" cy="1713693"/>
          </a:xfrm>
        </p:spPr>
        <p:txBody>
          <a:bodyPr anchor="b">
            <a:norm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r>
              <a:rPr lang="en-GB" sz="4200"/>
              <a:t>Microsoft Word</a:t>
            </a:r>
            <a:br>
              <a:rPr lang="en-GB" sz="4200"/>
            </a:br>
            <a:endParaRPr lang="en-GB" sz="4200"/>
          </a:p>
        </p:txBody>
      </p:sp>
      <p:sp>
        <p:nvSpPr>
          <p:cNvPr id="22" name="Snip Diagonal Corner Rectangle 24">
            <a:extLst>
              <a:ext uri="{FF2B5EF4-FFF2-40B4-BE49-F238E27FC236}">
                <a16:creationId xmlns:a16="http://schemas.microsoft.com/office/drawing/2014/main" id="{1DFF944F-74BA-483A-82C0-64E3AAF4A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9485" y="931083"/>
            <a:ext cx="9863244" cy="7930257"/>
          </a:xfrm>
          <a:prstGeom prst="snip2DiagRect">
            <a:avLst>
              <a:gd name="adj1" fmla="val 10787"/>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Healthcare worker typing on keyboard">
            <a:extLst>
              <a:ext uri="{FF2B5EF4-FFF2-40B4-BE49-F238E27FC236}">
                <a16:creationId xmlns:a16="http://schemas.microsoft.com/office/drawing/2014/main" id="{F794486D-8736-F116-611B-780D1E2A02FC}"/>
              </a:ext>
            </a:extLst>
          </p:cNvPr>
          <p:cNvPicPr>
            <a:picLocks noChangeAspect="1"/>
          </p:cNvPicPr>
          <p:nvPr/>
        </p:nvPicPr>
        <p:blipFill>
          <a:blip r:embed="rId2">
            <a:extLst>
              <a:ext uri="{28A0092B-C50C-407E-A947-70E740481C1C}">
                <a14:useLocalDpi xmlns:a14="http://schemas.microsoft.com/office/drawing/2010/main" val="0"/>
              </a:ext>
            </a:extLst>
          </a:blip>
          <a:srcRect r="15885"/>
          <a:stretch>
            <a:fillRect/>
          </a:stretch>
        </p:blipFill>
        <p:spPr>
          <a:xfrm>
            <a:off x="1167093" y="1179175"/>
            <a:ext cx="9368028" cy="7434072"/>
          </a:xfrm>
          <a:custGeom>
            <a:avLst/>
            <a:gdLst/>
            <a:ahLst/>
            <a:cxnLst/>
            <a:rect l="l" t="t" r="r" b="b"/>
            <a:pathLst>
              <a:path w="6245352" h="4956048">
                <a:moveTo>
                  <a:pt x="534609" y="0"/>
                </a:moveTo>
                <a:lnTo>
                  <a:pt x="6245352" y="0"/>
                </a:lnTo>
                <a:lnTo>
                  <a:pt x="6245352" y="4421439"/>
                </a:lnTo>
                <a:lnTo>
                  <a:pt x="5710743" y="4956048"/>
                </a:lnTo>
                <a:lnTo>
                  <a:pt x="0" y="4956048"/>
                </a:lnTo>
                <a:lnTo>
                  <a:pt x="0" y="534609"/>
                </a:lnTo>
                <a:close/>
              </a:path>
            </a:pathLst>
          </a:custGeom>
        </p:spPr>
      </p:pic>
      <p:sp>
        <p:nvSpPr>
          <p:cNvPr id="3" name="Content Placeholder 2">
            <a:extLst>
              <a:ext uri="{FF2B5EF4-FFF2-40B4-BE49-F238E27FC236}">
                <a16:creationId xmlns:a16="http://schemas.microsoft.com/office/drawing/2014/main" id="{FCCF24F5-A33A-C569-5112-2D6D51D28A93}"/>
              </a:ext>
            </a:extLst>
          </p:cNvPr>
          <p:cNvSpPr>
            <a:spLocks noGrp="1"/>
          </p:cNvSpPr>
          <p:nvPr>
            <p:ph idx="1"/>
          </p:nvPr>
        </p:nvSpPr>
        <p:spPr>
          <a:xfrm>
            <a:off x="11299065" y="2733673"/>
            <a:ext cx="5219128" cy="4605339"/>
          </a:xfrm>
        </p:spPr>
        <p:txBody>
          <a:bodyPr anchor="t">
            <a:norm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marL="0" indent="0">
              <a:lnSpc>
                <a:spcPct val="90000"/>
              </a:lnSpc>
              <a:buNone/>
            </a:pPr>
            <a:r>
              <a:rPr lang="en-GB" sz="2100" b="1"/>
              <a:t>Advantages</a:t>
            </a:r>
          </a:p>
          <a:p>
            <a:pPr>
              <a:lnSpc>
                <a:spcPct val="90000"/>
              </a:lnSpc>
            </a:pPr>
            <a:r>
              <a:rPr lang="en-GB" sz="2100"/>
              <a:t>Easier Documentation &amp; Reporting –  allows Greenfield staff to complete administrative tasks quicker such as drafting reports, completing care plans and much more. It also reduces the risk of errors.</a:t>
            </a:r>
          </a:p>
          <a:p>
            <a:pPr>
              <a:lnSpc>
                <a:spcPct val="90000"/>
              </a:lnSpc>
            </a:pPr>
            <a:r>
              <a:rPr lang="en-GB" sz="2100"/>
              <a:t>Easier and faster word processing (Jalil et al, 2024). </a:t>
            </a:r>
          </a:p>
          <a:p>
            <a:pPr>
              <a:lnSpc>
                <a:spcPct val="90000"/>
              </a:lnSpc>
            </a:pPr>
            <a:r>
              <a:rPr lang="en-GB" sz="2100"/>
              <a:t>Better collaboration between shifts</a:t>
            </a:r>
          </a:p>
          <a:p>
            <a:pPr>
              <a:lnSpc>
                <a:spcPct val="90000"/>
              </a:lnSpc>
            </a:pPr>
            <a:r>
              <a:rPr lang="en-GB" sz="2100"/>
              <a:t>Improved security and compliance </a:t>
            </a:r>
          </a:p>
          <a:p>
            <a:pPr>
              <a:lnSpc>
                <a:spcPct val="90000"/>
              </a:lnSpc>
            </a:pPr>
            <a:r>
              <a:rPr lang="en-GB" sz="2100"/>
              <a:t>Smarter training and support</a:t>
            </a:r>
          </a:p>
          <a:p>
            <a:pPr>
              <a:lnSpc>
                <a:spcPct val="90000"/>
              </a:lnSpc>
            </a:pPr>
            <a:endParaRPr lang="en-GB" sz="2100"/>
          </a:p>
          <a:p>
            <a:pPr>
              <a:lnSpc>
                <a:spcPct val="90000"/>
              </a:lnSpc>
            </a:pPr>
            <a:endParaRPr lang="en-GB" sz="2100"/>
          </a:p>
          <a:p>
            <a:pPr>
              <a:lnSpc>
                <a:spcPct val="90000"/>
              </a:lnSpc>
            </a:pPr>
            <a:endParaRPr lang="en-GB" sz="2100"/>
          </a:p>
        </p:txBody>
      </p:sp>
      <p:grpSp>
        <p:nvGrpSpPr>
          <p:cNvPr id="15" name="Group 14">
            <a:extLst>
              <a:ext uri="{FF2B5EF4-FFF2-40B4-BE49-F238E27FC236}">
                <a16:creationId xmlns:a16="http://schemas.microsoft.com/office/drawing/2014/main" id="{A9733A91-F958-4629-801A-3F6F1E09AD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810457" y="4444999"/>
            <a:ext cx="4472788" cy="4813301"/>
            <a:chOff x="9206969" y="2963333"/>
            <a:chExt cx="2981858" cy="3208867"/>
          </a:xfrm>
        </p:grpSpPr>
        <p:cxnSp>
          <p:nvCxnSpPr>
            <p:cNvPr id="16" name="Straight Connector 15">
              <a:extLst>
                <a:ext uri="{FF2B5EF4-FFF2-40B4-BE49-F238E27FC236}">
                  <a16:creationId xmlns:a16="http://schemas.microsoft.com/office/drawing/2014/main" id="{F3812972-C68B-4C59-B3A7-4AF61E935D4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CB3F3B7C-7909-4486-AA08-5C6B625C3A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00BD7DA8-741F-4296-9363-05EF9154111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62068EFC-20FC-456F-839F-4BCFFCAA819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3251C60F-B911-433E-BF75-3BBEFD0538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7196440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256FCDAA-76C3-414B-9868-73075E15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Snip Diagonal Corner Rectangle 16">
            <a:extLst>
              <a:ext uri="{FF2B5EF4-FFF2-40B4-BE49-F238E27FC236}">
                <a16:creationId xmlns:a16="http://schemas.microsoft.com/office/drawing/2014/main" id="{02C8A649-1D4D-44CF-8C8E-C38947F4C4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1001" y="931083"/>
            <a:ext cx="5506011" cy="7930257"/>
          </a:xfrm>
          <a:prstGeom prst="snip2DiagRect">
            <a:avLst>
              <a:gd name="adj1" fmla="val 11518"/>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Person sitting at desk">
            <a:extLst>
              <a:ext uri="{FF2B5EF4-FFF2-40B4-BE49-F238E27FC236}">
                <a16:creationId xmlns:a16="http://schemas.microsoft.com/office/drawing/2014/main" id="{2B3BC6A5-6AA9-C764-63D2-C7C76FC096AC}"/>
              </a:ext>
            </a:extLst>
          </p:cNvPr>
          <p:cNvPicPr>
            <a:picLocks noChangeAspect="1"/>
          </p:cNvPicPr>
          <p:nvPr/>
        </p:nvPicPr>
        <p:blipFill>
          <a:blip r:embed="rId2">
            <a:extLst>
              <a:ext uri="{28A0092B-C50C-407E-A947-70E740481C1C}">
                <a14:useLocalDpi xmlns:a14="http://schemas.microsoft.com/office/drawing/2010/main" val="0"/>
              </a:ext>
            </a:extLst>
          </a:blip>
          <a:srcRect l="12701" r="4191" b="-1"/>
          <a:stretch>
            <a:fillRect/>
          </a:stretch>
        </p:blipFill>
        <p:spPr>
          <a:xfrm>
            <a:off x="1795087" y="1413684"/>
            <a:ext cx="3807288" cy="3664944"/>
          </a:xfrm>
          <a:prstGeom prst="rect">
            <a:avLst/>
          </a:prstGeom>
        </p:spPr>
      </p:pic>
      <p:pic>
        <p:nvPicPr>
          <p:cNvPr id="14" name="Picture 13" descr="Close up of person typing">
            <a:extLst>
              <a:ext uri="{FF2B5EF4-FFF2-40B4-BE49-F238E27FC236}">
                <a16:creationId xmlns:a16="http://schemas.microsoft.com/office/drawing/2014/main" id="{103F8148-5854-1478-0926-119FB27B0AB4}"/>
              </a:ext>
            </a:extLst>
          </p:cNvPr>
          <p:cNvPicPr>
            <a:picLocks noChangeAspect="1"/>
          </p:cNvPicPr>
          <p:nvPr/>
        </p:nvPicPr>
        <p:blipFill>
          <a:blip r:embed="rId3">
            <a:extLst>
              <a:ext uri="{28A0092B-C50C-407E-A947-70E740481C1C}">
                <a14:useLocalDpi xmlns:a14="http://schemas.microsoft.com/office/drawing/2010/main" val="0"/>
              </a:ext>
            </a:extLst>
          </a:blip>
          <a:srcRect r="21904" b="4"/>
          <a:stretch>
            <a:fillRect/>
          </a:stretch>
        </p:blipFill>
        <p:spPr>
          <a:xfrm>
            <a:off x="1923183" y="5345328"/>
            <a:ext cx="3549163" cy="3033412"/>
          </a:xfrm>
          <a:prstGeom prst="rect">
            <a:avLst/>
          </a:prstGeom>
        </p:spPr>
      </p:pic>
      <p:sp>
        <p:nvSpPr>
          <p:cNvPr id="3" name="Content Placeholder 2">
            <a:extLst>
              <a:ext uri="{FF2B5EF4-FFF2-40B4-BE49-F238E27FC236}">
                <a16:creationId xmlns:a16="http://schemas.microsoft.com/office/drawing/2014/main" id="{9070B5E2-481E-1EFC-9C56-9B574BE6FC10}"/>
              </a:ext>
            </a:extLst>
          </p:cNvPr>
          <p:cNvSpPr>
            <a:spLocks noGrp="1"/>
          </p:cNvSpPr>
          <p:nvPr>
            <p:ph idx="1"/>
          </p:nvPr>
        </p:nvSpPr>
        <p:spPr>
          <a:xfrm>
            <a:off x="6992790" y="1028700"/>
            <a:ext cx="9380688" cy="5422900"/>
          </a:xfrm>
        </p:spPr>
        <p:txBody>
          <a:bodyPr>
            <a:norm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marL="0" indent="0">
              <a:lnSpc>
                <a:spcPct val="90000"/>
              </a:lnSpc>
              <a:buNone/>
            </a:pPr>
            <a:r>
              <a:rPr lang="en-GB" sz="2300"/>
              <a:t> </a:t>
            </a:r>
            <a:r>
              <a:rPr lang="en-GB" sz="2300" b="1"/>
              <a:t>Disadvantages</a:t>
            </a:r>
          </a:p>
          <a:p>
            <a:pPr>
              <a:lnSpc>
                <a:spcPct val="90000"/>
              </a:lnSpc>
            </a:pPr>
            <a:r>
              <a:rPr lang="en-GB" sz="2300"/>
              <a:t>Data Integrity – such as missing information, typo errors, data entry errors.</a:t>
            </a:r>
          </a:p>
          <a:p>
            <a:pPr>
              <a:lnSpc>
                <a:spcPct val="90000"/>
              </a:lnSpc>
            </a:pPr>
            <a:r>
              <a:rPr lang="en-GB" sz="2300"/>
              <a:t>Data security and confidentiality risks – incorrectly shared, saved on unsecure devices</a:t>
            </a:r>
          </a:p>
          <a:p>
            <a:pPr>
              <a:lnSpc>
                <a:spcPct val="90000"/>
              </a:lnSpc>
            </a:pPr>
            <a:r>
              <a:rPr lang="en-GB" sz="2300"/>
              <a:t>System failures</a:t>
            </a:r>
          </a:p>
          <a:p>
            <a:pPr marL="0" indent="0">
              <a:lnSpc>
                <a:spcPct val="90000"/>
              </a:lnSpc>
              <a:buNone/>
            </a:pPr>
            <a:endParaRPr lang="en-GB" sz="2300"/>
          </a:p>
          <a:p>
            <a:pPr marL="0" indent="0">
              <a:lnSpc>
                <a:spcPct val="90000"/>
              </a:lnSpc>
              <a:buNone/>
            </a:pPr>
            <a:r>
              <a:rPr lang="en-GB" sz="2300" b="1"/>
              <a:t>Limitations</a:t>
            </a:r>
          </a:p>
          <a:p>
            <a:pPr>
              <a:lnSpc>
                <a:spcPct val="90000"/>
              </a:lnSpc>
            </a:pPr>
            <a:r>
              <a:rPr lang="en-GB" sz="2300"/>
              <a:t>Some people may have a  disability which prevents them from being able to use Microsoft word. </a:t>
            </a:r>
          </a:p>
          <a:p>
            <a:pPr>
              <a:lnSpc>
                <a:spcPct val="90000"/>
              </a:lnSpc>
            </a:pPr>
            <a:r>
              <a:rPr lang="en-GB" sz="2300"/>
              <a:t>Dependant on user practice - Some may find the software too complex (Parker et al, 1983) Staff may need additional training.</a:t>
            </a:r>
          </a:p>
          <a:p>
            <a:pPr>
              <a:lnSpc>
                <a:spcPct val="90000"/>
              </a:lnSpc>
            </a:pPr>
            <a:endParaRPr lang="en-GB" sz="2300"/>
          </a:p>
          <a:p>
            <a:pPr>
              <a:lnSpc>
                <a:spcPct val="90000"/>
              </a:lnSpc>
            </a:pPr>
            <a:endParaRPr lang="en-GB" sz="2300"/>
          </a:p>
        </p:txBody>
      </p:sp>
      <p:grpSp>
        <p:nvGrpSpPr>
          <p:cNvPr id="23" name="Group 22">
            <a:extLst>
              <a:ext uri="{FF2B5EF4-FFF2-40B4-BE49-F238E27FC236}">
                <a16:creationId xmlns:a16="http://schemas.microsoft.com/office/drawing/2014/main" id="{67C5301E-91B2-4536-893D-47EA274444E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810457" y="4444999"/>
            <a:ext cx="4472788" cy="4813301"/>
            <a:chOff x="9206969" y="2963333"/>
            <a:chExt cx="2981858" cy="3208867"/>
          </a:xfrm>
        </p:grpSpPr>
        <p:cxnSp>
          <p:nvCxnSpPr>
            <p:cNvPr id="24" name="Straight Connector 23">
              <a:extLst>
                <a:ext uri="{FF2B5EF4-FFF2-40B4-BE49-F238E27FC236}">
                  <a16:creationId xmlns:a16="http://schemas.microsoft.com/office/drawing/2014/main" id="{F83E5BFD-97A3-4CE9-8A0E-58925ADC2FE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7D47D4CB-D05F-43B7-8F49-A8C05F15292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6" name="Straight Connector 25">
              <a:extLst>
                <a:ext uri="{FF2B5EF4-FFF2-40B4-BE49-F238E27FC236}">
                  <a16:creationId xmlns:a16="http://schemas.microsoft.com/office/drawing/2014/main" id="{35A6C8F7-8B78-4F06-BB3B-CEDC620AE1E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7" name="Straight Connector 26">
              <a:extLst>
                <a:ext uri="{FF2B5EF4-FFF2-40B4-BE49-F238E27FC236}">
                  <a16:creationId xmlns:a16="http://schemas.microsoft.com/office/drawing/2014/main" id="{C34E8F06-BC4C-45A5-8A7F-CDF897B95FE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8288604C-C490-4533-AA80-11F92325C79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6552868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pic>
        <p:nvPicPr>
          <p:cNvPr id="7" name="Picture 6" descr="A blue and white paper with a letter w&#10;&#10;AI-generated content may be incorrect.">
            <a:extLst>
              <a:ext uri="{FF2B5EF4-FFF2-40B4-BE49-F238E27FC236}">
                <a16:creationId xmlns:a16="http://schemas.microsoft.com/office/drawing/2014/main" id="{BA599B38-AAC4-83D6-BACA-0C395FA6E1EC}"/>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186860" y="1440763"/>
            <a:ext cx="4777662" cy="4670164"/>
          </a:xfrm>
          <a:prstGeom prst="rect">
            <a:avLst/>
          </a:prstGeom>
          <a:effectLst>
            <a:innerShdw blurRad="57150" dist="38100" dir="14460000">
              <a:prstClr val="black">
                <a:alpha val="70000"/>
              </a:prstClr>
            </a:innerShdw>
          </a:effectLst>
        </p:spPr>
      </p:pic>
      <p:sp>
        <p:nvSpPr>
          <p:cNvPr id="3" name="Content Placeholder 2">
            <a:extLst>
              <a:ext uri="{FF2B5EF4-FFF2-40B4-BE49-F238E27FC236}">
                <a16:creationId xmlns:a16="http://schemas.microsoft.com/office/drawing/2014/main" id="{3094FF6D-01DA-5D60-0F3C-7ED9743F9CEC}"/>
              </a:ext>
            </a:extLst>
          </p:cNvPr>
          <p:cNvSpPr>
            <a:spLocks noGrp="1"/>
          </p:cNvSpPr>
          <p:nvPr>
            <p:ph idx="1"/>
          </p:nvPr>
        </p:nvSpPr>
        <p:spPr>
          <a:xfrm>
            <a:off x="6488544" y="1100470"/>
            <a:ext cx="9889693" cy="5363826"/>
          </a:xfrm>
        </p:spPr>
        <p:txBody>
          <a:bodyPr>
            <a:norm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marL="0" indent="0">
              <a:buNone/>
            </a:pPr>
            <a:r>
              <a:rPr lang="en-GB" dirty="0"/>
              <a:t>Using Microsoft Word can help Greenfield Home Care Agency improve their overall communication and performance. Using Microsoft can also increase productivity (NHS, 2026) as admin tasks can be completed more efficiently providing more time to spend with residents. It can help minimise errors however this is dependant on the user. It can also assist with the coordination and delivery of person centred care resulting in more effective individual outcomes. </a:t>
            </a:r>
          </a:p>
        </p:txBody>
      </p:sp>
    </p:spTree>
    <p:extLst>
      <p:ext uri="{BB962C8B-B14F-4D97-AF65-F5344CB8AC3E}">
        <p14:creationId xmlns:p14="http://schemas.microsoft.com/office/powerpoint/2010/main" val="26642935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18333" b="-18333"/>
            </a:stretch>
          </a:blipFill>
        </p:spPr>
        <p:txBody>
          <a:bodyPr/>
          <a:lstStyle/>
          <a:p>
            <a:endParaRPr lang="en-GB"/>
          </a:p>
        </p:txBody>
      </p:sp>
      <p:sp>
        <p:nvSpPr>
          <p:cNvPr id="7" name="TextBox 7"/>
          <p:cNvSpPr txBox="1"/>
          <p:nvPr/>
        </p:nvSpPr>
        <p:spPr>
          <a:xfrm>
            <a:off x="3374496" y="3726590"/>
            <a:ext cx="7159618" cy="4431983"/>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lIns="0" tIns="0" rIns="0" bIns="0" rtlCol="0" anchor="t">
            <a:spAutoFit/>
          </a:bodyPr>
          <a:lstStyle/>
          <a:p>
            <a:pPr marL="1052744" lvl="1" indent="-526372" algn="l">
              <a:buFont typeface="Arial"/>
              <a:buChar char="•"/>
            </a:pPr>
            <a:r>
              <a:rPr lang="en-US" sz="2400">
                <a:solidFill>
                  <a:srgbClr val="000000"/>
                </a:solidFill>
                <a:latin typeface="Times New Roman" panose="02020603050405020304" pitchFamily="18" charset="0"/>
                <a:ea typeface="Hanuman"/>
                <a:cs typeface="Times New Roman" panose="02020603050405020304" pitchFamily="18" charset="0"/>
                <a:sym typeface="Hanuman"/>
              </a:rPr>
              <a:t>Excel has the ability to boost planning of field </a:t>
            </a:r>
            <a:r>
              <a:rPr lang="en-US" sz="2400" err="1">
                <a:solidFill>
                  <a:srgbClr val="000000"/>
                </a:solidFill>
                <a:latin typeface="Times New Roman" panose="02020603050405020304" pitchFamily="18" charset="0"/>
                <a:ea typeface="Hanuman"/>
                <a:cs typeface="Times New Roman" panose="02020603050405020304" pitchFamily="18" charset="0"/>
                <a:sym typeface="Hanuman"/>
              </a:rPr>
              <a:t>carers</a:t>
            </a:r>
            <a:r>
              <a:rPr lang="en-US" sz="2400">
                <a:solidFill>
                  <a:srgbClr val="000000"/>
                </a:solidFill>
                <a:latin typeface="Times New Roman" panose="02020603050405020304" pitchFamily="18" charset="0"/>
                <a:ea typeface="Hanuman"/>
                <a:cs typeface="Times New Roman" panose="02020603050405020304" pitchFamily="18" charset="0"/>
                <a:sym typeface="Hanuman"/>
              </a:rPr>
              <a:t> (Mhatre, 2024).</a:t>
            </a:r>
          </a:p>
          <a:p>
            <a:pPr marL="1052744" lvl="1" indent="-526372" algn="l">
              <a:buFont typeface="Arial"/>
              <a:buChar char="•"/>
            </a:pPr>
            <a:r>
              <a:rPr lang="en-US" sz="2400">
                <a:solidFill>
                  <a:srgbClr val="000000"/>
                </a:solidFill>
                <a:latin typeface="Times New Roman" panose="02020603050405020304" pitchFamily="18" charset="0"/>
                <a:ea typeface="Hanuman"/>
                <a:cs typeface="Times New Roman" panose="02020603050405020304" pitchFamily="18" charset="0"/>
                <a:sym typeface="Hanuman"/>
              </a:rPr>
              <a:t>Enables management of shift and appointments to be efficient.</a:t>
            </a:r>
          </a:p>
          <a:p>
            <a:pPr marL="1052744" lvl="1" indent="-526372" algn="l">
              <a:buFont typeface="Arial"/>
              <a:buChar char="•"/>
            </a:pPr>
            <a:r>
              <a:rPr lang="en-US" sz="2400">
                <a:solidFill>
                  <a:srgbClr val="000000"/>
                </a:solidFill>
                <a:latin typeface="Times New Roman" panose="02020603050405020304" pitchFamily="18" charset="0"/>
                <a:ea typeface="Hanuman"/>
                <a:cs typeface="Times New Roman" panose="02020603050405020304" pitchFamily="18" charset="0"/>
                <a:sym typeface="Hanuman"/>
              </a:rPr>
              <a:t>Immediate feedback will enhance interaction between coordinators and staff.</a:t>
            </a:r>
          </a:p>
          <a:p>
            <a:pPr marL="1052744" lvl="1" indent="-526372" algn="l">
              <a:buFont typeface="Arial"/>
              <a:buChar char="•"/>
            </a:pPr>
            <a:r>
              <a:rPr lang="en-US" sz="2400">
                <a:solidFill>
                  <a:srgbClr val="000000"/>
                </a:solidFill>
                <a:latin typeface="Times New Roman" panose="02020603050405020304" pitchFamily="18" charset="0"/>
                <a:ea typeface="Hanuman"/>
                <a:cs typeface="Times New Roman" panose="02020603050405020304" pitchFamily="18" charset="0"/>
                <a:sym typeface="Hanuman"/>
              </a:rPr>
              <a:t>Minimizes the chances of error as opposed to manual booking.</a:t>
            </a:r>
          </a:p>
          <a:p>
            <a:pPr marL="1052744" lvl="1" indent="-526372" algn="l">
              <a:buFont typeface="Arial"/>
              <a:buChar char="•"/>
            </a:pPr>
            <a:r>
              <a:rPr lang="en-US" sz="2400">
                <a:solidFill>
                  <a:srgbClr val="000000"/>
                </a:solidFill>
                <a:latin typeface="Times New Roman" panose="02020603050405020304" pitchFamily="18" charset="0"/>
                <a:ea typeface="Hanuman"/>
                <a:cs typeface="Times New Roman" panose="02020603050405020304" pitchFamily="18" charset="0"/>
                <a:sym typeface="Hanuman"/>
              </a:rPr>
              <a:t>Limits: Employees should be trained to use advanced functionality (Lawson et al., 2023).</a:t>
            </a:r>
          </a:p>
          <a:p>
            <a:pPr marL="1052744" lvl="1" indent="-526372" algn="l">
              <a:buFont typeface="Arial"/>
              <a:buChar char="•"/>
            </a:pPr>
            <a:r>
              <a:rPr lang="en-US" sz="2400">
                <a:solidFill>
                  <a:srgbClr val="000000"/>
                </a:solidFill>
                <a:latin typeface="Times New Roman" panose="02020603050405020304" pitchFamily="18" charset="0"/>
                <a:ea typeface="Hanuman"/>
                <a:cs typeface="Times New Roman" panose="02020603050405020304" pitchFamily="18" charset="0"/>
                <a:sym typeface="Hanuman"/>
              </a:rPr>
              <a:t>Excel might not be able to support complex needs of scheduling, it needs add-ons.</a:t>
            </a:r>
          </a:p>
        </p:txBody>
      </p:sp>
      <p:sp>
        <p:nvSpPr>
          <p:cNvPr id="8" name="TextBox 8"/>
          <p:cNvSpPr txBox="1"/>
          <p:nvPr/>
        </p:nvSpPr>
        <p:spPr>
          <a:xfrm>
            <a:off x="1028700" y="969905"/>
            <a:ext cx="16230600" cy="2170722"/>
          </a:xfrm>
          <a:prstGeom prst="rect">
            <a:avLst/>
          </a:prstGeom>
        </p:spPr>
        <p:txBody>
          <a:bodyPr lIns="0" tIns="0" rIns="0" bIns="0" rtlCol="0" anchor="t">
            <a:spAutoFit/>
          </a:bodyPr>
          <a:lstStyle/>
          <a:p>
            <a:pPr algn="ctr">
              <a:spcBef>
                <a:spcPct val="0"/>
              </a:spcBef>
            </a:pPr>
            <a:r>
              <a:rPr lang="en-US" sz="7053" b="1">
                <a:solidFill>
                  <a:srgbClr val="000000"/>
                </a:solidFill>
                <a:latin typeface="Times New Roman" panose="02020603050405020304" pitchFamily="18" charset="0"/>
                <a:ea typeface="A Day Without Sun Text Bold"/>
                <a:cs typeface="Times New Roman" panose="02020603050405020304" pitchFamily="18" charset="0"/>
                <a:sym typeface="A Day Without Sun Text Bold"/>
              </a:rPr>
              <a:t>Microsoft 365 Productivity Application (Excel for Scheduling)</a:t>
            </a:r>
          </a:p>
        </p:txBody>
      </p:sp>
      <p:grpSp>
        <p:nvGrpSpPr>
          <p:cNvPr id="9" name="Group 9"/>
          <p:cNvGrpSpPr/>
          <p:nvPr/>
        </p:nvGrpSpPr>
        <p:grpSpPr>
          <a:xfrm>
            <a:off x="-603149" y="-500332"/>
            <a:ext cx="19494297" cy="1255014"/>
            <a:chOff x="0" y="0"/>
            <a:chExt cx="25992396" cy="1673352"/>
          </a:xfrm>
        </p:grpSpPr>
        <p:sp>
          <p:nvSpPr>
            <p:cNvPr id="10" name="Freeform 10"/>
            <p:cNvSpPr/>
            <p:nvPr/>
          </p:nvSpPr>
          <p:spPr>
            <a:xfrm rot="5400000">
              <a:off x="4649724" y="-4649724"/>
              <a:ext cx="1673352" cy="10972800"/>
            </a:xfrm>
            <a:custGeom>
              <a:avLst/>
              <a:gdLst/>
              <a:ahLst/>
              <a:cxnLst/>
              <a:rect l="l" t="t" r="r" b="b"/>
              <a:pathLst>
                <a:path w="1673352" h="10972800">
                  <a:moveTo>
                    <a:pt x="0" y="0"/>
                  </a:moveTo>
                  <a:lnTo>
                    <a:pt x="1673352" y="0"/>
                  </a:lnTo>
                  <a:lnTo>
                    <a:pt x="1673352" y="10972800"/>
                  </a:lnTo>
                  <a:lnTo>
                    <a:pt x="0" y="10972800"/>
                  </a:lnTo>
                  <a:lnTo>
                    <a:pt x="0" y="0"/>
                  </a:lnTo>
                  <a:close/>
                </a:path>
              </a:pathLst>
            </a:custGeom>
            <a:blipFill>
              <a:blip r:embed="rId4"/>
              <a:stretch>
                <a:fillRect/>
              </a:stretch>
            </a:blipFill>
          </p:spPr>
          <p:txBody>
            <a:bodyPr/>
            <a:lstStyle/>
            <a:p>
              <a:endParaRPr lang="en-GB"/>
            </a:p>
          </p:txBody>
        </p:sp>
        <p:sp>
          <p:nvSpPr>
            <p:cNvPr id="11" name="Freeform 11"/>
            <p:cNvSpPr/>
            <p:nvPr/>
          </p:nvSpPr>
          <p:spPr>
            <a:xfrm rot="5400000">
              <a:off x="16146709" y="-4649724"/>
              <a:ext cx="1673352" cy="10972800"/>
            </a:xfrm>
            <a:custGeom>
              <a:avLst/>
              <a:gdLst/>
              <a:ahLst/>
              <a:cxnLst/>
              <a:rect l="l" t="t" r="r" b="b"/>
              <a:pathLst>
                <a:path w="1673352" h="10972800">
                  <a:moveTo>
                    <a:pt x="0" y="0"/>
                  </a:moveTo>
                  <a:lnTo>
                    <a:pt x="1673352" y="0"/>
                  </a:lnTo>
                  <a:lnTo>
                    <a:pt x="1673352" y="10972800"/>
                  </a:lnTo>
                  <a:lnTo>
                    <a:pt x="0" y="10972800"/>
                  </a:lnTo>
                  <a:lnTo>
                    <a:pt x="0" y="0"/>
                  </a:lnTo>
                  <a:close/>
                </a:path>
              </a:pathLst>
            </a:custGeom>
            <a:blipFill>
              <a:blip r:embed="rId4"/>
              <a:stretch>
                <a:fillRect/>
              </a:stretch>
            </a:blipFill>
          </p:spPr>
          <p:txBody>
            <a:bodyPr/>
            <a:lstStyle/>
            <a:p>
              <a:endParaRPr lang="en-GB"/>
            </a:p>
          </p:txBody>
        </p:sp>
        <p:sp>
          <p:nvSpPr>
            <p:cNvPr id="12" name="Freeform 12"/>
            <p:cNvSpPr/>
            <p:nvPr/>
          </p:nvSpPr>
          <p:spPr>
            <a:xfrm rot="5400000">
              <a:off x="23394415" y="-924629"/>
              <a:ext cx="1673352" cy="3522611"/>
            </a:xfrm>
            <a:custGeom>
              <a:avLst/>
              <a:gdLst/>
              <a:ahLst/>
              <a:cxnLst/>
              <a:rect l="l" t="t" r="r" b="b"/>
              <a:pathLst>
                <a:path w="1673352" h="3522611">
                  <a:moveTo>
                    <a:pt x="0" y="0"/>
                  </a:moveTo>
                  <a:lnTo>
                    <a:pt x="1673352" y="0"/>
                  </a:lnTo>
                  <a:lnTo>
                    <a:pt x="1673352" y="3522610"/>
                  </a:lnTo>
                  <a:lnTo>
                    <a:pt x="0" y="3522610"/>
                  </a:lnTo>
                  <a:lnTo>
                    <a:pt x="0" y="0"/>
                  </a:lnTo>
                  <a:close/>
                </a:path>
              </a:pathLst>
            </a:custGeom>
            <a:blipFill>
              <a:blip r:embed="rId4"/>
              <a:stretch>
                <a:fillRect t="-211496"/>
              </a:stretch>
            </a:blipFill>
          </p:spPr>
          <p:txBody>
            <a:bodyPr/>
            <a:lstStyle/>
            <a:p>
              <a:endParaRPr lang="en-GB"/>
            </a:p>
          </p:txBody>
        </p:sp>
      </p:grpSp>
      <p:pic>
        <p:nvPicPr>
          <p:cNvPr id="14" name="Picture 13">
            <a:extLst>
              <a:ext uri="{FF2B5EF4-FFF2-40B4-BE49-F238E27FC236}">
                <a16:creationId xmlns:a16="http://schemas.microsoft.com/office/drawing/2014/main" id="{C62DDD36-C28C-4342-9FC1-1ED438D63DF5}"/>
              </a:ext>
            </a:extLst>
          </p:cNvPr>
          <p:cNvPicPr>
            <a:picLocks noChangeAspect="1"/>
          </p:cNvPicPr>
          <p:nvPr/>
        </p:nvPicPr>
        <p:blipFill rotWithShape="1">
          <a:blip r:embed="rId5"/>
          <a:srcRect b="10275"/>
          <a:stretch/>
        </p:blipFill>
        <p:spPr>
          <a:xfrm>
            <a:off x="11110223" y="3532184"/>
            <a:ext cx="6486985" cy="41787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1" name="Picture 20">
            <a:extLst>
              <a:ext uri="{FF2B5EF4-FFF2-40B4-BE49-F238E27FC236}">
                <a16:creationId xmlns:a16="http://schemas.microsoft.com/office/drawing/2014/main" id="{06CFF6A0-A980-43FD-8E2D-D34BE5307386}"/>
              </a:ext>
            </a:extLst>
          </p:cNvPr>
          <p:cNvPicPr>
            <a:picLocks noChangeAspect="1"/>
          </p:cNvPicPr>
          <p:nvPr/>
        </p:nvPicPr>
        <p:blipFill>
          <a:blip r:embed="rId6"/>
          <a:stretch>
            <a:fillRect/>
          </a:stretch>
        </p:blipFill>
        <p:spPr>
          <a:xfrm>
            <a:off x="-381000" y="5642464"/>
            <a:ext cx="4793652" cy="4793652"/>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18333" b="-18333"/>
            </a:stretch>
          </a:blipFill>
        </p:spPr>
        <p:txBody>
          <a:bodyPr/>
          <a:lstStyle/>
          <a:p>
            <a:endParaRPr lang="en-GB"/>
          </a:p>
        </p:txBody>
      </p:sp>
      <p:sp>
        <p:nvSpPr>
          <p:cNvPr id="5" name="TextBox 5"/>
          <p:cNvSpPr txBox="1"/>
          <p:nvPr/>
        </p:nvSpPr>
        <p:spPr>
          <a:xfrm>
            <a:off x="6781800" y="1007263"/>
            <a:ext cx="10477500" cy="4341445"/>
          </a:xfrm>
          <a:prstGeom prst="rect">
            <a:avLst/>
          </a:prstGeom>
        </p:spPr>
        <p:txBody>
          <a:bodyPr wrap="square" lIns="0" tIns="0" rIns="0" bIns="0" rtlCol="0" anchor="t">
            <a:spAutoFit/>
          </a:bodyPr>
          <a:lstStyle/>
          <a:p>
            <a:pPr algn="r">
              <a:spcBef>
                <a:spcPct val="0"/>
              </a:spcBef>
            </a:pPr>
            <a:r>
              <a:rPr lang="en-US" sz="7053" b="1">
                <a:solidFill>
                  <a:srgbClr val="000000"/>
                </a:solidFill>
                <a:latin typeface="Times New Roman" panose="02020603050405020304" pitchFamily="18" charset="0"/>
                <a:ea typeface="A Day Without Sun Text Bold"/>
                <a:cs typeface="Times New Roman" panose="02020603050405020304" pitchFamily="18" charset="0"/>
                <a:sym typeface="A Day Without Sun Text Bold"/>
              </a:rPr>
              <a:t>Microsoft 365 Communication Tool (Teams for Communication)</a:t>
            </a:r>
          </a:p>
        </p:txBody>
      </p:sp>
      <p:grpSp>
        <p:nvGrpSpPr>
          <p:cNvPr id="8" name="Group 8"/>
          <p:cNvGrpSpPr/>
          <p:nvPr/>
        </p:nvGrpSpPr>
        <p:grpSpPr>
          <a:xfrm>
            <a:off x="-603149" y="-500332"/>
            <a:ext cx="19494297" cy="1255014"/>
            <a:chOff x="0" y="0"/>
            <a:chExt cx="25992396" cy="1673352"/>
          </a:xfrm>
        </p:grpSpPr>
        <p:sp>
          <p:nvSpPr>
            <p:cNvPr id="9" name="Freeform 9"/>
            <p:cNvSpPr/>
            <p:nvPr/>
          </p:nvSpPr>
          <p:spPr>
            <a:xfrm rot="5400000">
              <a:off x="4649724" y="-4649724"/>
              <a:ext cx="1673352" cy="10972800"/>
            </a:xfrm>
            <a:custGeom>
              <a:avLst/>
              <a:gdLst/>
              <a:ahLst/>
              <a:cxnLst/>
              <a:rect l="l" t="t" r="r" b="b"/>
              <a:pathLst>
                <a:path w="1673352" h="10972800">
                  <a:moveTo>
                    <a:pt x="0" y="0"/>
                  </a:moveTo>
                  <a:lnTo>
                    <a:pt x="1673352" y="0"/>
                  </a:lnTo>
                  <a:lnTo>
                    <a:pt x="1673352" y="10972800"/>
                  </a:lnTo>
                  <a:lnTo>
                    <a:pt x="0" y="10972800"/>
                  </a:lnTo>
                  <a:lnTo>
                    <a:pt x="0" y="0"/>
                  </a:lnTo>
                  <a:close/>
                </a:path>
              </a:pathLst>
            </a:custGeom>
            <a:blipFill>
              <a:blip r:embed="rId4"/>
              <a:stretch>
                <a:fillRect/>
              </a:stretch>
            </a:blipFill>
          </p:spPr>
          <p:txBody>
            <a:bodyPr/>
            <a:lstStyle/>
            <a:p>
              <a:endParaRPr lang="en-GB"/>
            </a:p>
          </p:txBody>
        </p:sp>
        <p:sp>
          <p:nvSpPr>
            <p:cNvPr id="10" name="Freeform 10"/>
            <p:cNvSpPr/>
            <p:nvPr/>
          </p:nvSpPr>
          <p:spPr>
            <a:xfrm rot="5400000">
              <a:off x="16146709" y="-4649724"/>
              <a:ext cx="1673352" cy="10972800"/>
            </a:xfrm>
            <a:custGeom>
              <a:avLst/>
              <a:gdLst/>
              <a:ahLst/>
              <a:cxnLst/>
              <a:rect l="l" t="t" r="r" b="b"/>
              <a:pathLst>
                <a:path w="1673352" h="10972800">
                  <a:moveTo>
                    <a:pt x="0" y="0"/>
                  </a:moveTo>
                  <a:lnTo>
                    <a:pt x="1673352" y="0"/>
                  </a:lnTo>
                  <a:lnTo>
                    <a:pt x="1673352" y="10972800"/>
                  </a:lnTo>
                  <a:lnTo>
                    <a:pt x="0" y="10972800"/>
                  </a:lnTo>
                  <a:lnTo>
                    <a:pt x="0" y="0"/>
                  </a:lnTo>
                  <a:close/>
                </a:path>
              </a:pathLst>
            </a:custGeom>
            <a:blipFill>
              <a:blip r:embed="rId4"/>
              <a:stretch>
                <a:fillRect/>
              </a:stretch>
            </a:blipFill>
          </p:spPr>
          <p:txBody>
            <a:bodyPr/>
            <a:lstStyle/>
            <a:p>
              <a:endParaRPr lang="en-GB"/>
            </a:p>
          </p:txBody>
        </p:sp>
        <p:sp>
          <p:nvSpPr>
            <p:cNvPr id="11" name="Freeform 11"/>
            <p:cNvSpPr/>
            <p:nvPr/>
          </p:nvSpPr>
          <p:spPr>
            <a:xfrm rot="5400000">
              <a:off x="23394415" y="-924629"/>
              <a:ext cx="1673352" cy="3522611"/>
            </a:xfrm>
            <a:custGeom>
              <a:avLst/>
              <a:gdLst/>
              <a:ahLst/>
              <a:cxnLst/>
              <a:rect l="l" t="t" r="r" b="b"/>
              <a:pathLst>
                <a:path w="1673352" h="3522611">
                  <a:moveTo>
                    <a:pt x="0" y="0"/>
                  </a:moveTo>
                  <a:lnTo>
                    <a:pt x="1673352" y="0"/>
                  </a:lnTo>
                  <a:lnTo>
                    <a:pt x="1673352" y="3522610"/>
                  </a:lnTo>
                  <a:lnTo>
                    <a:pt x="0" y="3522610"/>
                  </a:lnTo>
                  <a:lnTo>
                    <a:pt x="0" y="0"/>
                  </a:lnTo>
                  <a:close/>
                </a:path>
              </a:pathLst>
            </a:custGeom>
            <a:blipFill>
              <a:blip r:embed="rId4"/>
              <a:stretch>
                <a:fillRect t="-211496"/>
              </a:stretch>
            </a:blipFill>
          </p:spPr>
          <p:txBody>
            <a:bodyPr/>
            <a:lstStyle/>
            <a:p>
              <a:endParaRPr lang="en-GB"/>
            </a:p>
          </p:txBody>
        </p:sp>
      </p:grpSp>
      <p:graphicFrame>
        <p:nvGraphicFramePr>
          <p:cNvPr id="12" name="Diagram 11">
            <a:extLst>
              <a:ext uri="{FF2B5EF4-FFF2-40B4-BE49-F238E27FC236}">
                <a16:creationId xmlns:a16="http://schemas.microsoft.com/office/drawing/2014/main" id="{C58913FB-F039-4D00-B67E-0D6F7513DF8D}"/>
              </a:ext>
            </a:extLst>
          </p:cNvPr>
          <p:cNvGraphicFramePr/>
          <p:nvPr>
            <p:extLst>
              <p:ext uri="{D42A27DB-BD31-4B8C-83A1-F6EECF244321}">
                <p14:modId xmlns:p14="http://schemas.microsoft.com/office/powerpoint/2010/main" val="2743960205"/>
              </p:ext>
            </p:extLst>
          </p:nvPr>
        </p:nvGraphicFramePr>
        <p:xfrm>
          <a:off x="8330459" y="5631482"/>
          <a:ext cx="9239710" cy="434144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6" name="Picture 5">
            <a:extLst>
              <a:ext uri="{FF2B5EF4-FFF2-40B4-BE49-F238E27FC236}">
                <a16:creationId xmlns:a16="http://schemas.microsoft.com/office/drawing/2014/main" id="{48C4D16A-9237-42E9-9802-685672E7C895}"/>
              </a:ext>
            </a:extLst>
          </p:cNvPr>
          <p:cNvPicPr>
            <a:picLocks noChangeAspect="1"/>
          </p:cNvPicPr>
          <p:nvPr/>
        </p:nvPicPr>
        <p:blipFill>
          <a:blip r:embed="rId10"/>
          <a:stretch>
            <a:fillRect/>
          </a:stretch>
        </p:blipFill>
        <p:spPr>
          <a:xfrm>
            <a:off x="-2458" y="754682"/>
            <a:ext cx="8022048" cy="9753600"/>
          </a:xfrm>
          <a:prstGeom prst="rect">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0CAFE5-6749-A73D-8395-D0AE56F29C11}"/>
              </a:ext>
            </a:extLst>
          </p:cNvPr>
          <p:cNvSpPr>
            <a:spLocks noGrp="1"/>
          </p:cNvSpPr>
          <p:nvPr>
            <p:ph idx="1"/>
          </p:nvPr>
        </p:nvSpPr>
        <p:spPr>
          <a:xfrm>
            <a:off x="781812" y="1258421"/>
            <a:ext cx="16733520" cy="8433011"/>
          </a:xfrm>
        </p:spPr>
        <p:txBody>
          <a:bodyPr vert="horz" lIns="137160" tIns="68580" rIns="137160" bIns="68580" rtlCol="0" anchor="t">
            <a:norm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marL="0" indent="0">
              <a:buNone/>
            </a:pPr>
            <a:r>
              <a:rPr lang="en-GB" sz="3000" b="1" u="sng">
                <a:solidFill>
                  <a:srgbClr val="002060"/>
                </a:solidFill>
                <a:latin typeface="Neue Haas Grotesk Text Pro"/>
              </a:rPr>
              <a:t>Advantages</a:t>
            </a:r>
          </a:p>
          <a:p>
            <a:pPr marL="0" indent="0">
              <a:buNone/>
            </a:pPr>
            <a:r>
              <a:rPr lang="en-GB" sz="3000">
                <a:latin typeface="Neue Haas Grotesk Text Pro"/>
                <a:ea typeface="+mn-lt"/>
                <a:cs typeface="+mn-lt"/>
              </a:rPr>
              <a:t>Offers safety features like privacy protection along with accessibility restrictions, </a:t>
            </a:r>
          </a:p>
          <a:p>
            <a:pPr marL="0" indent="0">
              <a:buNone/>
            </a:pPr>
            <a:r>
              <a:rPr lang="en-GB" sz="3000">
                <a:latin typeface="Neue Haas Grotesk Text Pro"/>
                <a:ea typeface="+mn-lt"/>
                <a:cs typeface="+mn-lt"/>
              </a:rPr>
              <a:t>which can be important when handling private information.</a:t>
            </a:r>
            <a:endParaRPr lang="en-GB" sz="3000">
              <a:latin typeface="Neue Haas Grotesk Text Pro"/>
            </a:endParaRPr>
          </a:p>
          <a:p>
            <a:pPr marL="0" indent="0">
              <a:buNone/>
            </a:pPr>
            <a:r>
              <a:rPr lang="en-GB" sz="3000">
                <a:latin typeface="Neue Haas Grotesk Text Pro"/>
                <a:ea typeface="+mn-lt"/>
                <a:cs typeface="+mn-lt"/>
              </a:rPr>
              <a:t>Allows employees to discuss and edit work in Teams, resulting in teamwork.</a:t>
            </a:r>
            <a:endParaRPr lang="en-GB">
              <a:latin typeface="Neue Haas Grotesk Text Pro"/>
            </a:endParaRPr>
          </a:p>
          <a:p>
            <a:pPr marL="0" indent="0">
              <a:buNone/>
            </a:pPr>
            <a:r>
              <a:rPr lang="en-GB" sz="3000">
                <a:latin typeface="Neue Haas Grotesk Text Pro"/>
                <a:ea typeface="+mn-lt"/>
                <a:cs typeface="+mn-lt"/>
              </a:rPr>
              <a:t>Boosts relationships among employees in multiple locations through allowing interaction in real time through video, voice, and telephone calls.</a:t>
            </a:r>
          </a:p>
          <a:p>
            <a:pPr indent="0">
              <a:buNone/>
            </a:pPr>
            <a:endParaRPr lang="en-GB" sz="3000">
              <a:solidFill>
                <a:srgbClr val="000000"/>
              </a:solidFill>
              <a:latin typeface="Neue Haas Grotesk Text Pro"/>
              <a:ea typeface="Calibri"/>
              <a:cs typeface="Calibri"/>
            </a:endParaRPr>
          </a:p>
          <a:p>
            <a:pPr marL="0" indent="0">
              <a:buNone/>
            </a:pPr>
            <a:r>
              <a:rPr lang="en-GB" sz="3000" b="1" u="sng">
                <a:solidFill>
                  <a:srgbClr val="002060"/>
                </a:solidFill>
                <a:latin typeface="Neue Haas Grotesk Text Pro"/>
              </a:rPr>
              <a:t>Disadvantages</a:t>
            </a:r>
            <a:r>
              <a:rPr lang="en-GB" sz="3000" b="1">
                <a:solidFill>
                  <a:srgbClr val="002060"/>
                </a:solidFill>
                <a:latin typeface="Neue Haas Grotesk Text Pro"/>
              </a:rPr>
              <a:t> </a:t>
            </a:r>
          </a:p>
          <a:p>
            <a:pPr marL="0" indent="0">
              <a:buNone/>
            </a:pPr>
            <a:r>
              <a:rPr lang="en-GB" sz="3000">
                <a:latin typeface="Neue Haas Grotesk Text Pro"/>
              </a:rPr>
              <a:t>Some employees may find it hard to use Microsoft Teams and find it hard to get used to using it everyday</a:t>
            </a:r>
          </a:p>
          <a:p>
            <a:pPr marL="0" indent="0">
              <a:buNone/>
            </a:pPr>
            <a:r>
              <a:rPr lang="en-GB" sz="3000">
                <a:latin typeface="Neue Haas Grotesk Text Pro"/>
              </a:rPr>
              <a:t>Can be challenging due to internet problems if employees are working from home or a different place which isn't inside the workplace</a:t>
            </a:r>
          </a:p>
          <a:p>
            <a:pPr marL="0" indent="0">
              <a:buNone/>
            </a:pPr>
            <a:r>
              <a:rPr lang="en-GB" sz="3000">
                <a:latin typeface="Neue Haas Grotesk Text Pro"/>
              </a:rPr>
              <a:t>Can become a big problem if flies and documents are not put into the right place, which could cause you to stress out and lose important files and documents</a:t>
            </a:r>
          </a:p>
        </p:txBody>
      </p:sp>
    </p:spTree>
    <p:extLst>
      <p:ext uri="{BB962C8B-B14F-4D97-AF65-F5344CB8AC3E}">
        <p14:creationId xmlns:p14="http://schemas.microsoft.com/office/powerpoint/2010/main" val="21444355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18333" b="-18333"/>
            </a:stretch>
          </a:blipFill>
        </p:spPr>
        <p:txBody>
          <a:bodyPr/>
          <a:lstStyle/>
          <a:p>
            <a:endParaRPr lang="en-GB"/>
          </a:p>
        </p:txBody>
      </p:sp>
      <p:sp>
        <p:nvSpPr>
          <p:cNvPr id="7" name="TextBox 7"/>
          <p:cNvSpPr txBox="1"/>
          <p:nvPr/>
        </p:nvSpPr>
        <p:spPr>
          <a:xfrm>
            <a:off x="1028700" y="1007263"/>
            <a:ext cx="16230600" cy="1164165"/>
          </a:xfrm>
          <a:prstGeom prst="rect">
            <a:avLst/>
          </a:prstGeom>
        </p:spPr>
        <p:txBody>
          <a:bodyPr lIns="0" tIns="0" rIns="0" bIns="0" rtlCol="0" anchor="t">
            <a:spAutoFit/>
          </a:bodyPr>
          <a:lstStyle/>
          <a:p>
            <a:pPr algn="l">
              <a:lnSpc>
                <a:spcPts val="9875"/>
              </a:lnSpc>
              <a:spcBef>
                <a:spcPct val="0"/>
              </a:spcBef>
            </a:pPr>
            <a:r>
              <a:rPr lang="en-US" sz="7053" b="1">
                <a:solidFill>
                  <a:srgbClr val="000000"/>
                </a:solidFill>
                <a:latin typeface="Times New Roman" panose="02020603050405020304" pitchFamily="18" charset="0"/>
                <a:ea typeface="A Day Without Sun Text Bold"/>
                <a:cs typeface="Times New Roman" panose="02020603050405020304" pitchFamily="18" charset="0"/>
                <a:sym typeface="A Day Without Sun Text Bold"/>
              </a:rPr>
              <a:t>Digital Safety Action Plan (Secure Access)</a:t>
            </a:r>
          </a:p>
        </p:txBody>
      </p:sp>
      <p:sp>
        <p:nvSpPr>
          <p:cNvPr id="8" name="TextBox 8"/>
          <p:cNvSpPr txBox="1"/>
          <p:nvPr/>
        </p:nvSpPr>
        <p:spPr>
          <a:xfrm>
            <a:off x="6758557" y="2236577"/>
            <a:ext cx="10491572" cy="4431983"/>
          </a:xfrm>
          <a:prstGeom prst="rect">
            <a:avLst/>
          </a:prstGeom>
        </p:spPr>
        <p:txBody>
          <a:bodyPr wrap="square" lIns="0" tIns="0" rIns="0" bIns="0" numCol="1" rtlCol="0" anchor="t">
            <a:spAutoFit/>
          </a:bodyPr>
          <a:lstStyle/>
          <a:p>
            <a:pPr marL="342900" indent="-342900" algn="l">
              <a:spcBef>
                <a:spcPct val="0"/>
              </a:spcBef>
              <a:buFont typeface="Arial" panose="020B0604020202020204" pitchFamily="34" charset="0"/>
              <a:buChar char="•"/>
            </a:pPr>
            <a:r>
              <a:rPr lang="en-US" sz="2400">
                <a:solidFill>
                  <a:srgbClr val="000000"/>
                </a:solidFill>
                <a:latin typeface="Times New Roman"/>
                <a:ea typeface="Hanuman"/>
                <a:cs typeface="Times New Roman"/>
                <a:sym typeface="Hanuman"/>
              </a:rPr>
              <a:t>Consider using multi-factor authentication (MFA) to obtain the access to digital tools (</a:t>
            </a:r>
            <a:r>
              <a:rPr lang="en-US" sz="2400" err="1">
                <a:solidFill>
                  <a:srgbClr val="000000"/>
                </a:solidFill>
                <a:latin typeface="Times New Roman"/>
                <a:ea typeface="Hanuman"/>
                <a:cs typeface="Times New Roman"/>
                <a:sym typeface="Hanuman"/>
              </a:rPr>
              <a:t>Rhew</a:t>
            </a:r>
            <a:r>
              <a:rPr lang="en-US" sz="2400">
                <a:solidFill>
                  <a:srgbClr val="000000"/>
                </a:solidFill>
                <a:latin typeface="Times New Roman"/>
                <a:ea typeface="Hanuman"/>
                <a:cs typeface="Times New Roman"/>
                <a:sym typeface="Hanuman"/>
              </a:rPr>
              <a:t>, 2022).</a:t>
            </a:r>
            <a:endParaRPr lang="en-US" sz="2400">
              <a:solidFill>
                <a:srgbClr val="000000"/>
              </a:solidFill>
              <a:latin typeface="Times New Roman"/>
              <a:ea typeface="Hanuman"/>
              <a:cs typeface="Times New Roman"/>
            </a:endParaRPr>
          </a:p>
          <a:p>
            <a:pPr marL="342900" indent="-342900" algn="l">
              <a:spcBef>
                <a:spcPct val="0"/>
              </a:spcBef>
              <a:buFont typeface="Arial" panose="020B0604020202020204" pitchFamily="34" charset="0"/>
              <a:buChar char="•"/>
            </a:pPr>
            <a:r>
              <a:rPr lang="en-US" sz="2400">
                <a:solidFill>
                  <a:srgbClr val="000000"/>
                </a:solidFill>
                <a:latin typeface="Times New Roman"/>
                <a:ea typeface="Hanuman"/>
                <a:cs typeface="Times New Roman"/>
                <a:sym typeface="Hanuman"/>
              </a:rPr>
              <a:t>The use of strong password policies and frequent updates of passwords.</a:t>
            </a:r>
            <a:endParaRPr lang="en-US" sz="2400">
              <a:solidFill>
                <a:srgbClr val="000000"/>
              </a:solidFill>
              <a:latin typeface="Times New Roman"/>
              <a:ea typeface="Hanuman"/>
              <a:cs typeface="Times New Roman"/>
            </a:endParaRPr>
          </a:p>
          <a:p>
            <a:pPr marL="342900" indent="-342900" algn="l">
              <a:spcBef>
                <a:spcPct val="0"/>
              </a:spcBef>
              <a:buFont typeface="Arial" panose="020B0604020202020204" pitchFamily="34" charset="0"/>
              <a:buChar char="•"/>
            </a:pPr>
            <a:r>
              <a:rPr lang="en-US" sz="2400">
                <a:solidFill>
                  <a:srgbClr val="000000"/>
                </a:solidFill>
                <a:latin typeface="Times New Roman"/>
                <a:ea typeface="Hanuman"/>
                <a:cs typeface="Times New Roman"/>
                <a:sym typeface="Hanuman"/>
              </a:rPr>
              <a:t>Encrypt patient data by using encrypted connections.</a:t>
            </a:r>
            <a:endParaRPr lang="en-US" sz="2400">
              <a:solidFill>
                <a:srgbClr val="000000"/>
              </a:solidFill>
              <a:latin typeface="Times New Roman"/>
              <a:ea typeface="Hanuman"/>
              <a:cs typeface="Times New Roman"/>
            </a:endParaRPr>
          </a:p>
          <a:p>
            <a:pPr marL="342900" indent="-342900" algn="l">
              <a:spcBef>
                <a:spcPct val="0"/>
              </a:spcBef>
              <a:buFont typeface="Arial" panose="020B0604020202020204" pitchFamily="34" charset="0"/>
              <a:buChar char="•"/>
            </a:pPr>
            <a:r>
              <a:rPr lang="en-US" sz="2400">
                <a:solidFill>
                  <a:srgbClr val="000000"/>
                </a:solidFill>
                <a:latin typeface="Times New Roman"/>
                <a:ea typeface="Hanuman"/>
                <a:cs typeface="Times New Roman"/>
                <a:sym typeface="Hanuman"/>
              </a:rPr>
              <a:t>Access control measures that will limit access to sensitive data by authorized employees (Melamed, 2022).</a:t>
            </a:r>
            <a:endParaRPr lang="en-US" sz="2400">
              <a:solidFill>
                <a:srgbClr val="000000"/>
              </a:solidFill>
              <a:latin typeface="Times New Roman"/>
              <a:ea typeface="Hanuman"/>
              <a:cs typeface="Times New Roman"/>
            </a:endParaRPr>
          </a:p>
          <a:p>
            <a:pPr marL="342900" indent="-342900" algn="l">
              <a:spcBef>
                <a:spcPct val="0"/>
              </a:spcBef>
              <a:buFont typeface="Arial" panose="020B0604020202020204" pitchFamily="34" charset="0"/>
              <a:buChar char="•"/>
            </a:pPr>
            <a:r>
              <a:rPr lang="en-US" sz="2400">
                <a:solidFill>
                  <a:srgbClr val="000000"/>
                </a:solidFill>
                <a:latin typeface="Times New Roman"/>
                <a:ea typeface="Hanuman"/>
                <a:cs typeface="Times New Roman"/>
                <a:sym typeface="Hanuman"/>
              </a:rPr>
              <a:t>There should be training of staff on best practices in security.</a:t>
            </a:r>
            <a:endParaRPr lang="en-US" sz="2400">
              <a:solidFill>
                <a:srgbClr val="000000"/>
              </a:solidFill>
              <a:latin typeface="Times New Roman"/>
              <a:ea typeface="Hanuman"/>
              <a:cs typeface="Times New Roman"/>
            </a:endParaRPr>
          </a:p>
          <a:p>
            <a:pPr marL="342900" indent="-342900">
              <a:spcBef>
                <a:spcPct val="0"/>
              </a:spcBef>
              <a:buFont typeface="Arial" panose="020B0604020202020204" pitchFamily="34" charset="0"/>
              <a:buChar char="•"/>
            </a:pPr>
            <a:r>
              <a:rPr lang="en-US" sz="2400">
                <a:solidFill>
                  <a:srgbClr val="000000"/>
                </a:solidFill>
                <a:latin typeface="Times New Roman"/>
                <a:ea typeface="Hanuman"/>
                <a:cs typeface="Times New Roman"/>
                <a:sym typeface="Hanuman"/>
              </a:rPr>
              <a:t>Frequent auditing to ascertain adherence to security measures</a:t>
            </a:r>
            <a:endParaRPr lang="en-US" sz="2400">
              <a:solidFill>
                <a:srgbClr val="000000"/>
              </a:solidFill>
              <a:latin typeface="Times New Roman"/>
              <a:ea typeface="Hanuman"/>
              <a:cs typeface="Times New Roman"/>
            </a:endParaRPr>
          </a:p>
          <a:p>
            <a:pPr marL="342900" indent="-342900">
              <a:spcBef>
                <a:spcPct val="0"/>
              </a:spcBef>
              <a:buFont typeface="Arial" panose="020B0604020202020204" pitchFamily="34" charset="0"/>
              <a:buChar char="•"/>
            </a:pPr>
            <a:r>
              <a:rPr lang="en-US" sz="2400">
                <a:solidFill>
                  <a:srgbClr val="0B0C0C"/>
                </a:solidFill>
                <a:highlight>
                  <a:srgbClr val="FFFFFF"/>
                </a:highlight>
                <a:latin typeface="Times New Roman"/>
                <a:ea typeface="+mn-lt"/>
                <a:cs typeface="+mn-lt"/>
              </a:rPr>
              <a:t>The guidance of  sets out measures that the Secretary of State expects NHS England to take to protect confidential information when exercising the relevant data functions, as defined by section 253(3) of the 2012 Act.</a:t>
            </a:r>
            <a:endParaRPr lang="en-US" sz="2400">
              <a:latin typeface="Times New Roman"/>
              <a:cs typeface="Times New Roman"/>
            </a:endParaRPr>
          </a:p>
          <a:p>
            <a:pPr marL="342900" indent="-342900">
              <a:spcBef>
                <a:spcPct val="0"/>
              </a:spcBef>
              <a:buFont typeface="Arial" panose="020B0604020202020204" pitchFamily="34" charset="0"/>
              <a:buChar char="•"/>
            </a:pPr>
            <a:endParaRPr lang="en-US" sz="2400">
              <a:latin typeface="Times New Roman"/>
              <a:cs typeface="Times New Roman"/>
            </a:endParaRPr>
          </a:p>
        </p:txBody>
      </p:sp>
      <p:grpSp>
        <p:nvGrpSpPr>
          <p:cNvPr id="10" name="Group 10"/>
          <p:cNvGrpSpPr/>
          <p:nvPr/>
        </p:nvGrpSpPr>
        <p:grpSpPr>
          <a:xfrm>
            <a:off x="-603149" y="-500332"/>
            <a:ext cx="19494297" cy="1255014"/>
            <a:chOff x="0" y="0"/>
            <a:chExt cx="25992396" cy="1673352"/>
          </a:xfrm>
        </p:grpSpPr>
        <p:sp>
          <p:nvSpPr>
            <p:cNvPr id="11" name="Freeform 11"/>
            <p:cNvSpPr/>
            <p:nvPr/>
          </p:nvSpPr>
          <p:spPr>
            <a:xfrm rot="5400000">
              <a:off x="4649724" y="-4649724"/>
              <a:ext cx="1673352" cy="10972800"/>
            </a:xfrm>
            <a:custGeom>
              <a:avLst/>
              <a:gdLst/>
              <a:ahLst/>
              <a:cxnLst/>
              <a:rect l="l" t="t" r="r" b="b"/>
              <a:pathLst>
                <a:path w="1673352" h="10972800">
                  <a:moveTo>
                    <a:pt x="0" y="0"/>
                  </a:moveTo>
                  <a:lnTo>
                    <a:pt x="1673352" y="0"/>
                  </a:lnTo>
                  <a:lnTo>
                    <a:pt x="1673352" y="10972800"/>
                  </a:lnTo>
                  <a:lnTo>
                    <a:pt x="0" y="10972800"/>
                  </a:lnTo>
                  <a:lnTo>
                    <a:pt x="0" y="0"/>
                  </a:lnTo>
                  <a:close/>
                </a:path>
              </a:pathLst>
            </a:custGeom>
            <a:blipFill>
              <a:blip r:embed="rId4"/>
              <a:stretch>
                <a:fillRect/>
              </a:stretch>
            </a:blipFill>
          </p:spPr>
          <p:txBody>
            <a:bodyPr/>
            <a:lstStyle/>
            <a:p>
              <a:endParaRPr lang="en-GB"/>
            </a:p>
          </p:txBody>
        </p:sp>
        <p:sp>
          <p:nvSpPr>
            <p:cNvPr id="12" name="Freeform 12"/>
            <p:cNvSpPr/>
            <p:nvPr/>
          </p:nvSpPr>
          <p:spPr>
            <a:xfrm rot="5400000">
              <a:off x="16146709" y="-4649724"/>
              <a:ext cx="1673352" cy="10972800"/>
            </a:xfrm>
            <a:custGeom>
              <a:avLst/>
              <a:gdLst/>
              <a:ahLst/>
              <a:cxnLst/>
              <a:rect l="l" t="t" r="r" b="b"/>
              <a:pathLst>
                <a:path w="1673352" h="10972800">
                  <a:moveTo>
                    <a:pt x="0" y="0"/>
                  </a:moveTo>
                  <a:lnTo>
                    <a:pt x="1673352" y="0"/>
                  </a:lnTo>
                  <a:lnTo>
                    <a:pt x="1673352" y="10972800"/>
                  </a:lnTo>
                  <a:lnTo>
                    <a:pt x="0" y="10972800"/>
                  </a:lnTo>
                  <a:lnTo>
                    <a:pt x="0" y="0"/>
                  </a:lnTo>
                  <a:close/>
                </a:path>
              </a:pathLst>
            </a:custGeom>
            <a:blipFill>
              <a:blip r:embed="rId4"/>
              <a:stretch>
                <a:fillRect/>
              </a:stretch>
            </a:blipFill>
          </p:spPr>
          <p:txBody>
            <a:bodyPr/>
            <a:lstStyle/>
            <a:p>
              <a:endParaRPr lang="en-GB"/>
            </a:p>
          </p:txBody>
        </p:sp>
        <p:sp>
          <p:nvSpPr>
            <p:cNvPr id="13" name="Freeform 13"/>
            <p:cNvSpPr/>
            <p:nvPr/>
          </p:nvSpPr>
          <p:spPr>
            <a:xfrm rot="5400000">
              <a:off x="23394415" y="-924629"/>
              <a:ext cx="1673352" cy="3522611"/>
            </a:xfrm>
            <a:custGeom>
              <a:avLst/>
              <a:gdLst/>
              <a:ahLst/>
              <a:cxnLst/>
              <a:rect l="l" t="t" r="r" b="b"/>
              <a:pathLst>
                <a:path w="1673352" h="3522611">
                  <a:moveTo>
                    <a:pt x="0" y="0"/>
                  </a:moveTo>
                  <a:lnTo>
                    <a:pt x="1673352" y="0"/>
                  </a:lnTo>
                  <a:lnTo>
                    <a:pt x="1673352" y="3522610"/>
                  </a:lnTo>
                  <a:lnTo>
                    <a:pt x="0" y="3522610"/>
                  </a:lnTo>
                  <a:lnTo>
                    <a:pt x="0" y="0"/>
                  </a:lnTo>
                  <a:close/>
                </a:path>
              </a:pathLst>
            </a:custGeom>
            <a:blipFill>
              <a:blip r:embed="rId4"/>
              <a:stretch>
                <a:fillRect t="-211496"/>
              </a:stretch>
            </a:blipFill>
          </p:spPr>
          <p:txBody>
            <a:bodyPr/>
            <a:lstStyle/>
            <a:p>
              <a:endParaRPr lang="en-GB"/>
            </a:p>
          </p:txBody>
        </p:sp>
      </p:grpSp>
      <p:pic>
        <p:nvPicPr>
          <p:cNvPr id="9" name="Picture 8">
            <a:extLst>
              <a:ext uri="{FF2B5EF4-FFF2-40B4-BE49-F238E27FC236}">
                <a16:creationId xmlns:a16="http://schemas.microsoft.com/office/drawing/2014/main" id="{1E5993DC-F77D-41CE-AB67-EAF1B59CD32A}"/>
              </a:ext>
            </a:extLst>
          </p:cNvPr>
          <p:cNvPicPr>
            <a:picLocks noChangeAspect="1"/>
          </p:cNvPicPr>
          <p:nvPr/>
        </p:nvPicPr>
        <p:blipFill rotWithShape="1">
          <a:blip r:embed="rId5"/>
          <a:srcRect t="16400"/>
          <a:stretch/>
        </p:blipFill>
        <p:spPr>
          <a:xfrm>
            <a:off x="9419606" y="6952139"/>
            <a:ext cx="7169251" cy="3029318"/>
          </a:xfrm>
          <a:prstGeom prst="rect">
            <a:avLst/>
          </a:prstGeom>
          <a:ln>
            <a:noFill/>
          </a:ln>
          <a:effectLst>
            <a:outerShdw blurRad="190500" algn="tl" rotWithShape="0">
              <a:srgbClr val="000000">
                <a:alpha val="70000"/>
              </a:srgbClr>
            </a:outerShdw>
          </a:effectLst>
        </p:spPr>
      </p:pic>
      <p:pic>
        <p:nvPicPr>
          <p:cNvPr id="17" name="Picture 16">
            <a:extLst>
              <a:ext uri="{FF2B5EF4-FFF2-40B4-BE49-F238E27FC236}">
                <a16:creationId xmlns:a16="http://schemas.microsoft.com/office/drawing/2014/main" id="{45C50B3C-C321-4113-975F-D4493C024989}"/>
              </a:ext>
            </a:extLst>
          </p:cNvPr>
          <p:cNvPicPr>
            <a:picLocks noChangeAspect="1"/>
          </p:cNvPicPr>
          <p:nvPr/>
        </p:nvPicPr>
        <p:blipFill>
          <a:blip r:embed="rId6"/>
          <a:stretch>
            <a:fillRect/>
          </a:stretch>
        </p:blipFill>
        <p:spPr>
          <a:xfrm>
            <a:off x="466495" y="2728602"/>
            <a:ext cx="5518048" cy="3465985"/>
          </a:xfrm>
          <a:prstGeom prst="rect">
            <a:avLst/>
          </a:prstGeom>
        </p:spPr>
      </p:pic>
      <p:pic>
        <p:nvPicPr>
          <p:cNvPr id="18" name="Picture 17">
            <a:extLst>
              <a:ext uri="{FF2B5EF4-FFF2-40B4-BE49-F238E27FC236}">
                <a16:creationId xmlns:a16="http://schemas.microsoft.com/office/drawing/2014/main" id="{14381C31-3C36-4F13-AFC4-D9B8BEB9232F}"/>
              </a:ext>
            </a:extLst>
          </p:cNvPr>
          <p:cNvPicPr>
            <a:picLocks noChangeAspect="1"/>
          </p:cNvPicPr>
          <p:nvPr/>
        </p:nvPicPr>
        <p:blipFill rotWithShape="1">
          <a:blip r:embed="rId7"/>
          <a:srcRect t="-5082" b="5082"/>
          <a:stretch/>
        </p:blipFill>
        <p:spPr>
          <a:xfrm>
            <a:off x="1028700" y="6530712"/>
            <a:ext cx="7178157" cy="3465985"/>
          </a:xfrm>
          <a:prstGeom prst="rect">
            <a:avLst/>
          </a:prstGeom>
          <a:ln>
            <a:noFill/>
          </a:ln>
          <a:effectLst>
            <a:outerShdw blurRad="190500" algn="tl" rotWithShape="0">
              <a:srgbClr val="000000">
                <a:alpha val="70000"/>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18333" b="-18333"/>
            </a:stretch>
          </a:blipFill>
        </p:spPr>
        <p:txBody>
          <a:bodyPr/>
          <a:lstStyle/>
          <a:p>
            <a:endParaRPr lang="en-GB"/>
          </a:p>
        </p:txBody>
      </p:sp>
      <p:sp>
        <p:nvSpPr>
          <p:cNvPr id="4" name="TextBox 4"/>
          <p:cNvSpPr txBox="1"/>
          <p:nvPr/>
        </p:nvSpPr>
        <p:spPr>
          <a:xfrm>
            <a:off x="1028700" y="969905"/>
            <a:ext cx="16230600" cy="2433743"/>
          </a:xfrm>
          <a:prstGeom prst="rect">
            <a:avLst/>
          </a:prstGeom>
        </p:spPr>
        <p:txBody>
          <a:bodyPr lIns="0" tIns="0" rIns="0" bIns="0" rtlCol="0" anchor="t">
            <a:spAutoFit/>
          </a:bodyPr>
          <a:lstStyle/>
          <a:p>
            <a:pPr>
              <a:lnSpc>
                <a:spcPts val="9875"/>
              </a:lnSpc>
              <a:spcBef>
                <a:spcPct val="0"/>
              </a:spcBef>
            </a:pPr>
            <a:r>
              <a:rPr lang="en-US" sz="7053" b="1">
                <a:solidFill>
                  <a:srgbClr val="000000"/>
                </a:solidFill>
                <a:latin typeface="Times New Roman" panose="02020603050405020304" pitchFamily="18" charset="0"/>
                <a:ea typeface="A Day Without Sun Text Bold"/>
                <a:cs typeface="Times New Roman" panose="02020603050405020304" pitchFamily="18" charset="0"/>
                <a:sym typeface="A Day Without Sun Text Bold"/>
              </a:rPr>
              <a:t>Digital Safety Action Plan (Email Awareness)</a:t>
            </a:r>
          </a:p>
        </p:txBody>
      </p:sp>
      <p:graphicFrame>
        <p:nvGraphicFramePr>
          <p:cNvPr id="12" name="Diagram 11">
            <a:extLst>
              <a:ext uri="{FF2B5EF4-FFF2-40B4-BE49-F238E27FC236}">
                <a16:creationId xmlns:a16="http://schemas.microsoft.com/office/drawing/2014/main" id="{12F863B2-C2EC-492D-9A5E-EB850145D865}"/>
              </a:ext>
            </a:extLst>
          </p:cNvPr>
          <p:cNvGraphicFramePr/>
          <p:nvPr>
            <p:extLst>
              <p:ext uri="{D42A27DB-BD31-4B8C-83A1-F6EECF244321}">
                <p14:modId xmlns:p14="http://schemas.microsoft.com/office/powerpoint/2010/main" val="2400006261"/>
              </p:ext>
            </p:extLst>
          </p:nvPr>
        </p:nvGraphicFramePr>
        <p:xfrm>
          <a:off x="1676400" y="3664590"/>
          <a:ext cx="7848600" cy="569822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7" name="Group 7"/>
          <p:cNvGrpSpPr/>
          <p:nvPr/>
        </p:nvGrpSpPr>
        <p:grpSpPr>
          <a:xfrm>
            <a:off x="-603149" y="-500332"/>
            <a:ext cx="19494297" cy="1255014"/>
            <a:chOff x="0" y="0"/>
            <a:chExt cx="25992396" cy="1673352"/>
          </a:xfrm>
        </p:grpSpPr>
        <p:sp>
          <p:nvSpPr>
            <p:cNvPr id="8" name="Freeform 8"/>
            <p:cNvSpPr/>
            <p:nvPr/>
          </p:nvSpPr>
          <p:spPr>
            <a:xfrm rot="5400000">
              <a:off x="4649724" y="-4649724"/>
              <a:ext cx="1673352" cy="10972800"/>
            </a:xfrm>
            <a:custGeom>
              <a:avLst/>
              <a:gdLst/>
              <a:ahLst/>
              <a:cxnLst/>
              <a:rect l="l" t="t" r="r" b="b"/>
              <a:pathLst>
                <a:path w="1673352" h="10972800">
                  <a:moveTo>
                    <a:pt x="0" y="0"/>
                  </a:moveTo>
                  <a:lnTo>
                    <a:pt x="1673352" y="0"/>
                  </a:lnTo>
                  <a:lnTo>
                    <a:pt x="1673352" y="10972800"/>
                  </a:lnTo>
                  <a:lnTo>
                    <a:pt x="0" y="10972800"/>
                  </a:lnTo>
                  <a:lnTo>
                    <a:pt x="0" y="0"/>
                  </a:lnTo>
                  <a:close/>
                </a:path>
              </a:pathLst>
            </a:custGeom>
            <a:blipFill>
              <a:blip r:embed="rId9"/>
              <a:stretch>
                <a:fillRect/>
              </a:stretch>
            </a:blipFill>
          </p:spPr>
          <p:txBody>
            <a:bodyPr/>
            <a:lstStyle/>
            <a:p>
              <a:endParaRPr lang="en-GB"/>
            </a:p>
          </p:txBody>
        </p:sp>
        <p:sp>
          <p:nvSpPr>
            <p:cNvPr id="9" name="Freeform 9"/>
            <p:cNvSpPr/>
            <p:nvPr/>
          </p:nvSpPr>
          <p:spPr>
            <a:xfrm rot="5400000">
              <a:off x="16146709" y="-4649724"/>
              <a:ext cx="1673352" cy="10972800"/>
            </a:xfrm>
            <a:custGeom>
              <a:avLst/>
              <a:gdLst/>
              <a:ahLst/>
              <a:cxnLst/>
              <a:rect l="l" t="t" r="r" b="b"/>
              <a:pathLst>
                <a:path w="1673352" h="10972800">
                  <a:moveTo>
                    <a:pt x="0" y="0"/>
                  </a:moveTo>
                  <a:lnTo>
                    <a:pt x="1673352" y="0"/>
                  </a:lnTo>
                  <a:lnTo>
                    <a:pt x="1673352" y="10972800"/>
                  </a:lnTo>
                  <a:lnTo>
                    <a:pt x="0" y="10972800"/>
                  </a:lnTo>
                  <a:lnTo>
                    <a:pt x="0" y="0"/>
                  </a:lnTo>
                  <a:close/>
                </a:path>
              </a:pathLst>
            </a:custGeom>
            <a:blipFill>
              <a:blip r:embed="rId9"/>
              <a:stretch>
                <a:fillRect/>
              </a:stretch>
            </a:blipFill>
          </p:spPr>
          <p:txBody>
            <a:bodyPr/>
            <a:lstStyle/>
            <a:p>
              <a:endParaRPr lang="en-GB"/>
            </a:p>
          </p:txBody>
        </p:sp>
        <p:sp>
          <p:nvSpPr>
            <p:cNvPr id="10" name="Freeform 10"/>
            <p:cNvSpPr/>
            <p:nvPr/>
          </p:nvSpPr>
          <p:spPr>
            <a:xfrm rot="5400000">
              <a:off x="23394415" y="-924629"/>
              <a:ext cx="1673352" cy="3522611"/>
            </a:xfrm>
            <a:custGeom>
              <a:avLst/>
              <a:gdLst/>
              <a:ahLst/>
              <a:cxnLst/>
              <a:rect l="l" t="t" r="r" b="b"/>
              <a:pathLst>
                <a:path w="1673352" h="3522611">
                  <a:moveTo>
                    <a:pt x="0" y="0"/>
                  </a:moveTo>
                  <a:lnTo>
                    <a:pt x="1673352" y="0"/>
                  </a:lnTo>
                  <a:lnTo>
                    <a:pt x="1673352" y="3522610"/>
                  </a:lnTo>
                  <a:lnTo>
                    <a:pt x="0" y="3522610"/>
                  </a:lnTo>
                  <a:lnTo>
                    <a:pt x="0" y="0"/>
                  </a:lnTo>
                  <a:close/>
                </a:path>
              </a:pathLst>
            </a:custGeom>
            <a:blipFill>
              <a:blip r:embed="rId9"/>
              <a:stretch>
                <a:fillRect t="-211496"/>
              </a:stretch>
            </a:blipFill>
          </p:spPr>
          <p:txBody>
            <a:bodyPr/>
            <a:lstStyle/>
            <a:p>
              <a:endParaRPr lang="en-GB"/>
            </a:p>
          </p:txBody>
        </p:sp>
      </p:grpSp>
      <p:pic>
        <p:nvPicPr>
          <p:cNvPr id="14" name="Picture 13">
            <a:extLst>
              <a:ext uri="{FF2B5EF4-FFF2-40B4-BE49-F238E27FC236}">
                <a16:creationId xmlns:a16="http://schemas.microsoft.com/office/drawing/2014/main" id="{C2266B23-333C-4618-9B69-E7BDB0A49DF5}"/>
              </a:ext>
            </a:extLst>
          </p:cNvPr>
          <p:cNvPicPr>
            <a:picLocks noChangeAspect="1"/>
          </p:cNvPicPr>
          <p:nvPr/>
        </p:nvPicPr>
        <p:blipFill>
          <a:blip r:embed="rId10"/>
          <a:stretch>
            <a:fillRect/>
          </a:stretch>
        </p:blipFill>
        <p:spPr>
          <a:xfrm>
            <a:off x="9915495" y="2691244"/>
            <a:ext cx="7626654" cy="3091531"/>
          </a:xfrm>
          <a:prstGeom prst="rect">
            <a:avLst/>
          </a:prstGeom>
          <a:ln>
            <a:noFill/>
          </a:ln>
          <a:effectLst>
            <a:outerShdw blurRad="292100" dist="139700" dir="2700000" algn="tl" rotWithShape="0">
              <a:srgbClr val="333333">
                <a:alpha val="65000"/>
              </a:srgbClr>
            </a:outerShdw>
          </a:effectLst>
        </p:spPr>
      </p:pic>
      <p:pic>
        <p:nvPicPr>
          <p:cNvPr id="15" name="Picture 14">
            <a:extLst>
              <a:ext uri="{FF2B5EF4-FFF2-40B4-BE49-F238E27FC236}">
                <a16:creationId xmlns:a16="http://schemas.microsoft.com/office/drawing/2014/main" id="{F9ABCDEE-8895-4989-909E-2A3DA3C3C843}"/>
              </a:ext>
            </a:extLst>
          </p:cNvPr>
          <p:cNvPicPr>
            <a:picLocks noChangeAspect="1"/>
          </p:cNvPicPr>
          <p:nvPr/>
        </p:nvPicPr>
        <p:blipFill rotWithShape="1">
          <a:blip r:embed="rId11"/>
          <a:srcRect l="7978" t="14445" b="7037"/>
          <a:stretch/>
        </p:blipFill>
        <p:spPr>
          <a:xfrm>
            <a:off x="10021821" y="5893709"/>
            <a:ext cx="7414001" cy="3730577"/>
          </a:xfrm>
          <a:prstGeom prst="rect">
            <a:avLst/>
          </a:prstGeom>
          <a:ln>
            <a:noFill/>
          </a:ln>
          <a:effectLst>
            <a:outerShdw blurRad="292100" dist="139700" dir="2700000" algn="tl" rotWithShape="0">
              <a:srgbClr val="333333">
                <a:alpha val="65000"/>
              </a:srgbClr>
            </a:outerShdw>
          </a:effectLst>
        </p:spPr>
      </p:pic>
      <p:pic>
        <p:nvPicPr>
          <p:cNvPr id="18" name="Picture 17" descr="A white spiral notebook with blue text and blue circles&#10;&#10;AI-generated content may be incorrect.">
            <a:extLst>
              <a:ext uri="{FF2B5EF4-FFF2-40B4-BE49-F238E27FC236}">
                <a16:creationId xmlns:a16="http://schemas.microsoft.com/office/drawing/2014/main" id="{54902FF6-7EA1-4D68-606F-0F9E0B166A0D}"/>
              </a:ext>
            </a:extLst>
          </p:cNvPr>
          <p:cNvPicPr>
            <a:picLocks noChangeAspect="1"/>
          </p:cNvPicPr>
          <p:nvPr/>
        </p:nvPicPr>
        <p:blipFill>
          <a:blip r:embed="rId12"/>
          <a:stretch>
            <a:fillRect/>
          </a:stretch>
        </p:blipFill>
        <p:spPr>
          <a:xfrm>
            <a:off x="0" y="0"/>
            <a:ext cx="18288000" cy="102870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18333" b="-18333"/>
            </a:stretch>
          </a:blipFill>
        </p:spPr>
        <p:txBody>
          <a:bodyPr/>
          <a:lstStyle/>
          <a:p>
            <a:endParaRPr lang="en-GB"/>
          </a:p>
        </p:txBody>
      </p:sp>
      <p:sp>
        <p:nvSpPr>
          <p:cNvPr id="4" name="TextBox 4"/>
          <p:cNvSpPr txBox="1"/>
          <p:nvPr/>
        </p:nvSpPr>
        <p:spPr>
          <a:xfrm>
            <a:off x="1028700" y="1007263"/>
            <a:ext cx="16230600" cy="2170722"/>
          </a:xfrm>
          <a:prstGeom prst="rect">
            <a:avLst/>
          </a:prstGeom>
        </p:spPr>
        <p:txBody>
          <a:bodyPr lIns="0" tIns="0" rIns="0" bIns="0" rtlCol="0" anchor="t">
            <a:spAutoFit/>
          </a:bodyPr>
          <a:lstStyle/>
          <a:p>
            <a:pPr algn="l">
              <a:spcBef>
                <a:spcPct val="0"/>
              </a:spcBef>
            </a:pPr>
            <a:r>
              <a:rPr lang="en-US" sz="7053" b="1">
                <a:solidFill>
                  <a:srgbClr val="000000"/>
                </a:solidFill>
                <a:latin typeface="Times New Roman" panose="02020603050405020304" pitchFamily="18" charset="0"/>
                <a:ea typeface="A Day Without Sun Text Bold"/>
                <a:cs typeface="Times New Roman" panose="02020603050405020304" pitchFamily="18" charset="0"/>
                <a:sym typeface="A Day Without Sun Text Bold"/>
              </a:rPr>
              <a:t>Digital Safety Action Plan (Data Management and Confidentiality)</a:t>
            </a:r>
          </a:p>
        </p:txBody>
      </p:sp>
      <p:grpSp>
        <p:nvGrpSpPr>
          <p:cNvPr id="7" name="Group 7"/>
          <p:cNvGrpSpPr/>
          <p:nvPr/>
        </p:nvGrpSpPr>
        <p:grpSpPr>
          <a:xfrm>
            <a:off x="-603149" y="-500332"/>
            <a:ext cx="19494297" cy="1255014"/>
            <a:chOff x="0" y="0"/>
            <a:chExt cx="25992396" cy="1673352"/>
          </a:xfrm>
        </p:grpSpPr>
        <p:sp>
          <p:nvSpPr>
            <p:cNvPr id="8" name="Freeform 8"/>
            <p:cNvSpPr/>
            <p:nvPr/>
          </p:nvSpPr>
          <p:spPr>
            <a:xfrm rot="5400000">
              <a:off x="4649724" y="-4649724"/>
              <a:ext cx="1673352" cy="10972800"/>
            </a:xfrm>
            <a:custGeom>
              <a:avLst/>
              <a:gdLst/>
              <a:ahLst/>
              <a:cxnLst/>
              <a:rect l="l" t="t" r="r" b="b"/>
              <a:pathLst>
                <a:path w="1673352" h="10972800">
                  <a:moveTo>
                    <a:pt x="0" y="0"/>
                  </a:moveTo>
                  <a:lnTo>
                    <a:pt x="1673352" y="0"/>
                  </a:lnTo>
                  <a:lnTo>
                    <a:pt x="1673352" y="10972800"/>
                  </a:lnTo>
                  <a:lnTo>
                    <a:pt x="0" y="10972800"/>
                  </a:lnTo>
                  <a:lnTo>
                    <a:pt x="0" y="0"/>
                  </a:lnTo>
                  <a:close/>
                </a:path>
              </a:pathLst>
            </a:custGeom>
            <a:blipFill>
              <a:blip r:embed="rId4"/>
              <a:stretch>
                <a:fillRect/>
              </a:stretch>
            </a:blipFill>
          </p:spPr>
          <p:txBody>
            <a:bodyPr/>
            <a:lstStyle/>
            <a:p>
              <a:endParaRPr lang="en-GB"/>
            </a:p>
          </p:txBody>
        </p:sp>
        <p:sp>
          <p:nvSpPr>
            <p:cNvPr id="9" name="Freeform 9"/>
            <p:cNvSpPr/>
            <p:nvPr/>
          </p:nvSpPr>
          <p:spPr>
            <a:xfrm rot="5400000">
              <a:off x="16146709" y="-4649724"/>
              <a:ext cx="1673352" cy="10972800"/>
            </a:xfrm>
            <a:custGeom>
              <a:avLst/>
              <a:gdLst/>
              <a:ahLst/>
              <a:cxnLst/>
              <a:rect l="l" t="t" r="r" b="b"/>
              <a:pathLst>
                <a:path w="1673352" h="10972800">
                  <a:moveTo>
                    <a:pt x="0" y="0"/>
                  </a:moveTo>
                  <a:lnTo>
                    <a:pt x="1673352" y="0"/>
                  </a:lnTo>
                  <a:lnTo>
                    <a:pt x="1673352" y="10972800"/>
                  </a:lnTo>
                  <a:lnTo>
                    <a:pt x="0" y="10972800"/>
                  </a:lnTo>
                  <a:lnTo>
                    <a:pt x="0" y="0"/>
                  </a:lnTo>
                  <a:close/>
                </a:path>
              </a:pathLst>
            </a:custGeom>
            <a:blipFill>
              <a:blip r:embed="rId4"/>
              <a:stretch>
                <a:fillRect/>
              </a:stretch>
            </a:blipFill>
          </p:spPr>
          <p:txBody>
            <a:bodyPr/>
            <a:lstStyle/>
            <a:p>
              <a:endParaRPr lang="en-GB"/>
            </a:p>
          </p:txBody>
        </p:sp>
        <p:sp>
          <p:nvSpPr>
            <p:cNvPr id="10" name="Freeform 10"/>
            <p:cNvSpPr/>
            <p:nvPr/>
          </p:nvSpPr>
          <p:spPr>
            <a:xfrm rot="5400000">
              <a:off x="23394415" y="-924629"/>
              <a:ext cx="1673352" cy="3522611"/>
            </a:xfrm>
            <a:custGeom>
              <a:avLst/>
              <a:gdLst/>
              <a:ahLst/>
              <a:cxnLst/>
              <a:rect l="l" t="t" r="r" b="b"/>
              <a:pathLst>
                <a:path w="1673352" h="3522611">
                  <a:moveTo>
                    <a:pt x="0" y="0"/>
                  </a:moveTo>
                  <a:lnTo>
                    <a:pt x="1673352" y="0"/>
                  </a:lnTo>
                  <a:lnTo>
                    <a:pt x="1673352" y="3522610"/>
                  </a:lnTo>
                  <a:lnTo>
                    <a:pt x="0" y="3522610"/>
                  </a:lnTo>
                  <a:lnTo>
                    <a:pt x="0" y="0"/>
                  </a:lnTo>
                  <a:close/>
                </a:path>
              </a:pathLst>
            </a:custGeom>
            <a:blipFill>
              <a:blip r:embed="rId4"/>
              <a:stretch>
                <a:fillRect t="-211496"/>
              </a:stretch>
            </a:blipFill>
          </p:spPr>
          <p:txBody>
            <a:bodyPr/>
            <a:lstStyle/>
            <a:p>
              <a:endParaRPr lang="en-GB"/>
            </a:p>
          </p:txBody>
        </p:sp>
      </p:grpSp>
      <p:cxnSp>
        <p:nvCxnSpPr>
          <p:cNvPr id="17" name="Straight Arrow Connector 16">
            <a:extLst>
              <a:ext uri="{FF2B5EF4-FFF2-40B4-BE49-F238E27FC236}">
                <a16:creationId xmlns:a16="http://schemas.microsoft.com/office/drawing/2014/main" id="{8C7B329F-6D5A-40D5-B362-C37C09A5E923}"/>
              </a:ext>
            </a:extLst>
          </p:cNvPr>
          <p:cNvCxnSpPr/>
          <p:nvPr/>
        </p:nvCxnSpPr>
        <p:spPr>
          <a:xfrm>
            <a:off x="1981200" y="7886700"/>
            <a:ext cx="0" cy="0"/>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graphicFrame>
        <p:nvGraphicFramePr>
          <p:cNvPr id="19" name="Diagram 18">
            <a:extLst>
              <a:ext uri="{FF2B5EF4-FFF2-40B4-BE49-F238E27FC236}">
                <a16:creationId xmlns:a16="http://schemas.microsoft.com/office/drawing/2014/main" id="{EE9AD5E1-2BFB-4802-A07A-A3D2ED1661A9}"/>
              </a:ext>
            </a:extLst>
          </p:cNvPr>
          <p:cNvGraphicFramePr/>
          <p:nvPr>
            <p:extLst>
              <p:ext uri="{D42A27DB-BD31-4B8C-83A1-F6EECF244321}">
                <p14:modId xmlns:p14="http://schemas.microsoft.com/office/powerpoint/2010/main" val="566511723"/>
              </p:ext>
            </p:extLst>
          </p:nvPr>
        </p:nvGraphicFramePr>
        <p:xfrm>
          <a:off x="1036320" y="2964625"/>
          <a:ext cx="16687800" cy="668991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grpSp>
        <p:nvGrpSpPr>
          <p:cNvPr id="49" name="Group 48">
            <a:extLst>
              <a:ext uri="{FF2B5EF4-FFF2-40B4-BE49-F238E27FC236}">
                <a16:creationId xmlns:a16="http://schemas.microsoft.com/office/drawing/2014/main" id="{62CE031E-EE35-4AA7-9784-8050933277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810457" y="4444999"/>
            <a:ext cx="4472788" cy="4813301"/>
            <a:chOff x="9206969" y="2963333"/>
            <a:chExt cx="2981858" cy="3208867"/>
          </a:xfrm>
        </p:grpSpPr>
        <p:cxnSp>
          <p:nvCxnSpPr>
            <p:cNvPr id="11" name="Straight Connector 10">
              <a:extLst>
                <a:ext uri="{FF2B5EF4-FFF2-40B4-BE49-F238E27FC236}">
                  <a16:creationId xmlns:a16="http://schemas.microsoft.com/office/drawing/2014/main" id="{118D62D3-5800-4F4A-95BE-C1A2BB8B233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0" name="Straight Connector 49">
              <a:extLst>
                <a:ext uri="{FF2B5EF4-FFF2-40B4-BE49-F238E27FC236}">
                  <a16:creationId xmlns:a16="http://schemas.microsoft.com/office/drawing/2014/main" id="{4C9E4F52-5D94-4242-AC69-EE6A23FAB1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22CC7C0-D1D6-4FF0-A60C-1AEB9C8736A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1" name="Straight Connector 50">
              <a:extLst>
                <a:ext uri="{FF2B5EF4-FFF2-40B4-BE49-F238E27FC236}">
                  <a16:creationId xmlns:a16="http://schemas.microsoft.com/office/drawing/2014/main" id="{99B43E48-8275-4871-8745-F5CB75CFDB8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2" name="Straight Connector 51">
              <a:extLst>
                <a:ext uri="{FF2B5EF4-FFF2-40B4-BE49-F238E27FC236}">
                  <a16:creationId xmlns:a16="http://schemas.microsoft.com/office/drawing/2014/main" id="{E87ED701-F942-4771-8F92-6EFCC2E8E0E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pic>
        <p:nvPicPr>
          <p:cNvPr id="5" name="Picture 4" descr="Yellow and blue symbols">
            <a:extLst>
              <a:ext uri="{FF2B5EF4-FFF2-40B4-BE49-F238E27FC236}">
                <a16:creationId xmlns:a16="http://schemas.microsoft.com/office/drawing/2014/main" id="{64068527-C2CC-0389-5977-236D72B1675A}"/>
              </a:ext>
            </a:extLst>
          </p:cNvPr>
          <p:cNvPicPr>
            <a:picLocks noChangeAspect="1"/>
          </p:cNvPicPr>
          <p:nvPr/>
        </p:nvPicPr>
        <p:blipFill>
          <a:blip r:embed="rId2">
            <a:extLst>
              <a:ext uri="{28A0092B-C50C-407E-A947-70E740481C1C}">
                <a14:useLocalDpi xmlns:a14="http://schemas.microsoft.com/office/drawing/2010/main" val="0"/>
              </a:ext>
            </a:extLst>
          </a:blip>
          <a:srcRect l="2918" r="204" b="-1"/>
          <a:stretch>
            <a:fillRect/>
          </a:stretch>
        </p:blipFill>
        <p:spPr>
          <a:xfrm>
            <a:off x="1769142" y="1100470"/>
            <a:ext cx="6792571" cy="5363826"/>
          </a:xfrm>
          <a:prstGeom prst="rect">
            <a:avLst/>
          </a:prstGeom>
          <a:effectLst>
            <a:innerShdw blurRad="57150" dist="38100" dir="14460000">
              <a:prstClr val="black">
                <a:alpha val="70000"/>
              </a:prstClr>
            </a:innerShdw>
          </a:effectLst>
        </p:spPr>
      </p:pic>
      <p:sp>
        <p:nvSpPr>
          <p:cNvPr id="3" name="TextBox 2">
            <a:extLst>
              <a:ext uri="{FF2B5EF4-FFF2-40B4-BE49-F238E27FC236}">
                <a16:creationId xmlns:a16="http://schemas.microsoft.com/office/drawing/2014/main" id="{2A919DC8-406A-9949-A3BA-1B6FAE07ACF7}"/>
              </a:ext>
            </a:extLst>
          </p:cNvPr>
          <p:cNvSpPr txBox="1"/>
          <p:nvPr/>
        </p:nvSpPr>
        <p:spPr>
          <a:xfrm>
            <a:off x="9749481" y="1100470"/>
            <a:ext cx="6628756" cy="7780454"/>
          </a:xfrm>
          <a:prstGeom prst="rect">
            <a:avLst/>
          </a:prstGeom>
        </p:spPr>
        <p:txBody>
          <a:bodyPr vert="horz" lIns="91440" tIns="45720" rIns="91440" bIns="45720" rtlCol="0" anchor="ctr">
            <a:normAutofit/>
          </a:bodyPr>
          <a:lstStyle/>
          <a:p>
            <a:pPr indent="-228600" defTabSz="457200">
              <a:spcBef>
                <a:spcPct val="20000"/>
              </a:spcBef>
              <a:spcAft>
                <a:spcPts val="600"/>
              </a:spcAft>
              <a:buClr>
                <a:schemeClr val="tx1"/>
              </a:buClr>
              <a:buSzPct val="80000"/>
              <a:buFont typeface="Wingdings 3" panose="05040102010807070707" pitchFamily="18" charset="2"/>
              <a:buChar char=""/>
            </a:pPr>
            <a:r>
              <a:rPr lang="en-US" sz="2800" b="1" u="sng">
                <a:solidFill>
                  <a:schemeClr val="bg2">
                    <a:lumMod val="75000"/>
                  </a:schemeClr>
                </a:solidFill>
              </a:rPr>
              <a:t>CONCLUSION</a:t>
            </a:r>
          </a:p>
          <a:p>
            <a:pPr indent="-228600" defTabSz="457200">
              <a:spcBef>
                <a:spcPct val="20000"/>
              </a:spcBef>
              <a:spcAft>
                <a:spcPts val="600"/>
              </a:spcAft>
              <a:buClr>
                <a:schemeClr val="tx1"/>
              </a:buClr>
              <a:buSzPct val="80000"/>
              <a:buFont typeface="Wingdings 3" panose="05040102010807070707" pitchFamily="18" charset="2"/>
              <a:buChar char=""/>
            </a:pPr>
            <a:endParaRPr lang="en-US" sz="2800" b="1">
              <a:solidFill>
                <a:schemeClr val="bg2">
                  <a:lumMod val="75000"/>
                </a:schemeClr>
              </a:solidFill>
            </a:endParaRPr>
          </a:p>
          <a:p>
            <a:pPr indent="-228600" defTabSz="457200">
              <a:spcBef>
                <a:spcPct val="20000"/>
              </a:spcBef>
              <a:spcAft>
                <a:spcPts val="600"/>
              </a:spcAft>
              <a:buClr>
                <a:schemeClr val="tx1"/>
              </a:buClr>
              <a:buSzPct val="80000"/>
              <a:buFont typeface="Wingdings 3" panose="05040102010807070707" pitchFamily="18" charset="2"/>
              <a:buChar char=""/>
            </a:pPr>
            <a:r>
              <a:rPr lang="en-US" sz="2800" b="1">
                <a:solidFill>
                  <a:schemeClr val="bg2">
                    <a:lumMod val="75000"/>
                  </a:schemeClr>
                </a:solidFill>
              </a:rPr>
              <a:t>To end our presentation, we have come to a conclusion, after weighing out the benefits And limitations that, Greenfield home care agency should adopt Microsoft application to improve its efficiency. </a:t>
            </a:r>
          </a:p>
          <a:p>
            <a:pPr indent="-228600" defTabSz="457200">
              <a:spcBef>
                <a:spcPct val="20000"/>
              </a:spcBef>
              <a:spcAft>
                <a:spcPts val="600"/>
              </a:spcAft>
              <a:buClr>
                <a:schemeClr val="tx1"/>
              </a:buClr>
              <a:buSzPct val="80000"/>
              <a:buFont typeface="Wingdings 3" panose="05040102010807070707" pitchFamily="18" charset="2"/>
              <a:buChar char=""/>
            </a:pPr>
            <a:endParaRPr lang="en-US" sz="2800" b="1">
              <a:solidFill>
                <a:schemeClr val="bg2">
                  <a:lumMod val="75000"/>
                </a:schemeClr>
              </a:solidFill>
            </a:endParaRPr>
          </a:p>
          <a:p>
            <a:pPr indent="-228600" defTabSz="457200">
              <a:spcBef>
                <a:spcPct val="20000"/>
              </a:spcBef>
              <a:spcAft>
                <a:spcPts val="600"/>
              </a:spcAft>
              <a:buClr>
                <a:schemeClr val="tx1"/>
              </a:buClr>
              <a:buSzPct val="80000"/>
              <a:buFont typeface="Wingdings 3" panose="05040102010807070707" pitchFamily="18" charset="2"/>
              <a:buChar char=""/>
            </a:pPr>
            <a:r>
              <a:rPr lang="en-US" sz="2800" b="1">
                <a:solidFill>
                  <a:schemeClr val="bg2">
                    <a:lumMod val="75000"/>
                  </a:schemeClr>
                </a:solidFill>
              </a:rPr>
              <a:t>It should also take on board the importance of data protection and security.</a:t>
            </a:r>
          </a:p>
          <a:p>
            <a:pPr indent="-228600" defTabSz="457200">
              <a:spcBef>
                <a:spcPct val="20000"/>
              </a:spcBef>
              <a:spcAft>
                <a:spcPts val="600"/>
              </a:spcAft>
              <a:buClr>
                <a:schemeClr val="tx1"/>
              </a:buClr>
              <a:buSzPct val="80000"/>
              <a:buFont typeface="Wingdings 3" panose="05040102010807070707" pitchFamily="18" charset="2"/>
              <a:buChar char=""/>
            </a:pPr>
            <a:endParaRPr lang="en-US" sz="2800" b="1">
              <a:solidFill>
                <a:schemeClr val="bg2">
                  <a:lumMod val="75000"/>
                </a:schemeClr>
              </a:solidFill>
            </a:endParaRPr>
          </a:p>
          <a:p>
            <a:pPr indent="-228600" defTabSz="457200">
              <a:spcBef>
                <a:spcPct val="20000"/>
              </a:spcBef>
              <a:spcAft>
                <a:spcPts val="600"/>
              </a:spcAft>
              <a:buClr>
                <a:schemeClr val="tx1"/>
              </a:buClr>
              <a:buSzPct val="80000"/>
              <a:buFont typeface="Wingdings 3" panose="05040102010807070707" pitchFamily="18" charset="2"/>
              <a:buChar char=""/>
            </a:pPr>
            <a:r>
              <a:rPr lang="en-US" sz="2800" b="1">
                <a:solidFill>
                  <a:schemeClr val="bg2">
                    <a:lumMod val="75000"/>
                  </a:schemeClr>
                </a:solidFill>
              </a:rPr>
              <a:t>Thank you for listening.</a:t>
            </a:r>
          </a:p>
        </p:txBody>
      </p:sp>
    </p:spTree>
    <p:extLst>
      <p:ext uri="{BB962C8B-B14F-4D97-AF65-F5344CB8AC3E}">
        <p14:creationId xmlns:p14="http://schemas.microsoft.com/office/powerpoint/2010/main" val="27430637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18333" b="-18333"/>
            </a:stretch>
          </a:blipFill>
        </p:spPr>
        <p:txBody>
          <a:bodyPr/>
          <a:lstStyle/>
          <a:p>
            <a:endParaRPr lang="en-GB"/>
          </a:p>
        </p:txBody>
      </p:sp>
      <p:sp>
        <p:nvSpPr>
          <p:cNvPr id="4" name="TextBox 4"/>
          <p:cNvSpPr txBox="1"/>
          <p:nvPr/>
        </p:nvSpPr>
        <p:spPr>
          <a:xfrm>
            <a:off x="1028700" y="1007263"/>
            <a:ext cx="16230600" cy="1164165"/>
          </a:xfrm>
          <a:prstGeom prst="rect">
            <a:avLst/>
          </a:prstGeom>
        </p:spPr>
        <p:txBody>
          <a:bodyPr lIns="0" tIns="0" rIns="0" bIns="0" rtlCol="0" anchor="t">
            <a:spAutoFit/>
          </a:bodyPr>
          <a:lstStyle/>
          <a:p>
            <a:pPr marL="0" marR="0" lvl="0" indent="0" algn="l" defTabSz="914400" rtl="0" eaLnBrk="1" fontAlgn="auto" latinLnBrk="0" hangingPunct="1">
              <a:lnSpc>
                <a:spcPts val="9875"/>
              </a:lnSpc>
              <a:spcBef>
                <a:spcPct val="0"/>
              </a:spcBef>
              <a:spcAft>
                <a:spcPts val="0"/>
              </a:spcAft>
              <a:buClrTx/>
              <a:buSzTx/>
              <a:buFontTx/>
              <a:buNone/>
              <a:tabLst/>
              <a:defRPr/>
            </a:pPr>
            <a:r>
              <a:rPr kumimoji="0" lang="en-US" sz="7053" b="1" i="0" u="none" strike="noStrike" kern="1200" cap="none" spc="0" normalizeH="0" baseline="0" noProof="0">
                <a:ln>
                  <a:noFill/>
                </a:ln>
                <a:solidFill>
                  <a:srgbClr val="000000"/>
                </a:solidFill>
                <a:effectLst/>
                <a:uLnTx/>
                <a:uFillTx/>
                <a:latin typeface="Times New Roman" panose="02020603050405020304" pitchFamily="18" charset="0"/>
                <a:ea typeface="A Day Without Sun Text Bold"/>
                <a:cs typeface="Times New Roman" panose="02020603050405020304" pitchFamily="18" charset="0"/>
                <a:sym typeface="A Day Without Sun Text Bold"/>
              </a:rPr>
              <a:t>References </a:t>
            </a:r>
          </a:p>
        </p:txBody>
      </p:sp>
      <p:sp>
        <p:nvSpPr>
          <p:cNvPr id="5" name="TextBox 5"/>
          <p:cNvSpPr txBox="1"/>
          <p:nvPr/>
        </p:nvSpPr>
        <p:spPr>
          <a:xfrm>
            <a:off x="2117475" y="2181719"/>
            <a:ext cx="15141825" cy="8125301"/>
          </a:xfrm>
          <a:prstGeom prst="rect">
            <a:avLst/>
          </a:prstGeom>
        </p:spPr>
        <p:txBody>
          <a:bodyPr wrap="square" lIns="0" tIns="0" rIns="0" bIns="0" rtlCol="0" anchor="t">
            <a:spAutoFit/>
          </a:bodyPr>
          <a:lstStyle/>
          <a:p>
            <a:pPr marL="342900" marR="0" lvl="0" indent="-34290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Neue Haas Grotesk Text Pro"/>
                <a:ea typeface="Hanuman"/>
                <a:cs typeface="Times New Roman"/>
                <a:sym typeface="Hanuman"/>
              </a:rPr>
              <a:t>Anand Laxman Mhatre (2024). Dynamics 365 Transforming Healthcare. INTERANTIONAL JOURNAL OF SCIENTIFIC RESEARCH IN ENGINEERING AND MANAGEMENT, 08(11), pp.1–6. </a:t>
            </a:r>
            <a:r>
              <a:rPr kumimoji="0" lang="en-US" sz="2400" b="0" i="0" u="none" strike="noStrike" kern="1200" cap="none" spc="0" normalizeH="0" baseline="0" noProof="0" dirty="0" err="1">
                <a:ln>
                  <a:noFill/>
                </a:ln>
                <a:solidFill>
                  <a:srgbClr val="000000"/>
                </a:solidFill>
                <a:effectLst/>
                <a:uLnTx/>
                <a:uFillTx/>
                <a:latin typeface="Neue Haas Grotesk Text Pro"/>
                <a:ea typeface="Hanuman"/>
                <a:cs typeface="Times New Roman"/>
                <a:sym typeface="Hanuman"/>
              </a:rPr>
              <a:t>doi:https</a:t>
            </a:r>
            <a:r>
              <a:rPr kumimoji="0" lang="en-US" sz="2400" b="0" i="0" u="none" strike="noStrike" kern="1200" cap="none" spc="0" normalizeH="0" baseline="0" noProof="0" dirty="0">
                <a:ln>
                  <a:noFill/>
                </a:ln>
                <a:solidFill>
                  <a:srgbClr val="000000"/>
                </a:solidFill>
                <a:effectLst/>
                <a:uLnTx/>
                <a:uFillTx/>
                <a:latin typeface="Neue Haas Grotesk Text Pro"/>
                <a:ea typeface="Hanuman"/>
                <a:cs typeface="Times New Roman"/>
                <a:sym typeface="Hanuman"/>
              </a:rPr>
              <a:t>://doi.org/10.55041/ijsrem38233.</a:t>
            </a:r>
            <a:endParaRPr lang="en-US" sz="2400" b="0" i="0" u="none" strike="noStrike" kern="1200" cap="none" spc="0" normalizeH="0" baseline="0" noProof="0" dirty="0">
              <a:ln>
                <a:noFill/>
              </a:ln>
              <a:solidFill>
                <a:srgbClr val="000000"/>
              </a:solidFill>
              <a:effectLst/>
              <a:uLnTx/>
              <a:uFillTx/>
              <a:latin typeface="Neue Haas Grotesk Text Pro"/>
              <a:ea typeface="Hanuman"/>
              <a:cs typeface="Times New Roman"/>
            </a:endParaRPr>
          </a:p>
          <a:p>
            <a:pPr marL="342900" marR="0" lvl="0" indent="-34290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Neue Haas Grotesk Text Pro"/>
                <a:ea typeface="Hanuman"/>
                <a:cs typeface="Times New Roman"/>
                <a:sym typeface="Hanuman"/>
              </a:rPr>
              <a:t>Lawson, L., Di, R., Evans, J. and Saleem, W. (2023). Being a ‘Teams’ player: a quality improvement project expanding the role of Microsoft Teams to improve communication and efficiency of junior doctors in a ward-based hospital setting.. PubMed, [online] 10(Suppl 3), pp.89–90. </a:t>
            </a:r>
            <a:r>
              <a:rPr kumimoji="0" lang="en-US" sz="2400" b="0" i="0" u="none" strike="noStrike" kern="1200" cap="none" spc="0" normalizeH="0" baseline="0" noProof="0" dirty="0" err="1">
                <a:ln>
                  <a:noFill/>
                </a:ln>
                <a:solidFill>
                  <a:srgbClr val="000000"/>
                </a:solidFill>
                <a:effectLst/>
                <a:uLnTx/>
                <a:uFillTx/>
                <a:latin typeface="Neue Haas Grotesk Text Pro"/>
                <a:ea typeface="Hanuman"/>
                <a:cs typeface="Times New Roman"/>
                <a:sym typeface="Hanuman"/>
              </a:rPr>
              <a:t>doi:https</a:t>
            </a:r>
            <a:r>
              <a:rPr kumimoji="0" lang="en-US" sz="2400" b="0" i="0" u="none" strike="noStrike" kern="1200" cap="none" spc="0" normalizeH="0" baseline="0" noProof="0" dirty="0">
                <a:ln>
                  <a:noFill/>
                </a:ln>
                <a:solidFill>
                  <a:srgbClr val="000000"/>
                </a:solidFill>
                <a:effectLst/>
                <a:uLnTx/>
                <a:uFillTx/>
                <a:latin typeface="Neue Haas Grotesk Text Pro"/>
                <a:ea typeface="Hanuman"/>
                <a:cs typeface="Times New Roman"/>
                <a:sym typeface="Hanuman"/>
              </a:rPr>
              <a:t>://doi.org/10.7861/fhj.10-3-s89.</a:t>
            </a:r>
            <a:endParaRPr lang="en-US" sz="2400" b="0" i="0" u="none" strike="noStrike" kern="1200" cap="none" spc="0" normalizeH="0" baseline="0" noProof="0" dirty="0">
              <a:ln>
                <a:noFill/>
              </a:ln>
              <a:solidFill>
                <a:srgbClr val="000000"/>
              </a:solidFill>
              <a:effectLst/>
              <a:uLnTx/>
              <a:uFillTx/>
              <a:latin typeface="Neue Haas Grotesk Text Pro"/>
              <a:ea typeface="Hanuman"/>
              <a:cs typeface="Times New Roman"/>
            </a:endParaRPr>
          </a:p>
          <a:p>
            <a:pPr marL="342900" marR="0" lvl="0" indent="-34290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Neue Haas Grotesk Text Pro"/>
                <a:ea typeface="Hanuman"/>
                <a:cs typeface="Times New Roman"/>
                <a:sym typeface="Hanuman"/>
              </a:rPr>
              <a:t>Mater, W., </a:t>
            </a:r>
            <a:r>
              <a:rPr kumimoji="0" lang="en-US" sz="2400" b="0" i="0" u="none" strike="noStrike" kern="1200" cap="none" spc="0" normalizeH="0" baseline="0" noProof="0" dirty="0" err="1">
                <a:ln>
                  <a:noFill/>
                </a:ln>
                <a:solidFill>
                  <a:srgbClr val="000000"/>
                </a:solidFill>
                <a:effectLst/>
                <a:uLnTx/>
                <a:uFillTx/>
                <a:latin typeface="Neue Haas Grotesk Text Pro"/>
                <a:ea typeface="Hanuman"/>
                <a:cs typeface="Times New Roman"/>
                <a:sym typeface="Hanuman"/>
              </a:rPr>
              <a:t>Aldwairi</a:t>
            </a:r>
            <a:r>
              <a:rPr kumimoji="0" lang="en-US" sz="2400" b="0" i="0" u="none" strike="noStrike" kern="1200" cap="none" spc="0" normalizeH="0" baseline="0" noProof="0" dirty="0">
                <a:ln>
                  <a:noFill/>
                </a:ln>
                <a:solidFill>
                  <a:srgbClr val="000000"/>
                </a:solidFill>
                <a:effectLst/>
                <a:uLnTx/>
                <a:uFillTx/>
                <a:latin typeface="Neue Haas Grotesk Text Pro"/>
                <a:ea typeface="Hanuman"/>
                <a:cs typeface="Times New Roman"/>
                <a:sym typeface="Hanuman"/>
              </a:rPr>
              <a:t>, M. and Ibrahim, R. (2018). Enhanced Teamwork Communication Model for Electronic Clinical Pathways in Healthcare. The Open Bioinformatics Journal, 11(1), pp.140–163. </a:t>
            </a:r>
            <a:r>
              <a:rPr kumimoji="0" lang="en-US" sz="2400" b="0" i="0" u="none" strike="noStrike" kern="1200" cap="none" spc="0" normalizeH="0" baseline="0" noProof="0" dirty="0" err="1">
                <a:ln>
                  <a:noFill/>
                </a:ln>
                <a:solidFill>
                  <a:srgbClr val="000000"/>
                </a:solidFill>
                <a:effectLst/>
                <a:uLnTx/>
                <a:uFillTx/>
                <a:latin typeface="Neue Haas Grotesk Text Pro"/>
                <a:ea typeface="Hanuman"/>
                <a:cs typeface="Times New Roman"/>
                <a:sym typeface="Hanuman"/>
              </a:rPr>
              <a:t>doi:https</a:t>
            </a:r>
            <a:r>
              <a:rPr kumimoji="0" lang="en-US" sz="2400" b="0" i="0" u="none" strike="noStrike" kern="1200" cap="none" spc="0" normalizeH="0" baseline="0" noProof="0" dirty="0">
                <a:ln>
                  <a:noFill/>
                </a:ln>
                <a:solidFill>
                  <a:srgbClr val="000000"/>
                </a:solidFill>
                <a:effectLst/>
                <a:uLnTx/>
                <a:uFillTx/>
                <a:latin typeface="Neue Haas Grotesk Text Pro"/>
                <a:ea typeface="Hanuman"/>
                <a:cs typeface="Times New Roman"/>
                <a:sym typeface="Hanuman"/>
              </a:rPr>
              <a:t>://doi.org/10.2174/1875036201811010140.</a:t>
            </a:r>
            <a:endParaRPr lang="en-US" sz="2400" b="0" i="0" u="none" strike="noStrike" kern="1200" cap="none" spc="0" normalizeH="0" baseline="0" noProof="0" dirty="0">
              <a:ln>
                <a:noFill/>
              </a:ln>
              <a:solidFill>
                <a:srgbClr val="000000"/>
              </a:solidFill>
              <a:effectLst/>
              <a:uLnTx/>
              <a:uFillTx/>
              <a:latin typeface="Neue Haas Grotesk Text Pro"/>
              <a:ea typeface="Hanuman"/>
              <a:cs typeface="Times New Roman"/>
            </a:endParaRPr>
          </a:p>
          <a:p>
            <a:pPr marL="342900" marR="0" lvl="0" indent="-34290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Neue Haas Grotesk Text Pro"/>
                <a:ea typeface="Hanuman"/>
                <a:cs typeface="Times New Roman"/>
                <a:sym typeface="Hanuman"/>
              </a:rPr>
              <a:t>Melamed, R. (2022). Why the healthcare industry needs </a:t>
            </a:r>
            <a:r>
              <a:rPr kumimoji="0" lang="en-US" sz="2400" b="0" i="0" u="none" strike="noStrike" kern="1200" cap="none" spc="0" normalizeH="0" baseline="0" noProof="0" dirty="0" err="1">
                <a:ln>
                  <a:noFill/>
                </a:ln>
                <a:solidFill>
                  <a:srgbClr val="000000"/>
                </a:solidFill>
                <a:effectLst/>
                <a:uLnTx/>
                <a:uFillTx/>
                <a:latin typeface="Neue Haas Grotesk Text Pro"/>
                <a:ea typeface="Hanuman"/>
                <a:cs typeface="Times New Roman"/>
                <a:sym typeface="Hanuman"/>
              </a:rPr>
              <a:t>microsoft</a:t>
            </a:r>
            <a:r>
              <a:rPr kumimoji="0" lang="en-US" sz="2400" b="0" i="0" u="none" strike="noStrike" kern="1200" cap="none" spc="0" normalizeH="0" baseline="0" noProof="0" dirty="0">
                <a:ln>
                  <a:noFill/>
                </a:ln>
                <a:solidFill>
                  <a:srgbClr val="000000"/>
                </a:solidFill>
                <a:effectLst/>
                <a:uLnTx/>
                <a:uFillTx/>
                <a:latin typeface="Neue Haas Grotesk Text Pro"/>
                <a:ea typeface="Hanuman"/>
                <a:cs typeface="Times New Roman"/>
                <a:sym typeface="Hanuman"/>
              </a:rPr>
              <a:t> 365 – </a:t>
            </a:r>
            <a:r>
              <a:rPr kumimoji="0" lang="en-US" sz="2400" b="0" i="0" u="none" strike="noStrike" kern="1200" cap="none" spc="0" normalizeH="0" baseline="0" noProof="0" dirty="0" err="1">
                <a:ln>
                  <a:noFill/>
                </a:ln>
                <a:solidFill>
                  <a:srgbClr val="000000"/>
                </a:solidFill>
                <a:effectLst/>
                <a:uLnTx/>
                <a:uFillTx/>
                <a:latin typeface="Neue Haas Grotesk Text Pro"/>
                <a:ea typeface="Hanuman"/>
                <a:cs typeface="Times New Roman"/>
                <a:sym typeface="Hanuman"/>
              </a:rPr>
              <a:t>Linktech</a:t>
            </a:r>
            <a:r>
              <a:rPr kumimoji="0" lang="en-US" sz="2400" b="0" i="0" u="none" strike="noStrike" kern="1200" cap="none" spc="0" normalizeH="0" baseline="0" noProof="0" dirty="0">
                <a:ln>
                  <a:noFill/>
                </a:ln>
                <a:solidFill>
                  <a:srgbClr val="000000"/>
                </a:solidFill>
                <a:effectLst/>
                <a:uLnTx/>
                <a:uFillTx/>
                <a:latin typeface="Neue Haas Grotesk Text Pro"/>
                <a:ea typeface="Hanuman"/>
                <a:cs typeface="Times New Roman"/>
                <a:sym typeface="Hanuman"/>
              </a:rPr>
              <a:t> Australia. [online] Linktechaustralia.com.au. Available at: https://linktechaustralia.com.au/why-the-healthcare-industry-needs-microsoft-365/ [Accessed 11 Feb. 2026].</a:t>
            </a:r>
            <a:endParaRPr lang="en-US" sz="2400" b="0" i="0" u="none" strike="noStrike" kern="1200" cap="none" spc="0" normalizeH="0" baseline="0" noProof="0" dirty="0">
              <a:ln>
                <a:noFill/>
              </a:ln>
              <a:solidFill>
                <a:srgbClr val="000000"/>
              </a:solidFill>
              <a:effectLst/>
              <a:uLnTx/>
              <a:uFillTx/>
              <a:latin typeface="Neue Haas Grotesk Text Pro"/>
              <a:ea typeface="Hanuman"/>
              <a:cs typeface="Times New Roman"/>
            </a:endParaRPr>
          </a:p>
          <a:p>
            <a:pPr marL="342900" marR="0" lvl="0" indent="-34290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err="1">
                <a:ln>
                  <a:noFill/>
                </a:ln>
                <a:solidFill>
                  <a:srgbClr val="000000"/>
                </a:solidFill>
                <a:effectLst/>
                <a:uLnTx/>
                <a:uFillTx/>
                <a:latin typeface="Neue Haas Grotesk Text Pro"/>
                <a:ea typeface="Hanuman"/>
                <a:cs typeface="Times New Roman"/>
                <a:sym typeface="Hanuman"/>
              </a:rPr>
              <a:t>Nidhish</a:t>
            </a:r>
            <a:r>
              <a:rPr kumimoji="0" lang="en-US" sz="2400" b="0" i="0" u="none" strike="noStrike" kern="1200" cap="none" spc="0" normalizeH="0" baseline="0" noProof="0" dirty="0">
                <a:ln>
                  <a:noFill/>
                </a:ln>
                <a:solidFill>
                  <a:srgbClr val="000000"/>
                </a:solidFill>
                <a:effectLst/>
                <a:uLnTx/>
                <a:uFillTx/>
                <a:latin typeface="Neue Haas Grotesk Text Pro"/>
                <a:ea typeface="Hanuman"/>
                <a:cs typeface="Times New Roman"/>
                <a:sym typeface="Hanuman"/>
              </a:rPr>
              <a:t> </a:t>
            </a:r>
            <a:r>
              <a:rPr kumimoji="0" lang="en-US" sz="2400" b="0" i="0" u="none" strike="noStrike" kern="1200" cap="none" spc="0" normalizeH="0" baseline="0" noProof="0" dirty="0" err="1">
                <a:ln>
                  <a:noFill/>
                </a:ln>
                <a:solidFill>
                  <a:srgbClr val="000000"/>
                </a:solidFill>
                <a:effectLst/>
                <a:uLnTx/>
                <a:uFillTx/>
                <a:latin typeface="Neue Haas Grotesk Text Pro"/>
                <a:ea typeface="Hanuman"/>
                <a:cs typeface="Times New Roman"/>
                <a:sym typeface="Hanuman"/>
              </a:rPr>
              <a:t>Dhru</a:t>
            </a:r>
            <a:r>
              <a:rPr kumimoji="0" lang="en-US" sz="2400" b="0" i="0" u="none" strike="noStrike" kern="1200" cap="none" spc="0" normalizeH="0" baseline="0" noProof="0" dirty="0">
                <a:ln>
                  <a:noFill/>
                </a:ln>
                <a:solidFill>
                  <a:srgbClr val="000000"/>
                </a:solidFill>
                <a:effectLst/>
                <a:uLnTx/>
                <a:uFillTx/>
                <a:latin typeface="Neue Haas Grotesk Text Pro"/>
                <a:ea typeface="Hanuman"/>
                <a:cs typeface="Times New Roman"/>
                <a:sym typeface="Hanuman"/>
              </a:rPr>
              <a:t> and </a:t>
            </a:r>
            <a:r>
              <a:rPr kumimoji="0" lang="en-US" sz="2400" b="0" i="0" u="none" strike="noStrike" kern="1200" cap="none" spc="0" normalizeH="0" baseline="0" noProof="0" dirty="0" err="1">
                <a:ln>
                  <a:noFill/>
                </a:ln>
                <a:solidFill>
                  <a:srgbClr val="000000"/>
                </a:solidFill>
                <a:effectLst/>
                <a:uLnTx/>
                <a:uFillTx/>
                <a:latin typeface="Neue Haas Grotesk Text Pro"/>
                <a:ea typeface="Hanuman"/>
                <a:cs typeface="Times New Roman"/>
                <a:sym typeface="Hanuman"/>
              </a:rPr>
              <a:t>Springerlink</a:t>
            </a:r>
            <a:r>
              <a:rPr kumimoji="0" lang="en-US" sz="2400" b="0" i="0" u="none" strike="noStrike" kern="1200" cap="none" spc="0" normalizeH="0" baseline="0" noProof="0" dirty="0">
                <a:ln>
                  <a:noFill/>
                </a:ln>
                <a:solidFill>
                  <a:srgbClr val="000000"/>
                </a:solidFill>
                <a:effectLst/>
                <a:uLnTx/>
                <a:uFillTx/>
                <a:latin typeface="Neue Haas Grotesk Text Pro"/>
                <a:ea typeface="Hanuman"/>
                <a:cs typeface="Times New Roman"/>
                <a:sym typeface="Hanuman"/>
              </a:rPr>
              <a:t> (Online Service (2018). Office 365 for Healthcare Professionals : Improving Patient Care Through Collaboration, Compliance, and Productivity. Berkeley, Ca: </a:t>
            </a:r>
            <a:r>
              <a:rPr kumimoji="0" lang="en-US" sz="2400" b="0" i="0" u="none" strike="noStrike" kern="1200" cap="none" spc="0" normalizeH="0" baseline="0" noProof="0" dirty="0" err="1">
                <a:ln>
                  <a:noFill/>
                </a:ln>
                <a:solidFill>
                  <a:srgbClr val="000000"/>
                </a:solidFill>
                <a:effectLst/>
                <a:uLnTx/>
                <a:uFillTx/>
                <a:latin typeface="Neue Haas Grotesk Text Pro"/>
                <a:ea typeface="Hanuman"/>
                <a:cs typeface="Times New Roman"/>
                <a:sym typeface="Hanuman"/>
              </a:rPr>
              <a:t>Apress</a:t>
            </a:r>
            <a:r>
              <a:rPr kumimoji="0" lang="en-US" sz="2400" b="0" i="0" u="none" strike="noStrike" kern="1200" cap="none" spc="0" normalizeH="0" baseline="0" noProof="0" dirty="0">
                <a:ln>
                  <a:noFill/>
                </a:ln>
                <a:solidFill>
                  <a:srgbClr val="000000"/>
                </a:solidFill>
                <a:effectLst/>
                <a:uLnTx/>
                <a:uFillTx/>
                <a:latin typeface="Neue Haas Grotesk Text Pro"/>
                <a:ea typeface="Hanuman"/>
                <a:cs typeface="Times New Roman"/>
                <a:sym typeface="Hanuman"/>
              </a:rPr>
              <a:t>.</a:t>
            </a:r>
            <a:endParaRPr lang="en-US" sz="2400" b="0" i="0" u="none" strike="noStrike" kern="1200" cap="none" spc="0" normalizeH="0" baseline="0" noProof="0" dirty="0">
              <a:ln>
                <a:noFill/>
              </a:ln>
              <a:solidFill>
                <a:srgbClr val="000000"/>
              </a:solidFill>
              <a:effectLst/>
              <a:uLnTx/>
              <a:uFillTx/>
              <a:latin typeface="Neue Haas Grotesk Text Pro"/>
              <a:ea typeface="Hanuman"/>
              <a:cs typeface="Times New Roman"/>
            </a:endParaRPr>
          </a:p>
          <a:p>
            <a:pPr marL="342900" marR="0" lvl="0" indent="-34290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err="1">
                <a:ln>
                  <a:noFill/>
                </a:ln>
                <a:solidFill>
                  <a:srgbClr val="000000"/>
                </a:solidFill>
                <a:effectLst/>
                <a:uLnTx/>
                <a:uFillTx/>
                <a:latin typeface="Neue Haas Grotesk Text Pro"/>
                <a:ea typeface="Hanuman"/>
                <a:cs typeface="Times New Roman"/>
                <a:sym typeface="Hanuman"/>
              </a:rPr>
              <a:t>Rhew</a:t>
            </a:r>
            <a:r>
              <a:rPr kumimoji="0" lang="en-US" sz="2400" b="0" i="0" u="none" strike="noStrike" kern="1200" cap="none" spc="0" normalizeH="0" baseline="0" noProof="0">
                <a:ln>
                  <a:noFill/>
                </a:ln>
                <a:solidFill>
                  <a:srgbClr val="000000"/>
                </a:solidFill>
                <a:effectLst/>
                <a:uLnTx/>
                <a:uFillTx/>
                <a:latin typeface="Neue Haas Grotesk Text Pro"/>
                <a:ea typeface="Hanuman"/>
                <a:cs typeface="Times New Roman"/>
                <a:sym typeface="Hanuman"/>
              </a:rPr>
              <a:t>, D.C. (2022). Advancing medical and healthcare research through Microsoft technologies - Microsoft in Business Blogs. [online] Microsoft in Business Blogs. Available at: </a:t>
            </a:r>
            <a:r>
              <a:rPr kumimoji="0" lang="en-US" sz="2400" b="0" i="0" u="none" strike="noStrike" kern="1200" cap="none" spc="0" normalizeH="0" baseline="0" noProof="0" dirty="0">
                <a:ln>
                  <a:noFill/>
                </a:ln>
                <a:solidFill>
                  <a:srgbClr val="000000"/>
                </a:solidFill>
                <a:effectLst/>
                <a:uLnTx/>
                <a:uFillTx/>
                <a:latin typeface="Neue Haas Grotesk Text Pro"/>
                <a:ea typeface="Hanuman"/>
                <a:cs typeface="Times New Roman"/>
                <a:sym typeface="Hanuman"/>
              </a:rPr>
              <a:t>https://www.microsoft.com/en-us/industry/microsoft-in-business/security/2022/10/06/advancing-</a:t>
            </a:r>
            <a:r>
              <a:rPr kumimoji="0" lang="en-US" sz="2400" b="0" i="0" u="none" strike="noStrike" kern="1200" cap="none" spc="0" normalizeH="0" baseline="0" noProof="0">
                <a:ln>
                  <a:noFill/>
                </a:ln>
                <a:solidFill>
                  <a:srgbClr val="000000"/>
                </a:solidFill>
                <a:effectLst/>
                <a:uLnTx/>
                <a:uFillTx/>
                <a:latin typeface="Neue Haas Grotesk Text Pro"/>
                <a:ea typeface="Hanuman"/>
                <a:cs typeface="Times New Roman"/>
                <a:sym typeface="Hanuman"/>
              </a:rPr>
              <a:t>medical-and-healthcare-research-through-microsoft-technologies/ [Accessed 11 Feb. 2026].</a:t>
            </a:r>
            <a:endParaRPr lang="en-US" sz="2400" b="0" i="0" u="none" strike="noStrike" kern="1200" cap="none" spc="0" normalizeH="0" baseline="0" noProof="0">
              <a:ln>
                <a:noFill/>
              </a:ln>
              <a:solidFill>
                <a:srgbClr val="000000"/>
              </a:solidFill>
              <a:effectLst/>
              <a:uLnTx/>
              <a:uFillTx/>
              <a:latin typeface="Neue Haas Grotesk Text Pro"/>
              <a:ea typeface="Hanuman"/>
              <a:cs typeface="Times New Roman"/>
            </a:endParaRPr>
          </a:p>
          <a:p>
            <a:pPr marL="342900" indent="-342900">
              <a:spcBef>
                <a:spcPct val="0"/>
              </a:spcBef>
              <a:buFont typeface="Arial" panose="020B0604020202020204" pitchFamily="34" charset="0"/>
              <a:buChar char="•"/>
              <a:defRPr/>
            </a:pPr>
            <a:r>
              <a:rPr lang="en-US" sz="2400">
                <a:solidFill>
                  <a:srgbClr val="000000"/>
                </a:solidFill>
                <a:latin typeface="Neue Haas Grotesk Text Pro"/>
                <a:ea typeface="Hanuman"/>
                <a:cs typeface="Times New Roman"/>
              </a:rPr>
              <a:t>Gov.uk, Department of Health &amp; Social Care,(2023)</a:t>
            </a:r>
            <a:r>
              <a:rPr lang="en-US" sz="2400">
                <a:solidFill>
                  <a:srgbClr val="000000"/>
                </a:solidFill>
                <a:latin typeface="Neue Haas Grotesk Text Pro"/>
                <a:ea typeface="+mn-lt"/>
                <a:cs typeface="+mn-lt"/>
              </a:rPr>
              <a:t>https://www.gov.uk/government/publications/nhs-englands-protection-of-patient-data/nhs-englands-protection-of-patient-data#a-safe-haven-for-data</a:t>
            </a:r>
          </a:p>
          <a:p>
            <a:pPr marL="342900" indent="-342900">
              <a:spcBef>
                <a:spcPct val="0"/>
              </a:spcBef>
              <a:buFont typeface="Arial" panose="020B0604020202020204" pitchFamily="34" charset="0"/>
              <a:buChar char="•"/>
              <a:defRPr/>
            </a:pPr>
            <a:endParaRPr lang="en-US" sz="2400">
              <a:solidFill>
                <a:srgbClr val="000000"/>
              </a:solidFill>
              <a:latin typeface="Calibri"/>
              <a:ea typeface="Calibri"/>
              <a:cs typeface="Calibri"/>
            </a:endParaRPr>
          </a:p>
        </p:txBody>
      </p:sp>
      <p:grpSp>
        <p:nvGrpSpPr>
          <p:cNvPr id="7" name="Group 7"/>
          <p:cNvGrpSpPr/>
          <p:nvPr/>
        </p:nvGrpSpPr>
        <p:grpSpPr>
          <a:xfrm>
            <a:off x="-603149" y="-500332"/>
            <a:ext cx="19494297" cy="1255014"/>
            <a:chOff x="0" y="0"/>
            <a:chExt cx="25992396" cy="1673352"/>
          </a:xfrm>
        </p:grpSpPr>
        <p:sp>
          <p:nvSpPr>
            <p:cNvPr id="8" name="Freeform 8"/>
            <p:cNvSpPr/>
            <p:nvPr/>
          </p:nvSpPr>
          <p:spPr>
            <a:xfrm rot="5400000">
              <a:off x="4649724" y="-4649724"/>
              <a:ext cx="1673352" cy="10972800"/>
            </a:xfrm>
            <a:custGeom>
              <a:avLst/>
              <a:gdLst/>
              <a:ahLst/>
              <a:cxnLst/>
              <a:rect l="l" t="t" r="r" b="b"/>
              <a:pathLst>
                <a:path w="1673352" h="10972800">
                  <a:moveTo>
                    <a:pt x="0" y="0"/>
                  </a:moveTo>
                  <a:lnTo>
                    <a:pt x="1673352" y="0"/>
                  </a:lnTo>
                  <a:lnTo>
                    <a:pt x="1673352" y="10972800"/>
                  </a:lnTo>
                  <a:lnTo>
                    <a:pt x="0" y="10972800"/>
                  </a:lnTo>
                  <a:lnTo>
                    <a:pt x="0" y="0"/>
                  </a:lnTo>
                  <a:close/>
                </a:path>
              </a:pathLst>
            </a:custGeom>
            <a:blipFill>
              <a:blip r:embed="rId4"/>
              <a:stretch>
                <a:fillRect/>
              </a:stretch>
            </a:blipFill>
          </p:spPr>
          <p:txBody>
            <a:bodyPr/>
            <a:lstStyle/>
            <a:p>
              <a:endParaRPr lang="en-GB"/>
            </a:p>
          </p:txBody>
        </p:sp>
        <p:sp>
          <p:nvSpPr>
            <p:cNvPr id="9" name="Freeform 9"/>
            <p:cNvSpPr/>
            <p:nvPr/>
          </p:nvSpPr>
          <p:spPr>
            <a:xfrm rot="5400000">
              <a:off x="16146709" y="-4649724"/>
              <a:ext cx="1673352" cy="10972800"/>
            </a:xfrm>
            <a:custGeom>
              <a:avLst/>
              <a:gdLst/>
              <a:ahLst/>
              <a:cxnLst/>
              <a:rect l="l" t="t" r="r" b="b"/>
              <a:pathLst>
                <a:path w="1673352" h="10972800">
                  <a:moveTo>
                    <a:pt x="0" y="0"/>
                  </a:moveTo>
                  <a:lnTo>
                    <a:pt x="1673352" y="0"/>
                  </a:lnTo>
                  <a:lnTo>
                    <a:pt x="1673352" y="10972800"/>
                  </a:lnTo>
                  <a:lnTo>
                    <a:pt x="0" y="10972800"/>
                  </a:lnTo>
                  <a:lnTo>
                    <a:pt x="0" y="0"/>
                  </a:lnTo>
                  <a:close/>
                </a:path>
              </a:pathLst>
            </a:custGeom>
            <a:blipFill>
              <a:blip r:embed="rId4"/>
              <a:stretch>
                <a:fillRect/>
              </a:stretch>
            </a:blipFill>
          </p:spPr>
          <p:txBody>
            <a:bodyPr/>
            <a:lstStyle/>
            <a:p>
              <a:endParaRPr lang="en-GB"/>
            </a:p>
          </p:txBody>
        </p:sp>
        <p:sp>
          <p:nvSpPr>
            <p:cNvPr id="10" name="Freeform 10"/>
            <p:cNvSpPr/>
            <p:nvPr/>
          </p:nvSpPr>
          <p:spPr>
            <a:xfrm rot="5400000">
              <a:off x="23394415" y="-924629"/>
              <a:ext cx="1673352" cy="3522611"/>
            </a:xfrm>
            <a:custGeom>
              <a:avLst/>
              <a:gdLst/>
              <a:ahLst/>
              <a:cxnLst/>
              <a:rect l="l" t="t" r="r" b="b"/>
              <a:pathLst>
                <a:path w="1673352" h="3522611">
                  <a:moveTo>
                    <a:pt x="0" y="0"/>
                  </a:moveTo>
                  <a:lnTo>
                    <a:pt x="1673352" y="0"/>
                  </a:lnTo>
                  <a:lnTo>
                    <a:pt x="1673352" y="3522610"/>
                  </a:lnTo>
                  <a:lnTo>
                    <a:pt x="0" y="3522610"/>
                  </a:lnTo>
                  <a:lnTo>
                    <a:pt x="0" y="0"/>
                  </a:lnTo>
                  <a:close/>
                </a:path>
              </a:pathLst>
            </a:custGeom>
            <a:blipFill>
              <a:blip r:embed="rId4"/>
              <a:stretch>
                <a:fillRect t="-211496"/>
              </a:stretch>
            </a:blipFill>
          </p:spPr>
          <p:txBody>
            <a:bodyPr/>
            <a:lstStyle/>
            <a:p>
              <a:endParaRPr lang="en-GB"/>
            </a:p>
          </p:txBody>
        </p:sp>
      </p:grpSp>
    </p:spTree>
    <p:extLst>
      <p:ext uri="{BB962C8B-B14F-4D97-AF65-F5344CB8AC3E}">
        <p14:creationId xmlns:p14="http://schemas.microsoft.com/office/powerpoint/2010/main" val="71161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9403C7F-76AE-4587-92A2-D4E41EBE68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ulti-coloured paper-craft art">
            <a:extLst>
              <a:ext uri="{FF2B5EF4-FFF2-40B4-BE49-F238E27FC236}">
                <a16:creationId xmlns:a16="http://schemas.microsoft.com/office/drawing/2014/main" id="{FD1EB525-B00E-8604-3790-831236E0314E}"/>
              </a:ext>
            </a:extLst>
          </p:cNvPr>
          <p:cNvPicPr>
            <a:picLocks noChangeAspect="1"/>
          </p:cNvPicPr>
          <p:nvPr/>
        </p:nvPicPr>
        <p:blipFill>
          <a:blip r:embed="rId2"/>
          <a:srcRect l="34793" r="31171" b="-3"/>
          <a:stretch>
            <a:fillRect/>
          </a:stretch>
        </p:blipFill>
        <p:spPr>
          <a:xfrm>
            <a:off x="1246" y="10"/>
            <a:ext cx="5253038" cy="10286990"/>
          </a:xfrm>
          <a:prstGeom prst="rect">
            <a:avLst/>
          </a:prstGeom>
          <a:effectLst>
            <a:innerShdw blurRad="57150" dist="38100" dir="14460000">
              <a:prstClr val="black">
                <a:alpha val="70000"/>
              </a:prstClr>
            </a:innerShdw>
          </a:effectLst>
        </p:spPr>
      </p:pic>
      <p:sp>
        <p:nvSpPr>
          <p:cNvPr id="3" name="Content Placeholder 2">
            <a:extLst>
              <a:ext uri="{FF2B5EF4-FFF2-40B4-BE49-F238E27FC236}">
                <a16:creationId xmlns:a16="http://schemas.microsoft.com/office/drawing/2014/main" id="{88CCF943-486F-37C0-E374-950C890A70BF}"/>
              </a:ext>
            </a:extLst>
          </p:cNvPr>
          <p:cNvSpPr>
            <a:spLocks noGrp="1"/>
          </p:cNvSpPr>
          <p:nvPr>
            <p:ph idx="1"/>
          </p:nvPr>
        </p:nvSpPr>
        <p:spPr>
          <a:xfrm>
            <a:off x="5826918" y="1028700"/>
            <a:ext cx="9939108" cy="5422900"/>
          </a:xfrm>
        </p:spPr>
        <p:txBody>
          <a:bodyPr vert="horz" lIns="137160" tIns="68580" rIns="137160" bIns="68580" rtlCol="0">
            <a:norm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pPr marL="0" indent="0">
              <a:buNone/>
            </a:pPr>
            <a:r>
              <a:rPr lang="en-GB" b="1">
                <a:latin typeface="Neue Haas Grotesk Text Pro"/>
                <a:ea typeface="+mn-lt"/>
                <a:cs typeface="+mn-lt"/>
                <a:hlinkClick r:id="rId3">
                  <a:extLst>
                    <a:ext uri="{A12FA001-AC4F-418D-AE19-62706E023703}">
                      <ahyp:hlinkClr xmlns:ahyp="http://schemas.microsoft.com/office/drawing/2018/hyperlinkcolor" val="tx"/>
                    </a:ext>
                  </a:extLst>
                </a:hlinkClick>
              </a:rPr>
              <a:t>References </a:t>
            </a:r>
          </a:p>
          <a:p>
            <a:pPr marL="0" indent="0">
              <a:buNone/>
            </a:pPr>
            <a:r>
              <a:rPr lang="en-GB">
                <a:ea typeface="+mn-lt"/>
                <a:cs typeface="+mn-lt"/>
                <a:hlinkClick r:id="rId3"/>
              </a:rPr>
              <a:t>What is Microsoft Teams? How it works, tips and tricks, and more | TechRadar</a:t>
            </a:r>
            <a:endParaRPr lang="en-GB"/>
          </a:p>
          <a:p>
            <a:pPr marL="0" indent="0">
              <a:buNone/>
            </a:pPr>
            <a:r>
              <a:rPr lang="en-GB">
                <a:ea typeface="+mn-lt"/>
                <a:cs typeface="+mn-lt"/>
                <a:hlinkClick r:id="rId4"/>
              </a:rPr>
              <a:t>16 Advantages and Disadvantages of Microsoft Teams</a:t>
            </a:r>
          </a:p>
          <a:p>
            <a:pPr marL="0" indent="0">
              <a:buNone/>
            </a:pPr>
            <a:r>
              <a:rPr lang="en-GB">
                <a:ea typeface="+mn-lt"/>
                <a:cs typeface="+mn-lt"/>
                <a:hlinkClick r:id="rId5"/>
              </a:rPr>
              <a:t>Microsoft Teams pros and cons - Powell Software</a:t>
            </a:r>
          </a:p>
          <a:p>
            <a:pPr marL="0" indent="0">
              <a:buNone/>
            </a:pPr>
            <a:endParaRPr lang="en-GB"/>
          </a:p>
        </p:txBody>
      </p:sp>
      <p:grpSp>
        <p:nvGrpSpPr>
          <p:cNvPr id="11" name="Group 10">
            <a:extLst>
              <a:ext uri="{FF2B5EF4-FFF2-40B4-BE49-F238E27FC236}">
                <a16:creationId xmlns:a16="http://schemas.microsoft.com/office/drawing/2014/main" id="{D6C71778-3DDA-4748-AEBB-2A4B750163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810457" y="4444999"/>
            <a:ext cx="4472788" cy="4813301"/>
            <a:chOff x="9206969" y="2963333"/>
            <a:chExt cx="2981858" cy="3208867"/>
          </a:xfrm>
        </p:grpSpPr>
        <p:cxnSp>
          <p:nvCxnSpPr>
            <p:cNvPr id="12" name="Straight Connector 11">
              <a:extLst>
                <a:ext uri="{FF2B5EF4-FFF2-40B4-BE49-F238E27FC236}">
                  <a16:creationId xmlns:a16="http://schemas.microsoft.com/office/drawing/2014/main" id="{BA1F5C7D-5183-424E-BD72-BBFC59C5A2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B848F76E-D8DE-4826-901B-4E4090240E5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FAE84420-E672-4A16-8384-42BDDC4A962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044D91EB-FA8D-4FD3-88F8-053F9962BD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756B711F-46BD-4789-926C-CF2F01F71D6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7249011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9DCC1-81AC-3821-6FA9-8514791BE6F0}"/>
              </a:ext>
            </a:extLst>
          </p:cNvPr>
          <p:cNvSpPr>
            <a:spLocks noGrp="1"/>
          </p:cNvSpPr>
          <p:nvPr>
            <p:ph type="title"/>
          </p:nvPr>
        </p:nvSpPr>
        <p:spPr/>
        <p:txBody>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r>
              <a:rPr lang="en-GB" dirty="0"/>
              <a:t>References</a:t>
            </a:r>
          </a:p>
        </p:txBody>
      </p:sp>
      <p:sp>
        <p:nvSpPr>
          <p:cNvPr id="3" name="Content Placeholder 2">
            <a:extLst>
              <a:ext uri="{FF2B5EF4-FFF2-40B4-BE49-F238E27FC236}">
                <a16:creationId xmlns:a16="http://schemas.microsoft.com/office/drawing/2014/main" id="{4AC3FD19-892C-8FB9-39DC-06158F172F07}"/>
              </a:ext>
            </a:extLst>
          </p:cNvPr>
          <p:cNvSpPr>
            <a:spLocks noGrp="1"/>
          </p:cNvSpPr>
          <p:nvPr>
            <p:ph idx="1"/>
          </p:nvPr>
        </p:nvSpPr>
        <p:spPr/>
        <p:txBody>
          <a:bodyPr>
            <a:normAutofit/>
          </a:bodyPr>
          <a:lst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a:lstStyle>
          <a:p>
            <a:r>
              <a:rPr lang="en-GB" dirty="0"/>
              <a:t>Jalil, A. ., Rosa, F. ., Affandi, R. ., Aziz, A. ., Saputra, W. N. H. . and </a:t>
            </a:r>
            <a:r>
              <a:rPr lang="en-GB" dirty="0" err="1"/>
              <a:t>Ridho</a:t>
            </a:r>
            <a:r>
              <a:rPr lang="en-GB" dirty="0"/>
              <a:t>, A. A. . (2024) “Literature Review: Exploration of Features Microsoft Word”, </a:t>
            </a:r>
            <a:r>
              <a:rPr lang="en-GB" i="1" dirty="0"/>
              <a:t>International Applied Science</a:t>
            </a:r>
            <a:r>
              <a:rPr lang="en-GB" dirty="0"/>
              <a:t>, 3(1), pp. 28–32. </a:t>
            </a:r>
            <a:r>
              <a:rPr lang="en-GB" dirty="0" err="1"/>
              <a:t>doi</a:t>
            </a:r>
            <a:r>
              <a:rPr lang="en-GB" dirty="0"/>
              <a:t>: 10.32528/ias.v3i1.474.</a:t>
            </a:r>
          </a:p>
          <a:p>
            <a:r>
              <a:rPr lang="en-GB" dirty="0"/>
              <a:t>NHS (2026) Using Microsoft in Healthcare. (</a:t>
            </a:r>
            <a:r>
              <a:rPr lang="en-GB" dirty="0">
                <a:hlinkClick r:id="rId2"/>
              </a:rPr>
              <a:t>https://www.this.nhs.uk/insights/article/mircrosoft-office-365-benefits</a:t>
            </a:r>
            <a:r>
              <a:rPr lang="en-GB" dirty="0"/>
              <a:t>)</a:t>
            </a:r>
          </a:p>
          <a:p>
            <a:r>
              <a:rPr lang="en-GB" dirty="0"/>
              <a:t>Parker RH, Lander ML. Word processing in </a:t>
            </a:r>
            <a:r>
              <a:rPr lang="en-GB" dirty="0" err="1"/>
              <a:t>healthcare:guidelines</a:t>
            </a:r>
            <a:r>
              <a:rPr lang="en-GB" dirty="0"/>
              <a:t> and a case study. </a:t>
            </a:r>
            <a:r>
              <a:rPr lang="en-GB" dirty="0" err="1"/>
              <a:t>Comput</a:t>
            </a:r>
            <a:r>
              <a:rPr lang="en-GB" dirty="0"/>
              <a:t> </a:t>
            </a:r>
            <a:r>
              <a:rPr lang="en-GB" dirty="0" err="1"/>
              <a:t>Healthc</a:t>
            </a:r>
            <a:r>
              <a:rPr lang="en-GB" dirty="0"/>
              <a:t>. 1983 Jul;4(7):19,21, 26-7. PMID; 10260742.</a:t>
            </a:r>
          </a:p>
          <a:p>
            <a:endParaRPr lang="en-GB" dirty="0"/>
          </a:p>
        </p:txBody>
      </p:sp>
    </p:spTree>
    <p:extLst>
      <p:ext uri="{BB962C8B-B14F-4D97-AF65-F5344CB8AC3E}">
        <p14:creationId xmlns:p14="http://schemas.microsoft.com/office/powerpoint/2010/main" val="2455977334"/>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Custom</PresentationFormat>
  <Slides>17</Slides>
  <Notes>8</Notes>
  <HiddenSlides>0</HiddenSlide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Slice</vt:lpstr>
      <vt:lpstr>PowerPoint Presentation</vt:lpstr>
      <vt:lpstr>Contents page</vt:lpstr>
      <vt:lpstr>PowerPoint Presentation</vt:lpstr>
      <vt:lpstr>PowerPoint Presentation</vt:lpstr>
      <vt:lpstr>Microsoft Word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Affsana Ghumra (2530121)</cp:lastModifiedBy>
  <cp:revision>2</cp:revision>
  <dcterms:created xsi:type="dcterms:W3CDTF">2006-08-16T00:00:00Z</dcterms:created>
  <dcterms:modified xsi:type="dcterms:W3CDTF">2026-02-15T15:46:53Z</dcterms:modified>
  <dc:identifier>DAHAw6BBdPI</dc:identifier>
</cp:coreProperties>
</file>