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5" r:id="rId4"/>
  </p:sldMasterIdLst>
  <p:notesMasterIdLst>
    <p:notesMasterId r:id="rId17"/>
  </p:notesMasterIdLst>
  <p:handoutMasterIdLst>
    <p:handoutMasterId r:id="rId18"/>
  </p:handoutMasterIdLst>
  <p:sldIdLst>
    <p:sldId id="256" r:id="rId5"/>
    <p:sldId id="257" r:id="rId6"/>
    <p:sldId id="259" r:id="rId7"/>
    <p:sldId id="285" r:id="rId8"/>
    <p:sldId id="2556" r:id="rId9"/>
    <p:sldId id="287" r:id="rId10"/>
    <p:sldId id="2557" r:id="rId11"/>
    <p:sldId id="289" r:id="rId12"/>
    <p:sldId id="2561" r:id="rId13"/>
    <p:sldId id="272" r:id="rId14"/>
    <p:sldId id="2558" r:id="rId15"/>
    <p:sldId id="25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7F7F7F"/>
    <a:srgbClr val="A6A6A6"/>
    <a:srgbClr val="BFBFBF"/>
    <a:srgbClr val="465359"/>
    <a:srgbClr val="757575"/>
    <a:srgbClr val="8B8B8B"/>
    <a:srgbClr val="B0B0B0"/>
    <a:srgbClr val="D3D3D3"/>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34" autoAdjust="0"/>
  </p:normalViewPr>
  <p:slideViewPr>
    <p:cSldViewPr snapToGrid="0">
      <p:cViewPr varScale="1">
        <p:scale>
          <a:sx n="72" d="100"/>
          <a:sy n="72" d="100"/>
        </p:scale>
        <p:origin x="660" y="78"/>
      </p:cViewPr>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5430A8-8798-495E-8FD8-F4E3C75420FA}" type="doc">
      <dgm:prSet loTypeId="urn:microsoft.com/office/officeart/2005/8/layout/pList2" loCatId="list" qsTypeId="urn:microsoft.com/office/officeart/2005/8/quickstyle/simple1" qsCatId="simple" csTypeId="urn:microsoft.com/office/officeart/2005/8/colors/accent1_2" csCatId="accent1" phldr="1"/>
      <dgm:spPr/>
    </dgm:pt>
    <dgm:pt modelId="{22E7BB04-BDAD-4954-BCA8-0CA0272EB701}">
      <dgm:prSet phldrT="[Text]" custT="1"/>
      <dgm:spPr>
        <a:solidFill>
          <a:schemeClr val="bg1"/>
        </a:solidFill>
        <a:ln>
          <a:no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600" dirty="0">
              <a:solidFill>
                <a:schemeClr val="tx1"/>
              </a:solidFill>
            </a:rPr>
            <a:t>The panels would be mounted at a low pitch, and pushed back from the roof edge. The system would not be visible to the receptors around it.</a:t>
          </a:r>
        </a:p>
        <a:p>
          <a:pPr marL="0" lvl="0" defTabSz="2889250">
            <a:lnSpc>
              <a:spcPct val="90000"/>
            </a:lnSpc>
            <a:spcBef>
              <a:spcPct val="0"/>
            </a:spcBef>
            <a:spcAft>
              <a:spcPct val="35000"/>
            </a:spcAft>
            <a:buNone/>
          </a:pPr>
          <a:endParaRPr lang="en-US" sz="1800" dirty="0">
            <a:solidFill>
              <a:schemeClr val="tx1">
                <a:lumMod val="75000"/>
                <a:lumOff val="25000"/>
              </a:schemeClr>
            </a:solidFill>
          </a:endParaRPr>
        </a:p>
      </dgm:t>
    </dgm:pt>
    <dgm:pt modelId="{E8BDA490-F803-4196-9EA5-640B7218E59A}" type="parTrans" cxnId="{A5BD44D1-B8BF-491D-86C4-1599D60ECE2C}">
      <dgm:prSet/>
      <dgm:spPr/>
      <dgm:t>
        <a:bodyPr/>
        <a:lstStyle/>
        <a:p>
          <a:endParaRPr lang="en-US"/>
        </a:p>
      </dgm:t>
    </dgm:pt>
    <dgm:pt modelId="{26B29E5F-AE22-4F4A-9C37-75FDAE1609CE}" type="sibTrans" cxnId="{A5BD44D1-B8BF-491D-86C4-1599D60ECE2C}">
      <dgm:prSet/>
      <dgm:spPr/>
      <dgm:t>
        <a:bodyPr/>
        <a:lstStyle/>
        <a:p>
          <a:endParaRPr lang="en-US"/>
        </a:p>
      </dgm:t>
    </dgm:pt>
    <dgm:pt modelId="{53B2CD24-8978-478D-987E-0FAFB18D5C52}">
      <dgm:prSet phldrT="[Text]" custT="1"/>
      <dgm:spPr>
        <a:solidFill>
          <a:schemeClr val="bg1"/>
        </a:solidFill>
        <a:ln>
          <a:no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600" dirty="0">
              <a:solidFill>
                <a:schemeClr val="tx1"/>
              </a:solidFill>
            </a:rPr>
            <a:t>An application with plans need to be submitted to the council planners for the construction of panels all around the roof and its panels should be transparent to surrounding buildings.</a:t>
          </a:r>
        </a:p>
        <a:p>
          <a:pPr marL="0" lvl="0" defTabSz="533400">
            <a:lnSpc>
              <a:spcPct val="90000"/>
            </a:lnSpc>
            <a:spcBef>
              <a:spcPct val="0"/>
            </a:spcBef>
            <a:spcAft>
              <a:spcPct val="35000"/>
            </a:spcAft>
            <a:buNone/>
          </a:pPr>
          <a:endParaRPr lang="en-US" sz="1200" dirty="0">
            <a:solidFill>
              <a:schemeClr val="tx1"/>
            </a:solidFill>
          </a:endParaRPr>
        </a:p>
      </dgm:t>
    </dgm:pt>
    <dgm:pt modelId="{365F805B-D1FF-4A1E-BED5-D3486F4303F0}" type="sibTrans" cxnId="{D756E86D-BEF4-4A23-BE83-48FB1A73B2E3}">
      <dgm:prSet/>
      <dgm:spPr/>
      <dgm:t>
        <a:bodyPr/>
        <a:lstStyle/>
        <a:p>
          <a:endParaRPr lang="en-US"/>
        </a:p>
      </dgm:t>
    </dgm:pt>
    <dgm:pt modelId="{4A7C7714-8442-4301-BF5F-ECB107B83CC0}" type="parTrans" cxnId="{D756E86D-BEF4-4A23-BE83-48FB1A73B2E3}">
      <dgm:prSet/>
      <dgm:spPr/>
      <dgm:t>
        <a:bodyPr/>
        <a:lstStyle/>
        <a:p>
          <a:endParaRPr lang="en-US"/>
        </a:p>
      </dgm:t>
    </dgm:pt>
    <dgm:pt modelId="{DD55DFA2-6FD0-47D3-A8CD-2B102489E02E}">
      <dgm:prSet custT="1"/>
      <dgm:spPr>
        <a:solidFill>
          <a:schemeClr val="bg1"/>
        </a:solidFill>
      </dgm:spPr>
      <dgm:t>
        <a:bodyPr/>
        <a:lstStyle/>
        <a:p>
          <a:r>
            <a:rPr lang="en-GB" sz="1600" dirty="0">
              <a:solidFill>
                <a:schemeClr val="tx1"/>
              </a:solidFill>
            </a:rPr>
            <a:t>The proposed change will be constructed according to legislation.</a:t>
          </a:r>
        </a:p>
      </dgm:t>
    </dgm:pt>
    <dgm:pt modelId="{2702619B-C4F6-4964-8DDC-7F9537219433}" type="parTrans" cxnId="{DBE642FD-1BC7-4A25-80D1-40BB7BE0F396}">
      <dgm:prSet/>
      <dgm:spPr/>
      <dgm:t>
        <a:bodyPr/>
        <a:lstStyle/>
        <a:p>
          <a:endParaRPr lang="en-GB"/>
        </a:p>
      </dgm:t>
    </dgm:pt>
    <dgm:pt modelId="{07C66371-1D23-4F37-8AED-3B85EE45A5DC}" type="sibTrans" cxnId="{DBE642FD-1BC7-4A25-80D1-40BB7BE0F396}">
      <dgm:prSet/>
      <dgm:spPr/>
      <dgm:t>
        <a:bodyPr/>
        <a:lstStyle/>
        <a:p>
          <a:endParaRPr lang="en-GB"/>
        </a:p>
      </dgm:t>
    </dgm:pt>
    <dgm:pt modelId="{362A7446-F308-46D9-B146-72E5445E678D}">
      <dgm:prSet custT="1"/>
      <dgm:spPr>
        <a:solidFill>
          <a:schemeClr val="bg1"/>
        </a:solidFill>
      </dgm:spPr>
      <dgm:t>
        <a:bodyPr/>
        <a:lstStyle/>
        <a:p>
          <a:r>
            <a:rPr lang="en-GB" sz="1600" dirty="0">
              <a:solidFill>
                <a:schemeClr val="tx1"/>
              </a:solidFill>
            </a:rPr>
            <a:t>The proposal in the UK would see the development of five onshore wind turbines and one solar farm.</a:t>
          </a:r>
        </a:p>
      </dgm:t>
    </dgm:pt>
    <dgm:pt modelId="{3BCAD15B-39E5-421B-B45D-2C7963E47F4E}" type="parTrans" cxnId="{5390526A-1C2D-4948-8B9E-625AE56F1834}">
      <dgm:prSet/>
      <dgm:spPr/>
      <dgm:t>
        <a:bodyPr/>
        <a:lstStyle/>
        <a:p>
          <a:endParaRPr lang="en-GB"/>
        </a:p>
      </dgm:t>
    </dgm:pt>
    <dgm:pt modelId="{0DC419E0-81E0-4838-A9C8-164E5D9691E4}" type="sibTrans" cxnId="{5390526A-1C2D-4948-8B9E-625AE56F1834}">
      <dgm:prSet/>
      <dgm:spPr/>
      <dgm:t>
        <a:bodyPr/>
        <a:lstStyle/>
        <a:p>
          <a:endParaRPr lang="en-GB"/>
        </a:p>
      </dgm:t>
    </dgm:pt>
    <dgm:pt modelId="{F6D69C14-C551-4CB5-81A0-11AE29E62986}">
      <dgm:prSet custT="1"/>
      <dgm:spPr>
        <a:solidFill>
          <a:schemeClr val="bg1"/>
        </a:solidFill>
      </dgm:spPr>
      <dgm:t>
        <a:bodyPr/>
        <a:lstStyle/>
        <a:p>
          <a:r>
            <a:rPr lang="en-GB" sz="1600" dirty="0">
              <a:solidFill>
                <a:schemeClr val="tx1"/>
              </a:solidFill>
            </a:rPr>
            <a:t>The solar photovoltaic panels would be installed onto a mounted rail system and therefore would not extend higher than one metre above the roof top. The panels project nearly 0.4 m above roof level.</a:t>
          </a:r>
        </a:p>
      </dgm:t>
    </dgm:pt>
    <dgm:pt modelId="{4362C40C-D14B-447B-A604-6233D87AB91F}" type="parTrans" cxnId="{7E88B274-0BF3-4294-B3F5-B9C3DAA07D3F}">
      <dgm:prSet/>
      <dgm:spPr/>
      <dgm:t>
        <a:bodyPr/>
        <a:lstStyle/>
        <a:p>
          <a:endParaRPr lang="en-GB"/>
        </a:p>
      </dgm:t>
    </dgm:pt>
    <dgm:pt modelId="{D6E83213-2E34-48CE-B513-856CD14B1299}" type="sibTrans" cxnId="{7E88B274-0BF3-4294-B3F5-B9C3DAA07D3F}">
      <dgm:prSet/>
      <dgm:spPr/>
      <dgm:t>
        <a:bodyPr/>
        <a:lstStyle/>
        <a:p>
          <a:endParaRPr lang="en-GB"/>
        </a:p>
      </dgm:t>
    </dgm:pt>
    <dgm:pt modelId="{2BB8E441-E658-4BAC-80C9-9216BD9E83F3}" type="pres">
      <dgm:prSet presAssocID="{3C5430A8-8798-495E-8FD8-F4E3C75420FA}" presName="Name0" presStyleCnt="0">
        <dgm:presLayoutVars>
          <dgm:dir/>
          <dgm:resizeHandles val="exact"/>
        </dgm:presLayoutVars>
      </dgm:prSet>
      <dgm:spPr/>
    </dgm:pt>
    <dgm:pt modelId="{1563BA4B-B67F-41F7-A452-385BF363F14E}" type="pres">
      <dgm:prSet presAssocID="{3C5430A8-8798-495E-8FD8-F4E3C75420FA}" presName="bkgdShp" presStyleLbl="alignAccFollowNode1" presStyleIdx="0" presStyleCnt="1" custScaleX="93872" custLinFactNeighborX="81"/>
      <dgm:spPr>
        <a:solidFill>
          <a:schemeClr val="bg1"/>
        </a:solidFill>
        <a:ln>
          <a:noFill/>
        </a:ln>
      </dgm:spPr>
    </dgm:pt>
    <dgm:pt modelId="{46063A5A-160C-4B06-976B-04CFC2C7F626}" type="pres">
      <dgm:prSet presAssocID="{3C5430A8-8798-495E-8FD8-F4E3C75420FA}" presName="linComp" presStyleCnt="0"/>
      <dgm:spPr/>
    </dgm:pt>
    <dgm:pt modelId="{E6986AF5-DC10-4171-A7EF-0FBC9CB52AE7}" type="pres">
      <dgm:prSet presAssocID="{53B2CD24-8978-478D-987E-0FAFB18D5C52}" presName="compNode" presStyleCnt="0"/>
      <dgm:spPr/>
    </dgm:pt>
    <dgm:pt modelId="{5A543812-ECB4-4F97-BE56-120DE9C30D73}" type="pres">
      <dgm:prSet presAssocID="{53B2CD24-8978-478D-987E-0FAFB18D5C52}" presName="node" presStyleLbl="node1" presStyleIdx="0" presStyleCnt="5" custScaleX="183038" custScaleY="109549" custLinFactNeighborX="744">
        <dgm:presLayoutVars>
          <dgm:bulletEnabled val="1"/>
        </dgm:presLayoutVars>
      </dgm:prSet>
      <dgm:spPr/>
    </dgm:pt>
    <dgm:pt modelId="{F66D3F0D-4D45-4EF2-B7ED-03DB1E1AAC8B}" type="pres">
      <dgm:prSet presAssocID="{53B2CD24-8978-478D-987E-0FAFB18D5C52}" presName="invisiNode" presStyleLbl="node1" presStyleIdx="0" presStyleCnt="5"/>
      <dgm:spPr/>
    </dgm:pt>
    <dgm:pt modelId="{3D4C23F7-2AC2-4036-BC6D-55108713DE5B}" type="pres">
      <dgm:prSet presAssocID="{53B2CD24-8978-478D-987E-0FAFB18D5C52}" presName="imagNode" presStyleLbl="fgImgPlace1" presStyleIdx="0" presStyleCnt="5" custScaleX="115774"/>
      <dgm:spPr>
        <a:blipFill>
          <a:blip xmlns:r="http://schemas.openxmlformats.org/officeDocument/2006/relationships" r:embed="rId1">
            <a:extLst>
              <a:ext uri="{28A0092B-C50C-407E-A947-70E740481C1C}">
                <a14:useLocalDpi xmlns:a14="http://schemas.microsoft.com/office/drawing/2010/main" val="0"/>
              </a:ext>
            </a:extLst>
          </a:blip>
          <a:srcRect/>
          <a:stretch>
            <a:fillRect t="-4000" b="-4000"/>
          </a:stretch>
        </a:blipFill>
      </dgm:spPr>
    </dgm:pt>
    <dgm:pt modelId="{A11F9E16-B684-42D4-9CB5-1250A3899B47}" type="pres">
      <dgm:prSet presAssocID="{365F805B-D1FF-4A1E-BED5-D3486F4303F0}" presName="sibTrans" presStyleLbl="sibTrans2D1" presStyleIdx="0" presStyleCnt="0"/>
      <dgm:spPr/>
    </dgm:pt>
    <dgm:pt modelId="{AFC2D49F-CEFD-4B42-9B71-2F21D49ECF5A}" type="pres">
      <dgm:prSet presAssocID="{DD55DFA2-6FD0-47D3-A8CD-2B102489E02E}" presName="compNode" presStyleCnt="0"/>
      <dgm:spPr/>
    </dgm:pt>
    <dgm:pt modelId="{C433CD26-AEEA-45A0-8EF3-BB32059EEC1C}" type="pres">
      <dgm:prSet presAssocID="{DD55DFA2-6FD0-47D3-A8CD-2B102489E02E}" presName="node" presStyleLbl="node1" presStyleIdx="1" presStyleCnt="5" custScaleY="101884">
        <dgm:presLayoutVars>
          <dgm:bulletEnabled val="1"/>
        </dgm:presLayoutVars>
      </dgm:prSet>
      <dgm:spPr/>
    </dgm:pt>
    <dgm:pt modelId="{E58495BD-D053-4E13-98B7-B10877A30584}" type="pres">
      <dgm:prSet presAssocID="{DD55DFA2-6FD0-47D3-A8CD-2B102489E02E}" presName="invisiNode" presStyleLbl="node1" presStyleIdx="1" presStyleCnt="5"/>
      <dgm:spPr/>
    </dgm:pt>
    <dgm:pt modelId="{CD1B6C13-CBE2-4BF3-93E4-D0EC82785F0E}" type="pres">
      <dgm:prSet presAssocID="{DD55DFA2-6FD0-47D3-A8CD-2B102489E02E}" presName="imagNode" presStyleLbl="fgImgPlace1" presStyleIdx="1" presStyleCnt="5" custLinFactNeighborX="-5953" custLinFactNeighborY="-7131"/>
      <dgm:spPr>
        <a:blipFill>
          <a:blip xmlns:r="http://schemas.openxmlformats.org/officeDocument/2006/relationships" r:embed="rId2">
            <a:extLst>
              <a:ext uri="{28A0092B-C50C-407E-A947-70E740481C1C}">
                <a14:useLocalDpi xmlns:a14="http://schemas.microsoft.com/office/drawing/2010/main" val="0"/>
              </a:ext>
            </a:extLst>
          </a:blip>
          <a:srcRect/>
          <a:stretch>
            <a:fillRect l="-4000" r="-4000"/>
          </a:stretch>
        </a:blipFill>
      </dgm:spPr>
    </dgm:pt>
    <dgm:pt modelId="{A74F5B30-3B93-47E7-926D-0D52433C8744}" type="pres">
      <dgm:prSet presAssocID="{07C66371-1D23-4F37-8AED-3B85EE45A5DC}" presName="sibTrans" presStyleLbl="sibTrans2D1" presStyleIdx="0" presStyleCnt="0"/>
      <dgm:spPr/>
    </dgm:pt>
    <dgm:pt modelId="{9A1CBB58-62EC-49F0-A861-0248068EB63D}" type="pres">
      <dgm:prSet presAssocID="{362A7446-F308-46D9-B146-72E5445E678D}" presName="compNode" presStyleCnt="0"/>
      <dgm:spPr/>
    </dgm:pt>
    <dgm:pt modelId="{1E9E1011-30FB-425E-A2E9-251728B18CC0}" type="pres">
      <dgm:prSet presAssocID="{362A7446-F308-46D9-B146-72E5445E678D}" presName="node" presStyleLbl="node1" presStyleIdx="2" presStyleCnt="5" custScaleX="121445" custScaleY="100709">
        <dgm:presLayoutVars>
          <dgm:bulletEnabled val="1"/>
        </dgm:presLayoutVars>
      </dgm:prSet>
      <dgm:spPr/>
    </dgm:pt>
    <dgm:pt modelId="{153A8A93-3B98-4831-B8B1-112F9B4FB028}" type="pres">
      <dgm:prSet presAssocID="{362A7446-F308-46D9-B146-72E5445E678D}" presName="invisiNode" presStyleLbl="node1" presStyleIdx="2" presStyleCnt="5"/>
      <dgm:spPr/>
    </dgm:pt>
    <dgm:pt modelId="{B96FD032-51ED-4F89-A9C8-702883167996}" type="pres">
      <dgm:prSet presAssocID="{362A7446-F308-46D9-B146-72E5445E678D}" presName="imagNode" presStyleLbl="fgImgPlace1" presStyleIdx="2" presStyleCnt="5" custLinFactNeighborX="10607" custLinFactNeighborY="-8319"/>
      <dgm:spPr>
        <a:blipFill>
          <a:blip xmlns:r="http://schemas.openxmlformats.org/officeDocument/2006/relationships" r:embed="rId3">
            <a:extLst>
              <a:ext uri="{28A0092B-C50C-407E-A947-70E740481C1C}">
                <a14:useLocalDpi xmlns:a14="http://schemas.microsoft.com/office/drawing/2010/main" val="0"/>
              </a:ext>
            </a:extLst>
          </a:blip>
          <a:srcRect/>
          <a:stretch>
            <a:fillRect l="-13000" r="-13000"/>
          </a:stretch>
        </a:blipFill>
      </dgm:spPr>
    </dgm:pt>
    <dgm:pt modelId="{98850BA2-B5FF-417D-B8E5-81406691B9F8}" type="pres">
      <dgm:prSet presAssocID="{0DC419E0-81E0-4838-A9C8-164E5D9691E4}" presName="sibTrans" presStyleLbl="sibTrans2D1" presStyleIdx="0" presStyleCnt="0"/>
      <dgm:spPr/>
    </dgm:pt>
    <dgm:pt modelId="{2EA07EC0-113A-4D4F-8798-6C55C9610CD7}" type="pres">
      <dgm:prSet presAssocID="{F6D69C14-C551-4CB5-81A0-11AE29E62986}" presName="compNode" presStyleCnt="0"/>
      <dgm:spPr/>
    </dgm:pt>
    <dgm:pt modelId="{61364432-E8D4-48CF-B72F-D83F2FCEA70C}" type="pres">
      <dgm:prSet presAssocID="{F6D69C14-C551-4CB5-81A0-11AE29E62986}" presName="node" presStyleLbl="node1" presStyleIdx="3" presStyleCnt="5" custScaleX="177390" custScaleY="109681">
        <dgm:presLayoutVars>
          <dgm:bulletEnabled val="1"/>
        </dgm:presLayoutVars>
      </dgm:prSet>
      <dgm:spPr/>
    </dgm:pt>
    <dgm:pt modelId="{BF21212D-9573-46DF-AA8D-C700018B6263}" type="pres">
      <dgm:prSet presAssocID="{F6D69C14-C551-4CB5-81A0-11AE29E62986}" presName="invisiNode" presStyleLbl="node1" presStyleIdx="3" presStyleCnt="5"/>
      <dgm:spPr/>
    </dgm:pt>
    <dgm:pt modelId="{CB24184A-49FD-4136-8740-F00683F8C5BF}" type="pres">
      <dgm:prSet presAssocID="{F6D69C14-C551-4CB5-81A0-11AE29E62986}" presName="imagNode" presStyleLbl="fgImgPlace1" presStyleIdx="3" presStyleCnt="5" custLinFactNeighborX="-5433" custLinFactNeighborY="-4014"/>
      <dgm:spPr>
        <a:blipFill>
          <a:blip xmlns:r="http://schemas.openxmlformats.org/officeDocument/2006/relationships" r:embed="rId4">
            <a:extLst>
              <a:ext uri="{28A0092B-C50C-407E-A947-70E740481C1C}">
                <a14:useLocalDpi xmlns:a14="http://schemas.microsoft.com/office/drawing/2010/main" val="0"/>
              </a:ext>
            </a:extLst>
          </a:blip>
          <a:srcRect/>
          <a:stretch>
            <a:fillRect l="-4000" r="-4000"/>
          </a:stretch>
        </a:blipFill>
      </dgm:spPr>
    </dgm:pt>
    <dgm:pt modelId="{C59F9632-9B63-46EB-A6BD-5FEFF5397998}" type="pres">
      <dgm:prSet presAssocID="{D6E83213-2E34-48CE-B513-856CD14B1299}" presName="sibTrans" presStyleLbl="sibTrans2D1" presStyleIdx="0" presStyleCnt="0"/>
      <dgm:spPr/>
    </dgm:pt>
    <dgm:pt modelId="{ED8108FC-65D0-4D42-A4C7-AFA114F247D5}" type="pres">
      <dgm:prSet presAssocID="{22E7BB04-BDAD-4954-BCA8-0CA0272EB701}" presName="compNode" presStyleCnt="0"/>
      <dgm:spPr/>
    </dgm:pt>
    <dgm:pt modelId="{CB247EC1-DFF1-4E5D-95C0-177589BDB484}" type="pres">
      <dgm:prSet presAssocID="{22E7BB04-BDAD-4954-BCA8-0CA0272EB701}" presName="node" presStyleLbl="node1" presStyleIdx="4" presStyleCnt="5" custScaleX="144921" custScaleY="109020">
        <dgm:presLayoutVars>
          <dgm:bulletEnabled val="1"/>
        </dgm:presLayoutVars>
      </dgm:prSet>
      <dgm:spPr/>
    </dgm:pt>
    <dgm:pt modelId="{C3653E23-8D1E-4D2E-B91C-A5B5FD71DBB1}" type="pres">
      <dgm:prSet presAssocID="{22E7BB04-BDAD-4954-BCA8-0CA0272EB701}" presName="invisiNode" presStyleLbl="node1" presStyleIdx="4" presStyleCnt="5"/>
      <dgm:spPr/>
    </dgm:pt>
    <dgm:pt modelId="{F1AD8C30-1620-4F5A-8C68-35E0E2B75E7D}" type="pres">
      <dgm:prSet presAssocID="{22E7BB04-BDAD-4954-BCA8-0CA0272EB701}" presName="imagNode" presStyleLbl="fgImgPlace1" presStyleIdx="4" presStyleCnt="5" custScaleX="116062" custScaleY="97566" custLinFactNeighborX="-11126" custLinFactNeighborY="-9729"/>
      <dgm:spPr>
        <a:blipFill>
          <a:blip xmlns:r="http://schemas.openxmlformats.org/officeDocument/2006/relationships" r:embed="rId5">
            <a:extLst>
              <a:ext uri="{28A0092B-C50C-407E-A947-70E740481C1C}">
                <a14:useLocalDpi xmlns:a14="http://schemas.microsoft.com/office/drawing/2010/main" val="0"/>
              </a:ext>
            </a:extLst>
          </a:blip>
          <a:srcRect/>
          <a:stretch>
            <a:fillRect l="-13000" r="-13000"/>
          </a:stretch>
        </a:blipFill>
      </dgm:spPr>
    </dgm:pt>
  </dgm:ptLst>
  <dgm:cxnLst>
    <dgm:cxn modelId="{62178C0B-FC8E-46FC-8BB9-847723A7B6EA}" type="presOf" srcId="{DD55DFA2-6FD0-47D3-A8CD-2B102489E02E}" destId="{C433CD26-AEEA-45A0-8EF3-BB32059EEC1C}" srcOrd="0" destOrd="0" presId="urn:microsoft.com/office/officeart/2005/8/layout/pList2"/>
    <dgm:cxn modelId="{272A4E33-CEF8-45B1-904E-CA8034B78F9E}" type="presOf" srcId="{365F805B-D1FF-4A1E-BED5-D3486F4303F0}" destId="{A11F9E16-B684-42D4-9CB5-1250A3899B47}" srcOrd="0" destOrd="0" presId="urn:microsoft.com/office/officeart/2005/8/layout/pList2"/>
    <dgm:cxn modelId="{3DFF634A-9060-470D-82EC-FB29EA5BC1DE}" type="presOf" srcId="{3C5430A8-8798-495E-8FD8-F4E3C75420FA}" destId="{2BB8E441-E658-4BAC-80C9-9216BD9E83F3}" srcOrd="0" destOrd="0" presId="urn:microsoft.com/office/officeart/2005/8/layout/pList2"/>
    <dgm:cxn modelId="{5390526A-1C2D-4948-8B9E-625AE56F1834}" srcId="{3C5430A8-8798-495E-8FD8-F4E3C75420FA}" destId="{362A7446-F308-46D9-B146-72E5445E678D}" srcOrd="2" destOrd="0" parTransId="{3BCAD15B-39E5-421B-B45D-2C7963E47F4E}" sibTransId="{0DC419E0-81E0-4838-A9C8-164E5D9691E4}"/>
    <dgm:cxn modelId="{D1ADF94B-ED7A-4732-92FD-EB60165D4800}" type="presOf" srcId="{22E7BB04-BDAD-4954-BCA8-0CA0272EB701}" destId="{CB247EC1-DFF1-4E5D-95C0-177589BDB484}" srcOrd="0" destOrd="0" presId="urn:microsoft.com/office/officeart/2005/8/layout/pList2"/>
    <dgm:cxn modelId="{D756E86D-BEF4-4A23-BE83-48FB1A73B2E3}" srcId="{3C5430A8-8798-495E-8FD8-F4E3C75420FA}" destId="{53B2CD24-8978-478D-987E-0FAFB18D5C52}" srcOrd="0" destOrd="0" parTransId="{4A7C7714-8442-4301-BF5F-ECB107B83CC0}" sibTransId="{365F805B-D1FF-4A1E-BED5-D3486F4303F0}"/>
    <dgm:cxn modelId="{2D021B6F-B034-4EA2-9614-1CA64BB0B236}" type="presOf" srcId="{07C66371-1D23-4F37-8AED-3B85EE45A5DC}" destId="{A74F5B30-3B93-47E7-926D-0D52433C8744}" srcOrd="0" destOrd="0" presId="urn:microsoft.com/office/officeart/2005/8/layout/pList2"/>
    <dgm:cxn modelId="{AB0F0970-7EA0-45B7-B8C4-35CD06ED1049}" type="presOf" srcId="{F6D69C14-C551-4CB5-81A0-11AE29E62986}" destId="{61364432-E8D4-48CF-B72F-D83F2FCEA70C}" srcOrd="0" destOrd="0" presId="urn:microsoft.com/office/officeart/2005/8/layout/pList2"/>
    <dgm:cxn modelId="{EF671B70-ADD5-4C5A-BB23-252629A27EAB}" type="presOf" srcId="{53B2CD24-8978-478D-987E-0FAFB18D5C52}" destId="{5A543812-ECB4-4F97-BE56-120DE9C30D73}" srcOrd="0" destOrd="0" presId="urn:microsoft.com/office/officeart/2005/8/layout/pList2"/>
    <dgm:cxn modelId="{7E88B274-0BF3-4294-B3F5-B9C3DAA07D3F}" srcId="{3C5430A8-8798-495E-8FD8-F4E3C75420FA}" destId="{F6D69C14-C551-4CB5-81A0-11AE29E62986}" srcOrd="3" destOrd="0" parTransId="{4362C40C-D14B-447B-A604-6233D87AB91F}" sibTransId="{D6E83213-2E34-48CE-B513-856CD14B1299}"/>
    <dgm:cxn modelId="{A6852B80-15B8-44A5-83B4-3334B76772EE}" type="presOf" srcId="{D6E83213-2E34-48CE-B513-856CD14B1299}" destId="{C59F9632-9B63-46EB-A6BD-5FEFF5397998}" srcOrd="0" destOrd="0" presId="urn:microsoft.com/office/officeart/2005/8/layout/pList2"/>
    <dgm:cxn modelId="{6E1560AA-9097-48EC-80DF-74D369DCF7A1}" type="presOf" srcId="{0DC419E0-81E0-4838-A9C8-164E5D9691E4}" destId="{98850BA2-B5FF-417D-B8E5-81406691B9F8}" srcOrd="0" destOrd="0" presId="urn:microsoft.com/office/officeart/2005/8/layout/pList2"/>
    <dgm:cxn modelId="{1A3092CF-614E-4A9D-936B-6B3CBC659DEC}" type="presOf" srcId="{362A7446-F308-46D9-B146-72E5445E678D}" destId="{1E9E1011-30FB-425E-A2E9-251728B18CC0}" srcOrd="0" destOrd="0" presId="urn:microsoft.com/office/officeart/2005/8/layout/pList2"/>
    <dgm:cxn modelId="{A5BD44D1-B8BF-491D-86C4-1599D60ECE2C}" srcId="{3C5430A8-8798-495E-8FD8-F4E3C75420FA}" destId="{22E7BB04-BDAD-4954-BCA8-0CA0272EB701}" srcOrd="4" destOrd="0" parTransId="{E8BDA490-F803-4196-9EA5-640B7218E59A}" sibTransId="{26B29E5F-AE22-4F4A-9C37-75FDAE1609CE}"/>
    <dgm:cxn modelId="{DBE642FD-1BC7-4A25-80D1-40BB7BE0F396}" srcId="{3C5430A8-8798-495E-8FD8-F4E3C75420FA}" destId="{DD55DFA2-6FD0-47D3-A8CD-2B102489E02E}" srcOrd="1" destOrd="0" parTransId="{2702619B-C4F6-4964-8DDC-7F9537219433}" sibTransId="{07C66371-1D23-4F37-8AED-3B85EE45A5DC}"/>
    <dgm:cxn modelId="{0B1E24BD-8D09-442A-A514-1B6C6E46F46D}" type="presParOf" srcId="{2BB8E441-E658-4BAC-80C9-9216BD9E83F3}" destId="{1563BA4B-B67F-41F7-A452-385BF363F14E}" srcOrd="0" destOrd="0" presId="urn:microsoft.com/office/officeart/2005/8/layout/pList2"/>
    <dgm:cxn modelId="{56D751C2-52BB-44CA-95E9-0264037073AB}" type="presParOf" srcId="{2BB8E441-E658-4BAC-80C9-9216BD9E83F3}" destId="{46063A5A-160C-4B06-976B-04CFC2C7F626}" srcOrd="1" destOrd="0" presId="urn:microsoft.com/office/officeart/2005/8/layout/pList2"/>
    <dgm:cxn modelId="{9861565B-21A7-417D-89F2-C9951A6D0B42}" type="presParOf" srcId="{46063A5A-160C-4B06-976B-04CFC2C7F626}" destId="{E6986AF5-DC10-4171-A7EF-0FBC9CB52AE7}" srcOrd="0" destOrd="0" presId="urn:microsoft.com/office/officeart/2005/8/layout/pList2"/>
    <dgm:cxn modelId="{0766ABC8-B20C-4A9C-8BB2-03EBED8711BA}" type="presParOf" srcId="{E6986AF5-DC10-4171-A7EF-0FBC9CB52AE7}" destId="{5A543812-ECB4-4F97-BE56-120DE9C30D73}" srcOrd="0" destOrd="0" presId="urn:microsoft.com/office/officeart/2005/8/layout/pList2"/>
    <dgm:cxn modelId="{CBB61941-7C7A-4734-A12B-37629D29E8BE}" type="presParOf" srcId="{E6986AF5-DC10-4171-A7EF-0FBC9CB52AE7}" destId="{F66D3F0D-4D45-4EF2-B7ED-03DB1E1AAC8B}" srcOrd="1" destOrd="0" presId="urn:microsoft.com/office/officeart/2005/8/layout/pList2"/>
    <dgm:cxn modelId="{E0A4FE27-8746-41FD-9F0E-55A2FA541910}" type="presParOf" srcId="{E6986AF5-DC10-4171-A7EF-0FBC9CB52AE7}" destId="{3D4C23F7-2AC2-4036-BC6D-55108713DE5B}" srcOrd="2" destOrd="0" presId="urn:microsoft.com/office/officeart/2005/8/layout/pList2"/>
    <dgm:cxn modelId="{B6A734ED-D324-42D8-BE90-70C90DAB0545}" type="presParOf" srcId="{46063A5A-160C-4B06-976B-04CFC2C7F626}" destId="{A11F9E16-B684-42D4-9CB5-1250A3899B47}" srcOrd="1" destOrd="0" presId="urn:microsoft.com/office/officeart/2005/8/layout/pList2"/>
    <dgm:cxn modelId="{57D63E54-A811-48F2-B39C-78F2ED08BA19}" type="presParOf" srcId="{46063A5A-160C-4B06-976B-04CFC2C7F626}" destId="{AFC2D49F-CEFD-4B42-9B71-2F21D49ECF5A}" srcOrd="2" destOrd="0" presId="urn:microsoft.com/office/officeart/2005/8/layout/pList2"/>
    <dgm:cxn modelId="{F8FBA93E-6B66-4B0D-BC5C-CBDB6727FC21}" type="presParOf" srcId="{AFC2D49F-CEFD-4B42-9B71-2F21D49ECF5A}" destId="{C433CD26-AEEA-45A0-8EF3-BB32059EEC1C}" srcOrd="0" destOrd="0" presId="urn:microsoft.com/office/officeart/2005/8/layout/pList2"/>
    <dgm:cxn modelId="{B79F0D18-DDC9-4E9C-95ED-E9946EF758E5}" type="presParOf" srcId="{AFC2D49F-CEFD-4B42-9B71-2F21D49ECF5A}" destId="{E58495BD-D053-4E13-98B7-B10877A30584}" srcOrd="1" destOrd="0" presId="urn:microsoft.com/office/officeart/2005/8/layout/pList2"/>
    <dgm:cxn modelId="{8F0B9F28-0655-49F7-A5F9-3EB64ECBE33C}" type="presParOf" srcId="{AFC2D49F-CEFD-4B42-9B71-2F21D49ECF5A}" destId="{CD1B6C13-CBE2-4BF3-93E4-D0EC82785F0E}" srcOrd="2" destOrd="0" presId="urn:microsoft.com/office/officeart/2005/8/layout/pList2"/>
    <dgm:cxn modelId="{423550DF-AD96-456E-899E-B3B9892AFEC7}" type="presParOf" srcId="{46063A5A-160C-4B06-976B-04CFC2C7F626}" destId="{A74F5B30-3B93-47E7-926D-0D52433C8744}" srcOrd="3" destOrd="0" presId="urn:microsoft.com/office/officeart/2005/8/layout/pList2"/>
    <dgm:cxn modelId="{8B27C024-C688-40DA-92FB-EF49FDF76572}" type="presParOf" srcId="{46063A5A-160C-4B06-976B-04CFC2C7F626}" destId="{9A1CBB58-62EC-49F0-A861-0248068EB63D}" srcOrd="4" destOrd="0" presId="urn:microsoft.com/office/officeart/2005/8/layout/pList2"/>
    <dgm:cxn modelId="{F141C5F6-1BDE-48C7-B2DD-E18F77307C0C}" type="presParOf" srcId="{9A1CBB58-62EC-49F0-A861-0248068EB63D}" destId="{1E9E1011-30FB-425E-A2E9-251728B18CC0}" srcOrd="0" destOrd="0" presId="urn:microsoft.com/office/officeart/2005/8/layout/pList2"/>
    <dgm:cxn modelId="{641C3053-4B73-403E-9D1E-CB46C152F4AD}" type="presParOf" srcId="{9A1CBB58-62EC-49F0-A861-0248068EB63D}" destId="{153A8A93-3B98-4831-B8B1-112F9B4FB028}" srcOrd="1" destOrd="0" presId="urn:microsoft.com/office/officeart/2005/8/layout/pList2"/>
    <dgm:cxn modelId="{F0D7BA89-5F5F-45AF-9BA7-496DA3BB6DDC}" type="presParOf" srcId="{9A1CBB58-62EC-49F0-A861-0248068EB63D}" destId="{B96FD032-51ED-4F89-A9C8-702883167996}" srcOrd="2" destOrd="0" presId="urn:microsoft.com/office/officeart/2005/8/layout/pList2"/>
    <dgm:cxn modelId="{89F32F0B-5BCA-4771-95E8-2842690D2E0E}" type="presParOf" srcId="{46063A5A-160C-4B06-976B-04CFC2C7F626}" destId="{98850BA2-B5FF-417D-B8E5-81406691B9F8}" srcOrd="5" destOrd="0" presId="urn:microsoft.com/office/officeart/2005/8/layout/pList2"/>
    <dgm:cxn modelId="{A95F9952-8E25-4AD6-8A0F-70C08282CD5F}" type="presParOf" srcId="{46063A5A-160C-4B06-976B-04CFC2C7F626}" destId="{2EA07EC0-113A-4D4F-8798-6C55C9610CD7}" srcOrd="6" destOrd="0" presId="urn:microsoft.com/office/officeart/2005/8/layout/pList2"/>
    <dgm:cxn modelId="{735DBE5A-55E3-47BA-8E6F-2B7E84F9E56E}" type="presParOf" srcId="{2EA07EC0-113A-4D4F-8798-6C55C9610CD7}" destId="{61364432-E8D4-48CF-B72F-D83F2FCEA70C}" srcOrd="0" destOrd="0" presId="urn:microsoft.com/office/officeart/2005/8/layout/pList2"/>
    <dgm:cxn modelId="{348C7093-5DE0-47B4-BA61-29A44B0DBEE3}" type="presParOf" srcId="{2EA07EC0-113A-4D4F-8798-6C55C9610CD7}" destId="{BF21212D-9573-46DF-AA8D-C700018B6263}" srcOrd="1" destOrd="0" presId="urn:microsoft.com/office/officeart/2005/8/layout/pList2"/>
    <dgm:cxn modelId="{6F30983E-D55C-4A66-921A-14F1117946DA}" type="presParOf" srcId="{2EA07EC0-113A-4D4F-8798-6C55C9610CD7}" destId="{CB24184A-49FD-4136-8740-F00683F8C5BF}" srcOrd="2" destOrd="0" presId="urn:microsoft.com/office/officeart/2005/8/layout/pList2"/>
    <dgm:cxn modelId="{930BF610-FA8D-4ADB-BA4D-1B2772D1BE31}" type="presParOf" srcId="{46063A5A-160C-4B06-976B-04CFC2C7F626}" destId="{C59F9632-9B63-46EB-A6BD-5FEFF5397998}" srcOrd="7" destOrd="0" presId="urn:microsoft.com/office/officeart/2005/8/layout/pList2"/>
    <dgm:cxn modelId="{0DC5EACE-5899-46B5-901E-92298C792061}" type="presParOf" srcId="{46063A5A-160C-4B06-976B-04CFC2C7F626}" destId="{ED8108FC-65D0-4D42-A4C7-AFA114F247D5}" srcOrd="8" destOrd="0" presId="urn:microsoft.com/office/officeart/2005/8/layout/pList2"/>
    <dgm:cxn modelId="{E2C431A8-E24C-4D2C-B584-AF42B9D9AC4A}" type="presParOf" srcId="{ED8108FC-65D0-4D42-A4C7-AFA114F247D5}" destId="{CB247EC1-DFF1-4E5D-95C0-177589BDB484}" srcOrd="0" destOrd="0" presId="urn:microsoft.com/office/officeart/2005/8/layout/pList2"/>
    <dgm:cxn modelId="{8884B5FA-DB7E-4FD8-8F84-4ACCED6F885A}" type="presParOf" srcId="{ED8108FC-65D0-4D42-A4C7-AFA114F247D5}" destId="{C3653E23-8D1E-4D2E-B91C-A5B5FD71DBB1}" srcOrd="1" destOrd="0" presId="urn:microsoft.com/office/officeart/2005/8/layout/pList2"/>
    <dgm:cxn modelId="{94AF8FFB-E4FD-4C6B-A7B8-E9F1DA9CF2FA}" type="presParOf" srcId="{ED8108FC-65D0-4D42-A4C7-AFA114F247D5}" destId="{F1AD8C30-1620-4F5A-8C68-35E0E2B75E7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3BA4B-B67F-41F7-A452-385BF363F14E}">
      <dsp:nvSpPr>
        <dsp:cNvPr id="0" name=""/>
        <dsp:cNvSpPr/>
      </dsp:nvSpPr>
      <dsp:spPr>
        <a:xfrm>
          <a:off x="375936" y="0"/>
          <a:ext cx="11220952" cy="213990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dsp:style>
    </dsp:sp>
    <dsp:sp modelId="{3D4C23F7-2AC2-4036-BC6D-55108713DE5B}">
      <dsp:nvSpPr>
        <dsp:cNvPr id="0" name=""/>
        <dsp:cNvSpPr/>
      </dsp:nvSpPr>
      <dsp:spPr>
        <a:xfrm>
          <a:off x="858087" y="222883"/>
          <a:ext cx="1694297" cy="1569264"/>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4000" b="-4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543812-ECB4-4F97-BE56-120DE9C30D73}">
      <dsp:nvSpPr>
        <dsp:cNvPr id="0" name=""/>
        <dsp:cNvSpPr/>
      </dsp:nvSpPr>
      <dsp:spPr>
        <a:xfrm rot="10800000">
          <a:off x="376787" y="1952595"/>
          <a:ext cx="2678673" cy="2865189"/>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600" kern="1200" dirty="0">
              <a:solidFill>
                <a:schemeClr val="tx1"/>
              </a:solidFill>
            </a:rPr>
            <a:t>An application with plans need to be submitted to the council planners for the construction of panels all around the roof and its panels should be transparent to surrounding buildings.</a:t>
          </a:r>
        </a:p>
        <a:p>
          <a:pPr marL="0" lvl="0" algn="ctr" defTabSz="533400">
            <a:lnSpc>
              <a:spcPct val="90000"/>
            </a:lnSpc>
            <a:spcBef>
              <a:spcPct val="0"/>
            </a:spcBef>
            <a:spcAft>
              <a:spcPct val="35000"/>
            </a:spcAft>
            <a:buNone/>
          </a:pPr>
          <a:endParaRPr lang="en-US" sz="1200" kern="1200" dirty="0">
            <a:solidFill>
              <a:schemeClr val="tx1"/>
            </a:solidFill>
          </a:endParaRPr>
        </a:p>
      </dsp:txBody>
      <dsp:txXfrm rot="10800000">
        <a:off x="459165" y="1952595"/>
        <a:ext cx="2513917" cy="2782811"/>
      </dsp:txXfrm>
    </dsp:sp>
    <dsp:sp modelId="{CD1B6C13-CBE2-4BF3-93E4-D0EC82785F0E}">
      <dsp:nvSpPr>
        <dsp:cNvPr id="0" name=""/>
        <dsp:cNvSpPr/>
      </dsp:nvSpPr>
      <dsp:spPr>
        <a:xfrm>
          <a:off x="3103798" y="161097"/>
          <a:ext cx="1463452" cy="1569264"/>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4000" r="-4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33CD26-AEEA-45A0-8EF3-BB32059EEC1C}">
      <dsp:nvSpPr>
        <dsp:cNvPr id="0" name=""/>
        <dsp:cNvSpPr/>
      </dsp:nvSpPr>
      <dsp:spPr>
        <a:xfrm rot="10800000">
          <a:off x="3190917" y="2102950"/>
          <a:ext cx="1463452" cy="2664716"/>
        </a:xfrm>
        <a:prstGeom prst="round2SameRect">
          <a:avLst>
            <a:gd name="adj1" fmla="val 10500"/>
            <a:gd name="adj2" fmla="val 0"/>
          </a:avLst>
        </a:prstGeom>
        <a:solidFill>
          <a:schemeClr val="bg1"/>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The proposed change will be constructed according to legislation.</a:t>
          </a:r>
        </a:p>
      </dsp:txBody>
      <dsp:txXfrm rot="10800000">
        <a:off x="3235923" y="2102950"/>
        <a:ext cx="1373440" cy="2619710"/>
      </dsp:txXfrm>
    </dsp:sp>
    <dsp:sp modelId="{B96FD032-51ED-4F89-A9C8-702883167996}">
      <dsp:nvSpPr>
        <dsp:cNvPr id="0" name=""/>
        <dsp:cNvSpPr/>
      </dsp:nvSpPr>
      <dsp:spPr>
        <a:xfrm>
          <a:off x="5112862" y="150137"/>
          <a:ext cx="1463452" cy="1569264"/>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3000" r="-13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9E1011-30FB-425E-A2E9-251728B18CC0}">
      <dsp:nvSpPr>
        <dsp:cNvPr id="0" name=""/>
        <dsp:cNvSpPr/>
      </dsp:nvSpPr>
      <dsp:spPr>
        <a:xfrm rot="10800000">
          <a:off x="4800715" y="2125998"/>
          <a:ext cx="1777289" cy="2633984"/>
        </a:xfrm>
        <a:prstGeom prst="round2SameRect">
          <a:avLst>
            <a:gd name="adj1" fmla="val 10500"/>
            <a:gd name="adj2" fmla="val 0"/>
          </a:avLst>
        </a:prstGeom>
        <a:solidFill>
          <a:schemeClr val="bg1"/>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The proposal in the UK would see the development of five onshore wind turbines and one solar farm.</a:t>
          </a:r>
        </a:p>
      </dsp:txBody>
      <dsp:txXfrm rot="10800000">
        <a:off x="4855373" y="2125998"/>
        <a:ext cx="1667973" cy="2579326"/>
      </dsp:txXfrm>
    </dsp:sp>
    <dsp:sp modelId="{CB24184A-49FD-4136-8740-F00683F8C5BF}">
      <dsp:nvSpPr>
        <dsp:cNvPr id="0" name=""/>
        <dsp:cNvSpPr/>
      </dsp:nvSpPr>
      <dsp:spPr>
        <a:xfrm>
          <a:off x="7211123" y="159030"/>
          <a:ext cx="1463452" cy="1569264"/>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4000" r="-4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1364432-E8D4-48CF-B72F-D83F2FCEA70C}">
      <dsp:nvSpPr>
        <dsp:cNvPr id="0" name=""/>
        <dsp:cNvSpPr/>
      </dsp:nvSpPr>
      <dsp:spPr>
        <a:xfrm rot="10800000">
          <a:off x="6724349" y="1950005"/>
          <a:ext cx="2596017" cy="2868642"/>
        </a:xfrm>
        <a:prstGeom prst="round2SameRect">
          <a:avLst>
            <a:gd name="adj1" fmla="val 10500"/>
            <a:gd name="adj2" fmla="val 0"/>
          </a:avLst>
        </a:prstGeom>
        <a:solidFill>
          <a:schemeClr val="bg1"/>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The solar photovoltaic panels would be installed onto a mounted rail system and therefore would not extend higher than one metre above the roof top. The panels project nearly 0.4 m above roof level.</a:t>
          </a:r>
        </a:p>
      </dsp:txBody>
      <dsp:txXfrm rot="10800000">
        <a:off x="6804185" y="1950005"/>
        <a:ext cx="2436345" cy="2788806"/>
      </dsp:txXfrm>
    </dsp:sp>
    <dsp:sp modelId="{F1AD8C30-1620-4F5A-8C68-35E0E2B75E7D}">
      <dsp:nvSpPr>
        <dsp:cNvPr id="0" name=""/>
        <dsp:cNvSpPr/>
      </dsp:nvSpPr>
      <dsp:spPr>
        <a:xfrm>
          <a:off x="9515057" y="92766"/>
          <a:ext cx="1698511" cy="1531068"/>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13000" r="-13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247EC1-DFF1-4E5D-95C0-177589BDB484}">
      <dsp:nvSpPr>
        <dsp:cNvPr id="0" name=""/>
        <dsp:cNvSpPr/>
      </dsp:nvSpPr>
      <dsp:spPr>
        <a:xfrm rot="10800000">
          <a:off x="9466712" y="1962971"/>
          <a:ext cx="2120849" cy="2851354"/>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600" kern="1200" dirty="0">
              <a:solidFill>
                <a:schemeClr val="tx1"/>
              </a:solidFill>
            </a:rPr>
            <a:t>The panels would be mounted at a low pitch, and pushed back from the roof edge. The system would not be visible to the receptors around it.</a:t>
          </a:r>
        </a:p>
        <a:p>
          <a:pPr marL="0" lvl="0" algn="ctr" defTabSz="2889250">
            <a:lnSpc>
              <a:spcPct val="90000"/>
            </a:lnSpc>
            <a:spcBef>
              <a:spcPct val="0"/>
            </a:spcBef>
            <a:spcAft>
              <a:spcPct val="35000"/>
            </a:spcAft>
            <a:buNone/>
          </a:pPr>
          <a:endParaRPr lang="en-US" sz="1800" kern="1200" dirty="0">
            <a:solidFill>
              <a:schemeClr val="tx1">
                <a:lumMod val="75000"/>
                <a:lumOff val="25000"/>
              </a:schemeClr>
            </a:solidFill>
          </a:endParaRPr>
        </a:p>
      </dsp:txBody>
      <dsp:txXfrm rot="10800000">
        <a:off x="9531935" y="1962971"/>
        <a:ext cx="1990403" cy="2786131"/>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366289-7251-4248-8185-9FEDE67FEB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A911AAB-DA95-4CED-94BD-874BA4394E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CE2D0D4-6341-4059-9D73-098573890B8F}" type="datetimeFigureOut">
              <a:rPr lang="en-US" smtClean="0"/>
              <a:t>3/14/2020</a:t>
            </a:fld>
            <a:endParaRPr lang="en-US" dirty="0"/>
          </a:p>
        </p:txBody>
      </p:sp>
      <p:sp>
        <p:nvSpPr>
          <p:cNvPr id="4" name="Footer Placeholder 3">
            <a:extLst>
              <a:ext uri="{FF2B5EF4-FFF2-40B4-BE49-F238E27FC236}">
                <a16:creationId xmlns:a16="http://schemas.microsoft.com/office/drawing/2014/main" id="{796222C7-E745-4972-ADB2-26864641F2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0AA558-CC6A-4543-8082-2ECED10B3D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FEEF11-4551-44CC-8138-2C9C44119EA2}" type="slidenum">
              <a:rPr lang="en-US" smtClean="0"/>
              <a:t>‹#›</a:t>
            </a:fld>
            <a:endParaRPr lang="en-US" dirty="0"/>
          </a:p>
        </p:txBody>
      </p:sp>
    </p:spTree>
    <p:extLst>
      <p:ext uri="{BB962C8B-B14F-4D97-AF65-F5344CB8AC3E}">
        <p14:creationId xmlns:p14="http://schemas.microsoft.com/office/powerpoint/2010/main" val="2584764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64C05-FCBF-48B1-ABC9-9F817F02AAEB}" type="datetimeFigureOut">
              <a:rPr lang="en-US" smtClean="0"/>
              <a:t>3/14/2020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8E5D6-E240-4AB4-B03F-F45C58F87E64}" type="slidenum">
              <a:rPr lang="en-US" smtClean="0"/>
              <a:t>‹#›</a:t>
            </a:fld>
            <a:endParaRPr lang="en-US" dirty="0"/>
          </a:p>
        </p:txBody>
      </p:sp>
    </p:spTree>
    <p:extLst>
      <p:ext uri="{BB962C8B-B14F-4D97-AF65-F5344CB8AC3E}">
        <p14:creationId xmlns:p14="http://schemas.microsoft.com/office/powerpoint/2010/main" val="412030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a:t>
            </a:fld>
            <a:endParaRPr lang="en-US" dirty="0"/>
          </a:p>
        </p:txBody>
      </p:sp>
    </p:spTree>
    <p:extLst>
      <p:ext uri="{BB962C8B-B14F-4D97-AF65-F5344CB8AC3E}">
        <p14:creationId xmlns:p14="http://schemas.microsoft.com/office/powerpoint/2010/main" val="35915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a:t>
            </a:fld>
            <a:endParaRPr lang="en-US" dirty="0"/>
          </a:p>
        </p:txBody>
      </p:sp>
    </p:spTree>
    <p:extLst>
      <p:ext uri="{BB962C8B-B14F-4D97-AF65-F5344CB8AC3E}">
        <p14:creationId xmlns:p14="http://schemas.microsoft.com/office/powerpoint/2010/main" val="2538577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3</a:t>
            </a:fld>
            <a:endParaRPr lang="en-US" dirty="0"/>
          </a:p>
        </p:txBody>
      </p:sp>
    </p:spTree>
    <p:extLst>
      <p:ext uri="{BB962C8B-B14F-4D97-AF65-F5344CB8AC3E}">
        <p14:creationId xmlns:p14="http://schemas.microsoft.com/office/powerpoint/2010/main" val="356945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4</a:t>
            </a:fld>
            <a:endParaRPr lang="en-US" dirty="0"/>
          </a:p>
        </p:txBody>
      </p:sp>
    </p:spTree>
    <p:extLst>
      <p:ext uri="{BB962C8B-B14F-4D97-AF65-F5344CB8AC3E}">
        <p14:creationId xmlns:p14="http://schemas.microsoft.com/office/powerpoint/2010/main" val="3504555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6</a:t>
            </a:fld>
            <a:endParaRPr lang="en-US" dirty="0"/>
          </a:p>
        </p:txBody>
      </p:sp>
    </p:spTree>
    <p:extLst>
      <p:ext uri="{BB962C8B-B14F-4D97-AF65-F5344CB8AC3E}">
        <p14:creationId xmlns:p14="http://schemas.microsoft.com/office/powerpoint/2010/main" val="2605231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8</a:t>
            </a:fld>
            <a:endParaRPr lang="en-US" dirty="0"/>
          </a:p>
        </p:txBody>
      </p:sp>
    </p:spTree>
    <p:extLst>
      <p:ext uri="{BB962C8B-B14F-4D97-AF65-F5344CB8AC3E}">
        <p14:creationId xmlns:p14="http://schemas.microsoft.com/office/powerpoint/2010/main" val="19540340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3/14/2020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04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12192000" cy="6858000"/>
          </a:xfrm>
        </p:spPr>
        <p:txBody>
          <a:bodyPr/>
          <a:lstStyle>
            <a:lvl1pPr algn="ctr">
              <a:defRPr/>
            </a:lvl1pPr>
          </a:lstStyle>
          <a:p>
            <a:r>
              <a:rPr lang="en-US" dirty="0"/>
              <a:t>Click icon to add picture</a:t>
            </a:r>
          </a:p>
        </p:txBody>
      </p:sp>
      <p:sp>
        <p:nvSpPr>
          <p:cNvPr id="11" name="Rectangle 10"/>
          <p:cNvSpPr/>
          <p:nvPr userDrawn="1"/>
        </p:nvSpPr>
        <p:spPr>
          <a:xfrm>
            <a:off x="446534" y="4284627"/>
            <a:ext cx="1129284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81194" y="5695849"/>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446534" y="4114808"/>
            <a:ext cx="1129284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4220835"/>
            <a:ext cx="10993549" cy="1475013"/>
          </a:xfrm>
          <a:effectLst/>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28334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3/14/2020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164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3/14/2020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143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66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905648"/>
            <a:ext cx="5194769" cy="557784"/>
          </a:xfrm>
        </p:spPr>
        <p:txBody>
          <a:bodyPr anchor="ctr">
            <a:noAutofit/>
          </a:bodyPr>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3580809"/>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905649"/>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3580809"/>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825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0103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94070D-8484-4B7B-ADE0-4CCDD6380285}"/>
              </a:ext>
              <a:ext uri="{C183D7F6-B498-43B3-948B-1728B52AA6E4}">
                <adec:decorative xmlns:adec="http://schemas.microsoft.com/office/drawing/2017/decorative" val="1"/>
              </a:ext>
            </a:extLst>
          </p:cNvPr>
          <p:cNvSpPr/>
          <p:nvPr userDrawn="1"/>
        </p:nvSpPr>
        <p:spPr>
          <a:xfrm>
            <a:off x="-8626" y="5120639"/>
            <a:ext cx="12200626" cy="173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25" name="Text Placeholder 2"/>
          <p:cNvSpPr>
            <a:spLocks noGrp="1"/>
          </p:cNvSpPr>
          <p:nvPr>
            <p:ph type="body" idx="1" hasCustomPrompt="1"/>
          </p:nvPr>
        </p:nvSpPr>
        <p:spPr>
          <a:xfrm>
            <a:off x="759402" y="5330449"/>
            <a:ext cx="1938528" cy="557784"/>
          </a:xfrm>
        </p:spPr>
        <p:txBody>
          <a:bodyPr anchor="ctr">
            <a:noAutofit/>
          </a:bodyPr>
          <a:lstStyle>
            <a:lvl1pPr marL="0" indent="0" algn="ctr" defTabSz="914400" rtl="0" eaLnBrk="1" latinLnBrk="0" hangingPunct="1">
              <a:buNone/>
              <a:defRPr lang="en-US" sz="4000" b="1" kern="1200" dirty="0">
                <a:solidFill>
                  <a:srgbClr val="465359"/>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6" name="Content Placeholder 3"/>
          <p:cNvSpPr>
            <a:spLocks noGrp="1"/>
          </p:cNvSpPr>
          <p:nvPr>
            <p:ph sz="half" idx="2" hasCustomPrompt="1"/>
          </p:nvPr>
        </p:nvSpPr>
        <p:spPr>
          <a:xfrm>
            <a:off x="75940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7" name="Text Placeholder 2"/>
          <p:cNvSpPr>
            <a:spLocks noGrp="1"/>
          </p:cNvSpPr>
          <p:nvPr>
            <p:ph type="body" idx="10" hasCustomPrompt="1"/>
          </p:nvPr>
        </p:nvSpPr>
        <p:spPr>
          <a:xfrm>
            <a:off x="3642897" y="5330449"/>
            <a:ext cx="1938528" cy="557784"/>
          </a:xfrm>
        </p:spPr>
        <p:txBody>
          <a:bodyPr anchor="ctr">
            <a:noAutofit/>
          </a:bodyPr>
          <a:lstStyle>
            <a:lvl1pPr marL="0" indent="0" algn="ctr" defTabSz="914400" rtl="0" eaLnBrk="1" latinLnBrk="0" hangingPunct="1">
              <a:buNone/>
              <a:defRPr lang="en-US" sz="4000" b="1" kern="1200" dirty="0">
                <a:solidFill>
                  <a:schemeClr val="accent1"/>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8" name="Content Placeholder 3"/>
          <p:cNvSpPr>
            <a:spLocks noGrp="1"/>
          </p:cNvSpPr>
          <p:nvPr>
            <p:ph sz="half" idx="11" hasCustomPrompt="1"/>
          </p:nvPr>
        </p:nvSpPr>
        <p:spPr>
          <a:xfrm>
            <a:off x="3642900"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9" name="Text Placeholder 2"/>
          <p:cNvSpPr>
            <a:spLocks noGrp="1"/>
          </p:cNvSpPr>
          <p:nvPr>
            <p:ph type="body" idx="12" hasCustomPrompt="1"/>
          </p:nvPr>
        </p:nvSpPr>
        <p:spPr>
          <a:xfrm>
            <a:off x="6526392"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0" name="Content Placeholder 3"/>
          <p:cNvSpPr>
            <a:spLocks noGrp="1"/>
          </p:cNvSpPr>
          <p:nvPr>
            <p:ph sz="half" idx="13" hasCustomPrompt="1"/>
          </p:nvPr>
        </p:nvSpPr>
        <p:spPr>
          <a:xfrm>
            <a:off x="652639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31" name="Text Placeholder 2"/>
          <p:cNvSpPr>
            <a:spLocks noGrp="1"/>
          </p:cNvSpPr>
          <p:nvPr>
            <p:ph type="body" idx="14" hasCustomPrompt="1"/>
          </p:nvPr>
        </p:nvSpPr>
        <p:spPr>
          <a:xfrm>
            <a:off x="9409888"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2" name="Content Placeholder 3"/>
          <p:cNvSpPr>
            <a:spLocks noGrp="1"/>
          </p:cNvSpPr>
          <p:nvPr>
            <p:ph sz="half" idx="15" hasCustomPrompt="1"/>
          </p:nvPr>
        </p:nvSpPr>
        <p:spPr>
          <a:xfrm>
            <a:off x="9409891"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Tree>
    <p:extLst>
      <p:ext uri="{BB962C8B-B14F-4D97-AF65-F5344CB8AC3E}">
        <p14:creationId xmlns:p14="http://schemas.microsoft.com/office/powerpoint/2010/main" val="242553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3/14/2020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dirty="0"/>
              <a:t>Click icon to add picture</a:t>
            </a:r>
          </a:p>
        </p:txBody>
      </p:sp>
      <p:sp>
        <p:nvSpPr>
          <p:cNvPr id="10" name="Rectangle 9"/>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529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3/14/2020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dirty="0"/>
              <a:t>Click icon to add picture</a:t>
            </a:r>
          </a:p>
        </p:txBody>
      </p:sp>
      <p:sp>
        <p:nvSpPr>
          <p:cNvPr id="2" name="Rectangle 1"/>
          <p:cNvSpPr/>
          <p:nvPr userDrawn="1"/>
        </p:nvSpPr>
        <p:spPr>
          <a:xfrm>
            <a:off x="57589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3429849"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628380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9137758"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p:cNvSpPr>
            <a:spLocks noGrp="1"/>
          </p:cNvSpPr>
          <p:nvPr>
            <p:ph type="body" idx="1"/>
          </p:nvPr>
        </p:nvSpPr>
        <p:spPr>
          <a:xfrm>
            <a:off x="581192"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581194"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p:cNvSpPr>
            <a:spLocks noGrp="1"/>
          </p:cNvSpPr>
          <p:nvPr>
            <p:ph type="body" sz="quarter" idx="3"/>
          </p:nvPr>
        </p:nvSpPr>
        <p:spPr>
          <a:xfrm>
            <a:off x="6298472"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6" name="Content Placeholder 5"/>
          <p:cNvSpPr>
            <a:spLocks noGrp="1"/>
          </p:cNvSpPr>
          <p:nvPr>
            <p:ph sz="quarter" idx="4"/>
          </p:nvPr>
        </p:nvSpPr>
        <p:spPr>
          <a:xfrm>
            <a:off x="6298471"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2"/>
          <p:cNvSpPr>
            <a:spLocks noGrp="1"/>
          </p:cNvSpPr>
          <p:nvPr>
            <p:ph type="body" idx="14"/>
          </p:nvPr>
        </p:nvSpPr>
        <p:spPr>
          <a:xfrm>
            <a:off x="3444517"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p:cNvSpPr>
            <a:spLocks noGrp="1"/>
          </p:cNvSpPr>
          <p:nvPr>
            <p:ph sz="half" idx="15"/>
          </p:nvPr>
        </p:nvSpPr>
        <p:spPr>
          <a:xfrm>
            <a:off x="3444519"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4"/>
          <p:cNvSpPr>
            <a:spLocks noGrp="1"/>
          </p:cNvSpPr>
          <p:nvPr>
            <p:ph type="body" sz="quarter" idx="16"/>
          </p:nvPr>
        </p:nvSpPr>
        <p:spPr>
          <a:xfrm>
            <a:off x="9138807"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20" name="Content Placeholder 5"/>
          <p:cNvSpPr>
            <a:spLocks noGrp="1"/>
          </p:cNvSpPr>
          <p:nvPr>
            <p:ph sz="quarter" idx="17"/>
          </p:nvPr>
        </p:nvSpPr>
        <p:spPr>
          <a:xfrm>
            <a:off x="9138806"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Rectangle 20"/>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581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3/14/2020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4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3/14/2020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919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0" y="0"/>
            <a:ext cx="4232275" cy="6858000"/>
          </a:xfrm>
        </p:spPr>
        <p:txBody>
          <a:bodyPr/>
          <a:lstStyle/>
          <a:p>
            <a:r>
              <a:rPr lang="en-US" dirty="0"/>
              <a:t>Click icon to add picture</a:t>
            </a:r>
          </a:p>
        </p:txBody>
      </p:sp>
      <p:sp>
        <p:nvSpPr>
          <p:cNvPr id="2" name="Title 1"/>
          <p:cNvSpPr>
            <a:spLocks noGrp="1"/>
          </p:cNvSpPr>
          <p:nvPr>
            <p:ph type="title"/>
          </p:nvPr>
        </p:nvSpPr>
        <p:spPr>
          <a:xfrm>
            <a:off x="4900927" y="709565"/>
            <a:ext cx="6650991" cy="699407"/>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632857"/>
            <a:ext cx="6650991" cy="4205188"/>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3/14/2020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701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8622917" y="3322281"/>
            <a:ext cx="3367862"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768350" y="2312987"/>
            <a:ext cx="73152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3/14/2020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417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lvl1pPr>
              <a:defRPr>
                <a:solidFill>
                  <a:schemeClr val="bg2"/>
                </a:solidFill>
              </a:defRPr>
            </a:lvl1pPr>
          </a:lstStyle>
          <a:p>
            <a:fld id="{D82884F1-FFEA-405F-9602-3DCA865EDA4E}" type="datetime1">
              <a:rPr lang="en-US" smtClean="0"/>
              <a:pPr/>
              <a:t>3/14/2020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lvl1pPr>
              <a:defRPr>
                <a:solidFill>
                  <a:schemeClr val="bg2"/>
                </a:solidFill>
              </a:defRPr>
            </a:lvl1p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lvl1pPr>
              <a:defRPr>
                <a:solidFill>
                  <a:schemeClr val="bg2"/>
                </a:solidFill>
              </a:defRPr>
            </a:lvl1pPr>
          </a:lstStyle>
          <a:p>
            <a:fld id="{3A98EE3D-8CD1-4C3F-BD1C-C98C9596463C}" type="slidenum">
              <a:rPr lang="en-US" smtClean="0"/>
              <a:pPr/>
              <a:t>‹#›</a:t>
            </a:fld>
            <a:endParaRPr lang="en-US" dirty="0"/>
          </a:p>
        </p:txBody>
      </p:sp>
      <p:sp>
        <p:nvSpPr>
          <p:cNvPr id="12" name="Rectangle 11"/>
          <p:cNvSpPr/>
          <p:nvPr userDrawn="1"/>
        </p:nvSpPr>
        <p:spPr>
          <a:xfrm rot="5400000">
            <a:off x="1415595" y="3435840"/>
            <a:ext cx="57607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5955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3/14/2020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634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91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3/14/2020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68441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Comparison">
    <p:bg>
      <p:bgPr>
        <a:solidFill>
          <a:schemeClr val="tx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98B14A3-A5A4-2F4A-95D8-651E4818BB24}"/>
              </a:ext>
            </a:extLst>
          </p:cNvPr>
          <p:cNvSpPr/>
          <p:nvPr userDrawn="1"/>
        </p:nvSpPr>
        <p:spPr>
          <a:xfrm>
            <a:off x="413825" y="483781"/>
            <a:ext cx="11364350" cy="5890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riangle 25">
            <a:extLst>
              <a:ext uri="{FF2B5EF4-FFF2-40B4-BE49-F238E27FC236}">
                <a16:creationId xmlns:a16="http://schemas.microsoft.com/office/drawing/2014/main" id="{FA21A50F-6662-5046-B75A-1261DC14ABF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FDC47F2-EE1F-4644-989A-72996AC94A96}"/>
              </a:ext>
            </a:extLst>
          </p:cNvPr>
          <p:cNvGrpSpPr/>
          <p:nvPr userDrawn="1"/>
        </p:nvGrpSpPr>
        <p:grpSpPr>
          <a:xfrm>
            <a:off x="401408" y="1983214"/>
            <a:ext cx="5127171" cy="979022"/>
            <a:chOff x="417597" y="1992086"/>
            <a:chExt cx="5127171" cy="979022"/>
          </a:xfrm>
        </p:grpSpPr>
        <p:sp>
          <p:nvSpPr>
            <p:cNvPr id="14" name="Rectangle 13">
              <a:extLst>
                <a:ext uri="{FF2B5EF4-FFF2-40B4-BE49-F238E27FC236}">
                  <a16:creationId xmlns:a16="http://schemas.microsoft.com/office/drawing/2014/main" id="{386ED203-5311-5B45-870D-8D058E718B91}"/>
                </a:ext>
              </a:extLst>
            </p:cNvPr>
            <p:cNvSpPr/>
            <p:nvPr/>
          </p:nvSpPr>
          <p:spPr>
            <a:xfrm>
              <a:off x="417597" y="1992086"/>
              <a:ext cx="5127171" cy="7047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15" name="Triangle 14">
              <a:extLst>
                <a:ext uri="{FF2B5EF4-FFF2-40B4-BE49-F238E27FC236}">
                  <a16:creationId xmlns:a16="http://schemas.microsoft.com/office/drawing/2014/main" id="{DE2C0F56-426C-5F4D-AAFD-DF53CA60DB1F}"/>
                </a:ext>
              </a:extLst>
            </p:cNvPr>
            <p:cNvSpPr>
              <a:spLocks noChangeAspect="1"/>
            </p:cNvSpPr>
            <p:nvPr/>
          </p:nvSpPr>
          <p:spPr>
            <a:xfrm rot="10800000">
              <a:off x="2821824" y="2696788"/>
              <a:ext cx="318212" cy="27432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grpSp>
      <p:sp>
        <p:nvSpPr>
          <p:cNvPr id="3" name="Text Placeholder 2"/>
          <p:cNvSpPr>
            <a:spLocks noGrp="1"/>
          </p:cNvSpPr>
          <p:nvPr>
            <p:ph type="body" idx="1"/>
          </p:nvPr>
        </p:nvSpPr>
        <p:spPr>
          <a:xfrm>
            <a:off x="645125" y="1984781"/>
            <a:ext cx="4639736" cy="703135"/>
          </a:xfrm>
        </p:spPr>
        <p:txBody>
          <a:bodyPr lIns="91440" rIns="91440" anchor="ctr">
            <a:normAutofit/>
          </a:bodyPr>
          <a:lstStyle>
            <a:lvl1pPr marL="0" indent="0" algn="ctr">
              <a:buNone/>
              <a:defRPr sz="2000" b="0"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45125" y="3154858"/>
            <a:ext cx="4639736" cy="28700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3/14/2020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a:xfrm>
            <a:off x="1097279" y="6446838"/>
            <a:ext cx="6818262" cy="365125"/>
          </a:xfrm>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19" name="Group 18">
            <a:extLst>
              <a:ext uri="{FF2B5EF4-FFF2-40B4-BE49-F238E27FC236}">
                <a16:creationId xmlns:a16="http://schemas.microsoft.com/office/drawing/2014/main" id="{0EC9B82D-42A0-2549-AF1A-BB955578D14E}"/>
              </a:ext>
            </a:extLst>
          </p:cNvPr>
          <p:cNvGrpSpPr/>
          <p:nvPr userDrawn="1"/>
        </p:nvGrpSpPr>
        <p:grpSpPr>
          <a:xfrm>
            <a:off x="6663674" y="1983214"/>
            <a:ext cx="5127171" cy="979022"/>
            <a:chOff x="417597" y="1992086"/>
            <a:chExt cx="5127171" cy="979022"/>
          </a:xfrm>
        </p:grpSpPr>
        <p:sp>
          <p:nvSpPr>
            <p:cNvPr id="20" name="Rectangle 19">
              <a:extLst>
                <a:ext uri="{FF2B5EF4-FFF2-40B4-BE49-F238E27FC236}">
                  <a16:creationId xmlns:a16="http://schemas.microsoft.com/office/drawing/2014/main" id="{6F986011-7709-A448-BC93-37507571BAF8}"/>
                </a:ext>
              </a:extLst>
            </p:cNvPr>
            <p:cNvSpPr/>
            <p:nvPr/>
          </p:nvSpPr>
          <p:spPr>
            <a:xfrm>
              <a:off x="417597" y="1992086"/>
              <a:ext cx="5127171" cy="7047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1" name="Triangle 20">
              <a:extLst>
                <a:ext uri="{FF2B5EF4-FFF2-40B4-BE49-F238E27FC236}">
                  <a16:creationId xmlns:a16="http://schemas.microsoft.com/office/drawing/2014/main" id="{97EFE62B-D2C4-6147-8593-BDB17D7FB781}"/>
                </a:ext>
              </a:extLst>
            </p:cNvPr>
            <p:cNvSpPr>
              <a:spLocks noChangeAspect="1"/>
            </p:cNvSpPr>
            <p:nvPr/>
          </p:nvSpPr>
          <p:spPr>
            <a:xfrm rot="10800000">
              <a:off x="2822076" y="2696788"/>
              <a:ext cx="318212" cy="27432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grpSp>
      <p:sp>
        <p:nvSpPr>
          <p:cNvPr id="22" name="Text Placeholder 2">
            <a:extLst>
              <a:ext uri="{FF2B5EF4-FFF2-40B4-BE49-F238E27FC236}">
                <a16:creationId xmlns:a16="http://schemas.microsoft.com/office/drawing/2014/main" id="{A343E295-0EB5-2B45-8B07-FB33A0D549D9}"/>
              </a:ext>
            </a:extLst>
          </p:cNvPr>
          <p:cNvSpPr>
            <a:spLocks noGrp="1"/>
          </p:cNvSpPr>
          <p:nvPr>
            <p:ph type="body" idx="13"/>
          </p:nvPr>
        </p:nvSpPr>
        <p:spPr>
          <a:xfrm>
            <a:off x="6907391" y="1984781"/>
            <a:ext cx="4639736" cy="703135"/>
          </a:xfrm>
        </p:spPr>
        <p:txBody>
          <a:bodyPr lIns="91440" rIns="91440" anchor="ctr">
            <a:normAutofit/>
          </a:bodyPr>
          <a:lstStyle>
            <a:lvl1pPr marL="0" indent="0" algn="ctr">
              <a:buNone/>
              <a:defRPr sz="2000" b="0"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Content Placeholder 3">
            <a:extLst>
              <a:ext uri="{FF2B5EF4-FFF2-40B4-BE49-F238E27FC236}">
                <a16:creationId xmlns:a16="http://schemas.microsoft.com/office/drawing/2014/main" id="{86411A82-4B2C-2345-940D-003FAE95661B}"/>
              </a:ext>
            </a:extLst>
          </p:cNvPr>
          <p:cNvSpPr>
            <a:spLocks noGrp="1"/>
          </p:cNvSpPr>
          <p:nvPr>
            <p:ph sz="half" idx="14"/>
          </p:nvPr>
        </p:nvSpPr>
        <p:spPr>
          <a:xfrm>
            <a:off x="6907391" y="3154858"/>
            <a:ext cx="4639736" cy="28700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E81638DF-1560-0147-9FCE-648610243627}"/>
              </a:ext>
            </a:extLst>
          </p:cNvPr>
          <p:cNvCxnSpPr/>
          <p:nvPr userDrawn="1"/>
        </p:nvCxnSpPr>
        <p:spPr>
          <a:xfrm>
            <a:off x="6096000" y="2055833"/>
            <a:ext cx="0" cy="3813262"/>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27" name="Title 9">
            <a:extLst>
              <a:ext uri="{FF2B5EF4-FFF2-40B4-BE49-F238E27FC236}">
                <a16:creationId xmlns:a16="http://schemas.microsoft.com/office/drawing/2014/main" id="{6500C466-2C7C-0F41-ADF8-F36158F8BCB7}"/>
              </a:ext>
            </a:extLst>
          </p:cNvPr>
          <p:cNvSpPr>
            <a:spLocks noGrp="1"/>
          </p:cNvSpPr>
          <p:nvPr>
            <p:ph type="title"/>
          </p:nvPr>
        </p:nvSpPr>
        <p:spPr>
          <a:xfrm>
            <a:off x="932330" y="893729"/>
            <a:ext cx="10205573" cy="910492"/>
          </a:xfrm>
        </p:spPr>
        <p:txBody>
          <a:bodyPr anchor="ctr"/>
          <a:lstStyle>
            <a:lvl1pPr algn="l">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35265553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ntent Horizontal ">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FFCAC17-2511-3D4F-A318-B241447A2C02}"/>
              </a:ext>
            </a:extLst>
          </p:cNvPr>
          <p:cNvSpPr/>
          <p:nvPr userDrawn="1"/>
        </p:nvSpPr>
        <p:spPr>
          <a:xfrm>
            <a:off x="413825" y="2941613"/>
            <a:ext cx="11364350" cy="343260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ntent Placeholder 2">
            <a:extLst>
              <a:ext uri="{FF2B5EF4-FFF2-40B4-BE49-F238E27FC236}">
                <a16:creationId xmlns:a16="http://schemas.microsoft.com/office/drawing/2014/main" id="{C13F5538-7999-A74B-BCB7-A96C8DBCCD06}"/>
              </a:ext>
            </a:extLst>
          </p:cNvPr>
          <p:cNvSpPr>
            <a:spLocks noGrp="1"/>
          </p:cNvSpPr>
          <p:nvPr>
            <p:ph idx="1"/>
          </p:nvPr>
        </p:nvSpPr>
        <p:spPr>
          <a:xfrm>
            <a:off x="932329" y="4280546"/>
            <a:ext cx="10452848" cy="1791071"/>
          </a:xfrm>
        </p:spPr>
        <p:txBody>
          <a:bodyPr/>
          <a:lstStyle>
            <a:lvl1pPr marL="342900" indent="-342900">
              <a:buClr>
                <a:schemeClr val="accent1"/>
              </a:buClr>
              <a:buFont typeface="Arial" panose="020B0604020202020204" pitchFamily="34" charset="0"/>
              <a:buChar char="•"/>
              <a:defRPr>
                <a:solidFill>
                  <a:schemeClr val="bg1"/>
                </a:solidFill>
              </a:defRPr>
            </a:lvl1pPr>
            <a:lvl2pPr marL="486918" indent="-285750">
              <a:buClr>
                <a:schemeClr val="accent1"/>
              </a:buClr>
              <a:buFont typeface="Arial" panose="020B0604020202020204" pitchFamily="34" charset="0"/>
              <a:buChar char="•"/>
              <a:defRPr>
                <a:solidFill>
                  <a:schemeClr val="bg1"/>
                </a:solidFill>
              </a:defRPr>
            </a:lvl2pPr>
            <a:lvl3pPr marL="669798" indent="-285750">
              <a:buClr>
                <a:schemeClr val="accent1"/>
              </a:buClr>
              <a:buFont typeface="Arial" panose="020B0604020202020204" pitchFamily="34" charset="0"/>
              <a:buChar char="•"/>
              <a:defRPr>
                <a:solidFill>
                  <a:schemeClr val="bg1"/>
                </a:solidFill>
              </a:defRPr>
            </a:lvl3pPr>
            <a:lvl4pPr marL="852678" indent="-285750">
              <a:buClr>
                <a:schemeClr val="accent1"/>
              </a:buClr>
              <a:buFont typeface="Arial" panose="020B0604020202020204" pitchFamily="34" charset="0"/>
              <a:buChar char="•"/>
              <a:defRPr>
                <a:solidFill>
                  <a:schemeClr val="bg1"/>
                </a:solidFill>
              </a:defRPr>
            </a:lvl4pPr>
            <a:lvl5pPr marL="1035558" indent="-285750">
              <a:buClr>
                <a:schemeClr val="accent1"/>
              </a:buClr>
              <a:buFont typeface="Arial" panose="020B0604020202020204" pitchFamily="34" charset="0"/>
              <a:buChar cha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6">
            <a:extLst>
              <a:ext uri="{FF2B5EF4-FFF2-40B4-BE49-F238E27FC236}">
                <a16:creationId xmlns:a16="http://schemas.microsoft.com/office/drawing/2014/main" id="{DE5056B4-56A3-6E40-92E1-FA33B5C8F807}"/>
              </a:ext>
            </a:extLst>
          </p:cNvPr>
          <p:cNvSpPr>
            <a:spLocks noGrp="1"/>
          </p:cNvSpPr>
          <p:nvPr>
            <p:ph type="dt" sz="half" idx="10"/>
          </p:nvPr>
        </p:nvSpPr>
        <p:spPr>
          <a:xfrm>
            <a:off x="8218426" y="6446838"/>
            <a:ext cx="2584850" cy="365125"/>
          </a:xfrm>
        </p:spPr>
        <p:txBody>
          <a:bodyPr/>
          <a:lstStyle/>
          <a:p>
            <a:fld id="{4BE1D723-8F53-4F53-90B0-1982A396982E}" type="datetime1">
              <a:rPr lang="en-US" smtClean="0"/>
              <a:t>3/14/2020</a:t>
            </a:fld>
            <a:endParaRPr lang="en-US" dirty="0"/>
          </a:p>
        </p:txBody>
      </p:sp>
      <p:sp>
        <p:nvSpPr>
          <p:cNvPr id="17" name="Footer Placeholder 7">
            <a:extLst>
              <a:ext uri="{FF2B5EF4-FFF2-40B4-BE49-F238E27FC236}">
                <a16:creationId xmlns:a16="http://schemas.microsoft.com/office/drawing/2014/main" id="{A47DE6D7-793F-C846-8A00-3061847B66B0}"/>
              </a:ext>
            </a:extLst>
          </p:cNvPr>
          <p:cNvSpPr>
            <a:spLocks noGrp="1"/>
          </p:cNvSpPr>
          <p:nvPr>
            <p:ph type="ftr" sz="quarter" idx="11"/>
          </p:nvPr>
        </p:nvSpPr>
        <p:spPr>
          <a:xfrm>
            <a:off x="1097279" y="6446838"/>
            <a:ext cx="6818262" cy="365125"/>
          </a:xfrm>
        </p:spPr>
        <p:txBody>
          <a:bodyPr/>
          <a:lstStyle/>
          <a:p>
            <a:endParaRPr lang="en-US" dirty="0"/>
          </a:p>
        </p:txBody>
      </p:sp>
      <p:sp>
        <p:nvSpPr>
          <p:cNvPr id="18" name="Slide Number Placeholder 8">
            <a:extLst>
              <a:ext uri="{FF2B5EF4-FFF2-40B4-BE49-F238E27FC236}">
                <a16:creationId xmlns:a16="http://schemas.microsoft.com/office/drawing/2014/main" id="{B4C61174-2D39-E640-8A16-DCE65554421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t>‹#›</a:t>
            </a:fld>
            <a:endParaRPr lang="en-US" dirty="0"/>
          </a:p>
        </p:txBody>
      </p:sp>
      <p:sp>
        <p:nvSpPr>
          <p:cNvPr id="19" name="Title 9">
            <a:extLst>
              <a:ext uri="{FF2B5EF4-FFF2-40B4-BE49-F238E27FC236}">
                <a16:creationId xmlns:a16="http://schemas.microsoft.com/office/drawing/2014/main" id="{13596EE0-A679-3B49-BA9A-D5C79B0C8381}"/>
              </a:ext>
            </a:extLst>
          </p:cNvPr>
          <p:cNvSpPr>
            <a:spLocks noGrp="1"/>
          </p:cNvSpPr>
          <p:nvPr>
            <p:ph type="title"/>
          </p:nvPr>
        </p:nvSpPr>
        <p:spPr>
          <a:xfrm>
            <a:off x="932329" y="3143154"/>
            <a:ext cx="10452849" cy="910492"/>
          </a:xfrm>
        </p:spPr>
        <p:txBody>
          <a:bodyPr anchor="ctr"/>
          <a:lstStyle>
            <a:lvl1pPr algn="l">
              <a:defRPr>
                <a:solidFill>
                  <a:schemeClr val="bg1"/>
                </a:solidFill>
              </a:defRPr>
            </a:lvl1pPr>
          </a:lstStyle>
          <a:p>
            <a:r>
              <a:rPr lang="en-US"/>
              <a:t>Click to edit Master title style</a:t>
            </a:r>
            <a:endParaRPr lang="en-US" dirty="0"/>
          </a:p>
        </p:txBody>
      </p:sp>
      <p:sp>
        <p:nvSpPr>
          <p:cNvPr id="20" name="Triangle 19">
            <a:extLst>
              <a:ext uri="{FF2B5EF4-FFF2-40B4-BE49-F238E27FC236}">
                <a16:creationId xmlns:a16="http://schemas.microsoft.com/office/drawing/2014/main" id="{3E931B03-E301-6D48-8377-B08DA6C95F0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riangle 20">
            <a:extLst>
              <a:ext uri="{FF2B5EF4-FFF2-40B4-BE49-F238E27FC236}">
                <a16:creationId xmlns:a16="http://schemas.microsoft.com/office/drawing/2014/main" id="{249401AC-F116-8B4C-A1A0-CF88B63E549B}"/>
              </a:ext>
            </a:extLst>
          </p:cNvPr>
          <p:cNvSpPr/>
          <p:nvPr userDrawn="1"/>
        </p:nvSpPr>
        <p:spPr>
          <a:xfrm rot="5400000">
            <a:off x="-48606" y="3334563"/>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
            <a:extLst>
              <a:ext uri="{FF2B5EF4-FFF2-40B4-BE49-F238E27FC236}">
                <a16:creationId xmlns:a16="http://schemas.microsoft.com/office/drawing/2014/main" id="{8A3226FF-244B-B540-ABAC-5C0E3DE3103C}"/>
              </a:ext>
            </a:extLst>
          </p:cNvPr>
          <p:cNvSpPr>
            <a:spLocks noGrp="1"/>
          </p:cNvSpPr>
          <p:nvPr>
            <p:ph type="pic" sz="quarter" idx="13"/>
          </p:nvPr>
        </p:nvSpPr>
        <p:spPr>
          <a:xfrm>
            <a:off x="413824" y="483782"/>
            <a:ext cx="11365992" cy="2457856"/>
          </a:xfrm>
          <a:solidFill>
            <a:schemeClr val="accent1"/>
          </a:solidFill>
        </p:spPr>
        <p:txBody>
          <a:bodyPr/>
          <a:lstStyle/>
          <a:p>
            <a:r>
              <a:rPr lang="en-US" dirty="0"/>
              <a:t>Click icon to add picture</a:t>
            </a:r>
          </a:p>
        </p:txBody>
      </p:sp>
    </p:spTree>
    <p:extLst>
      <p:ext uri="{BB962C8B-B14F-4D97-AF65-F5344CB8AC3E}">
        <p14:creationId xmlns:p14="http://schemas.microsoft.com/office/powerpoint/2010/main" val="2120775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3/14/2020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448909"/>
      </p:ext>
    </p:extLst>
  </p:cSld>
  <p:clrMap bg1="lt1" tx1="dk1" bg2="lt2" tx2="dk2" accent1="accent1" accent2="accent2" accent3="accent3" accent4="accent4" accent5="accent5" accent6="accent6" hlink="hlink" folHlink="folHlink"/>
  <p:sldLayoutIdLst>
    <p:sldLayoutId id="2147483674" r:id="rId1"/>
    <p:sldLayoutId id="2147483687" r:id="rId2"/>
    <p:sldLayoutId id="2147483675" r:id="rId3"/>
    <p:sldLayoutId id="2147483676" r:id="rId4"/>
    <p:sldLayoutId id="2147483677" r:id="rId5"/>
    <p:sldLayoutId id="2147483684" r:id="rId6"/>
    <p:sldLayoutId id="2147483678" r:id="rId7"/>
    <p:sldLayoutId id="2147483692" r:id="rId8"/>
    <p:sldLayoutId id="2147483690" r:id="rId9"/>
    <p:sldLayoutId id="2147483691" r:id="rId10"/>
    <p:sldLayoutId id="2147483679" r:id="rId11"/>
    <p:sldLayoutId id="2147483680" r:id="rId12"/>
    <p:sldLayoutId id="2147483688" r:id="rId13"/>
    <p:sldLayoutId id="2147483686" r:id="rId14"/>
    <p:sldLayoutId id="2147483689" r:id="rId15"/>
    <p:sldLayoutId id="2147483683" r:id="rId16"/>
    <p:sldLayoutId id="2147483681" r:id="rId17"/>
    <p:sldLayoutId id="2147483682" r:id="rId18"/>
    <p:sldLayoutId id="2147483693" r:id="rId19"/>
    <p:sldLayoutId id="2147483694" r:id="rId20"/>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wccftech.com/renewable-energy-finally-replacing-fossil-fuel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0" y="0"/>
            <a:ext cx="12192000" cy="6858000"/>
          </a:xfrm>
          <a:prstGeom prst="rect">
            <a:avLst/>
          </a:prstGeom>
          <a:solidFill>
            <a:schemeClr val="tx1"/>
          </a:solidFill>
        </p:spPr>
      </p:pic>
      <p:sp>
        <p:nvSpPr>
          <p:cNvPr id="26" name="Rectangle 25">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609599" y="4572000"/>
            <a:ext cx="10965141" cy="895244"/>
          </a:xfrm>
        </p:spPr>
        <p:txBody>
          <a:bodyPr vert="horz" lIns="91440" tIns="45720" rIns="91440" bIns="45720" rtlCol="0" anchor="b">
            <a:normAutofit/>
          </a:bodyPr>
          <a:lstStyle/>
          <a:p>
            <a:r>
              <a:rPr lang="en-US" sz="4000" dirty="0">
                <a:solidFill>
                  <a:schemeClr val="tx1"/>
                </a:solidFill>
              </a:rPr>
              <a:t>Developing innovation and creativity</a:t>
            </a:r>
          </a:p>
        </p:txBody>
      </p:sp>
      <p:sp>
        <p:nvSpPr>
          <p:cNvPr id="9" name="Subtitle 8"/>
          <p:cNvSpPr>
            <a:spLocks noGrp="1"/>
          </p:cNvSpPr>
          <p:nvPr>
            <p:ph type="subTitle" idx="1"/>
          </p:nvPr>
        </p:nvSpPr>
        <p:spPr>
          <a:xfrm>
            <a:off x="4002157" y="5529064"/>
            <a:ext cx="3829878" cy="447491"/>
          </a:xfrm>
        </p:spPr>
        <p:txBody>
          <a:bodyPr vert="horz" lIns="91440" tIns="45720" rIns="91440" bIns="45720" rtlCol="0" anchor="t">
            <a:noAutofit/>
          </a:bodyPr>
          <a:lstStyle/>
          <a:p>
            <a:pPr algn="ctr"/>
            <a:r>
              <a:rPr lang="en-US" sz="2400" dirty="0"/>
              <a:t>Innovation in Tesco </a:t>
            </a:r>
          </a:p>
          <a:p>
            <a:pPr algn="ctr"/>
            <a:endParaRPr lang="en-US" sz="2400" dirty="0"/>
          </a:p>
        </p:txBody>
      </p:sp>
      <p:sp>
        <p:nvSpPr>
          <p:cNvPr id="2" name="Rectangle: Rounded Corners 1">
            <a:extLst>
              <a:ext uri="{FF2B5EF4-FFF2-40B4-BE49-F238E27FC236}">
                <a16:creationId xmlns:a16="http://schemas.microsoft.com/office/drawing/2014/main" id="{4F2CD12D-4DF4-40E3-9D34-3F33A925E04A}"/>
              </a:ext>
            </a:extLst>
          </p:cNvPr>
          <p:cNvSpPr/>
          <p:nvPr/>
        </p:nvSpPr>
        <p:spPr>
          <a:xfrm>
            <a:off x="4227443" y="6423913"/>
            <a:ext cx="3379305" cy="43408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Nishat Choudhury - 1704979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4000" b="1" dirty="0">
                <a:solidFill>
                  <a:schemeClr val="accent1"/>
                </a:solidFill>
              </a:rPr>
              <a:t>Tesco </a:t>
            </a:r>
          </a:p>
        </p:txBody>
      </p:sp>
      <p:grpSp>
        <p:nvGrpSpPr>
          <p:cNvPr id="16" name="Group 40" descr="binoculars icon"/>
          <p:cNvGrpSpPr>
            <a:grpSpLocks noChangeAspect="1"/>
          </p:cNvGrpSpPr>
          <p:nvPr/>
        </p:nvGrpSpPr>
        <p:grpSpPr bwMode="auto">
          <a:xfrm>
            <a:off x="8636173" y="3443111"/>
            <a:ext cx="3301707" cy="3054269"/>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 name="Rectangle: Rounded Corners 1">
            <a:extLst>
              <a:ext uri="{FF2B5EF4-FFF2-40B4-BE49-F238E27FC236}">
                <a16:creationId xmlns:a16="http://schemas.microsoft.com/office/drawing/2014/main" id="{A74A0D38-10D5-4719-96F8-605D5C2FF10B}"/>
              </a:ext>
            </a:extLst>
          </p:cNvPr>
          <p:cNvSpPr/>
          <p:nvPr/>
        </p:nvSpPr>
        <p:spPr>
          <a:xfrm>
            <a:off x="4979259" y="1074080"/>
            <a:ext cx="6826066" cy="226851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Global climate change is the world's greatest threat to the environment that may bring specific challenges to the Tesco supply chains.  As a company, Tesco has an environmental influence both in its own activities as well as in the supply chain. These include carbon emissions, refrigeration, cultivation and transportation.</a:t>
            </a:r>
          </a:p>
        </p:txBody>
      </p:sp>
      <p:sp>
        <p:nvSpPr>
          <p:cNvPr id="38" name="Rectangle: Rounded Corners 37">
            <a:extLst>
              <a:ext uri="{FF2B5EF4-FFF2-40B4-BE49-F238E27FC236}">
                <a16:creationId xmlns:a16="http://schemas.microsoft.com/office/drawing/2014/main" id="{5E331455-DA03-4295-9539-704D203BF6E7}"/>
              </a:ext>
            </a:extLst>
          </p:cNvPr>
          <p:cNvSpPr/>
          <p:nvPr/>
        </p:nvSpPr>
        <p:spPr>
          <a:xfrm>
            <a:off x="4979260" y="3625443"/>
            <a:ext cx="6826066" cy="24308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rgbClr val="252525"/>
                </a:solidFill>
              </a:rPr>
              <a:t>Tesco's supply chain and long-term sustainability of its business rely on the protection for the surrounding environment. This initiative as well as the collaboration with the solar panel firm would mark a significant step in the process of increasing the organisations impact on climate change.</a:t>
            </a:r>
            <a:endParaRPr lang="en-GB" sz="2200" dirty="0"/>
          </a:p>
        </p:txBody>
      </p:sp>
      <p:sp>
        <p:nvSpPr>
          <p:cNvPr id="6" name="Rectangle: Rounded Corners 5">
            <a:extLst>
              <a:ext uri="{FF2B5EF4-FFF2-40B4-BE49-F238E27FC236}">
                <a16:creationId xmlns:a16="http://schemas.microsoft.com/office/drawing/2014/main" id="{F7306825-92BE-4947-BD2D-922B9B241311}"/>
              </a:ext>
            </a:extLst>
          </p:cNvPr>
          <p:cNvSpPr/>
          <p:nvPr/>
        </p:nvSpPr>
        <p:spPr>
          <a:xfrm>
            <a:off x="6938938" y="6392827"/>
            <a:ext cx="2733368" cy="37555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atin typeface="Calibri" panose="020F0502020204030204" pitchFamily="34" charset="0"/>
                <a:ea typeface="Calibri" panose="020F0502020204030204" pitchFamily="34" charset="0"/>
                <a:cs typeface="Times New Roman" panose="02020603050405020304" pitchFamily="18" charset="0"/>
              </a:rPr>
              <a:t>(Tesco PLC, 2019)</a:t>
            </a:r>
          </a:p>
        </p:txBody>
      </p:sp>
      <p:sp>
        <p:nvSpPr>
          <p:cNvPr id="3" name="Oval 2">
            <a:extLst>
              <a:ext uri="{FF2B5EF4-FFF2-40B4-BE49-F238E27FC236}">
                <a16:creationId xmlns:a16="http://schemas.microsoft.com/office/drawing/2014/main" id="{860EEDFC-FDA3-4C37-A67B-20E38E26F3E3}"/>
              </a:ext>
            </a:extLst>
          </p:cNvPr>
          <p:cNvSpPr/>
          <p:nvPr/>
        </p:nvSpPr>
        <p:spPr>
          <a:xfrm>
            <a:off x="11848946" y="6497380"/>
            <a:ext cx="343053" cy="34854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1</a:t>
            </a:r>
          </a:p>
        </p:txBody>
      </p:sp>
    </p:spTree>
    <p:extLst>
      <p:ext uri="{BB962C8B-B14F-4D97-AF65-F5344CB8AC3E}">
        <p14:creationId xmlns:p14="http://schemas.microsoft.com/office/powerpoint/2010/main" val="2309165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a:stretch/>
        </p:blipFill>
        <p:spPr>
          <a:xfrm>
            <a:off x="1" y="0"/>
            <a:ext cx="4240695" cy="6858000"/>
          </a:xfrm>
        </p:spPr>
      </p:pic>
      <p:sp>
        <p:nvSpPr>
          <p:cNvPr id="4" name="Title 3"/>
          <p:cNvSpPr>
            <a:spLocks noGrp="1"/>
          </p:cNvSpPr>
          <p:nvPr>
            <p:ph type="title"/>
          </p:nvPr>
        </p:nvSpPr>
        <p:spPr>
          <a:xfrm>
            <a:off x="4900927" y="630052"/>
            <a:ext cx="6650991" cy="699407"/>
          </a:xfrm>
        </p:spPr>
        <p:txBody>
          <a:bodyPr>
            <a:normAutofit fontScale="90000"/>
          </a:bodyPr>
          <a:lstStyle/>
          <a:p>
            <a:r>
              <a:rPr lang="en-US" sz="4000" b="1" dirty="0"/>
              <a:t>Idea</a:t>
            </a:r>
          </a:p>
        </p:txBody>
      </p:sp>
      <p:sp>
        <p:nvSpPr>
          <p:cNvPr id="6" name="Rectangle: Rounded Corners 5">
            <a:extLst>
              <a:ext uri="{FF2B5EF4-FFF2-40B4-BE49-F238E27FC236}">
                <a16:creationId xmlns:a16="http://schemas.microsoft.com/office/drawing/2014/main" id="{29AE55A9-9736-4345-8142-88321D9D6A86}"/>
              </a:ext>
            </a:extLst>
          </p:cNvPr>
          <p:cNvSpPr/>
          <p:nvPr/>
        </p:nvSpPr>
        <p:spPr>
          <a:xfrm>
            <a:off x="4900927" y="1462970"/>
            <a:ext cx="7138672" cy="1231522"/>
          </a:xfrm>
          <a:prstGeom prst="roundRect">
            <a:avLst/>
          </a:prstGeom>
          <a:ln>
            <a:solidFill>
              <a:schemeClr val="accent3"/>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Traditionally, solar panels absorb energy from the sun through photovoltaic cells. The cells transform the energy into electricity that could be used to operate domestic appliances and lights.</a:t>
            </a:r>
          </a:p>
        </p:txBody>
      </p:sp>
      <p:sp>
        <p:nvSpPr>
          <p:cNvPr id="10" name="Rectangle: Rounded Corners 9">
            <a:extLst>
              <a:ext uri="{FF2B5EF4-FFF2-40B4-BE49-F238E27FC236}">
                <a16:creationId xmlns:a16="http://schemas.microsoft.com/office/drawing/2014/main" id="{CD52D3D9-A410-49D1-A33D-254CE36E5CB0}"/>
              </a:ext>
            </a:extLst>
          </p:cNvPr>
          <p:cNvSpPr/>
          <p:nvPr/>
        </p:nvSpPr>
        <p:spPr>
          <a:xfrm>
            <a:off x="4900927" y="3034340"/>
            <a:ext cx="7138672" cy="95037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Solar cells creates energy from rainfall allowing electricity to circulate even when the skies are gloomy or the sun has set.</a:t>
            </a:r>
          </a:p>
        </p:txBody>
      </p:sp>
      <p:sp>
        <p:nvSpPr>
          <p:cNvPr id="11" name="Rectangle: Rounded Corners 10">
            <a:extLst>
              <a:ext uri="{FF2B5EF4-FFF2-40B4-BE49-F238E27FC236}">
                <a16:creationId xmlns:a16="http://schemas.microsoft.com/office/drawing/2014/main" id="{AE98ABB8-EB7C-41A4-A19E-898DD5A20117}"/>
              </a:ext>
            </a:extLst>
          </p:cNvPr>
          <p:cNvSpPr/>
          <p:nvPr/>
        </p:nvSpPr>
        <p:spPr>
          <a:xfrm>
            <a:off x="4900927" y="4324566"/>
            <a:ext cx="7138672" cy="104357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Two translucent coats of polymer on top of a solar pv cell. When the water droplets land onto the sheets then roll down, the motion creates a static charge of electricity</a:t>
            </a:r>
          </a:p>
        </p:txBody>
      </p:sp>
      <p:sp>
        <p:nvSpPr>
          <p:cNvPr id="12" name="Rectangle: Rounded Corners 11">
            <a:extLst>
              <a:ext uri="{FF2B5EF4-FFF2-40B4-BE49-F238E27FC236}">
                <a16:creationId xmlns:a16="http://schemas.microsoft.com/office/drawing/2014/main" id="{FAD107BB-D810-46F4-A104-579638894742}"/>
              </a:ext>
            </a:extLst>
          </p:cNvPr>
          <p:cNvSpPr/>
          <p:nvPr/>
        </p:nvSpPr>
        <p:spPr>
          <a:xfrm>
            <a:off x="4900927" y="5788523"/>
            <a:ext cx="7138673" cy="60007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Additionally this device generates electricity at night even if it rains. </a:t>
            </a:r>
          </a:p>
          <a:p>
            <a:pPr algn="ctr"/>
            <a:endParaRPr lang="en-GB" dirty="0"/>
          </a:p>
        </p:txBody>
      </p:sp>
      <p:sp>
        <p:nvSpPr>
          <p:cNvPr id="14" name="Rectangle 13">
            <a:extLst>
              <a:ext uri="{FF2B5EF4-FFF2-40B4-BE49-F238E27FC236}">
                <a16:creationId xmlns:a16="http://schemas.microsoft.com/office/drawing/2014/main" id="{E72C4C16-5C40-408F-8EDC-7EA328A130BB}"/>
              </a:ext>
            </a:extLst>
          </p:cNvPr>
          <p:cNvSpPr/>
          <p:nvPr/>
        </p:nvSpPr>
        <p:spPr>
          <a:xfrm>
            <a:off x="4483482" y="2001906"/>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03D2D8BB-EF5D-4C5F-85F7-BBB301E14F3F}"/>
              </a:ext>
            </a:extLst>
          </p:cNvPr>
          <p:cNvSpPr/>
          <p:nvPr/>
        </p:nvSpPr>
        <p:spPr>
          <a:xfrm>
            <a:off x="4483482" y="3467475"/>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2C7E21FD-2727-4700-9F17-BEC91F1BD2AE}"/>
              </a:ext>
            </a:extLst>
          </p:cNvPr>
          <p:cNvSpPr/>
          <p:nvPr/>
        </p:nvSpPr>
        <p:spPr>
          <a:xfrm>
            <a:off x="4483482" y="4799270"/>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846CB712-C48E-4347-978D-CD352E42D9AE}"/>
              </a:ext>
            </a:extLst>
          </p:cNvPr>
          <p:cNvSpPr/>
          <p:nvPr/>
        </p:nvSpPr>
        <p:spPr>
          <a:xfrm>
            <a:off x="4483482" y="6034952"/>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Rounded Corners 20">
            <a:extLst>
              <a:ext uri="{FF2B5EF4-FFF2-40B4-BE49-F238E27FC236}">
                <a16:creationId xmlns:a16="http://schemas.microsoft.com/office/drawing/2014/main" id="{29CB2ACF-8DA0-4866-A426-9B3567258A23}"/>
              </a:ext>
            </a:extLst>
          </p:cNvPr>
          <p:cNvSpPr/>
          <p:nvPr/>
        </p:nvSpPr>
        <p:spPr>
          <a:xfrm>
            <a:off x="7381460" y="6520070"/>
            <a:ext cx="2398643" cy="337930"/>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atin typeface="Calibri" panose="020F0502020204030204" pitchFamily="34" charset="0"/>
                <a:ea typeface="Calibri" panose="020F0502020204030204" pitchFamily="34" charset="0"/>
                <a:cs typeface="Times New Roman" panose="02020603050405020304" pitchFamily="18" charset="0"/>
              </a:rPr>
              <a:t>(Carrington, 2018)</a:t>
            </a:r>
            <a:endParaRPr lang="en-GB" dirty="0"/>
          </a:p>
        </p:txBody>
      </p:sp>
      <p:sp>
        <p:nvSpPr>
          <p:cNvPr id="13" name="Oval 12">
            <a:extLst>
              <a:ext uri="{FF2B5EF4-FFF2-40B4-BE49-F238E27FC236}">
                <a16:creationId xmlns:a16="http://schemas.microsoft.com/office/drawing/2014/main" id="{4888CC8E-4CB6-404A-B98F-9559989708D8}"/>
              </a:ext>
            </a:extLst>
          </p:cNvPr>
          <p:cNvSpPr/>
          <p:nvPr/>
        </p:nvSpPr>
        <p:spPr>
          <a:xfrm>
            <a:off x="11900452" y="6520070"/>
            <a:ext cx="291547" cy="32585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2</a:t>
            </a:r>
          </a:p>
        </p:txBody>
      </p:sp>
    </p:spTree>
    <p:extLst>
      <p:ext uri="{BB962C8B-B14F-4D97-AF65-F5344CB8AC3E}">
        <p14:creationId xmlns:p14="http://schemas.microsoft.com/office/powerpoint/2010/main" val="195228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85422" y="681833"/>
            <a:ext cx="11029616" cy="766612"/>
          </a:xfrm>
        </p:spPr>
        <p:txBody>
          <a:bodyPr>
            <a:normAutofit fontScale="90000"/>
          </a:bodyPr>
          <a:lstStyle/>
          <a:p>
            <a:pPr algn="ctr"/>
            <a:r>
              <a:rPr lang="en-US" b="1" dirty="0">
                <a:solidFill>
                  <a:schemeClr val="accent1"/>
                </a:solidFill>
              </a:rPr>
              <a:t>Key differences between large and small organization’s when ruling out innovative changes</a:t>
            </a:r>
          </a:p>
        </p:txBody>
      </p:sp>
      <p:graphicFrame>
        <p:nvGraphicFramePr>
          <p:cNvPr id="19" name="Table 14">
            <a:extLst>
              <a:ext uri="{FF2B5EF4-FFF2-40B4-BE49-F238E27FC236}">
                <a16:creationId xmlns:a16="http://schemas.microsoft.com/office/drawing/2014/main" id="{6F4BA641-CBEF-4F99-B644-1550E0473546}"/>
              </a:ext>
            </a:extLst>
          </p:cNvPr>
          <p:cNvGraphicFramePr>
            <a:graphicFrameLocks noGrp="1"/>
          </p:cNvGraphicFramePr>
          <p:nvPr>
            <p:extLst>
              <p:ext uri="{D42A27DB-BD31-4B8C-83A1-F6EECF244321}">
                <p14:modId xmlns:p14="http://schemas.microsoft.com/office/powerpoint/2010/main" val="120983431"/>
              </p:ext>
            </p:extLst>
          </p:nvPr>
        </p:nvGraphicFramePr>
        <p:xfrm>
          <a:off x="3670852" y="1536378"/>
          <a:ext cx="8302486" cy="4876064"/>
        </p:xfrm>
        <a:graphic>
          <a:graphicData uri="http://schemas.openxmlformats.org/drawingml/2006/table">
            <a:tbl>
              <a:tblPr firstRow="1" bandRow="1">
                <a:tableStyleId>{EB344D84-9AFB-497E-A393-DC336BA19D2E}</a:tableStyleId>
              </a:tblPr>
              <a:tblGrid>
                <a:gridCol w="1645684">
                  <a:extLst>
                    <a:ext uri="{9D8B030D-6E8A-4147-A177-3AD203B41FA5}">
                      <a16:colId xmlns:a16="http://schemas.microsoft.com/office/drawing/2014/main" val="1531633310"/>
                    </a:ext>
                  </a:extLst>
                </a:gridCol>
                <a:gridCol w="3644343">
                  <a:extLst>
                    <a:ext uri="{9D8B030D-6E8A-4147-A177-3AD203B41FA5}">
                      <a16:colId xmlns:a16="http://schemas.microsoft.com/office/drawing/2014/main" val="4077362941"/>
                    </a:ext>
                  </a:extLst>
                </a:gridCol>
                <a:gridCol w="3012459">
                  <a:extLst>
                    <a:ext uri="{9D8B030D-6E8A-4147-A177-3AD203B41FA5}">
                      <a16:colId xmlns:a16="http://schemas.microsoft.com/office/drawing/2014/main" val="2805193407"/>
                    </a:ext>
                  </a:extLst>
                </a:gridCol>
              </a:tblGrid>
              <a:tr h="670032">
                <a:tc>
                  <a:txBody>
                    <a:bodyPr/>
                    <a:lstStyle/>
                    <a:p>
                      <a:pPr algn="ctr"/>
                      <a:r>
                        <a:rPr lang="en-GB" dirty="0">
                          <a:solidFill>
                            <a:schemeClr val="tx1"/>
                          </a:solidFill>
                        </a:rPr>
                        <a:t>Innovation Challenges</a:t>
                      </a:r>
                    </a:p>
                  </a:txBody>
                  <a:tcPr>
                    <a:solidFill>
                      <a:schemeClr val="accent1"/>
                    </a:solidFill>
                  </a:tcPr>
                </a:tc>
                <a:tc>
                  <a:txBody>
                    <a:bodyPr/>
                    <a:lstStyle/>
                    <a:p>
                      <a:pPr algn="ctr"/>
                      <a:r>
                        <a:rPr lang="en-GB" dirty="0">
                          <a:solidFill>
                            <a:schemeClr val="tx1"/>
                          </a:solidFill>
                        </a:rPr>
                        <a:t>Large Organisations </a:t>
                      </a:r>
                    </a:p>
                  </a:txBody>
                  <a:tcPr>
                    <a:solidFill>
                      <a:schemeClr val="accent1"/>
                    </a:solidFill>
                  </a:tcPr>
                </a:tc>
                <a:tc>
                  <a:txBody>
                    <a:bodyPr/>
                    <a:lstStyle/>
                    <a:p>
                      <a:pPr algn="ctr"/>
                      <a:r>
                        <a:rPr lang="en-GB" dirty="0">
                          <a:solidFill>
                            <a:schemeClr val="tx1"/>
                          </a:solidFill>
                        </a:rPr>
                        <a:t>Small Organisations </a:t>
                      </a:r>
                    </a:p>
                  </a:txBody>
                  <a:tcPr>
                    <a:solidFill>
                      <a:schemeClr val="accent1"/>
                    </a:solidFill>
                  </a:tcPr>
                </a:tc>
                <a:extLst>
                  <a:ext uri="{0D108BD9-81ED-4DB2-BD59-A6C34878D82A}">
                    <a16:rowId xmlns:a16="http://schemas.microsoft.com/office/drawing/2014/main" val="3042021728"/>
                  </a:ext>
                </a:extLst>
              </a:tr>
              <a:tr h="1215076">
                <a:tc>
                  <a:txBody>
                    <a:bodyPr/>
                    <a:lstStyle/>
                    <a:p>
                      <a:pPr algn="ctr"/>
                      <a:r>
                        <a:rPr lang="en-GB" dirty="0">
                          <a:solidFill>
                            <a:schemeClr val="tx1"/>
                          </a:solidFill>
                        </a:rPr>
                        <a:t>Pace of decision making</a:t>
                      </a:r>
                    </a:p>
                  </a:txBody>
                  <a:tcPr/>
                </a:tc>
                <a:tc>
                  <a:txBody>
                    <a:bodyPr/>
                    <a:lstStyle/>
                    <a:p>
                      <a:pPr algn="l"/>
                      <a:r>
                        <a:rPr lang="en-GB" dirty="0">
                          <a:solidFill>
                            <a:schemeClr val="tx1"/>
                          </a:solidFill>
                        </a:rPr>
                        <a:t>Large corporations tend to be top-heavy and hierarchical. Employees can be distracted by regulation, bureaucratic and logistical tasks.</a:t>
                      </a:r>
                    </a:p>
                  </a:txBody>
                  <a:tcPr/>
                </a:tc>
                <a:tc>
                  <a:txBody>
                    <a:bodyPr/>
                    <a:lstStyle/>
                    <a:p>
                      <a:pPr algn="l"/>
                      <a:r>
                        <a:rPr lang="en-GB" dirty="0">
                          <a:solidFill>
                            <a:schemeClr val="tx1"/>
                          </a:solidFill>
                        </a:rPr>
                        <a:t>These would be non-existent for smaller companies</a:t>
                      </a:r>
                    </a:p>
                  </a:txBody>
                  <a:tcPr/>
                </a:tc>
                <a:extLst>
                  <a:ext uri="{0D108BD9-81ED-4DB2-BD59-A6C34878D82A}">
                    <a16:rowId xmlns:a16="http://schemas.microsoft.com/office/drawing/2014/main" val="66903132"/>
                  </a:ext>
                </a:extLst>
              </a:tr>
              <a:tr h="1775880">
                <a:tc>
                  <a:txBody>
                    <a:bodyPr/>
                    <a:lstStyle/>
                    <a:p>
                      <a:pPr algn="ctr"/>
                      <a:r>
                        <a:rPr lang="en-GB" dirty="0">
                          <a:solidFill>
                            <a:schemeClr val="tx1"/>
                          </a:solidFill>
                        </a:rPr>
                        <a:t>Approach towards risk</a:t>
                      </a:r>
                    </a:p>
                  </a:txBody>
                  <a:tcPr/>
                </a:tc>
                <a:tc>
                  <a:txBody>
                    <a:bodyPr/>
                    <a:lstStyle/>
                    <a:p>
                      <a:pPr algn="l"/>
                      <a:r>
                        <a:rPr lang="en-GB" sz="1800" b="0" i="0" kern="1200" dirty="0">
                          <a:solidFill>
                            <a:schemeClr val="dk1"/>
                          </a:solidFill>
                          <a:effectLst/>
                          <a:latin typeface="+mn-lt"/>
                          <a:ea typeface="+mn-ea"/>
                          <a:cs typeface="+mn-cs"/>
                        </a:rPr>
                        <a:t>For a big company which has been operating for years, individuals will feel much more accustomed in having things as they always were than to attempt something innovative or possibly risky.</a:t>
                      </a:r>
                      <a:endParaRPr lang="en-GB" dirty="0">
                        <a:solidFill>
                          <a:schemeClr val="tx1"/>
                        </a:solidFill>
                      </a:endParaRPr>
                    </a:p>
                  </a:txBody>
                  <a:tcPr/>
                </a:tc>
                <a:tc>
                  <a:txBody>
                    <a:bodyPr/>
                    <a:lstStyle/>
                    <a:p>
                      <a:pPr algn="l"/>
                      <a:r>
                        <a:rPr lang="en-GB" dirty="0">
                          <a:solidFill>
                            <a:schemeClr val="tx1"/>
                          </a:solidFill>
                        </a:rPr>
                        <a:t>Smaller companies at all level can accept maximum risk as, at this stage, the entire company is indeed a potential risk.</a:t>
                      </a:r>
                    </a:p>
                  </a:txBody>
                  <a:tcPr/>
                </a:tc>
                <a:extLst>
                  <a:ext uri="{0D108BD9-81ED-4DB2-BD59-A6C34878D82A}">
                    <a16:rowId xmlns:a16="http://schemas.microsoft.com/office/drawing/2014/main" val="2240540233"/>
                  </a:ext>
                </a:extLst>
              </a:tr>
              <a:tr h="1215076">
                <a:tc>
                  <a:txBody>
                    <a:bodyPr/>
                    <a:lstStyle/>
                    <a:p>
                      <a:pPr algn="ctr"/>
                      <a:r>
                        <a:rPr lang="en-GB" dirty="0">
                          <a:solidFill>
                            <a:schemeClr val="tx1"/>
                          </a:solidFill>
                        </a:rPr>
                        <a:t>Inertia </a:t>
                      </a:r>
                    </a:p>
                  </a:txBody>
                  <a:tcPr/>
                </a:tc>
                <a:tc>
                  <a:txBody>
                    <a:bodyPr/>
                    <a:lstStyle/>
                    <a:p>
                      <a:pPr algn="l"/>
                      <a:r>
                        <a:rPr lang="en-GB" dirty="0">
                          <a:solidFill>
                            <a:schemeClr val="tx1"/>
                          </a:solidFill>
                        </a:rPr>
                        <a:t>An organisation running for several years is still immune to transition. Confidence and innovation are a major threat to such companies.</a:t>
                      </a:r>
                    </a:p>
                  </a:txBody>
                  <a:tcPr/>
                </a:tc>
                <a:tc>
                  <a:txBody>
                    <a:bodyPr/>
                    <a:lstStyle/>
                    <a:p>
                      <a:pPr algn="l"/>
                      <a:r>
                        <a:rPr lang="en-GB" dirty="0">
                          <a:solidFill>
                            <a:schemeClr val="tx1"/>
                          </a:solidFill>
                        </a:rPr>
                        <a:t>Small businesses continue to innovate and learn to adapt only to remain within the industry.</a:t>
                      </a:r>
                    </a:p>
                  </a:txBody>
                  <a:tcPr/>
                </a:tc>
                <a:extLst>
                  <a:ext uri="{0D108BD9-81ED-4DB2-BD59-A6C34878D82A}">
                    <a16:rowId xmlns:a16="http://schemas.microsoft.com/office/drawing/2014/main" val="1118360603"/>
                  </a:ext>
                </a:extLst>
              </a:tr>
            </a:tbl>
          </a:graphicData>
        </a:graphic>
      </p:graphicFrame>
      <p:pic>
        <p:nvPicPr>
          <p:cNvPr id="1032" name="Picture 8">
            <a:extLst>
              <a:ext uri="{FF2B5EF4-FFF2-40B4-BE49-F238E27FC236}">
                <a16:creationId xmlns:a16="http://schemas.microsoft.com/office/drawing/2014/main" id="{7136F34A-FED2-4358-98F7-C2EC4F7C61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57652"/>
            <a:ext cx="3445565" cy="455479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Rounded Corners 9">
            <a:extLst>
              <a:ext uri="{FF2B5EF4-FFF2-40B4-BE49-F238E27FC236}">
                <a16:creationId xmlns:a16="http://schemas.microsoft.com/office/drawing/2014/main" id="{C37DD273-3325-4C76-8FB7-B5195AA515FE}"/>
              </a:ext>
            </a:extLst>
          </p:cNvPr>
          <p:cNvSpPr/>
          <p:nvPr/>
        </p:nvSpPr>
        <p:spPr>
          <a:xfrm>
            <a:off x="6096000" y="6500375"/>
            <a:ext cx="3631094" cy="37654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(Lindegaard, 2019) &amp; (Spacey, 2018)</a:t>
            </a:r>
          </a:p>
        </p:txBody>
      </p:sp>
      <p:sp>
        <p:nvSpPr>
          <p:cNvPr id="6" name="Oval 5">
            <a:extLst>
              <a:ext uri="{FF2B5EF4-FFF2-40B4-BE49-F238E27FC236}">
                <a16:creationId xmlns:a16="http://schemas.microsoft.com/office/drawing/2014/main" id="{05CB8423-3A0C-4822-B027-10A517D57E3E}"/>
              </a:ext>
            </a:extLst>
          </p:cNvPr>
          <p:cNvSpPr/>
          <p:nvPr/>
        </p:nvSpPr>
        <p:spPr>
          <a:xfrm>
            <a:off x="11873948" y="6500375"/>
            <a:ext cx="318051" cy="345550"/>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3</a:t>
            </a:r>
          </a:p>
        </p:txBody>
      </p:sp>
    </p:spTree>
    <p:extLst>
      <p:ext uri="{BB962C8B-B14F-4D97-AF65-F5344CB8AC3E}">
        <p14:creationId xmlns:p14="http://schemas.microsoft.com/office/powerpoint/2010/main" val="22268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23DBC43-2FBF-624E-ADB3-BA3583AE3449}"/>
              </a:ext>
            </a:extLst>
          </p:cNvPr>
          <p:cNvSpPr>
            <a:spLocks noGrp="1"/>
          </p:cNvSpPr>
          <p:nvPr>
            <p:ph type="body" idx="1"/>
          </p:nvPr>
        </p:nvSpPr>
        <p:spPr>
          <a:solidFill>
            <a:schemeClr val="tx2"/>
          </a:solidFill>
        </p:spPr>
        <p:txBody>
          <a:bodyPr/>
          <a:lstStyle/>
          <a:p>
            <a:r>
              <a:rPr lang="en-US" dirty="0"/>
              <a:t>Solar Panel Company</a:t>
            </a:r>
          </a:p>
        </p:txBody>
      </p:sp>
      <p:sp>
        <p:nvSpPr>
          <p:cNvPr id="5" name="Text Placeholder 4">
            <a:extLst>
              <a:ext uri="{FF2B5EF4-FFF2-40B4-BE49-F238E27FC236}">
                <a16:creationId xmlns:a16="http://schemas.microsoft.com/office/drawing/2014/main" id="{F06F519B-5706-804A-8C82-1D9EDAA812F9}"/>
              </a:ext>
            </a:extLst>
          </p:cNvPr>
          <p:cNvSpPr>
            <a:spLocks noGrp="1"/>
          </p:cNvSpPr>
          <p:nvPr>
            <p:ph type="body" idx="13"/>
          </p:nvPr>
        </p:nvSpPr>
        <p:spPr>
          <a:solidFill>
            <a:schemeClr val="tx2"/>
          </a:solidFill>
        </p:spPr>
        <p:txBody>
          <a:bodyPr/>
          <a:lstStyle/>
          <a:p>
            <a:r>
              <a:rPr lang="en-US" dirty="0"/>
              <a:t>Tesco</a:t>
            </a:r>
          </a:p>
        </p:txBody>
      </p:sp>
      <p:sp>
        <p:nvSpPr>
          <p:cNvPr id="2" name="Title 1">
            <a:extLst>
              <a:ext uri="{FF2B5EF4-FFF2-40B4-BE49-F238E27FC236}">
                <a16:creationId xmlns:a16="http://schemas.microsoft.com/office/drawing/2014/main" id="{DDA2F4C6-F233-E149-AA45-4C25835FC4B7}"/>
              </a:ext>
            </a:extLst>
          </p:cNvPr>
          <p:cNvSpPr>
            <a:spLocks noGrp="1"/>
          </p:cNvSpPr>
          <p:nvPr>
            <p:ph type="title"/>
          </p:nvPr>
        </p:nvSpPr>
        <p:spPr>
          <a:xfrm>
            <a:off x="953807" y="688996"/>
            <a:ext cx="10284386" cy="1073544"/>
          </a:xfrm>
        </p:spPr>
        <p:txBody>
          <a:bodyPr>
            <a:normAutofit/>
          </a:bodyPr>
          <a:lstStyle/>
          <a:p>
            <a:pPr algn="ctr"/>
            <a:r>
              <a:rPr lang="en-GB" b="1" dirty="0">
                <a:solidFill>
                  <a:schemeClr val="accent1"/>
                </a:solidFill>
              </a:rPr>
              <a:t>Relative benefits of innovation for Tesco and the Solar Panel Company</a:t>
            </a:r>
            <a:endParaRPr lang="en-US" b="1" dirty="0">
              <a:solidFill>
                <a:schemeClr val="accent1"/>
              </a:solidFill>
            </a:endParaRPr>
          </a:p>
        </p:txBody>
      </p:sp>
      <p:sp>
        <p:nvSpPr>
          <p:cNvPr id="8" name="Rectangle 7">
            <a:extLst>
              <a:ext uri="{FF2B5EF4-FFF2-40B4-BE49-F238E27FC236}">
                <a16:creationId xmlns:a16="http://schemas.microsoft.com/office/drawing/2014/main" id="{F0772B56-9043-4A39-9F99-9195B5E3128F}"/>
              </a:ext>
            </a:extLst>
          </p:cNvPr>
          <p:cNvSpPr/>
          <p:nvPr/>
        </p:nvSpPr>
        <p:spPr>
          <a:xfrm>
            <a:off x="419916" y="3020201"/>
            <a:ext cx="4834144" cy="3308598"/>
          </a:xfrm>
          <a:prstGeom prst="rect">
            <a:avLst/>
          </a:prstGeom>
        </p:spPr>
        <p:txBody>
          <a:bodyPr wrap="none">
            <a:spAutoFit/>
          </a:bodyPr>
          <a:lstStyle/>
          <a:p>
            <a:pPr marL="285750" indent="-285750" algn="ctr">
              <a:buClr>
                <a:schemeClr val="accent1"/>
              </a:buClr>
              <a:buFont typeface="Wingdings" panose="05000000000000000000" pitchFamily="2" charset="2"/>
              <a:buChar char="§"/>
            </a:pPr>
            <a:r>
              <a:rPr lang="en-GB" sz="1900" dirty="0"/>
              <a:t>No Bureaucracy</a:t>
            </a:r>
          </a:p>
          <a:p>
            <a:pPr marL="285750" indent="-285750" algn="ctr">
              <a:buClr>
                <a:schemeClr val="accent1"/>
              </a:buClr>
              <a:buFont typeface="Wingdings" panose="05000000000000000000" pitchFamily="2" charset="2"/>
              <a:buChar char="§"/>
            </a:pPr>
            <a:endParaRPr lang="en-GB" sz="1900" dirty="0"/>
          </a:p>
          <a:p>
            <a:pPr marL="285750" indent="-285750" algn="ctr">
              <a:buClr>
                <a:schemeClr val="accent1"/>
              </a:buClr>
              <a:buFont typeface="Wingdings" panose="05000000000000000000" pitchFamily="2" charset="2"/>
              <a:buChar char="§"/>
            </a:pPr>
            <a:r>
              <a:rPr lang="en-GB" sz="1900" dirty="0"/>
              <a:t>Quick to make decisions </a:t>
            </a:r>
          </a:p>
          <a:p>
            <a:pPr marL="285750" indent="-285750" algn="ctr">
              <a:buClr>
                <a:schemeClr val="accent1"/>
              </a:buClr>
              <a:buFont typeface="Wingdings" panose="05000000000000000000" pitchFamily="2" charset="2"/>
              <a:buChar char="§"/>
            </a:pPr>
            <a:endParaRPr lang="en-GB" sz="1900" dirty="0"/>
          </a:p>
          <a:p>
            <a:pPr marL="285750" indent="-285750" algn="ctr">
              <a:buClr>
                <a:schemeClr val="accent1"/>
              </a:buClr>
              <a:buFont typeface="Wingdings" panose="05000000000000000000" pitchFamily="2" charset="2"/>
              <a:buChar char="§"/>
            </a:pPr>
            <a:r>
              <a:rPr lang="en-GB" sz="1900" dirty="0"/>
              <a:t>Able to take risks </a:t>
            </a:r>
          </a:p>
          <a:p>
            <a:pPr marL="285750" indent="-285750" algn="ctr">
              <a:buClr>
                <a:schemeClr val="accent1"/>
              </a:buClr>
              <a:buFont typeface="Wingdings" panose="05000000000000000000" pitchFamily="2" charset="2"/>
              <a:buChar char="§"/>
            </a:pPr>
            <a:endParaRPr lang="en-GB" sz="1900" dirty="0"/>
          </a:p>
          <a:p>
            <a:pPr marL="285750" indent="-285750" algn="ctr">
              <a:buClr>
                <a:schemeClr val="accent1"/>
              </a:buClr>
              <a:buFont typeface="Wingdings" panose="05000000000000000000" pitchFamily="2" charset="2"/>
              <a:buChar char="§"/>
            </a:pPr>
            <a:r>
              <a:rPr lang="en-GB" sz="1900" dirty="0"/>
              <a:t>Rapid response to rising consumer demands</a:t>
            </a:r>
          </a:p>
          <a:p>
            <a:pPr marL="285750" indent="-285750" algn="ctr">
              <a:buClr>
                <a:schemeClr val="accent1"/>
              </a:buClr>
              <a:buFont typeface="Wingdings" panose="05000000000000000000" pitchFamily="2" charset="2"/>
              <a:buChar char="§"/>
            </a:pPr>
            <a:endParaRPr lang="en-GB" sz="1900" dirty="0"/>
          </a:p>
          <a:p>
            <a:pPr marL="285750" indent="-285750" algn="ctr">
              <a:buClr>
                <a:schemeClr val="accent1"/>
              </a:buClr>
              <a:buFont typeface="Wingdings" panose="05000000000000000000" pitchFamily="2" charset="2"/>
              <a:buChar char="§"/>
            </a:pPr>
            <a:r>
              <a:rPr lang="en-GB" sz="1900" dirty="0"/>
              <a:t>An engaged and driven management</a:t>
            </a:r>
          </a:p>
          <a:p>
            <a:pPr algn="ctr"/>
            <a:endParaRPr lang="en-GB" sz="1900" dirty="0"/>
          </a:p>
          <a:p>
            <a:pPr algn="ctr"/>
            <a:endParaRPr lang="en-GB" sz="1900" dirty="0"/>
          </a:p>
        </p:txBody>
      </p:sp>
      <p:sp>
        <p:nvSpPr>
          <p:cNvPr id="16" name="Rectangle 15">
            <a:extLst>
              <a:ext uri="{FF2B5EF4-FFF2-40B4-BE49-F238E27FC236}">
                <a16:creationId xmlns:a16="http://schemas.microsoft.com/office/drawing/2014/main" id="{4C4F4910-C91F-4890-BBB2-C07D510952E0}"/>
              </a:ext>
            </a:extLst>
          </p:cNvPr>
          <p:cNvSpPr/>
          <p:nvPr/>
        </p:nvSpPr>
        <p:spPr>
          <a:xfrm>
            <a:off x="6096000" y="3020201"/>
            <a:ext cx="5748048" cy="3308598"/>
          </a:xfrm>
          <a:prstGeom prst="rect">
            <a:avLst/>
          </a:prstGeom>
        </p:spPr>
        <p:txBody>
          <a:bodyPr wrap="none">
            <a:spAutoFit/>
          </a:bodyPr>
          <a:lstStyle/>
          <a:p>
            <a:pPr marL="285750" indent="-285750" algn="ctr">
              <a:buClr>
                <a:schemeClr val="accent1"/>
              </a:buClr>
              <a:buFont typeface="Wingdings" panose="05000000000000000000" pitchFamily="2" charset="2"/>
              <a:buChar char="§"/>
            </a:pPr>
            <a:r>
              <a:rPr lang="en-GB" sz="1900" dirty="0"/>
              <a:t>Formal knowledge in management</a:t>
            </a:r>
          </a:p>
          <a:p>
            <a:pPr marL="285750" indent="-285750" algn="ctr">
              <a:buClr>
                <a:schemeClr val="accent1"/>
              </a:buClr>
              <a:buFont typeface="Wingdings" panose="05000000000000000000" pitchFamily="2" charset="2"/>
              <a:buChar char="§"/>
            </a:pPr>
            <a:endParaRPr lang="en-GB" sz="1900" dirty="0"/>
          </a:p>
          <a:p>
            <a:pPr marL="285750" indent="-285750" algn="ctr">
              <a:buClr>
                <a:schemeClr val="accent1"/>
              </a:buClr>
              <a:buFont typeface="Wingdings" panose="05000000000000000000" pitchFamily="2" charset="2"/>
              <a:buChar char="§"/>
            </a:pPr>
            <a:r>
              <a:rPr lang="en-GB" sz="1900" dirty="0"/>
              <a:t>Capable of managing difficult decisions </a:t>
            </a:r>
          </a:p>
          <a:p>
            <a:pPr marL="285750" indent="-285750" algn="ctr">
              <a:buClr>
                <a:schemeClr val="accent1"/>
              </a:buClr>
              <a:buFont typeface="Wingdings" panose="05000000000000000000" pitchFamily="2" charset="2"/>
              <a:buChar char="§"/>
            </a:pPr>
            <a:endParaRPr lang="en-GB" sz="1900" dirty="0"/>
          </a:p>
          <a:p>
            <a:pPr marL="285750" indent="-285750" algn="ctr">
              <a:buClr>
                <a:schemeClr val="accent1"/>
              </a:buClr>
              <a:buFont typeface="Wingdings" panose="05000000000000000000" pitchFamily="2" charset="2"/>
              <a:buChar char="§"/>
            </a:pPr>
            <a:r>
              <a:rPr lang="en-GB" sz="1900" dirty="0">
                <a:solidFill>
                  <a:schemeClr val="dk1"/>
                </a:solidFill>
              </a:rPr>
              <a:t>May distribute risk across different business segments</a:t>
            </a:r>
          </a:p>
          <a:p>
            <a:pPr marL="285750" indent="-285750" algn="ctr">
              <a:buClr>
                <a:schemeClr val="accent1"/>
              </a:buClr>
              <a:buFont typeface="Wingdings" panose="05000000000000000000" pitchFamily="2" charset="2"/>
              <a:buChar char="§"/>
            </a:pPr>
            <a:endParaRPr lang="en-GB" sz="1900" dirty="0">
              <a:solidFill>
                <a:schemeClr val="dk1"/>
              </a:solidFill>
            </a:endParaRPr>
          </a:p>
          <a:p>
            <a:pPr marL="285750" indent="-285750" algn="ctr">
              <a:buClr>
                <a:schemeClr val="accent1"/>
              </a:buClr>
              <a:buFont typeface="Wingdings" panose="05000000000000000000" pitchFamily="2" charset="2"/>
              <a:buChar char="§"/>
            </a:pPr>
            <a:r>
              <a:rPr lang="en-GB" sz="1900" dirty="0"/>
              <a:t>Comprehensive service and distribution systems</a:t>
            </a:r>
          </a:p>
          <a:p>
            <a:pPr marL="285750" indent="-285750" algn="ctr">
              <a:buClr>
                <a:schemeClr val="accent1"/>
              </a:buClr>
              <a:buFont typeface="Wingdings" panose="05000000000000000000" pitchFamily="2" charset="2"/>
              <a:buChar char="§"/>
            </a:pPr>
            <a:endParaRPr lang="en-GB" sz="1900" dirty="0"/>
          </a:p>
          <a:p>
            <a:pPr marL="285750" indent="-285750" algn="ctr">
              <a:buClr>
                <a:schemeClr val="accent1"/>
              </a:buClr>
              <a:buFont typeface="Wingdings" panose="05000000000000000000" pitchFamily="2" charset="2"/>
              <a:buChar char="§"/>
            </a:pPr>
            <a:r>
              <a:rPr lang="en-GB" sz="1900" dirty="0"/>
              <a:t>Personnel professional knowledge</a:t>
            </a:r>
          </a:p>
          <a:p>
            <a:pPr algn="ctr"/>
            <a:endParaRPr lang="en-GB" sz="1900" dirty="0"/>
          </a:p>
          <a:p>
            <a:pPr algn="ctr"/>
            <a:endParaRPr lang="en-GB" sz="1900" dirty="0"/>
          </a:p>
        </p:txBody>
      </p:sp>
      <p:sp>
        <p:nvSpPr>
          <p:cNvPr id="18" name="Rectangle: Rounded Corners 17">
            <a:extLst>
              <a:ext uri="{FF2B5EF4-FFF2-40B4-BE49-F238E27FC236}">
                <a16:creationId xmlns:a16="http://schemas.microsoft.com/office/drawing/2014/main" id="{8267D272-8B87-49DF-9AA5-6BA5F308CAD5}"/>
              </a:ext>
            </a:extLst>
          </p:cNvPr>
          <p:cNvSpPr/>
          <p:nvPr/>
        </p:nvSpPr>
        <p:spPr>
          <a:xfrm>
            <a:off x="4379843" y="5959465"/>
            <a:ext cx="3432313" cy="369333"/>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ltLang="en-US" dirty="0">
                <a:latin typeface="Calibri" panose="020F0502020204030204" pitchFamily="34" charset="0"/>
                <a:ea typeface="Calibri" panose="020F0502020204030204" pitchFamily="34" charset="0"/>
                <a:cs typeface="Times New Roman" panose="02020603050405020304" pitchFamily="18" charset="0"/>
              </a:rPr>
              <a:t>(Vossen, 2020) &amp; (Brown, 1997)</a:t>
            </a:r>
            <a:endParaRPr lang="en-GB" dirty="0"/>
          </a:p>
        </p:txBody>
      </p:sp>
      <p:sp>
        <p:nvSpPr>
          <p:cNvPr id="9" name="Oval 8">
            <a:extLst>
              <a:ext uri="{FF2B5EF4-FFF2-40B4-BE49-F238E27FC236}">
                <a16:creationId xmlns:a16="http://schemas.microsoft.com/office/drawing/2014/main" id="{EE98BA39-5CAA-499A-8F4F-71FAA927B486}"/>
              </a:ext>
            </a:extLst>
          </p:cNvPr>
          <p:cNvSpPr/>
          <p:nvPr/>
        </p:nvSpPr>
        <p:spPr>
          <a:xfrm>
            <a:off x="11844048" y="6546574"/>
            <a:ext cx="347951" cy="299352"/>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4</a:t>
            </a:r>
          </a:p>
        </p:txBody>
      </p:sp>
    </p:spTree>
    <p:extLst>
      <p:ext uri="{BB962C8B-B14F-4D97-AF65-F5344CB8AC3E}">
        <p14:creationId xmlns:p14="http://schemas.microsoft.com/office/powerpoint/2010/main" val="18228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Diagram 48" descr="SmartArt Graphic"/>
          <p:cNvGraphicFramePr/>
          <p:nvPr>
            <p:extLst>
              <p:ext uri="{D42A27DB-BD31-4B8C-83A1-F6EECF244321}">
                <p14:modId xmlns:p14="http://schemas.microsoft.com/office/powerpoint/2010/main" val="3347700138"/>
              </p:ext>
            </p:extLst>
          </p:nvPr>
        </p:nvGraphicFramePr>
        <p:xfrm>
          <a:off x="132521" y="1234636"/>
          <a:ext cx="11953461" cy="4755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4426226" y="569842"/>
            <a:ext cx="3220278" cy="543341"/>
          </a:xfrm>
        </p:spPr>
        <p:txBody>
          <a:bodyPr>
            <a:normAutofit fontScale="90000"/>
          </a:bodyPr>
          <a:lstStyle/>
          <a:p>
            <a:pPr algn="ctr"/>
            <a:r>
              <a:rPr lang="en-US" sz="3200" b="1" dirty="0">
                <a:solidFill>
                  <a:schemeClr val="tx1"/>
                </a:solidFill>
              </a:rPr>
              <a:t>Process</a:t>
            </a:r>
          </a:p>
        </p:txBody>
      </p:sp>
      <p:pic>
        <p:nvPicPr>
          <p:cNvPr id="9" name="Picture Placeholder 8" descr="someone's hands"/>
          <p:cNvPicPr>
            <a:picLocks noGrp="1" noChangeAspect="1"/>
          </p:cNvPicPr>
          <p:nvPr>
            <p:ph type="pic" sz="quarter" idx="13"/>
          </p:nvPr>
        </p:nvPicPr>
        <p:blipFill rotWithShape="1">
          <a:blip r:embed="rId8" cstate="print">
            <a:duotone>
              <a:prstClr val="black"/>
              <a:schemeClr val="tx2">
                <a:tint val="45000"/>
                <a:satMod val="400000"/>
              </a:schemeClr>
            </a:duotone>
            <a:extLst>
              <a:ext uri="{28A0092B-C50C-407E-A947-70E740481C1C}">
                <a14:useLocalDpi xmlns:a14="http://schemas.microsoft.com/office/drawing/2010/main" val="0"/>
              </a:ext>
            </a:extLst>
          </a:blip>
          <a:srcRect/>
          <a:stretch/>
        </p:blipFill>
        <p:spPr/>
      </p:pic>
      <p:sp>
        <p:nvSpPr>
          <p:cNvPr id="3" name="Rectangle: Rounded Corners 2">
            <a:extLst>
              <a:ext uri="{FF2B5EF4-FFF2-40B4-BE49-F238E27FC236}">
                <a16:creationId xmlns:a16="http://schemas.microsoft.com/office/drawing/2014/main" id="{F828497E-085C-4FFC-BDEB-B7EFDDAEB024}"/>
              </a:ext>
            </a:extLst>
          </p:cNvPr>
          <p:cNvSpPr/>
          <p:nvPr/>
        </p:nvSpPr>
        <p:spPr>
          <a:xfrm>
            <a:off x="4916556" y="5304766"/>
            <a:ext cx="2597426" cy="44667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atin typeface="Calibri" panose="020F0502020204030204" pitchFamily="34" charset="0"/>
                <a:ea typeface="Calibri" panose="020F0502020204030204" pitchFamily="34" charset="0"/>
                <a:cs typeface="Times New Roman" panose="02020603050405020304" pitchFamily="18" charset="0"/>
              </a:rPr>
              <a:t>(Morris, 2019)</a:t>
            </a:r>
          </a:p>
        </p:txBody>
      </p:sp>
      <p:sp>
        <p:nvSpPr>
          <p:cNvPr id="6" name="Oval 5">
            <a:extLst>
              <a:ext uri="{FF2B5EF4-FFF2-40B4-BE49-F238E27FC236}">
                <a16:creationId xmlns:a16="http://schemas.microsoft.com/office/drawing/2014/main" id="{B19A0C34-5EA9-4418-8BF5-D4DDAF00A0CA}"/>
              </a:ext>
            </a:extLst>
          </p:cNvPr>
          <p:cNvSpPr/>
          <p:nvPr/>
        </p:nvSpPr>
        <p:spPr>
          <a:xfrm>
            <a:off x="11873948" y="6506816"/>
            <a:ext cx="318051" cy="339109"/>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5</a:t>
            </a:r>
          </a:p>
        </p:txBody>
      </p:sp>
    </p:spTree>
    <p:extLst>
      <p:ext uri="{BB962C8B-B14F-4D97-AF65-F5344CB8AC3E}">
        <p14:creationId xmlns:p14="http://schemas.microsoft.com/office/powerpoint/2010/main" val="1448949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EC828-FFBE-4FCC-85D9-A2189FC701E8}"/>
              </a:ext>
            </a:extLst>
          </p:cNvPr>
          <p:cNvSpPr>
            <a:spLocks noGrp="1"/>
          </p:cNvSpPr>
          <p:nvPr>
            <p:ph type="title"/>
          </p:nvPr>
        </p:nvSpPr>
        <p:spPr>
          <a:xfrm>
            <a:off x="543339" y="2947971"/>
            <a:ext cx="3511826" cy="724365"/>
          </a:xfrm>
        </p:spPr>
        <p:txBody>
          <a:bodyPr>
            <a:noAutofit/>
          </a:bodyPr>
          <a:lstStyle/>
          <a:p>
            <a:r>
              <a:rPr lang="en-GB" sz="2800" b="1" dirty="0">
                <a:solidFill>
                  <a:schemeClr val="accent1"/>
                </a:solidFill>
              </a:rPr>
              <a:t>Collaboration</a:t>
            </a:r>
          </a:p>
        </p:txBody>
      </p:sp>
      <p:sp>
        <p:nvSpPr>
          <p:cNvPr id="5" name="Rectangle 4">
            <a:extLst>
              <a:ext uri="{FF2B5EF4-FFF2-40B4-BE49-F238E27FC236}">
                <a16:creationId xmlns:a16="http://schemas.microsoft.com/office/drawing/2014/main" id="{6259BEEA-55F2-4EFC-9CBA-10534B293E32}"/>
              </a:ext>
            </a:extLst>
          </p:cNvPr>
          <p:cNvSpPr/>
          <p:nvPr/>
        </p:nvSpPr>
        <p:spPr>
          <a:xfrm>
            <a:off x="4439471" y="752646"/>
            <a:ext cx="7580244" cy="1015663"/>
          </a:xfrm>
          <a:prstGeom prst="rect">
            <a:avLst/>
          </a:prstGeom>
        </p:spPr>
        <p:txBody>
          <a:bodyPr wrap="square">
            <a:spAutoFit/>
          </a:bodyPr>
          <a:lstStyle/>
          <a:p>
            <a:pPr algn="ctr"/>
            <a:r>
              <a:rPr lang="en-GB" sz="2000" dirty="0"/>
              <a:t>The collaboration between Tesco and the Solar Panel firm will bring along many benefits such as:</a:t>
            </a:r>
          </a:p>
          <a:p>
            <a:pPr algn="ctr"/>
            <a:endParaRPr lang="en-GB" sz="2000" dirty="0"/>
          </a:p>
        </p:txBody>
      </p:sp>
      <p:sp>
        <p:nvSpPr>
          <p:cNvPr id="6" name="Rectangle: Rounded Corners 5">
            <a:extLst>
              <a:ext uri="{FF2B5EF4-FFF2-40B4-BE49-F238E27FC236}">
                <a16:creationId xmlns:a16="http://schemas.microsoft.com/office/drawing/2014/main" id="{6760D70A-CBAE-49DF-A3E7-ED8C047022CF}"/>
              </a:ext>
            </a:extLst>
          </p:cNvPr>
          <p:cNvSpPr/>
          <p:nvPr/>
        </p:nvSpPr>
        <p:spPr>
          <a:xfrm>
            <a:off x="4976185" y="1579003"/>
            <a:ext cx="7043530" cy="75537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Combining knowledge, expertise, and relations to achieve common objectives</a:t>
            </a:r>
          </a:p>
        </p:txBody>
      </p:sp>
      <p:sp>
        <p:nvSpPr>
          <p:cNvPr id="7" name="Rectangle: Rounded Corners 6">
            <a:extLst>
              <a:ext uri="{FF2B5EF4-FFF2-40B4-BE49-F238E27FC236}">
                <a16:creationId xmlns:a16="http://schemas.microsoft.com/office/drawing/2014/main" id="{EA375978-95A0-4FA9-B516-1EF3B3613BF9}"/>
              </a:ext>
            </a:extLst>
          </p:cNvPr>
          <p:cNvSpPr/>
          <p:nvPr/>
        </p:nvSpPr>
        <p:spPr>
          <a:xfrm>
            <a:off x="4976185" y="2399166"/>
            <a:ext cx="7043530" cy="57529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Brand recognition for the solar panel firm </a:t>
            </a:r>
          </a:p>
        </p:txBody>
      </p:sp>
      <p:sp>
        <p:nvSpPr>
          <p:cNvPr id="8" name="Rectangle: Rounded Corners 7">
            <a:extLst>
              <a:ext uri="{FF2B5EF4-FFF2-40B4-BE49-F238E27FC236}">
                <a16:creationId xmlns:a16="http://schemas.microsoft.com/office/drawing/2014/main" id="{C28CFEA0-A53D-4C1F-A3A4-DC58FFD9F7FF}"/>
              </a:ext>
            </a:extLst>
          </p:cNvPr>
          <p:cNvSpPr/>
          <p:nvPr/>
        </p:nvSpPr>
        <p:spPr>
          <a:xfrm>
            <a:off x="4976185" y="3019683"/>
            <a:ext cx="7043530" cy="75537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Benefits to both businesses in terms of using the opportunity to reach out to target market </a:t>
            </a:r>
          </a:p>
        </p:txBody>
      </p:sp>
      <p:sp>
        <p:nvSpPr>
          <p:cNvPr id="9" name="Rectangle: Rounded Corners 8">
            <a:extLst>
              <a:ext uri="{FF2B5EF4-FFF2-40B4-BE49-F238E27FC236}">
                <a16:creationId xmlns:a16="http://schemas.microsoft.com/office/drawing/2014/main" id="{4EAC9082-8FD6-4FB4-B2FD-DBBC9031EEB5}"/>
              </a:ext>
            </a:extLst>
          </p:cNvPr>
          <p:cNvSpPr/>
          <p:nvPr/>
        </p:nvSpPr>
        <p:spPr>
          <a:xfrm>
            <a:off x="4976185" y="3838317"/>
            <a:ext cx="7043530" cy="75537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As Tesco is a large organisation collaboration with the small firm will help to bring their products and their business to light</a:t>
            </a:r>
          </a:p>
        </p:txBody>
      </p:sp>
      <p:sp>
        <p:nvSpPr>
          <p:cNvPr id="10" name="Rectangle: Rounded Corners 9">
            <a:extLst>
              <a:ext uri="{FF2B5EF4-FFF2-40B4-BE49-F238E27FC236}">
                <a16:creationId xmlns:a16="http://schemas.microsoft.com/office/drawing/2014/main" id="{F6495600-055A-44E5-93F9-2F71D15480F3}"/>
              </a:ext>
            </a:extLst>
          </p:cNvPr>
          <p:cNvSpPr/>
          <p:nvPr/>
        </p:nvSpPr>
        <p:spPr>
          <a:xfrm>
            <a:off x="4976185" y="4669654"/>
            <a:ext cx="7043530" cy="97403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Such organisations may increase their cost efficiency and profitability when operating together and thus be more competitive within their own corporate framework.</a:t>
            </a:r>
          </a:p>
        </p:txBody>
      </p:sp>
      <p:sp>
        <p:nvSpPr>
          <p:cNvPr id="11" name="Rectangle: Rounded Corners 10">
            <a:extLst>
              <a:ext uri="{FF2B5EF4-FFF2-40B4-BE49-F238E27FC236}">
                <a16:creationId xmlns:a16="http://schemas.microsoft.com/office/drawing/2014/main" id="{592EB164-3D71-4F63-95DE-0D385A445C9E}"/>
              </a:ext>
            </a:extLst>
          </p:cNvPr>
          <p:cNvSpPr/>
          <p:nvPr/>
        </p:nvSpPr>
        <p:spPr>
          <a:xfrm>
            <a:off x="4976185" y="5719652"/>
            <a:ext cx="7043530" cy="75537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Helps to extend the network for the small firm as well as business referrals</a:t>
            </a:r>
          </a:p>
        </p:txBody>
      </p:sp>
      <p:sp>
        <p:nvSpPr>
          <p:cNvPr id="18" name="Rectangle 17">
            <a:extLst>
              <a:ext uri="{FF2B5EF4-FFF2-40B4-BE49-F238E27FC236}">
                <a16:creationId xmlns:a16="http://schemas.microsoft.com/office/drawing/2014/main" id="{CDFDF42F-C563-47B9-8F7A-C8A08CD13C6E}"/>
              </a:ext>
            </a:extLst>
          </p:cNvPr>
          <p:cNvSpPr/>
          <p:nvPr/>
        </p:nvSpPr>
        <p:spPr>
          <a:xfrm>
            <a:off x="4567751" y="1911815"/>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6915D7EC-A536-44C3-B336-C451839A97CA}"/>
              </a:ext>
            </a:extLst>
          </p:cNvPr>
          <p:cNvSpPr/>
          <p:nvPr/>
        </p:nvSpPr>
        <p:spPr>
          <a:xfrm>
            <a:off x="4536998" y="4156179"/>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B36ABE0D-D3CF-4217-85A0-696ED3FBC54F}"/>
              </a:ext>
            </a:extLst>
          </p:cNvPr>
          <p:cNvSpPr/>
          <p:nvPr/>
        </p:nvSpPr>
        <p:spPr>
          <a:xfrm>
            <a:off x="4567751" y="5126759"/>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D0964CF2-9336-4F9D-A4C2-49B6684C1860}"/>
              </a:ext>
            </a:extLst>
          </p:cNvPr>
          <p:cNvSpPr/>
          <p:nvPr/>
        </p:nvSpPr>
        <p:spPr>
          <a:xfrm>
            <a:off x="4567751" y="6074951"/>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8F1A1531-0B54-4BB8-8EEB-BF4EFDA66DCA}"/>
              </a:ext>
            </a:extLst>
          </p:cNvPr>
          <p:cNvSpPr/>
          <p:nvPr/>
        </p:nvSpPr>
        <p:spPr>
          <a:xfrm>
            <a:off x="4540732" y="2634266"/>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C8F872E7-BC79-45E5-81D7-9CD05749F3F8}"/>
              </a:ext>
            </a:extLst>
          </p:cNvPr>
          <p:cNvSpPr/>
          <p:nvPr/>
        </p:nvSpPr>
        <p:spPr>
          <a:xfrm>
            <a:off x="4540732" y="3407443"/>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a:extLst>
              <a:ext uri="{FF2B5EF4-FFF2-40B4-BE49-F238E27FC236}">
                <a16:creationId xmlns:a16="http://schemas.microsoft.com/office/drawing/2014/main" id="{5624247C-4D11-4651-836D-FD186E066A93}"/>
              </a:ext>
            </a:extLst>
          </p:cNvPr>
          <p:cNvSpPr/>
          <p:nvPr/>
        </p:nvSpPr>
        <p:spPr>
          <a:xfrm>
            <a:off x="11900452" y="6550989"/>
            <a:ext cx="291548" cy="29493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6</a:t>
            </a:r>
          </a:p>
        </p:txBody>
      </p:sp>
    </p:spTree>
    <p:extLst>
      <p:ext uri="{BB962C8B-B14F-4D97-AF65-F5344CB8AC3E}">
        <p14:creationId xmlns:p14="http://schemas.microsoft.com/office/powerpoint/2010/main" val="1016423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a:bodyPr>
          <a:lstStyle/>
          <a:p>
            <a:r>
              <a:rPr lang="en-US" sz="3200" b="1" dirty="0">
                <a:solidFill>
                  <a:schemeClr val="accent1"/>
                </a:solidFill>
              </a:rPr>
              <a:t>Prototype </a:t>
            </a:r>
          </a:p>
        </p:txBody>
      </p:sp>
      <p:sp>
        <p:nvSpPr>
          <p:cNvPr id="2" name="Rectangle: Rounded Corners 1">
            <a:extLst>
              <a:ext uri="{FF2B5EF4-FFF2-40B4-BE49-F238E27FC236}">
                <a16:creationId xmlns:a16="http://schemas.microsoft.com/office/drawing/2014/main" id="{BBEF8217-5BDD-4401-8A83-7C0C6A343529}"/>
              </a:ext>
            </a:extLst>
          </p:cNvPr>
          <p:cNvSpPr/>
          <p:nvPr/>
        </p:nvSpPr>
        <p:spPr>
          <a:xfrm>
            <a:off x="4943059" y="662609"/>
            <a:ext cx="7023653" cy="1126434"/>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700" dirty="0"/>
              <a:t>The collaboration between both the companies can be trialled across some of the major Tesco stores in the UK in order to collect data and results form the installation and the usage of solar panels before rolling out across all the stores throughout the UK.</a:t>
            </a:r>
          </a:p>
        </p:txBody>
      </p:sp>
      <p:sp>
        <p:nvSpPr>
          <p:cNvPr id="6" name="Rectangle: Rounded Corners 5">
            <a:extLst>
              <a:ext uri="{FF2B5EF4-FFF2-40B4-BE49-F238E27FC236}">
                <a16:creationId xmlns:a16="http://schemas.microsoft.com/office/drawing/2014/main" id="{D7E870BD-AFBE-4C37-BE63-E0D0E65458E2}"/>
              </a:ext>
            </a:extLst>
          </p:cNvPr>
          <p:cNvSpPr/>
          <p:nvPr/>
        </p:nvSpPr>
        <p:spPr>
          <a:xfrm>
            <a:off x="4943059" y="2131913"/>
            <a:ext cx="7023653" cy="86801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700" dirty="0"/>
              <a:t>The trialling of the solar panels will provide a better perspective of the risks and revenues that it will help to generate. </a:t>
            </a:r>
          </a:p>
        </p:txBody>
      </p:sp>
      <p:sp>
        <p:nvSpPr>
          <p:cNvPr id="8" name="Rectangle: Rounded Corners 7">
            <a:extLst>
              <a:ext uri="{FF2B5EF4-FFF2-40B4-BE49-F238E27FC236}">
                <a16:creationId xmlns:a16="http://schemas.microsoft.com/office/drawing/2014/main" id="{B3732622-C541-4F7A-B9CE-81CCF5489577}"/>
              </a:ext>
            </a:extLst>
          </p:cNvPr>
          <p:cNvSpPr/>
          <p:nvPr/>
        </p:nvSpPr>
        <p:spPr>
          <a:xfrm>
            <a:off x="4943061" y="4793974"/>
            <a:ext cx="7023651" cy="1586948"/>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700" dirty="0"/>
              <a:t>Prototyping can help to reduce risks by carrying out the plan gradually. Prototyping is a perfect way to test how the concept would work, so it allows Tesco a glimpse into whether it would be. The gradual release of the solar panels across all the branches will help to alleviate risks and manage the project.</a:t>
            </a:r>
          </a:p>
        </p:txBody>
      </p:sp>
      <p:sp>
        <p:nvSpPr>
          <p:cNvPr id="9" name="Rectangle: Rounded Corners 8">
            <a:extLst>
              <a:ext uri="{FF2B5EF4-FFF2-40B4-BE49-F238E27FC236}">
                <a16:creationId xmlns:a16="http://schemas.microsoft.com/office/drawing/2014/main" id="{C4F8A8E9-CD3F-4232-8CF1-CCF954B2B373}"/>
              </a:ext>
            </a:extLst>
          </p:cNvPr>
          <p:cNvSpPr/>
          <p:nvPr/>
        </p:nvSpPr>
        <p:spPr>
          <a:xfrm>
            <a:off x="4943061" y="3324670"/>
            <a:ext cx="7023651" cy="1126434"/>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700" dirty="0"/>
              <a:t>The company will support Tesco with the move to a greener global environment and therefore will install, manage, control and operate solar panels, while Tesco must pay a negotiated amount for the electricity generated by the panels.</a:t>
            </a:r>
          </a:p>
        </p:txBody>
      </p:sp>
      <p:sp>
        <p:nvSpPr>
          <p:cNvPr id="15" name="Rectangle 14">
            <a:extLst>
              <a:ext uri="{FF2B5EF4-FFF2-40B4-BE49-F238E27FC236}">
                <a16:creationId xmlns:a16="http://schemas.microsoft.com/office/drawing/2014/main" id="{644B0C00-5012-40E2-BDFF-659FF23DDB76}"/>
              </a:ext>
            </a:extLst>
          </p:cNvPr>
          <p:cNvSpPr/>
          <p:nvPr/>
        </p:nvSpPr>
        <p:spPr>
          <a:xfrm>
            <a:off x="4545494" y="1149001"/>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AAF0B6ED-A20B-4DC1-84CF-0B871DF7B425}"/>
              </a:ext>
            </a:extLst>
          </p:cNvPr>
          <p:cNvSpPr/>
          <p:nvPr/>
        </p:nvSpPr>
        <p:spPr>
          <a:xfrm>
            <a:off x="4545494" y="2494079"/>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37E02928-29AE-42DC-AD86-EA37C7E4A27A}"/>
              </a:ext>
            </a:extLst>
          </p:cNvPr>
          <p:cNvSpPr/>
          <p:nvPr/>
        </p:nvSpPr>
        <p:spPr>
          <a:xfrm>
            <a:off x="4545494" y="3829842"/>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D5E35FB0-7881-4ED2-84C2-AF471E8A039A}"/>
              </a:ext>
            </a:extLst>
          </p:cNvPr>
          <p:cNvSpPr/>
          <p:nvPr/>
        </p:nvSpPr>
        <p:spPr>
          <a:xfrm>
            <a:off x="4545494" y="5510623"/>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Rounded Corners 18">
            <a:extLst>
              <a:ext uri="{FF2B5EF4-FFF2-40B4-BE49-F238E27FC236}">
                <a16:creationId xmlns:a16="http://schemas.microsoft.com/office/drawing/2014/main" id="{E725F125-1335-45DB-82A4-13C4B081D421}"/>
              </a:ext>
            </a:extLst>
          </p:cNvPr>
          <p:cNvSpPr/>
          <p:nvPr/>
        </p:nvSpPr>
        <p:spPr>
          <a:xfrm>
            <a:off x="7434469" y="6533322"/>
            <a:ext cx="2266121" cy="324678"/>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atin typeface="Calibri" panose="020F0502020204030204" pitchFamily="34" charset="0"/>
                <a:ea typeface="Calibri" panose="020F0502020204030204" pitchFamily="34" charset="0"/>
                <a:cs typeface="Times New Roman" panose="02020603050405020304" pitchFamily="18" charset="0"/>
              </a:rPr>
              <a:t>(Neil, 2019)</a:t>
            </a:r>
          </a:p>
        </p:txBody>
      </p:sp>
      <p:sp>
        <p:nvSpPr>
          <p:cNvPr id="13" name="Oval 12">
            <a:extLst>
              <a:ext uri="{FF2B5EF4-FFF2-40B4-BE49-F238E27FC236}">
                <a16:creationId xmlns:a16="http://schemas.microsoft.com/office/drawing/2014/main" id="{C59EE04B-FEF9-4246-AB29-B8EA31C5FACE}"/>
              </a:ext>
            </a:extLst>
          </p:cNvPr>
          <p:cNvSpPr/>
          <p:nvPr/>
        </p:nvSpPr>
        <p:spPr>
          <a:xfrm>
            <a:off x="11860696" y="6533322"/>
            <a:ext cx="331304" cy="312604"/>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7</a:t>
            </a:r>
          </a:p>
        </p:txBody>
      </p:sp>
    </p:spTree>
    <p:extLst>
      <p:ext uri="{BB962C8B-B14F-4D97-AF65-F5344CB8AC3E}">
        <p14:creationId xmlns:p14="http://schemas.microsoft.com/office/powerpoint/2010/main" val="623952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BEE426-9CF0-4C79-A928-D02BF40EBD75}"/>
              </a:ext>
            </a:extLst>
          </p:cNvPr>
          <p:cNvSpPr>
            <a:spLocks noGrp="1"/>
          </p:cNvSpPr>
          <p:nvPr>
            <p:ph type="title"/>
          </p:nvPr>
        </p:nvSpPr>
        <p:spPr/>
        <p:txBody>
          <a:bodyPr>
            <a:normAutofit/>
          </a:bodyPr>
          <a:lstStyle/>
          <a:p>
            <a:r>
              <a:rPr lang="en-GB" sz="3200" b="1" dirty="0"/>
              <a:t>Conclusion</a:t>
            </a:r>
          </a:p>
        </p:txBody>
      </p:sp>
      <p:sp>
        <p:nvSpPr>
          <p:cNvPr id="5" name="Rectangle: Rounded Corners 4">
            <a:extLst>
              <a:ext uri="{FF2B5EF4-FFF2-40B4-BE49-F238E27FC236}">
                <a16:creationId xmlns:a16="http://schemas.microsoft.com/office/drawing/2014/main" id="{26DF7A3D-E45D-40C0-8FB1-4023E6C1BD43}"/>
              </a:ext>
            </a:extLst>
          </p:cNvPr>
          <p:cNvSpPr/>
          <p:nvPr/>
        </p:nvSpPr>
        <p:spPr>
          <a:xfrm>
            <a:off x="4320210" y="1425311"/>
            <a:ext cx="7726014" cy="1865469"/>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900"/>
              <a:t>The increase of global temperatures as a consequence of green house gas pollution triggers changes in the environment resulting in natural, social and economic damages. Analysis shows that the world's energy consumption is projected to increase by 2050. The existing energy supply, composed primarily of coal and oil is now at its maximum and requires to be substituted urgently.</a:t>
            </a:r>
            <a:endParaRPr lang="en-GB" sz="1900" dirty="0"/>
          </a:p>
        </p:txBody>
      </p:sp>
      <p:sp>
        <p:nvSpPr>
          <p:cNvPr id="6" name="Rectangle: Rounded Corners 5">
            <a:extLst>
              <a:ext uri="{FF2B5EF4-FFF2-40B4-BE49-F238E27FC236}">
                <a16:creationId xmlns:a16="http://schemas.microsoft.com/office/drawing/2014/main" id="{99C2FD08-F682-4AB2-804A-EEA184428E69}"/>
              </a:ext>
            </a:extLst>
          </p:cNvPr>
          <p:cNvSpPr/>
          <p:nvPr/>
        </p:nvSpPr>
        <p:spPr>
          <a:xfrm>
            <a:off x="4900927" y="3395850"/>
            <a:ext cx="6650991" cy="477078"/>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a:t>Overall some of the benefits of having solar panels fitted in Tesco are: </a:t>
            </a:r>
            <a:endParaRPr lang="en-GB" dirty="0"/>
          </a:p>
        </p:txBody>
      </p:sp>
      <p:sp>
        <p:nvSpPr>
          <p:cNvPr id="7" name="Rectangle 6">
            <a:extLst>
              <a:ext uri="{FF2B5EF4-FFF2-40B4-BE49-F238E27FC236}">
                <a16:creationId xmlns:a16="http://schemas.microsoft.com/office/drawing/2014/main" id="{E6008E17-4D0D-4A0D-B0C3-3E585E44D513}"/>
              </a:ext>
            </a:extLst>
          </p:cNvPr>
          <p:cNvSpPr/>
          <p:nvPr/>
        </p:nvSpPr>
        <p:spPr>
          <a:xfrm>
            <a:off x="5172883" y="4109946"/>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A112288A-FC2A-48CF-9F40-4F6ED63C7DB4}"/>
              </a:ext>
            </a:extLst>
          </p:cNvPr>
          <p:cNvSpPr/>
          <p:nvPr/>
        </p:nvSpPr>
        <p:spPr>
          <a:xfrm>
            <a:off x="5172883" y="4725691"/>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FE349244-6584-4D96-AB75-622F808F0328}"/>
              </a:ext>
            </a:extLst>
          </p:cNvPr>
          <p:cNvSpPr/>
          <p:nvPr/>
        </p:nvSpPr>
        <p:spPr>
          <a:xfrm>
            <a:off x="5166290" y="5512165"/>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14C42E28-156B-495E-A2B1-B17AB66B68E6}"/>
              </a:ext>
            </a:extLst>
          </p:cNvPr>
          <p:cNvSpPr/>
          <p:nvPr/>
        </p:nvSpPr>
        <p:spPr>
          <a:xfrm>
            <a:off x="5578909" y="5396339"/>
            <a:ext cx="2308389" cy="369332"/>
          </a:xfrm>
          <a:prstGeom prst="rect">
            <a:avLst/>
          </a:prstGeom>
        </p:spPr>
        <p:txBody>
          <a:bodyPr wrap="none">
            <a:spAutoFit/>
          </a:bodyPr>
          <a:lstStyle/>
          <a:p>
            <a:r>
              <a:rPr lang="en-GB" dirty="0"/>
              <a:t>It is renewable energy </a:t>
            </a:r>
          </a:p>
        </p:txBody>
      </p:sp>
      <p:sp>
        <p:nvSpPr>
          <p:cNvPr id="11" name="Rectangle 10">
            <a:extLst>
              <a:ext uri="{FF2B5EF4-FFF2-40B4-BE49-F238E27FC236}">
                <a16:creationId xmlns:a16="http://schemas.microsoft.com/office/drawing/2014/main" id="{38A4CE3B-F1B8-4768-A909-413489410ABE}"/>
              </a:ext>
            </a:extLst>
          </p:cNvPr>
          <p:cNvSpPr/>
          <p:nvPr/>
        </p:nvSpPr>
        <p:spPr>
          <a:xfrm>
            <a:off x="5578909" y="4417675"/>
            <a:ext cx="6096000" cy="923330"/>
          </a:xfrm>
          <a:prstGeom prst="rect">
            <a:avLst/>
          </a:prstGeom>
        </p:spPr>
        <p:txBody>
          <a:bodyPr>
            <a:spAutoFit/>
          </a:bodyPr>
          <a:lstStyle/>
          <a:p>
            <a:r>
              <a:rPr lang="en-GB" dirty="0"/>
              <a:t>Throughout operation, solar energy does not damage the environment. The emissions from the production of solar panel installation equipment is indeed easy to control.</a:t>
            </a:r>
          </a:p>
        </p:txBody>
      </p:sp>
      <p:sp>
        <p:nvSpPr>
          <p:cNvPr id="12" name="Rectangle 11">
            <a:extLst>
              <a:ext uri="{FF2B5EF4-FFF2-40B4-BE49-F238E27FC236}">
                <a16:creationId xmlns:a16="http://schemas.microsoft.com/office/drawing/2014/main" id="{34BABCC7-7153-44A8-B61F-1DC7DE832FA5}"/>
              </a:ext>
            </a:extLst>
          </p:cNvPr>
          <p:cNvSpPr/>
          <p:nvPr/>
        </p:nvSpPr>
        <p:spPr>
          <a:xfrm>
            <a:off x="5578909" y="5885752"/>
            <a:ext cx="1871080" cy="369332"/>
          </a:xfrm>
          <a:prstGeom prst="rect">
            <a:avLst/>
          </a:prstGeom>
        </p:spPr>
        <p:txBody>
          <a:bodyPr wrap="square">
            <a:spAutoFit/>
          </a:bodyPr>
          <a:lstStyle/>
          <a:p>
            <a:r>
              <a:rPr lang="en-GB" dirty="0"/>
              <a:t>It is free energy</a:t>
            </a:r>
          </a:p>
        </p:txBody>
      </p:sp>
      <p:sp>
        <p:nvSpPr>
          <p:cNvPr id="13" name="Rectangle 12">
            <a:extLst>
              <a:ext uri="{FF2B5EF4-FFF2-40B4-BE49-F238E27FC236}">
                <a16:creationId xmlns:a16="http://schemas.microsoft.com/office/drawing/2014/main" id="{AFB84D34-1195-453A-AD34-9E5075910D7A}"/>
              </a:ext>
            </a:extLst>
          </p:cNvPr>
          <p:cNvSpPr/>
          <p:nvPr/>
        </p:nvSpPr>
        <p:spPr>
          <a:xfrm>
            <a:off x="5578909" y="3993009"/>
            <a:ext cx="2954014" cy="369332"/>
          </a:xfrm>
          <a:prstGeom prst="rect">
            <a:avLst/>
          </a:prstGeom>
        </p:spPr>
        <p:txBody>
          <a:bodyPr wrap="none">
            <a:spAutoFit/>
          </a:bodyPr>
          <a:lstStyle/>
          <a:p>
            <a:r>
              <a:rPr lang="en-GB" dirty="0"/>
              <a:t>Needs minimum maintenance</a:t>
            </a:r>
          </a:p>
        </p:txBody>
      </p:sp>
      <p:sp>
        <p:nvSpPr>
          <p:cNvPr id="14" name="Rectangle 13">
            <a:extLst>
              <a:ext uri="{FF2B5EF4-FFF2-40B4-BE49-F238E27FC236}">
                <a16:creationId xmlns:a16="http://schemas.microsoft.com/office/drawing/2014/main" id="{9E0D3392-CFCE-46A0-B26E-A4C9E70F01A6}"/>
              </a:ext>
            </a:extLst>
          </p:cNvPr>
          <p:cNvSpPr/>
          <p:nvPr/>
        </p:nvSpPr>
        <p:spPr>
          <a:xfrm>
            <a:off x="5172883" y="6051085"/>
            <a:ext cx="242788" cy="153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FF50FB89-962E-4C61-A331-8F5E79ADAD2B}"/>
              </a:ext>
            </a:extLst>
          </p:cNvPr>
          <p:cNvSpPr/>
          <p:nvPr/>
        </p:nvSpPr>
        <p:spPr>
          <a:xfrm>
            <a:off x="7309306" y="6467900"/>
            <a:ext cx="2059052" cy="357996"/>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atin typeface="Calibri" panose="020F0502020204030204" pitchFamily="34" charset="0"/>
                <a:ea typeface="Calibri" panose="020F0502020204030204" pitchFamily="34" charset="0"/>
                <a:cs typeface="Times New Roman" panose="02020603050405020304" pitchFamily="18" charset="0"/>
              </a:rPr>
              <a:t>(JTech Solar, 2020)</a:t>
            </a:r>
            <a:endParaRPr lang="en-GB" dirty="0"/>
          </a:p>
        </p:txBody>
      </p:sp>
      <p:pic>
        <p:nvPicPr>
          <p:cNvPr id="1026" name="Picture 2">
            <a:extLst>
              <a:ext uri="{FF2B5EF4-FFF2-40B4-BE49-F238E27FC236}">
                <a16:creationId xmlns:a16="http://schemas.microsoft.com/office/drawing/2014/main" id="{898FC664-7B0B-46FF-887B-C3C92E4CC701}"/>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32670" r="3267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2" name="Oval 21">
            <a:extLst>
              <a:ext uri="{FF2B5EF4-FFF2-40B4-BE49-F238E27FC236}">
                <a16:creationId xmlns:a16="http://schemas.microsoft.com/office/drawing/2014/main" id="{280BB3E8-FD7B-48F2-AA92-2AC030BBA35F}"/>
              </a:ext>
            </a:extLst>
          </p:cNvPr>
          <p:cNvSpPr/>
          <p:nvPr/>
        </p:nvSpPr>
        <p:spPr>
          <a:xfrm>
            <a:off x="11860696" y="6487930"/>
            <a:ext cx="331304" cy="35799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8</a:t>
            </a:r>
          </a:p>
        </p:txBody>
      </p:sp>
    </p:spTree>
    <p:extLst>
      <p:ext uri="{BB962C8B-B14F-4D97-AF65-F5344CB8AC3E}">
        <p14:creationId xmlns:p14="http://schemas.microsoft.com/office/powerpoint/2010/main" val="4170403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7A8ED-CA98-4644-AF2D-8C0F21F7EA34}"/>
              </a:ext>
            </a:extLst>
          </p:cNvPr>
          <p:cNvSpPr>
            <a:spLocks noGrp="1"/>
          </p:cNvSpPr>
          <p:nvPr>
            <p:ph type="title"/>
          </p:nvPr>
        </p:nvSpPr>
        <p:spPr>
          <a:xfrm>
            <a:off x="1659988" y="3916363"/>
            <a:ext cx="8876713" cy="1724782"/>
          </a:xfrm>
          <a:solidFill>
            <a:schemeClr val="tx2"/>
          </a:solidFill>
        </p:spPr>
        <p:txBody>
          <a:bodyPr>
            <a:normAutofit fontScale="90000"/>
          </a:bodyPr>
          <a:lstStyle/>
          <a:p>
            <a:pPr algn="ctr"/>
            <a:r>
              <a:rPr lang="en-US" sz="11500" dirty="0"/>
              <a:t>Thank you</a:t>
            </a:r>
          </a:p>
        </p:txBody>
      </p:sp>
      <p:pic>
        <p:nvPicPr>
          <p:cNvPr id="22" name="Picture Placeholder 21" descr="A group of people in a room at an easel">
            <a:extLst>
              <a:ext uri="{FF2B5EF4-FFF2-40B4-BE49-F238E27FC236}">
                <a16:creationId xmlns:a16="http://schemas.microsoft.com/office/drawing/2014/main" id="{B8DEDD93-F6C7-D34E-9469-9FC139224D11}"/>
              </a:ext>
            </a:extLst>
          </p:cNvPr>
          <p:cNvPicPr>
            <a:picLocks noGrp="1" noChangeAspect="1"/>
          </p:cNvPicPr>
          <p:nvPr>
            <p:ph type="pic" sz="quarter" idx="13"/>
          </p:nvPr>
        </p:nvPicPr>
        <p:blipFill rotWithShape="1">
          <a:blip r:embed="rId2" cstate="screen">
            <a:grayscl/>
            <a:extLst>
              <a:ext uri="{BEBA8EAE-BF5A-486C-A8C5-ECC9F3942E4B}">
                <a14:imgProps xmlns:a14="http://schemas.microsoft.com/office/drawing/2010/main">
                  <a14:imgLayer r:embed="rId3">
                    <a14:imgEffect>
                      <a14:brightnessContrast contrast="21000"/>
                    </a14:imgEffect>
                  </a14:imgLayer>
                </a14:imgProps>
              </a:ext>
              <a:ext uri="{28A0092B-C50C-407E-A947-70E740481C1C}">
                <a14:useLocalDpi xmlns:a14="http://schemas.microsoft.com/office/drawing/2010/main"/>
              </a:ext>
            </a:extLst>
          </a:blip>
          <a:srcRect l="113" r="113"/>
          <a:stretch/>
        </p:blipFill>
        <p:spPr>
          <a:xfrm>
            <a:off x="413824" y="483782"/>
            <a:ext cx="11365992" cy="2457856"/>
          </a:xfrm>
        </p:spPr>
      </p:pic>
    </p:spTree>
    <p:extLst>
      <p:ext uri="{BB962C8B-B14F-4D97-AF65-F5344CB8AC3E}">
        <p14:creationId xmlns:p14="http://schemas.microsoft.com/office/powerpoint/2010/main" val="1539608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85BD3B-217B-4F3A-94BB-FAE65656D8EF}"/>
              </a:ext>
            </a:extLst>
          </p:cNvPr>
          <p:cNvSpPr/>
          <p:nvPr/>
        </p:nvSpPr>
        <p:spPr>
          <a:xfrm>
            <a:off x="0" y="862808"/>
            <a:ext cx="12192000" cy="5509200"/>
          </a:xfrm>
          <a:prstGeom prst="rect">
            <a:avLst/>
          </a:prstGeom>
        </p:spPr>
        <p:txBody>
          <a:bodyPr wrap="square">
            <a:spAutoFit/>
          </a:bodyPr>
          <a:lstStyle/>
          <a:p>
            <a:pPr lvl="0" eaLnBrk="0" fontAlgn="base" hangingPunct="0">
              <a:spcBef>
                <a:spcPct val="0"/>
              </a:spcBef>
              <a:spcAft>
                <a:spcPct val="0"/>
              </a:spcAft>
            </a:pPr>
            <a:r>
              <a:rPr lang="en-US" altLang="en-US" sz="280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References</a:t>
            </a:r>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Brown, D. (1997). </a:t>
            </a:r>
            <a:r>
              <a:rPr lang="en-US" altLang="en-US" i="1" dirty="0">
                <a:latin typeface="Calibri" panose="020F0502020204030204" pitchFamily="34" charset="0"/>
                <a:ea typeface="Calibri" panose="020F0502020204030204" pitchFamily="34" charset="0"/>
                <a:cs typeface="Times New Roman" panose="02020603050405020304" pitchFamily="18" charset="0"/>
              </a:rPr>
              <a:t>University of Warwick Risk Initiative Briefing - Managing Risk and Innovation: the Challenge for Smaller Businesses, </a:t>
            </a:r>
            <a:r>
              <a:rPr lang="en-US" altLang="en-US" dirty="0">
                <a:latin typeface="Calibri" panose="020F0502020204030204" pitchFamily="34" charset="0"/>
                <a:ea typeface="Calibri" panose="020F0502020204030204" pitchFamily="34" charset="0"/>
                <a:cs typeface="Times New Roman" panose="02020603050405020304" pitchFamily="18" charset="0"/>
              </a:rPr>
              <a:t>Cambridge : Arthur D. Little Ltd.</a:t>
            </a:r>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Carrington, D. (2018). </a:t>
            </a:r>
            <a:r>
              <a:rPr lang="en-US" altLang="en-US" i="1" dirty="0">
                <a:latin typeface="Calibri" panose="020F0502020204030204" pitchFamily="34" charset="0"/>
                <a:ea typeface="Calibri" panose="020F0502020204030204" pitchFamily="34" charset="0"/>
                <a:cs typeface="Times New Roman" panose="02020603050405020304" pitchFamily="18" charset="0"/>
              </a:rPr>
              <a:t>Rain or shine: new solar cell captures energy from raindrops.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https://www.theguardian.com/environment/2018/mar/13/rain-or-shine-new-solar-cell-captures-energy-from-raindrops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06 03 2020]. </a:t>
            </a:r>
          </a:p>
          <a:p>
            <a:pPr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JTech Solar, (2020). </a:t>
            </a:r>
            <a:r>
              <a:rPr lang="en-US" altLang="en-US" i="1" dirty="0">
                <a:latin typeface="Calibri" panose="020F0502020204030204" pitchFamily="34" charset="0"/>
                <a:ea typeface="Calibri" panose="020F0502020204030204" pitchFamily="34" charset="0"/>
                <a:cs typeface="Times New Roman" panose="02020603050405020304" pitchFamily="18" charset="0"/>
              </a:rPr>
              <a:t>How Solar Power Helps Prevent Climate Change.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http://jtechsolar.com/solar-power-climate-change/</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14 03 2020].</a:t>
            </a:r>
            <a:endParaRPr lang="en-GB" altLang="en-US" dirty="0"/>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Lindegaard, S. (2019). </a:t>
            </a:r>
            <a:r>
              <a:rPr lang="en-US" altLang="en-US" i="1" dirty="0">
                <a:latin typeface="Calibri" panose="020F0502020204030204" pitchFamily="34" charset="0"/>
                <a:ea typeface="Calibri" panose="020F0502020204030204" pitchFamily="34" charset="0"/>
                <a:cs typeface="Times New Roman" panose="02020603050405020304" pitchFamily="18" charset="0"/>
              </a:rPr>
              <a:t>LinkedIn- Innovation: The 7 Key Differences Between Big and Small Companies.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https://www.linkedin.com/pulse/innovation-7-key-differences-between-big-small-stefan-lindegaard</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11 03 2020].</a:t>
            </a:r>
            <a:endParaRPr lang="en-GB" altLang="en-US" dirty="0"/>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lvl="0" eaLnBrk="0" fontAlgn="base" hangingPunct="0">
              <a:spcBef>
                <a:spcPct val="0"/>
              </a:spcBef>
              <a:spcAft>
                <a:spcPct val="0"/>
              </a:spcAft>
            </a:pPr>
            <a:endParaRPr lang="en-GB" altLang="en-US" dirty="0"/>
          </a:p>
        </p:txBody>
      </p:sp>
    </p:spTree>
    <p:extLst>
      <p:ext uri="{BB962C8B-B14F-4D97-AF65-F5344CB8AC3E}">
        <p14:creationId xmlns:p14="http://schemas.microsoft.com/office/powerpoint/2010/main" val="3714809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689DA5-EE95-4D94-A278-58892709E400}"/>
              </a:ext>
            </a:extLst>
          </p:cNvPr>
          <p:cNvSpPr/>
          <p:nvPr/>
        </p:nvSpPr>
        <p:spPr>
          <a:xfrm>
            <a:off x="0" y="681701"/>
            <a:ext cx="12192000" cy="6186309"/>
          </a:xfrm>
          <a:prstGeom prst="rect">
            <a:avLst/>
          </a:prstGeom>
        </p:spPr>
        <p:txBody>
          <a:bodyPr wrap="square">
            <a:spAutoFit/>
          </a:bodyPr>
          <a:lstStyle/>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Morris, A. (2019). </a:t>
            </a:r>
            <a:r>
              <a:rPr lang="en-US" altLang="en-US" i="1" dirty="0">
                <a:latin typeface="Calibri" panose="020F0502020204030204" pitchFamily="34" charset="0"/>
                <a:ea typeface="Calibri" panose="020F0502020204030204" pitchFamily="34" charset="0"/>
                <a:cs typeface="Times New Roman" panose="02020603050405020304" pitchFamily="18" charset="0"/>
              </a:rPr>
              <a:t>Solar panels plan for Ellesmere supermarket.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https://www.shropshirestar.com/news/local-hubs/oswestry/ellesmere/2019/12/30/solar-panels-plan-for-supermarket/</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07 03 2020].</a:t>
            </a:r>
            <a:endParaRPr lang="en-GB" altLang="en-US" dirty="0"/>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Neil, P. (2019). </a:t>
            </a:r>
            <a:r>
              <a:rPr lang="en-US" altLang="en-US" i="1" dirty="0">
                <a:latin typeface="Calibri" panose="020F0502020204030204" pitchFamily="34" charset="0"/>
                <a:ea typeface="Calibri" panose="020F0502020204030204" pitchFamily="34" charset="0"/>
                <a:cs typeface="Times New Roman" panose="02020603050405020304" pitchFamily="18" charset="0"/>
              </a:rPr>
              <a:t>Solar panels to be fitted on 187 Tesco stores.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https://environmentjournal.online/articles/solar-panels-to-be-fitted-on-187-tesco-stores/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12 03 2020].</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Spacey, J. (2018). </a:t>
            </a:r>
            <a:r>
              <a:rPr lang="en-US" altLang="en-US" i="1" dirty="0">
                <a:latin typeface="Calibri" panose="020F0502020204030204" pitchFamily="34" charset="0"/>
                <a:ea typeface="Calibri" panose="020F0502020204030204" pitchFamily="34" charset="0"/>
                <a:cs typeface="Times New Roman" panose="02020603050405020304" pitchFamily="18" charset="0"/>
              </a:rPr>
              <a:t>10 Reasons Large Organizations Have Innovation Challenges.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https://business.simplicable.com/business/new/10-reasons-large-organizations-have-innovation-challenges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11 03 2020].</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Tesco PLC, (2019). </a:t>
            </a:r>
            <a:r>
              <a:rPr lang="en-US" altLang="en-US" i="1" dirty="0">
                <a:latin typeface="Calibri" panose="020F0502020204030204" pitchFamily="34" charset="0"/>
                <a:ea typeface="Calibri" panose="020F0502020204030204" pitchFamily="34" charset="0"/>
                <a:cs typeface="Times New Roman" panose="02020603050405020304" pitchFamily="18" charset="0"/>
              </a:rPr>
              <a:t>Climate.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https://www.tescoplc.com/sustainability/sourcing/topics/environment/climate/</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12 03 2020].</a:t>
            </a:r>
          </a:p>
          <a:p>
            <a:pPr lvl="0" eaLnBrk="0" fontAlgn="base" hangingPunct="0">
              <a:spcBef>
                <a:spcPct val="0"/>
              </a:spcBef>
              <a:spcAft>
                <a:spcPct val="0"/>
              </a:spcAft>
            </a:pPr>
            <a:endParaRPr lang="en-GB" altLang="en-US" dirty="0"/>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Tesco PLC, (2019). </a:t>
            </a:r>
            <a:r>
              <a:rPr lang="en-US" altLang="en-US" i="1" dirty="0">
                <a:latin typeface="Calibri" panose="020F0502020204030204" pitchFamily="34" charset="0"/>
                <a:ea typeface="Calibri" panose="020F0502020204030204" pitchFamily="34" charset="0"/>
                <a:cs typeface="Times New Roman" panose="02020603050405020304" pitchFamily="18" charset="0"/>
              </a:rPr>
              <a:t>Tesco announces major green power project in the UK.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https://www.tescoplc.com/news/2019/tesco-announces-major-green-power-project-in-the-uk/</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12 03 2020]. </a:t>
            </a:r>
          </a:p>
          <a:p>
            <a:pPr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Vossen, R. W. (2020). COMBINING SMALL AND LARGE FIRM ADVANTAGES. </a:t>
            </a:r>
            <a:r>
              <a:rPr lang="en-US" altLang="en-US" i="1" dirty="0">
                <a:latin typeface="Calibri" panose="020F0502020204030204" pitchFamily="34" charset="0"/>
                <a:ea typeface="Calibri" panose="020F0502020204030204" pitchFamily="34" charset="0"/>
                <a:cs typeface="Times New Roman" panose="02020603050405020304" pitchFamily="18" charset="0"/>
              </a:rPr>
              <a:t>SOM theme B: Marketing and Networks, </a:t>
            </a:r>
            <a:r>
              <a:rPr lang="en-US" altLang="en-US" dirty="0">
                <a:latin typeface="Calibri" panose="020F0502020204030204" pitchFamily="34" charset="0"/>
                <a:ea typeface="Calibri" panose="020F0502020204030204" pitchFamily="34" charset="0"/>
                <a:cs typeface="Times New Roman" panose="02020603050405020304" pitchFamily="18" charset="0"/>
              </a:rPr>
              <a:t>p. 5.</a:t>
            </a:r>
          </a:p>
        </p:txBody>
      </p:sp>
    </p:spTree>
    <p:extLst>
      <p:ext uri="{BB962C8B-B14F-4D97-AF65-F5344CB8AC3E}">
        <p14:creationId xmlns:p14="http://schemas.microsoft.com/office/powerpoint/2010/main" val="3367912338"/>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oduct Summary_Win32_RS v2" id="{4A4BC7BA-E104-48CF-9F11-CBBDF04784BE}" vid="{45BAD27F-A2E8-4282-99F2-C6ED447BF4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3F881-A283-4804-BC69-C2CA14CA7881}">
  <ds:schemaRefs>
    <ds:schemaRef ds:uri="http://schemas.microsoft.com/sharepoint/v3/contenttype/forms"/>
  </ds:schemaRefs>
</ds:datastoreItem>
</file>

<file path=customXml/itemProps2.xml><?xml version="1.0" encoding="utf-8"?>
<ds:datastoreItem xmlns:ds="http://schemas.openxmlformats.org/officeDocument/2006/customXml" ds:itemID="{A5A6C788-C4FC-4FDC-8A35-3D0FEBD2EC4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F46A686-309E-4CB8-8B43-0618CA3DC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Product summary presentation</Template>
  <TotalTime>0</TotalTime>
  <Words>1421</Words>
  <Application>Microsoft Office PowerPoint</Application>
  <PresentationFormat>Widescreen</PresentationFormat>
  <Paragraphs>113</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Gill Sans MT</vt:lpstr>
      <vt:lpstr>Wingdings</vt:lpstr>
      <vt:lpstr>Wingdings 2</vt:lpstr>
      <vt:lpstr>DividendVTI</vt:lpstr>
      <vt:lpstr>Developing innovation and creativity</vt:lpstr>
      <vt:lpstr>Tesco </vt:lpstr>
      <vt:lpstr>Idea</vt:lpstr>
      <vt:lpstr>Key differences between large and small organization’s when ruling out innovative changes</vt:lpstr>
      <vt:lpstr>Relative benefits of innovation for Tesco and the Solar Panel Company</vt:lpstr>
      <vt:lpstr>Process</vt:lpstr>
      <vt:lpstr>Collaboration</vt:lpstr>
      <vt:lpstr>Prototype </vt:lpstr>
      <vt:lpstr>Conclusion</vt:lpstr>
      <vt:lpstr>Thank you</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2020-03-13T18:41:19Z</dcterms:created>
  <dcterms:modified xsi:type="dcterms:W3CDTF">2020-03-14T18:24:40Z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