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79" r:id="rId3"/>
    <p:sldId id="257" r:id="rId4"/>
    <p:sldId id="269" r:id="rId5"/>
    <p:sldId id="260" r:id="rId6"/>
    <p:sldId id="258" r:id="rId7"/>
    <p:sldId id="259" r:id="rId8"/>
    <p:sldId id="261" r:id="rId9"/>
    <p:sldId id="262" r:id="rId10"/>
    <p:sldId id="263" r:id="rId11"/>
    <p:sldId id="264" r:id="rId12"/>
    <p:sldId id="266" r:id="rId13"/>
    <p:sldId id="267" r:id="rId14"/>
    <p:sldId id="268" r:id="rId15"/>
    <p:sldId id="272" r:id="rId16"/>
    <p:sldId id="270" r:id="rId17"/>
    <p:sldId id="271" r:id="rId18"/>
    <p:sldId id="273" r:id="rId19"/>
    <p:sldId id="274" r:id="rId20"/>
    <p:sldId id="275" r:id="rId21"/>
    <p:sldId id="276" r:id="rId22"/>
    <p:sldId id="277" r:id="rId23"/>
    <p:sldId id="278" r:id="rId24"/>
    <p:sldId id="265"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1" d="100"/>
          <a:sy n="71" d="100"/>
        </p:scale>
        <p:origin x="-150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8B194A-D307-4994-8EC8-FD6C9A560BE8}" type="datetimeFigureOut">
              <a:rPr lang="en-GB" smtClean="0"/>
              <a:t>20/02/2017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B46D6C-2BB1-4AEA-B459-E46AB1EF9420}" type="slidenum">
              <a:rPr lang="en-GB" smtClean="0"/>
              <a:t>‹#›</a:t>
            </a:fld>
            <a:endParaRPr lang="en-GB"/>
          </a:p>
        </p:txBody>
      </p:sp>
    </p:spTree>
    <p:extLst>
      <p:ext uri="{BB962C8B-B14F-4D97-AF65-F5344CB8AC3E}">
        <p14:creationId xmlns:p14="http://schemas.microsoft.com/office/powerpoint/2010/main" val="644598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missing from home or care</a:t>
            </a:r>
          </a:p>
          <a:p>
            <a:r>
              <a:rPr lang="en-GB" sz="1200" dirty="0" smtClean="0"/>
              <a:t>physical injuries</a:t>
            </a:r>
          </a:p>
          <a:p>
            <a:r>
              <a:rPr lang="en-GB" sz="1200" dirty="0" smtClean="0"/>
              <a:t>drug or alcohol misuse</a:t>
            </a:r>
          </a:p>
          <a:p>
            <a:r>
              <a:rPr lang="en-GB" sz="1200" dirty="0" smtClean="0"/>
              <a:t>involvement in offending</a:t>
            </a:r>
          </a:p>
          <a:p>
            <a:r>
              <a:rPr lang="en-GB" sz="1200" dirty="0" smtClean="0"/>
              <a:t>repeat sexually-transmitted infections, pregnancy and terminations</a:t>
            </a:r>
          </a:p>
          <a:p>
            <a:r>
              <a:rPr lang="en-GB" sz="1200" dirty="0" smtClean="0"/>
              <a:t>absent from school</a:t>
            </a:r>
          </a:p>
          <a:p>
            <a:r>
              <a:rPr lang="en-GB" sz="1200" dirty="0" smtClean="0"/>
              <a:t>change in physical appearance</a:t>
            </a:r>
          </a:p>
          <a:p>
            <a:r>
              <a:rPr lang="en-GB" sz="1200" dirty="0" smtClean="0"/>
              <a:t>evidence of sexual bullying and/or vulnerability through the internet and/or social</a:t>
            </a:r>
          </a:p>
          <a:p>
            <a:r>
              <a:rPr lang="en-GB" sz="1200" dirty="0" smtClean="0"/>
              <a:t>networking sites</a:t>
            </a:r>
          </a:p>
          <a:p>
            <a:r>
              <a:rPr lang="en-GB" sz="1200" dirty="0" smtClean="0"/>
              <a:t>estranged from their family</a:t>
            </a:r>
          </a:p>
          <a:p>
            <a:r>
              <a:rPr lang="en-GB" sz="1200" dirty="0" smtClean="0"/>
              <a:t>receipt of gifts from unknown sources</a:t>
            </a:r>
          </a:p>
          <a:p>
            <a:r>
              <a:rPr lang="en-GB" sz="1200" dirty="0" smtClean="0"/>
              <a:t>recruiting others into exploitative situations</a:t>
            </a:r>
          </a:p>
          <a:p>
            <a:r>
              <a:rPr lang="en-GB" sz="1200" dirty="0" smtClean="0"/>
              <a:t>poor mental health</a:t>
            </a:r>
          </a:p>
          <a:p>
            <a:r>
              <a:rPr lang="en-GB" sz="1200" dirty="0" smtClean="0"/>
              <a:t>self-harm</a:t>
            </a:r>
          </a:p>
          <a:p>
            <a:r>
              <a:rPr lang="en-GB" sz="1200" dirty="0" smtClean="0"/>
              <a:t>thoughts of or attempts at suicide</a:t>
            </a:r>
          </a:p>
          <a:p>
            <a:r>
              <a:rPr lang="en-GB" sz="1200" dirty="0" smtClean="0"/>
              <a:t>poor personal health and/or appearance</a:t>
            </a:r>
          </a:p>
          <a:p>
            <a:endParaRPr lang="en-GB" dirty="0"/>
          </a:p>
        </p:txBody>
      </p:sp>
      <p:sp>
        <p:nvSpPr>
          <p:cNvPr id="4" name="Slide Number Placeholder 3"/>
          <p:cNvSpPr>
            <a:spLocks noGrp="1"/>
          </p:cNvSpPr>
          <p:nvPr>
            <p:ph type="sldNum" sz="quarter" idx="10"/>
          </p:nvPr>
        </p:nvSpPr>
        <p:spPr/>
        <p:txBody>
          <a:bodyPr/>
          <a:lstStyle/>
          <a:p>
            <a:fld id="{37B46D6C-2BB1-4AEA-B459-E46AB1EF9420}" type="slidenum">
              <a:rPr lang="en-GB" smtClean="0"/>
              <a:t>5</a:t>
            </a:fld>
            <a:endParaRPr lang="en-GB"/>
          </a:p>
        </p:txBody>
      </p:sp>
    </p:spTree>
    <p:extLst>
      <p:ext uri="{BB962C8B-B14F-4D97-AF65-F5344CB8AC3E}">
        <p14:creationId xmlns:p14="http://schemas.microsoft.com/office/powerpoint/2010/main" val="3120981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71F234F-BFD8-484C-8C39-0317B08533DC}"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2777351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1F234F-BFD8-484C-8C39-0317B08533DC}"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2373724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1F234F-BFD8-484C-8C39-0317B08533DC}"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3362101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71F234F-BFD8-484C-8C39-0317B08533DC}" type="datetimeFigureOut">
              <a:rPr lang="en-GB" smtClean="0"/>
              <a:t>20/02/2017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2495345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71F234F-BFD8-484C-8C39-0317B08533DC}" type="datetimeFigureOut">
              <a:rPr lang="en-GB" smtClean="0"/>
              <a:t>20/02/2017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1693344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71F234F-BFD8-484C-8C39-0317B08533DC}" type="datetimeFigureOut">
              <a:rPr lang="en-GB" smtClean="0"/>
              <a:t>20/02/2017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3321643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1F234F-BFD8-484C-8C39-0317B08533DC}" type="datetimeFigureOut">
              <a:rPr lang="en-GB" smtClean="0"/>
              <a:t>20/02/2017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1108265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1F234F-BFD8-484C-8C39-0317B08533DC}" type="datetimeFigureOut">
              <a:rPr lang="en-GB" smtClean="0"/>
              <a:t>20/02/2017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717029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1F234F-BFD8-484C-8C39-0317B08533DC}" type="datetimeFigureOut">
              <a:rPr lang="en-GB" smtClean="0"/>
              <a:t>20/02/2017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2567081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1F234F-BFD8-484C-8C39-0317B08533DC}"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1247417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71F234F-BFD8-484C-8C39-0317B08533DC}" type="datetimeFigureOut">
              <a:rPr lang="en-GB" smtClean="0"/>
              <a:t>20/02/2017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3AD225-2596-4166-9EDA-EFA54AD2C199}" type="slidenum">
              <a:rPr lang="en-GB" smtClean="0"/>
              <a:t>‹#›</a:t>
            </a:fld>
            <a:endParaRPr lang="en-GB"/>
          </a:p>
        </p:txBody>
      </p:sp>
    </p:spTree>
    <p:extLst>
      <p:ext uri="{BB962C8B-B14F-4D97-AF65-F5344CB8AC3E}">
        <p14:creationId xmlns:p14="http://schemas.microsoft.com/office/powerpoint/2010/main" val="1860878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1F234F-BFD8-484C-8C39-0317B08533DC}" type="datetimeFigureOut">
              <a:rPr lang="en-GB" smtClean="0"/>
              <a:t>20/02/2017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3AD225-2596-4166-9EDA-EFA54AD2C199}" type="slidenum">
              <a:rPr lang="en-GB" smtClean="0"/>
              <a:t>‹#›</a:t>
            </a:fld>
            <a:endParaRPr lang="en-GB"/>
          </a:p>
        </p:txBody>
      </p:sp>
    </p:spTree>
    <p:extLst>
      <p:ext uri="{BB962C8B-B14F-4D97-AF65-F5344CB8AC3E}">
        <p14:creationId xmlns:p14="http://schemas.microsoft.com/office/powerpoint/2010/main" val="2762302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nspcc.org.uk/preventing-abuse/child-abuse-and-neglect/child-sexual-exploitation/"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bbc.co.uk/news/uk-england-manchester-17914138"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barnardos.org.uk/cse_barnardo_s_model_of_practice.pdf" TargetMode="External"/><Relationship Id="rId2" Type="http://schemas.openxmlformats.org/officeDocument/2006/relationships/hyperlink" Target="https://www.nspcc.org.uk/preventing-abuse/child-abuse-and-neglect/child-sexual-exploitation/child-sexual-exploitation-facts-and-statistic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Protecting Children &amp; Young People from sexual exploitation</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616251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Please note that this lecture may contain information that you find upsetting – please feel free to leave the lecture room at any time. You are welcome to speak with me today during the break or after the lecture.   </a:t>
            </a:r>
            <a:endParaRPr lang="en-GB" dirty="0"/>
          </a:p>
        </p:txBody>
      </p:sp>
    </p:spTree>
    <p:extLst>
      <p:ext uri="{BB962C8B-B14F-4D97-AF65-F5344CB8AC3E}">
        <p14:creationId xmlns:p14="http://schemas.microsoft.com/office/powerpoint/2010/main" val="3153570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Definition </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smtClean="0"/>
              <a:t>Defining child sexual exploitation is difficult, as the boundaries between sexual abuse and exploitation are often hard to determine. Each of the four UK nations has its own definition of CSE. The following points show the factors that are common to all definitions:</a:t>
            </a:r>
          </a:p>
          <a:p>
            <a:pPr marL="0" indent="0">
              <a:buNone/>
            </a:pPr>
            <a:endParaRPr lang="en-GB" dirty="0" smtClean="0"/>
          </a:p>
          <a:p>
            <a:r>
              <a:rPr lang="en-GB" dirty="0" smtClean="0"/>
              <a:t>It </a:t>
            </a:r>
            <a:r>
              <a:rPr lang="en-GB" dirty="0"/>
              <a:t>is a form of sexual abuse</a:t>
            </a:r>
          </a:p>
          <a:p>
            <a:r>
              <a:rPr lang="en-GB" dirty="0" smtClean="0"/>
              <a:t>It </a:t>
            </a:r>
            <a:r>
              <a:rPr lang="en-GB" dirty="0"/>
              <a:t>involves under-18s</a:t>
            </a:r>
          </a:p>
          <a:p>
            <a:r>
              <a:rPr lang="en-GB" dirty="0" smtClean="0"/>
              <a:t>It </a:t>
            </a:r>
            <a:r>
              <a:rPr lang="en-GB" dirty="0"/>
              <a:t>is an exploitative situation in which a young person is manipulated, coerced </a:t>
            </a:r>
            <a:r>
              <a:rPr lang="en-GB" dirty="0" smtClean="0"/>
              <a:t>or deceived </a:t>
            </a:r>
            <a:r>
              <a:rPr lang="en-GB" dirty="0"/>
              <a:t>into sexual activity in order to receive something they want or need, </a:t>
            </a:r>
            <a:r>
              <a:rPr lang="en-GB" dirty="0" smtClean="0"/>
              <a:t>or it </a:t>
            </a:r>
            <a:r>
              <a:rPr lang="en-GB" dirty="0"/>
              <a:t>is to the advantage of the perpetrator</a:t>
            </a:r>
          </a:p>
          <a:p>
            <a:r>
              <a:rPr lang="en-GB" dirty="0" smtClean="0"/>
              <a:t>There </a:t>
            </a:r>
            <a:r>
              <a:rPr lang="en-GB" dirty="0"/>
              <a:t>is an imbalance of power</a:t>
            </a:r>
          </a:p>
          <a:p>
            <a:r>
              <a:rPr lang="en-GB" dirty="0" smtClean="0"/>
              <a:t>The </a:t>
            </a:r>
            <a:r>
              <a:rPr lang="en-GB" dirty="0"/>
              <a:t>abuse does not always have to be physical and can be perpetrated </a:t>
            </a:r>
            <a:r>
              <a:rPr lang="en-GB" dirty="0" smtClean="0"/>
              <a:t>through the </a:t>
            </a:r>
            <a:r>
              <a:rPr lang="en-GB" dirty="0"/>
              <a:t>use of technology.</a:t>
            </a:r>
            <a:endParaRPr lang="en-GB" dirty="0" smtClean="0"/>
          </a:p>
          <a:p>
            <a:pPr marL="0" indent="0" algn="r">
              <a:buNone/>
            </a:pPr>
            <a:r>
              <a:rPr lang="en-GB" dirty="0" err="1" smtClean="0"/>
              <a:t>Shephard</a:t>
            </a:r>
            <a:r>
              <a:rPr lang="en-GB" dirty="0"/>
              <a:t> </a:t>
            </a:r>
            <a:r>
              <a:rPr lang="en-GB" dirty="0" smtClean="0"/>
              <a:t>&amp; Lewis (2017, p5)</a:t>
            </a:r>
            <a:endParaRPr lang="en-GB" dirty="0"/>
          </a:p>
        </p:txBody>
      </p:sp>
    </p:spTree>
    <p:extLst>
      <p:ext uri="{BB962C8B-B14F-4D97-AF65-F5344CB8AC3E}">
        <p14:creationId xmlns:p14="http://schemas.microsoft.com/office/powerpoint/2010/main" val="1264550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Facts and Statistics</a:t>
            </a:r>
            <a:endParaRPr lang="en-GB" dirty="0"/>
          </a:p>
        </p:txBody>
      </p:sp>
      <p:pic>
        <p:nvPicPr>
          <p:cNvPr id="2051" name="Picture 3"/>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4263" t="46646" r="24263" b="9678"/>
          <a:stretch/>
        </p:blipFill>
        <p:spPr bwMode="auto">
          <a:xfrm>
            <a:off x="0" y="1412776"/>
            <a:ext cx="4978838"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20573" t="64219" r="21093" b="7958"/>
          <a:stretch/>
        </p:blipFill>
        <p:spPr bwMode="auto">
          <a:xfrm>
            <a:off x="95857" y="3789040"/>
            <a:ext cx="906333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26044" t="50000" r="26020" b="13928"/>
          <a:stretch/>
        </p:blipFill>
        <p:spPr bwMode="auto">
          <a:xfrm>
            <a:off x="4860032" y="1700808"/>
            <a:ext cx="4252968"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6372200" y="6167953"/>
            <a:ext cx="1519968" cy="369332"/>
          </a:xfrm>
          <a:prstGeom prst="rect">
            <a:avLst/>
          </a:prstGeom>
        </p:spPr>
        <p:txBody>
          <a:bodyPr wrap="none">
            <a:spAutoFit/>
          </a:bodyPr>
          <a:lstStyle/>
          <a:p>
            <a:r>
              <a:rPr lang="en-GB" dirty="0" smtClean="0"/>
              <a:t>NSPCC</a:t>
            </a:r>
            <a:r>
              <a:rPr lang="en-GB" dirty="0"/>
              <a:t> </a:t>
            </a:r>
            <a:r>
              <a:rPr lang="en-GB" dirty="0" smtClean="0"/>
              <a:t>(2017) </a:t>
            </a:r>
            <a:endParaRPr lang="en-GB" dirty="0"/>
          </a:p>
        </p:txBody>
      </p:sp>
    </p:spTree>
    <p:extLst>
      <p:ext uri="{BB962C8B-B14F-4D97-AF65-F5344CB8AC3E}">
        <p14:creationId xmlns:p14="http://schemas.microsoft.com/office/powerpoint/2010/main" val="3843025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Signs and Behaviour</a:t>
            </a:r>
            <a:endParaRPr lang="en-GB" dirty="0"/>
          </a:p>
        </p:txBody>
      </p:sp>
      <p:sp>
        <p:nvSpPr>
          <p:cNvPr id="3" name="Content Placeholder 2"/>
          <p:cNvSpPr>
            <a:spLocks noGrp="1"/>
          </p:cNvSpPr>
          <p:nvPr>
            <p:ph idx="1"/>
          </p:nvPr>
        </p:nvSpPr>
        <p:spPr>
          <a:xfrm>
            <a:off x="457200" y="1600200"/>
            <a:ext cx="8229600" cy="4781128"/>
          </a:xfrm>
        </p:spPr>
        <p:txBody>
          <a:bodyPr>
            <a:normAutofit/>
          </a:bodyPr>
          <a:lstStyle/>
          <a:p>
            <a:pPr marL="0" indent="0">
              <a:buNone/>
            </a:pPr>
            <a:r>
              <a:rPr lang="en-GB" sz="5200" dirty="0" smtClean="0"/>
              <a:t>In pairs, discuss what th</a:t>
            </a:r>
            <a:r>
              <a:rPr lang="en-GB" sz="5200" dirty="0" smtClean="0"/>
              <a:t>e signs and behaviour could be of young person who is already being sexually exploited.  </a:t>
            </a:r>
          </a:p>
          <a:p>
            <a:pPr marL="0" indent="0">
              <a:buNone/>
            </a:pPr>
            <a:endParaRPr lang="en-GB" sz="6400" dirty="0" smtClean="0"/>
          </a:p>
          <a:p>
            <a:pPr marL="0" indent="0">
              <a:buNone/>
            </a:pPr>
            <a:endParaRPr lang="en-GB" dirty="0"/>
          </a:p>
        </p:txBody>
      </p:sp>
    </p:spTree>
    <p:extLst>
      <p:ext uri="{BB962C8B-B14F-4D97-AF65-F5344CB8AC3E}">
        <p14:creationId xmlns:p14="http://schemas.microsoft.com/office/powerpoint/2010/main" val="4270548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Risk Factors</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smtClean="0"/>
              <a:t>Which factors increase children &amp; young people’s risk of exploitation?</a:t>
            </a:r>
          </a:p>
          <a:p>
            <a:r>
              <a:rPr lang="en-GB" dirty="0" smtClean="0"/>
              <a:t>Experiences of childhood abuse</a:t>
            </a:r>
          </a:p>
          <a:p>
            <a:r>
              <a:rPr lang="en-GB" dirty="0" smtClean="0"/>
              <a:t>Poverty</a:t>
            </a:r>
          </a:p>
          <a:p>
            <a:r>
              <a:rPr lang="en-GB" dirty="0" smtClean="0"/>
              <a:t>Family conflict</a:t>
            </a:r>
          </a:p>
          <a:p>
            <a:r>
              <a:rPr lang="en-GB" dirty="0" smtClean="0"/>
              <a:t>Poor parental role models</a:t>
            </a:r>
          </a:p>
          <a:p>
            <a:r>
              <a:rPr lang="en-GB" dirty="0" smtClean="0"/>
              <a:t>Unsettled care history</a:t>
            </a:r>
          </a:p>
          <a:p>
            <a:r>
              <a:rPr lang="en-GB" dirty="0" smtClean="0"/>
              <a:t>History of running away</a:t>
            </a:r>
          </a:p>
          <a:p>
            <a:r>
              <a:rPr lang="en-GB" dirty="0" smtClean="0"/>
              <a:t>Homelessness</a:t>
            </a:r>
          </a:p>
          <a:p>
            <a:r>
              <a:rPr lang="en-GB" dirty="0" smtClean="0"/>
              <a:t>Learning and mental health difficulties</a:t>
            </a:r>
          </a:p>
          <a:p>
            <a:r>
              <a:rPr lang="en-GB" dirty="0" smtClean="0"/>
              <a:t>Drug and alcohol misuse</a:t>
            </a:r>
          </a:p>
          <a:p>
            <a:r>
              <a:rPr lang="en-GB" dirty="0" smtClean="0"/>
              <a:t>Financial problems caused by addictions</a:t>
            </a:r>
          </a:p>
          <a:p>
            <a:pPr marL="0" indent="0">
              <a:buNone/>
            </a:pPr>
            <a:r>
              <a:rPr lang="en-GB" dirty="0" smtClean="0"/>
              <a:t>In addition, those without the named risk factors are at risk of exploitation through the internet, social media and gaming. </a:t>
            </a:r>
          </a:p>
          <a:p>
            <a:pPr marL="0" indent="0" algn="r">
              <a:buNone/>
            </a:pPr>
            <a:r>
              <a:rPr lang="en-GB" dirty="0" err="1"/>
              <a:t>Shephard</a:t>
            </a:r>
            <a:r>
              <a:rPr lang="en-GB" dirty="0"/>
              <a:t> &amp; Lewis (2017, p5)</a:t>
            </a:r>
          </a:p>
          <a:p>
            <a:endParaRPr lang="en-GB" dirty="0"/>
          </a:p>
        </p:txBody>
      </p:sp>
    </p:spTree>
    <p:extLst>
      <p:ext uri="{BB962C8B-B14F-4D97-AF65-F5344CB8AC3E}">
        <p14:creationId xmlns:p14="http://schemas.microsoft.com/office/powerpoint/2010/main" val="3488794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are some more at risk?</a:t>
            </a:r>
            <a:endParaRPr lang="en-GB" dirty="0"/>
          </a:p>
        </p:txBody>
      </p:sp>
      <p:sp>
        <p:nvSpPr>
          <p:cNvPr id="3" name="Content Placeholder 2"/>
          <p:cNvSpPr>
            <a:spLocks noGrp="1"/>
          </p:cNvSpPr>
          <p:nvPr>
            <p:ph idx="1"/>
          </p:nvPr>
        </p:nvSpPr>
        <p:spPr/>
        <p:txBody>
          <a:bodyPr/>
          <a:lstStyle/>
          <a:p>
            <a:pPr marL="0" indent="0">
              <a:buNone/>
            </a:pPr>
            <a:r>
              <a:rPr lang="en-GB" dirty="0" smtClean="0"/>
              <a:t>Wealth of research that links attachment, child development, neuroscience, and </a:t>
            </a:r>
            <a:r>
              <a:rPr lang="en-GB" dirty="0"/>
              <a:t>economic </a:t>
            </a:r>
            <a:r>
              <a:rPr lang="en-GB" dirty="0" smtClean="0"/>
              <a:t>factors.</a:t>
            </a:r>
            <a:endParaRPr lang="en-GB" dirty="0"/>
          </a:p>
        </p:txBody>
      </p:sp>
    </p:spTree>
    <p:extLst>
      <p:ext uri="{BB962C8B-B14F-4D97-AF65-F5344CB8AC3E}">
        <p14:creationId xmlns:p14="http://schemas.microsoft.com/office/powerpoint/2010/main" val="1616683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Attachment</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The importance of attachment cannot be </a:t>
            </a:r>
            <a:r>
              <a:rPr lang="en-GB" dirty="0" smtClean="0"/>
              <a:t>underestimated. </a:t>
            </a:r>
            <a:r>
              <a:rPr lang="en-GB" dirty="0"/>
              <a:t>It is believed that </a:t>
            </a:r>
            <a:r>
              <a:rPr lang="en-GB" dirty="0" smtClean="0"/>
              <a:t>babies are </a:t>
            </a:r>
            <a:r>
              <a:rPr lang="en-GB" dirty="0"/>
              <a:t>born with the ability and drive to form attachments as an evolutionary </a:t>
            </a:r>
            <a:r>
              <a:rPr lang="en-GB" dirty="0" smtClean="0"/>
              <a:t>necessity. The </a:t>
            </a:r>
            <a:r>
              <a:rPr lang="en-GB" dirty="0"/>
              <a:t>nature of the interaction with a baby and how well the caregiver is ‘tuned in’ </a:t>
            </a:r>
            <a:r>
              <a:rPr lang="en-GB" dirty="0" smtClean="0"/>
              <a:t>to the </a:t>
            </a:r>
            <a:r>
              <a:rPr lang="en-GB" dirty="0"/>
              <a:t>child may affect how that child’s brain develops. It is thought that if the </a:t>
            </a:r>
            <a:r>
              <a:rPr lang="en-GB" dirty="0" smtClean="0"/>
              <a:t>child’s attachments </a:t>
            </a:r>
            <a:r>
              <a:rPr lang="en-GB" dirty="0"/>
              <a:t>are secure, they will grow and form a secure base, with the </a:t>
            </a:r>
            <a:r>
              <a:rPr lang="en-GB" dirty="0" smtClean="0"/>
              <a:t>brain developing </a:t>
            </a:r>
            <a:r>
              <a:rPr lang="en-GB" dirty="0"/>
              <a:t>the right connections to emotionally self-regulate, develop empathy </a:t>
            </a:r>
            <a:r>
              <a:rPr lang="en-GB" dirty="0" smtClean="0"/>
              <a:t>and relate </a:t>
            </a:r>
            <a:r>
              <a:rPr lang="en-GB" dirty="0"/>
              <a:t>to others then and in later life. However, if an insecure attachment occurs, </a:t>
            </a:r>
            <a:r>
              <a:rPr lang="en-GB" dirty="0" smtClean="0"/>
              <a:t>the developing </a:t>
            </a:r>
            <a:r>
              <a:rPr lang="en-GB" dirty="0"/>
              <a:t>brain may overcompensate with the release of the stress hormone </a:t>
            </a:r>
            <a:r>
              <a:rPr lang="en-GB" dirty="0" smtClean="0"/>
              <a:t>cortisol. A </a:t>
            </a:r>
            <a:r>
              <a:rPr lang="en-GB" dirty="0"/>
              <a:t>chronically traumatised child could then struggle to make rational choices, lack </a:t>
            </a:r>
            <a:r>
              <a:rPr lang="en-GB" dirty="0" smtClean="0"/>
              <a:t>skills in </a:t>
            </a:r>
            <a:r>
              <a:rPr lang="en-GB" dirty="0"/>
              <a:t>assertiveness and may have developed rigid patterns of thinking, which can </a:t>
            </a:r>
            <a:r>
              <a:rPr lang="en-GB" dirty="0" smtClean="0"/>
              <a:t>render them </a:t>
            </a:r>
            <a:r>
              <a:rPr lang="en-GB" dirty="0"/>
              <a:t>more vulnerable to feelings of worthlessness, low self-esteem and indifference</a:t>
            </a:r>
            <a:r>
              <a:rPr lang="en-GB" dirty="0" smtClean="0"/>
              <a:t>.</a:t>
            </a:r>
          </a:p>
          <a:p>
            <a:pPr marL="0" indent="0">
              <a:buNone/>
            </a:pPr>
            <a:endParaRPr lang="en-GB" dirty="0"/>
          </a:p>
          <a:p>
            <a:pPr marL="0" indent="0" algn="r">
              <a:buNone/>
            </a:pPr>
            <a:r>
              <a:rPr lang="en-GB" dirty="0" err="1"/>
              <a:t>Shephard</a:t>
            </a:r>
            <a:r>
              <a:rPr lang="en-GB" dirty="0"/>
              <a:t> &amp; Lewis (2017, </a:t>
            </a:r>
            <a:r>
              <a:rPr lang="en-GB" dirty="0" smtClean="0"/>
              <a:t>p6)</a:t>
            </a:r>
            <a:endParaRPr lang="en-GB" dirty="0"/>
          </a:p>
          <a:p>
            <a:pPr marL="0" indent="0">
              <a:buNone/>
            </a:pPr>
            <a:endParaRPr lang="en-GB" dirty="0"/>
          </a:p>
        </p:txBody>
      </p:sp>
    </p:spTree>
    <p:extLst>
      <p:ext uri="{BB962C8B-B14F-4D97-AF65-F5344CB8AC3E}">
        <p14:creationId xmlns:p14="http://schemas.microsoft.com/office/powerpoint/2010/main" val="4264845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 &amp; Adolescent Development</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t>It is important that practitioners clearly understand the developmental </a:t>
            </a:r>
            <a:r>
              <a:rPr lang="en-GB" dirty="0" smtClean="0"/>
              <a:t>adolescent stage</a:t>
            </a:r>
            <a:r>
              <a:rPr lang="en-GB" dirty="0"/>
              <a:t>, and how best to engage with this age group. By definition, a teenager is </a:t>
            </a:r>
            <a:r>
              <a:rPr lang="en-GB" dirty="0" smtClean="0"/>
              <a:t>someone between </a:t>
            </a:r>
            <a:r>
              <a:rPr lang="en-GB" dirty="0"/>
              <a:t>childhood and adulthood – a child developing a sense of who they are </a:t>
            </a:r>
            <a:r>
              <a:rPr lang="en-GB" dirty="0" smtClean="0"/>
              <a:t>and who </a:t>
            </a:r>
            <a:r>
              <a:rPr lang="en-GB" dirty="0"/>
              <a:t>they are not, complicated by the onset of puberty and increased physiological </a:t>
            </a:r>
            <a:r>
              <a:rPr lang="en-GB" dirty="0" smtClean="0"/>
              <a:t>and psychological </a:t>
            </a:r>
            <a:r>
              <a:rPr lang="en-GB" dirty="0"/>
              <a:t>change. As the body matures, so too does the cognitive structure of </a:t>
            </a:r>
            <a:r>
              <a:rPr lang="en-GB" dirty="0" smtClean="0"/>
              <a:t>the developing </a:t>
            </a:r>
            <a:r>
              <a:rPr lang="en-GB" dirty="0"/>
              <a:t>adolescent brain. It accumulates knowledge and begins to make sense of </a:t>
            </a:r>
            <a:r>
              <a:rPr lang="en-GB" dirty="0" smtClean="0"/>
              <a:t>past experiences</a:t>
            </a:r>
            <a:r>
              <a:rPr lang="en-GB" dirty="0"/>
              <a:t>, including the current and psychosocial environment that surrounds them</a:t>
            </a:r>
            <a:r>
              <a:rPr lang="en-GB" dirty="0" smtClean="0"/>
              <a:t>.</a:t>
            </a:r>
          </a:p>
          <a:p>
            <a:pPr marL="0" indent="0" algn="r">
              <a:buNone/>
            </a:pPr>
            <a:r>
              <a:rPr lang="en-GB" dirty="0" err="1"/>
              <a:t>Shephard</a:t>
            </a:r>
            <a:r>
              <a:rPr lang="en-GB" dirty="0"/>
              <a:t> &amp; Lewis (2017, p6)</a:t>
            </a:r>
          </a:p>
          <a:p>
            <a:pPr marL="0" indent="0">
              <a:buNone/>
            </a:pPr>
            <a:endParaRPr lang="en-GB" dirty="0"/>
          </a:p>
        </p:txBody>
      </p:sp>
    </p:spTree>
    <p:extLst>
      <p:ext uri="{BB962C8B-B14F-4D97-AF65-F5344CB8AC3E}">
        <p14:creationId xmlns:p14="http://schemas.microsoft.com/office/powerpoint/2010/main" val="3717040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Neuroscience</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a:t>The emerging findings from neuroscience are identifying that childhood abuse </a:t>
            </a:r>
            <a:r>
              <a:rPr lang="en-GB" dirty="0" smtClean="0"/>
              <a:t>and neglect </a:t>
            </a:r>
            <a:r>
              <a:rPr lang="en-GB" dirty="0"/>
              <a:t>renders children vulnerable to repeated patterns of trauma and abuse </a:t>
            </a:r>
            <a:r>
              <a:rPr lang="en-GB" dirty="0" smtClean="0"/>
              <a:t>when neuropathways </a:t>
            </a:r>
            <a:r>
              <a:rPr lang="en-GB" dirty="0"/>
              <a:t>have not been fully or healthily developed – due in some cases </a:t>
            </a:r>
            <a:r>
              <a:rPr lang="en-GB" dirty="0" smtClean="0"/>
              <a:t>to ineffective </a:t>
            </a:r>
            <a:r>
              <a:rPr lang="en-GB" dirty="0"/>
              <a:t>parenting, fractured attachments and/or </a:t>
            </a:r>
            <a:r>
              <a:rPr lang="en-GB" dirty="0" smtClean="0"/>
              <a:t>trauma. When </a:t>
            </a:r>
            <a:r>
              <a:rPr lang="en-GB" dirty="0"/>
              <a:t>a child </a:t>
            </a:r>
            <a:r>
              <a:rPr lang="en-GB" dirty="0" smtClean="0"/>
              <a:t>experiences severe </a:t>
            </a:r>
            <a:r>
              <a:rPr lang="en-GB" dirty="0"/>
              <a:t>trauma, sections of the brain appear to overdevelop, which can result in the </a:t>
            </a:r>
            <a:r>
              <a:rPr lang="en-GB" dirty="0" smtClean="0"/>
              <a:t>child acting </a:t>
            </a:r>
            <a:r>
              <a:rPr lang="en-GB" dirty="0"/>
              <a:t>more impulsively as they overreact to safety and stress </a:t>
            </a:r>
            <a:r>
              <a:rPr lang="en-GB" dirty="0" smtClean="0"/>
              <a:t>responses</a:t>
            </a:r>
            <a:r>
              <a:rPr lang="en-GB" dirty="0" smtClean="0"/>
              <a:t>.</a:t>
            </a:r>
          </a:p>
          <a:p>
            <a:pPr marL="0" indent="0" algn="r">
              <a:buNone/>
            </a:pPr>
            <a:r>
              <a:rPr lang="en-GB" dirty="0" err="1"/>
              <a:t>Shephard</a:t>
            </a:r>
            <a:r>
              <a:rPr lang="en-GB" dirty="0"/>
              <a:t> &amp; Lewis (2017, p6)</a:t>
            </a:r>
          </a:p>
          <a:p>
            <a:pPr marL="0" indent="0">
              <a:buNone/>
            </a:pPr>
            <a:endParaRPr lang="en-GB" dirty="0"/>
          </a:p>
        </p:txBody>
      </p:sp>
    </p:spTree>
    <p:extLst>
      <p:ext uri="{BB962C8B-B14F-4D97-AF65-F5344CB8AC3E}">
        <p14:creationId xmlns:p14="http://schemas.microsoft.com/office/powerpoint/2010/main" val="2959074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Economic Factors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P</a:t>
            </a:r>
            <a:r>
              <a:rPr lang="en-GB" dirty="0" smtClean="0"/>
              <a:t>overty and neglect are linked to levels of aspiration and achievement.</a:t>
            </a:r>
          </a:p>
          <a:p>
            <a:pPr marL="0" indent="0">
              <a:buNone/>
            </a:pPr>
            <a:r>
              <a:rPr lang="en-GB" dirty="0"/>
              <a:t>Government policies and strategies have </a:t>
            </a:r>
            <a:r>
              <a:rPr lang="en-GB" dirty="0" smtClean="0"/>
              <a:t>focused on </a:t>
            </a:r>
            <a:r>
              <a:rPr lang="en-GB" dirty="0"/>
              <a:t>the impact of – and possible routes out of – poverty. A key aim in all these </a:t>
            </a:r>
            <a:r>
              <a:rPr lang="en-GB" dirty="0" smtClean="0"/>
              <a:t>strategies is </a:t>
            </a:r>
            <a:r>
              <a:rPr lang="en-GB" dirty="0"/>
              <a:t>to raise the aspirations of children through positive activities and engagement </a:t>
            </a:r>
            <a:r>
              <a:rPr lang="en-GB" dirty="0" smtClean="0"/>
              <a:t>in education</a:t>
            </a:r>
            <a:r>
              <a:rPr lang="en-GB" dirty="0"/>
              <a:t>, training and employment</a:t>
            </a:r>
            <a:r>
              <a:rPr lang="en-GB" dirty="0" smtClean="0"/>
              <a:t>.</a:t>
            </a:r>
          </a:p>
          <a:p>
            <a:pPr marL="0" indent="0" algn="r">
              <a:buNone/>
            </a:pPr>
            <a:r>
              <a:rPr lang="en-GB" dirty="0" err="1"/>
              <a:t>Shephard</a:t>
            </a:r>
            <a:r>
              <a:rPr lang="en-GB" dirty="0"/>
              <a:t> &amp; Lewis (2017, p6)</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453058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marL="0" indent="0">
              <a:buNone/>
            </a:pPr>
            <a:r>
              <a:rPr lang="en-GB" dirty="0"/>
              <a:t>It is believed that the need to be involved in physical activity, and in social </a:t>
            </a:r>
            <a:r>
              <a:rPr lang="en-GB" dirty="0" smtClean="0"/>
              <a:t>exploration and </a:t>
            </a:r>
            <a:r>
              <a:rPr lang="en-GB" dirty="0"/>
              <a:t>experimentation, is a natural part of the developmental phase of </a:t>
            </a:r>
            <a:r>
              <a:rPr lang="en-GB" dirty="0" smtClean="0"/>
              <a:t>adolescence. This </a:t>
            </a:r>
            <a:r>
              <a:rPr lang="en-GB" dirty="0"/>
              <a:t>is a time when children are likely to be curious and consider wider issues that </a:t>
            </a:r>
            <a:r>
              <a:rPr lang="en-GB" dirty="0" smtClean="0"/>
              <a:t>may concern </a:t>
            </a:r>
            <a:r>
              <a:rPr lang="en-GB" dirty="0"/>
              <a:t>or trouble them. Their worries and concerns can be at a macro and micro </a:t>
            </a:r>
            <a:r>
              <a:rPr lang="en-GB" dirty="0" smtClean="0"/>
              <a:t>level, as </a:t>
            </a:r>
            <a:r>
              <a:rPr lang="en-GB" dirty="0"/>
              <a:t>they are often beginning to further explore their world, where they belong, and </a:t>
            </a:r>
            <a:r>
              <a:rPr lang="en-GB" dirty="0" smtClean="0"/>
              <a:t>their identity</a:t>
            </a:r>
            <a:r>
              <a:rPr lang="en-GB" dirty="0"/>
              <a:t>. They may seek more freedom to develop their circle of peers and to </a:t>
            </a:r>
            <a:r>
              <a:rPr lang="en-GB" dirty="0" smtClean="0"/>
              <a:t>explore intimate </a:t>
            </a:r>
            <a:r>
              <a:rPr lang="en-GB" dirty="0"/>
              <a:t>relationships and their sexual identity. For some, this can lead to </a:t>
            </a:r>
            <a:r>
              <a:rPr lang="en-GB" dirty="0" smtClean="0"/>
              <a:t>increased risk-taking </a:t>
            </a:r>
            <a:r>
              <a:rPr lang="en-GB" dirty="0"/>
              <a:t>behaviours</a:t>
            </a:r>
            <a:r>
              <a:rPr lang="en-GB" dirty="0" smtClean="0"/>
              <a:t>.</a:t>
            </a:r>
          </a:p>
          <a:p>
            <a:pPr marL="0" indent="0" algn="r">
              <a:buNone/>
            </a:pPr>
            <a:r>
              <a:rPr lang="en-GB" dirty="0" err="1"/>
              <a:t>Shephard</a:t>
            </a:r>
            <a:r>
              <a:rPr lang="en-GB" dirty="0"/>
              <a:t> &amp; Lewis (2017, </a:t>
            </a:r>
            <a:r>
              <a:rPr lang="en-GB" dirty="0" smtClean="0"/>
              <a:t>p7)</a:t>
            </a:r>
            <a:endParaRPr lang="en-GB" dirty="0"/>
          </a:p>
          <a:p>
            <a:pPr marL="0" indent="0">
              <a:buNone/>
            </a:pPr>
            <a:endParaRPr lang="en-GB" dirty="0"/>
          </a:p>
        </p:txBody>
      </p:sp>
    </p:spTree>
    <p:extLst>
      <p:ext uri="{BB962C8B-B14F-4D97-AF65-F5344CB8AC3E}">
        <p14:creationId xmlns:p14="http://schemas.microsoft.com/office/powerpoint/2010/main" val="22786263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marL="0" indent="0">
              <a:buNone/>
            </a:pPr>
            <a:r>
              <a:rPr lang="en-GB" dirty="0"/>
              <a:t>Children may transit through their adolescence based on their early experiences </a:t>
            </a:r>
            <a:r>
              <a:rPr lang="en-GB" dirty="0" smtClean="0"/>
              <a:t>of attachment</a:t>
            </a:r>
            <a:r>
              <a:rPr lang="en-GB" dirty="0"/>
              <a:t>, trauma, and physical and brain </a:t>
            </a:r>
            <a:r>
              <a:rPr lang="en-GB" dirty="0" smtClean="0"/>
              <a:t>development. Those </a:t>
            </a:r>
            <a:r>
              <a:rPr lang="en-GB" dirty="0"/>
              <a:t>children who </a:t>
            </a:r>
            <a:r>
              <a:rPr lang="en-GB" dirty="0" smtClean="0"/>
              <a:t>have experienced </a:t>
            </a:r>
            <a:r>
              <a:rPr lang="en-GB" dirty="0"/>
              <a:t>a loving and connected sense of belonging, with a </a:t>
            </a:r>
            <a:r>
              <a:rPr lang="en-GB" dirty="0" smtClean="0"/>
              <a:t>family/significant other </a:t>
            </a:r>
            <a:r>
              <a:rPr lang="en-GB" dirty="0"/>
              <a:t>that helps to nurture their sense of responsibility to self and others, tend </a:t>
            </a:r>
            <a:r>
              <a:rPr lang="en-GB" dirty="0" smtClean="0"/>
              <a:t>to have </a:t>
            </a:r>
            <a:r>
              <a:rPr lang="en-GB" dirty="0"/>
              <a:t>better than average academic attainment and leadership skills, take fewer </a:t>
            </a:r>
            <a:r>
              <a:rPr lang="en-GB" dirty="0" smtClean="0"/>
              <a:t>risks with </a:t>
            </a:r>
            <a:r>
              <a:rPr lang="en-GB" dirty="0"/>
              <a:t>their health and safety, and develop resilience and coping strategies to </a:t>
            </a:r>
            <a:r>
              <a:rPr lang="en-GB" dirty="0" smtClean="0"/>
              <a:t>deal with </a:t>
            </a:r>
            <a:r>
              <a:rPr lang="en-GB" dirty="0"/>
              <a:t>life stressors. Therefore, those children who do not experience this are </a:t>
            </a:r>
            <a:r>
              <a:rPr lang="en-GB" dirty="0" smtClean="0"/>
              <a:t>likely to </a:t>
            </a:r>
            <a:r>
              <a:rPr lang="en-GB" dirty="0"/>
              <a:t>be more vulnerable</a:t>
            </a:r>
            <a:r>
              <a:rPr lang="en-GB" dirty="0" smtClean="0"/>
              <a:t>.</a:t>
            </a:r>
          </a:p>
          <a:p>
            <a:pPr marL="0" indent="0" algn="r">
              <a:buNone/>
            </a:pPr>
            <a:r>
              <a:rPr lang="en-GB" dirty="0" err="1"/>
              <a:t>Shephard</a:t>
            </a:r>
            <a:r>
              <a:rPr lang="en-GB" dirty="0"/>
              <a:t> &amp; Lewis (2017, p7)</a:t>
            </a:r>
          </a:p>
          <a:p>
            <a:pPr marL="0" indent="0">
              <a:buNone/>
            </a:pPr>
            <a:endParaRPr lang="en-GB" dirty="0"/>
          </a:p>
        </p:txBody>
      </p:sp>
    </p:spTree>
    <p:extLst>
      <p:ext uri="{BB962C8B-B14F-4D97-AF65-F5344CB8AC3E}">
        <p14:creationId xmlns:p14="http://schemas.microsoft.com/office/powerpoint/2010/main" val="4185698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Models of Exploitation</a:t>
            </a:r>
            <a:endParaRPr lang="en-GB" dirty="0"/>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0419" t="8022" r="21087" b="3737"/>
          <a:stretch/>
        </p:blipFill>
        <p:spPr bwMode="auto">
          <a:xfrm>
            <a:off x="1331640" y="1196752"/>
            <a:ext cx="6286781" cy="5334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876011" y="6021288"/>
            <a:ext cx="2992038" cy="369332"/>
          </a:xfrm>
          <a:prstGeom prst="rect">
            <a:avLst/>
          </a:prstGeom>
        </p:spPr>
        <p:txBody>
          <a:bodyPr wrap="none">
            <a:spAutoFit/>
          </a:bodyPr>
          <a:lstStyle/>
          <a:p>
            <a:pPr algn="r"/>
            <a:r>
              <a:rPr lang="en-GB" dirty="0" err="1"/>
              <a:t>Shephard</a:t>
            </a:r>
            <a:r>
              <a:rPr lang="en-GB" dirty="0"/>
              <a:t> &amp; Lewis (2017, </a:t>
            </a:r>
            <a:r>
              <a:rPr lang="en-GB" dirty="0" smtClean="0"/>
              <a:t>p10)</a:t>
            </a:r>
            <a:endParaRPr lang="en-GB" dirty="0"/>
          </a:p>
        </p:txBody>
      </p:sp>
    </p:spTree>
    <p:extLst>
      <p:ext uri="{BB962C8B-B14F-4D97-AF65-F5344CB8AC3E}">
        <p14:creationId xmlns:p14="http://schemas.microsoft.com/office/powerpoint/2010/main" val="2256059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Peer Exploitation</a:t>
            </a:r>
          </a:p>
        </p:txBody>
      </p:sp>
      <p:sp>
        <p:nvSpPr>
          <p:cNvPr id="3" name="Content Placeholder 2"/>
          <p:cNvSpPr>
            <a:spLocks noGrp="1"/>
          </p:cNvSpPr>
          <p:nvPr>
            <p:ph idx="1"/>
          </p:nvPr>
        </p:nvSpPr>
        <p:spPr/>
        <p:txBody>
          <a:bodyPr>
            <a:normAutofit fontScale="92500" lnSpcReduction="20000"/>
          </a:bodyPr>
          <a:lstStyle/>
          <a:p>
            <a:r>
              <a:rPr lang="en-GB" dirty="0" smtClean="0"/>
              <a:t>Exploitation that takes place within age-appropriate associations. </a:t>
            </a:r>
          </a:p>
          <a:p>
            <a:r>
              <a:rPr lang="en-GB" dirty="0" smtClean="0"/>
              <a:t>Example of exploitation – being given alcohol or drugs in exchange for sex.</a:t>
            </a:r>
          </a:p>
          <a:p>
            <a:r>
              <a:rPr lang="en-GB" dirty="0" smtClean="0"/>
              <a:t>Can occur concurrently with peer domestic abuse.</a:t>
            </a:r>
          </a:p>
          <a:p>
            <a:r>
              <a:rPr lang="en-GB" dirty="0" smtClean="0"/>
              <a:t>Can be linked to gang involvement.</a:t>
            </a:r>
          </a:p>
          <a:p>
            <a:r>
              <a:rPr lang="en-GB" dirty="0" smtClean="0"/>
              <a:t>There will inevitably be a form of power, control, manipulation or coercion. </a:t>
            </a:r>
          </a:p>
          <a:p>
            <a:pPr marL="0" indent="0" algn="r">
              <a:buNone/>
            </a:pPr>
            <a:r>
              <a:rPr lang="en-GB" dirty="0" err="1"/>
              <a:t>Shephard</a:t>
            </a:r>
            <a:r>
              <a:rPr lang="en-GB" dirty="0"/>
              <a:t> &amp; Lewis (2017, </a:t>
            </a:r>
            <a:r>
              <a:rPr lang="en-GB" dirty="0" smtClean="0"/>
              <a:t>p11)</a:t>
            </a:r>
            <a:endParaRPr lang="en-GB" dirty="0"/>
          </a:p>
          <a:p>
            <a:endParaRPr lang="en-GB" dirty="0" smtClean="0"/>
          </a:p>
          <a:p>
            <a:endParaRPr lang="en-GB" dirty="0"/>
          </a:p>
        </p:txBody>
      </p:sp>
    </p:spTree>
    <p:extLst>
      <p:ext uri="{BB962C8B-B14F-4D97-AF65-F5344CB8AC3E}">
        <p14:creationId xmlns:p14="http://schemas.microsoft.com/office/powerpoint/2010/main" val="1711895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Boyfriend/girlfriend</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a:t>Watch The Story of Jay </a:t>
            </a:r>
            <a:r>
              <a:rPr lang="en-GB" dirty="0" smtClean="0"/>
              <a:t>– NSPCC</a:t>
            </a:r>
          </a:p>
          <a:p>
            <a:pPr marL="0" indent="0">
              <a:buNone/>
            </a:pPr>
            <a:r>
              <a:rPr lang="en-GB" dirty="0">
                <a:hlinkClick r:id="rId2"/>
              </a:rPr>
              <a:t>https://www.nspcc.org.uk/preventing-abuse/child-abuse-and-neglect/child-sexual-exploitation</a:t>
            </a:r>
            <a:r>
              <a:rPr lang="en-GB" dirty="0" smtClean="0">
                <a:hlinkClick r:id="rId2"/>
              </a:rPr>
              <a:t>/</a:t>
            </a:r>
            <a:endParaRPr lang="en-GB" dirty="0" smtClean="0"/>
          </a:p>
          <a:p>
            <a:pPr marL="0" indent="0">
              <a:buNone/>
            </a:pPr>
            <a:endParaRPr lang="en-GB" dirty="0"/>
          </a:p>
          <a:p>
            <a:r>
              <a:rPr lang="en-GB" dirty="0" smtClean="0"/>
              <a:t>Make notes about the exploitation that takes place. </a:t>
            </a:r>
          </a:p>
          <a:p>
            <a:r>
              <a:rPr lang="en-GB" dirty="0" smtClean="0"/>
              <a:t>How does this experience impact on the victim? </a:t>
            </a:r>
          </a:p>
          <a:p>
            <a:r>
              <a:rPr lang="en-GB" dirty="0" smtClean="0"/>
              <a:t>Feedback your thoughts. </a:t>
            </a:r>
          </a:p>
        </p:txBody>
      </p:sp>
    </p:spTree>
    <p:extLst>
      <p:ext uri="{BB962C8B-B14F-4D97-AF65-F5344CB8AC3E}">
        <p14:creationId xmlns:p14="http://schemas.microsoft.com/office/powerpoint/2010/main" val="2504791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Gang Involvement</a:t>
            </a:r>
            <a:endParaRPr lang="en-GB" dirty="0"/>
          </a:p>
        </p:txBody>
      </p:sp>
      <p:sp>
        <p:nvSpPr>
          <p:cNvPr id="3" name="Content Placeholder 2"/>
          <p:cNvSpPr>
            <a:spLocks noGrp="1"/>
          </p:cNvSpPr>
          <p:nvPr>
            <p:ph idx="1"/>
          </p:nvPr>
        </p:nvSpPr>
        <p:spPr/>
        <p:txBody>
          <a:bodyPr/>
          <a:lstStyle/>
          <a:p>
            <a:r>
              <a:rPr lang="en-GB" dirty="0" smtClean="0"/>
              <a:t>Emma’s Story</a:t>
            </a:r>
          </a:p>
          <a:p>
            <a:r>
              <a:rPr lang="en-GB" dirty="0" smtClean="0"/>
              <a:t>Rochdale grooming case: Victim’s story</a:t>
            </a:r>
          </a:p>
          <a:p>
            <a:pPr marL="0" indent="0">
              <a:buNone/>
            </a:pPr>
            <a:r>
              <a:rPr lang="en-GB" dirty="0" smtClean="0">
                <a:hlinkClick r:id="rId2"/>
              </a:rPr>
              <a:t>http</a:t>
            </a:r>
            <a:r>
              <a:rPr lang="en-GB" dirty="0">
                <a:hlinkClick r:id="rId2"/>
              </a:rPr>
              <a:t>://</a:t>
            </a:r>
            <a:r>
              <a:rPr lang="en-GB" dirty="0" smtClean="0">
                <a:hlinkClick r:id="rId2"/>
              </a:rPr>
              <a:t>www.bbc.co.uk/news/uk-england-manchester-17914138</a:t>
            </a:r>
            <a:endParaRPr lang="en-GB" dirty="0" smtClean="0"/>
          </a:p>
          <a:p>
            <a:pPr marL="0" indent="0">
              <a:buNone/>
            </a:pPr>
            <a:r>
              <a:rPr lang="en-GB" dirty="0" smtClean="0"/>
              <a:t>Internal gang sexual exploitation </a:t>
            </a:r>
          </a:p>
          <a:p>
            <a:pPr marL="0" indent="0">
              <a:buNone/>
            </a:pPr>
            <a:r>
              <a:rPr lang="en-GB" dirty="0" smtClean="0"/>
              <a:t>External retribution</a:t>
            </a:r>
          </a:p>
          <a:p>
            <a:pPr marL="0" indent="0">
              <a:buNone/>
            </a:pPr>
            <a:r>
              <a:rPr lang="en-GB" dirty="0" smtClean="0"/>
              <a:t>Serious organised crime</a:t>
            </a:r>
            <a:endParaRPr lang="en-GB" dirty="0"/>
          </a:p>
          <a:p>
            <a:pPr marL="0" indent="0">
              <a:buNone/>
            </a:pPr>
            <a:endParaRPr lang="en-GB" dirty="0"/>
          </a:p>
        </p:txBody>
      </p:sp>
    </p:spTree>
    <p:extLst>
      <p:ext uri="{BB962C8B-B14F-4D97-AF65-F5344CB8AC3E}">
        <p14:creationId xmlns:p14="http://schemas.microsoft.com/office/powerpoint/2010/main" val="2517909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Process of Exploitation</a:t>
            </a:r>
            <a:endParaRPr lang="en-GB" dirty="0"/>
          </a:p>
        </p:txBody>
      </p:sp>
      <p:sp>
        <p:nvSpPr>
          <p:cNvPr id="3" name="Content Placeholder 2"/>
          <p:cNvSpPr>
            <a:spLocks noGrp="1"/>
          </p:cNvSpPr>
          <p:nvPr>
            <p:ph idx="1"/>
          </p:nvPr>
        </p:nvSpPr>
        <p:spPr/>
        <p:txBody>
          <a:bodyPr>
            <a:normAutofit/>
          </a:bodyPr>
          <a:lstStyle/>
          <a:p>
            <a:pPr marL="0" indent="0">
              <a:buNone/>
            </a:pPr>
            <a:r>
              <a:rPr lang="en-GB" dirty="0" err="1"/>
              <a:t>Barnardo’s</a:t>
            </a:r>
            <a:r>
              <a:rPr lang="en-GB" dirty="0"/>
              <a:t> identifies four stages within the grooming and exploitation process.</a:t>
            </a:r>
          </a:p>
          <a:p>
            <a:r>
              <a:rPr lang="en-GB" dirty="0" smtClean="0"/>
              <a:t>Targeting </a:t>
            </a:r>
            <a:r>
              <a:rPr lang="en-GB" dirty="0"/>
              <a:t>stage</a:t>
            </a:r>
          </a:p>
          <a:p>
            <a:r>
              <a:rPr lang="en-GB" dirty="0" smtClean="0"/>
              <a:t>Friendship-forming </a:t>
            </a:r>
            <a:r>
              <a:rPr lang="en-GB" dirty="0"/>
              <a:t>stage</a:t>
            </a:r>
          </a:p>
          <a:p>
            <a:r>
              <a:rPr lang="en-GB" dirty="0" smtClean="0"/>
              <a:t>Loving </a:t>
            </a:r>
            <a:r>
              <a:rPr lang="en-GB" dirty="0"/>
              <a:t>relationship stage, and finally</a:t>
            </a:r>
          </a:p>
          <a:p>
            <a:r>
              <a:rPr lang="en-GB" dirty="0" smtClean="0"/>
              <a:t>The </a:t>
            </a:r>
            <a:r>
              <a:rPr lang="en-GB" dirty="0"/>
              <a:t>abusive relationship </a:t>
            </a:r>
            <a:r>
              <a:rPr lang="en-GB" dirty="0" smtClean="0"/>
              <a:t>stage</a:t>
            </a:r>
          </a:p>
          <a:p>
            <a:pPr marL="0" indent="0" algn="r">
              <a:buNone/>
            </a:pPr>
            <a:r>
              <a:rPr lang="en-GB" dirty="0" err="1" smtClean="0"/>
              <a:t>Shephard</a:t>
            </a:r>
            <a:r>
              <a:rPr lang="en-GB" dirty="0" smtClean="0"/>
              <a:t> </a:t>
            </a:r>
            <a:r>
              <a:rPr lang="en-GB" dirty="0"/>
              <a:t>&amp; Lewis (2017, </a:t>
            </a:r>
            <a:r>
              <a:rPr lang="en-GB" dirty="0" smtClean="0"/>
              <a:t>p14)</a:t>
            </a:r>
            <a:endParaRPr lang="en-GB" dirty="0"/>
          </a:p>
          <a:p>
            <a:endParaRPr lang="en-GB" dirty="0"/>
          </a:p>
        </p:txBody>
      </p:sp>
    </p:spTree>
    <p:extLst>
      <p:ext uri="{BB962C8B-B14F-4D97-AF65-F5344CB8AC3E}">
        <p14:creationId xmlns:p14="http://schemas.microsoft.com/office/powerpoint/2010/main" val="1838870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Model of Work</a:t>
            </a:r>
            <a:endParaRPr lang="en-GB" dirty="0"/>
          </a:p>
        </p:txBody>
      </p:sp>
      <p:sp>
        <p:nvSpPr>
          <p:cNvPr id="3" name="Content Placeholder 2"/>
          <p:cNvSpPr>
            <a:spLocks noGrp="1"/>
          </p:cNvSpPr>
          <p:nvPr>
            <p:ph idx="1"/>
          </p:nvPr>
        </p:nvSpPr>
        <p:spPr/>
        <p:txBody>
          <a:bodyPr/>
          <a:lstStyle/>
          <a:p>
            <a:pPr marL="0" indent="0">
              <a:buNone/>
            </a:pPr>
            <a:r>
              <a:rPr lang="en-GB" dirty="0" smtClean="0"/>
              <a:t>The model comprises four main processes:</a:t>
            </a:r>
          </a:p>
          <a:p>
            <a:r>
              <a:rPr lang="en-GB" dirty="0" smtClean="0"/>
              <a:t>Assertive outreach</a:t>
            </a:r>
          </a:p>
          <a:p>
            <a:r>
              <a:rPr lang="en-GB" dirty="0" smtClean="0"/>
              <a:t>Advocacy</a:t>
            </a:r>
          </a:p>
          <a:p>
            <a:r>
              <a:rPr lang="en-GB" dirty="0" smtClean="0"/>
              <a:t>Attention</a:t>
            </a:r>
          </a:p>
          <a:p>
            <a:r>
              <a:rPr lang="en-GB" dirty="0" smtClean="0"/>
              <a:t>Access</a:t>
            </a:r>
          </a:p>
          <a:p>
            <a:pPr marL="0" indent="0">
              <a:buNone/>
            </a:pPr>
            <a:endParaRPr lang="en-GB" dirty="0"/>
          </a:p>
        </p:txBody>
      </p:sp>
    </p:spTree>
    <p:extLst>
      <p:ext uri="{BB962C8B-B14F-4D97-AF65-F5344CB8AC3E}">
        <p14:creationId xmlns:p14="http://schemas.microsoft.com/office/powerpoint/2010/main" val="2592792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Assertive outreach</a:t>
            </a:r>
            <a:br>
              <a:rPr lang="en-GB" dirty="0"/>
            </a:br>
            <a:endParaRPr lang="en-GB" dirty="0"/>
          </a:p>
        </p:txBody>
      </p:sp>
      <p:sp>
        <p:nvSpPr>
          <p:cNvPr id="3" name="Content Placeholder 2"/>
          <p:cNvSpPr>
            <a:spLocks noGrp="1"/>
          </p:cNvSpPr>
          <p:nvPr>
            <p:ph idx="1"/>
          </p:nvPr>
        </p:nvSpPr>
        <p:spPr/>
        <p:txBody>
          <a:bodyPr>
            <a:normAutofit fontScale="70000" lnSpcReduction="20000"/>
          </a:bodyPr>
          <a:lstStyle/>
          <a:p>
            <a:r>
              <a:rPr lang="en-GB" sz="3400" dirty="0"/>
              <a:t>I</a:t>
            </a:r>
            <a:r>
              <a:rPr lang="en-GB" sz="3400" dirty="0" smtClean="0"/>
              <a:t>dentify </a:t>
            </a:r>
            <a:r>
              <a:rPr lang="en-GB" sz="3400" dirty="0"/>
              <a:t>and engage vulnerable children at risk of </a:t>
            </a:r>
            <a:r>
              <a:rPr lang="en-GB" sz="3400" dirty="0" smtClean="0"/>
              <a:t>sexual exploitation.</a:t>
            </a:r>
            <a:endParaRPr lang="en-GB" sz="3400" dirty="0"/>
          </a:p>
          <a:p>
            <a:r>
              <a:rPr lang="en-GB" sz="3400" dirty="0" smtClean="0"/>
              <a:t>Using assertive techniques – delivering outreach sessions within the community in areas frequented by young people.</a:t>
            </a:r>
          </a:p>
          <a:p>
            <a:r>
              <a:rPr lang="en-GB" sz="3400" dirty="0" smtClean="0"/>
              <a:t>Building a relationship and getting to know the young person. </a:t>
            </a:r>
          </a:p>
          <a:p>
            <a:r>
              <a:rPr lang="en-GB" sz="3400" dirty="0" smtClean="0"/>
              <a:t>Offering opportunities for individual or group work activities. </a:t>
            </a:r>
          </a:p>
          <a:p>
            <a:r>
              <a:rPr lang="en-GB" sz="3400" dirty="0"/>
              <a:t>This model takes into account an individual’s relationship and attachment </a:t>
            </a:r>
            <a:r>
              <a:rPr lang="en-GB" sz="3400" dirty="0" smtClean="0"/>
              <a:t>patterns from </a:t>
            </a:r>
            <a:r>
              <a:rPr lang="en-GB" sz="3400" dirty="0"/>
              <a:t>childhood to the present by creating a respectful, reassuring and </a:t>
            </a:r>
            <a:r>
              <a:rPr lang="en-GB" sz="3400" dirty="0" smtClean="0"/>
              <a:t>trusting relationship </a:t>
            </a:r>
            <a:r>
              <a:rPr lang="en-GB" sz="3400" dirty="0"/>
              <a:t>based on empathy and clearly-set goals and boundaries</a:t>
            </a:r>
            <a:r>
              <a:rPr lang="en-GB" sz="3400" dirty="0" smtClean="0"/>
              <a:t>.</a:t>
            </a:r>
          </a:p>
          <a:p>
            <a:pPr marL="0" indent="0" algn="r">
              <a:buNone/>
            </a:pPr>
            <a:endParaRPr lang="en-GB" dirty="0" smtClean="0"/>
          </a:p>
          <a:p>
            <a:pPr marL="0" indent="0" algn="r">
              <a:buNone/>
            </a:pPr>
            <a:r>
              <a:rPr lang="en-GB" dirty="0" err="1" smtClean="0"/>
              <a:t>Shephard</a:t>
            </a:r>
            <a:r>
              <a:rPr lang="en-GB" dirty="0" smtClean="0"/>
              <a:t> </a:t>
            </a:r>
            <a:r>
              <a:rPr lang="en-GB" dirty="0"/>
              <a:t>&amp; Lewis (2017, </a:t>
            </a:r>
            <a:r>
              <a:rPr lang="en-GB" dirty="0" smtClean="0"/>
              <a:t>p19-20)</a:t>
            </a:r>
            <a:endParaRPr lang="en-GB" dirty="0"/>
          </a:p>
          <a:p>
            <a:pPr marL="0" indent="0">
              <a:buNone/>
            </a:pPr>
            <a:endParaRPr lang="en-GB" dirty="0"/>
          </a:p>
        </p:txBody>
      </p:sp>
    </p:spTree>
    <p:extLst>
      <p:ext uri="{BB962C8B-B14F-4D97-AF65-F5344CB8AC3E}">
        <p14:creationId xmlns:p14="http://schemas.microsoft.com/office/powerpoint/2010/main" val="25263529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Advocacy</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a:t>Effective support for children has to involve a range of agencies. Many of the </a:t>
            </a:r>
            <a:r>
              <a:rPr lang="en-GB" dirty="0" smtClean="0"/>
              <a:t>young people </a:t>
            </a:r>
            <a:r>
              <a:rPr lang="en-GB" dirty="0"/>
              <a:t>receiving a service from </a:t>
            </a:r>
            <a:r>
              <a:rPr lang="en-GB" dirty="0" err="1"/>
              <a:t>Barnardo’s</a:t>
            </a:r>
            <a:r>
              <a:rPr lang="en-GB" dirty="0"/>
              <a:t> have been failed by previous services and </a:t>
            </a:r>
            <a:r>
              <a:rPr lang="en-GB" dirty="0" smtClean="0"/>
              <a:t>a key </a:t>
            </a:r>
            <a:r>
              <a:rPr lang="en-GB" dirty="0"/>
              <a:t>role of staff is to ensure that they can advocate for the provision they need</a:t>
            </a:r>
            <a:r>
              <a:rPr lang="en-GB" dirty="0" smtClean="0"/>
              <a:t>.</a:t>
            </a:r>
          </a:p>
          <a:p>
            <a:pPr marL="0" indent="0" algn="r">
              <a:buNone/>
            </a:pPr>
            <a:r>
              <a:rPr lang="en-GB" dirty="0" err="1"/>
              <a:t>Shephard</a:t>
            </a:r>
            <a:r>
              <a:rPr lang="en-GB" dirty="0"/>
              <a:t> &amp; Lewis (2017, </a:t>
            </a:r>
            <a:r>
              <a:rPr lang="en-GB" dirty="0" smtClean="0"/>
              <a:t>p22)</a:t>
            </a:r>
            <a:endParaRPr lang="en-GB" dirty="0"/>
          </a:p>
          <a:p>
            <a:pPr marL="0" indent="0">
              <a:buNone/>
            </a:pPr>
            <a:endParaRPr lang="en-GB" dirty="0"/>
          </a:p>
        </p:txBody>
      </p:sp>
    </p:spTree>
    <p:extLst>
      <p:ext uri="{BB962C8B-B14F-4D97-AF65-F5344CB8AC3E}">
        <p14:creationId xmlns:p14="http://schemas.microsoft.com/office/powerpoint/2010/main" val="3427839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Attention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Many sexually exploited children have few, if any, concerned, attentive adults in </a:t>
            </a:r>
            <a:r>
              <a:rPr lang="en-GB" dirty="0" smtClean="0"/>
              <a:t>their lives</a:t>
            </a:r>
            <a:r>
              <a:rPr lang="en-GB" dirty="0"/>
              <a:t>. Our services aim to provide a different kind of attention – attention that will ‘</a:t>
            </a:r>
            <a:r>
              <a:rPr lang="en-GB" dirty="0" smtClean="0"/>
              <a:t>hook’ a </a:t>
            </a:r>
            <a:r>
              <a:rPr lang="en-GB" dirty="0"/>
              <a:t>young person out of unsafe relationships into safe and positive ones. Consistent </a:t>
            </a:r>
            <a:r>
              <a:rPr lang="en-GB" dirty="0" smtClean="0"/>
              <a:t>and persistent </a:t>
            </a:r>
            <a:r>
              <a:rPr lang="en-GB" dirty="0"/>
              <a:t>attention from a specific worker enables the development of a </a:t>
            </a:r>
            <a:r>
              <a:rPr lang="en-GB" dirty="0" smtClean="0"/>
              <a:t>protective, supportive </a:t>
            </a:r>
            <a:r>
              <a:rPr lang="en-GB" dirty="0"/>
              <a:t>relationship within which children feel safe enough to examine their </a:t>
            </a:r>
            <a:r>
              <a:rPr lang="en-GB" dirty="0" smtClean="0"/>
              <a:t>lives and </a:t>
            </a:r>
            <a:r>
              <a:rPr lang="en-GB" dirty="0"/>
              <a:t>start to make changes</a:t>
            </a:r>
            <a:r>
              <a:rPr lang="en-GB" dirty="0" smtClean="0"/>
              <a:t>.</a:t>
            </a:r>
          </a:p>
          <a:p>
            <a:pPr marL="0" indent="0" algn="r">
              <a:buNone/>
            </a:pPr>
            <a:r>
              <a:rPr lang="en-GB" dirty="0" err="1"/>
              <a:t>Shephard</a:t>
            </a:r>
            <a:r>
              <a:rPr lang="en-GB" dirty="0"/>
              <a:t> &amp; Lewis (2017, </a:t>
            </a:r>
            <a:r>
              <a:rPr lang="en-GB" dirty="0" smtClean="0"/>
              <a:t>p24)</a:t>
            </a:r>
            <a:endParaRPr lang="en-GB" dirty="0"/>
          </a:p>
          <a:p>
            <a:pPr marL="0" indent="0">
              <a:buNone/>
            </a:pPr>
            <a:endParaRPr lang="en-GB" dirty="0"/>
          </a:p>
        </p:txBody>
      </p:sp>
    </p:spTree>
    <p:extLst>
      <p:ext uri="{BB962C8B-B14F-4D97-AF65-F5344CB8AC3E}">
        <p14:creationId xmlns:p14="http://schemas.microsoft.com/office/powerpoint/2010/main" val="3477244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Access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a:t>Our services need to be accessible to children with chaotic lives, who may have had </a:t>
            </a:r>
            <a:r>
              <a:rPr lang="en-GB" dirty="0" smtClean="0"/>
              <a:t>poor or </a:t>
            </a:r>
            <a:r>
              <a:rPr lang="en-GB" dirty="0"/>
              <a:t>challenging experiences with other </a:t>
            </a:r>
            <a:r>
              <a:rPr lang="en-GB" dirty="0" smtClean="0"/>
              <a:t>professionals. That </a:t>
            </a:r>
            <a:r>
              <a:rPr lang="en-GB" dirty="0"/>
              <a:t>is why we make our </a:t>
            </a:r>
            <a:r>
              <a:rPr lang="en-GB" dirty="0" smtClean="0"/>
              <a:t>services flexible </a:t>
            </a:r>
            <a:r>
              <a:rPr lang="en-GB" dirty="0"/>
              <a:t>and responsive to their needs, and why we offer children and families ways </a:t>
            </a:r>
            <a:r>
              <a:rPr lang="en-GB" dirty="0" smtClean="0"/>
              <a:t>to access </a:t>
            </a:r>
            <a:r>
              <a:rPr lang="en-GB" dirty="0"/>
              <a:t>us on their own terms, sometimes providing text and online routes to reach </a:t>
            </a:r>
            <a:r>
              <a:rPr lang="en-GB" dirty="0" smtClean="0"/>
              <a:t>us. It </a:t>
            </a:r>
            <a:r>
              <a:rPr lang="en-GB" dirty="0"/>
              <a:t>also means that we need to be available whenever children need us</a:t>
            </a:r>
            <a:r>
              <a:rPr lang="en-GB" dirty="0" smtClean="0"/>
              <a:t>.</a:t>
            </a:r>
          </a:p>
          <a:p>
            <a:pPr marL="0" indent="0" algn="r">
              <a:buNone/>
            </a:pPr>
            <a:r>
              <a:rPr lang="en-GB" dirty="0" err="1"/>
              <a:t>Shephard</a:t>
            </a:r>
            <a:r>
              <a:rPr lang="en-GB" dirty="0"/>
              <a:t> &amp; Lewis (2017, </a:t>
            </a:r>
            <a:r>
              <a:rPr lang="en-GB" dirty="0" smtClean="0"/>
              <a:t>p27)</a:t>
            </a:r>
            <a:endParaRPr lang="en-GB" dirty="0"/>
          </a:p>
          <a:p>
            <a:pPr marL="0" indent="0">
              <a:buNone/>
            </a:pPr>
            <a:endParaRPr lang="en-GB" dirty="0"/>
          </a:p>
        </p:txBody>
      </p:sp>
    </p:spTree>
    <p:extLst>
      <p:ext uri="{BB962C8B-B14F-4D97-AF65-F5344CB8AC3E}">
        <p14:creationId xmlns:p14="http://schemas.microsoft.com/office/powerpoint/2010/main" val="1968246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NSPCC, (2017). </a:t>
            </a:r>
            <a:r>
              <a:rPr lang="en-GB" dirty="0"/>
              <a:t>Child sexual exploitation Facts and </a:t>
            </a:r>
            <a:r>
              <a:rPr lang="en-GB" dirty="0" smtClean="0"/>
              <a:t>statistics. [online</a:t>
            </a:r>
            <a:r>
              <a:rPr lang="en-GB" dirty="0"/>
              <a:t>] Available at: </a:t>
            </a:r>
            <a:r>
              <a:rPr lang="en-GB" dirty="0">
                <a:hlinkClick r:id="rId2"/>
              </a:rPr>
              <a:t>https://www.nspcc.org.uk/preventing-abuse/child-abuse-and-neglect/child-sexual-exploitation/child-sexual-exploitation-facts-and-statistics</a:t>
            </a:r>
            <a:r>
              <a:rPr lang="en-GB" dirty="0" smtClean="0">
                <a:hlinkClick r:id="rId2"/>
              </a:rPr>
              <a:t>/</a:t>
            </a:r>
            <a:r>
              <a:rPr lang="en-GB" dirty="0" smtClean="0"/>
              <a:t> [Accesses 20 Feb 2017]. </a:t>
            </a:r>
            <a:endParaRPr lang="en-GB" dirty="0" smtClean="0"/>
          </a:p>
          <a:p>
            <a:r>
              <a:rPr lang="en-GB" dirty="0" err="1" smtClean="0"/>
              <a:t>Shephard</a:t>
            </a:r>
            <a:r>
              <a:rPr lang="en-GB" dirty="0" smtClean="0"/>
              <a:t>, W. &amp; Lewis, B. (2017) Working with children who are victims or at risk of sexual exploitation: </a:t>
            </a:r>
            <a:r>
              <a:rPr lang="en-GB" dirty="0" err="1" smtClean="0"/>
              <a:t>Barnardo’s</a:t>
            </a:r>
            <a:r>
              <a:rPr lang="en-GB" dirty="0" smtClean="0"/>
              <a:t> model of practice [pdf]. </a:t>
            </a:r>
            <a:r>
              <a:rPr lang="en-GB" dirty="0" err="1" smtClean="0"/>
              <a:t>Barnardo’s</a:t>
            </a:r>
            <a:r>
              <a:rPr lang="en-GB" dirty="0" smtClean="0"/>
              <a:t>. Available at </a:t>
            </a:r>
            <a:r>
              <a:rPr lang="en-GB" dirty="0" smtClean="0">
                <a:hlinkClick r:id="rId3"/>
              </a:rPr>
              <a:t>http://www.barnardos.org.uk/cse_barnardo_s_model_of_practice.pdf</a:t>
            </a:r>
            <a:r>
              <a:rPr lang="en-GB" dirty="0" smtClean="0"/>
              <a:t> [Accessed 20 Feb. 2017]</a:t>
            </a:r>
            <a:endParaRPr lang="en-GB" dirty="0"/>
          </a:p>
        </p:txBody>
      </p:sp>
    </p:spTree>
    <p:extLst>
      <p:ext uri="{BB962C8B-B14F-4D97-AF65-F5344CB8AC3E}">
        <p14:creationId xmlns:p14="http://schemas.microsoft.com/office/powerpoint/2010/main" val="37827168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TotalTime>
  <Words>1634</Words>
  <Application>Microsoft Office PowerPoint</Application>
  <PresentationFormat>On-screen Show (4:3)</PresentationFormat>
  <Paragraphs>122</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Protecting Children &amp; Young People from sexual exploitation</vt:lpstr>
      <vt:lpstr>PowerPoint Presentation</vt:lpstr>
      <vt:lpstr>Definition </vt:lpstr>
      <vt:lpstr>Facts and Statistics</vt:lpstr>
      <vt:lpstr>Signs and Behaviour</vt:lpstr>
      <vt:lpstr>Risk Factors</vt:lpstr>
      <vt:lpstr>Why are some more at risk?</vt:lpstr>
      <vt:lpstr>Attachment</vt:lpstr>
      <vt:lpstr>Child &amp; Adolescent Development</vt:lpstr>
      <vt:lpstr>Neuroscience</vt:lpstr>
      <vt:lpstr>Economic Factors</vt:lpstr>
      <vt:lpstr>PowerPoint Presentation</vt:lpstr>
      <vt:lpstr>PowerPoint Presentation</vt:lpstr>
      <vt:lpstr>Models of Exploitation</vt:lpstr>
      <vt:lpstr>Peer Exploitation</vt:lpstr>
      <vt:lpstr>Boyfriend/girlfriend</vt:lpstr>
      <vt:lpstr>Gang Involvement</vt:lpstr>
      <vt:lpstr>Process of Exploitation</vt:lpstr>
      <vt:lpstr>Model of Work</vt:lpstr>
      <vt:lpstr>Assertive outreach </vt:lpstr>
      <vt:lpstr>Advocacy </vt:lpstr>
      <vt:lpstr>Attention</vt:lpstr>
      <vt:lpstr>Access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Protecting Children &amp; Young People from sexual exploitation</dc:title>
  <dc:creator>Administrator</dc:creator>
  <cp:lastModifiedBy>Administrator</cp:lastModifiedBy>
  <cp:revision>24</cp:revision>
  <dcterms:created xsi:type="dcterms:W3CDTF">2017-02-20T10:41:55Z</dcterms:created>
  <dcterms:modified xsi:type="dcterms:W3CDTF">2017-02-20T15:45:45Z</dcterms:modified>
</cp:coreProperties>
</file>