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52" r:id="rId8"/>
  </p:sldMasterIdLst>
  <p:notesMasterIdLst>
    <p:notesMasterId r:id="rId34"/>
  </p:notesMasterIdLst>
  <p:sldIdLst>
    <p:sldId id="256" r:id="rId9"/>
    <p:sldId id="257" r:id="rId10"/>
    <p:sldId id="283" r:id="rId11"/>
    <p:sldId id="263" r:id="rId12"/>
    <p:sldId id="289" r:id="rId13"/>
    <p:sldId id="295" r:id="rId14"/>
    <p:sldId id="288" r:id="rId15"/>
    <p:sldId id="430" r:id="rId16"/>
    <p:sldId id="371" r:id="rId17"/>
    <p:sldId id="429" r:id="rId18"/>
    <p:sldId id="427" r:id="rId19"/>
    <p:sldId id="262" r:id="rId20"/>
    <p:sldId id="296" r:id="rId21"/>
    <p:sldId id="297" r:id="rId22"/>
    <p:sldId id="298" r:id="rId23"/>
    <p:sldId id="299" r:id="rId24"/>
    <p:sldId id="300" r:id="rId25"/>
    <p:sldId id="301" r:id="rId26"/>
    <p:sldId id="302" r:id="rId27"/>
    <p:sldId id="303" r:id="rId28"/>
    <p:sldId id="304" r:id="rId29"/>
    <p:sldId id="305" r:id="rId30"/>
    <p:sldId id="428" r:id="rId31"/>
    <p:sldId id="306" r:id="rId32"/>
    <p:sldId id="47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05"/>
    <p:restoredTop sz="96327"/>
  </p:normalViewPr>
  <p:slideViewPr>
    <p:cSldViewPr snapToGrid="0" snapToObjects="1">
      <p:cViewPr varScale="1">
        <p:scale>
          <a:sx n="84" d="100"/>
          <a:sy n="84" d="100"/>
        </p:scale>
        <p:origin x="45"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microsoft.com/office/2016/11/relationships/changesInfo" Target="changesInfos/changesInfo1.xml"/><Relationship Id="rId21" Type="http://schemas.openxmlformats.org/officeDocument/2006/relationships/slide" Target="slides/slide13.xml"/><Relationship Id="rId34" Type="http://schemas.openxmlformats.org/officeDocument/2006/relationships/notesMaster" Target="notesMasters/notesMaster1.xml"/><Relationship Id="rId7" Type="http://schemas.openxmlformats.org/officeDocument/2006/relationships/slideMaster" Target="slideMasters/slideMaster5.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2.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presProps" Target="presProps.xml"/><Relationship Id="rId8" Type="http://schemas.openxmlformats.org/officeDocument/2006/relationships/slideMaster" Target="slideMasters/slideMaster6.xml"/><Relationship Id="rId3" Type="http://schemas.openxmlformats.org/officeDocument/2006/relationships/slideMaster" Target="slideMasters/slide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B90458D2-BB21-4040-B9E3-65A3BBEC6E39}"/>
    <pc:docChg chg="modSld delMainMaster">
      <pc:chgData name="Christopher Wilkin" userId="10363294-769d-46d1-9962-1839b2820248" providerId="ADAL" clId="{B90458D2-BB21-4040-B9E3-65A3BBEC6E39}" dt="2026-09-14T08:04:34.984" v="7"/>
      <pc:docMkLst>
        <pc:docMk/>
      </pc:docMkLst>
      <pc:sldChg chg="modSp mod">
        <pc:chgData name="Christopher Wilkin" userId="10363294-769d-46d1-9962-1839b2820248" providerId="ADAL" clId="{B90458D2-BB21-4040-B9E3-65A3BBEC6E39}" dt="2026-09-14T08:04:24.144" v="6" actId="1076"/>
        <pc:sldMkLst>
          <pc:docMk/>
          <pc:sldMk cId="2611665996" sldId="429"/>
        </pc:sldMkLst>
        <pc:spChg chg="mod">
          <ac:chgData name="Christopher Wilkin" userId="10363294-769d-46d1-9962-1839b2820248" providerId="ADAL" clId="{B90458D2-BB21-4040-B9E3-65A3BBEC6E39}" dt="2026-09-14T08:04:24.144" v="6" actId="1076"/>
          <ac:spMkLst>
            <pc:docMk/>
            <pc:sldMk cId="2611665996" sldId="429"/>
            <ac:spMk id="3" creationId="{637F397A-290F-CEF3-435E-FFBB3DFF20F3}"/>
          </ac:spMkLst>
        </pc:spChg>
      </pc:sldChg>
      <pc:sldChg chg="addSp delSp modSp mod">
        <pc:chgData name="Christopher Wilkin" userId="10363294-769d-46d1-9962-1839b2820248" providerId="ADAL" clId="{B90458D2-BB21-4040-B9E3-65A3BBEC6E39}" dt="2026-09-09T12:12:12.826" v="5" actId="14100"/>
        <pc:sldMkLst>
          <pc:docMk/>
          <pc:sldMk cId="2407868052" sldId="471"/>
        </pc:sldMkLst>
        <pc:picChg chg="add mod">
          <ac:chgData name="Christopher Wilkin" userId="10363294-769d-46d1-9962-1839b2820248" providerId="ADAL" clId="{B90458D2-BB21-4040-B9E3-65A3BBEC6E39}" dt="2026-09-09T12:12:12.826" v="5" actId="14100"/>
          <ac:picMkLst>
            <pc:docMk/>
            <pc:sldMk cId="2407868052" sldId="471"/>
            <ac:picMk id="5" creationId="{6DC8ABF7-7EE6-4A31-86B3-4D36A5FB70E5}"/>
          </ac:picMkLst>
        </pc:picChg>
      </pc:sldChg>
      <pc:sldMasterChg chg="del delSldLayout">
        <pc:chgData name="Christopher Wilkin" userId="10363294-769d-46d1-9962-1839b2820248" providerId="ADAL" clId="{B90458D2-BB21-4040-B9E3-65A3BBEC6E39}" dt="2026-09-14T08:04:34.984" v="7"/>
        <pc:sldMasterMkLst>
          <pc:docMk/>
          <pc:sldMasterMk cId="754378712" sldId="2147483666"/>
        </pc:sldMasterMkLst>
        <pc:sldLayoutChg chg="del">
          <pc:chgData name="Christopher Wilkin" userId="10363294-769d-46d1-9962-1839b2820248" providerId="ADAL" clId="{B90458D2-BB21-4040-B9E3-65A3BBEC6E39}" dt="2026-09-14T08:04:34.984" v="7"/>
          <pc:sldLayoutMkLst>
            <pc:docMk/>
            <pc:sldMasterMk cId="754378712" sldId="2147483666"/>
            <pc:sldLayoutMk cId="3132846485" sldId="2147483690"/>
          </pc:sldLayoutMkLst>
        </pc:sldLayoutChg>
        <pc:sldLayoutChg chg="del">
          <pc:chgData name="Christopher Wilkin" userId="10363294-769d-46d1-9962-1839b2820248" providerId="ADAL" clId="{B90458D2-BB21-4040-B9E3-65A3BBEC6E39}" dt="2026-09-14T08:04:34.984" v="7"/>
          <pc:sldLayoutMkLst>
            <pc:docMk/>
            <pc:sldMasterMk cId="754378712" sldId="2147483666"/>
            <pc:sldLayoutMk cId="1638318787" sldId="2147483698"/>
          </pc:sldLayoutMkLst>
        </pc:sldLayoutChg>
        <pc:sldLayoutChg chg="del">
          <pc:chgData name="Christopher Wilkin" userId="10363294-769d-46d1-9962-1839b2820248" providerId="ADAL" clId="{B90458D2-BB21-4040-B9E3-65A3BBEC6E39}" dt="2026-09-14T08:04:34.984" v="7"/>
          <pc:sldLayoutMkLst>
            <pc:docMk/>
            <pc:sldMasterMk cId="754378712" sldId="2147483666"/>
            <pc:sldLayoutMk cId="1988994691" sldId="2147483699"/>
          </pc:sldLayoutMkLst>
        </pc:sldLayoutChg>
        <pc:sldLayoutChg chg="del">
          <pc:chgData name="Christopher Wilkin" userId="10363294-769d-46d1-9962-1839b2820248" providerId="ADAL" clId="{B90458D2-BB21-4040-B9E3-65A3BBEC6E39}" dt="2026-09-14T08:04:34.984" v="7"/>
          <pc:sldLayoutMkLst>
            <pc:docMk/>
            <pc:sldMasterMk cId="754378712" sldId="2147483666"/>
            <pc:sldLayoutMk cId="1668414652" sldId="2147483700"/>
          </pc:sldLayoutMkLst>
        </pc:sldLayoutChg>
        <pc:sldLayoutChg chg="del">
          <pc:chgData name="Christopher Wilkin" userId="10363294-769d-46d1-9962-1839b2820248" providerId="ADAL" clId="{B90458D2-BB21-4040-B9E3-65A3BBEC6E39}" dt="2026-09-14T08:04:34.984" v="7"/>
          <pc:sldLayoutMkLst>
            <pc:docMk/>
            <pc:sldMasterMk cId="754378712" sldId="2147483666"/>
            <pc:sldLayoutMk cId="3376813219" sldId="2147483701"/>
          </pc:sldLayoutMkLst>
        </pc:sldLayoutChg>
        <pc:sldLayoutChg chg="del">
          <pc:chgData name="Christopher Wilkin" userId="10363294-769d-46d1-9962-1839b2820248" providerId="ADAL" clId="{B90458D2-BB21-4040-B9E3-65A3BBEC6E39}" dt="2026-09-14T08:04:34.984" v="7"/>
          <pc:sldLayoutMkLst>
            <pc:docMk/>
            <pc:sldMasterMk cId="754378712" sldId="2147483666"/>
            <pc:sldLayoutMk cId="1322761775" sldId="2147483703"/>
          </pc:sldLayoutMkLst>
        </pc:sldLayoutChg>
        <pc:sldLayoutChg chg="del">
          <pc:chgData name="Christopher Wilkin" userId="10363294-769d-46d1-9962-1839b2820248" providerId="ADAL" clId="{B90458D2-BB21-4040-B9E3-65A3BBEC6E39}" dt="2026-09-14T08:04:34.984" v="7"/>
          <pc:sldLayoutMkLst>
            <pc:docMk/>
            <pc:sldMasterMk cId="754378712" sldId="2147483666"/>
            <pc:sldLayoutMk cId="1402491513" sldId="2147483704"/>
          </pc:sldLayoutMkLst>
        </pc:sldLayoutChg>
        <pc:sldLayoutChg chg="del">
          <pc:chgData name="Christopher Wilkin" userId="10363294-769d-46d1-9962-1839b2820248" providerId="ADAL" clId="{B90458D2-BB21-4040-B9E3-65A3BBEC6E39}" dt="2026-09-14T08:04:34.984" v="7"/>
          <pc:sldLayoutMkLst>
            <pc:docMk/>
            <pc:sldMasterMk cId="754378712" sldId="2147483666"/>
            <pc:sldLayoutMk cId="2661865558" sldId="2147483705"/>
          </pc:sldLayoutMkLst>
        </pc:sldLayoutChg>
      </pc:sldMasterChg>
      <pc:sldMasterChg chg="del delSldLayout">
        <pc:chgData name="Christopher Wilkin" userId="10363294-769d-46d1-9962-1839b2820248" providerId="ADAL" clId="{B90458D2-BB21-4040-B9E3-65A3BBEC6E39}" dt="2026-09-14T08:04:34.984" v="7"/>
        <pc:sldMasterMkLst>
          <pc:docMk/>
          <pc:sldMasterMk cId="1748540667" sldId="2147483736"/>
        </pc:sldMasterMkLst>
        <pc:sldLayoutChg chg="del">
          <pc:chgData name="Christopher Wilkin" userId="10363294-769d-46d1-9962-1839b2820248" providerId="ADAL" clId="{B90458D2-BB21-4040-B9E3-65A3BBEC6E39}" dt="2026-09-14T08:04:34.984" v="7"/>
          <pc:sldLayoutMkLst>
            <pc:docMk/>
            <pc:sldMasterMk cId="1748540667" sldId="2147483736"/>
            <pc:sldLayoutMk cId="1305836617" sldId="2147483737"/>
          </pc:sldLayoutMkLst>
        </pc:sldLayoutChg>
        <pc:sldLayoutChg chg="del">
          <pc:chgData name="Christopher Wilkin" userId="10363294-769d-46d1-9962-1839b2820248" providerId="ADAL" clId="{B90458D2-BB21-4040-B9E3-65A3BBEC6E39}" dt="2026-09-14T08:04:34.984" v="7"/>
          <pc:sldLayoutMkLst>
            <pc:docMk/>
            <pc:sldMasterMk cId="1748540667" sldId="2147483736"/>
            <pc:sldLayoutMk cId="1363708542" sldId="2147483738"/>
          </pc:sldLayoutMkLst>
        </pc:sldLayoutChg>
        <pc:sldLayoutChg chg="del">
          <pc:chgData name="Christopher Wilkin" userId="10363294-769d-46d1-9962-1839b2820248" providerId="ADAL" clId="{B90458D2-BB21-4040-B9E3-65A3BBEC6E39}" dt="2026-09-14T08:04:34.984" v="7"/>
          <pc:sldLayoutMkLst>
            <pc:docMk/>
            <pc:sldMasterMk cId="1748540667" sldId="2147483736"/>
            <pc:sldLayoutMk cId="1579956059" sldId="214748373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94AB07-2E14-40B3-9503-FE813022938F}" type="datetimeFigureOut">
              <a:rPr lang="en-GB" smtClean="0"/>
              <a:t>14/09/2026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457B9-CE58-4DB7-A519-F11CEB848D1B}" type="slidenum">
              <a:rPr lang="en-GB" smtClean="0"/>
              <a:t>‹#›</a:t>
            </a:fld>
            <a:endParaRPr lang="en-GB"/>
          </a:p>
        </p:txBody>
      </p:sp>
    </p:spTree>
    <p:extLst>
      <p:ext uri="{BB962C8B-B14F-4D97-AF65-F5344CB8AC3E}">
        <p14:creationId xmlns:p14="http://schemas.microsoft.com/office/powerpoint/2010/main" val="24011136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way of creating value is to adopt blue ocean strategy. </a:t>
            </a:r>
          </a:p>
        </p:txBody>
      </p:sp>
      <p:sp>
        <p:nvSpPr>
          <p:cNvPr id="4" name="Slide Number Placeholder 3"/>
          <p:cNvSpPr>
            <a:spLocks noGrp="1"/>
          </p:cNvSpPr>
          <p:nvPr>
            <p:ph type="sldNum" sz="quarter" idx="5"/>
          </p:nvPr>
        </p:nvSpPr>
        <p:spPr/>
        <p:txBody>
          <a:bodyPr/>
          <a:lstStyle/>
          <a:p>
            <a:fld id="{46917115-3811-4D09-8D66-F9B9CB92A468}" type="slidenum">
              <a:rPr lang="en-GB" smtClean="0"/>
              <a:t>5</a:t>
            </a:fld>
            <a:endParaRPr lang="en-GB"/>
          </a:p>
        </p:txBody>
      </p:sp>
    </p:spTree>
    <p:extLst>
      <p:ext uri="{BB962C8B-B14F-4D97-AF65-F5344CB8AC3E}">
        <p14:creationId xmlns:p14="http://schemas.microsoft.com/office/powerpoint/2010/main" val="3264437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917115-3811-4D09-8D66-F9B9CB92A468}" type="slidenum">
              <a:rPr lang="en-GB" smtClean="0"/>
              <a:t>14</a:t>
            </a:fld>
            <a:endParaRPr lang="en-GB"/>
          </a:p>
        </p:txBody>
      </p:sp>
    </p:spTree>
    <p:extLst>
      <p:ext uri="{BB962C8B-B14F-4D97-AF65-F5344CB8AC3E}">
        <p14:creationId xmlns:p14="http://schemas.microsoft.com/office/powerpoint/2010/main" val="40951452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1.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1.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0.png"/></Relationships>
</file>

<file path=ppt/slideLayouts/_rels/slideLayout2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2.png"/><Relationship Id="rId1" Type="http://schemas.openxmlformats.org/officeDocument/2006/relationships/slideMaster" Target="../slideMasters/slideMaster6.xml"/><Relationship Id="rId5" Type="http://schemas.microsoft.com/office/2007/relationships/hdphoto" Target="../media/hdphoto1.wdp"/><Relationship Id="rId4" Type="http://schemas.openxmlformats.org/officeDocument/2006/relationships/image" Target="../media/image20.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936021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a:lstStyle/>
            <a:p>
              <a:endParaRPr lang="en-GB"/>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a:lstStyle/>
            <a:p>
              <a:endParaRPr lang="en-GB"/>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2217503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158893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4FC72141-AE0A-4216-A982-2C701C29F188}" type="datetimeFigureOut">
              <a:rPr lang="en-GB" smtClean="0"/>
              <a:t>14/09/2026</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D08F033-0C37-4447-A2A4-38CAFF906A18}" type="slidenum">
              <a:rPr lang="en-GB" smtClean="0"/>
              <a:t>‹#›</a:t>
            </a:fld>
            <a:endParaRPr lang="en-GB"/>
          </a:p>
        </p:txBody>
      </p:sp>
    </p:spTree>
    <p:extLst>
      <p:ext uri="{BB962C8B-B14F-4D97-AF65-F5344CB8AC3E}">
        <p14:creationId xmlns:p14="http://schemas.microsoft.com/office/powerpoint/2010/main" val="8233764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C72141-AE0A-4216-A982-2C701C29F188}" type="datetimeFigureOut">
              <a:rPr lang="en-GB" smtClean="0"/>
              <a:t>14/09/2026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258426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C72141-AE0A-4216-A982-2C701C29F188}" type="datetimeFigureOut">
              <a:rPr lang="en-GB" smtClean="0"/>
              <a:t>14/09/2026</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808885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C72141-AE0A-4216-A982-2C701C29F188}" type="datetimeFigureOut">
              <a:rPr lang="en-GB" smtClean="0"/>
              <a:t>14/09/2026</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94142927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14/09/2026</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31722227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14/09/2026</a:t>
            </a:fld>
            <a:endParaRPr lang="en-GB"/>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a:lstStyle/>
            <a:p>
              <a:endParaRPr lang="en-GB"/>
            </a:p>
          </p:txBody>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5507163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14/09/2026</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28211057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8738649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C72141-AE0A-4216-A982-2C701C29F188}" type="datetimeFigureOut">
              <a:rPr lang="en-GB" smtClean="0"/>
              <a:t>14/09/2026</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4996549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10569876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7.png"/><Relationship Id="rId4" Type="http://schemas.openxmlformats.org/officeDocument/2006/relationships/slideLayout" Target="../slideLayouts/slideLayout10.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theme" Target="../theme/theme6.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2" Type="http://schemas.openxmlformats.org/officeDocument/2006/relationships/slideLayout" Target="../slideLayouts/slideLayout21.xml"/><Relationship Id="rId16" Type="http://schemas.openxmlformats.org/officeDocument/2006/relationships/image" Target="../media/image21.png"/><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microsoft.com/office/2007/relationships/hdphoto" Target="../media/hdphoto1.wdp"/><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image" Target="../media/image20.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9/14/2026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5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4FC72141-AE0A-4216-A982-2C701C29F188}" type="datetimeFigureOut">
              <a:rPr lang="en-GB" smtClean="0"/>
              <a:t>14/09/2026</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GB"/>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GB"/>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3407681650"/>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4.xml"/><Relationship Id="rId1" Type="http://schemas.openxmlformats.org/officeDocument/2006/relationships/video" Target="https://www.youtube.com/embed/sYdaa02CS5E?feature=oembed" TargetMode="External"/><Relationship Id="rId4" Type="http://schemas.openxmlformats.org/officeDocument/2006/relationships/image" Target="../media/image2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1.xml"/><Relationship Id="rId1" Type="http://schemas.openxmlformats.org/officeDocument/2006/relationships/video" Target="https://www.youtube.com/embed/T-F-vVNVQ50?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slideLayout" Target="../slideLayouts/slideLayout21.xml"/><Relationship Id="rId1" Type="http://schemas.openxmlformats.org/officeDocument/2006/relationships/video" Target="https://www.youtube.com/embed/82HVtBOhWD0?start=222&amp;feature=oembed" TargetMode="External"/><Relationship Id="rId5" Type="http://schemas.openxmlformats.org/officeDocument/2006/relationships/image" Target="../media/image30.jpe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8.jpeg"/><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21.xml"/><Relationship Id="rId4" Type="http://schemas.openxmlformats.org/officeDocument/2006/relationships/image" Target="../media/image33.jpeg"/></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slideLayout" Target="../slideLayouts/slideLayout21.xml"/><Relationship Id="rId1" Type="http://schemas.openxmlformats.org/officeDocument/2006/relationships/video" Target="https://www.youtube.com/embed/HHGECgoeoyQ?feature=oembed" TargetMode="External"/><Relationship Id="rId4" Type="http://schemas.openxmlformats.org/officeDocument/2006/relationships/image" Target="../media/image35.jpeg"/></Relationships>
</file>

<file path=ppt/slides/_rels/slide1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34.png"/><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1.xml"/><Relationship Id="rId4" Type="http://schemas.openxmlformats.org/officeDocument/2006/relationships/image" Target="../media/image44.png"/></Relationships>
</file>

<file path=ppt/slides/_rels/slide2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25.xml"/><Relationship Id="rId1" Type="http://schemas.openxmlformats.org/officeDocument/2006/relationships/video" Target="https://www.youtube.com/embed/iueVZJVEmEs?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64006C7-364D-956C-670E-A149453AD110}"/>
              </a:ext>
            </a:extLst>
          </p:cNvPr>
          <p:cNvSpPr>
            <a:spLocks noGrp="1"/>
          </p:cNvSpPr>
          <p:nvPr>
            <p:ph idx="1"/>
          </p:nvPr>
        </p:nvSpPr>
        <p:spPr/>
        <p:txBody>
          <a:bodyPr/>
          <a:lstStyle/>
          <a:p>
            <a:pPr marL="0" indent="0" algn="ctr">
              <a:buNone/>
            </a:pPr>
            <a:r>
              <a:rPr lang="en-GB" sz="4000" b="1" dirty="0">
                <a:solidFill>
                  <a:schemeClr val="bg1"/>
                </a:solidFill>
              </a:rPr>
              <a:t>Enterprise Development and Commercial Innovation</a:t>
            </a:r>
          </a:p>
          <a:p>
            <a:pPr marL="0" indent="0" algn="ctr">
              <a:buNone/>
            </a:pPr>
            <a:endParaRPr lang="en-GB" sz="4000" b="1" dirty="0">
              <a:solidFill>
                <a:schemeClr val="bg1"/>
              </a:solidFill>
            </a:endParaRPr>
          </a:p>
          <a:p>
            <a:pPr marL="0" indent="0" algn="ctr">
              <a:buNone/>
            </a:pPr>
            <a:r>
              <a:rPr lang="en-GB" sz="4000" b="1" dirty="0">
                <a:solidFill>
                  <a:schemeClr val="bg1"/>
                </a:solidFill>
              </a:rPr>
              <a:t>Week 2 Innovation and Enterprise</a:t>
            </a:r>
          </a:p>
        </p:txBody>
      </p:sp>
    </p:spTree>
    <p:extLst>
      <p:ext uri="{BB962C8B-B14F-4D97-AF65-F5344CB8AC3E}">
        <p14:creationId xmlns:p14="http://schemas.microsoft.com/office/powerpoint/2010/main" val="3747586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ject 2" descr="$PPTXTitle">
            <a:extLst>
              <a:ext uri="{FF2B5EF4-FFF2-40B4-BE49-F238E27FC236}">
                <a16:creationId xmlns:a16="http://schemas.microsoft.com/office/drawing/2014/main" id="{DCE60F7B-5BE1-7D82-1677-A8E52EDDE278}"/>
              </a:ext>
            </a:extLst>
          </p:cNvPr>
          <p:cNvSpPr txBox="1">
            <a:spLocks/>
          </p:cNvSpPr>
          <p:nvPr/>
        </p:nvSpPr>
        <p:spPr>
          <a:xfrm>
            <a:off x="2665882" y="555625"/>
            <a:ext cx="6860235" cy="696594"/>
          </a:xfrm>
          <a:prstGeom prst="rect">
            <a:avLst/>
          </a:prstGeom>
        </p:spPr>
        <p:txBody>
          <a:bodyPr vert="horz" wrap="square" lIns="0" tIns="12065"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089660">
              <a:lnSpc>
                <a:spcPct val="100000"/>
              </a:lnSpc>
              <a:spcBef>
                <a:spcPts val="95"/>
              </a:spcBef>
            </a:pPr>
            <a:r>
              <a:rPr lang="en-GB" dirty="0"/>
              <a:t>Learning</a:t>
            </a:r>
            <a:r>
              <a:rPr lang="en-GB" spc="-185" dirty="0"/>
              <a:t> </a:t>
            </a:r>
            <a:r>
              <a:rPr lang="en-GB" spc="-10" dirty="0"/>
              <a:t>outcomes</a:t>
            </a:r>
          </a:p>
        </p:txBody>
      </p:sp>
      <p:sp>
        <p:nvSpPr>
          <p:cNvPr id="5" name="object 3">
            <a:extLst>
              <a:ext uri="{FF2B5EF4-FFF2-40B4-BE49-F238E27FC236}">
                <a16:creationId xmlns:a16="http://schemas.microsoft.com/office/drawing/2014/main" id="{987F58B2-AA94-1379-992E-3833EF102F4E}"/>
              </a:ext>
            </a:extLst>
          </p:cNvPr>
          <p:cNvSpPr txBox="1"/>
          <p:nvPr/>
        </p:nvSpPr>
        <p:spPr>
          <a:xfrm>
            <a:off x="3776516" y="1573982"/>
            <a:ext cx="7352030" cy="4203715"/>
          </a:xfrm>
          <a:prstGeom prst="rect">
            <a:avLst/>
          </a:prstGeom>
        </p:spPr>
        <p:txBody>
          <a:bodyPr vert="horz" wrap="square" lIns="0" tIns="12700" rIns="0" bIns="0" rtlCol="0">
            <a:spAutoFit/>
          </a:bodyPr>
          <a:lstStyle/>
          <a:p>
            <a:pPr marL="12700" marR="382905">
              <a:lnSpc>
                <a:spcPct val="100000"/>
              </a:lnSpc>
              <a:spcBef>
                <a:spcPts val="100"/>
              </a:spcBef>
            </a:pPr>
            <a:r>
              <a:rPr lang="en-GB" sz="2400" dirty="0">
                <a:latin typeface="Arial"/>
                <a:cs typeface="Arial"/>
              </a:rPr>
              <a:t>You should –</a:t>
            </a:r>
          </a:p>
          <a:p>
            <a:pPr marL="12700" marR="382905">
              <a:lnSpc>
                <a:spcPct val="100000"/>
              </a:lnSpc>
              <a:spcBef>
                <a:spcPts val="100"/>
              </a:spcBef>
            </a:pPr>
            <a:endParaRPr lang="en-GB" sz="2400" dirty="0">
              <a:latin typeface="Arial"/>
              <a:cs typeface="Arial"/>
            </a:endParaRPr>
          </a:p>
          <a:p>
            <a:pPr marL="12700" marR="382905">
              <a:lnSpc>
                <a:spcPct val="100000"/>
              </a:lnSpc>
              <a:spcBef>
                <a:spcPts val="100"/>
              </a:spcBef>
            </a:pPr>
            <a:r>
              <a:rPr lang="en-GB" sz="2400" dirty="0">
                <a:latin typeface="Arial"/>
                <a:cs typeface="Arial"/>
              </a:rPr>
              <a:t>Gain an understanding of the types of innovation</a:t>
            </a:r>
          </a:p>
          <a:p>
            <a:pPr marL="12700" marR="382905">
              <a:lnSpc>
                <a:spcPct val="100000"/>
              </a:lnSpc>
              <a:spcBef>
                <a:spcPts val="100"/>
              </a:spcBef>
            </a:pPr>
            <a:endParaRPr lang="en-GB" sz="2400" dirty="0">
              <a:latin typeface="Arial"/>
              <a:cs typeface="Arial"/>
            </a:endParaRPr>
          </a:p>
          <a:p>
            <a:pPr marL="12700" marR="382905">
              <a:lnSpc>
                <a:spcPct val="100000"/>
              </a:lnSpc>
              <a:spcBef>
                <a:spcPts val="100"/>
              </a:spcBef>
            </a:pPr>
            <a:r>
              <a:rPr lang="en-GB" sz="2400" dirty="0">
                <a:latin typeface="Arial"/>
                <a:cs typeface="Arial"/>
              </a:rPr>
              <a:t>Incremental vs disruptive</a:t>
            </a:r>
          </a:p>
          <a:p>
            <a:pPr marL="12700" marR="382905">
              <a:lnSpc>
                <a:spcPct val="100000"/>
              </a:lnSpc>
              <a:spcBef>
                <a:spcPts val="100"/>
              </a:spcBef>
            </a:pPr>
            <a:endParaRPr lang="en-GB" sz="2400" dirty="0">
              <a:latin typeface="Arial"/>
              <a:cs typeface="Arial"/>
            </a:endParaRPr>
          </a:p>
          <a:p>
            <a:pPr marL="12700" marR="382905">
              <a:lnSpc>
                <a:spcPct val="100000"/>
              </a:lnSpc>
              <a:spcBef>
                <a:spcPts val="100"/>
              </a:spcBef>
            </a:pPr>
            <a:r>
              <a:rPr lang="en-GB" sz="2400" dirty="0">
                <a:latin typeface="Arial"/>
                <a:cs typeface="Arial"/>
              </a:rPr>
              <a:t>Open innovation</a:t>
            </a:r>
          </a:p>
          <a:p>
            <a:pPr marL="12700" marR="382905">
              <a:lnSpc>
                <a:spcPct val="100000"/>
              </a:lnSpc>
              <a:spcBef>
                <a:spcPts val="100"/>
              </a:spcBef>
            </a:pPr>
            <a:endParaRPr lang="en-GB" sz="2400" dirty="0">
              <a:latin typeface="Arial"/>
              <a:cs typeface="Arial"/>
            </a:endParaRPr>
          </a:p>
          <a:p>
            <a:pPr marL="12700" marR="382905">
              <a:lnSpc>
                <a:spcPct val="100000"/>
              </a:lnSpc>
              <a:spcBef>
                <a:spcPts val="100"/>
              </a:spcBef>
            </a:pPr>
            <a:r>
              <a:rPr lang="en-GB" sz="2400" dirty="0">
                <a:latin typeface="Arial"/>
                <a:cs typeface="Arial"/>
              </a:rPr>
              <a:t>Digital innovation </a:t>
            </a:r>
          </a:p>
          <a:p>
            <a:pPr marL="12700" marR="382905">
              <a:lnSpc>
                <a:spcPct val="100000"/>
              </a:lnSpc>
              <a:spcBef>
                <a:spcPts val="100"/>
              </a:spcBef>
            </a:pPr>
            <a:endParaRPr lang="en-GB" sz="2400" dirty="0">
              <a:latin typeface="Arial"/>
              <a:cs typeface="Arial"/>
            </a:endParaRPr>
          </a:p>
          <a:p>
            <a:pPr marL="12700" marR="382905">
              <a:lnSpc>
                <a:spcPct val="100000"/>
              </a:lnSpc>
              <a:spcBef>
                <a:spcPts val="100"/>
              </a:spcBef>
            </a:pPr>
            <a:endParaRPr sz="2400" dirty="0">
              <a:latin typeface="Arial"/>
              <a:cs typeface="Arial"/>
            </a:endParaRPr>
          </a:p>
        </p:txBody>
      </p:sp>
    </p:spTree>
    <p:extLst>
      <p:ext uri="{BB962C8B-B14F-4D97-AF65-F5344CB8AC3E}">
        <p14:creationId xmlns:p14="http://schemas.microsoft.com/office/powerpoint/2010/main" val="533656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253FD5-F205-6617-468A-5D6355A77FAB}"/>
              </a:ext>
            </a:extLst>
          </p:cNvPr>
          <p:cNvSpPr>
            <a:spLocks noGrp="1"/>
          </p:cNvSpPr>
          <p:nvPr>
            <p:ph idx="1"/>
          </p:nvPr>
        </p:nvSpPr>
        <p:spPr>
          <a:xfrm>
            <a:off x="630810" y="1470581"/>
            <a:ext cx="4535079" cy="477489"/>
          </a:xfrm>
        </p:spPr>
        <p:txBody>
          <a:bodyPr/>
          <a:lstStyle/>
          <a:p>
            <a:r>
              <a:rPr lang="en-US" dirty="0"/>
              <a:t>Aims for today</a:t>
            </a:r>
            <a:endParaRPr lang="en-GB" dirty="0"/>
          </a:p>
        </p:txBody>
      </p:sp>
      <p:pic>
        <p:nvPicPr>
          <p:cNvPr id="4" name="Picture 3" descr="A hand holding a yellow sign with black text&#10;&#10;Description automatically generated">
            <a:extLst>
              <a:ext uri="{FF2B5EF4-FFF2-40B4-BE49-F238E27FC236}">
                <a16:creationId xmlns:a16="http://schemas.microsoft.com/office/drawing/2014/main" id="{23D7D148-A02D-08CE-B6CE-ECF85BB56F48}"/>
              </a:ext>
            </a:extLst>
          </p:cNvPr>
          <p:cNvPicPr>
            <a:picLocks noChangeAspect="1"/>
          </p:cNvPicPr>
          <p:nvPr/>
        </p:nvPicPr>
        <p:blipFill rotWithShape="1">
          <a:blip r:embed="rId2"/>
          <a:srcRect t="23560" b="8356"/>
          <a:stretch>
            <a:fillRect/>
          </a:stretch>
        </p:blipFill>
        <p:spPr>
          <a:xfrm>
            <a:off x="6096001" y="0"/>
            <a:ext cx="6118720" cy="6858000"/>
          </a:xfrm>
          <a:prstGeom prst="rect">
            <a:avLst/>
          </a:prstGeom>
          <a:ln>
            <a:noFill/>
          </a:ln>
          <a:effectLst/>
        </p:spPr>
      </p:pic>
      <p:sp>
        <p:nvSpPr>
          <p:cNvPr id="6" name="TextBox 5">
            <a:extLst>
              <a:ext uri="{FF2B5EF4-FFF2-40B4-BE49-F238E27FC236}">
                <a16:creationId xmlns:a16="http://schemas.microsoft.com/office/drawing/2014/main" id="{A35E8820-0FF5-3897-4BB2-D1A44EF064FE}"/>
              </a:ext>
            </a:extLst>
          </p:cNvPr>
          <p:cNvSpPr txBox="1"/>
          <p:nvPr/>
        </p:nvSpPr>
        <p:spPr>
          <a:xfrm>
            <a:off x="562271" y="2001898"/>
            <a:ext cx="6111144" cy="3216265"/>
          </a:xfrm>
          <a:prstGeom prst="rect">
            <a:avLst/>
          </a:prstGeom>
          <a:noFill/>
        </p:spPr>
        <p:txBody>
          <a:bodyPr wrap="square">
            <a:spAutoFit/>
          </a:bodyPr>
          <a:lstStyle/>
          <a:p>
            <a:pPr marL="12700" marR="382905">
              <a:lnSpc>
                <a:spcPct val="100000"/>
              </a:lnSpc>
              <a:spcBef>
                <a:spcPts val="100"/>
              </a:spcBef>
            </a:pPr>
            <a:endParaRPr lang="en-GB" dirty="0">
              <a:latin typeface="Arial"/>
              <a:cs typeface="Arial"/>
            </a:endParaRPr>
          </a:p>
          <a:p>
            <a:pPr marL="12700" marR="382905">
              <a:lnSpc>
                <a:spcPct val="100000"/>
              </a:lnSpc>
              <a:spcBef>
                <a:spcPts val="100"/>
              </a:spcBef>
            </a:pPr>
            <a:r>
              <a:rPr lang="en-GB" dirty="0">
                <a:solidFill>
                  <a:schemeClr val="bg1"/>
                </a:solidFill>
                <a:latin typeface="Arial" panose="020B0604020202020204" pitchFamily="34" charset="0"/>
                <a:cs typeface="Arial" panose="020B0604020202020204" pitchFamily="34" charset="0"/>
              </a:rPr>
              <a:t>Gain an understanding of the types of innovation</a:t>
            </a:r>
          </a:p>
          <a:p>
            <a:pPr marL="12700" marR="382905">
              <a:lnSpc>
                <a:spcPct val="100000"/>
              </a:lnSpc>
              <a:spcBef>
                <a:spcPts val="100"/>
              </a:spcBef>
            </a:pPr>
            <a:endParaRPr lang="en-GB" dirty="0">
              <a:solidFill>
                <a:schemeClr val="bg1"/>
              </a:solidFill>
              <a:latin typeface="Arial" panose="020B0604020202020204" pitchFamily="34" charset="0"/>
              <a:cs typeface="Arial" panose="020B0604020202020204" pitchFamily="34" charset="0"/>
            </a:endParaRPr>
          </a:p>
          <a:p>
            <a:pPr marL="12700" marR="382905">
              <a:lnSpc>
                <a:spcPct val="100000"/>
              </a:lnSpc>
              <a:spcBef>
                <a:spcPts val="100"/>
              </a:spcBef>
            </a:pPr>
            <a:r>
              <a:rPr lang="en-GB" dirty="0">
                <a:solidFill>
                  <a:schemeClr val="bg1"/>
                </a:solidFill>
                <a:latin typeface="Arial" panose="020B0604020202020204" pitchFamily="34" charset="0"/>
                <a:cs typeface="Arial" panose="020B0604020202020204" pitchFamily="34" charset="0"/>
              </a:rPr>
              <a:t>Blue/Red ocean</a:t>
            </a:r>
          </a:p>
          <a:p>
            <a:pPr marL="12700" marR="382905">
              <a:lnSpc>
                <a:spcPct val="100000"/>
              </a:lnSpc>
              <a:spcBef>
                <a:spcPts val="100"/>
              </a:spcBef>
            </a:pPr>
            <a:endParaRPr lang="en-GB" dirty="0">
              <a:solidFill>
                <a:schemeClr val="bg1"/>
              </a:solidFill>
              <a:latin typeface="Arial" panose="020B0604020202020204" pitchFamily="34" charset="0"/>
              <a:cs typeface="Arial" panose="020B0604020202020204" pitchFamily="34" charset="0"/>
            </a:endParaRPr>
          </a:p>
          <a:p>
            <a:pPr marL="12700" marR="382905">
              <a:lnSpc>
                <a:spcPct val="100000"/>
              </a:lnSpc>
              <a:spcBef>
                <a:spcPts val="100"/>
              </a:spcBef>
            </a:pPr>
            <a:r>
              <a:rPr lang="en-GB" dirty="0">
                <a:solidFill>
                  <a:schemeClr val="bg1"/>
                </a:solidFill>
                <a:latin typeface="Arial" panose="020B0604020202020204" pitchFamily="34" charset="0"/>
                <a:cs typeface="Arial" panose="020B0604020202020204" pitchFamily="34" charset="0"/>
              </a:rPr>
              <a:t>Incremental vs disruptive</a:t>
            </a:r>
          </a:p>
          <a:p>
            <a:pPr marL="12700" marR="382905">
              <a:lnSpc>
                <a:spcPct val="100000"/>
              </a:lnSpc>
              <a:spcBef>
                <a:spcPts val="100"/>
              </a:spcBef>
            </a:pPr>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Innovation in company structures</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Best practices of innovative companies</a:t>
            </a:r>
          </a:p>
          <a:p>
            <a:endParaRPr lang="en-US" dirty="0">
              <a:solidFill>
                <a:schemeClr val="bg1"/>
              </a:solidFill>
            </a:endParaRPr>
          </a:p>
        </p:txBody>
      </p:sp>
    </p:spTree>
    <p:extLst>
      <p:ext uri="{BB962C8B-B14F-4D97-AF65-F5344CB8AC3E}">
        <p14:creationId xmlns:p14="http://schemas.microsoft.com/office/powerpoint/2010/main" val="108461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Explainer: Blue Ocean Strategy">
            <a:hlinkClick r:id="" action="ppaction://media"/>
            <a:extLst>
              <a:ext uri="{FF2B5EF4-FFF2-40B4-BE49-F238E27FC236}">
                <a16:creationId xmlns:a16="http://schemas.microsoft.com/office/drawing/2014/main" id="{D216B36B-56A2-2B6E-265B-A2E634E6E751}"/>
              </a:ext>
            </a:extLst>
          </p:cNvPr>
          <p:cNvPicPr>
            <a:picLocks noGrp="1" noRot="1" noChangeAspect="1"/>
          </p:cNvPicPr>
          <p:nvPr>
            <p:ph idx="1"/>
            <a:videoFile r:link="rId1"/>
          </p:nvPr>
        </p:nvPicPr>
        <p:blipFill rotWithShape="1">
          <a:blip r:embed="rId4"/>
          <a:srcRect b="443"/>
          <a:stretch/>
        </p:blipFill>
        <p:spPr>
          <a:xfrm>
            <a:off x="26988" y="0"/>
            <a:ext cx="12138025" cy="6858000"/>
          </a:xfrm>
          <a:prstGeom prst="rect">
            <a:avLst/>
          </a:prstGeom>
          <a:noFill/>
        </p:spPr>
      </p:pic>
    </p:spTree>
    <p:extLst>
      <p:ext uri="{BB962C8B-B14F-4D97-AF65-F5344CB8AC3E}">
        <p14:creationId xmlns:p14="http://schemas.microsoft.com/office/powerpoint/2010/main" val="323148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4A6E-635F-AB7E-F15E-013C83C1AB00}"/>
              </a:ext>
            </a:extLst>
          </p:cNvPr>
          <p:cNvSpPr>
            <a:spLocks noGrp="1"/>
          </p:cNvSpPr>
          <p:nvPr>
            <p:ph type="title"/>
          </p:nvPr>
        </p:nvSpPr>
        <p:spPr>
          <a:xfrm>
            <a:off x="242997" y="-186576"/>
            <a:ext cx="10058400" cy="1609344"/>
          </a:xfrm>
        </p:spPr>
        <p:txBody>
          <a:bodyPr/>
          <a:lstStyle/>
          <a:p>
            <a:r>
              <a:rPr lang="en-GB" dirty="0"/>
              <a:t>Ocean strategies </a:t>
            </a:r>
          </a:p>
        </p:txBody>
      </p:sp>
      <p:sp>
        <p:nvSpPr>
          <p:cNvPr id="3" name="Text Placeholder 2">
            <a:extLst>
              <a:ext uri="{FF2B5EF4-FFF2-40B4-BE49-F238E27FC236}">
                <a16:creationId xmlns:a16="http://schemas.microsoft.com/office/drawing/2014/main" id="{3318076D-BDA8-A51D-D3F2-0238C42D75E4}"/>
              </a:ext>
            </a:extLst>
          </p:cNvPr>
          <p:cNvSpPr>
            <a:spLocks noGrp="1"/>
          </p:cNvSpPr>
          <p:nvPr>
            <p:ph type="body" idx="1"/>
          </p:nvPr>
        </p:nvSpPr>
        <p:spPr/>
        <p:txBody>
          <a:bodyPr>
            <a:noAutofit/>
          </a:bodyPr>
          <a:lstStyle/>
          <a:p>
            <a:r>
              <a:rPr lang="en-GB" sz="1600" dirty="0"/>
              <a:t>Red Ocean Markets </a:t>
            </a:r>
          </a:p>
          <a:p>
            <a:r>
              <a:rPr lang="en-GB" sz="1600" dirty="0"/>
              <a:t>Red oceans represent existing, well-defined markets where companies compete directly with one another.</a:t>
            </a:r>
          </a:p>
          <a:p>
            <a:endParaRPr lang="en-GB" sz="1600" dirty="0"/>
          </a:p>
        </p:txBody>
      </p:sp>
      <p:sp>
        <p:nvSpPr>
          <p:cNvPr id="5" name="Text Placeholder 4">
            <a:extLst>
              <a:ext uri="{FF2B5EF4-FFF2-40B4-BE49-F238E27FC236}">
                <a16:creationId xmlns:a16="http://schemas.microsoft.com/office/drawing/2014/main" id="{4DED877E-0CBA-BD98-81FE-D33C866B061E}"/>
              </a:ext>
            </a:extLst>
          </p:cNvPr>
          <p:cNvSpPr>
            <a:spLocks noGrp="1"/>
          </p:cNvSpPr>
          <p:nvPr>
            <p:ph type="body" sz="quarter" idx="3"/>
          </p:nvPr>
        </p:nvSpPr>
        <p:spPr/>
        <p:txBody>
          <a:bodyPr>
            <a:noAutofit/>
          </a:bodyPr>
          <a:lstStyle/>
          <a:p>
            <a:r>
              <a:rPr lang="en-GB" sz="1600" dirty="0">
                <a:solidFill>
                  <a:srgbClr val="00B0F0"/>
                </a:solidFill>
              </a:rPr>
              <a:t>Blue Ocean Markets</a:t>
            </a:r>
          </a:p>
          <a:p>
            <a:r>
              <a:rPr lang="en-GB" sz="1600" dirty="0">
                <a:solidFill>
                  <a:srgbClr val="00B0F0"/>
                </a:solidFill>
              </a:rPr>
              <a:t>Blue oceans refer to new or uncontested market spaces where competition is minimal or irrelevant.</a:t>
            </a:r>
          </a:p>
          <a:p>
            <a:endParaRPr lang="en-GB" sz="1600" dirty="0">
              <a:solidFill>
                <a:srgbClr val="00B0F0"/>
              </a:solidFill>
            </a:endParaRPr>
          </a:p>
        </p:txBody>
      </p:sp>
      <p:sp>
        <p:nvSpPr>
          <p:cNvPr id="7" name="Rectangle 1">
            <a:extLst>
              <a:ext uri="{FF2B5EF4-FFF2-40B4-BE49-F238E27FC236}">
                <a16:creationId xmlns:a16="http://schemas.microsoft.com/office/drawing/2014/main" id="{13FC3AB2-A5F8-096E-0CC0-57D64E679C5D}"/>
              </a:ext>
            </a:extLst>
          </p:cNvPr>
          <p:cNvSpPr>
            <a:spLocks noGrp="1" noChangeArrowheads="1"/>
          </p:cNvSpPr>
          <p:nvPr>
            <p:ph sz="half" idx="2"/>
          </p:nvPr>
        </p:nvSpPr>
        <p:spPr bwMode="auto">
          <a:xfrm>
            <a:off x="1069848" y="3373457"/>
            <a:ext cx="4484646"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Markets are </a:t>
            </a:r>
            <a:r>
              <a:rPr kumimoji="0" lang="en-US" altLang="en-US" sz="1800" b="1" i="0" u="none" strike="noStrike" cap="none" normalizeH="0" baseline="0" dirty="0">
                <a:ln>
                  <a:noFill/>
                </a:ln>
                <a:solidFill>
                  <a:schemeClr val="tx1"/>
                </a:solidFill>
                <a:effectLst/>
                <a:latin typeface="Arial" panose="020B0604020202020204" pitchFamily="34" charset="0"/>
              </a:rPr>
              <a:t>crowded and competitive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Firms compete on </a:t>
            </a:r>
            <a:r>
              <a:rPr kumimoji="0" lang="en-US" altLang="en-US" sz="1800" b="1" i="0" u="none" strike="noStrike" cap="none" normalizeH="0" baseline="0" dirty="0">
                <a:ln>
                  <a:noFill/>
                </a:ln>
                <a:solidFill>
                  <a:schemeClr val="tx1"/>
                </a:solidFill>
                <a:effectLst/>
                <a:latin typeface="Arial" panose="020B0604020202020204" pitchFamily="34" charset="0"/>
              </a:rPr>
              <a:t>price, quality, features, or service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Demand is </a:t>
            </a:r>
            <a:r>
              <a:rPr kumimoji="0" lang="en-US" altLang="en-US" sz="1800" b="1" i="0" u="none" strike="noStrike" cap="none" normalizeH="0" baseline="0" dirty="0">
                <a:ln>
                  <a:noFill/>
                </a:ln>
                <a:solidFill>
                  <a:schemeClr val="tx1"/>
                </a:solidFill>
                <a:effectLst/>
                <a:latin typeface="Arial" panose="020B0604020202020204" pitchFamily="34" charset="0"/>
              </a:rPr>
              <a:t>existing and limited</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Competition leads to </a:t>
            </a:r>
            <a:r>
              <a:rPr kumimoji="0" lang="en-US" altLang="en-US" sz="1800" b="1" i="0" u="none" strike="noStrike" cap="none" normalizeH="0" baseline="0" dirty="0">
                <a:ln>
                  <a:noFill/>
                </a:ln>
                <a:solidFill>
                  <a:schemeClr val="tx1"/>
                </a:solidFill>
                <a:effectLst/>
                <a:latin typeface="Arial" panose="020B0604020202020204" pitchFamily="34" charset="0"/>
              </a:rPr>
              <a:t>shrinking profit margins</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Strategy focuses on </a:t>
            </a:r>
            <a:r>
              <a:rPr kumimoji="0" lang="en-US" altLang="en-US" sz="1800" b="1" i="0" u="none" strike="noStrike" cap="none" normalizeH="0" baseline="0" dirty="0">
                <a:ln>
                  <a:noFill/>
                </a:ln>
                <a:solidFill>
                  <a:schemeClr val="tx1"/>
                </a:solidFill>
                <a:effectLst/>
                <a:latin typeface="Arial" panose="020B0604020202020204" pitchFamily="34" charset="0"/>
              </a:rPr>
              <a:t>beating rivals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 name="Rectangle 2">
            <a:extLst>
              <a:ext uri="{FF2B5EF4-FFF2-40B4-BE49-F238E27FC236}">
                <a16:creationId xmlns:a16="http://schemas.microsoft.com/office/drawing/2014/main" id="{900E4551-3AE4-37ED-0BB9-EB4F7EB6574D}"/>
              </a:ext>
            </a:extLst>
          </p:cNvPr>
          <p:cNvSpPr>
            <a:spLocks noGrp="1" noChangeArrowheads="1"/>
          </p:cNvSpPr>
          <p:nvPr>
            <p:ph sz="quarter" idx="4"/>
          </p:nvPr>
        </p:nvSpPr>
        <p:spPr bwMode="auto">
          <a:xfrm>
            <a:off x="6364224" y="3234957"/>
            <a:ext cx="475488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Markets are </a:t>
            </a:r>
            <a:r>
              <a:rPr kumimoji="0" lang="en-US" altLang="en-US" sz="1800" b="1" i="0" u="none" strike="noStrike" cap="none" normalizeH="0" baseline="0" dirty="0">
                <a:ln>
                  <a:noFill/>
                </a:ln>
                <a:solidFill>
                  <a:schemeClr val="tx1"/>
                </a:solidFill>
                <a:effectLst/>
                <a:latin typeface="Arial" panose="020B0604020202020204" pitchFamily="34" charset="0"/>
              </a:rPr>
              <a:t>new or redefined</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Competition is </a:t>
            </a:r>
            <a:r>
              <a:rPr kumimoji="0" lang="en-US" altLang="en-US" sz="1800" b="1" i="0" u="none" strike="noStrike" cap="none" normalizeH="0" baseline="0" dirty="0">
                <a:ln>
                  <a:noFill/>
                </a:ln>
                <a:solidFill>
                  <a:schemeClr val="tx1"/>
                </a:solidFill>
                <a:effectLst/>
                <a:latin typeface="Arial" panose="020B0604020202020204" pitchFamily="34" charset="0"/>
              </a:rPr>
              <a:t>low or nonexistent</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Demand is </a:t>
            </a:r>
            <a:r>
              <a:rPr kumimoji="0" lang="en-US" altLang="en-US" sz="1800" b="1" i="0" u="none" strike="noStrike" cap="none" normalizeH="0" baseline="0" dirty="0">
                <a:ln>
                  <a:noFill/>
                </a:ln>
                <a:solidFill>
                  <a:schemeClr val="tx1"/>
                </a:solidFill>
                <a:effectLst/>
                <a:latin typeface="Arial" panose="020B0604020202020204" pitchFamily="34" charset="0"/>
              </a:rPr>
              <a:t>created rather than fought over</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Greater potential for </a:t>
            </a:r>
            <a:r>
              <a:rPr kumimoji="0" lang="en-US" altLang="en-US" sz="1800" b="1" i="0" u="none" strike="noStrike" cap="none" normalizeH="0" baseline="0" dirty="0">
                <a:ln>
                  <a:noFill/>
                </a:ln>
                <a:solidFill>
                  <a:schemeClr val="tx1"/>
                </a:solidFill>
                <a:effectLst/>
                <a:latin typeface="Arial" panose="020B0604020202020204" pitchFamily="34" charset="0"/>
              </a:rPr>
              <a:t>high growth and profitability</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Focus on </a:t>
            </a:r>
            <a:r>
              <a:rPr kumimoji="0" lang="en-US" altLang="en-US" sz="1800" b="1" i="0" u="none" strike="noStrike" cap="none" normalizeH="0" baseline="0" dirty="0">
                <a:ln>
                  <a:noFill/>
                </a:ln>
                <a:solidFill>
                  <a:schemeClr val="tx1"/>
                </a:solidFill>
                <a:effectLst/>
                <a:latin typeface="Arial" panose="020B0604020202020204" pitchFamily="34" charset="0"/>
              </a:rPr>
              <a:t>value innovation</a:t>
            </a:r>
            <a:r>
              <a:rPr kumimoji="0" lang="en-US" altLang="en-US" sz="1800" b="0" i="0" u="none" strike="noStrike" cap="none" normalizeH="0" baseline="0" dirty="0">
                <a:ln>
                  <a:noFill/>
                </a:ln>
                <a:solidFill>
                  <a:schemeClr val="tx1"/>
                </a:solidFill>
                <a:effectLst/>
                <a:latin typeface="Arial" panose="020B0604020202020204" pitchFamily="34" charset="0"/>
              </a:rPr>
              <a:t> (differentiation + low cost)</a:t>
            </a:r>
          </a:p>
        </p:txBody>
      </p:sp>
    </p:spTree>
    <p:extLst>
      <p:ext uri="{BB962C8B-B14F-4D97-AF65-F5344CB8AC3E}">
        <p14:creationId xmlns:p14="http://schemas.microsoft.com/office/powerpoint/2010/main" val="3986631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0685C38-3152-014E-C7FF-80333BF18041}"/>
              </a:ext>
            </a:extLst>
          </p:cNvPr>
          <p:cNvSpPr txBox="1"/>
          <p:nvPr/>
        </p:nvSpPr>
        <p:spPr>
          <a:xfrm>
            <a:off x="9727021" y="-311287"/>
            <a:ext cx="2110901" cy="9694962"/>
          </a:xfrm>
          <a:prstGeom prst="rect">
            <a:avLst/>
          </a:prstGeom>
          <a:noFill/>
        </p:spPr>
        <p:txBody>
          <a:bodyPr wrap="square" rtlCol="0">
            <a:spAutoFit/>
          </a:bodyPr>
          <a:lstStyle/>
          <a:p>
            <a:endParaRPr lang="en-GB" dirty="0"/>
          </a:p>
          <a:p>
            <a:r>
              <a:rPr lang="en-GB" sz="1600" dirty="0" err="1"/>
              <a:t>Swippit</a:t>
            </a:r>
            <a:r>
              <a:rPr lang="en-GB" sz="1600" dirty="0"/>
              <a:t>?</a:t>
            </a:r>
          </a:p>
          <a:p>
            <a:endParaRPr lang="en-GB" sz="1600" dirty="0"/>
          </a:p>
          <a:p>
            <a:r>
              <a:rPr lang="en-GB" sz="1600" dirty="0" err="1"/>
              <a:t>Switchbot</a:t>
            </a:r>
            <a:r>
              <a:rPr lang="en-GB" sz="1600" dirty="0"/>
              <a:t> k20?</a:t>
            </a:r>
          </a:p>
          <a:p>
            <a:endParaRPr lang="en-GB" sz="1600" dirty="0"/>
          </a:p>
          <a:p>
            <a:r>
              <a:rPr lang="en-GB" sz="1600" dirty="0"/>
              <a:t>Robot vacuum</a:t>
            </a:r>
          </a:p>
          <a:p>
            <a:endParaRPr lang="en-GB" sz="1600" dirty="0"/>
          </a:p>
          <a:p>
            <a:r>
              <a:rPr lang="en-GB" sz="1600" dirty="0"/>
              <a:t>Stretchy screens?</a:t>
            </a:r>
          </a:p>
          <a:p>
            <a:endParaRPr lang="en-GB" sz="1600" dirty="0"/>
          </a:p>
          <a:p>
            <a:r>
              <a:rPr lang="en-GB" sz="1600" dirty="0"/>
              <a:t>Smart glasses</a:t>
            </a:r>
          </a:p>
          <a:p>
            <a:endParaRPr lang="en-GB" sz="1600" dirty="0"/>
          </a:p>
          <a:p>
            <a:r>
              <a:rPr lang="en-GB" sz="1600" dirty="0"/>
              <a:t>Zip projector?</a:t>
            </a:r>
          </a:p>
          <a:p>
            <a:endParaRPr lang="en-GB" sz="1600" dirty="0"/>
          </a:p>
          <a:p>
            <a:r>
              <a:rPr lang="en-GB" sz="1600" dirty="0"/>
              <a:t>Climate controlled chair? </a:t>
            </a:r>
          </a:p>
          <a:p>
            <a:endParaRPr lang="en-GB" sz="1600" dirty="0"/>
          </a:p>
          <a:p>
            <a:r>
              <a:rPr lang="en-GB" sz="1600" dirty="0"/>
              <a:t>Indoor garden?</a:t>
            </a:r>
          </a:p>
          <a:p>
            <a:endParaRPr lang="en-GB" sz="1600" dirty="0"/>
          </a:p>
          <a:p>
            <a:r>
              <a:rPr lang="en-GB" sz="1600" dirty="0"/>
              <a:t>Leafy pod?</a:t>
            </a:r>
          </a:p>
          <a:p>
            <a:endParaRPr lang="en-GB" sz="1600" dirty="0"/>
          </a:p>
          <a:p>
            <a:r>
              <a:rPr lang="en-GB" sz="1600" dirty="0"/>
              <a:t>Phone controller?</a:t>
            </a:r>
          </a:p>
          <a:p>
            <a:endParaRPr lang="en-GB" sz="1600" dirty="0"/>
          </a:p>
          <a:p>
            <a:r>
              <a:rPr lang="en-GB" sz="1600" dirty="0"/>
              <a:t>Power hat?</a:t>
            </a:r>
          </a:p>
          <a:p>
            <a:endParaRPr lang="en-GB" sz="1600" dirty="0"/>
          </a:p>
          <a:p>
            <a:r>
              <a:rPr lang="en-GB" sz="1600" dirty="0"/>
              <a:t>Oni AI?</a:t>
            </a:r>
          </a:p>
          <a:p>
            <a:endParaRPr lang="en-GB" sz="1600" dirty="0"/>
          </a:p>
          <a:p>
            <a:r>
              <a:rPr lang="en-GB" sz="1600" dirty="0"/>
              <a:t>Omnia?</a:t>
            </a:r>
          </a:p>
          <a:p>
            <a:endParaRPr lang="en-GB" sz="1600" dirty="0"/>
          </a:p>
          <a:p>
            <a:r>
              <a:rPr lang="en-GB" sz="1600" dirty="0"/>
              <a:t>Smart guitar?</a:t>
            </a:r>
          </a:p>
          <a:p>
            <a:endParaRPr lang="en-GB" sz="1600" dirty="0"/>
          </a:p>
          <a:p>
            <a:r>
              <a:rPr lang="en-GB" sz="1600" dirty="0" err="1"/>
              <a:t>Chamelo</a:t>
            </a:r>
            <a:r>
              <a:rPr lang="en-GB" sz="1600" dirty="0"/>
              <a:t> glasses?</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9" name="Online Media 8" title="Coolest New Technologies of 2025">
            <a:hlinkClick r:id="" action="ppaction://media"/>
            <a:extLst>
              <a:ext uri="{FF2B5EF4-FFF2-40B4-BE49-F238E27FC236}">
                <a16:creationId xmlns:a16="http://schemas.microsoft.com/office/drawing/2014/main" id="{02FDEC86-BCD6-446C-24EE-48E987DD7BFA}"/>
              </a:ext>
            </a:extLst>
          </p:cNvPr>
          <p:cNvPicPr>
            <a:picLocks noGrp="1" noRot="1" noChangeAspect="1"/>
          </p:cNvPicPr>
          <p:nvPr>
            <p:ph idx="1"/>
            <a:videoFile r:link="rId1"/>
          </p:nvPr>
        </p:nvPicPr>
        <p:blipFill>
          <a:blip r:embed="rId3"/>
          <a:stretch>
            <a:fillRect/>
          </a:stretch>
        </p:blipFill>
        <p:spPr>
          <a:xfrm>
            <a:off x="236740" y="1683020"/>
            <a:ext cx="8832255" cy="4990019"/>
          </a:xfrm>
          <a:prstGeom prst="rect">
            <a:avLst/>
          </a:prstGeom>
        </p:spPr>
      </p:pic>
      <p:sp>
        <p:nvSpPr>
          <p:cNvPr id="10" name="Text Placeholder 4">
            <a:extLst>
              <a:ext uri="{FF2B5EF4-FFF2-40B4-BE49-F238E27FC236}">
                <a16:creationId xmlns:a16="http://schemas.microsoft.com/office/drawing/2014/main" id="{FF8BDD25-F6D1-36F0-B48C-2DAA22C2DB9E}"/>
              </a:ext>
            </a:extLst>
          </p:cNvPr>
          <p:cNvSpPr txBox="1">
            <a:spLocks/>
          </p:cNvSpPr>
          <p:nvPr/>
        </p:nvSpPr>
        <p:spPr>
          <a:xfrm>
            <a:off x="236739" y="365371"/>
            <a:ext cx="5171839" cy="640080"/>
          </a:xfrm>
          <a:prstGeom prst="rect">
            <a:avLst/>
          </a:prstGeom>
        </p:spPr>
        <p:txBody>
          <a:bodyPr>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GB" sz="3600" dirty="0"/>
              <a:t>Which oceans are these new products in? </a:t>
            </a:r>
          </a:p>
        </p:txBody>
      </p:sp>
    </p:spTree>
    <p:extLst>
      <p:ext uri="{BB962C8B-B14F-4D97-AF65-F5344CB8AC3E}">
        <p14:creationId xmlns:p14="http://schemas.microsoft.com/office/powerpoint/2010/main" val="1412882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784AFB4-2F54-B8B4-9653-F9D1946ECD51}"/>
              </a:ext>
            </a:extLst>
          </p:cNvPr>
          <p:cNvSpPr>
            <a:spLocks noGrp="1"/>
          </p:cNvSpPr>
          <p:nvPr>
            <p:ph idx="1"/>
          </p:nvPr>
        </p:nvSpPr>
        <p:spPr>
          <a:xfrm>
            <a:off x="413196" y="1744400"/>
            <a:ext cx="4018127" cy="1182184"/>
          </a:xfrm>
        </p:spPr>
        <p:txBody>
          <a:bodyPr wrap="none" anchor="t">
            <a:normAutofit/>
          </a:bodyPr>
          <a:lstStyle/>
          <a:p>
            <a:r>
              <a:rPr lang="en-GB" dirty="0"/>
              <a:t>Who thinks they may have a </a:t>
            </a:r>
          </a:p>
          <a:p>
            <a:r>
              <a:rPr lang="en-GB" dirty="0"/>
              <a:t>“Blue ocean” business concept? </a:t>
            </a:r>
          </a:p>
        </p:txBody>
      </p:sp>
      <p:pic>
        <p:nvPicPr>
          <p:cNvPr id="12" name="Picture 2" descr="Amazon.co.uk: Question of the Day : Alexa Skills">
            <a:extLst>
              <a:ext uri="{FF2B5EF4-FFF2-40B4-BE49-F238E27FC236}">
                <a16:creationId xmlns:a16="http://schemas.microsoft.com/office/drawing/2014/main" id="{E6FC693C-AD7E-9EA3-7A64-73D1E63179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61156" y="1470581"/>
            <a:ext cx="3864989" cy="3864989"/>
          </a:xfrm>
          <a:prstGeom prst="rect">
            <a:avLst/>
          </a:prstGeom>
          <a:solidFill>
            <a:srgbClr val="FFFFFF"/>
          </a:solidFill>
        </p:spPr>
      </p:pic>
      <p:sp>
        <p:nvSpPr>
          <p:cNvPr id="15" name="Content Placeholder 2">
            <a:extLst>
              <a:ext uri="{FF2B5EF4-FFF2-40B4-BE49-F238E27FC236}">
                <a16:creationId xmlns:a16="http://schemas.microsoft.com/office/drawing/2014/main" id="{AD76C6A6-F679-9B48-922F-75FF0F679975}"/>
              </a:ext>
            </a:extLst>
          </p:cNvPr>
          <p:cNvSpPr txBox="1">
            <a:spLocks/>
          </p:cNvSpPr>
          <p:nvPr/>
        </p:nvSpPr>
        <p:spPr>
          <a:xfrm>
            <a:off x="324435" y="3715551"/>
            <a:ext cx="4018127" cy="1182184"/>
          </a:xfrm>
          <a:prstGeom prst="rect">
            <a:avLst/>
          </a:prstGeom>
        </p:spPr>
        <p:txBody>
          <a:bodyPr vert="horz" wrap="none" lIns="0" tIns="0" rIns="0" bIns="0" rtlCol="0" anchor="t" anchorCtr="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If you have a Red Ocean concept  </a:t>
            </a:r>
          </a:p>
          <a:p>
            <a:r>
              <a:rPr lang="en-GB" dirty="0"/>
              <a:t>what or who do you think will be your </a:t>
            </a:r>
          </a:p>
          <a:p>
            <a:r>
              <a:rPr lang="en-GB" dirty="0"/>
              <a:t>greatest competitor? And why?  </a:t>
            </a:r>
          </a:p>
        </p:txBody>
      </p:sp>
    </p:spTree>
    <p:extLst>
      <p:ext uri="{BB962C8B-B14F-4D97-AF65-F5344CB8AC3E}">
        <p14:creationId xmlns:p14="http://schemas.microsoft.com/office/powerpoint/2010/main" val="340429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9B2EA39-6005-4AFB-A2F1-EB04CA59C9EB}"/>
              </a:ext>
            </a:extLst>
          </p:cNvPr>
          <p:cNvPicPr>
            <a:picLocks noChangeAspect="1"/>
          </p:cNvPicPr>
          <p:nvPr/>
        </p:nvPicPr>
        <p:blipFill rotWithShape="1">
          <a:blip r:embed="rId2"/>
          <a:srcRect l="32253" r="-1" b="-1"/>
          <a:stretch>
            <a:fillRect/>
          </a:stretch>
        </p:blipFill>
        <p:spPr>
          <a:xfrm>
            <a:off x="4636008" y="10"/>
            <a:ext cx="7552815" cy="6856310"/>
          </a:xfrm>
          <a:prstGeom prst="rect">
            <a:avLst/>
          </a:prstGeom>
          <a:ln>
            <a:noFill/>
          </a:ln>
          <a:effectLst/>
        </p:spPr>
      </p:pic>
      <p:sp>
        <p:nvSpPr>
          <p:cNvPr id="2" name="Title 1">
            <a:extLst>
              <a:ext uri="{FF2B5EF4-FFF2-40B4-BE49-F238E27FC236}">
                <a16:creationId xmlns:a16="http://schemas.microsoft.com/office/drawing/2014/main" id="{D63B5F5F-7A4F-CD4A-AC9C-A89B2FD1DDF2}"/>
              </a:ext>
            </a:extLst>
          </p:cNvPr>
          <p:cNvSpPr>
            <a:spLocks noGrp="1"/>
          </p:cNvSpPr>
          <p:nvPr>
            <p:ph type="title"/>
          </p:nvPr>
        </p:nvSpPr>
        <p:spPr>
          <a:xfrm>
            <a:off x="680322" y="753228"/>
            <a:ext cx="3679028" cy="1080938"/>
          </a:xfrm>
        </p:spPr>
        <p:txBody>
          <a:bodyPr>
            <a:normAutofit/>
          </a:bodyPr>
          <a:lstStyle/>
          <a:p>
            <a:r>
              <a:rPr lang="en-US" sz="3200" b="1"/>
              <a:t>Innovation and entrepreneurship</a:t>
            </a:r>
          </a:p>
        </p:txBody>
      </p:sp>
      <p:sp>
        <p:nvSpPr>
          <p:cNvPr id="3" name="Content Placeholder 2">
            <a:extLst>
              <a:ext uri="{FF2B5EF4-FFF2-40B4-BE49-F238E27FC236}">
                <a16:creationId xmlns:a16="http://schemas.microsoft.com/office/drawing/2014/main" id="{08C9E543-9097-F942-A9D5-0361C581D93F}"/>
              </a:ext>
            </a:extLst>
          </p:cNvPr>
          <p:cNvSpPr>
            <a:spLocks noGrp="1"/>
          </p:cNvSpPr>
          <p:nvPr>
            <p:ph idx="1"/>
          </p:nvPr>
        </p:nvSpPr>
        <p:spPr>
          <a:xfrm>
            <a:off x="179614" y="2172978"/>
            <a:ext cx="4082343" cy="3763211"/>
          </a:xfrm>
        </p:spPr>
        <p:txBody>
          <a:bodyPr>
            <a:normAutofit/>
          </a:bodyPr>
          <a:lstStyle/>
          <a:p>
            <a:pPr marL="0" indent="0">
              <a:buNone/>
            </a:pPr>
            <a:r>
              <a:rPr lang="en-GB" sz="2000" dirty="0">
                <a:latin typeface="Arial" panose="020B0604020202020204" pitchFamily="34" charset="0"/>
                <a:cs typeface="Arial" panose="020B0604020202020204" pitchFamily="34" charset="0"/>
              </a:rPr>
              <a:t>‘Innovation </a:t>
            </a:r>
            <a:r>
              <a:rPr lang="en-GB" sz="2000">
                <a:latin typeface="Arial" panose="020B0604020202020204" pitchFamily="34" charset="0"/>
                <a:cs typeface="Arial" panose="020B0604020202020204" pitchFamily="34" charset="0"/>
              </a:rPr>
              <a:t>can be a </a:t>
            </a:r>
            <a:r>
              <a:rPr lang="en-GB" sz="2000" dirty="0">
                <a:latin typeface="Arial" panose="020B0604020202020204" pitchFamily="34" charset="0"/>
                <a:cs typeface="Arial" panose="020B0604020202020204" pitchFamily="34" charset="0"/>
              </a:rPr>
              <a:t>tool of entrepreneurs, the means by which they exploit change as an opportunity for a different business or service. It is capable of being presented as a discipline, capable of being learned, capable of being practised’</a:t>
            </a:r>
          </a:p>
          <a:p>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(Peter Drucker)</a:t>
            </a:r>
          </a:p>
        </p:txBody>
      </p:sp>
    </p:spTree>
    <p:extLst>
      <p:ext uri="{BB962C8B-B14F-4D97-AF65-F5344CB8AC3E}">
        <p14:creationId xmlns:p14="http://schemas.microsoft.com/office/powerpoint/2010/main" val="1680895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5E4C5-F85D-767D-B514-BF28172D40E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37F397A-290F-CEF3-435E-FFBB3DFF20F3}"/>
              </a:ext>
            </a:extLst>
          </p:cNvPr>
          <p:cNvSpPr>
            <a:spLocks noGrp="1"/>
          </p:cNvSpPr>
          <p:nvPr>
            <p:ph idx="1"/>
          </p:nvPr>
        </p:nvSpPr>
        <p:spPr>
          <a:xfrm>
            <a:off x="343781" y="1953662"/>
            <a:ext cx="4535079" cy="3864989"/>
          </a:xfrm>
        </p:spPr>
        <p:txBody>
          <a:bodyPr/>
          <a:lstStyle/>
          <a:p>
            <a:r>
              <a:rPr lang="en-GB" dirty="0"/>
              <a:t>Make a quick BMC for your business</a:t>
            </a:r>
          </a:p>
        </p:txBody>
      </p:sp>
      <p:pic>
        <p:nvPicPr>
          <p:cNvPr id="5" name="Picture 2" descr="Unlocking the Power of the Business Model Canvas for Product Management |  by Reshuka Jain | Medium">
            <a:extLst>
              <a:ext uri="{FF2B5EF4-FFF2-40B4-BE49-F238E27FC236}">
                <a16:creationId xmlns:a16="http://schemas.microsoft.com/office/drawing/2014/main" id="{E8662486-0682-61B3-16BE-2AF637AD1B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6266" y="14099"/>
            <a:ext cx="5551338" cy="387205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10721436-7FBB-8C13-2903-922A23E729BA}"/>
              </a:ext>
            </a:extLst>
          </p:cNvPr>
          <p:cNvSpPr>
            <a:spLocks noChangeArrowheads="1"/>
          </p:cNvSpPr>
          <p:nvPr/>
        </p:nvSpPr>
        <p:spPr bwMode="auto">
          <a:xfrm>
            <a:off x="6296266" y="4224895"/>
            <a:ext cx="5551338" cy="1546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Customer Segments </a:t>
            </a:r>
            <a:r>
              <a:rPr kumimoji="0" lang="en-US" altLang="en-US" sz="1050" b="0" i="0" u="none" strike="noStrike" cap="none" normalizeH="0" baseline="0" dirty="0">
                <a:ln>
                  <a:noFill/>
                </a:ln>
                <a:solidFill>
                  <a:schemeClr val="tx1"/>
                </a:solidFill>
                <a:effectLst/>
                <a:latin typeface="Arial" panose="020B0604020202020204" pitchFamily="34" charset="0"/>
              </a:rPr>
              <a:t> – Who you serve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Value Propositions</a:t>
            </a:r>
            <a:r>
              <a:rPr kumimoji="0" lang="en-US" altLang="en-US" sz="1050" b="0" i="0" u="none" strike="noStrike" cap="none" normalizeH="0" baseline="0" dirty="0">
                <a:ln>
                  <a:noFill/>
                </a:ln>
                <a:solidFill>
                  <a:schemeClr val="tx1"/>
                </a:solidFill>
                <a:effectLst/>
                <a:latin typeface="Arial" panose="020B0604020202020204" pitchFamily="34" charset="0"/>
              </a:rPr>
              <a:t> – What you offer that is unique or solves a problem</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Channels </a:t>
            </a:r>
            <a:r>
              <a:rPr kumimoji="0" lang="en-US" altLang="en-US" sz="1050" b="0" i="0" u="none" strike="noStrike" cap="none" normalizeH="0" baseline="0" dirty="0">
                <a:ln>
                  <a:noFill/>
                </a:ln>
                <a:solidFill>
                  <a:schemeClr val="tx1"/>
                </a:solidFill>
                <a:effectLst/>
                <a:latin typeface="Arial" panose="020B0604020202020204" pitchFamily="34" charset="0"/>
              </a:rPr>
              <a:t>– How you deliver your value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Customer Relationships</a:t>
            </a:r>
            <a:r>
              <a:rPr kumimoji="0" lang="en-US" altLang="en-US" sz="1050" b="0" i="0" u="none" strike="noStrike" cap="none" normalizeH="0" baseline="0" dirty="0">
                <a:ln>
                  <a:noFill/>
                </a:ln>
                <a:solidFill>
                  <a:schemeClr val="tx1"/>
                </a:solidFill>
                <a:effectLst/>
                <a:latin typeface="Arial" panose="020B0604020202020204" pitchFamily="34" charset="0"/>
              </a:rPr>
              <a:t> – How you interact with customers</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Revenue Streams</a:t>
            </a:r>
            <a:r>
              <a:rPr kumimoji="0" lang="en-US" altLang="en-US" sz="1050" b="0" i="0" u="none" strike="noStrike" cap="none" normalizeH="0" baseline="0" dirty="0">
                <a:ln>
                  <a:noFill/>
                </a:ln>
                <a:solidFill>
                  <a:schemeClr val="tx1"/>
                </a:solidFill>
                <a:effectLst/>
                <a:latin typeface="Arial" panose="020B0604020202020204" pitchFamily="34" charset="0"/>
              </a:rPr>
              <a:t> – How you make money</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Resources</a:t>
            </a:r>
            <a:r>
              <a:rPr kumimoji="0" lang="en-US" altLang="en-US" sz="1050" b="0" i="0" u="none" strike="noStrike" cap="none" normalizeH="0" baseline="0" dirty="0">
                <a:ln>
                  <a:noFill/>
                </a:ln>
                <a:solidFill>
                  <a:schemeClr val="tx1"/>
                </a:solidFill>
                <a:effectLst/>
                <a:latin typeface="Arial" panose="020B0604020202020204" pitchFamily="34" charset="0"/>
              </a:rPr>
              <a:t> – What assets are crucial to deliver value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Activities</a:t>
            </a:r>
            <a:r>
              <a:rPr kumimoji="0" lang="en-US" altLang="en-US" sz="1050" b="0" i="0" u="none" strike="noStrike" cap="none" normalizeH="0" baseline="0" dirty="0">
                <a:ln>
                  <a:noFill/>
                </a:ln>
                <a:solidFill>
                  <a:schemeClr val="tx1"/>
                </a:solidFill>
                <a:effectLst/>
                <a:latin typeface="Arial" panose="020B0604020202020204" pitchFamily="34" charset="0"/>
              </a:rPr>
              <a:t> – What critical actions you perform</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Partnerships</a:t>
            </a:r>
            <a:r>
              <a:rPr kumimoji="0" lang="en-US" altLang="en-US" sz="1050" b="0" i="0" u="none" strike="noStrike" cap="none" normalizeH="0" baseline="0" dirty="0">
                <a:ln>
                  <a:noFill/>
                </a:ln>
                <a:solidFill>
                  <a:schemeClr val="tx1"/>
                </a:solidFill>
                <a:effectLst/>
                <a:latin typeface="Arial" panose="020B0604020202020204" pitchFamily="34" charset="0"/>
              </a:rPr>
              <a:t> – Who you collaborate with</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Cost Structure</a:t>
            </a:r>
            <a:r>
              <a:rPr kumimoji="0" lang="en-US" altLang="en-US" sz="1050" b="0" i="0" u="none" strike="noStrike" cap="none" normalizeH="0" baseline="0" dirty="0">
                <a:ln>
                  <a:noFill/>
                </a:ln>
                <a:solidFill>
                  <a:schemeClr val="tx1"/>
                </a:solidFill>
                <a:effectLst/>
                <a:latin typeface="Arial" panose="020B0604020202020204" pitchFamily="34" charset="0"/>
              </a:rPr>
              <a:t> – Your cost drivers</a:t>
            </a:r>
          </a:p>
        </p:txBody>
      </p:sp>
    </p:spTree>
    <p:extLst>
      <p:ext uri="{BB962C8B-B14F-4D97-AF65-F5344CB8AC3E}">
        <p14:creationId xmlns:p14="http://schemas.microsoft.com/office/powerpoint/2010/main" val="2611665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E34DD69-6D3D-F2C4-9A09-D97A93799EE8}"/>
              </a:ext>
            </a:extLst>
          </p:cNvPr>
          <p:cNvSpPr txBox="1"/>
          <p:nvPr/>
        </p:nvSpPr>
        <p:spPr>
          <a:xfrm>
            <a:off x="7701083" y="1346946"/>
            <a:ext cx="3896264" cy="3765666"/>
          </a:xfrm>
          <a:prstGeom prst="rect">
            <a:avLst/>
          </a:prstGeom>
        </p:spPr>
        <p:txBody>
          <a:bodyPr vert="horz" lIns="91440" tIns="45720" rIns="91440" bIns="45720" rtlCol="0" anchor="b">
            <a:normAutofit/>
          </a:bodyPr>
          <a:lstStyle/>
          <a:p>
            <a:pPr defTabSz="914400">
              <a:lnSpc>
                <a:spcPct val="80000"/>
              </a:lnSpc>
              <a:spcBef>
                <a:spcPct val="0"/>
              </a:spcBef>
              <a:spcAft>
                <a:spcPts val="600"/>
              </a:spcAft>
            </a:pPr>
            <a:r>
              <a:rPr lang="en-US" sz="4500" b="1" cap="all" dirty="0">
                <a:blipFill dpi="0" rotWithShape="1">
                  <a:blip r:embed="rId3"/>
                  <a:srcRect/>
                  <a:tile tx="6350" ty="-127000" sx="65000" sy="64000" flip="none" algn="tl"/>
                </a:blipFill>
                <a:latin typeface="+mj-lt"/>
                <a:ea typeface="+mj-ea"/>
                <a:cs typeface="+mj-cs"/>
              </a:rPr>
              <a:t>From ‘The Eight Essentials of Innovation’ (McKinsey, 2015)</a:t>
            </a:r>
          </a:p>
        </p:txBody>
      </p:sp>
      <p:pic>
        <p:nvPicPr>
          <p:cNvPr id="2" name="Picture 1">
            <a:extLst>
              <a:ext uri="{FF2B5EF4-FFF2-40B4-BE49-F238E27FC236}">
                <a16:creationId xmlns:a16="http://schemas.microsoft.com/office/drawing/2014/main" id="{B769374C-41C8-E54F-D645-E86823E7DC7A}"/>
              </a:ext>
            </a:extLst>
          </p:cNvPr>
          <p:cNvPicPr>
            <a:picLocks noChangeAspect="1"/>
          </p:cNvPicPr>
          <p:nvPr/>
        </p:nvPicPr>
        <p:blipFill>
          <a:blip r:embed="rId4"/>
          <a:srcRect r="2643" b="1"/>
          <a:stretch>
            <a:fillRect/>
          </a:stretch>
        </p:blipFill>
        <p:spPr>
          <a:xfrm>
            <a:off x="20" y="10"/>
            <a:ext cx="6901088" cy="6857990"/>
          </a:xfrm>
          <a:prstGeom prst="rect">
            <a:avLst/>
          </a:prstGeom>
          <a:noFill/>
        </p:spPr>
      </p:pic>
      <p:pic>
        <p:nvPicPr>
          <p:cNvPr id="5" name="Online Media 4" title="Disruptive Innovation Series: McKinsey's Eight Essentials of Innovation">
            <a:hlinkClick r:id="" action="ppaction://media"/>
            <a:extLst>
              <a:ext uri="{FF2B5EF4-FFF2-40B4-BE49-F238E27FC236}">
                <a16:creationId xmlns:a16="http://schemas.microsoft.com/office/drawing/2014/main" id="{47A10564-4C93-25EB-310C-C5CCC7F76FC1}"/>
              </a:ext>
            </a:extLst>
          </p:cNvPr>
          <p:cNvPicPr>
            <a:picLocks noRot="1" noChangeAspect="1"/>
          </p:cNvPicPr>
          <p:nvPr>
            <a:videoFile r:link="rId1"/>
          </p:nvPr>
        </p:nvPicPr>
        <p:blipFill>
          <a:blip r:embed="rId5"/>
          <a:stretch>
            <a:fillRect/>
          </a:stretch>
        </p:blipFill>
        <p:spPr>
          <a:xfrm>
            <a:off x="87818" y="1387287"/>
            <a:ext cx="6921381" cy="3910580"/>
          </a:xfrm>
          <a:prstGeom prst="rect">
            <a:avLst/>
          </a:prstGeom>
        </p:spPr>
      </p:pic>
    </p:spTree>
    <p:extLst>
      <p:ext uri="{BB962C8B-B14F-4D97-AF65-F5344CB8AC3E}">
        <p14:creationId xmlns:p14="http://schemas.microsoft.com/office/powerpoint/2010/main" val="94131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8" fill="hold" display="0">
                  <p:stCondLst>
                    <p:cond delay="indefinite"/>
                  </p:stCondLst>
                </p:cTn>
                <p:tgtEl>
                  <p:spTgt spid="5"/>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7E55236-3FC4-B096-CC79-BAF98DF99FDA}"/>
              </a:ext>
            </a:extLst>
          </p:cNvPr>
          <p:cNvPicPr>
            <a:picLocks noChangeAspect="1"/>
          </p:cNvPicPr>
          <p:nvPr/>
        </p:nvPicPr>
        <p:blipFill>
          <a:blip r:embed="rId2"/>
          <a:stretch>
            <a:fillRect/>
          </a:stretch>
        </p:blipFill>
        <p:spPr>
          <a:xfrm>
            <a:off x="4239871" y="548815"/>
            <a:ext cx="3712257" cy="3712257"/>
          </a:xfrm>
          <a:prstGeom prst="rect">
            <a:avLst/>
          </a:prstGeom>
        </p:spPr>
      </p:pic>
    </p:spTree>
    <p:extLst>
      <p:ext uri="{BB962C8B-B14F-4D97-AF65-F5344CB8AC3E}">
        <p14:creationId xmlns:p14="http://schemas.microsoft.com/office/powerpoint/2010/main" val="1960698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F7B4C-7CD3-E514-1E9D-E1F05D777C0F}"/>
              </a:ext>
            </a:extLst>
          </p:cNvPr>
          <p:cNvSpPr>
            <a:spLocks noGrp="1"/>
          </p:cNvSpPr>
          <p:nvPr>
            <p:ph type="title"/>
          </p:nvPr>
        </p:nvSpPr>
        <p:spPr>
          <a:xfrm>
            <a:off x="8472544" y="484632"/>
            <a:ext cx="3544035" cy="1609344"/>
          </a:xfrm>
          <a:ln>
            <a:noFill/>
          </a:ln>
        </p:spPr>
        <p:txBody>
          <a:bodyPr vert="horz" lIns="91440" tIns="45720" rIns="91440" bIns="45720" rtlCol="0" anchor="ctr">
            <a:normAutofit/>
          </a:bodyPr>
          <a:lstStyle/>
          <a:p>
            <a:r>
              <a:rPr lang="en-US" sz="2700" dirty="0"/>
              <a:t>A </a:t>
            </a:r>
            <a:r>
              <a:rPr lang="en-US" sz="2700" b="1" dirty="0"/>
              <a:t>Business Model Canvas centric theory of innovation</a:t>
            </a:r>
            <a:endParaRPr lang="en-US" sz="2700" dirty="0"/>
          </a:p>
        </p:txBody>
      </p:sp>
      <p:pic>
        <p:nvPicPr>
          <p:cNvPr id="8" name="Picture 2" descr="Unlocking the Power of the Business Model Canvas for Product Management |  by Reshuka Jain | Medium">
            <a:extLst>
              <a:ext uri="{FF2B5EF4-FFF2-40B4-BE49-F238E27FC236}">
                <a16:creationId xmlns:a16="http://schemas.microsoft.com/office/drawing/2014/main" id="{C45D4D8C-1DEA-D140-8C22-66839D3CC88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13782" y="2612759"/>
            <a:ext cx="5637936" cy="393246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F68611D-B761-C1B2-1700-0C946B4F454B}"/>
              </a:ext>
            </a:extLst>
          </p:cNvPr>
          <p:cNvSpPr txBox="1"/>
          <p:nvPr/>
        </p:nvSpPr>
        <p:spPr>
          <a:xfrm>
            <a:off x="8472544" y="2121408"/>
            <a:ext cx="3544034" cy="4050792"/>
          </a:xfrm>
          <a:prstGeom prst="rect">
            <a:avLst/>
          </a:prstGeom>
        </p:spPr>
        <p:txBody>
          <a:bodyPr vert="horz" lIns="91440" tIns="45720" rIns="91440" bIns="45720" rtlCol="0">
            <a:normAutofit/>
          </a:bodyPr>
          <a:lstStyle/>
          <a:p>
            <a:pPr defTabSz="914400">
              <a:lnSpc>
                <a:spcPct val="90000"/>
              </a:lnSpc>
              <a:spcAft>
                <a:spcPts val="600"/>
              </a:spcAft>
              <a:buClr>
                <a:schemeClr val="accent1">
                  <a:lumMod val="75000"/>
                </a:schemeClr>
              </a:buClr>
              <a:buSzPct val="85000"/>
            </a:pPr>
            <a:r>
              <a:rPr lang="en-US" sz="1600" dirty="0"/>
              <a:t>It can be argued that most </a:t>
            </a:r>
            <a:r>
              <a:rPr lang="en-US" sz="1600" dirty="0" err="1"/>
              <a:t>organisational</a:t>
            </a:r>
            <a:r>
              <a:rPr lang="en-US" sz="1600" dirty="0"/>
              <a:t> innovation is not about inventing new products as this is costly and time intensive, and its rarely about psychological elements as this can be complicated and hard for financial directors and banks to understand so by far the most common form is about changing one or more elements of the business model.</a:t>
            </a:r>
          </a:p>
          <a:p>
            <a:pPr indent="-182880" defTabSz="914400">
              <a:lnSpc>
                <a:spcPct val="90000"/>
              </a:lnSpc>
              <a:spcAft>
                <a:spcPts val="600"/>
              </a:spcAft>
              <a:buClr>
                <a:schemeClr val="accent1">
                  <a:lumMod val="75000"/>
                </a:schemeClr>
              </a:buClr>
              <a:buSzPct val="85000"/>
              <a:buFont typeface="Wingdings" pitchFamily="2" charset="2"/>
              <a:buChar char="§"/>
            </a:pPr>
            <a:endParaRPr lang="en-US" sz="1600" dirty="0"/>
          </a:p>
          <a:p>
            <a:pPr defTabSz="914400">
              <a:lnSpc>
                <a:spcPct val="90000"/>
              </a:lnSpc>
              <a:spcAft>
                <a:spcPts val="600"/>
              </a:spcAft>
              <a:buClr>
                <a:schemeClr val="accent1">
                  <a:lumMod val="75000"/>
                </a:schemeClr>
              </a:buClr>
              <a:buSzPct val="85000"/>
            </a:pPr>
            <a:r>
              <a:rPr lang="en-US" sz="1600" dirty="0"/>
              <a:t>“Reconfiguring how an </a:t>
            </a:r>
            <a:r>
              <a:rPr lang="en-US" sz="1600" dirty="0" err="1"/>
              <a:t>organisation</a:t>
            </a:r>
            <a:r>
              <a:rPr lang="en-US" sz="1600" dirty="0"/>
              <a:t> creates, delivers, and captures value.”</a:t>
            </a:r>
          </a:p>
        </p:txBody>
      </p:sp>
      <p:pic>
        <p:nvPicPr>
          <p:cNvPr id="4" name="Picture 3">
            <a:extLst>
              <a:ext uri="{FF2B5EF4-FFF2-40B4-BE49-F238E27FC236}">
                <a16:creationId xmlns:a16="http://schemas.microsoft.com/office/drawing/2014/main" id="{8A06996A-4557-97D5-36BE-58F8C32FCFE4}"/>
              </a:ext>
            </a:extLst>
          </p:cNvPr>
          <p:cNvPicPr>
            <a:picLocks noChangeAspect="1"/>
          </p:cNvPicPr>
          <p:nvPr/>
        </p:nvPicPr>
        <p:blipFill>
          <a:blip r:embed="rId3"/>
          <a:stretch>
            <a:fillRect/>
          </a:stretch>
        </p:blipFill>
        <p:spPr>
          <a:xfrm>
            <a:off x="1902572" y="220727"/>
            <a:ext cx="4060356" cy="2273313"/>
          </a:xfrm>
          <a:prstGeom prst="rect">
            <a:avLst/>
          </a:prstGeom>
        </p:spPr>
      </p:pic>
    </p:spTree>
    <p:extLst>
      <p:ext uri="{BB962C8B-B14F-4D97-AF65-F5344CB8AC3E}">
        <p14:creationId xmlns:p14="http://schemas.microsoft.com/office/powerpoint/2010/main" val="1661474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nlocking the Power of the Business Model Canvas for Product Management |  by Reshuka Jain | Medium">
            <a:extLst>
              <a:ext uri="{FF2B5EF4-FFF2-40B4-BE49-F238E27FC236}">
                <a16:creationId xmlns:a16="http://schemas.microsoft.com/office/drawing/2014/main" id="{DC734D35-C3EE-2105-9E68-D7B277D5FC0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516" t="14852" r="40262" b="25570"/>
          <a:stretch>
            <a:fillRect/>
          </a:stretch>
        </p:blipFill>
        <p:spPr bwMode="auto">
          <a:xfrm>
            <a:off x="202233" y="179961"/>
            <a:ext cx="929223" cy="2008762"/>
          </a:xfrm>
          <a:prstGeom prst="rect">
            <a:avLst/>
          </a:prstGeom>
          <a:noFill/>
          <a:extLst>
            <a:ext uri="{909E8E84-426E-40DD-AFC4-6F175D3DCCD1}">
              <a14:hiddenFill xmlns:a14="http://schemas.microsoft.com/office/drawing/2010/main">
                <a:solidFill>
                  <a:srgbClr val="FFFFFF"/>
                </a:solidFill>
              </a14:hiddenFill>
            </a:ext>
          </a:extLst>
        </p:spPr>
      </p:pic>
      <p:sp>
        <p:nvSpPr>
          <p:cNvPr id="18" name="Content Placeholder 2">
            <a:extLst>
              <a:ext uri="{FF2B5EF4-FFF2-40B4-BE49-F238E27FC236}">
                <a16:creationId xmlns:a16="http://schemas.microsoft.com/office/drawing/2014/main" id="{A1FACBF5-D2B0-74E8-7E66-60F60BC39476}"/>
              </a:ext>
            </a:extLst>
          </p:cNvPr>
          <p:cNvSpPr txBox="1">
            <a:spLocks/>
          </p:cNvSpPr>
          <p:nvPr/>
        </p:nvSpPr>
        <p:spPr>
          <a:xfrm>
            <a:off x="1241702" y="1476140"/>
            <a:ext cx="10058400" cy="40507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GB" b="1" dirty="0"/>
              <a:t>Value Propositions (What value is offered?)</a:t>
            </a:r>
          </a:p>
          <a:p>
            <a:pPr marL="0" indent="0">
              <a:buNone/>
            </a:pPr>
            <a:r>
              <a:rPr lang="en-GB" b="1" dirty="0"/>
              <a:t>Innovation focus:</a:t>
            </a:r>
            <a:endParaRPr lang="en-GB" dirty="0"/>
          </a:p>
          <a:p>
            <a:r>
              <a:rPr lang="en-GB" dirty="0"/>
              <a:t>New benefits</a:t>
            </a:r>
          </a:p>
          <a:p>
            <a:r>
              <a:rPr lang="en-GB" dirty="0"/>
              <a:t>Solving unmet customer problems</a:t>
            </a:r>
          </a:p>
          <a:p>
            <a:r>
              <a:rPr lang="en-GB" dirty="0"/>
              <a:t>Differentiation</a:t>
            </a:r>
          </a:p>
          <a:p>
            <a:pPr marL="0" indent="0">
              <a:buNone/>
            </a:pPr>
            <a:endParaRPr lang="en-GB" b="1" dirty="0"/>
          </a:p>
          <a:p>
            <a:pPr marL="0" indent="0">
              <a:buNone/>
            </a:pPr>
            <a:r>
              <a:rPr lang="en-GB" b="1" dirty="0"/>
              <a:t>Example:</a:t>
            </a:r>
            <a:endParaRPr lang="en-GB" dirty="0"/>
          </a:p>
          <a:p>
            <a:pPr marL="0" indent="0">
              <a:buNone/>
            </a:pPr>
            <a:r>
              <a:rPr lang="en-GB" b="1" dirty="0"/>
              <a:t>Tinder</a:t>
            </a:r>
            <a:r>
              <a:rPr lang="en-GB" dirty="0"/>
              <a:t> – Succeeded in a saturated industry by focusing on design – </a:t>
            </a:r>
          </a:p>
          <a:p>
            <a:pPr marL="0" indent="0">
              <a:buNone/>
            </a:pPr>
            <a:r>
              <a:rPr lang="en-GB" dirty="0"/>
              <a:t>Human nature and providing safety. </a:t>
            </a:r>
          </a:p>
        </p:txBody>
      </p:sp>
      <p:pic>
        <p:nvPicPr>
          <p:cNvPr id="11266" name="Picture 2" descr="Tinder evolves some features into dating 'modes' | TechCrunch">
            <a:extLst>
              <a:ext uri="{FF2B5EF4-FFF2-40B4-BE49-F238E27FC236}">
                <a16:creationId xmlns:a16="http://schemas.microsoft.com/office/drawing/2014/main" id="{40A232F4-84D2-B398-1BE1-2F4B8FEABE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8740" y="1476140"/>
            <a:ext cx="5003260" cy="2815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522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xEl>
                                              <p:pRg st="6" end="6"/>
                                            </p:txEl>
                                          </p:spTgt>
                                        </p:tgtEl>
                                        <p:attrNameLst>
                                          <p:attrName>style.visibility</p:attrName>
                                        </p:attrNameLst>
                                      </p:cBhvr>
                                      <p:to>
                                        <p:strVal val="visible"/>
                                      </p:to>
                                    </p:set>
                                    <p:animEffect transition="in" filter="fade">
                                      <p:cBhvr>
                                        <p:cTn id="7" dur="500"/>
                                        <p:tgtEl>
                                          <p:spTgt spid="18">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8">
                                            <p:txEl>
                                              <p:pRg st="7" end="7"/>
                                            </p:txEl>
                                          </p:spTgt>
                                        </p:tgtEl>
                                        <p:attrNameLst>
                                          <p:attrName>style.visibility</p:attrName>
                                        </p:attrNameLst>
                                      </p:cBhvr>
                                      <p:to>
                                        <p:strVal val="visible"/>
                                      </p:to>
                                    </p:set>
                                    <p:animEffect transition="in" filter="fade">
                                      <p:cBhvr>
                                        <p:cTn id="10" dur="500"/>
                                        <p:tgtEl>
                                          <p:spTgt spid="18">
                                            <p:txEl>
                                              <p:pRg st="7" end="7"/>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8">
                                            <p:txEl>
                                              <p:pRg st="8" end="8"/>
                                            </p:txEl>
                                          </p:spTgt>
                                        </p:tgtEl>
                                        <p:attrNameLst>
                                          <p:attrName>style.visibility</p:attrName>
                                        </p:attrNameLst>
                                      </p:cBhvr>
                                      <p:to>
                                        <p:strVal val="visible"/>
                                      </p:to>
                                    </p:set>
                                    <p:animEffect transition="in" filter="fade">
                                      <p:cBhvr>
                                        <p:cTn id="13" dur="500"/>
                                        <p:tgtEl>
                                          <p:spTgt spid="18">
                                            <p:txEl>
                                              <p:pRg st="8" end="8"/>
                                            </p:txEl>
                                          </p:spTgt>
                                        </p:tgtEl>
                                      </p:cBhvr>
                                    </p:animEffect>
                                  </p:childTnLst>
                                </p:cTn>
                              </p:par>
                            </p:childTnLst>
                          </p:cTn>
                        </p:par>
                        <p:par>
                          <p:cTn id="14" fill="hold">
                            <p:stCondLst>
                              <p:cond delay="500"/>
                            </p:stCondLst>
                            <p:childTnLst>
                              <p:par>
                                <p:cTn id="15" presetID="10" presetClass="entr" presetSubtype="0" fill="hold" nodeType="afterEffect">
                                  <p:stCondLst>
                                    <p:cond delay="0"/>
                                  </p:stCondLst>
                                  <p:childTnLst>
                                    <p:set>
                                      <p:cBhvr>
                                        <p:cTn id="16" dur="1" fill="hold">
                                          <p:stCondLst>
                                            <p:cond delay="0"/>
                                          </p:stCondLst>
                                        </p:cTn>
                                        <p:tgtEl>
                                          <p:spTgt spid="11266"/>
                                        </p:tgtEl>
                                        <p:attrNameLst>
                                          <p:attrName>style.visibility</p:attrName>
                                        </p:attrNameLst>
                                      </p:cBhvr>
                                      <p:to>
                                        <p:strVal val="visible"/>
                                      </p:to>
                                    </p:set>
                                    <p:animEffect transition="in" filter="fade">
                                      <p:cBhvr>
                                        <p:cTn id="17" dur="500"/>
                                        <p:tgtEl>
                                          <p:spTgt spid="11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1A1724-2D7D-9A6C-D483-E6B3D42661C7}"/>
              </a:ext>
            </a:extLst>
          </p:cNvPr>
          <p:cNvSpPr>
            <a:spLocks noGrp="1"/>
          </p:cNvSpPr>
          <p:nvPr>
            <p:ph idx="1"/>
          </p:nvPr>
        </p:nvSpPr>
        <p:spPr>
          <a:xfrm>
            <a:off x="1066800" y="1626075"/>
            <a:ext cx="10058400" cy="4050792"/>
          </a:xfrm>
        </p:spPr>
        <p:txBody>
          <a:bodyPr/>
          <a:lstStyle/>
          <a:p>
            <a:pPr marL="0" indent="0">
              <a:buNone/>
            </a:pPr>
            <a:r>
              <a:rPr lang="en-GB" b="1" dirty="0"/>
              <a:t>Customer Relationships (How relationships are managed?)</a:t>
            </a:r>
          </a:p>
          <a:p>
            <a:pPr marL="0" indent="0">
              <a:buNone/>
            </a:pPr>
            <a:r>
              <a:rPr lang="en-GB" b="1" dirty="0"/>
              <a:t>Innovation focus:</a:t>
            </a:r>
            <a:endParaRPr lang="en-GB" dirty="0"/>
          </a:p>
          <a:p>
            <a:r>
              <a:rPr lang="en-GB" dirty="0"/>
              <a:t>Automation</a:t>
            </a:r>
          </a:p>
          <a:p>
            <a:r>
              <a:rPr lang="en-GB" dirty="0"/>
              <a:t>Personalisation</a:t>
            </a:r>
          </a:p>
          <a:p>
            <a:r>
              <a:rPr lang="en-GB" dirty="0"/>
              <a:t>Community building</a:t>
            </a:r>
          </a:p>
          <a:p>
            <a:pPr marL="0" indent="0">
              <a:buNone/>
            </a:pPr>
            <a:endParaRPr lang="en-GB" b="1" dirty="0"/>
          </a:p>
          <a:p>
            <a:pPr marL="0" indent="0">
              <a:buNone/>
            </a:pPr>
            <a:r>
              <a:rPr lang="en-GB" b="1" dirty="0"/>
              <a:t>Example:</a:t>
            </a:r>
            <a:endParaRPr lang="en-GB" dirty="0"/>
          </a:p>
          <a:p>
            <a:pPr marL="0" indent="0">
              <a:buNone/>
            </a:pPr>
            <a:r>
              <a:rPr lang="en-GB" b="1" dirty="0"/>
              <a:t>Netflix</a:t>
            </a:r>
            <a:r>
              <a:rPr lang="en-GB" dirty="0"/>
              <a:t> – Uses big data and analytics to create a unique, personalised experience for each viewer, offering tailored content recommendations that keep users engaged.</a:t>
            </a:r>
          </a:p>
        </p:txBody>
      </p:sp>
      <p:pic>
        <p:nvPicPr>
          <p:cNvPr id="4" name="Picture 3">
            <a:extLst>
              <a:ext uri="{FF2B5EF4-FFF2-40B4-BE49-F238E27FC236}">
                <a16:creationId xmlns:a16="http://schemas.microsoft.com/office/drawing/2014/main" id="{B443B810-3D22-52E3-3D56-8148219DFEC0}"/>
              </a:ext>
            </a:extLst>
          </p:cNvPr>
          <p:cNvPicPr>
            <a:picLocks noChangeAspect="1"/>
          </p:cNvPicPr>
          <p:nvPr/>
        </p:nvPicPr>
        <p:blipFill>
          <a:blip r:embed="rId3"/>
          <a:srcRect l="60229" t="16165" r="21084" b="57089"/>
          <a:stretch>
            <a:fillRect/>
          </a:stretch>
        </p:blipFill>
        <p:spPr>
          <a:xfrm>
            <a:off x="120580" y="123465"/>
            <a:ext cx="1286189" cy="1283304"/>
          </a:xfrm>
          <a:prstGeom prst="rect">
            <a:avLst/>
          </a:prstGeom>
        </p:spPr>
      </p:pic>
      <p:pic>
        <p:nvPicPr>
          <p:cNvPr id="5" name="Online Media 4" title="Inside Netflix’s Algorithm: The &quot;90-Second Rule&quot; &amp; AI Micro-Genres #netflix #recommendations #viral ">
            <a:hlinkClick r:id="" action="ppaction://media"/>
            <a:extLst>
              <a:ext uri="{FF2B5EF4-FFF2-40B4-BE49-F238E27FC236}">
                <a16:creationId xmlns:a16="http://schemas.microsoft.com/office/drawing/2014/main" id="{92565BD1-D0F9-FB22-C00A-706B70CCB4A6}"/>
              </a:ext>
            </a:extLst>
          </p:cNvPr>
          <p:cNvPicPr>
            <a:picLocks noRot="1" noChangeAspect="1"/>
          </p:cNvPicPr>
          <p:nvPr>
            <a:videoFile r:link="rId1"/>
          </p:nvPr>
        </p:nvPicPr>
        <p:blipFill>
          <a:blip r:embed="rId4"/>
          <a:stretch>
            <a:fillRect/>
          </a:stretch>
        </p:blipFill>
        <p:spPr>
          <a:xfrm>
            <a:off x="7151501" y="2023353"/>
            <a:ext cx="4472858" cy="2527165"/>
          </a:xfrm>
          <a:prstGeom prst="rect">
            <a:avLst/>
          </a:prstGeom>
        </p:spPr>
      </p:pic>
    </p:spTree>
    <p:extLst>
      <p:ext uri="{BB962C8B-B14F-4D97-AF65-F5344CB8AC3E}">
        <p14:creationId xmlns:p14="http://schemas.microsoft.com/office/powerpoint/2010/main" val="2957410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par>
                          <p:cTn id="7" fill="hold">
                            <p:stCondLst>
                              <p:cond delay="1"/>
                            </p:stCondLst>
                            <p:childTnLst>
                              <p:par>
                                <p:cTn id="8" presetID="10" presetClass="entr" presetSubtype="0" fill="hold" nodeType="after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1"/>
                            </p:stCondLst>
                            <p:childTnLst>
                              <p:par>
                                <p:cTn id="12" presetID="10" presetClass="entr" presetSubtype="0" fill="hold" nodeType="afterEffect">
                                  <p:stCondLst>
                                    <p:cond delay="0"/>
                                  </p:stCondLst>
                                  <p:childTnLst>
                                    <p:set>
                                      <p:cBhvr>
                                        <p:cTn id="13" dur="1" fill="hold">
                                          <p:stCondLst>
                                            <p:cond delay="0"/>
                                          </p:stCondLst>
                                        </p:cTn>
                                        <p:tgtEl>
                                          <p:spTgt spid="3">
                                            <p:txEl>
                                              <p:pRg st="7" end="7"/>
                                            </p:txEl>
                                          </p:spTgt>
                                        </p:tgtEl>
                                        <p:attrNameLst>
                                          <p:attrName>style.visibility</p:attrName>
                                        </p:attrNameLst>
                                      </p:cBhvr>
                                      <p:to>
                                        <p:strVal val="visible"/>
                                      </p:to>
                                    </p:set>
                                    <p:animEffect transition="in" filter="fade">
                                      <p:cBhvr>
                                        <p:cTn id="1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690C0-B17C-0F10-3C7A-AB891AACD72F}"/>
              </a:ext>
            </a:extLst>
          </p:cNvPr>
          <p:cNvSpPr>
            <a:spLocks noGrp="1"/>
          </p:cNvSpPr>
          <p:nvPr>
            <p:ph idx="1"/>
          </p:nvPr>
        </p:nvSpPr>
        <p:spPr>
          <a:xfrm>
            <a:off x="1770239" y="1829578"/>
            <a:ext cx="10058400" cy="4050792"/>
          </a:xfrm>
        </p:spPr>
        <p:txBody>
          <a:bodyPr/>
          <a:lstStyle/>
          <a:p>
            <a:pPr marL="0" indent="0">
              <a:buNone/>
            </a:pPr>
            <a:r>
              <a:rPr lang="en-GB" b="1" dirty="0"/>
              <a:t>Channels (How value is delivered?)</a:t>
            </a:r>
          </a:p>
          <a:p>
            <a:r>
              <a:rPr lang="en-GB" b="1" dirty="0"/>
              <a:t>Innovation focus:</a:t>
            </a:r>
            <a:endParaRPr lang="en-GB" dirty="0"/>
          </a:p>
          <a:p>
            <a:r>
              <a:rPr lang="en-GB" dirty="0"/>
              <a:t>New distribution or communication channels</a:t>
            </a:r>
          </a:p>
          <a:p>
            <a:r>
              <a:rPr lang="en-GB" dirty="0"/>
              <a:t>Direct-to-consumer models</a:t>
            </a:r>
          </a:p>
          <a:p>
            <a:pPr marL="0" indent="0">
              <a:buNone/>
            </a:pPr>
            <a:endParaRPr lang="en-GB" b="1" dirty="0"/>
          </a:p>
          <a:p>
            <a:pPr marL="0" indent="0">
              <a:buNone/>
            </a:pPr>
            <a:r>
              <a:rPr lang="en-GB" b="1" dirty="0"/>
              <a:t>Example:</a:t>
            </a:r>
            <a:endParaRPr lang="en-GB" dirty="0"/>
          </a:p>
          <a:p>
            <a:pPr marL="0" indent="0">
              <a:buNone/>
            </a:pPr>
            <a:r>
              <a:rPr lang="en-GB" b="1" dirty="0"/>
              <a:t>Amazon</a:t>
            </a:r>
            <a:r>
              <a:rPr lang="en-GB" dirty="0"/>
              <a:t>– books direct to your door, then products, then kindle, drone delivery, Alexa etc.. all are examples of channels of sales and delivery.</a:t>
            </a:r>
          </a:p>
        </p:txBody>
      </p:sp>
      <p:pic>
        <p:nvPicPr>
          <p:cNvPr id="4" name="Picture 3">
            <a:extLst>
              <a:ext uri="{FF2B5EF4-FFF2-40B4-BE49-F238E27FC236}">
                <a16:creationId xmlns:a16="http://schemas.microsoft.com/office/drawing/2014/main" id="{BB7A3021-A0DF-531F-2ADF-320AC0362D46}"/>
              </a:ext>
            </a:extLst>
          </p:cNvPr>
          <p:cNvPicPr>
            <a:picLocks noChangeAspect="1"/>
          </p:cNvPicPr>
          <p:nvPr/>
        </p:nvPicPr>
        <p:blipFill>
          <a:blip r:embed="rId2"/>
          <a:srcRect l="59658" t="44019" r="19991" b="25164"/>
          <a:stretch>
            <a:fillRect/>
          </a:stretch>
        </p:blipFill>
        <p:spPr>
          <a:xfrm>
            <a:off x="369456" y="262647"/>
            <a:ext cx="1400783" cy="1478604"/>
          </a:xfrm>
          <a:prstGeom prst="rect">
            <a:avLst/>
          </a:prstGeom>
        </p:spPr>
      </p:pic>
      <p:pic>
        <p:nvPicPr>
          <p:cNvPr id="9218" name="Picture 2" descr="The Complete List of 140+ Amazon Video Channels - BritishTV.com">
            <a:extLst>
              <a:ext uri="{FF2B5EF4-FFF2-40B4-BE49-F238E27FC236}">
                <a16:creationId xmlns:a16="http://schemas.microsoft.com/office/drawing/2014/main" id="{39B66B4A-328B-C16D-7600-5A75842A46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1129" y="664005"/>
            <a:ext cx="5184437" cy="2914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718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9218"/>
                                        </p:tgtEl>
                                        <p:attrNameLst>
                                          <p:attrName>style.visibility</p:attrName>
                                        </p:attrNameLst>
                                      </p:cBhvr>
                                      <p:to>
                                        <p:strVal val="visible"/>
                                      </p:to>
                                    </p:set>
                                    <p:animEffect transition="in" filter="fade">
                                      <p:cBhvr>
                                        <p:cTn id="14"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8CB771-2CED-6540-CA45-9258F39575C0}"/>
              </a:ext>
            </a:extLst>
          </p:cNvPr>
          <p:cNvSpPr>
            <a:spLocks noGrp="1"/>
          </p:cNvSpPr>
          <p:nvPr>
            <p:ph idx="1"/>
          </p:nvPr>
        </p:nvSpPr>
        <p:spPr>
          <a:xfrm>
            <a:off x="1289288" y="2094268"/>
            <a:ext cx="10058400" cy="4050792"/>
          </a:xfrm>
        </p:spPr>
        <p:txBody>
          <a:bodyPr/>
          <a:lstStyle/>
          <a:p>
            <a:pPr marL="0" indent="0">
              <a:buNone/>
            </a:pPr>
            <a:r>
              <a:rPr lang="en-GB" b="1" dirty="0"/>
              <a:t>Customer Segments (Who is served?)</a:t>
            </a:r>
          </a:p>
          <a:p>
            <a:pPr marL="0" indent="0">
              <a:buNone/>
            </a:pPr>
            <a:r>
              <a:rPr lang="en-GB" b="1" dirty="0"/>
              <a:t>Innovation focus:</a:t>
            </a:r>
            <a:endParaRPr lang="en-GB" dirty="0"/>
          </a:p>
          <a:p>
            <a:r>
              <a:rPr lang="en-GB" dirty="0"/>
              <a:t>Targeting non-customers</a:t>
            </a:r>
          </a:p>
          <a:p>
            <a:r>
              <a:rPr lang="en-GB" dirty="0"/>
              <a:t>Serving overlooked or underserved segments</a:t>
            </a:r>
          </a:p>
          <a:p>
            <a:pPr marL="0" indent="0">
              <a:buNone/>
            </a:pPr>
            <a:endParaRPr lang="en-GB" b="1" dirty="0"/>
          </a:p>
          <a:p>
            <a:pPr marL="0" indent="0">
              <a:buNone/>
            </a:pPr>
            <a:r>
              <a:rPr lang="en-GB" b="1" dirty="0"/>
              <a:t>Example:</a:t>
            </a:r>
            <a:endParaRPr lang="en-GB" dirty="0"/>
          </a:p>
          <a:p>
            <a:pPr marL="0" indent="0">
              <a:buNone/>
            </a:pPr>
            <a:r>
              <a:rPr lang="en-GB" b="1" dirty="0"/>
              <a:t>GoPro</a:t>
            </a:r>
            <a:r>
              <a:rPr lang="en-GB" dirty="0"/>
              <a:t> – Took digital photography to active adventure, capturing experiences for everyone rather than photography.</a:t>
            </a:r>
          </a:p>
        </p:txBody>
      </p:sp>
      <p:pic>
        <p:nvPicPr>
          <p:cNvPr id="4" name="Picture 3">
            <a:extLst>
              <a:ext uri="{FF2B5EF4-FFF2-40B4-BE49-F238E27FC236}">
                <a16:creationId xmlns:a16="http://schemas.microsoft.com/office/drawing/2014/main" id="{B724F5AA-EE73-B688-C41B-DF065B90438D}"/>
              </a:ext>
            </a:extLst>
          </p:cNvPr>
          <p:cNvPicPr>
            <a:picLocks noChangeAspect="1"/>
          </p:cNvPicPr>
          <p:nvPr/>
        </p:nvPicPr>
        <p:blipFill>
          <a:blip r:embed="rId2"/>
          <a:srcRect l="80499" t="15749" r="770" b="26177"/>
          <a:stretch>
            <a:fillRect/>
          </a:stretch>
        </p:blipFill>
        <p:spPr>
          <a:xfrm>
            <a:off x="0" y="0"/>
            <a:ext cx="1289288" cy="2786386"/>
          </a:xfrm>
          <a:prstGeom prst="rect">
            <a:avLst/>
          </a:prstGeom>
        </p:spPr>
      </p:pic>
      <p:pic>
        <p:nvPicPr>
          <p:cNvPr id="8194" name="Picture 2" descr="Brand Analysis — GoPro. Hey guys, in the first edition of this… | by  Daniela Keller | BrixenLabs | Medium">
            <a:extLst>
              <a:ext uri="{FF2B5EF4-FFF2-40B4-BE49-F238E27FC236}">
                <a16:creationId xmlns:a16="http://schemas.microsoft.com/office/drawing/2014/main" id="{E814634F-D6DD-95E1-8CF4-1487A09337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27133" y="1322962"/>
            <a:ext cx="4939510" cy="1765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712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8194"/>
                                        </p:tgtEl>
                                        <p:attrNameLst>
                                          <p:attrName>style.visibility</p:attrName>
                                        </p:attrNameLst>
                                      </p:cBhvr>
                                      <p:to>
                                        <p:strVal val="visible"/>
                                      </p:to>
                                    </p:set>
                                    <p:animEffect transition="in" filter="fade">
                                      <p:cBhvr>
                                        <p:cTn id="14"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AA2978-9AE0-CC24-B509-509A525CDED5}"/>
              </a:ext>
            </a:extLst>
          </p:cNvPr>
          <p:cNvSpPr>
            <a:spLocks noGrp="1"/>
          </p:cNvSpPr>
          <p:nvPr>
            <p:ph idx="1"/>
          </p:nvPr>
        </p:nvSpPr>
        <p:spPr>
          <a:xfrm>
            <a:off x="1692418" y="1917127"/>
            <a:ext cx="10058400" cy="4050792"/>
          </a:xfrm>
        </p:spPr>
        <p:txBody>
          <a:bodyPr>
            <a:normAutofit lnSpcReduction="10000"/>
          </a:bodyPr>
          <a:lstStyle/>
          <a:p>
            <a:pPr marL="0" indent="0">
              <a:buNone/>
            </a:pPr>
            <a:r>
              <a:rPr lang="en-GB" b="1" dirty="0"/>
              <a:t>Key Partnerships (Who helps deliver value?)</a:t>
            </a:r>
          </a:p>
          <a:p>
            <a:pPr marL="0" indent="0">
              <a:buNone/>
            </a:pPr>
            <a:endParaRPr lang="en-GB" b="1" dirty="0"/>
          </a:p>
          <a:p>
            <a:pPr marL="0" indent="0">
              <a:buNone/>
            </a:pPr>
            <a:r>
              <a:rPr lang="en-GB" b="1" dirty="0"/>
              <a:t>Innovation focus:</a:t>
            </a:r>
            <a:endParaRPr lang="en-GB" dirty="0"/>
          </a:p>
          <a:p>
            <a:r>
              <a:rPr lang="en-GB" dirty="0"/>
              <a:t>Strategic alliances</a:t>
            </a:r>
          </a:p>
          <a:p>
            <a:r>
              <a:rPr lang="en-GB" dirty="0"/>
              <a:t>Ecosystem building</a:t>
            </a:r>
          </a:p>
          <a:p>
            <a:r>
              <a:rPr lang="en-GB" dirty="0"/>
              <a:t>Co-creation</a:t>
            </a:r>
          </a:p>
          <a:p>
            <a:pPr marL="0" indent="0">
              <a:buNone/>
            </a:pPr>
            <a:endParaRPr lang="en-GB" b="1" dirty="0"/>
          </a:p>
          <a:p>
            <a:pPr marL="0" indent="0">
              <a:buNone/>
            </a:pPr>
            <a:r>
              <a:rPr lang="en-GB" b="1" dirty="0"/>
              <a:t>Example:</a:t>
            </a:r>
            <a:endParaRPr lang="en-GB" dirty="0"/>
          </a:p>
          <a:p>
            <a:pPr marL="0" indent="0">
              <a:buNone/>
            </a:pPr>
            <a:r>
              <a:rPr lang="en-GB" b="1" dirty="0"/>
              <a:t>Zara</a:t>
            </a:r>
            <a:r>
              <a:rPr lang="en-GB" dirty="0"/>
              <a:t> – Abandoned partnerships in Favor of vertical integration providing competitive advantage in the form of speed. </a:t>
            </a:r>
          </a:p>
        </p:txBody>
      </p:sp>
      <p:pic>
        <p:nvPicPr>
          <p:cNvPr id="4" name="Picture 3">
            <a:extLst>
              <a:ext uri="{FF2B5EF4-FFF2-40B4-BE49-F238E27FC236}">
                <a16:creationId xmlns:a16="http://schemas.microsoft.com/office/drawing/2014/main" id="{2E55DB8D-9F39-6679-6534-F049343C3057}"/>
              </a:ext>
            </a:extLst>
          </p:cNvPr>
          <p:cNvPicPr>
            <a:picLocks noChangeAspect="1"/>
          </p:cNvPicPr>
          <p:nvPr/>
        </p:nvPicPr>
        <p:blipFill>
          <a:blip r:embed="rId2"/>
          <a:srcRect t="14621" r="79649" b="25772"/>
          <a:stretch>
            <a:fillRect/>
          </a:stretch>
        </p:blipFill>
        <p:spPr>
          <a:xfrm>
            <a:off x="86408" y="87549"/>
            <a:ext cx="1400783" cy="2859932"/>
          </a:xfrm>
          <a:prstGeom prst="rect">
            <a:avLst/>
          </a:prstGeom>
        </p:spPr>
      </p:pic>
      <p:pic>
        <p:nvPicPr>
          <p:cNvPr id="7170" name="Picture 2" descr="Zara Uses Supply Chain To Win Again">
            <a:extLst>
              <a:ext uri="{FF2B5EF4-FFF2-40B4-BE49-F238E27FC236}">
                <a16:creationId xmlns:a16="http://schemas.microsoft.com/office/drawing/2014/main" id="{DB73B3E6-4967-C22B-2384-FEF1EB22F9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00" t="9793" r="7383" b="14935"/>
          <a:stretch>
            <a:fillRect/>
          </a:stretch>
        </p:blipFill>
        <p:spPr bwMode="auto">
          <a:xfrm>
            <a:off x="7548664" y="1780162"/>
            <a:ext cx="4280172" cy="2616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08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500"/>
                                        <p:tgtEl>
                                          <p:spTgt spid="3">
                                            <p:txEl>
                                              <p:pRg st="8" end="8"/>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7170"/>
                                        </p:tgtEl>
                                        <p:attrNameLst>
                                          <p:attrName>style.visibility</p:attrName>
                                        </p:attrNameLst>
                                      </p:cBhvr>
                                      <p:to>
                                        <p:strVal val="visible"/>
                                      </p:to>
                                    </p:set>
                                    <p:animEffect transition="in" filter="fade">
                                      <p:cBhvr>
                                        <p:cTn id="14" dur="5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E1587D-AF56-F57F-7DD2-0356B8E0DAF3}"/>
              </a:ext>
            </a:extLst>
          </p:cNvPr>
          <p:cNvSpPr>
            <a:spLocks noGrp="1"/>
          </p:cNvSpPr>
          <p:nvPr>
            <p:ph idx="1"/>
          </p:nvPr>
        </p:nvSpPr>
        <p:spPr>
          <a:xfrm>
            <a:off x="1245997" y="1403604"/>
            <a:ext cx="10058400" cy="4050792"/>
          </a:xfrm>
        </p:spPr>
        <p:txBody>
          <a:bodyPr>
            <a:normAutofit lnSpcReduction="10000"/>
          </a:bodyPr>
          <a:lstStyle/>
          <a:p>
            <a:pPr marL="0" indent="0">
              <a:buNone/>
            </a:pPr>
            <a:r>
              <a:rPr lang="en-GB" b="1" dirty="0"/>
              <a:t>Key Activities (What the company does?)</a:t>
            </a:r>
          </a:p>
          <a:p>
            <a:pPr marL="0" indent="0">
              <a:buNone/>
            </a:pPr>
            <a:endParaRPr lang="en-GB" b="1" dirty="0"/>
          </a:p>
          <a:p>
            <a:pPr marL="0" indent="0">
              <a:buNone/>
            </a:pPr>
            <a:r>
              <a:rPr lang="en-GB" b="1" dirty="0"/>
              <a:t>Innovation focus:</a:t>
            </a:r>
            <a:endParaRPr lang="en-GB" dirty="0"/>
          </a:p>
          <a:p>
            <a:r>
              <a:rPr lang="en-GB" dirty="0"/>
              <a:t>Automation</a:t>
            </a:r>
          </a:p>
          <a:p>
            <a:r>
              <a:rPr lang="en-GB" dirty="0"/>
              <a:t>Activities and Outsourcing</a:t>
            </a:r>
          </a:p>
          <a:p>
            <a:r>
              <a:rPr lang="en-GB" dirty="0"/>
              <a:t>Platform orchestration</a:t>
            </a:r>
          </a:p>
          <a:p>
            <a:pPr marL="0" indent="0">
              <a:buNone/>
            </a:pPr>
            <a:endParaRPr lang="en-GB" b="1" dirty="0"/>
          </a:p>
          <a:p>
            <a:pPr marL="0" indent="0">
              <a:buNone/>
            </a:pPr>
            <a:r>
              <a:rPr lang="en-GB" b="1" dirty="0"/>
              <a:t>Example:</a:t>
            </a:r>
            <a:endParaRPr lang="en-GB" dirty="0"/>
          </a:p>
          <a:p>
            <a:pPr marL="0" indent="0">
              <a:buNone/>
            </a:pPr>
            <a:r>
              <a:rPr lang="en-GB" b="1" dirty="0"/>
              <a:t>Lego</a:t>
            </a:r>
            <a:r>
              <a:rPr lang="en-GB" dirty="0"/>
              <a:t> – kept the same product but began to diversify activities such as films, games, and managing ‘</a:t>
            </a:r>
            <a:r>
              <a:rPr lang="en-GB" dirty="0" err="1"/>
              <a:t>lego</a:t>
            </a:r>
            <a:r>
              <a:rPr lang="en-GB" dirty="0"/>
              <a:t> communities’ from buyers to contributors. </a:t>
            </a:r>
          </a:p>
        </p:txBody>
      </p:sp>
      <p:pic>
        <p:nvPicPr>
          <p:cNvPr id="4" name="Picture 3">
            <a:extLst>
              <a:ext uri="{FF2B5EF4-FFF2-40B4-BE49-F238E27FC236}">
                <a16:creationId xmlns:a16="http://schemas.microsoft.com/office/drawing/2014/main" id="{B8CE903C-D1C9-4C18-EA55-6F827118D54A}"/>
              </a:ext>
            </a:extLst>
          </p:cNvPr>
          <p:cNvPicPr>
            <a:picLocks noChangeAspect="1"/>
          </p:cNvPicPr>
          <p:nvPr/>
        </p:nvPicPr>
        <p:blipFill>
          <a:blip r:embed="rId2"/>
          <a:srcRect l="20719" t="15822" r="61179" b="58628"/>
          <a:stretch>
            <a:fillRect/>
          </a:stretch>
        </p:blipFill>
        <p:spPr>
          <a:xfrm>
            <a:off x="0" y="0"/>
            <a:ext cx="1245997" cy="1225900"/>
          </a:xfrm>
          <a:prstGeom prst="rect">
            <a:avLst/>
          </a:prstGeom>
        </p:spPr>
      </p:pic>
      <p:pic>
        <p:nvPicPr>
          <p:cNvPr id="6" name="Picture 5">
            <a:extLst>
              <a:ext uri="{FF2B5EF4-FFF2-40B4-BE49-F238E27FC236}">
                <a16:creationId xmlns:a16="http://schemas.microsoft.com/office/drawing/2014/main" id="{A2126D36-B70D-E373-9C39-1A83ED7F7F5C}"/>
              </a:ext>
            </a:extLst>
          </p:cNvPr>
          <p:cNvPicPr>
            <a:picLocks noChangeAspect="1"/>
          </p:cNvPicPr>
          <p:nvPr/>
        </p:nvPicPr>
        <p:blipFill>
          <a:blip r:embed="rId3"/>
          <a:stretch>
            <a:fillRect/>
          </a:stretch>
        </p:blipFill>
        <p:spPr>
          <a:xfrm>
            <a:off x="6876595" y="1702542"/>
            <a:ext cx="4794599" cy="2436692"/>
          </a:xfrm>
          <a:prstGeom prst="rect">
            <a:avLst/>
          </a:prstGeom>
        </p:spPr>
      </p:pic>
    </p:spTree>
    <p:extLst>
      <p:ext uri="{BB962C8B-B14F-4D97-AF65-F5344CB8AC3E}">
        <p14:creationId xmlns:p14="http://schemas.microsoft.com/office/powerpoint/2010/main" val="145404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8" end="8"/>
                                            </p:txEl>
                                          </p:spTgt>
                                        </p:tgtEl>
                                        <p:attrNameLst>
                                          <p:attrName>style.visibility</p:attrName>
                                        </p:attrNameLst>
                                      </p:cBhvr>
                                      <p:to>
                                        <p:strVal val="visible"/>
                                      </p:to>
                                    </p:set>
                                    <p:animEffect transition="in" filter="fade">
                                      <p:cBhvr>
                                        <p:cTn id="10" dur="500"/>
                                        <p:tgtEl>
                                          <p:spTgt spid="3">
                                            <p:txEl>
                                              <p:pRg st="8" end="8"/>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0848D0-7B02-AA16-0DFE-BAA091063C0A}"/>
              </a:ext>
            </a:extLst>
          </p:cNvPr>
          <p:cNvSpPr>
            <a:spLocks noGrp="1"/>
          </p:cNvSpPr>
          <p:nvPr>
            <p:ph idx="1"/>
          </p:nvPr>
        </p:nvSpPr>
        <p:spPr>
          <a:xfrm>
            <a:off x="525099" y="1936583"/>
            <a:ext cx="10058400" cy="4050792"/>
          </a:xfrm>
        </p:spPr>
        <p:txBody>
          <a:bodyPr/>
          <a:lstStyle/>
          <a:p>
            <a:pPr marL="0" indent="0">
              <a:buNone/>
            </a:pPr>
            <a:r>
              <a:rPr lang="en-GB" b="1" dirty="0"/>
              <a:t>Key Resources (What assets are critical?)</a:t>
            </a:r>
          </a:p>
          <a:p>
            <a:pPr marL="0" indent="0">
              <a:buNone/>
            </a:pPr>
            <a:r>
              <a:rPr lang="en-GB" b="1" dirty="0"/>
              <a:t>Innovation focus:</a:t>
            </a:r>
            <a:endParaRPr lang="en-GB" dirty="0"/>
          </a:p>
          <a:p>
            <a:r>
              <a:rPr lang="en-GB" dirty="0"/>
              <a:t>Leveraging data, platforms, or intellectual property</a:t>
            </a:r>
          </a:p>
          <a:p>
            <a:r>
              <a:rPr lang="en-GB" dirty="0"/>
              <a:t>Reducing reliance on physical assets</a:t>
            </a:r>
          </a:p>
          <a:p>
            <a:pPr marL="0" indent="0">
              <a:buNone/>
            </a:pPr>
            <a:endParaRPr lang="en-GB" b="1" dirty="0"/>
          </a:p>
          <a:p>
            <a:pPr marL="0" indent="0">
              <a:buNone/>
            </a:pPr>
            <a:r>
              <a:rPr lang="en-GB" b="1" dirty="0"/>
              <a:t>Example:</a:t>
            </a:r>
            <a:endParaRPr lang="en-GB" dirty="0"/>
          </a:p>
          <a:p>
            <a:pPr marL="0" indent="0">
              <a:buNone/>
            </a:pPr>
            <a:r>
              <a:rPr lang="en-GB" b="1" dirty="0"/>
              <a:t>Uber</a:t>
            </a:r>
            <a:r>
              <a:rPr lang="en-GB" dirty="0"/>
              <a:t> – a travel and delivery service that owns no cars; its key resources are software, data, and brand.</a:t>
            </a:r>
          </a:p>
          <a:p>
            <a:endParaRPr lang="en-GB" dirty="0"/>
          </a:p>
        </p:txBody>
      </p:sp>
      <p:pic>
        <p:nvPicPr>
          <p:cNvPr id="4" name="Picture 3">
            <a:extLst>
              <a:ext uri="{FF2B5EF4-FFF2-40B4-BE49-F238E27FC236}">
                <a16:creationId xmlns:a16="http://schemas.microsoft.com/office/drawing/2014/main" id="{56134358-3FBA-AA8A-A068-12BB1A353B7B}"/>
              </a:ext>
            </a:extLst>
          </p:cNvPr>
          <p:cNvPicPr>
            <a:picLocks noChangeAspect="1"/>
          </p:cNvPicPr>
          <p:nvPr/>
        </p:nvPicPr>
        <p:blipFill>
          <a:blip r:embed="rId2"/>
          <a:srcRect l="20472" t="45978" r="61010" b="26819"/>
          <a:stretch>
            <a:fillRect/>
          </a:stretch>
        </p:blipFill>
        <p:spPr>
          <a:xfrm>
            <a:off x="0" y="33191"/>
            <a:ext cx="1274635" cy="1305217"/>
          </a:xfrm>
          <a:prstGeom prst="rect">
            <a:avLst/>
          </a:prstGeom>
        </p:spPr>
      </p:pic>
      <p:pic>
        <p:nvPicPr>
          <p:cNvPr id="5124" name="Picture 4" descr="How Much Can London Uber Drivers Earn? - Zoom PCO Hire">
            <a:extLst>
              <a:ext uri="{FF2B5EF4-FFF2-40B4-BE49-F238E27FC236}">
                <a16:creationId xmlns:a16="http://schemas.microsoft.com/office/drawing/2014/main" id="{B7AB55DA-E29A-2555-2882-EF6F57FB01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0646" y="1118680"/>
            <a:ext cx="4807086" cy="2703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894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5124"/>
                                        </p:tgtEl>
                                        <p:attrNameLst>
                                          <p:attrName>style.visibility</p:attrName>
                                        </p:attrNameLst>
                                      </p:cBhvr>
                                      <p:to>
                                        <p:strVal val="visible"/>
                                      </p:to>
                                    </p:set>
                                    <p:animEffect transition="in" filter="fade">
                                      <p:cBhvr>
                                        <p:cTn id="14" dur="500"/>
                                        <p:tgtEl>
                                          <p:spTgt spid="5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B743F3-9B88-D2A7-A02A-A5A090CDB97D}"/>
              </a:ext>
            </a:extLst>
          </p:cNvPr>
          <p:cNvSpPr>
            <a:spLocks noGrp="1"/>
          </p:cNvSpPr>
          <p:nvPr>
            <p:ph idx="1"/>
          </p:nvPr>
        </p:nvSpPr>
        <p:spPr>
          <a:xfrm>
            <a:off x="1066800" y="1849033"/>
            <a:ext cx="10058400" cy="4050792"/>
          </a:xfrm>
        </p:spPr>
        <p:txBody>
          <a:bodyPr/>
          <a:lstStyle/>
          <a:p>
            <a:pPr marL="0" indent="0">
              <a:buNone/>
            </a:pPr>
            <a:r>
              <a:rPr lang="en-GB" b="1" dirty="0"/>
              <a:t>Cost Structure (How costs are managed?)</a:t>
            </a:r>
          </a:p>
          <a:p>
            <a:pPr marL="0" indent="0">
              <a:buNone/>
            </a:pPr>
            <a:r>
              <a:rPr lang="en-GB" b="1" dirty="0"/>
              <a:t>Innovation focus:</a:t>
            </a:r>
            <a:endParaRPr lang="en-GB" dirty="0"/>
          </a:p>
          <a:p>
            <a:r>
              <a:rPr lang="en-GB" dirty="0"/>
              <a:t>Cost reduction through efficiency</a:t>
            </a:r>
          </a:p>
          <a:p>
            <a:r>
              <a:rPr lang="en-GB" dirty="0"/>
              <a:t>Shifting from fixed to variable costs</a:t>
            </a:r>
          </a:p>
          <a:p>
            <a:pPr marL="0" indent="0">
              <a:buNone/>
            </a:pPr>
            <a:endParaRPr lang="en-GB" b="1" dirty="0"/>
          </a:p>
          <a:p>
            <a:pPr marL="0" indent="0">
              <a:buNone/>
            </a:pPr>
            <a:r>
              <a:rPr lang="en-GB" b="1" dirty="0"/>
              <a:t>Example:</a:t>
            </a:r>
            <a:endParaRPr lang="en-GB" dirty="0"/>
          </a:p>
          <a:p>
            <a:pPr marL="0" indent="0">
              <a:buNone/>
            </a:pPr>
            <a:r>
              <a:rPr lang="en-GB" b="1" dirty="0"/>
              <a:t>Ikea</a:t>
            </a:r>
            <a:r>
              <a:rPr lang="en-GB" dirty="0"/>
              <a:t> – Built innovation around changing from assembled furniture to flat pack to save storage and labour costs in the mid 50s.</a:t>
            </a:r>
          </a:p>
        </p:txBody>
      </p:sp>
      <p:pic>
        <p:nvPicPr>
          <p:cNvPr id="4" name="Picture 3">
            <a:extLst>
              <a:ext uri="{FF2B5EF4-FFF2-40B4-BE49-F238E27FC236}">
                <a16:creationId xmlns:a16="http://schemas.microsoft.com/office/drawing/2014/main" id="{8D8E7424-96ED-1453-29DF-1C64019D5C4C}"/>
              </a:ext>
            </a:extLst>
          </p:cNvPr>
          <p:cNvPicPr>
            <a:picLocks noChangeAspect="1"/>
          </p:cNvPicPr>
          <p:nvPr/>
        </p:nvPicPr>
        <p:blipFill>
          <a:blip r:embed="rId2"/>
          <a:srcRect t="74431" r="50000"/>
          <a:stretch>
            <a:fillRect/>
          </a:stretch>
        </p:blipFill>
        <p:spPr>
          <a:xfrm>
            <a:off x="329598" y="201751"/>
            <a:ext cx="3441490" cy="1226802"/>
          </a:xfrm>
          <a:prstGeom prst="rect">
            <a:avLst/>
          </a:prstGeom>
        </p:spPr>
      </p:pic>
      <p:pic>
        <p:nvPicPr>
          <p:cNvPr id="4098" name="Picture 2" descr="Oh, IKEA. #Meme #Memes #Funny #Interview #Funny #Ikea #Create #Students  #University">
            <a:extLst>
              <a:ext uri="{FF2B5EF4-FFF2-40B4-BE49-F238E27FC236}">
                <a16:creationId xmlns:a16="http://schemas.microsoft.com/office/drawing/2014/main" id="{75718C17-D23E-C626-4209-C37356AAE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8301" y="372472"/>
            <a:ext cx="3501957" cy="3501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047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098"/>
                                        </p:tgtEl>
                                        <p:attrNameLst>
                                          <p:attrName>style.visibility</p:attrName>
                                        </p:attrNameLst>
                                      </p:cBhvr>
                                      <p:to>
                                        <p:strVal val="visible"/>
                                      </p:to>
                                    </p:set>
                                    <p:animEffect transition="in" filter="fade">
                                      <p:cBhvr>
                                        <p:cTn id="14"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BF53B9-15D0-862F-F1D2-21DBFAEB8386}"/>
              </a:ext>
            </a:extLst>
          </p:cNvPr>
          <p:cNvSpPr>
            <a:spLocks noGrp="1"/>
          </p:cNvSpPr>
          <p:nvPr>
            <p:ph idx="1"/>
          </p:nvPr>
        </p:nvSpPr>
        <p:spPr/>
        <p:txBody>
          <a:bodyPr>
            <a:normAutofit/>
          </a:bodyPr>
          <a:lstStyle/>
          <a:p>
            <a:pPr marL="0" indent="0">
              <a:buNone/>
            </a:pPr>
            <a:r>
              <a:rPr lang="en-GB" b="1" dirty="0"/>
              <a:t>Revenue Streams (How money is made?)</a:t>
            </a:r>
          </a:p>
          <a:p>
            <a:pPr marL="0" indent="0">
              <a:buNone/>
            </a:pPr>
            <a:r>
              <a:rPr lang="en-GB" b="1" dirty="0"/>
              <a:t>Innovation focus:</a:t>
            </a:r>
            <a:endParaRPr lang="en-GB" dirty="0"/>
          </a:p>
          <a:p>
            <a:r>
              <a:rPr lang="en-GB" dirty="0"/>
              <a:t>Subscription models</a:t>
            </a:r>
          </a:p>
          <a:p>
            <a:r>
              <a:rPr lang="en-GB" dirty="0"/>
              <a:t>Freemium pricing</a:t>
            </a:r>
          </a:p>
          <a:p>
            <a:r>
              <a:rPr lang="en-GB" dirty="0"/>
              <a:t>Pay-per-use</a:t>
            </a:r>
          </a:p>
          <a:p>
            <a:pPr marL="0" indent="0">
              <a:buNone/>
            </a:pPr>
            <a:endParaRPr lang="en-GB" b="1" dirty="0"/>
          </a:p>
          <a:p>
            <a:pPr marL="0" indent="0">
              <a:buNone/>
            </a:pPr>
            <a:r>
              <a:rPr lang="en-GB" b="1" dirty="0"/>
              <a:t>Example:</a:t>
            </a:r>
          </a:p>
          <a:p>
            <a:pPr marL="0" indent="0">
              <a:buNone/>
            </a:pPr>
            <a:r>
              <a:rPr lang="en-GB" b="1" dirty="0"/>
              <a:t>PlayStation – </a:t>
            </a:r>
            <a:r>
              <a:rPr lang="en-GB" dirty="0"/>
              <a:t>Used to a console then game disks which relied on game development and production, switched to a subscription model with predictable continuous revenues and now microtransactions and licencing/royalties etc.. </a:t>
            </a:r>
          </a:p>
        </p:txBody>
      </p:sp>
      <p:pic>
        <p:nvPicPr>
          <p:cNvPr id="4" name="Picture 3">
            <a:extLst>
              <a:ext uri="{FF2B5EF4-FFF2-40B4-BE49-F238E27FC236}">
                <a16:creationId xmlns:a16="http://schemas.microsoft.com/office/drawing/2014/main" id="{435E6C87-FE0A-09AD-EE8D-D229792568FC}"/>
              </a:ext>
            </a:extLst>
          </p:cNvPr>
          <p:cNvPicPr>
            <a:picLocks noChangeAspect="1"/>
          </p:cNvPicPr>
          <p:nvPr/>
        </p:nvPicPr>
        <p:blipFill>
          <a:blip r:embed="rId2"/>
          <a:stretch>
            <a:fillRect/>
          </a:stretch>
        </p:blipFill>
        <p:spPr>
          <a:xfrm>
            <a:off x="164702" y="196509"/>
            <a:ext cx="3438442" cy="1231499"/>
          </a:xfrm>
          <a:prstGeom prst="rect">
            <a:avLst/>
          </a:prstGeom>
        </p:spPr>
      </p:pic>
      <p:pic>
        <p:nvPicPr>
          <p:cNvPr id="6" name="Picture 5">
            <a:extLst>
              <a:ext uri="{FF2B5EF4-FFF2-40B4-BE49-F238E27FC236}">
                <a16:creationId xmlns:a16="http://schemas.microsoft.com/office/drawing/2014/main" id="{8FE15812-B569-3153-D9B5-6A83AC27F29C}"/>
              </a:ext>
            </a:extLst>
          </p:cNvPr>
          <p:cNvPicPr>
            <a:picLocks noChangeAspect="1"/>
          </p:cNvPicPr>
          <p:nvPr/>
        </p:nvPicPr>
        <p:blipFill>
          <a:blip r:embed="rId3"/>
          <a:stretch>
            <a:fillRect/>
          </a:stretch>
        </p:blipFill>
        <p:spPr>
          <a:xfrm>
            <a:off x="8366084" y="196509"/>
            <a:ext cx="3184085" cy="4607141"/>
          </a:xfrm>
          <a:prstGeom prst="rect">
            <a:avLst/>
          </a:prstGeom>
        </p:spPr>
      </p:pic>
      <p:pic>
        <p:nvPicPr>
          <p:cNvPr id="8" name="Picture 7">
            <a:extLst>
              <a:ext uri="{FF2B5EF4-FFF2-40B4-BE49-F238E27FC236}">
                <a16:creationId xmlns:a16="http://schemas.microsoft.com/office/drawing/2014/main" id="{7EBD38A5-97D1-A00E-465F-502F33CD9749}"/>
              </a:ext>
            </a:extLst>
          </p:cNvPr>
          <p:cNvPicPr>
            <a:picLocks noChangeAspect="1"/>
          </p:cNvPicPr>
          <p:nvPr/>
        </p:nvPicPr>
        <p:blipFill>
          <a:blip r:embed="rId4"/>
          <a:stretch>
            <a:fillRect/>
          </a:stretch>
        </p:blipFill>
        <p:spPr>
          <a:xfrm>
            <a:off x="6481423" y="2887581"/>
            <a:ext cx="3238524" cy="1733563"/>
          </a:xfrm>
          <a:prstGeom prst="rect">
            <a:avLst/>
          </a:prstGeom>
        </p:spPr>
      </p:pic>
    </p:spTree>
    <p:extLst>
      <p:ext uri="{BB962C8B-B14F-4D97-AF65-F5344CB8AC3E}">
        <p14:creationId xmlns:p14="http://schemas.microsoft.com/office/powerpoint/2010/main" val="1688208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7" end="7"/>
                                            </p:txEl>
                                          </p:spTgt>
                                        </p:tgtEl>
                                        <p:attrNameLst>
                                          <p:attrName>style.visibility</p:attrName>
                                        </p:attrNameLst>
                                      </p:cBhvr>
                                      <p:to>
                                        <p:strVal val="visible"/>
                                      </p:to>
                                    </p:set>
                                    <p:animEffect transition="in" filter="fade">
                                      <p:cBhvr>
                                        <p:cTn id="10" dur="500"/>
                                        <p:tgtEl>
                                          <p:spTgt spid="3">
                                            <p:txEl>
                                              <p:pRg st="7" end="7"/>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500"/>
                                        <p:tgtEl>
                                          <p:spTgt spid="8"/>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61B9E-2016-12CE-6D91-A05392251106}"/>
              </a:ext>
            </a:extLst>
          </p:cNvPr>
          <p:cNvSpPr>
            <a:spLocks noGrp="1"/>
          </p:cNvSpPr>
          <p:nvPr>
            <p:ph type="title"/>
          </p:nvPr>
        </p:nvSpPr>
        <p:spPr>
          <a:xfrm>
            <a:off x="162258" y="1917983"/>
            <a:ext cx="2596497" cy="2661138"/>
          </a:xfrm>
        </p:spPr>
        <p:txBody>
          <a:bodyPr vert="horz" lIns="91440" tIns="45720" rIns="91440" bIns="45720" rtlCol="0" anchor="ctr">
            <a:normAutofit fontScale="90000"/>
          </a:bodyPr>
          <a:lstStyle/>
          <a:p>
            <a:pPr algn="r"/>
            <a:r>
              <a:rPr lang="en-US" sz="2200" b="1" dirty="0"/>
              <a:t>One of the more modern forms of innovation is psychological innovation….</a:t>
            </a:r>
            <a:br>
              <a:rPr lang="en-US" sz="2200" b="1" dirty="0"/>
            </a:br>
            <a:br>
              <a:rPr lang="en-US" sz="2200" b="1" dirty="0"/>
            </a:br>
            <a:r>
              <a:rPr lang="en-US" sz="2200" b="1" dirty="0"/>
              <a:t>What if we simply reframe the concept? </a:t>
            </a:r>
            <a:br>
              <a:rPr lang="en-US" sz="2200" b="1" dirty="0"/>
            </a:br>
            <a:r>
              <a:rPr lang="en-US" sz="2200" b="1" dirty="0"/>
              <a:t> </a:t>
            </a:r>
            <a:br>
              <a:rPr lang="en-US" sz="2200" b="1" dirty="0"/>
            </a:br>
            <a:endParaRPr lang="en-US" sz="2200" b="1" dirty="0"/>
          </a:p>
        </p:txBody>
      </p:sp>
      <p:pic>
        <p:nvPicPr>
          <p:cNvPr id="3" name="Online Media 2" title="Rory Sutherland: Perspective is everything">
            <a:hlinkClick r:id="" action="ppaction://media"/>
            <a:extLst>
              <a:ext uri="{FF2B5EF4-FFF2-40B4-BE49-F238E27FC236}">
                <a16:creationId xmlns:a16="http://schemas.microsoft.com/office/drawing/2014/main" id="{B09E4BFB-58EF-3209-172D-282B58DD51F7}"/>
              </a:ext>
            </a:extLst>
          </p:cNvPr>
          <p:cNvPicPr>
            <a:picLocks noRot="1" noChangeAspect="1"/>
          </p:cNvPicPr>
          <p:nvPr>
            <a:videoFile r:link="rId1"/>
          </p:nvPr>
        </p:nvPicPr>
        <p:blipFill>
          <a:blip r:embed="rId3"/>
          <a:stretch>
            <a:fillRect/>
          </a:stretch>
        </p:blipFill>
        <p:spPr>
          <a:xfrm>
            <a:off x="3089372" y="751285"/>
            <a:ext cx="8940370" cy="5051309"/>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2218870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07C18-DAFB-58AB-4F30-FA5D33ECBD56}"/>
              </a:ext>
            </a:extLst>
          </p:cNvPr>
          <p:cNvSpPr>
            <a:spLocks noGrp="1"/>
          </p:cNvSpPr>
          <p:nvPr>
            <p:ph type="title"/>
          </p:nvPr>
        </p:nvSpPr>
        <p:spPr>
          <a:xfrm>
            <a:off x="184631" y="-18948"/>
            <a:ext cx="10058400" cy="1609344"/>
          </a:xfrm>
        </p:spPr>
        <p:txBody>
          <a:bodyPr/>
          <a:lstStyle/>
          <a:p>
            <a:r>
              <a:rPr lang="en-GB" dirty="0"/>
              <a:t>Activity </a:t>
            </a:r>
          </a:p>
        </p:txBody>
      </p:sp>
      <p:sp>
        <p:nvSpPr>
          <p:cNvPr id="3" name="Content Placeholder 2">
            <a:extLst>
              <a:ext uri="{FF2B5EF4-FFF2-40B4-BE49-F238E27FC236}">
                <a16:creationId xmlns:a16="http://schemas.microsoft.com/office/drawing/2014/main" id="{B796A4CD-23AC-1749-D93D-837749F1BBC7}"/>
              </a:ext>
            </a:extLst>
          </p:cNvPr>
          <p:cNvSpPr>
            <a:spLocks noGrp="1"/>
          </p:cNvSpPr>
          <p:nvPr>
            <p:ph idx="1"/>
          </p:nvPr>
        </p:nvSpPr>
        <p:spPr>
          <a:xfrm>
            <a:off x="184631" y="1403604"/>
            <a:ext cx="10058400" cy="4050792"/>
          </a:xfrm>
        </p:spPr>
        <p:txBody>
          <a:bodyPr/>
          <a:lstStyle/>
          <a:p>
            <a:pPr marL="0" indent="0">
              <a:buNone/>
            </a:pPr>
            <a:r>
              <a:rPr lang="en-GB" dirty="0"/>
              <a:t>In </a:t>
            </a:r>
            <a:r>
              <a:rPr lang="en-GB" b="1" dirty="0"/>
              <a:t>groups – 1 hour</a:t>
            </a:r>
          </a:p>
          <a:p>
            <a:pPr marL="0" indent="0">
              <a:buNone/>
            </a:pPr>
            <a:endParaRPr lang="en-GB" b="1" dirty="0"/>
          </a:p>
          <a:p>
            <a:pPr marL="0" indent="0">
              <a:buNone/>
            </a:pPr>
            <a:r>
              <a:rPr lang="en-GB" b="1" dirty="0"/>
              <a:t>For your business company</a:t>
            </a:r>
          </a:p>
          <a:p>
            <a:pPr marL="0" indent="0">
              <a:buNone/>
            </a:pPr>
            <a:r>
              <a:rPr lang="en-GB" b="1" dirty="0"/>
              <a:t>Map the companies current BMC and then change it! </a:t>
            </a:r>
          </a:p>
          <a:p>
            <a:pPr marL="0" indent="0">
              <a:buNone/>
            </a:pPr>
            <a:endParaRPr lang="en-GB" dirty="0"/>
          </a:p>
        </p:txBody>
      </p:sp>
      <p:grpSp>
        <p:nvGrpSpPr>
          <p:cNvPr id="8" name="Group 7">
            <a:extLst>
              <a:ext uri="{FF2B5EF4-FFF2-40B4-BE49-F238E27FC236}">
                <a16:creationId xmlns:a16="http://schemas.microsoft.com/office/drawing/2014/main" id="{3FD4A1C9-1859-868A-CA0B-AC63A5F45BB7}"/>
              </a:ext>
            </a:extLst>
          </p:cNvPr>
          <p:cNvGrpSpPr/>
          <p:nvPr/>
        </p:nvGrpSpPr>
        <p:grpSpPr>
          <a:xfrm>
            <a:off x="184631" y="3324627"/>
            <a:ext cx="10655030" cy="2585323"/>
            <a:chOff x="184631" y="3699074"/>
            <a:chExt cx="10655030" cy="2585323"/>
          </a:xfrm>
        </p:grpSpPr>
        <p:sp>
          <p:nvSpPr>
            <p:cNvPr id="4" name="Rectangle 1">
              <a:extLst>
                <a:ext uri="{FF2B5EF4-FFF2-40B4-BE49-F238E27FC236}">
                  <a16:creationId xmlns:a16="http://schemas.microsoft.com/office/drawing/2014/main" id="{2261E007-6040-2E79-3A97-CFDD29C95FA7}"/>
                </a:ext>
              </a:extLst>
            </p:cNvPr>
            <p:cNvSpPr>
              <a:spLocks noChangeArrowheads="1"/>
            </p:cNvSpPr>
            <p:nvPr/>
          </p:nvSpPr>
          <p:spPr bwMode="auto">
            <a:xfrm>
              <a:off x="184631" y="3699074"/>
              <a:ext cx="10655030"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Where could the company </a:t>
              </a:r>
              <a:r>
                <a:rPr kumimoji="0" lang="en-US" altLang="en-US" sz="1800" b="1" i="0" u="none" strike="noStrike" cap="none" normalizeH="0" baseline="0" dirty="0">
                  <a:ln>
                    <a:noFill/>
                  </a:ln>
                  <a:solidFill>
                    <a:schemeClr val="tx1"/>
                  </a:solidFill>
                  <a:effectLst/>
                  <a:latin typeface="Arial" panose="020B0604020202020204" pitchFamily="34" charset="0"/>
                </a:rPr>
                <a:t>add new value</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Which </a:t>
              </a:r>
              <a:r>
                <a:rPr kumimoji="0" lang="en-US" altLang="en-US" sz="1800" b="1" i="0" u="none" strike="noStrike" cap="none" normalizeH="0" baseline="0" dirty="0">
                  <a:ln>
                    <a:noFill/>
                  </a:ln>
                  <a:solidFill>
                    <a:schemeClr val="tx1"/>
                  </a:solidFill>
                  <a:effectLst/>
                  <a:latin typeface="Arial" panose="020B0604020202020204" pitchFamily="34" charset="0"/>
                </a:rPr>
                <a:t>revenue streams</a:t>
              </a:r>
              <a:r>
                <a:rPr kumimoji="0" lang="en-US" altLang="en-US" sz="1800" b="0" i="0" u="none" strike="noStrike" cap="none" normalizeH="0" baseline="0" dirty="0">
                  <a:ln>
                    <a:noFill/>
                  </a:ln>
                  <a:solidFill>
                    <a:schemeClr val="tx1"/>
                  </a:solidFill>
                  <a:effectLst/>
                  <a:latin typeface="Arial" panose="020B0604020202020204" pitchFamily="34" charset="0"/>
                </a:rPr>
                <a:t> could be created or modified?</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How could the </a:t>
              </a:r>
              <a:r>
                <a:rPr kumimoji="0" lang="en-US" altLang="en-US" sz="1800" b="1" i="0" u="none" strike="noStrike" cap="none" normalizeH="0" baseline="0" dirty="0">
                  <a:ln>
                    <a:noFill/>
                  </a:ln>
                  <a:solidFill>
                    <a:schemeClr val="tx1"/>
                  </a:solidFill>
                  <a:effectLst/>
                  <a:latin typeface="Arial" panose="020B0604020202020204" pitchFamily="34" charset="0"/>
                </a:rPr>
                <a:t>customer experience or channels</a:t>
              </a:r>
              <a:r>
                <a:rPr kumimoji="0" lang="en-US" altLang="en-US" sz="1800" b="0" i="0" u="none" strike="noStrike" cap="none" normalizeH="0" baseline="0" dirty="0">
                  <a:ln>
                    <a:noFill/>
                  </a:ln>
                  <a:solidFill>
                    <a:schemeClr val="tx1"/>
                  </a:solidFill>
                  <a:effectLst/>
                  <a:latin typeface="Arial" panose="020B0604020202020204" pitchFamily="34" charset="0"/>
                </a:rPr>
                <a:t> be enhanced?</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a:t>
              </a:r>
              <a:r>
                <a:rPr kumimoji="0" lang="en-US" altLang="en-US" sz="1800" b="1" i="0" u="none" strike="noStrike" cap="none" normalizeH="0" baseline="0" dirty="0">
                  <a:ln>
                    <a:noFill/>
                  </a:ln>
                  <a:solidFill>
                    <a:schemeClr val="tx1"/>
                  </a:solidFill>
                  <a:effectLst/>
                  <a:latin typeface="Arial" panose="020B0604020202020204" pitchFamily="34" charset="0"/>
                </a:rPr>
                <a:t>costs be reduced or resources </a:t>
              </a:r>
              <a:r>
                <a:rPr kumimoji="0" lang="en-US" altLang="en-US" sz="1800" b="1" i="0" u="none" strike="noStrike" cap="none" normalizeH="0" baseline="0" dirty="0" err="1">
                  <a:ln>
                    <a:noFill/>
                  </a:ln>
                  <a:solidFill>
                    <a:schemeClr val="tx1"/>
                  </a:solidFill>
                  <a:effectLst/>
                  <a:latin typeface="Arial" panose="020B0604020202020204" pitchFamily="34" charset="0"/>
                </a:rPr>
                <a:t>optimised</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lang="en-US" altLang="en-US"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800" b="1" i="0" u="none" strike="noStrike" cap="none" normalizeH="0" baseline="0" dirty="0">
                  <a:ln>
                    <a:noFill/>
                  </a:ln>
                  <a:solidFill>
                    <a:schemeClr val="tx1"/>
                  </a:solidFill>
                  <a:effectLst/>
                  <a:latin typeface="Arial" panose="020B0604020202020204" pitchFamily="34" charset="0"/>
                </a:rPr>
                <a:t>Engage creative thinking</a:t>
              </a:r>
              <a:r>
                <a:rPr kumimoji="0" lang="en-US" altLang="en-US" sz="1800" b="0" i="0" u="none" strike="noStrike" cap="none" normalizeH="0" baseline="0" dirty="0">
                  <a:ln>
                    <a:noFill/>
                  </a:ln>
                  <a:solidFill>
                    <a:schemeClr val="tx1"/>
                  </a:solidFill>
                  <a:effectLst/>
                  <a:latin typeface="Arial" panose="020B0604020202020204" pitchFamily="34" charset="0"/>
                </a:rPr>
                <a:t>—no idea is too “out there!”</a:t>
              </a:r>
            </a:p>
          </p:txBody>
        </p:sp>
        <p:sp>
          <p:nvSpPr>
            <p:cNvPr id="5" name="Rectangle 2">
              <a:extLst>
                <a:ext uri="{FF2B5EF4-FFF2-40B4-BE49-F238E27FC236}">
                  <a16:creationId xmlns:a16="http://schemas.microsoft.com/office/drawing/2014/main" id="{5CA39DF6-73B3-2520-71FE-13B0555A1AB2}"/>
                </a:ext>
              </a:extLst>
            </p:cNvPr>
            <p:cNvSpPr>
              <a:spLocks noChangeArrowheads="1"/>
            </p:cNvSpPr>
            <p:nvPr/>
          </p:nvSpPr>
          <p:spPr bwMode="auto">
            <a:xfrm>
              <a:off x="184631" y="4839910"/>
              <a:ext cx="768672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this company add a subscription, freemium, or pay-per-use model?</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they reach new customer segments or markets?</a:t>
              </a:r>
            </a:p>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Could technology improve a key activity or channel?</a:t>
              </a:r>
            </a:p>
          </p:txBody>
        </p:sp>
      </p:grpSp>
      <p:pic>
        <p:nvPicPr>
          <p:cNvPr id="6" name="Picture 2" descr="Unlocking the Power of the Business Model Canvas for Product Management |  by Reshuka Jain | Medium">
            <a:extLst>
              <a:ext uri="{FF2B5EF4-FFF2-40B4-BE49-F238E27FC236}">
                <a16:creationId xmlns:a16="http://schemas.microsoft.com/office/drawing/2014/main" id="{6D0142CA-B8AE-05FF-3991-1973A09CFB6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49051" y="19684"/>
            <a:ext cx="4374234" cy="3051028"/>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a:extLst>
              <a:ext uri="{FF2B5EF4-FFF2-40B4-BE49-F238E27FC236}">
                <a16:creationId xmlns:a16="http://schemas.microsoft.com/office/drawing/2014/main" id="{3644FF4E-1A94-6331-D680-AA2947B731FA}"/>
              </a:ext>
            </a:extLst>
          </p:cNvPr>
          <p:cNvSpPr>
            <a:spLocks noChangeArrowheads="1"/>
          </p:cNvSpPr>
          <p:nvPr/>
        </p:nvSpPr>
        <p:spPr bwMode="auto">
          <a:xfrm>
            <a:off x="7749051" y="3070712"/>
            <a:ext cx="4562467" cy="1546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Customer Segments </a:t>
            </a:r>
            <a:r>
              <a:rPr kumimoji="0" lang="en-US" altLang="en-US" sz="1050" b="0" i="0" u="none" strike="noStrike" cap="none" normalizeH="0" baseline="0" dirty="0">
                <a:ln>
                  <a:noFill/>
                </a:ln>
                <a:solidFill>
                  <a:schemeClr val="tx1"/>
                </a:solidFill>
                <a:effectLst/>
                <a:latin typeface="Arial" panose="020B0604020202020204" pitchFamily="34" charset="0"/>
              </a:rPr>
              <a:t> – Who you serve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Value Propositions</a:t>
            </a:r>
            <a:r>
              <a:rPr kumimoji="0" lang="en-US" altLang="en-US" sz="1050" b="0" i="0" u="none" strike="noStrike" cap="none" normalizeH="0" baseline="0" dirty="0">
                <a:ln>
                  <a:noFill/>
                </a:ln>
                <a:solidFill>
                  <a:schemeClr val="tx1"/>
                </a:solidFill>
                <a:effectLst/>
                <a:latin typeface="Arial" panose="020B0604020202020204" pitchFamily="34" charset="0"/>
              </a:rPr>
              <a:t> – What you offer that is unique or solves a problem</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Channels </a:t>
            </a:r>
            <a:r>
              <a:rPr kumimoji="0" lang="en-US" altLang="en-US" sz="1050" b="0" i="0" u="none" strike="noStrike" cap="none" normalizeH="0" baseline="0" dirty="0">
                <a:ln>
                  <a:noFill/>
                </a:ln>
                <a:solidFill>
                  <a:schemeClr val="tx1"/>
                </a:solidFill>
                <a:effectLst/>
                <a:latin typeface="Arial" panose="020B0604020202020204" pitchFamily="34" charset="0"/>
              </a:rPr>
              <a:t>– How you deliver your value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Customer Relationships</a:t>
            </a:r>
            <a:r>
              <a:rPr kumimoji="0" lang="en-US" altLang="en-US" sz="1050" b="0" i="0" u="none" strike="noStrike" cap="none" normalizeH="0" baseline="0" dirty="0">
                <a:ln>
                  <a:noFill/>
                </a:ln>
                <a:solidFill>
                  <a:schemeClr val="tx1"/>
                </a:solidFill>
                <a:effectLst/>
                <a:latin typeface="Arial" panose="020B0604020202020204" pitchFamily="34" charset="0"/>
              </a:rPr>
              <a:t> – How you interact with customers</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Revenue Streams</a:t>
            </a:r>
            <a:r>
              <a:rPr kumimoji="0" lang="en-US" altLang="en-US" sz="1050" b="0" i="0" u="none" strike="noStrike" cap="none" normalizeH="0" baseline="0" dirty="0">
                <a:ln>
                  <a:noFill/>
                </a:ln>
                <a:solidFill>
                  <a:schemeClr val="tx1"/>
                </a:solidFill>
                <a:effectLst/>
                <a:latin typeface="Arial" panose="020B0604020202020204" pitchFamily="34" charset="0"/>
              </a:rPr>
              <a:t> – How you make money</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Resources</a:t>
            </a:r>
            <a:r>
              <a:rPr kumimoji="0" lang="en-US" altLang="en-US" sz="1050" b="0" i="0" u="none" strike="noStrike" cap="none" normalizeH="0" baseline="0" dirty="0">
                <a:ln>
                  <a:noFill/>
                </a:ln>
                <a:solidFill>
                  <a:schemeClr val="tx1"/>
                </a:solidFill>
                <a:effectLst/>
                <a:latin typeface="Arial" panose="020B0604020202020204" pitchFamily="34" charset="0"/>
              </a:rPr>
              <a:t> – What assets are crucial to deliver value</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Activities</a:t>
            </a:r>
            <a:r>
              <a:rPr kumimoji="0" lang="en-US" altLang="en-US" sz="1050" b="0" i="0" u="none" strike="noStrike" cap="none" normalizeH="0" baseline="0" dirty="0">
                <a:ln>
                  <a:noFill/>
                </a:ln>
                <a:solidFill>
                  <a:schemeClr val="tx1"/>
                </a:solidFill>
                <a:effectLst/>
                <a:latin typeface="Arial" panose="020B0604020202020204" pitchFamily="34" charset="0"/>
              </a:rPr>
              <a:t> – What critical actions you perform</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Key Partnerships</a:t>
            </a:r>
            <a:r>
              <a:rPr kumimoji="0" lang="en-US" altLang="en-US" sz="1050" b="0" i="0" u="none" strike="noStrike" cap="none" normalizeH="0" baseline="0" dirty="0">
                <a:ln>
                  <a:noFill/>
                </a:ln>
                <a:solidFill>
                  <a:schemeClr val="tx1"/>
                </a:solidFill>
                <a:effectLst/>
                <a:latin typeface="Arial" panose="020B0604020202020204" pitchFamily="34" charset="0"/>
              </a:rPr>
              <a:t> – Who you collaborate with</a:t>
            </a:r>
          </a:p>
          <a:p>
            <a:pPr marL="0" marR="0" lvl="0" indent="0" algn="l" defTabSz="914400" rtl="0" eaLnBrk="0" fontAlgn="base" latinLnBrk="0" hangingPunct="0">
              <a:lnSpc>
                <a:spcPct val="100000"/>
              </a:lnSpc>
              <a:spcBef>
                <a:spcPct val="0"/>
              </a:spcBef>
              <a:spcAft>
                <a:spcPct val="0"/>
              </a:spcAft>
              <a:buClrTx/>
              <a:buSzTx/>
              <a:tabLst/>
            </a:pPr>
            <a:r>
              <a:rPr kumimoji="0" lang="en-US" altLang="en-US" sz="1050" b="1" i="0" u="none" strike="noStrike" cap="none" normalizeH="0" baseline="0" dirty="0">
                <a:ln>
                  <a:noFill/>
                </a:ln>
                <a:solidFill>
                  <a:schemeClr val="tx1"/>
                </a:solidFill>
                <a:effectLst/>
                <a:latin typeface="Arial" panose="020B0604020202020204" pitchFamily="34" charset="0"/>
              </a:rPr>
              <a:t>Cost Structure</a:t>
            </a:r>
            <a:r>
              <a:rPr kumimoji="0" lang="en-US" altLang="en-US" sz="1050" b="0" i="0" u="none" strike="noStrike" cap="none" normalizeH="0" baseline="0" dirty="0">
                <a:ln>
                  <a:noFill/>
                </a:ln>
                <a:solidFill>
                  <a:schemeClr val="tx1"/>
                </a:solidFill>
                <a:effectLst/>
                <a:latin typeface="Arial" panose="020B0604020202020204" pitchFamily="34" charset="0"/>
              </a:rPr>
              <a:t> – Your cost drivers</a:t>
            </a:r>
          </a:p>
        </p:txBody>
      </p:sp>
      <p:sp>
        <p:nvSpPr>
          <p:cNvPr id="9" name="TextBox 8">
            <a:extLst>
              <a:ext uri="{FF2B5EF4-FFF2-40B4-BE49-F238E27FC236}">
                <a16:creationId xmlns:a16="http://schemas.microsoft.com/office/drawing/2014/main" id="{33B3E2E9-27A3-A958-6CFF-A3C31E2BD7E0}"/>
              </a:ext>
            </a:extLst>
          </p:cNvPr>
          <p:cNvSpPr txBox="1"/>
          <p:nvPr/>
        </p:nvSpPr>
        <p:spPr>
          <a:xfrm>
            <a:off x="184631" y="6351520"/>
            <a:ext cx="10109049" cy="369332"/>
          </a:xfrm>
          <a:prstGeom prst="rect">
            <a:avLst/>
          </a:prstGeom>
          <a:noFill/>
        </p:spPr>
        <p:txBody>
          <a:bodyPr wrap="none" rtlCol="0">
            <a:spAutoFit/>
          </a:bodyPr>
          <a:lstStyle/>
          <a:p>
            <a:r>
              <a:rPr lang="en-GB" dirty="0"/>
              <a:t>Make a 5 min power point, and to email to me be prepared to present your findings as a group </a:t>
            </a:r>
          </a:p>
        </p:txBody>
      </p:sp>
    </p:spTree>
    <p:extLst>
      <p:ext uri="{BB962C8B-B14F-4D97-AF65-F5344CB8AC3E}">
        <p14:creationId xmlns:p14="http://schemas.microsoft.com/office/powerpoint/2010/main" val="36869007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084819" y="4952452"/>
            <a:ext cx="10908792" cy="1203960"/>
          </a:xfrm>
        </p:spPr>
        <p:txBody>
          <a:bodyPr vert="horz" lIns="91440" tIns="45720" rIns="91440" bIns="45720" rtlCol="0" anchor="ctr">
            <a:normAutofit/>
          </a:bodyPr>
          <a:lstStyle/>
          <a:p>
            <a:pPr algn="ctr"/>
            <a:r>
              <a:rPr lang="en-US" sz="6600" kern="1200" dirty="0">
                <a:solidFill>
                  <a:schemeClr val="tx1"/>
                </a:solidFill>
                <a:latin typeface="+mj-lt"/>
                <a:ea typeface="+mj-ea"/>
                <a:cs typeface="+mj-cs"/>
              </a:rPr>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2369577" y="5280112"/>
            <a:ext cx="10908792" cy="548640"/>
          </a:xfrm>
        </p:spPr>
        <p:txBody>
          <a:bodyPr vert="horz" lIns="91440" tIns="45720" rIns="91440" bIns="45720" rtlCol="0" anchor="ctr">
            <a:normAutofit fontScale="25000" lnSpcReduction="20000"/>
          </a:bodyPr>
          <a:lstStyle/>
          <a:p>
            <a:pPr algn="ctr"/>
            <a:r>
              <a:rPr lang="en-US" sz="600" kern="1200" dirty="0">
                <a:solidFill>
                  <a:schemeClr val="tx1"/>
                </a:solidFill>
                <a:latin typeface="+mn-lt"/>
                <a:ea typeface="+mn-ea"/>
                <a:cs typeface="+mn-cs"/>
              </a:rPr>
              <a:t>What is Marketing </a:t>
            </a:r>
          </a:p>
          <a:p>
            <a:pPr algn="ctr"/>
            <a:r>
              <a:rPr lang="en-US" sz="9600" kern="1200" dirty="0">
                <a:solidFill>
                  <a:schemeClr val="tx1"/>
                </a:solidFill>
                <a:latin typeface="+mn-lt"/>
                <a:ea typeface="+mn-ea"/>
                <a:cs typeface="+mn-cs"/>
              </a:rPr>
              <a:t>What is creativity and innovation</a:t>
            </a:r>
          </a:p>
          <a:p>
            <a:pPr algn="ctr"/>
            <a:endParaRPr lang="en-US" sz="600" kern="1200" dirty="0">
              <a:solidFill>
                <a:schemeClr val="tx1"/>
              </a:solidFill>
              <a:latin typeface="+mn-lt"/>
              <a:ea typeface="+mn-ea"/>
              <a:cs typeface="+mn-cs"/>
            </a:endParaRP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083" b="11105"/>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DC8ABF7-7EE6-4A31-86B3-4D36A5FB70E5}"/>
              </a:ext>
            </a:extLst>
          </p:cNvPr>
          <p:cNvPicPr>
            <a:picLocks noChangeAspect="1"/>
          </p:cNvPicPr>
          <p:nvPr/>
        </p:nvPicPr>
        <p:blipFill>
          <a:blip r:embed="rId3"/>
          <a:stretch>
            <a:fillRect/>
          </a:stretch>
        </p:blipFill>
        <p:spPr>
          <a:xfrm>
            <a:off x="6096000" y="-1"/>
            <a:ext cx="6092761" cy="4194785"/>
          </a:xfrm>
          <a:prstGeom prst="rect">
            <a:avLst/>
          </a:prstGeom>
        </p:spPr>
      </p:pic>
    </p:spTree>
    <p:extLst>
      <p:ext uri="{BB962C8B-B14F-4D97-AF65-F5344CB8AC3E}">
        <p14:creationId xmlns:p14="http://schemas.microsoft.com/office/powerpoint/2010/main" val="2407868052"/>
      </p:ext>
    </p:extLst>
  </p:cSld>
  <p:clrMapOvr>
    <a:masterClrMapping/>
  </p:clrMapOvr>
</p:sld>
</file>

<file path=ppt/theme/_rels/theme6.xml.rels><?xml version="1.0" encoding="UTF-8" standalone="yes"?>
<Relationships xmlns="http://schemas.openxmlformats.org/package/2006/relationships"><Relationship Id="rId1" Type="http://schemas.openxmlformats.org/officeDocument/2006/relationships/image" Target="../media/image19.jpeg"/></Relationships>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FC631988-8B3D-4C58-BC3C-5331EFCE266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1113</Words>
  <Application>Microsoft Office PowerPoint</Application>
  <PresentationFormat>Widescreen</PresentationFormat>
  <Paragraphs>204</Paragraphs>
  <Slides>25</Slides>
  <Notes>2</Notes>
  <HiddenSlides>0</HiddenSlides>
  <MMClips>5</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25</vt:i4>
      </vt:variant>
    </vt:vector>
  </HeadingPairs>
  <TitlesOfParts>
    <vt:vector size="38" baseType="lpstr">
      <vt:lpstr>Aptos</vt:lpstr>
      <vt:lpstr>Arial</vt:lpstr>
      <vt:lpstr>Calibri</vt:lpstr>
      <vt:lpstr>Calibri Light</vt:lpstr>
      <vt:lpstr>Rockwell</vt:lpstr>
      <vt:lpstr>Rockwell Condensed</vt:lpstr>
      <vt:lpstr>Wingdings</vt:lpstr>
      <vt:lpstr>UWTSD Holding Page</vt:lpstr>
      <vt:lpstr>UWTSD Title Page 1</vt:lpstr>
      <vt:lpstr>UWTSD Text 1</vt:lpstr>
      <vt:lpstr>UWTSD Text 2</vt:lpstr>
      <vt:lpstr>UWTSD Text 3</vt:lpstr>
      <vt:lpstr>Wood Type</vt:lpstr>
      <vt:lpstr>PowerPoint Presentation</vt:lpstr>
      <vt:lpstr>PowerPoint Presentation</vt:lpstr>
      <vt:lpstr>PowerPoint Presentation</vt:lpstr>
      <vt:lpstr>PowerPoint Presentation</vt:lpstr>
      <vt:lpstr>PowerPoint Presentation</vt:lpstr>
      <vt:lpstr>Ocean strategies </vt:lpstr>
      <vt:lpstr>PowerPoint Presentation</vt:lpstr>
      <vt:lpstr>PowerPoint Presentation</vt:lpstr>
      <vt:lpstr>Innovation and entrepreneurship</vt:lpstr>
      <vt:lpstr>PowerPoint Presentation</vt:lpstr>
      <vt:lpstr>PowerPoint Presentation</vt:lpstr>
      <vt:lpstr>PowerPoint Presentation</vt:lpstr>
      <vt:lpstr>A Business Model Canvas centric theory of innovation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One of the more modern forms of innovation is psychological innovation….  What if we simply reframe the concept?    </vt:lpstr>
      <vt:lpstr>Activity </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Christopher Wilkin</cp:lastModifiedBy>
  <cp:revision>16</cp:revision>
  <dcterms:created xsi:type="dcterms:W3CDTF">2021-03-09T15:35:42Z</dcterms:created>
  <dcterms:modified xsi:type="dcterms:W3CDTF">2026-09-14T08:04:35Z</dcterms:modified>
</cp:coreProperties>
</file>