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257" r:id="rId6"/>
    <p:sldId id="258" r:id="rId7"/>
    <p:sldId id="283" r:id="rId8"/>
    <p:sldId id="278" r:id="rId9"/>
    <p:sldId id="287" r:id="rId10"/>
    <p:sldId id="288" r:id="rId11"/>
    <p:sldId id="284" r:id="rId12"/>
    <p:sldId id="291" r:id="rId13"/>
    <p:sldId id="320" r:id="rId14"/>
    <p:sldId id="296" r:id="rId15"/>
    <p:sldId id="297" r:id="rId16"/>
    <p:sldId id="298" r:id="rId17"/>
    <p:sldId id="261" r:id="rId18"/>
    <p:sldId id="260" r:id="rId19"/>
    <p:sldId id="262" r:id="rId20"/>
    <p:sldId id="263" r:id="rId21"/>
    <p:sldId id="318" r:id="rId22"/>
    <p:sldId id="264" r:id="rId23"/>
    <p:sldId id="265" r:id="rId24"/>
    <p:sldId id="266" r:id="rId25"/>
    <p:sldId id="267" r:id="rId26"/>
    <p:sldId id="268" r:id="rId27"/>
    <p:sldId id="269" r:id="rId28"/>
    <p:sldId id="270" r:id="rId29"/>
    <p:sldId id="271" r:id="rId30"/>
    <p:sldId id="272" r:id="rId31"/>
    <p:sldId id="273" r:id="rId32"/>
    <p:sldId id="274" r:id="rId33"/>
    <p:sldId id="275" r:id="rId34"/>
    <p:sldId id="276" r:id="rId35"/>
    <p:sldId id="277" r:id="rId36"/>
    <p:sldId id="259" r:id="rId37"/>
    <p:sldId id="314" r:id="rId38"/>
    <p:sldId id="27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91" autoAdjust="0"/>
    <p:restoredTop sz="94660"/>
  </p:normalViewPr>
  <p:slideViewPr>
    <p:cSldViewPr>
      <p:cViewPr varScale="1">
        <p:scale>
          <a:sx n="108" d="100"/>
          <a:sy n="108" d="100"/>
        </p:scale>
        <p:origin x="164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764950-BBE5-4255-834A-3718C27882CD}"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DD85B-094A-4294-8C21-799ECDF99FD9}" type="slidenum">
              <a:rPr lang="en-GB" smtClean="0"/>
              <a:t>‹#›</a:t>
            </a:fld>
            <a:endParaRPr lang="en-GB"/>
          </a:p>
        </p:txBody>
      </p:sp>
    </p:spTree>
    <p:extLst>
      <p:ext uri="{BB962C8B-B14F-4D97-AF65-F5344CB8AC3E}">
        <p14:creationId xmlns:p14="http://schemas.microsoft.com/office/powerpoint/2010/main" val="3415872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buFont typeface="Arial" panose="020B0604020202020204" pitchFamily="34" charset="0"/>
              <a:buChar char="•"/>
            </a:pPr>
            <a:r>
              <a:rPr lang="en-US" sz="1200" b="0" i="0" dirty="0">
                <a:solidFill>
                  <a:srgbClr val="1D1D1D"/>
                </a:solidFill>
                <a:effectLst/>
                <a:latin typeface="Open Sans"/>
              </a:rPr>
              <a:t>The interfacing also spreads across real-world physical systems that contribute data to the backend databases. </a:t>
            </a:r>
          </a:p>
          <a:p>
            <a:pPr algn="just" fontAlgn="base">
              <a:buFont typeface="Arial" panose="020B0604020202020204" pitchFamily="34" charset="0"/>
              <a:buChar char="•"/>
            </a:pPr>
            <a:endParaRPr lang="en-US" sz="1200" dirty="0">
              <a:solidFill>
                <a:srgbClr val="1D1D1D"/>
              </a:solidFill>
              <a:latin typeface="Open Sans"/>
            </a:endParaRPr>
          </a:p>
          <a:p>
            <a:endParaRPr lang="en-GB" dirty="0"/>
          </a:p>
        </p:txBody>
      </p:sp>
      <p:sp>
        <p:nvSpPr>
          <p:cNvPr id="4" name="Slide Number Placeholder 3"/>
          <p:cNvSpPr>
            <a:spLocks noGrp="1"/>
          </p:cNvSpPr>
          <p:nvPr>
            <p:ph type="sldNum" sz="quarter" idx="5"/>
          </p:nvPr>
        </p:nvSpPr>
        <p:spPr/>
        <p:txBody>
          <a:bodyPr/>
          <a:lstStyle/>
          <a:p>
            <a:fld id="{343DD85B-094A-4294-8C21-799ECDF99FD9}" type="slidenum">
              <a:rPr lang="en-GB" smtClean="0"/>
              <a:t>18</a:t>
            </a:fld>
            <a:endParaRPr lang="en-GB"/>
          </a:p>
        </p:txBody>
      </p:sp>
    </p:spTree>
    <p:extLst>
      <p:ext uri="{BB962C8B-B14F-4D97-AF65-F5344CB8AC3E}">
        <p14:creationId xmlns:p14="http://schemas.microsoft.com/office/powerpoint/2010/main" val="18034834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www.bmc.com/dbms-database-management-systems/"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1384995"/>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Introduction to  Data, Databases and Database Management Systems (DBMS).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base"/>
            <a:r>
              <a:rPr lang="en-US" b="0" i="0" dirty="0">
                <a:solidFill>
                  <a:srgbClr val="232323"/>
                </a:solidFill>
                <a:effectLst/>
                <a:latin typeface="Open Sans"/>
              </a:rPr>
              <a:t>DBMS: An Intro to Database Management Systems</a:t>
            </a:r>
          </a:p>
        </p:txBody>
      </p:sp>
      <p:pic>
        <p:nvPicPr>
          <p:cNvPr id="1026" name="Picture 2">
            <a:extLst>
              <a:ext uri="{FF2B5EF4-FFF2-40B4-BE49-F238E27FC236}">
                <a16:creationId xmlns:a16="http://schemas.microsoft.com/office/drawing/2014/main" id="{17726B53-1420-4E16-B5B5-0313699D07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524000"/>
            <a:ext cx="8075240" cy="4209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gn="just">
              <a:buFont typeface="Wingdings" panose="05000000000000000000" pitchFamily="2" charset="2"/>
              <a:buChar char="Ø"/>
            </a:pPr>
            <a:r>
              <a:rPr lang="en-US" dirty="0">
                <a:solidFill>
                  <a:srgbClr val="29A5D6"/>
                </a:solidFill>
                <a:latin typeface="Open Sans"/>
              </a:rPr>
              <a:t>Understand the concept – DBMS</a:t>
            </a:r>
          </a:p>
          <a:p>
            <a:pPr algn="just">
              <a:buFont typeface="Wingdings" panose="05000000000000000000" pitchFamily="2" charset="2"/>
              <a:buChar char="Ø"/>
            </a:pPr>
            <a:r>
              <a:rPr lang="en-GB" dirty="0">
                <a:solidFill>
                  <a:srgbClr val="29A5D6"/>
                </a:solidFill>
                <a:latin typeface="Open Sans"/>
              </a:rPr>
              <a:t>Identify different types of databases</a:t>
            </a:r>
          </a:p>
          <a:p>
            <a:pPr algn="just">
              <a:buFont typeface="Wingdings" panose="05000000000000000000" pitchFamily="2" charset="2"/>
              <a:buChar char="Ø"/>
            </a:pPr>
            <a:r>
              <a:rPr lang="en-GB" dirty="0">
                <a:solidFill>
                  <a:srgbClr val="29A5D6"/>
                </a:solidFill>
                <a:latin typeface="Open Sans"/>
              </a:rPr>
              <a:t>Components of DBMS</a:t>
            </a:r>
          </a:p>
          <a:p>
            <a:pPr algn="just">
              <a:buFont typeface="Wingdings" panose="05000000000000000000" pitchFamily="2" charset="2"/>
              <a:buChar char="Ø"/>
            </a:pPr>
            <a:r>
              <a:rPr lang="en-GB" dirty="0">
                <a:solidFill>
                  <a:srgbClr val="29A5D6"/>
                </a:solidFill>
                <a:latin typeface="Open Sans"/>
              </a:rPr>
              <a:t>DBMS system Architecture</a:t>
            </a:r>
          </a:p>
          <a:p>
            <a:pPr algn="just">
              <a:buFont typeface="Wingdings" panose="05000000000000000000" pitchFamily="2" charset="2"/>
              <a:buChar char="Ø"/>
            </a:pPr>
            <a:r>
              <a:rPr lang="en-GB" dirty="0">
                <a:solidFill>
                  <a:srgbClr val="29A5D6"/>
                </a:solidFill>
                <a:latin typeface="Open Sans"/>
              </a:rPr>
              <a:t>Benefits of DBMS</a:t>
            </a: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F4EA7-909E-BAFB-56AB-DB10CF4BF2EE}"/>
              </a:ext>
            </a:extLst>
          </p:cNvPr>
          <p:cNvSpPr>
            <a:spLocks noGrp="1"/>
          </p:cNvSpPr>
          <p:nvPr>
            <p:ph type="title"/>
          </p:nvPr>
        </p:nvSpPr>
        <p:spPr>
          <a:xfrm>
            <a:off x="162323" y="-117364"/>
            <a:ext cx="8229600" cy="1143000"/>
          </a:xfrm>
        </p:spPr>
        <p:txBody>
          <a:bodyPr/>
          <a:lstStyle/>
          <a:p>
            <a:pPr algn="l"/>
            <a:r>
              <a:rPr lang="en-GB" dirty="0"/>
              <a:t>How is data stored?</a:t>
            </a:r>
          </a:p>
        </p:txBody>
      </p:sp>
      <p:sp>
        <p:nvSpPr>
          <p:cNvPr id="3" name="Content Placeholder 2">
            <a:extLst>
              <a:ext uri="{FF2B5EF4-FFF2-40B4-BE49-F238E27FC236}">
                <a16:creationId xmlns:a16="http://schemas.microsoft.com/office/drawing/2014/main" id="{C8406224-A23B-E8EF-2B06-153BA2C17DF4}"/>
              </a:ext>
            </a:extLst>
          </p:cNvPr>
          <p:cNvSpPr>
            <a:spLocks noGrp="1"/>
          </p:cNvSpPr>
          <p:nvPr>
            <p:ph idx="1"/>
          </p:nvPr>
        </p:nvSpPr>
        <p:spPr>
          <a:xfrm>
            <a:off x="170917" y="1025636"/>
            <a:ext cx="8802165" cy="3917032"/>
          </a:xfrm>
        </p:spPr>
        <p:txBody>
          <a:bodyPr>
            <a:normAutofit/>
          </a:bodyPr>
          <a:lstStyle/>
          <a:p>
            <a:pPr marL="0" lvl="0" indent="0" algn="l" rtl="0">
              <a:spcBef>
                <a:spcPts val="0"/>
              </a:spcBef>
              <a:spcAft>
                <a:spcPts val="0"/>
              </a:spcAft>
              <a:buNone/>
            </a:pPr>
            <a:r>
              <a:rPr lang="en-GB" dirty="0"/>
              <a:t>When large amounts of data need to be collected and organised it is often stored in a </a:t>
            </a:r>
            <a:r>
              <a:rPr lang="en-GB" b="1" dirty="0"/>
              <a:t>database</a:t>
            </a:r>
            <a:r>
              <a:rPr lang="en-GB" dirty="0"/>
              <a:t>.</a:t>
            </a:r>
          </a:p>
          <a:p>
            <a:pPr marL="0" lvl="0" indent="0" algn="l" rtl="0">
              <a:spcBef>
                <a:spcPts val="0"/>
              </a:spcBef>
              <a:spcAft>
                <a:spcPts val="0"/>
              </a:spcAft>
              <a:buNone/>
            </a:pPr>
            <a:endParaRPr lang="en-GB" dirty="0"/>
          </a:p>
          <a:p>
            <a:endParaRPr lang="en-GB" dirty="0"/>
          </a:p>
        </p:txBody>
      </p:sp>
    </p:spTree>
    <p:extLst>
      <p:ext uri="{BB962C8B-B14F-4D97-AF65-F5344CB8AC3E}">
        <p14:creationId xmlns:p14="http://schemas.microsoft.com/office/powerpoint/2010/main" val="3877096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 Database</a:t>
            </a:r>
          </a:p>
        </p:txBody>
      </p:sp>
      <p:sp>
        <p:nvSpPr>
          <p:cNvPr id="3" name="Content Placeholder 2"/>
          <p:cNvSpPr>
            <a:spLocks noGrp="1"/>
          </p:cNvSpPr>
          <p:nvPr>
            <p:ph idx="1"/>
          </p:nvPr>
        </p:nvSpPr>
        <p:spPr>
          <a:xfrm>
            <a:off x="251520" y="1600201"/>
            <a:ext cx="8435280" cy="3917032"/>
          </a:xfrm>
        </p:spPr>
        <p:txBody>
          <a:bodyPr>
            <a:normAutofit lnSpcReduction="10000"/>
          </a:bodyPr>
          <a:lstStyle/>
          <a:p>
            <a:pPr marL="0" indent="0" algn="just">
              <a:buNone/>
            </a:pPr>
            <a:r>
              <a:rPr lang="en-US" sz="2400" b="0" i="0" u="none" strike="noStrike" dirty="0">
                <a:solidFill>
                  <a:srgbClr val="29A5D6"/>
                </a:solidFill>
                <a:effectLst/>
                <a:latin typeface="Open Sans"/>
              </a:rPr>
              <a:t>Database is any collection of electronic records</a:t>
            </a:r>
            <a:r>
              <a:rPr lang="en-US" sz="2400" b="0" i="0" dirty="0">
                <a:solidFill>
                  <a:srgbClr val="1D1D1D"/>
                </a:solidFill>
                <a:effectLst/>
                <a:latin typeface="Open Sans"/>
              </a:rPr>
              <a:t> that can be processed to produce useful information. </a:t>
            </a:r>
          </a:p>
          <a:p>
            <a:pPr marL="0" indent="0" algn="just">
              <a:buNone/>
            </a:pPr>
            <a:endParaRPr lang="en-US" sz="2400" b="0" i="0" dirty="0">
              <a:solidFill>
                <a:srgbClr val="1D1D1D"/>
              </a:solidFill>
              <a:effectLst/>
              <a:latin typeface="Open Sans"/>
            </a:endParaRPr>
          </a:p>
          <a:p>
            <a:pPr marL="0" indent="0" algn="just">
              <a:buNone/>
            </a:pPr>
            <a:r>
              <a:rPr lang="en-US" sz="2400" b="0" i="0" dirty="0">
                <a:solidFill>
                  <a:srgbClr val="1D1D1D"/>
                </a:solidFill>
                <a:effectLst/>
                <a:latin typeface="Open Sans"/>
              </a:rPr>
              <a:t>The data can be accessed, modified, managed, controlled and organized to perform various data-processing operations. </a:t>
            </a:r>
          </a:p>
          <a:p>
            <a:pPr marL="0" indent="0" algn="just">
              <a:buNone/>
            </a:pPr>
            <a:endParaRPr lang="en-US" sz="2400" b="0" i="0" dirty="0">
              <a:solidFill>
                <a:srgbClr val="1D1D1D"/>
              </a:solidFill>
              <a:effectLst/>
              <a:latin typeface="Open Sans"/>
            </a:endParaRPr>
          </a:p>
          <a:p>
            <a:pPr marL="0" indent="0" algn="just">
              <a:buNone/>
            </a:pPr>
            <a:r>
              <a:rPr lang="en-US" sz="2400" b="0" i="0" dirty="0">
                <a:solidFill>
                  <a:srgbClr val="1D1D1D"/>
                </a:solidFill>
                <a:effectLst/>
                <a:latin typeface="Open Sans"/>
              </a:rPr>
              <a:t>The data is typically indexed across rows, columns and tables that make workload processing and data querying efficient.</a:t>
            </a:r>
            <a:endParaRPr lang="en-GB" sz="2400" dirty="0"/>
          </a:p>
        </p:txBody>
      </p:sp>
    </p:spTree>
    <p:extLst>
      <p:ext uri="{BB962C8B-B14F-4D97-AF65-F5344CB8AC3E}">
        <p14:creationId xmlns:p14="http://schemas.microsoft.com/office/powerpoint/2010/main" val="2995936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2B9C-485D-9F3C-9EA8-EAED2B40CC52}"/>
              </a:ext>
            </a:extLst>
          </p:cNvPr>
          <p:cNvSpPr>
            <a:spLocks noGrp="1"/>
          </p:cNvSpPr>
          <p:nvPr>
            <p:ph type="title"/>
          </p:nvPr>
        </p:nvSpPr>
        <p:spPr/>
        <p:txBody>
          <a:bodyPr/>
          <a:lstStyle/>
          <a:p>
            <a:r>
              <a:rPr lang="en-GB" dirty="0"/>
              <a:t>Structure of a Database</a:t>
            </a:r>
          </a:p>
        </p:txBody>
      </p:sp>
      <p:sp>
        <p:nvSpPr>
          <p:cNvPr id="3" name="Content Placeholder 2">
            <a:extLst>
              <a:ext uri="{FF2B5EF4-FFF2-40B4-BE49-F238E27FC236}">
                <a16:creationId xmlns:a16="http://schemas.microsoft.com/office/drawing/2014/main" id="{A88BC0E1-5D5E-35E2-17E5-C357D95150B7}"/>
              </a:ext>
            </a:extLst>
          </p:cNvPr>
          <p:cNvSpPr>
            <a:spLocks noGrp="1"/>
          </p:cNvSpPr>
          <p:nvPr>
            <p:ph idx="1"/>
          </p:nvPr>
        </p:nvSpPr>
        <p:spPr/>
        <p:txBody>
          <a:bodyPr>
            <a:normAutofit/>
          </a:bodyPr>
          <a:lstStyle/>
          <a:p>
            <a:pPr marL="400050" lvl="0" indent="-285750" algn="l" rtl="0">
              <a:lnSpc>
                <a:spcPct val="113000"/>
              </a:lnSpc>
              <a:spcBef>
                <a:spcPts val="600"/>
              </a:spcBef>
              <a:spcAft>
                <a:spcPts val="0"/>
              </a:spcAft>
              <a:buSzPts val="1800"/>
              <a:buFont typeface="Noto Sans Symbols"/>
              <a:buChar char="▪"/>
            </a:pPr>
            <a:r>
              <a:rPr lang="en-GB" sz="2800" dirty="0"/>
              <a:t>Data in a database is stored in the form of tables. </a:t>
            </a:r>
          </a:p>
          <a:p>
            <a:pPr marL="400050" lvl="0" indent="-285750" algn="l" rtl="0">
              <a:lnSpc>
                <a:spcPct val="113000"/>
              </a:lnSpc>
              <a:spcBef>
                <a:spcPts val="600"/>
              </a:spcBef>
              <a:spcAft>
                <a:spcPts val="0"/>
              </a:spcAft>
              <a:buSzPts val="1800"/>
              <a:buFont typeface="Noto Sans Symbols"/>
              <a:buChar char="▪"/>
            </a:pPr>
            <a:r>
              <a:rPr lang="en-GB" sz="2800" dirty="0"/>
              <a:t>A flat-file database is a database with only one table. For example: contact details, product details, etc. </a:t>
            </a:r>
          </a:p>
          <a:p>
            <a:pPr marL="400050" lvl="0" indent="-285750" algn="l" rtl="0">
              <a:lnSpc>
                <a:spcPct val="113000"/>
              </a:lnSpc>
              <a:spcBef>
                <a:spcPts val="600"/>
              </a:spcBef>
              <a:spcAft>
                <a:spcPts val="0"/>
              </a:spcAft>
              <a:buSzPts val="1800"/>
              <a:buFont typeface="Noto Sans Symbols"/>
              <a:buChar char="▪"/>
            </a:pPr>
            <a:r>
              <a:rPr lang="en-GB" sz="2800" dirty="0"/>
              <a:t>A table consists of various records. </a:t>
            </a:r>
          </a:p>
          <a:p>
            <a:pPr marL="400050" lvl="0" indent="-285750" algn="l" rtl="0">
              <a:lnSpc>
                <a:spcPct val="113000"/>
              </a:lnSpc>
              <a:spcBef>
                <a:spcPts val="600"/>
              </a:spcBef>
              <a:spcAft>
                <a:spcPts val="0"/>
              </a:spcAft>
              <a:buSzPts val="1800"/>
              <a:buFont typeface="Noto Sans Symbols"/>
              <a:buChar char="▪"/>
            </a:pPr>
            <a:r>
              <a:rPr lang="en-GB" sz="2800" dirty="0"/>
              <a:t>Each record consists of several fields. </a:t>
            </a:r>
          </a:p>
          <a:p>
            <a:endParaRPr lang="en-GB" dirty="0"/>
          </a:p>
        </p:txBody>
      </p:sp>
    </p:spTree>
    <p:extLst>
      <p:ext uri="{BB962C8B-B14F-4D97-AF65-F5344CB8AC3E}">
        <p14:creationId xmlns:p14="http://schemas.microsoft.com/office/powerpoint/2010/main" val="3483217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6107A-ED67-F92E-6734-7B4E4AB59FC6}"/>
              </a:ext>
            </a:extLst>
          </p:cNvPr>
          <p:cNvSpPr>
            <a:spLocks noGrp="1"/>
          </p:cNvSpPr>
          <p:nvPr>
            <p:ph type="title"/>
          </p:nvPr>
        </p:nvSpPr>
        <p:spPr/>
        <p:txBody>
          <a:bodyPr/>
          <a:lstStyle/>
          <a:p>
            <a:r>
              <a:rPr lang="en-GB" dirty="0"/>
              <a:t>Structure of a Database</a:t>
            </a:r>
          </a:p>
        </p:txBody>
      </p:sp>
      <p:graphicFrame>
        <p:nvGraphicFramePr>
          <p:cNvPr id="4" name="Table 4">
            <a:extLst>
              <a:ext uri="{FF2B5EF4-FFF2-40B4-BE49-F238E27FC236}">
                <a16:creationId xmlns:a16="http://schemas.microsoft.com/office/drawing/2014/main" id="{172EEBD8-E2A5-D7F1-B727-C0B8E8F4FA86}"/>
              </a:ext>
            </a:extLst>
          </p:cNvPr>
          <p:cNvGraphicFramePr>
            <a:graphicFrameLocks noGrp="1"/>
          </p:cNvGraphicFramePr>
          <p:nvPr>
            <p:ph idx="1"/>
            <p:extLst>
              <p:ext uri="{D42A27DB-BD31-4B8C-83A1-F6EECF244321}">
                <p14:modId xmlns:p14="http://schemas.microsoft.com/office/powerpoint/2010/main" val="3133901982"/>
              </p:ext>
            </p:extLst>
          </p:nvPr>
        </p:nvGraphicFramePr>
        <p:xfrm>
          <a:off x="464807" y="2184983"/>
          <a:ext cx="8229600" cy="2480673"/>
        </p:xfrm>
        <a:graphic>
          <a:graphicData uri="http://schemas.openxmlformats.org/drawingml/2006/table">
            <a:tbl>
              <a:tblPr firstRow="1" bandRow="1">
                <a:tableStyleId>{69CF1AB2-1976-4502-BF36-3FF5EA218861}</a:tableStyleId>
              </a:tblPr>
              <a:tblGrid>
                <a:gridCol w="2057400">
                  <a:extLst>
                    <a:ext uri="{9D8B030D-6E8A-4147-A177-3AD203B41FA5}">
                      <a16:colId xmlns:a16="http://schemas.microsoft.com/office/drawing/2014/main" val="835107597"/>
                    </a:ext>
                  </a:extLst>
                </a:gridCol>
                <a:gridCol w="2057400">
                  <a:extLst>
                    <a:ext uri="{9D8B030D-6E8A-4147-A177-3AD203B41FA5}">
                      <a16:colId xmlns:a16="http://schemas.microsoft.com/office/drawing/2014/main" val="3000086404"/>
                    </a:ext>
                  </a:extLst>
                </a:gridCol>
                <a:gridCol w="2057400">
                  <a:extLst>
                    <a:ext uri="{9D8B030D-6E8A-4147-A177-3AD203B41FA5}">
                      <a16:colId xmlns:a16="http://schemas.microsoft.com/office/drawing/2014/main" val="360336341"/>
                    </a:ext>
                  </a:extLst>
                </a:gridCol>
                <a:gridCol w="2057400">
                  <a:extLst>
                    <a:ext uri="{9D8B030D-6E8A-4147-A177-3AD203B41FA5}">
                      <a16:colId xmlns:a16="http://schemas.microsoft.com/office/drawing/2014/main" val="23517855"/>
                    </a:ext>
                  </a:extLst>
                </a:gridCol>
              </a:tblGrid>
              <a:tr h="826891">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1041039127"/>
                  </a:ext>
                </a:extLst>
              </a:tr>
              <a:tr h="826891">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3069504710"/>
                  </a:ext>
                </a:extLst>
              </a:tr>
              <a:tr h="826891">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776427120"/>
                  </a:ext>
                </a:extLst>
              </a:tr>
            </a:tbl>
          </a:graphicData>
        </a:graphic>
      </p:graphicFrame>
      <p:sp>
        <p:nvSpPr>
          <p:cNvPr id="5" name="TextBox 4">
            <a:extLst>
              <a:ext uri="{FF2B5EF4-FFF2-40B4-BE49-F238E27FC236}">
                <a16:creationId xmlns:a16="http://schemas.microsoft.com/office/drawing/2014/main" id="{9AABF7BF-60AB-B082-BD5D-4ED62DCB3967}"/>
              </a:ext>
            </a:extLst>
          </p:cNvPr>
          <p:cNvSpPr txBox="1"/>
          <p:nvPr/>
        </p:nvSpPr>
        <p:spPr>
          <a:xfrm>
            <a:off x="2771802" y="2513450"/>
            <a:ext cx="1872208" cy="369332"/>
          </a:xfrm>
          <a:prstGeom prst="rect">
            <a:avLst/>
          </a:prstGeom>
          <a:noFill/>
        </p:spPr>
        <p:txBody>
          <a:bodyPr wrap="square" rtlCol="0">
            <a:spAutoFit/>
          </a:bodyPr>
          <a:lstStyle/>
          <a:p>
            <a:r>
              <a:rPr lang="en-GB" dirty="0"/>
              <a:t>Field 1</a:t>
            </a:r>
          </a:p>
        </p:txBody>
      </p:sp>
      <p:sp>
        <p:nvSpPr>
          <p:cNvPr id="6" name="TextBox 5">
            <a:extLst>
              <a:ext uri="{FF2B5EF4-FFF2-40B4-BE49-F238E27FC236}">
                <a16:creationId xmlns:a16="http://schemas.microsoft.com/office/drawing/2014/main" id="{9E46555A-CB8B-859B-5211-652AAE16CD2B}"/>
              </a:ext>
            </a:extLst>
          </p:cNvPr>
          <p:cNvSpPr txBox="1"/>
          <p:nvPr/>
        </p:nvSpPr>
        <p:spPr>
          <a:xfrm>
            <a:off x="5062233" y="2568626"/>
            <a:ext cx="1296144" cy="369332"/>
          </a:xfrm>
          <a:prstGeom prst="rect">
            <a:avLst/>
          </a:prstGeom>
          <a:noFill/>
        </p:spPr>
        <p:txBody>
          <a:bodyPr wrap="square" rtlCol="0">
            <a:spAutoFit/>
          </a:bodyPr>
          <a:lstStyle/>
          <a:p>
            <a:r>
              <a:rPr lang="en-GB" dirty="0"/>
              <a:t>Field 2</a:t>
            </a:r>
          </a:p>
        </p:txBody>
      </p:sp>
      <p:sp>
        <p:nvSpPr>
          <p:cNvPr id="7" name="TextBox 6">
            <a:extLst>
              <a:ext uri="{FF2B5EF4-FFF2-40B4-BE49-F238E27FC236}">
                <a16:creationId xmlns:a16="http://schemas.microsoft.com/office/drawing/2014/main" id="{5C852DE0-4C5E-90E3-E55E-BB3A9208451F}"/>
              </a:ext>
            </a:extLst>
          </p:cNvPr>
          <p:cNvSpPr txBox="1"/>
          <p:nvPr/>
        </p:nvSpPr>
        <p:spPr>
          <a:xfrm>
            <a:off x="7095017" y="2568626"/>
            <a:ext cx="1584176" cy="369332"/>
          </a:xfrm>
          <a:prstGeom prst="rect">
            <a:avLst/>
          </a:prstGeom>
          <a:noFill/>
        </p:spPr>
        <p:txBody>
          <a:bodyPr wrap="square" rtlCol="0">
            <a:spAutoFit/>
          </a:bodyPr>
          <a:lstStyle/>
          <a:p>
            <a:r>
              <a:rPr lang="en-GB" dirty="0"/>
              <a:t>Field 3</a:t>
            </a:r>
          </a:p>
        </p:txBody>
      </p:sp>
      <p:sp>
        <p:nvSpPr>
          <p:cNvPr id="8" name="TextBox 7">
            <a:extLst>
              <a:ext uri="{FF2B5EF4-FFF2-40B4-BE49-F238E27FC236}">
                <a16:creationId xmlns:a16="http://schemas.microsoft.com/office/drawing/2014/main" id="{5F7E87CD-F1AC-75C9-0E4F-EF5980B5DF9A}"/>
              </a:ext>
            </a:extLst>
          </p:cNvPr>
          <p:cNvSpPr txBox="1"/>
          <p:nvPr/>
        </p:nvSpPr>
        <p:spPr>
          <a:xfrm>
            <a:off x="899592" y="3372150"/>
            <a:ext cx="1512168" cy="369332"/>
          </a:xfrm>
          <a:prstGeom prst="rect">
            <a:avLst/>
          </a:prstGeom>
          <a:noFill/>
        </p:spPr>
        <p:txBody>
          <a:bodyPr wrap="square" rtlCol="0">
            <a:spAutoFit/>
          </a:bodyPr>
          <a:lstStyle/>
          <a:p>
            <a:r>
              <a:rPr lang="en-GB" dirty="0"/>
              <a:t>Record 1</a:t>
            </a:r>
          </a:p>
        </p:txBody>
      </p:sp>
      <p:sp>
        <p:nvSpPr>
          <p:cNvPr id="9" name="TextBox 8">
            <a:extLst>
              <a:ext uri="{FF2B5EF4-FFF2-40B4-BE49-F238E27FC236}">
                <a16:creationId xmlns:a16="http://schemas.microsoft.com/office/drawing/2014/main" id="{5A645DED-6C02-0E6C-2BB4-13B7EADD67F2}"/>
              </a:ext>
            </a:extLst>
          </p:cNvPr>
          <p:cNvSpPr txBox="1"/>
          <p:nvPr/>
        </p:nvSpPr>
        <p:spPr>
          <a:xfrm>
            <a:off x="899592" y="4149080"/>
            <a:ext cx="1224136" cy="369332"/>
          </a:xfrm>
          <a:prstGeom prst="rect">
            <a:avLst/>
          </a:prstGeom>
          <a:noFill/>
        </p:spPr>
        <p:txBody>
          <a:bodyPr wrap="square" rtlCol="0">
            <a:spAutoFit/>
          </a:bodyPr>
          <a:lstStyle/>
          <a:p>
            <a:r>
              <a:rPr lang="en-GB" dirty="0"/>
              <a:t>Record 2</a:t>
            </a:r>
          </a:p>
        </p:txBody>
      </p:sp>
      <p:sp>
        <p:nvSpPr>
          <p:cNvPr id="10" name="TextBox 9">
            <a:extLst>
              <a:ext uri="{FF2B5EF4-FFF2-40B4-BE49-F238E27FC236}">
                <a16:creationId xmlns:a16="http://schemas.microsoft.com/office/drawing/2014/main" id="{CD12D302-08ED-C69A-0C13-F25BA10EC0BE}"/>
              </a:ext>
            </a:extLst>
          </p:cNvPr>
          <p:cNvSpPr txBox="1"/>
          <p:nvPr/>
        </p:nvSpPr>
        <p:spPr>
          <a:xfrm>
            <a:off x="2854152" y="3372150"/>
            <a:ext cx="1512168" cy="369332"/>
          </a:xfrm>
          <a:prstGeom prst="rect">
            <a:avLst/>
          </a:prstGeom>
          <a:noFill/>
        </p:spPr>
        <p:txBody>
          <a:bodyPr wrap="square" rtlCol="0">
            <a:spAutoFit/>
          </a:bodyPr>
          <a:lstStyle/>
          <a:p>
            <a:r>
              <a:rPr lang="en-IN" sz="1800" u="none" strike="noStrike" cap="none" dirty="0">
                <a:solidFill>
                  <a:schemeClr val="dk1"/>
                </a:solidFill>
                <a:latin typeface="Open Sans"/>
                <a:ea typeface="Open Sans"/>
                <a:cs typeface="Open Sans"/>
                <a:sym typeface="Open Sans"/>
              </a:rPr>
              <a:t>Data (1, 1)</a:t>
            </a:r>
            <a:endParaRPr lang="en-GB" dirty="0"/>
          </a:p>
        </p:txBody>
      </p:sp>
      <p:sp>
        <p:nvSpPr>
          <p:cNvPr id="11" name="TextBox 10">
            <a:extLst>
              <a:ext uri="{FF2B5EF4-FFF2-40B4-BE49-F238E27FC236}">
                <a16:creationId xmlns:a16="http://schemas.microsoft.com/office/drawing/2014/main" id="{F611CA58-BDC5-D20F-6EF9-E379A2720C5A}"/>
              </a:ext>
            </a:extLst>
          </p:cNvPr>
          <p:cNvSpPr txBox="1"/>
          <p:nvPr/>
        </p:nvSpPr>
        <p:spPr>
          <a:xfrm>
            <a:off x="4932040" y="3425320"/>
            <a:ext cx="1296144" cy="389337"/>
          </a:xfrm>
          <a:prstGeom prst="rect">
            <a:avLst/>
          </a:prstGeom>
          <a:noFill/>
        </p:spPr>
        <p:txBody>
          <a:bodyPr wrap="square" rtlCol="0">
            <a:spAutoFit/>
          </a:bodyPr>
          <a:lstStyle/>
          <a:p>
            <a:pPr marL="0" marR="0" lvl="0" indent="0" algn="just" rtl="0">
              <a:lnSpc>
                <a:spcPct val="115000"/>
              </a:lnSpc>
              <a:spcBef>
                <a:spcPts val="0"/>
              </a:spcBef>
              <a:spcAft>
                <a:spcPts val="0"/>
              </a:spcAft>
              <a:buNone/>
            </a:pPr>
            <a:r>
              <a:rPr lang="en-IN" sz="1800" u="none" strike="noStrike" cap="none">
                <a:solidFill>
                  <a:schemeClr val="dk1"/>
                </a:solidFill>
                <a:latin typeface="Open Sans"/>
                <a:ea typeface="Open Sans"/>
                <a:cs typeface="Open Sans"/>
                <a:sym typeface="Open Sans"/>
              </a:rPr>
              <a:t>Data (1, 2) </a:t>
            </a:r>
            <a:endParaRPr lang="en-IN" dirty="0"/>
          </a:p>
        </p:txBody>
      </p:sp>
      <p:sp>
        <p:nvSpPr>
          <p:cNvPr id="12" name="TextBox 11">
            <a:extLst>
              <a:ext uri="{FF2B5EF4-FFF2-40B4-BE49-F238E27FC236}">
                <a16:creationId xmlns:a16="http://schemas.microsoft.com/office/drawing/2014/main" id="{A7BD0132-6F3A-81D0-2F18-5DC966D5F970}"/>
              </a:ext>
            </a:extLst>
          </p:cNvPr>
          <p:cNvSpPr txBox="1"/>
          <p:nvPr/>
        </p:nvSpPr>
        <p:spPr>
          <a:xfrm>
            <a:off x="6886600" y="3273712"/>
            <a:ext cx="1512168" cy="646331"/>
          </a:xfrm>
          <a:prstGeom prst="rect">
            <a:avLst/>
          </a:prstGeom>
          <a:noFill/>
        </p:spPr>
        <p:txBody>
          <a:bodyPr wrap="square" rtlCol="0">
            <a:spAutoFit/>
          </a:bodyPr>
          <a:lstStyle/>
          <a:p>
            <a:r>
              <a:rPr lang="en-IN" sz="1800" u="none" strike="noStrike" cap="none" dirty="0">
                <a:solidFill>
                  <a:schemeClr val="dk1"/>
                </a:solidFill>
                <a:latin typeface="Open Sans"/>
                <a:ea typeface="Open Sans"/>
                <a:cs typeface="Open Sans"/>
                <a:sym typeface="Open Sans"/>
              </a:rPr>
              <a:t>Data (1, 3)</a:t>
            </a:r>
            <a:endParaRPr lang="en-IN" dirty="0"/>
          </a:p>
          <a:p>
            <a:endParaRPr lang="en-GB" dirty="0"/>
          </a:p>
        </p:txBody>
      </p:sp>
      <p:sp>
        <p:nvSpPr>
          <p:cNvPr id="13" name="TextBox 12">
            <a:extLst>
              <a:ext uri="{FF2B5EF4-FFF2-40B4-BE49-F238E27FC236}">
                <a16:creationId xmlns:a16="http://schemas.microsoft.com/office/drawing/2014/main" id="{2C2CA7A0-28F6-4155-BE16-87CDC62E073D}"/>
              </a:ext>
            </a:extLst>
          </p:cNvPr>
          <p:cNvSpPr txBox="1"/>
          <p:nvPr/>
        </p:nvSpPr>
        <p:spPr>
          <a:xfrm>
            <a:off x="2854152" y="4149080"/>
            <a:ext cx="1512168" cy="369332"/>
          </a:xfrm>
          <a:prstGeom prst="rect">
            <a:avLst/>
          </a:prstGeom>
          <a:noFill/>
        </p:spPr>
        <p:txBody>
          <a:bodyPr wrap="square" rtlCol="0">
            <a:spAutoFit/>
          </a:bodyPr>
          <a:lstStyle/>
          <a:p>
            <a:r>
              <a:rPr lang="en-IN" sz="1800" u="none" strike="noStrike" cap="none" dirty="0">
                <a:solidFill>
                  <a:schemeClr val="dk1"/>
                </a:solidFill>
                <a:latin typeface="Open Sans"/>
                <a:ea typeface="Open Sans"/>
                <a:cs typeface="Open Sans"/>
                <a:sym typeface="Open Sans"/>
              </a:rPr>
              <a:t>Data (2, 1)</a:t>
            </a:r>
            <a:endParaRPr lang="en-GB" dirty="0"/>
          </a:p>
        </p:txBody>
      </p:sp>
      <p:sp>
        <p:nvSpPr>
          <p:cNvPr id="14" name="TextBox 13">
            <a:extLst>
              <a:ext uri="{FF2B5EF4-FFF2-40B4-BE49-F238E27FC236}">
                <a16:creationId xmlns:a16="http://schemas.microsoft.com/office/drawing/2014/main" id="{527544B3-CEF0-15E0-2B35-83658050E86B}"/>
              </a:ext>
            </a:extLst>
          </p:cNvPr>
          <p:cNvSpPr txBox="1"/>
          <p:nvPr/>
        </p:nvSpPr>
        <p:spPr>
          <a:xfrm>
            <a:off x="4932040" y="4149080"/>
            <a:ext cx="1426337" cy="646331"/>
          </a:xfrm>
          <a:prstGeom prst="rect">
            <a:avLst/>
          </a:prstGeom>
          <a:noFill/>
        </p:spPr>
        <p:txBody>
          <a:bodyPr wrap="square" rtlCol="0">
            <a:spAutoFit/>
          </a:bodyPr>
          <a:lstStyle/>
          <a:p>
            <a:r>
              <a:rPr lang="en-IN" sz="1800" u="none" strike="noStrike" cap="none" dirty="0">
                <a:solidFill>
                  <a:schemeClr val="dk1"/>
                </a:solidFill>
                <a:latin typeface="Open Sans"/>
                <a:ea typeface="Open Sans"/>
                <a:cs typeface="Open Sans"/>
                <a:sym typeface="Open Sans"/>
              </a:rPr>
              <a:t>Data (2, 2) </a:t>
            </a:r>
            <a:endParaRPr lang="en-IN" dirty="0"/>
          </a:p>
          <a:p>
            <a:endParaRPr lang="en-GB" dirty="0"/>
          </a:p>
        </p:txBody>
      </p:sp>
      <p:sp>
        <p:nvSpPr>
          <p:cNvPr id="15" name="TextBox 14">
            <a:extLst>
              <a:ext uri="{FF2B5EF4-FFF2-40B4-BE49-F238E27FC236}">
                <a16:creationId xmlns:a16="http://schemas.microsoft.com/office/drawing/2014/main" id="{6FB62A1F-BE28-4A79-BA81-937E3749CA89}"/>
              </a:ext>
            </a:extLst>
          </p:cNvPr>
          <p:cNvSpPr txBox="1"/>
          <p:nvPr/>
        </p:nvSpPr>
        <p:spPr>
          <a:xfrm>
            <a:off x="7020271" y="4149080"/>
            <a:ext cx="1584175" cy="646331"/>
          </a:xfrm>
          <a:prstGeom prst="rect">
            <a:avLst/>
          </a:prstGeom>
          <a:noFill/>
        </p:spPr>
        <p:txBody>
          <a:bodyPr wrap="square" rtlCol="0">
            <a:spAutoFit/>
          </a:bodyPr>
          <a:lstStyle/>
          <a:p>
            <a:r>
              <a:rPr lang="en-IN" sz="1800" u="none" strike="noStrike" cap="none" dirty="0">
                <a:solidFill>
                  <a:schemeClr val="dk1"/>
                </a:solidFill>
                <a:latin typeface="Open Sans"/>
                <a:ea typeface="Open Sans"/>
                <a:cs typeface="Open Sans"/>
                <a:sym typeface="Open Sans"/>
              </a:rPr>
              <a:t>Data (2, 3)</a:t>
            </a:r>
            <a:endParaRPr lang="en-IN" dirty="0"/>
          </a:p>
          <a:p>
            <a:endParaRPr lang="en-GB" dirty="0"/>
          </a:p>
        </p:txBody>
      </p:sp>
    </p:spTree>
    <p:extLst>
      <p:ext uri="{BB962C8B-B14F-4D97-AF65-F5344CB8AC3E}">
        <p14:creationId xmlns:p14="http://schemas.microsoft.com/office/powerpoint/2010/main" val="2880609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3712-1684-D430-C30B-130F8864DBC6}"/>
              </a:ext>
            </a:extLst>
          </p:cNvPr>
          <p:cNvSpPr>
            <a:spLocks noGrp="1"/>
          </p:cNvSpPr>
          <p:nvPr>
            <p:ph type="title"/>
          </p:nvPr>
        </p:nvSpPr>
        <p:spPr>
          <a:xfrm>
            <a:off x="107504" y="-171400"/>
            <a:ext cx="8229600" cy="1143000"/>
          </a:xfrm>
        </p:spPr>
        <p:txBody>
          <a:bodyPr/>
          <a:lstStyle/>
          <a:p>
            <a:pPr algn="l"/>
            <a:r>
              <a:rPr lang="en-GB" dirty="0"/>
              <a:t>Database Example </a:t>
            </a:r>
          </a:p>
        </p:txBody>
      </p:sp>
      <p:sp>
        <p:nvSpPr>
          <p:cNvPr id="3" name="Content Placeholder 2">
            <a:extLst>
              <a:ext uri="{FF2B5EF4-FFF2-40B4-BE49-F238E27FC236}">
                <a16:creationId xmlns:a16="http://schemas.microsoft.com/office/drawing/2014/main" id="{4C55BE22-1EDE-8A3E-6C9D-E5184B90F878}"/>
              </a:ext>
            </a:extLst>
          </p:cNvPr>
          <p:cNvSpPr>
            <a:spLocks noGrp="1"/>
          </p:cNvSpPr>
          <p:nvPr>
            <p:ph idx="1"/>
          </p:nvPr>
        </p:nvSpPr>
        <p:spPr>
          <a:xfrm>
            <a:off x="107257" y="971600"/>
            <a:ext cx="4906888" cy="3917032"/>
          </a:xfrm>
        </p:spPr>
        <p:txBody>
          <a:bodyPr>
            <a:normAutofit fontScale="92500"/>
          </a:bodyPr>
          <a:lstStyle/>
          <a:p>
            <a:pPr marL="0" lvl="0" indent="0" algn="l" rtl="0">
              <a:spcBef>
                <a:spcPts val="0"/>
              </a:spcBef>
              <a:spcAft>
                <a:spcPts val="0"/>
              </a:spcAft>
              <a:buNone/>
            </a:pPr>
            <a:r>
              <a:rPr lang="en-GB" sz="2800" dirty="0"/>
              <a:t>Here you can see a single </a:t>
            </a:r>
            <a:r>
              <a:rPr lang="en-GB" sz="2800" b="1" dirty="0"/>
              <a:t>record </a:t>
            </a:r>
            <a:r>
              <a:rPr lang="en-GB" sz="2800" dirty="0"/>
              <a:t>from a </a:t>
            </a:r>
            <a:r>
              <a:rPr lang="en-GB" sz="2800" b="1" dirty="0"/>
              <a:t>database</a:t>
            </a:r>
            <a:r>
              <a:rPr lang="en-GB" sz="2800" dirty="0"/>
              <a:t>. </a:t>
            </a:r>
          </a:p>
          <a:p>
            <a:pPr marL="0" lvl="0" indent="0" algn="l" rtl="0">
              <a:spcBef>
                <a:spcPts val="0"/>
              </a:spcBef>
              <a:spcAft>
                <a:spcPts val="0"/>
              </a:spcAft>
              <a:buNone/>
            </a:pPr>
            <a:endParaRPr lang="en-GB" sz="2800" dirty="0"/>
          </a:p>
          <a:p>
            <a:pPr marL="0" lvl="0" indent="0" algn="l" rtl="0">
              <a:spcBef>
                <a:spcPts val="1600"/>
              </a:spcBef>
              <a:spcAft>
                <a:spcPts val="0"/>
              </a:spcAft>
              <a:buNone/>
            </a:pPr>
            <a:r>
              <a:rPr lang="en-GB" sz="2800" dirty="0"/>
              <a:t>A </a:t>
            </a:r>
            <a:r>
              <a:rPr lang="en-GB" sz="2800" b="1" dirty="0"/>
              <a:t>record </a:t>
            </a:r>
            <a:r>
              <a:rPr lang="en-GB" sz="2800" dirty="0"/>
              <a:t>is a collection of data for one object, person or thing. </a:t>
            </a:r>
          </a:p>
          <a:p>
            <a:pPr marL="0" lvl="0" indent="0" algn="l" rtl="0">
              <a:spcBef>
                <a:spcPts val="1600"/>
              </a:spcBef>
              <a:spcAft>
                <a:spcPts val="0"/>
              </a:spcAft>
              <a:buNone/>
            </a:pPr>
            <a:endParaRPr lang="en-GB" sz="2800" dirty="0"/>
          </a:p>
          <a:p>
            <a:pPr marL="0" lvl="0" indent="0" algn="l" rtl="0">
              <a:spcBef>
                <a:spcPts val="1600"/>
              </a:spcBef>
              <a:spcAft>
                <a:spcPts val="0"/>
              </a:spcAft>
              <a:buNone/>
            </a:pPr>
            <a:r>
              <a:rPr lang="en-GB" sz="2800" dirty="0"/>
              <a:t>In this case it is a </a:t>
            </a:r>
            <a:r>
              <a:rPr lang="en-GB" sz="2800" b="1" dirty="0"/>
              <a:t>record</a:t>
            </a:r>
            <a:r>
              <a:rPr lang="en-GB" sz="2800" dirty="0"/>
              <a:t> for a </a:t>
            </a:r>
            <a:r>
              <a:rPr lang="en-GB" sz="2800" b="1" dirty="0"/>
              <a:t>vehicle</a:t>
            </a:r>
            <a:r>
              <a:rPr lang="en-GB" sz="2800" dirty="0"/>
              <a:t>. </a:t>
            </a:r>
          </a:p>
          <a:p>
            <a:endParaRPr lang="en-GB" dirty="0"/>
          </a:p>
        </p:txBody>
      </p:sp>
      <p:pic>
        <p:nvPicPr>
          <p:cNvPr id="4" name="Google Shape;104;p14">
            <a:extLst>
              <a:ext uri="{FF2B5EF4-FFF2-40B4-BE49-F238E27FC236}">
                <a16:creationId xmlns:a16="http://schemas.microsoft.com/office/drawing/2014/main" id="{34107C9F-32E7-4F08-50B2-731A843D781C}"/>
              </a:ext>
            </a:extLst>
          </p:cNvPr>
          <p:cNvPicPr preferRelativeResize="0"/>
          <p:nvPr/>
        </p:nvPicPr>
        <p:blipFill rotWithShape="1">
          <a:blip r:embed="rId2">
            <a:alphaModFix/>
          </a:blip>
          <a:srcRect t="11150"/>
          <a:stretch/>
        </p:blipFill>
        <p:spPr>
          <a:xfrm>
            <a:off x="4916742" y="1347316"/>
            <a:ext cx="4120001" cy="3165599"/>
          </a:xfrm>
          <a:prstGeom prst="rect">
            <a:avLst/>
          </a:prstGeom>
          <a:noFill/>
          <a:ln>
            <a:noFill/>
          </a:ln>
        </p:spPr>
      </p:pic>
      <p:sp>
        <p:nvSpPr>
          <p:cNvPr id="5" name="Google Shape;105;p14">
            <a:extLst>
              <a:ext uri="{FF2B5EF4-FFF2-40B4-BE49-F238E27FC236}">
                <a16:creationId xmlns:a16="http://schemas.microsoft.com/office/drawing/2014/main" id="{38618F2C-E0C2-1D0B-167A-1BF1E804B37D}"/>
              </a:ext>
            </a:extLst>
          </p:cNvPr>
          <p:cNvSpPr/>
          <p:nvPr/>
        </p:nvSpPr>
        <p:spPr>
          <a:xfrm>
            <a:off x="6212642" y="3006992"/>
            <a:ext cx="764100" cy="1531500"/>
          </a:xfrm>
          <a:prstGeom prst="rect">
            <a:avLst/>
          </a:prstGeom>
          <a:solidFill>
            <a:srgbClr val="5B5BA5">
              <a:alpha val="25700"/>
            </a:srgbClr>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79665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922F-939E-F67B-7E8E-E6481C0DBEF6}"/>
              </a:ext>
            </a:extLst>
          </p:cNvPr>
          <p:cNvSpPr>
            <a:spLocks noGrp="1"/>
          </p:cNvSpPr>
          <p:nvPr>
            <p:ph type="title"/>
          </p:nvPr>
        </p:nvSpPr>
        <p:spPr>
          <a:xfrm>
            <a:off x="21646" y="-243408"/>
            <a:ext cx="8229600" cy="1143000"/>
          </a:xfrm>
        </p:spPr>
        <p:txBody>
          <a:bodyPr>
            <a:normAutofit/>
          </a:bodyPr>
          <a:lstStyle/>
          <a:p>
            <a:pPr algn="l"/>
            <a:r>
              <a:rPr lang="en-GB" sz="2800" b="1" dirty="0">
                <a:latin typeface="Times New Roman" panose="02020603050405020304" pitchFamily="18" charset="0"/>
                <a:cs typeface="Times New Roman" panose="02020603050405020304" pitchFamily="18" charset="0"/>
              </a:rPr>
              <a:t>Flat Database</a:t>
            </a:r>
          </a:p>
        </p:txBody>
      </p:sp>
      <p:sp>
        <p:nvSpPr>
          <p:cNvPr id="3" name="Content Placeholder 2">
            <a:extLst>
              <a:ext uri="{FF2B5EF4-FFF2-40B4-BE49-F238E27FC236}">
                <a16:creationId xmlns:a16="http://schemas.microsoft.com/office/drawing/2014/main" id="{65798FD8-F889-05FF-367E-32A16FE57AA0}"/>
              </a:ext>
            </a:extLst>
          </p:cNvPr>
          <p:cNvSpPr>
            <a:spLocks noGrp="1"/>
          </p:cNvSpPr>
          <p:nvPr>
            <p:ph idx="1"/>
          </p:nvPr>
        </p:nvSpPr>
        <p:spPr>
          <a:xfrm>
            <a:off x="96643" y="1268760"/>
            <a:ext cx="9073008" cy="3917032"/>
          </a:xfrm>
        </p:spPr>
        <p:txBody>
          <a:bodyPr>
            <a:normAutofit fontScale="92500" lnSpcReduction="20000"/>
          </a:bodyPr>
          <a:lstStyle/>
          <a:p>
            <a:r>
              <a:rPr lang="en-GB" b="0" i="0" dirty="0">
                <a:solidFill>
                  <a:srgbClr val="424242"/>
                </a:solidFill>
                <a:effectLst/>
                <a:latin typeface="Verdana" panose="020B0604030504040204" pitchFamily="34" charset="0"/>
              </a:rPr>
              <a:t>A flat database is a simple database system in which each database is represented as a single table in which all of the records are stored as single rows of data, which are separated by delimiters such as tabs or commas. </a:t>
            </a:r>
          </a:p>
          <a:p>
            <a:endParaRPr lang="en-GB" b="0" i="0" dirty="0">
              <a:solidFill>
                <a:srgbClr val="424242"/>
              </a:solidFill>
              <a:effectLst/>
              <a:latin typeface="Verdana" panose="020B0604030504040204" pitchFamily="34" charset="0"/>
            </a:endParaRPr>
          </a:p>
          <a:p>
            <a:r>
              <a:rPr lang="en-GB" b="0" i="0" dirty="0">
                <a:solidFill>
                  <a:srgbClr val="424242"/>
                </a:solidFill>
                <a:effectLst/>
                <a:latin typeface="Verdana" panose="020B0604030504040204" pitchFamily="34" charset="0"/>
              </a:rPr>
              <a:t>The table is usually stored and physically represented as a simple text file</a:t>
            </a:r>
            <a:endParaRPr lang="en-GB" dirty="0"/>
          </a:p>
        </p:txBody>
      </p:sp>
    </p:spTree>
    <p:extLst>
      <p:ext uri="{BB962C8B-B14F-4D97-AF65-F5344CB8AC3E}">
        <p14:creationId xmlns:p14="http://schemas.microsoft.com/office/powerpoint/2010/main" val="3101281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922F-939E-F67B-7E8E-E6481C0DBEF6}"/>
              </a:ext>
            </a:extLst>
          </p:cNvPr>
          <p:cNvSpPr>
            <a:spLocks noGrp="1"/>
          </p:cNvSpPr>
          <p:nvPr>
            <p:ph type="title"/>
          </p:nvPr>
        </p:nvSpPr>
        <p:spPr>
          <a:xfrm>
            <a:off x="176391" y="-72172"/>
            <a:ext cx="8229600" cy="1143000"/>
          </a:xfrm>
        </p:spPr>
        <p:txBody>
          <a:bodyPr>
            <a:normAutofit/>
          </a:bodyPr>
          <a:lstStyle/>
          <a:p>
            <a:pPr algn="l"/>
            <a:r>
              <a:rPr lang="en-GB" sz="2800" b="1" dirty="0">
                <a:latin typeface="Times New Roman" panose="02020603050405020304" pitchFamily="18" charset="0"/>
                <a:cs typeface="Times New Roman" panose="02020603050405020304" pitchFamily="18" charset="0"/>
              </a:rPr>
              <a:t>Flat Database</a:t>
            </a:r>
          </a:p>
        </p:txBody>
      </p:sp>
      <p:sp>
        <p:nvSpPr>
          <p:cNvPr id="3" name="Content Placeholder 2">
            <a:extLst>
              <a:ext uri="{FF2B5EF4-FFF2-40B4-BE49-F238E27FC236}">
                <a16:creationId xmlns:a16="http://schemas.microsoft.com/office/drawing/2014/main" id="{65798FD8-F889-05FF-367E-32A16FE57AA0}"/>
              </a:ext>
            </a:extLst>
          </p:cNvPr>
          <p:cNvSpPr>
            <a:spLocks noGrp="1"/>
          </p:cNvSpPr>
          <p:nvPr>
            <p:ph idx="1"/>
          </p:nvPr>
        </p:nvSpPr>
        <p:spPr>
          <a:xfrm>
            <a:off x="176391" y="635141"/>
            <a:ext cx="9073008" cy="3917032"/>
          </a:xfrm>
        </p:spPr>
        <p:txBody>
          <a:bodyPr/>
          <a:lstStyle/>
          <a:p>
            <a:pPr marL="0" lvl="0" indent="0" algn="l" rtl="0">
              <a:spcBef>
                <a:spcPts val="0"/>
              </a:spcBef>
              <a:spcAft>
                <a:spcPts val="0"/>
              </a:spcAft>
              <a:buNone/>
            </a:pPr>
            <a:r>
              <a:rPr lang="en-GB" sz="2000" dirty="0">
                <a:latin typeface="Times New Roman" panose="02020603050405020304" pitchFamily="18" charset="0"/>
                <a:cs typeface="Times New Roman" panose="02020603050405020304" pitchFamily="18" charset="0"/>
              </a:rPr>
              <a:t>A </a:t>
            </a:r>
            <a:r>
              <a:rPr lang="en-GB" sz="2000" b="1" dirty="0">
                <a:latin typeface="Times New Roman" panose="02020603050405020304" pitchFamily="18" charset="0"/>
                <a:cs typeface="Times New Roman" panose="02020603050405020304" pitchFamily="18" charset="0"/>
              </a:rPr>
              <a:t>table</a:t>
            </a:r>
            <a:r>
              <a:rPr lang="en-GB" sz="2000" dirty="0">
                <a:latin typeface="Times New Roman" panose="02020603050405020304" pitchFamily="18" charset="0"/>
                <a:cs typeface="Times New Roman" panose="02020603050405020304" pitchFamily="18" charset="0"/>
              </a:rPr>
              <a:t> holds a collection of </a:t>
            </a:r>
            <a:r>
              <a:rPr lang="en-GB" sz="2000" b="1" dirty="0">
                <a:latin typeface="Times New Roman" panose="02020603050405020304" pitchFamily="18" charset="0"/>
                <a:cs typeface="Times New Roman" panose="02020603050405020304" pitchFamily="18" charset="0"/>
              </a:rPr>
              <a:t>records</a:t>
            </a:r>
            <a:r>
              <a:rPr lang="en-GB" sz="2000" dirty="0">
                <a:latin typeface="Times New Roman" panose="02020603050405020304" pitchFamily="18" charset="0"/>
                <a:cs typeface="Times New Roman" panose="02020603050405020304" pitchFamily="18" charset="0"/>
              </a:rPr>
              <a:t> for a particular theme. </a:t>
            </a:r>
          </a:p>
          <a:p>
            <a:pPr marL="0" lvl="0" indent="0" algn="l" rtl="0">
              <a:spcBef>
                <a:spcPts val="0"/>
              </a:spcBef>
              <a:spcAft>
                <a:spcPts val="0"/>
              </a:spcAft>
              <a:buNone/>
            </a:pPr>
            <a:r>
              <a:rPr lang="en-GB" sz="2000" dirty="0">
                <a:latin typeface="Times New Roman" panose="02020603050405020304" pitchFamily="18" charset="0"/>
                <a:cs typeface="Times New Roman" panose="02020603050405020304" pitchFamily="18" charset="0"/>
              </a:rPr>
              <a:t>In this case it is a collection of music tracks. </a:t>
            </a:r>
          </a:p>
          <a:p>
            <a:pPr marL="0" indent="0">
              <a:spcBef>
                <a:spcPts val="0"/>
              </a:spcBef>
              <a:buNone/>
            </a:pPr>
            <a:r>
              <a:rPr lang="en-GB" sz="2000" dirty="0"/>
              <a:t>The naming convention for a </a:t>
            </a:r>
            <a:r>
              <a:rPr lang="en-GB" sz="2000" b="1" dirty="0"/>
              <a:t>table </a:t>
            </a:r>
            <a:r>
              <a:rPr lang="en-GB" sz="2000" dirty="0"/>
              <a:t>always begins with a lowercase </a:t>
            </a:r>
            <a:r>
              <a:rPr lang="en-GB" sz="2000" dirty="0" err="1">
                <a:latin typeface="Roboto Mono"/>
                <a:ea typeface="Roboto Mono"/>
                <a:cs typeface="Roboto Mono"/>
                <a:sym typeface="Roboto Mono"/>
              </a:rPr>
              <a:t>tbl</a:t>
            </a:r>
            <a:r>
              <a:rPr lang="en-GB" sz="2000" dirty="0"/>
              <a:t> followed by the name of the table. </a:t>
            </a:r>
          </a:p>
          <a:p>
            <a:pPr marL="0" lvl="0" indent="0" algn="l" rtl="0">
              <a:spcBef>
                <a:spcPts val="0"/>
              </a:spcBef>
              <a:spcAft>
                <a:spcPts val="0"/>
              </a:spcAft>
              <a:buNone/>
            </a:pPr>
            <a:endParaRPr lang="en-GB" sz="2000" dirty="0">
              <a:latin typeface="Times New Roman" panose="02020603050405020304" pitchFamily="18" charset="0"/>
              <a:cs typeface="Times New Roman" panose="02020603050405020304" pitchFamily="18" charset="0"/>
            </a:endParaRPr>
          </a:p>
          <a:p>
            <a:endParaRPr lang="en-GB" dirty="0"/>
          </a:p>
        </p:txBody>
      </p:sp>
      <p:graphicFrame>
        <p:nvGraphicFramePr>
          <p:cNvPr id="4" name="Google Shape;133;p17">
            <a:extLst>
              <a:ext uri="{FF2B5EF4-FFF2-40B4-BE49-F238E27FC236}">
                <a16:creationId xmlns:a16="http://schemas.microsoft.com/office/drawing/2014/main" id="{E2A41F0C-EE94-2013-5D2D-E648B26D4262}"/>
              </a:ext>
            </a:extLst>
          </p:cNvPr>
          <p:cNvGraphicFramePr/>
          <p:nvPr/>
        </p:nvGraphicFramePr>
        <p:xfrm>
          <a:off x="1789210" y="2593657"/>
          <a:ext cx="5544616" cy="2614790"/>
        </p:xfrm>
        <a:graphic>
          <a:graphicData uri="http://schemas.openxmlformats.org/drawingml/2006/table">
            <a:tbl>
              <a:tblPr>
                <a:noFill/>
              </a:tblPr>
              <a:tblGrid>
                <a:gridCol w="1542339">
                  <a:extLst>
                    <a:ext uri="{9D8B030D-6E8A-4147-A177-3AD203B41FA5}">
                      <a16:colId xmlns:a16="http://schemas.microsoft.com/office/drawing/2014/main" val="20000"/>
                    </a:ext>
                  </a:extLst>
                </a:gridCol>
                <a:gridCol w="1525900">
                  <a:extLst>
                    <a:ext uri="{9D8B030D-6E8A-4147-A177-3AD203B41FA5}">
                      <a16:colId xmlns:a16="http://schemas.microsoft.com/office/drawing/2014/main" val="20001"/>
                    </a:ext>
                  </a:extLst>
                </a:gridCol>
                <a:gridCol w="1599853">
                  <a:extLst>
                    <a:ext uri="{9D8B030D-6E8A-4147-A177-3AD203B41FA5}">
                      <a16:colId xmlns:a16="http://schemas.microsoft.com/office/drawing/2014/main" val="20002"/>
                    </a:ext>
                  </a:extLst>
                </a:gridCol>
                <a:gridCol w="876524">
                  <a:extLst>
                    <a:ext uri="{9D8B030D-6E8A-4147-A177-3AD203B41FA5}">
                      <a16:colId xmlns:a16="http://schemas.microsoft.com/office/drawing/2014/main" val="20003"/>
                    </a:ext>
                  </a:extLst>
                </a:gridCol>
              </a:tblGrid>
              <a:tr h="470825">
                <a:tc>
                  <a:txBody>
                    <a:bodyPr/>
                    <a:lstStyle/>
                    <a:p>
                      <a:pPr marL="0" lvl="0" indent="0" algn="l" rtl="0">
                        <a:spcBef>
                          <a:spcPts val="0"/>
                        </a:spcBef>
                        <a:spcAft>
                          <a:spcPts val="0"/>
                        </a:spcAft>
                        <a:buNone/>
                      </a:pPr>
                      <a:r>
                        <a:rPr lang="en-GB">
                          <a:solidFill>
                            <a:srgbClr val="FFFFFF"/>
                          </a:solidFill>
                          <a:latin typeface="Roboto Mono"/>
                          <a:ea typeface="Roboto Mono"/>
                          <a:cs typeface="Roboto Mono"/>
                          <a:sym typeface="Roboto Mono"/>
                        </a:rPr>
                        <a:t>TrackID</a:t>
                      </a:r>
                      <a:endParaRPr>
                        <a:solidFill>
                          <a:srgbClr val="FFFFFF"/>
                        </a:solidFill>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solidFill>
                      <a:schemeClr val="dk1"/>
                    </a:solidFill>
                  </a:tcPr>
                </a:tc>
                <a:tc>
                  <a:txBody>
                    <a:bodyPr/>
                    <a:lstStyle/>
                    <a:p>
                      <a:pPr marL="0" lvl="0" indent="0" algn="l" rtl="0">
                        <a:spcBef>
                          <a:spcPts val="0"/>
                        </a:spcBef>
                        <a:spcAft>
                          <a:spcPts val="0"/>
                        </a:spcAft>
                        <a:buNone/>
                      </a:pPr>
                      <a:r>
                        <a:rPr lang="en-GB">
                          <a:solidFill>
                            <a:srgbClr val="FFFFFF"/>
                          </a:solidFill>
                          <a:latin typeface="Roboto Mono"/>
                          <a:ea typeface="Roboto Mono"/>
                          <a:cs typeface="Roboto Mono"/>
                          <a:sym typeface="Roboto Mono"/>
                        </a:rPr>
                        <a:t>Title</a:t>
                      </a:r>
                      <a:endParaRPr>
                        <a:solidFill>
                          <a:srgbClr val="FFFFFF"/>
                        </a:solidFill>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solidFill>
                      <a:schemeClr val="dk1"/>
                    </a:solidFill>
                  </a:tcPr>
                </a:tc>
                <a:tc>
                  <a:txBody>
                    <a:bodyPr/>
                    <a:lstStyle/>
                    <a:p>
                      <a:pPr marL="0" lvl="0" indent="0" algn="l" rtl="0">
                        <a:spcBef>
                          <a:spcPts val="0"/>
                        </a:spcBef>
                        <a:spcAft>
                          <a:spcPts val="0"/>
                        </a:spcAft>
                        <a:buNone/>
                      </a:pPr>
                      <a:r>
                        <a:rPr lang="en-GB">
                          <a:solidFill>
                            <a:srgbClr val="FFFFFF"/>
                          </a:solidFill>
                          <a:latin typeface="Roboto Mono"/>
                          <a:ea typeface="Roboto Mono"/>
                          <a:cs typeface="Roboto Mono"/>
                          <a:sym typeface="Roboto Mono"/>
                        </a:rPr>
                        <a:t>Artist</a:t>
                      </a:r>
                      <a:endParaRPr>
                        <a:solidFill>
                          <a:srgbClr val="FFFFFF"/>
                        </a:solidFill>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solidFill>
                      <a:schemeClr val="dk1"/>
                    </a:solidFill>
                  </a:tcPr>
                </a:tc>
                <a:tc>
                  <a:txBody>
                    <a:bodyPr/>
                    <a:lstStyle/>
                    <a:p>
                      <a:pPr marL="0" lvl="0" indent="0" algn="l" rtl="0">
                        <a:spcBef>
                          <a:spcPts val="0"/>
                        </a:spcBef>
                        <a:spcAft>
                          <a:spcPts val="0"/>
                        </a:spcAft>
                        <a:buNone/>
                      </a:pPr>
                      <a:r>
                        <a:rPr lang="en-GB" dirty="0">
                          <a:solidFill>
                            <a:srgbClr val="FFFFFF"/>
                          </a:solidFill>
                          <a:latin typeface="Roboto Mono"/>
                          <a:ea typeface="Roboto Mono"/>
                          <a:cs typeface="Roboto Mono"/>
                          <a:sym typeface="Roboto Mono"/>
                        </a:rPr>
                        <a:t>Genre</a:t>
                      </a:r>
                      <a:endParaRPr dirty="0">
                        <a:solidFill>
                          <a:srgbClr val="FFFFFF"/>
                        </a:solidFill>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solidFill>
                      <a:schemeClr val="dk1"/>
                    </a:solidFill>
                  </a:tcPr>
                </a:tc>
                <a:extLst>
                  <a:ext uri="{0D108BD9-81ED-4DB2-BD59-A6C34878D82A}">
                    <a16:rowId xmlns:a16="http://schemas.microsoft.com/office/drawing/2014/main" val="10000"/>
                  </a:ext>
                </a:extLst>
              </a:tr>
              <a:tr h="470825">
                <a:tc>
                  <a:txBody>
                    <a:bodyPr/>
                    <a:lstStyle/>
                    <a:p>
                      <a:pPr marL="0" lvl="0" indent="0" algn="l" rtl="0">
                        <a:spcBef>
                          <a:spcPts val="0"/>
                        </a:spcBef>
                        <a:spcAft>
                          <a:spcPts val="0"/>
                        </a:spcAft>
                        <a:buNone/>
                      </a:pPr>
                      <a:r>
                        <a:rPr lang="en-GB" dirty="0">
                          <a:latin typeface="Roboto Mono"/>
                          <a:ea typeface="Roboto Mono"/>
                          <a:cs typeface="Roboto Mono"/>
                          <a:sym typeface="Roboto Mono"/>
                        </a:rPr>
                        <a:t>1</a:t>
                      </a:r>
                      <a:endParaRPr dirty="0">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dirty="0">
                          <a:latin typeface="Roboto Mono"/>
                          <a:ea typeface="Roboto Mono"/>
                          <a:cs typeface="Roboto Mono"/>
                          <a:sym typeface="Roboto Mono"/>
                        </a:rPr>
                        <a:t>Float away</a:t>
                      </a:r>
                      <a:endParaRPr dirty="0">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The Springs</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Pop</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r h="470825">
                <a:tc>
                  <a:txBody>
                    <a:bodyPr/>
                    <a:lstStyle/>
                    <a:p>
                      <a:pPr marL="0" lvl="0" indent="0" algn="l" rtl="0">
                        <a:spcBef>
                          <a:spcPts val="0"/>
                        </a:spcBef>
                        <a:spcAft>
                          <a:spcPts val="0"/>
                        </a:spcAft>
                        <a:buNone/>
                      </a:pPr>
                      <a:r>
                        <a:rPr lang="en-GB">
                          <a:latin typeface="Roboto Mono"/>
                          <a:ea typeface="Roboto Mono"/>
                          <a:cs typeface="Roboto Mono"/>
                          <a:sym typeface="Roboto Mono"/>
                        </a:rPr>
                        <a:t>2</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In denial</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Rocketts</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Rock</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2"/>
                  </a:ext>
                </a:extLst>
              </a:tr>
              <a:tr h="470825">
                <a:tc>
                  <a:txBody>
                    <a:bodyPr/>
                    <a:lstStyle/>
                    <a:p>
                      <a:pPr marL="0" lvl="0" indent="0" algn="l" rtl="0">
                        <a:spcBef>
                          <a:spcPts val="0"/>
                        </a:spcBef>
                        <a:spcAft>
                          <a:spcPts val="0"/>
                        </a:spcAft>
                        <a:buNone/>
                      </a:pPr>
                      <a:r>
                        <a:rPr lang="en-GB">
                          <a:latin typeface="Roboto Mono"/>
                          <a:ea typeface="Roboto Mono"/>
                          <a:cs typeface="Roboto Mono"/>
                          <a:sym typeface="Roboto Mono"/>
                        </a:rPr>
                        <a:t>3</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With you</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Funzo </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Pop</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3"/>
                  </a:ext>
                </a:extLst>
              </a:tr>
              <a:tr h="470825">
                <a:tc>
                  <a:txBody>
                    <a:bodyPr/>
                    <a:lstStyle/>
                    <a:p>
                      <a:pPr marL="0" lvl="0" indent="0" algn="l" rtl="0">
                        <a:spcBef>
                          <a:spcPts val="0"/>
                        </a:spcBef>
                        <a:spcAft>
                          <a:spcPts val="0"/>
                        </a:spcAft>
                        <a:buNone/>
                      </a:pPr>
                      <a:r>
                        <a:rPr lang="en-GB" dirty="0">
                          <a:latin typeface="Roboto Mono"/>
                          <a:ea typeface="Roboto Mono"/>
                          <a:cs typeface="Roboto Mono"/>
                          <a:sym typeface="Roboto Mono"/>
                        </a:rPr>
                        <a:t>4</a:t>
                      </a:r>
                      <a:endParaRPr dirty="0">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Us</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a:latin typeface="Roboto Mono"/>
                          <a:ea typeface="Roboto Mono"/>
                          <a:cs typeface="Roboto Mono"/>
                          <a:sym typeface="Roboto Mono"/>
                        </a:rPr>
                        <a:t>The Feast</a:t>
                      </a:r>
                      <a:endParaRPr>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tc>
                  <a:txBody>
                    <a:bodyPr/>
                    <a:lstStyle/>
                    <a:p>
                      <a:pPr marL="0" lvl="0" indent="0" algn="l" rtl="0">
                        <a:spcBef>
                          <a:spcPts val="0"/>
                        </a:spcBef>
                        <a:spcAft>
                          <a:spcPts val="0"/>
                        </a:spcAft>
                        <a:buNone/>
                      </a:pPr>
                      <a:r>
                        <a:rPr lang="en-GB" dirty="0">
                          <a:latin typeface="Roboto Mono"/>
                          <a:ea typeface="Roboto Mono"/>
                          <a:cs typeface="Roboto Mono"/>
                          <a:sym typeface="Roboto Mono"/>
                        </a:rPr>
                        <a:t>RnB</a:t>
                      </a:r>
                      <a:endParaRPr dirty="0">
                        <a:latin typeface="Roboto Mono"/>
                        <a:ea typeface="Roboto Mono"/>
                        <a:cs typeface="Roboto Mono"/>
                        <a:sym typeface="Roboto Mono"/>
                      </a:endParaRPr>
                    </a:p>
                  </a:txBody>
                  <a:tcPr marL="91425" marR="91425" marT="91425" marB="91425" anchor="ctr">
                    <a:lnL w="9525" cap="flat" cmpd="sng">
                      <a:solidFill>
                        <a:schemeClr val="dk1"/>
                      </a:solidFill>
                      <a:prstDash val="solid"/>
                      <a:round/>
                      <a:headEnd type="none" w="sm" len="sm"/>
                      <a:tailEnd type="none" w="sm" len="sm"/>
                    </a:lnL>
                    <a:lnR w="9525" cap="flat" cmpd="sng">
                      <a:solidFill>
                        <a:schemeClr val="dk1"/>
                      </a:solidFill>
                      <a:prstDash val="solid"/>
                      <a:round/>
                      <a:headEnd type="none" w="sm" len="sm"/>
                      <a:tailEnd type="none" w="sm" len="sm"/>
                    </a:lnR>
                    <a:lnT w="9525" cap="flat" cmpd="sng">
                      <a:solidFill>
                        <a:schemeClr val="dk1"/>
                      </a:solidFill>
                      <a:prstDash val="solid"/>
                      <a:round/>
                      <a:headEnd type="none" w="sm" len="sm"/>
                      <a:tailEnd type="none" w="sm" len="sm"/>
                    </a:lnT>
                    <a:lnB w="9525" cap="flat" cmpd="sng">
                      <a:solidFill>
                        <a:schemeClr val="dk1"/>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5" name="TextBox 4">
            <a:extLst>
              <a:ext uri="{FF2B5EF4-FFF2-40B4-BE49-F238E27FC236}">
                <a16:creationId xmlns:a16="http://schemas.microsoft.com/office/drawing/2014/main" id="{8ECEBE42-A9F2-311B-848B-44287C1E4D38}"/>
              </a:ext>
            </a:extLst>
          </p:cNvPr>
          <p:cNvSpPr txBox="1"/>
          <p:nvPr/>
        </p:nvSpPr>
        <p:spPr>
          <a:xfrm>
            <a:off x="1799692" y="2224325"/>
            <a:ext cx="1692188" cy="369332"/>
          </a:xfrm>
          <a:prstGeom prst="rect">
            <a:avLst/>
          </a:prstGeom>
          <a:noFill/>
        </p:spPr>
        <p:txBody>
          <a:bodyPr wrap="square" rtlCol="0">
            <a:spAutoFit/>
          </a:bodyPr>
          <a:lstStyle/>
          <a:p>
            <a:pPr marL="0" lvl="0" indent="0" algn="l" rtl="0">
              <a:spcBef>
                <a:spcPts val="0"/>
              </a:spcBef>
              <a:spcAft>
                <a:spcPts val="0"/>
              </a:spcAft>
              <a:buNone/>
            </a:pPr>
            <a:r>
              <a:rPr lang="en-GB" dirty="0">
                <a:latin typeface="Roboto Mono"/>
                <a:ea typeface="Roboto Mono"/>
                <a:cs typeface="Roboto Mono"/>
                <a:sym typeface="Roboto Mono"/>
              </a:rPr>
              <a:t>tblTracks</a:t>
            </a:r>
          </a:p>
        </p:txBody>
      </p:sp>
      <p:sp>
        <p:nvSpPr>
          <p:cNvPr id="7" name="Rectangle: Rounded Corners 6">
            <a:extLst>
              <a:ext uri="{FF2B5EF4-FFF2-40B4-BE49-F238E27FC236}">
                <a16:creationId xmlns:a16="http://schemas.microsoft.com/office/drawing/2014/main" id="{82FD59BD-AAFC-C76C-50EF-98695D0588B9}"/>
              </a:ext>
            </a:extLst>
          </p:cNvPr>
          <p:cNvSpPr/>
          <p:nvPr/>
        </p:nvSpPr>
        <p:spPr>
          <a:xfrm>
            <a:off x="1282512" y="1896453"/>
            <a:ext cx="6912768" cy="3672408"/>
          </a:xfrm>
          <a:prstGeom prst="roundRect">
            <a:avLst/>
          </a:prstGeom>
          <a:solidFill>
            <a:schemeClr val="accent1">
              <a:alpha val="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44809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DD5B-FF14-F18D-5DFB-433CEB87676E}"/>
              </a:ext>
            </a:extLst>
          </p:cNvPr>
          <p:cNvSpPr>
            <a:spLocks noGrp="1"/>
          </p:cNvSpPr>
          <p:nvPr>
            <p:ph type="title"/>
          </p:nvPr>
        </p:nvSpPr>
        <p:spPr/>
        <p:txBody>
          <a:bodyPr/>
          <a:lstStyle/>
          <a:p>
            <a:pPr algn="l"/>
            <a:r>
              <a:rPr lang="en-GB" dirty="0"/>
              <a:t>Relational Database</a:t>
            </a:r>
          </a:p>
        </p:txBody>
      </p:sp>
      <p:sp>
        <p:nvSpPr>
          <p:cNvPr id="3" name="Content Placeholder 2">
            <a:extLst>
              <a:ext uri="{FF2B5EF4-FFF2-40B4-BE49-F238E27FC236}">
                <a16:creationId xmlns:a16="http://schemas.microsoft.com/office/drawing/2014/main" id="{18CC49E1-0231-9C03-FC01-80D3B23A68A1}"/>
              </a:ext>
            </a:extLst>
          </p:cNvPr>
          <p:cNvSpPr>
            <a:spLocks noGrp="1"/>
          </p:cNvSpPr>
          <p:nvPr>
            <p:ph idx="1"/>
          </p:nvPr>
        </p:nvSpPr>
        <p:spPr>
          <a:xfrm>
            <a:off x="251520" y="1268760"/>
            <a:ext cx="8229600" cy="3917032"/>
          </a:xfrm>
        </p:spPr>
        <p:txBody>
          <a:bodyPr>
            <a:normAutofit fontScale="85000" lnSpcReduction="20000"/>
          </a:bodyPr>
          <a:lstStyle/>
          <a:p>
            <a:pPr lvl="0" algn="l" rtl="0">
              <a:spcBef>
                <a:spcPts val="0"/>
              </a:spcBef>
              <a:spcAft>
                <a:spcPts val="0"/>
              </a:spcAft>
              <a:buFont typeface="Wingdings" panose="05000000000000000000" pitchFamily="2" charset="2"/>
              <a:buChar char="§"/>
            </a:pPr>
            <a:r>
              <a:rPr lang="en-GB" dirty="0"/>
              <a:t>The most common model for a database is a </a:t>
            </a:r>
            <a:r>
              <a:rPr lang="en-GB" b="1" dirty="0"/>
              <a:t>relational</a:t>
            </a:r>
            <a:r>
              <a:rPr lang="en-GB" dirty="0"/>
              <a:t> model. </a:t>
            </a:r>
          </a:p>
          <a:p>
            <a:pPr lvl="0" algn="l" rtl="0">
              <a:spcBef>
                <a:spcPts val="1600"/>
              </a:spcBef>
              <a:spcAft>
                <a:spcPts val="0"/>
              </a:spcAft>
              <a:buFont typeface="Wingdings" panose="05000000000000000000" pitchFamily="2" charset="2"/>
              <a:buChar char="§"/>
            </a:pPr>
            <a:r>
              <a:rPr lang="en-GB" dirty="0"/>
              <a:t>A </a:t>
            </a:r>
            <a:r>
              <a:rPr lang="en-GB" b="1" dirty="0"/>
              <a:t>relational database</a:t>
            </a:r>
            <a:r>
              <a:rPr lang="en-GB" dirty="0"/>
              <a:t> contains </a:t>
            </a:r>
            <a:r>
              <a:rPr lang="en-GB" b="1" dirty="0"/>
              <a:t>more than one</a:t>
            </a:r>
            <a:r>
              <a:rPr lang="en-GB" dirty="0"/>
              <a:t> table.</a:t>
            </a:r>
          </a:p>
          <a:p>
            <a:pPr lvl="0" algn="l" rtl="0">
              <a:spcBef>
                <a:spcPts val="1600"/>
              </a:spcBef>
              <a:spcAft>
                <a:spcPts val="0"/>
              </a:spcAft>
              <a:buFont typeface="Wingdings" panose="05000000000000000000" pitchFamily="2" charset="2"/>
              <a:buChar char="§"/>
            </a:pPr>
            <a:r>
              <a:rPr lang="en-GB" dirty="0"/>
              <a:t>It is a </a:t>
            </a:r>
            <a:r>
              <a:rPr lang="en-IN" sz="3200" dirty="0"/>
              <a:t>type of database that is structured and allows users to identify and access data which is in relation to other data. </a:t>
            </a:r>
            <a:endParaRPr lang="en-GB" dirty="0"/>
          </a:p>
          <a:p>
            <a:pPr lvl="0" algn="l" rtl="0">
              <a:spcBef>
                <a:spcPts val="1600"/>
              </a:spcBef>
              <a:spcAft>
                <a:spcPts val="1600"/>
              </a:spcAft>
              <a:buFont typeface="Wingdings" panose="05000000000000000000" pitchFamily="2" charset="2"/>
              <a:buChar char="§"/>
            </a:pPr>
            <a:r>
              <a:rPr lang="en-GB" dirty="0"/>
              <a:t>The data in the tables are linked using </a:t>
            </a:r>
            <a:r>
              <a:rPr lang="en-GB" b="1" dirty="0"/>
              <a:t>relationships</a:t>
            </a:r>
            <a:r>
              <a:rPr lang="en-GB" dirty="0"/>
              <a:t>. </a:t>
            </a:r>
          </a:p>
          <a:p>
            <a:endParaRPr lang="en-GB" dirty="0"/>
          </a:p>
        </p:txBody>
      </p:sp>
    </p:spTree>
    <p:extLst>
      <p:ext uri="{BB962C8B-B14F-4D97-AF65-F5344CB8AC3E}">
        <p14:creationId xmlns:p14="http://schemas.microsoft.com/office/powerpoint/2010/main" val="1206588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EB90A-DB88-4789-CD0B-ABD6B2B71A05}"/>
              </a:ext>
            </a:extLst>
          </p:cNvPr>
          <p:cNvSpPr>
            <a:spLocks noGrp="1"/>
          </p:cNvSpPr>
          <p:nvPr>
            <p:ph type="title"/>
          </p:nvPr>
        </p:nvSpPr>
        <p:spPr/>
        <p:txBody>
          <a:bodyPr>
            <a:normAutofit fontScale="90000"/>
          </a:bodyPr>
          <a:lstStyle/>
          <a:p>
            <a:r>
              <a:rPr lang="en" sz="4400" dirty="0"/>
              <a:t>Relational databases vs. Flat file databases</a:t>
            </a:r>
            <a:endParaRPr lang="en-GB" dirty="0"/>
          </a:p>
        </p:txBody>
      </p:sp>
      <p:sp>
        <p:nvSpPr>
          <p:cNvPr id="3" name="Content Placeholder 2">
            <a:extLst>
              <a:ext uri="{FF2B5EF4-FFF2-40B4-BE49-F238E27FC236}">
                <a16:creationId xmlns:a16="http://schemas.microsoft.com/office/drawing/2014/main" id="{12A673F4-3F0B-42CB-BAC9-A1589F502643}"/>
              </a:ext>
            </a:extLst>
          </p:cNvPr>
          <p:cNvSpPr>
            <a:spLocks noGrp="1"/>
          </p:cNvSpPr>
          <p:nvPr>
            <p:ph idx="1"/>
          </p:nvPr>
        </p:nvSpPr>
        <p:spPr>
          <a:xfrm>
            <a:off x="457200" y="1417638"/>
            <a:ext cx="4258816" cy="3917032"/>
          </a:xfrm>
        </p:spPr>
        <p:txBody>
          <a:bodyPr>
            <a:normAutofit fontScale="77500" lnSpcReduction="20000"/>
          </a:bodyPr>
          <a:lstStyle/>
          <a:p>
            <a:pPr marL="0" lvl="0" indent="0" algn="l" rtl="0">
              <a:spcBef>
                <a:spcPts val="600"/>
              </a:spcBef>
              <a:spcAft>
                <a:spcPts val="0"/>
              </a:spcAft>
              <a:buNone/>
            </a:pPr>
            <a:r>
              <a:rPr lang="en-GB" sz="3200" b="1" dirty="0"/>
              <a:t>Relational database</a:t>
            </a:r>
          </a:p>
          <a:p>
            <a:pPr marL="0" lvl="0" indent="0">
              <a:buNone/>
            </a:pPr>
            <a:r>
              <a:rPr lang="en-GB" sz="3200" dirty="0"/>
              <a:t>A large set of data is distributed over various tables and connected using a relationship in a relational database. Hence, no redundant data.  </a:t>
            </a:r>
          </a:p>
          <a:p>
            <a:pPr marL="0" indent="0">
              <a:buNone/>
            </a:pPr>
            <a:r>
              <a:rPr lang="en-GB" sz="3200" dirty="0"/>
              <a:t>A relational database is efficient over flat-file databases as it is more efficient and takes up less space in memory. </a:t>
            </a:r>
          </a:p>
          <a:p>
            <a:endParaRPr lang="en-GB" dirty="0"/>
          </a:p>
        </p:txBody>
      </p:sp>
      <p:sp>
        <p:nvSpPr>
          <p:cNvPr id="4" name="TextBox 3">
            <a:extLst>
              <a:ext uri="{FF2B5EF4-FFF2-40B4-BE49-F238E27FC236}">
                <a16:creationId xmlns:a16="http://schemas.microsoft.com/office/drawing/2014/main" id="{704ACAEC-7E70-D58A-07E8-815AB62FF293}"/>
              </a:ext>
            </a:extLst>
          </p:cNvPr>
          <p:cNvSpPr txBox="1"/>
          <p:nvPr/>
        </p:nvSpPr>
        <p:spPr>
          <a:xfrm>
            <a:off x="4860032" y="1631962"/>
            <a:ext cx="4032448" cy="2031325"/>
          </a:xfrm>
          <a:prstGeom prst="rect">
            <a:avLst/>
          </a:prstGeom>
          <a:noFill/>
        </p:spPr>
        <p:txBody>
          <a:bodyPr wrap="square" rtlCol="0">
            <a:spAutoFit/>
          </a:bodyPr>
          <a:lstStyle/>
          <a:p>
            <a:pPr marL="0" lvl="0" indent="0" algn="l" rtl="0">
              <a:spcBef>
                <a:spcPts val="600"/>
              </a:spcBef>
              <a:spcAft>
                <a:spcPts val="0"/>
              </a:spcAft>
              <a:buNone/>
            </a:pPr>
            <a:r>
              <a:rPr lang="en-GB" sz="1800" b="1" dirty="0"/>
              <a:t>Flat file database</a:t>
            </a:r>
          </a:p>
          <a:p>
            <a:pPr marL="0" lvl="0" indent="0">
              <a:buNone/>
            </a:pPr>
            <a:r>
              <a:rPr lang="en-GB" sz="1800" dirty="0"/>
              <a:t>Presence of redundant data, that is, repetition of data in a database.</a:t>
            </a:r>
          </a:p>
          <a:p>
            <a:pPr marL="0" lvl="0" indent="0">
              <a:buNone/>
            </a:pPr>
            <a:r>
              <a:rPr lang="en-GB" sz="1800" dirty="0"/>
              <a:t>Due to the presence of redundant data, more memory space is required and is also less efficient.</a:t>
            </a:r>
          </a:p>
          <a:p>
            <a:endParaRPr lang="en-GB" dirty="0"/>
          </a:p>
        </p:txBody>
      </p:sp>
    </p:spTree>
    <p:extLst>
      <p:ext uri="{BB962C8B-B14F-4D97-AF65-F5344CB8AC3E}">
        <p14:creationId xmlns:p14="http://schemas.microsoft.com/office/powerpoint/2010/main" val="988554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A8850-A62C-4E17-7C42-19747B3C08EC}"/>
              </a:ext>
            </a:extLst>
          </p:cNvPr>
          <p:cNvSpPr>
            <a:spLocks noGrp="1"/>
          </p:cNvSpPr>
          <p:nvPr>
            <p:ph type="title"/>
          </p:nvPr>
        </p:nvSpPr>
        <p:spPr>
          <a:xfrm>
            <a:off x="-2874" y="7430"/>
            <a:ext cx="8229600" cy="1143000"/>
          </a:xfrm>
        </p:spPr>
        <p:txBody>
          <a:bodyPr>
            <a:normAutofit fontScale="90000"/>
          </a:bodyPr>
          <a:lstStyle/>
          <a:p>
            <a:r>
              <a:rPr lang="en-IN" dirty="0"/>
              <a:t>Characteristics of relational database</a:t>
            </a:r>
            <a:endParaRPr lang="en-GB" dirty="0"/>
          </a:p>
        </p:txBody>
      </p:sp>
      <p:sp>
        <p:nvSpPr>
          <p:cNvPr id="3" name="Content Placeholder 2">
            <a:extLst>
              <a:ext uri="{FF2B5EF4-FFF2-40B4-BE49-F238E27FC236}">
                <a16:creationId xmlns:a16="http://schemas.microsoft.com/office/drawing/2014/main" id="{F0DC8FB3-7F65-414E-7419-9ECC4E687F4C}"/>
              </a:ext>
            </a:extLst>
          </p:cNvPr>
          <p:cNvSpPr>
            <a:spLocks noGrp="1"/>
          </p:cNvSpPr>
          <p:nvPr>
            <p:ph idx="1"/>
          </p:nvPr>
        </p:nvSpPr>
        <p:spPr>
          <a:xfrm>
            <a:off x="107504" y="1150430"/>
            <a:ext cx="8496944" cy="3917032"/>
          </a:xfrm>
        </p:spPr>
        <p:txBody>
          <a:bodyPr>
            <a:normAutofit/>
          </a:bodyPr>
          <a:lstStyle/>
          <a:p>
            <a:pPr marL="400050" lvl="0" indent="-285750">
              <a:lnSpc>
                <a:spcPct val="113000"/>
              </a:lnSpc>
              <a:buSzPts val="1800"/>
              <a:buFont typeface="Wingdings" panose="05000000000000000000" pitchFamily="2" charset="2"/>
              <a:buChar char="§"/>
            </a:pPr>
            <a:r>
              <a:rPr lang="en-IN" sz="3200" dirty="0"/>
              <a:t>An entity is an object in a system for which the information is stored. </a:t>
            </a:r>
          </a:p>
          <a:p>
            <a:pPr marL="400050" lvl="0" indent="-285750">
              <a:lnSpc>
                <a:spcPct val="113000"/>
              </a:lnSpc>
              <a:buSzPts val="1800"/>
              <a:buFont typeface="Wingdings" panose="05000000000000000000" pitchFamily="2" charset="2"/>
              <a:buChar char="§"/>
            </a:pPr>
            <a:r>
              <a:rPr lang="en-IN" sz="3200" dirty="0"/>
              <a:t>A characteristic of an entity is its attribute. </a:t>
            </a:r>
          </a:p>
          <a:p>
            <a:pPr marL="400050" lvl="0" indent="-285750">
              <a:lnSpc>
                <a:spcPct val="113000"/>
              </a:lnSpc>
              <a:buSzPts val="1800"/>
              <a:buFont typeface="Wingdings" panose="05000000000000000000" pitchFamily="2" charset="2"/>
              <a:buChar char="§"/>
            </a:pPr>
            <a:r>
              <a:rPr lang="en-IN" sz="3200" dirty="0"/>
              <a:t>In a record attributes about an entity are stored. </a:t>
            </a:r>
          </a:p>
          <a:p>
            <a:pPr marL="400050" lvl="0" indent="-285750">
              <a:lnSpc>
                <a:spcPct val="113000"/>
              </a:lnSpc>
              <a:buSzPts val="1800"/>
              <a:buFont typeface="Wingdings" panose="05000000000000000000" pitchFamily="2" charset="2"/>
              <a:buChar char="§"/>
            </a:pPr>
            <a:r>
              <a:rPr lang="en-IN" dirty="0"/>
              <a:t>Example:</a:t>
            </a:r>
            <a:endParaRPr lang="en-IN" sz="3200" dirty="0"/>
          </a:p>
        </p:txBody>
      </p:sp>
    </p:spTree>
    <p:extLst>
      <p:ext uri="{BB962C8B-B14F-4D97-AF65-F5344CB8AC3E}">
        <p14:creationId xmlns:p14="http://schemas.microsoft.com/office/powerpoint/2010/main" val="2248157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b="0" i="0" dirty="0">
                <a:solidFill>
                  <a:srgbClr val="232323"/>
                </a:solidFill>
                <a:effectLst/>
                <a:latin typeface="Open Sans"/>
              </a:rPr>
              <a:t>What is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108543"/>
          </a:xfrm>
          <a:prstGeom prst="rect">
            <a:avLst/>
          </a:prstGeom>
          <a:noFill/>
        </p:spPr>
        <p:txBody>
          <a:bodyPr wrap="square" rtlCol="0">
            <a:spAutoFit/>
          </a:bodyPr>
          <a:lstStyle/>
          <a:p>
            <a:pPr algn="just" fontAlgn="base"/>
            <a:r>
              <a:rPr lang="en-US" sz="2800" b="0" i="0" dirty="0">
                <a:solidFill>
                  <a:srgbClr val="1D1D1D"/>
                </a:solidFill>
                <a:effectLst/>
                <a:latin typeface="Open Sans"/>
              </a:rPr>
              <a:t>Database Management Systems (DBMS) refer to the technology solution used to optimize and manage the storage and retrieval of data from databases.</a:t>
            </a:r>
          </a:p>
          <a:p>
            <a:pPr algn="just" fontAlgn="base"/>
            <a:endParaRPr lang="en-US" sz="2800" dirty="0">
              <a:solidFill>
                <a:srgbClr val="1D1D1D"/>
              </a:solidFill>
              <a:latin typeface="Open Sans"/>
            </a:endParaRPr>
          </a:p>
          <a:p>
            <a:pPr algn="just" fontAlgn="base"/>
            <a:r>
              <a:rPr lang="en-US" sz="2800" b="0" i="0" dirty="0">
                <a:solidFill>
                  <a:srgbClr val="1D1D1D"/>
                </a:solidFill>
                <a:effectLst/>
                <a:latin typeface="Open Sans"/>
              </a:rPr>
              <a:t>DBMS offers a systematic approach to manage databases via an interface for users as well as workloads accessing the databases via apps.</a:t>
            </a:r>
          </a:p>
        </p:txBody>
      </p:sp>
    </p:spTree>
    <p:extLst>
      <p:ext uri="{BB962C8B-B14F-4D97-AF65-F5344CB8AC3E}">
        <p14:creationId xmlns:p14="http://schemas.microsoft.com/office/powerpoint/2010/main" val="3339153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0" i="0" dirty="0">
                <a:solidFill>
                  <a:srgbClr val="1D1D1D"/>
                </a:solidFill>
                <a:effectLst/>
                <a:latin typeface="Open Sans"/>
              </a:rPr>
              <a:t>Why DBMS required ? </a:t>
            </a:r>
            <a:endParaRPr lang="en-GB" dirty="0"/>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980728"/>
            <a:ext cx="8928992" cy="4154984"/>
          </a:xfrm>
          <a:prstGeom prst="rect">
            <a:avLst/>
          </a:prstGeom>
          <a:noFill/>
        </p:spPr>
        <p:txBody>
          <a:bodyPr wrap="square" rtlCol="0">
            <a:spAutoFit/>
          </a:bodyPr>
          <a:lstStyle/>
          <a:p>
            <a:pPr algn="just" fontAlgn="base"/>
            <a:r>
              <a:rPr lang="en-US" sz="2400" b="0" i="0" dirty="0">
                <a:effectLst/>
                <a:latin typeface="Open Sans"/>
              </a:rPr>
              <a:t>In </a:t>
            </a:r>
            <a:r>
              <a:rPr lang="en-US" sz="2400" b="0" i="0" dirty="0">
                <a:solidFill>
                  <a:srgbClr val="002060"/>
                </a:solidFill>
                <a:effectLst/>
                <a:latin typeface="Open Sans"/>
              </a:rPr>
              <a:t>enterprise applications</a:t>
            </a:r>
            <a:r>
              <a:rPr lang="en-US" sz="2400" b="0" i="0" dirty="0">
                <a:effectLst/>
                <a:latin typeface="Open Sans"/>
              </a:rPr>
              <a:t>, </a:t>
            </a:r>
            <a:r>
              <a:rPr lang="en-US" sz="2400" b="0" i="0" dirty="0">
                <a:solidFill>
                  <a:srgbClr val="002060"/>
                </a:solidFill>
                <a:effectLst/>
                <a:latin typeface="Open Sans"/>
              </a:rPr>
              <a:t>databases involve mission-critical, </a:t>
            </a:r>
            <a:r>
              <a:rPr lang="en-US" sz="2400" b="0" i="0" u="none" strike="noStrike" dirty="0">
                <a:solidFill>
                  <a:srgbClr val="002060"/>
                </a:solidFill>
                <a:effectLst/>
                <a:latin typeface="Open Sans"/>
              </a:rPr>
              <a:t>security-sensitive</a:t>
            </a:r>
            <a:r>
              <a:rPr lang="en-US" sz="2400" b="0" i="0" dirty="0">
                <a:solidFill>
                  <a:srgbClr val="002060"/>
                </a:solidFill>
                <a:effectLst/>
                <a:latin typeface="Open Sans"/>
              </a:rPr>
              <a:t>, and compliance-focused record items</a:t>
            </a:r>
            <a:r>
              <a:rPr lang="en-US" sz="2400" b="0" i="0" dirty="0">
                <a:effectLst/>
                <a:latin typeface="Open Sans"/>
              </a:rPr>
              <a:t> that have </a:t>
            </a:r>
            <a:r>
              <a:rPr lang="en-US" sz="2400" b="0" i="0" dirty="0">
                <a:solidFill>
                  <a:srgbClr val="0070C0"/>
                </a:solidFill>
                <a:effectLst/>
                <a:latin typeface="Open Sans"/>
              </a:rPr>
              <a:t>complicated logical relationships with other datasets </a:t>
            </a:r>
            <a:r>
              <a:rPr lang="en-US" sz="2400" b="0" i="0" dirty="0">
                <a:effectLst/>
                <a:latin typeface="Open Sans"/>
              </a:rPr>
              <a:t>and </a:t>
            </a:r>
            <a:r>
              <a:rPr lang="en-US" sz="2400" b="0" i="0" dirty="0">
                <a:solidFill>
                  <a:srgbClr val="0070C0"/>
                </a:solidFill>
                <a:effectLst/>
                <a:latin typeface="Open Sans"/>
              </a:rPr>
              <a:t>grow exponentially over time as the user base increases</a:t>
            </a:r>
            <a:r>
              <a:rPr lang="en-US" sz="2400" b="0" i="0" dirty="0">
                <a:effectLst/>
                <a:latin typeface="Open Sans"/>
              </a:rPr>
              <a:t>.</a:t>
            </a:r>
          </a:p>
          <a:p>
            <a:pPr algn="just" fontAlgn="base"/>
            <a:endParaRPr lang="en-US" sz="2400" dirty="0">
              <a:latin typeface="Open Sans"/>
            </a:endParaRPr>
          </a:p>
          <a:p>
            <a:pPr algn="just" fontAlgn="base"/>
            <a:r>
              <a:rPr lang="en-US" sz="2400" b="0" i="0" dirty="0">
                <a:effectLst/>
                <a:latin typeface="Open Sans"/>
              </a:rPr>
              <a:t> As a result, </a:t>
            </a:r>
            <a:r>
              <a:rPr lang="en-US" sz="2400" b="0" i="0" dirty="0">
                <a:solidFill>
                  <a:srgbClr val="7030A0"/>
                </a:solidFill>
                <a:effectLst/>
                <a:latin typeface="Open Sans"/>
              </a:rPr>
              <a:t>these organizations require technology solutions to maintain, secure, manage, and process the data stored in databases.</a:t>
            </a:r>
          </a:p>
          <a:p>
            <a:pPr algn="just" fontAlgn="base"/>
            <a:endParaRPr lang="en-US" sz="2400" b="0" i="0" dirty="0">
              <a:solidFill>
                <a:srgbClr val="7030A0"/>
              </a:solidFill>
              <a:effectLst/>
              <a:latin typeface="Open Sans"/>
            </a:endParaRPr>
          </a:p>
          <a:p>
            <a:pPr algn="just" fontAlgn="base"/>
            <a:r>
              <a:rPr lang="en-US" sz="2400" b="0" i="0" dirty="0">
                <a:solidFill>
                  <a:srgbClr val="1D1D1D"/>
                </a:solidFill>
                <a:effectLst/>
                <a:latin typeface="Open Sans"/>
              </a:rPr>
              <a:t>This is where Database Management Systems come into play.</a:t>
            </a:r>
          </a:p>
        </p:txBody>
      </p:sp>
    </p:spTree>
    <p:extLst>
      <p:ext uri="{BB962C8B-B14F-4D97-AF65-F5344CB8AC3E}">
        <p14:creationId xmlns:p14="http://schemas.microsoft.com/office/powerpoint/2010/main" val="3920248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252536" y="137949"/>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US" sz="3400" b="1" i="0" dirty="0">
                <a:solidFill>
                  <a:srgbClr val="1D1D1D"/>
                </a:solidFill>
                <a:effectLst/>
                <a:latin typeface="Open Sans"/>
              </a:rPr>
              <a:t>The management responsibilities for DBMS</a:t>
            </a:r>
            <a:endParaRPr lang="en-GB" sz="3400" b="1" i="0" dirty="0">
              <a:solidFill>
                <a:srgbClr val="232323"/>
              </a:solidFill>
              <a:effectLst/>
              <a:latin typeface="Open Sans"/>
            </a:endParaRP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524315"/>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3200" b="0" i="0" dirty="0">
                <a:solidFill>
                  <a:srgbClr val="1D1D1D"/>
                </a:solidFill>
                <a:effectLst/>
                <a:latin typeface="Open Sans"/>
              </a:rPr>
              <a:t>Information within the databases</a:t>
            </a:r>
          </a:p>
          <a:p>
            <a:pPr marL="457200" indent="-457200" algn="l" fontAlgn="base">
              <a:buFont typeface="Wingdings" panose="05000000000000000000" pitchFamily="2" charset="2"/>
              <a:buChar char="Ø"/>
            </a:pPr>
            <a:r>
              <a:rPr lang="en-US" sz="3200" b="0" i="0" dirty="0">
                <a:solidFill>
                  <a:srgbClr val="1D1D1D"/>
                </a:solidFill>
                <a:effectLst/>
                <a:latin typeface="Open Sans"/>
              </a:rPr>
              <a:t>The processes applied to databases, such as access and modification</a:t>
            </a:r>
          </a:p>
          <a:p>
            <a:pPr marL="457200" indent="-457200" algn="l" fontAlgn="base">
              <a:buFont typeface="Wingdings" panose="05000000000000000000" pitchFamily="2" charset="2"/>
              <a:buChar char="Ø"/>
            </a:pPr>
            <a:r>
              <a:rPr lang="en-US" sz="3200" b="0" i="0" dirty="0">
                <a:solidFill>
                  <a:srgbClr val="1D1D1D"/>
                </a:solidFill>
                <a:effectLst/>
                <a:latin typeface="Open Sans"/>
              </a:rPr>
              <a:t>The database’s logic structure</a:t>
            </a:r>
          </a:p>
          <a:p>
            <a:pPr algn="l" fontAlgn="base"/>
            <a:endParaRPr lang="en-US" sz="3200" b="0" i="0" dirty="0">
              <a:solidFill>
                <a:srgbClr val="1D1D1D"/>
              </a:solidFill>
              <a:effectLst/>
              <a:latin typeface="Open Sans"/>
            </a:endParaRPr>
          </a:p>
          <a:p>
            <a:pPr algn="l" fontAlgn="base"/>
            <a:r>
              <a:rPr lang="en-US" sz="3200" b="0" i="0" dirty="0">
                <a:solidFill>
                  <a:srgbClr val="1D1D1D"/>
                </a:solidFill>
                <a:effectLst/>
                <a:latin typeface="Open Sans"/>
              </a:rPr>
              <a:t>DBMS also facilitates additional administrative operations such as</a:t>
            </a:r>
            <a:r>
              <a:rPr lang="en-US" sz="3200" dirty="0">
                <a:solidFill>
                  <a:srgbClr val="1D1D1D"/>
                </a:solidFill>
                <a:latin typeface="Open Sans"/>
              </a:rPr>
              <a:t> </a:t>
            </a:r>
            <a:r>
              <a:rPr lang="en-US" sz="3200" dirty="0">
                <a:solidFill>
                  <a:srgbClr val="0070C0"/>
                </a:solidFill>
                <a:latin typeface="Open Sans"/>
              </a:rPr>
              <a:t>change management,  disaster recovery,</a:t>
            </a:r>
            <a:r>
              <a:rPr lang="en-US" sz="3200" dirty="0">
                <a:solidFill>
                  <a:srgbClr val="1D1D1D"/>
                </a:solidFill>
                <a:latin typeface="Open Sans"/>
              </a:rPr>
              <a:t> </a:t>
            </a:r>
            <a:r>
              <a:rPr lang="en-US" sz="3200" dirty="0">
                <a:solidFill>
                  <a:srgbClr val="0070C0"/>
                </a:solidFill>
                <a:latin typeface="Open Sans"/>
              </a:rPr>
              <a:t>compliance, and performance monitoring, among others</a:t>
            </a:r>
            <a:r>
              <a:rPr lang="en-US" sz="3200" dirty="0">
                <a:solidFill>
                  <a:srgbClr val="1D1D1D"/>
                </a:solidFill>
                <a:latin typeface="Open Sans"/>
              </a:rPr>
              <a:t>.</a:t>
            </a:r>
          </a:p>
        </p:txBody>
      </p:sp>
    </p:spTree>
    <p:extLst>
      <p:ext uri="{BB962C8B-B14F-4D97-AF65-F5344CB8AC3E}">
        <p14:creationId xmlns:p14="http://schemas.microsoft.com/office/powerpoint/2010/main" val="1158189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pic>
        <p:nvPicPr>
          <p:cNvPr id="14" name="Picture 13">
            <a:extLst>
              <a:ext uri="{FF2B5EF4-FFF2-40B4-BE49-F238E27FC236}">
                <a16:creationId xmlns:a16="http://schemas.microsoft.com/office/drawing/2014/main" id="{5A4E459E-5687-DDFF-AF9E-75972E442E2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98000" y="2492896"/>
            <a:ext cx="1548000" cy="1548000"/>
          </a:xfrm>
          <a:prstGeom prst="rect">
            <a:avLst/>
          </a:prstGeom>
        </p:spPr>
      </p:pic>
      <p:cxnSp>
        <p:nvCxnSpPr>
          <p:cNvPr id="16" name="Straight Connector 15">
            <a:extLst>
              <a:ext uri="{FF2B5EF4-FFF2-40B4-BE49-F238E27FC236}">
                <a16:creationId xmlns:a16="http://schemas.microsoft.com/office/drawing/2014/main" id="{554652C3-B609-8E23-4DB5-8083A8765D72}"/>
              </a:ext>
            </a:extLst>
          </p:cNvPr>
          <p:cNvCxnSpPr/>
          <p:nvPr/>
        </p:nvCxnSpPr>
        <p:spPr>
          <a:xfrm flipH="1" flipV="1">
            <a:off x="1835696" y="2060848"/>
            <a:ext cx="1962304" cy="1008112"/>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1864F2DF-460E-2838-AB9D-4363BE39A103}"/>
              </a:ext>
            </a:extLst>
          </p:cNvPr>
          <p:cNvSpPr txBox="1"/>
          <p:nvPr/>
        </p:nvSpPr>
        <p:spPr>
          <a:xfrm>
            <a:off x="1064542" y="1635877"/>
            <a:ext cx="2736304" cy="369332"/>
          </a:xfrm>
          <a:prstGeom prst="rect">
            <a:avLst/>
          </a:prstGeom>
          <a:noFill/>
        </p:spPr>
        <p:txBody>
          <a:bodyPr wrap="square" rtlCol="0">
            <a:spAutoFit/>
          </a:bodyPr>
          <a:lstStyle/>
          <a:p>
            <a:r>
              <a:rPr lang="en-GB" dirty="0"/>
              <a:t>Software</a:t>
            </a:r>
          </a:p>
        </p:txBody>
      </p:sp>
      <p:cxnSp>
        <p:nvCxnSpPr>
          <p:cNvPr id="19" name="Straight Connector 18">
            <a:extLst>
              <a:ext uri="{FF2B5EF4-FFF2-40B4-BE49-F238E27FC236}">
                <a16:creationId xmlns:a16="http://schemas.microsoft.com/office/drawing/2014/main" id="{8788C954-C860-B02D-A46B-17FD6E2BB7EE}"/>
              </a:ext>
            </a:extLst>
          </p:cNvPr>
          <p:cNvCxnSpPr>
            <a:stCxn id="14" idx="0"/>
          </p:cNvCxnSpPr>
          <p:nvPr/>
        </p:nvCxnSpPr>
        <p:spPr>
          <a:xfrm flipV="1">
            <a:off x="4572000" y="1635877"/>
            <a:ext cx="0" cy="857019"/>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9E50DD8-A7F6-DBF4-2448-D920CE9B2F20}"/>
              </a:ext>
            </a:extLst>
          </p:cNvPr>
          <p:cNvSpPr txBox="1"/>
          <p:nvPr/>
        </p:nvSpPr>
        <p:spPr>
          <a:xfrm>
            <a:off x="4359794" y="1219410"/>
            <a:ext cx="1944216" cy="369332"/>
          </a:xfrm>
          <a:prstGeom prst="rect">
            <a:avLst/>
          </a:prstGeom>
          <a:noFill/>
        </p:spPr>
        <p:txBody>
          <a:bodyPr wrap="square" rtlCol="0">
            <a:spAutoFit/>
          </a:bodyPr>
          <a:lstStyle/>
          <a:p>
            <a:r>
              <a:rPr lang="en-GB" dirty="0"/>
              <a:t>Data</a:t>
            </a:r>
          </a:p>
        </p:txBody>
      </p:sp>
      <p:cxnSp>
        <p:nvCxnSpPr>
          <p:cNvPr id="22" name="Straight Connector 21">
            <a:extLst>
              <a:ext uri="{FF2B5EF4-FFF2-40B4-BE49-F238E27FC236}">
                <a16:creationId xmlns:a16="http://schemas.microsoft.com/office/drawing/2014/main" id="{D04548DB-DCCB-1A85-D2E1-E35A7DB78D56}"/>
              </a:ext>
            </a:extLst>
          </p:cNvPr>
          <p:cNvCxnSpPr>
            <a:stCxn id="14" idx="3"/>
          </p:cNvCxnSpPr>
          <p:nvPr/>
        </p:nvCxnSpPr>
        <p:spPr>
          <a:xfrm flipV="1">
            <a:off x="5346000" y="1905325"/>
            <a:ext cx="1530256" cy="1361571"/>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8A0FEEF-D2FA-EA90-E0A6-B579C5064C64}"/>
              </a:ext>
            </a:extLst>
          </p:cNvPr>
          <p:cNvSpPr txBox="1"/>
          <p:nvPr/>
        </p:nvSpPr>
        <p:spPr>
          <a:xfrm>
            <a:off x="6718239" y="1528288"/>
            <a:ext cx="2043486" cy="369332"/>
          </a:xfrm>
          <a:prstGeom prst="rect">
            <a:avLst/>
          </a:prstGeom>
          <a:noFill/>
        </p:spPr>
        <p:txBody>
          <a:bodyPr wrap="square" rtlCol="0">
            <a:spAutoFit/>
          </a:bodyPr>
          <a:lstStyle/>
          <a:p>
            <a:r>
              <a:rPr lang="en-GB" dirty="0"/>
              <a:t>Procedure</a:t>
            </a:r>
          </a:p>
        </p:txBody>
      </p:sp>
      <p:cxnSp>
        <p:nvCxnSpPr>
          <p:cNvPr id="25" name="Straight Connector 24">
            <a:extLst>
              <a:ext uri="{FF2B5EF4-FFF2-40B4-BE49-F238E27FC236}">
                <a16:creationId xmlns:a16="http://schemas.microsoft.com/office/drawing/2014/main" id="{6E4B9556-E044-5F4F-B51B-E56FC915B47C}"/>
              </a:ext>
            </a:extLst>
          </p:cNvPr>
          <p:cNvCxnSpPr/>
          <p:nvPr/>
        </p:nvCxnSpPr>
        <p:spPr>
          <a:xfrm flipH="1">
            <a:off x="2483768" y="3429000"/>
            <a:ext cx="1314232" cy="0"/>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938F8027-5D3C-3AC3-EC8A-C54792B68E0B}"/>
              </a:ext>
            </a:extLst>
          </p:cNvPr>
          <p:cNvSpPr txBox="1"/>
          <p:nvPr/>
        </p:nvSpPr>
        <p:spPr>
          <a:xfrm>
            <a:off x="1032603" y="3057727"/>
            <a:ext cx="1800200" cy="646331"/>
          </a:xfrm>
          <a:prstGeom prst="rect">
            <a:avLst/>
          </a:prstGeom>
          <a:noFill/>
        </p:spPr>
        <p:txBody>
          <a:bodyPr wrap="square" rtlCol="0">
            <a:spAutoFit/>
          </a:bodyPr>
          <a:lstStyle/>
          <a:p>
            <a:r>
              <a:rPr lang="en-GB" dirty="0"/>
              <a:t>Database Language</a:t>
            </a:r>
          </a:p>
        </p:txBody>
      </p:sp>
      <p:cxnSp>
        <p:nvCxnSpPr>
          <p:cNvPr id="28" name="Straight Connector 27">
            <a:extLst>
              <a:ext uri="{FF2B5EF4-FFF2-40B4-BE49-F238E27FC236}">
                <a16:creationId xmlns:a16="http://schemas.microsoft.com/office/drawing/2014/main" id="{27906FA6-FC08-AD62-B55E-031E6982698D}"/>
              </a:ext>
            </a:extLst>
          </p:cNvPr>
          <p:cNvCxnSpPr/>
          <p:nvPr/>
        </p:nvCxnSpPr>
        <p:spPr>
          <a:xfrm>
            <a:off x="5346000" y="3429000"/>
            <a:ext cx="1746280" cy="0"/>
          </a:xfrm>
          <a:prstGeom prst="line">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224115C-4EF5-9C95-B415-7F7825F0D91D}"/>
              </a:ext>
            </a:extLst>
          </p:cNvPr>
          <p:cNvSpPr txBox="1"/>
          <p:nvPr/>
        </p:nvSpPr>
        <p:spPr>
          <a:xfrm>
            <a:off x="7308304" y="3068960"/>
            <a:ext cx="1548000" cy="646331"/>
          </a:xfrm>
          <a:prstGeom prst="rect">
            <a:avLst/>
          </a:prstGeom>
          <a:noFill/>
        </p:spPr>
        <p:txBody>
          <a:bodyPr wrap="square" rtlCol="0">
            <a:spAutoFit/>
          </a:bodyPr>
          <a:lstStyle/>
          <a:p>
            <a:r>
              <a:rPr lang="en-GB" dirty="0"/>
              <a:t>Query Processor</a:t>
            </a:r>
          </a:p>
        </p:txBody>
      </p:sp>
      <p:cxnSp>
        <p:nvCxnSpPr>
          <p:cNvPr id="31" name="Straight Connector 30">
            <a:extLst>
              <a:ext uri="{FF2B5EF4-FFF2-40B4-BE49-F238E27FC236}">
                <a16:creationId xmlns:a16="http://schemas.microsoft.com/office/drawing/2014/main" id="{43F3D223-F1EF-1D5A-4378-E8026413D817}"/>
              </a:ext>
            </a:extLst>
          </p:cNvPr>
          <p:cNvCxnSpPr/>
          <p:nvPr/>
        </p:nvCxnSpPr>
        <p:spPr>
          <a:xfrm flipH="1">
            <a:off x="2064756" y="3736495"/>
            <a:ext cx="1800200" cy="792088"/>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E2313D96-7445-A784-CC9C-4C93B9643A45}"/>
              </a:ext>
            </a:extLst>
          </p:cNvPr>
          <p:cNvSpPr txBox="1"/>
          <p:nvPr/>
        </p:nvSpPr>
        <p:spPr>
          <a:xfrm>
            <a:off x="385025" y="4114869"/>
            <a:ext cx="1800200" cy="923330"/>
          </a:xfrm>
          <a:prstGeom prst="rect">
            <a:avLst/>
          </a:prstGeom>
          <a:noFill/>
        </p:spPr>
        <p:txBody>
          <a:bodyPr wrap="square" rtlCol="0">
            <a:spAutoFit/>
          </a:bodyPr>
          <a:lstStyle/>
          <a:p>
            <a:r>
              <a:rPr lang="en-GB" dirty="0"/>
              <a:t>Run- time database manager</a:t>
            </a:r>
          </a:p>
        </p:txBody>
      </p:sp>
      <p:cxnSp>
        <p:nvCxnSpPr>
          <p:cNvPr id="34" name="Straight Connector 33">
            <a:extLst>
              <a:ext uri="{FF2B5EF4-FFF2-40B4-BE49-F238E27FC236}">
                <a16:creationId xmlns:a16="http://schemas.microsoft.com/office/drawing/2014/main" id="{74AF14B7-3069-D6D1-1E5A-F15CAB81A359}"/>
              </a:ext>
            </a:extLst>
          </p:cNvPr>
          <p:cNvCxnSpPr>
            <a:cxnSpLocks/>
          </p:cNvCxnSpPr>
          <p:nvPr/>
        </p:nvCxnSpPr>
        <p:spPr>
          <a:xfrm flipH="1">
            <a:off x="3291564" y="4027135"/>
            <a:ext cx="900098" cy="756256"/>
          </a:xfrm>
          <a:prstGeom prst="line">
            <a:avLst/>
          </a:prstGeom>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A344E543-29CB-7B35-3FFE-E3E7F1B59887}"/>
              </a:ext>
            </a:extLst>
          </p:cNvPr>
          <p:cNvSpPr txBox="1"/>
          <p:nvPr/>
        </p:nvSpPr>
        <p:spPr>
          <a:xfrm>
            <a:off x="2437906" y="4928804"/>
            <a:ext cx="1800195" cy="646331"/>
          </a:xfrm>
          <a:prstGeom prst="rect">
            <a:avLst/>
          </a:prstGeom>
          <a:noFill/>
        </p:spPr>
        <p:txBody>
          <a:bodyPr wrap="square" rtlCol="0">
            <a:spAutoFit/>
          </a:bodyPr>
          <a:lstStyle/>
          <a:p>
            <a:r>
              <a:rPr lang="en-GB" dirty="0"/>
              <a:t>Database Manager</a:t>
            </a:r>
          </a:p>
        </p:txBody>
      </p:sp>
      <p:cxnSp>
        <p:nvCxnSpPr>
          <p:cNvPr id="38" name="Straight Connector 37">
            <a:extLst>
              <a:ext uri="{FF2B5EF4-FFF2-40B4-BE49-F238E27FC236}">
                <a16:creationId xmlns:a16="http://schemas.microsoft.com/office/drawing/2014/main" id="{0AC4FE67-8DCD-C2A6-EE2C-8CE7CF766448}"/>
              </a:ext>
            </a:extLst>
          </p:cNvPr>
          <p:cNvCxnSpPr/>
          <p:nvPr/>
        </p:nvCxnSpPr>
        <p:spPr>
          <a:xfrm>
            <a:off x="4788024" y="3961574"/>
            <a:ext cx="216024" cy="857649"/>
          </a:xfrm>
          <a:prstGeom prst="line">
            <a:avLst/>
          </a:prstGeom>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8882DA-8AFB-B02A-1838-AC1CEBEF8041}"/>
              </a:ext>
            </a:extLst>
          </p:cNvPr>
          <p:cNvSpPr txBox="1"/>
          <p:nvPr/>
        </p:nvSpPr>
        <p:spPr>
          <a:xfrm>
            <a:off x="4572000" y="4851140"/>
            <a:ext cx="1368152" cy="646331"/>
          </a:xfrm>
          <a:prstGeom prst="rect">
            <a:avLst/>
          </a:prstGeom>
          <a:noFill/>
        </p:spPr>
        <p:txBody>
          <a:bodyPr wrap="square" rtlCol="0">
            <a:spAutoFit/>
          </a:bodyPr>
          <a:lstStyle/>
          <a:p>
            <a:r>
              <a:rPr lang="en-GB" dirty="0"/>
              <a:t>Database Engine</a:t>
            </a:r>
          </a:p>
        </p:txBody>
      </p:sp>
      <p:cxnSp>
        <p:nvCxnSpPr>
          <p:cNvPr id="41" name="Straight Connector 40">
            <a:extLst>
              <a:ext uri="{FF2B5EF4-FFF2-40B4-BE49-F238E27FC236}">
                <a16:creationId xmlns:a16="http://schemas.microsoft.com/office/drawing/2014/main" id="{2263D806-13E4-1F0C-29AA-3BEBFF25518A}"/>
              </a:ext>
            </a:extLst>
          </p:cNvPr>
          <p:cNvCxnSpPr/>
          <p:nvPr/>
        </p:nvCxnSpPr>
        <p:spPr>
          <a:xfrm>
            <a:off x="5220072" y="3754583"/>
            <a:ext cx="2088232" cy="980991"/>
          </a:xfrm>
          <a:prstGeom prst="line">
            <a:avLst/>
          </a:prstGeom>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25DEF566-C8E1-E575-62FA-41496523F87D}"/>
              </a:ext>
            </a:extLst>
          </p:cNvPr>
          <p:cNvSpPr txBox="1"/>
          <p:nvPr/>
        </p:nvSpPr>
        <p:spPr>
          <a:xfrm>
            <a:off x="6965982" y="4886631"/>
            <a:ext cx="1548000" cy="369331"/>
          </a:xfrm>
          <a:prstGeom prst="rect">
            <a:avLst/>
          </a:prstGeom>
          <a:noFill/>
        </p:spPr>
        <p:txBody>
          <a:bodyPr wrap="square" rtlCol="0">
            <a:spAutoFit/>
          </a:bodyPr>
          <a:lstStyle/>
          <a:p>
            <a:r>
              <a:rPr lang="en-GB" dirty="0"/>
              <a:t>Reporting</a:t>
            </a:r>
          </a:p>
        </p:txBody>
      </p:sp>
    </p:spTree>
    <p:extLst>
      <p:ext uri="{BB962C8B-B14F-4D97-AF65-F5344CB8AC3E}">
        <p14:creationId xmlns:p14="http://schemas.microsoft.com/office/powerpoint/2010/main" val="817653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2677656"/>
          </a:xfrm>
          <a:prstGeom prst="rect">
            <a:avLst/>
          </a:prstGeom>
          <a:noFill/>
        </p:spPr>
        <p:txBody>
          <a:bodyPr wrap="square" rtlCol="0">
            <a:spAutoFit/>
          </a:bodyPr>
          <a:lstStyle/>
          <a:p>
            <a:pPr algn="just" fontAlgn="base">
              <a:buFont typeface="Arial" panose="020B0604020202020204" pitchFamily="34" charset="0"/>
              <a:buChar char="•"/>
            </a:pPr>
            <a:r>
              <a:rPr lang="en-US" sz="2400" b="1" i="0" dirty="0">
                <a:solidFill>
                  <a:srgbClr val="1D1D1D"/>
                </a:solidFill>
                <a:effectLst/>
                <a:latin typeface="Open Sans"/>
              </a:rPr>
              <a:t>Software</a:t>
            </a:r>
            <a:r>
              <a:rPr lang="en-US" sz="2400" b="0" i="0" dirty="0">
                <a:solidFill>
                  <a:srgbClr val="1D1D1D"/>
                </a:solidFill>
                <a:effectLst/>
                <a:latin typeface="Open Sans"/>
              </a:rPr>
              <a:t> DBMS is primarily a software system that can be considered as a management console or an interface to interact with and manage databases.</a:t>
            </a:r>
          </a:p>
          <a:p>
            <a:pPr algn="just" fontAlgn="base">
              <a:buFont typeface="Arial" panose="020B0604020202020204" pitchFamily="34" charset="0"/>
              <a:buChar char="•"/>
            </a:pPr>
            <a:endParaRPr lang="en-US" sz="2400" dirty="0">
              <a:solidFill>
                <a:srgbClr val="1D1D1D"/>
              </a:solidFill>
              <a:latin typeface="Open Sans"/>
            </a:endParaRPr>
          </a:p>
          <a:p>
            <a:pPr algn="just" fontAlgn="base">
              <a:buFont typeface="Arial" panose="020B0604020202020204" pitchFamily="34" charset="0"/>
              <a:buChar char="•"/>
            </a:pPr>
            <a:r>
              <a:rPr lang="en-US" sz="2400" b="0" i="0" dirty="0">
                <a:solidFill>
                  <a:srgbClr val="1D1D1D"/>
                </a:solidFill>
                <a:effectLst/>
                <a:latin typeface="Open Sans"/>
              </a:rPr>
              <a:t>The OS, networking software, and the </a:t>
            </a:r>
            <a:r>
              <a:rPr lang="en-US" sz="2400" dirty="0">
                <a:solidFill>
                  <a:srgbClr val="1D1D1D"/>
                </a:solidFill>
                <a:latin typeface="Open Sans"/>
              </a:rPr>
              <a:t>hardware infrastructure is involved in creating</a:t>
            </a:r>
            <a:r>
              <a:rPr lang="en-US" sz="2400" b="0" i="0" dirty="0">
                <a:solidFill>
                  <a:srgbClr val="1D1D1D"/>
                </a:solidFill>
                <a:effectLst/>
                <a:latin typeface="Open Sans"/>
              </a:rPr>
              <a:t>, accessing, managing, and processing the databases.</a:t>
            </a:r>
          </a:p>
        </p:txBody>
      </p:sp>
    </p:spTree>
    <p:extLst>
      <p:ext uri="{BB962C8B-B14F-4D97-AF65-F5344CB8AC3E}">
        <p14:creationId xmlns:p14="http://schemas.microsoft.com/office/powerpoint/2010/main" val="1669563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539430"/>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a:t>
            </a:r>
            <a:r>
              <a:rPr lang="en-US" sz="2800" b="0" i="0" dirty="0">
                <a:solidFill>
                  <a:srgbClr val="1D1D1D"/>
                </a:solidFill>
                <a:effectLst/>
                <a:latin typeface="Open Sans"/>
              </a:rPr>
              <a:t> DBMS contains operational data, access to database records and metadata as a resource to perform the necessary functionality. </a:t>
            </a:r>
          </a:p>
          <a:p>
            <a:pPr algn="just" fontAlgn="base">
              <a:buFont typeface="Arial" panose="020B0604020202020204" pitchFamily="34" charset="0"/>
              <a:buChar char="•"/>
            </a:pPr>
            <a:endParaRPr lang="en-US" sz="2800" b="0" i="0" dirty="0">
              <a:solidFill>
                <a:srgbClr val="1D1D1D"/>
              </a:solidFill>
              <a:effectLst/>
              <a:latin typeface="Open Sans"/>
            </a:endParaRPr>
          </a:p>
          <a:p>
            <a:pPr algn="just" fontAlgn="base">
              <a:buFont typeface="Arial" panose="020B0604020202020204" pitchFamily="34" charset="0"/>
              <a:buChar char="•"/>
            </a:pPr>
            <a:r>
              <a:rPr lang="en-US" sz="2800" b="0" i="0" dirty="0">
                <a:solidFill>
                  <a:srgbClr val="1D1D1D"/>
                </a:solidFill>
                <a:effectLst/>
                <a:latin typeface="Open Sans"/>
              </a:rPr>
              <a:t>The data may include files with such as index files, administrative information, and data dictionaries used to represent data flows, ownership, structure, and relationships to other records or objects.</a:t>
            </a:r>
          </a:p>
        </p:txBody>
      </p:sp>
    </p:spTree>
    <p:extLst>
      <p:ext uri="{BB962C8B-B14F-4D97-AF65-F5344CB8AC3E}">
        <p14:creationId xmlns:p14="http://schemas.microsoft.com/office/powerpoint/2010/main" val="831717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539430"/>
          </a:xfrm>
          <a:prstGeom prst="rect">
            <a:avLst/>
          </a:prstGeom>
          <a:noFill/>
        </p:spPr>
        <p:txBody>
          <a:bodyPr wrap="square" rtlCol="0">
            <a:spAutoFit/>
          </a:bodyPr>
          <a:lstStyle/>
          <a:p>
            <a:pPr algn="just" fontAlgn="base">
              <a:buFont typeface="Arial" panose="020B0604020202020204" pitchFamily="34" charset="0"/>
              <a:buChar char="•"/>
            </a:pPr>
            <a:r>
              <a:rPr lang="en-US" sz="3200" b="1" i="0" dirty="0">
                <a:solidFill>
                  <a:srgbClr val="1D1D1D"/>
                </a:solidFill>
                <a:effectLst/>
                <a:latin typeface="Open Sans"/>
              </a:rPr>
              <a:t>Procedures.</a:t>
            </a:r>
            <a:r>
              <a:rPr lang="en-US" sz="3200" b="0" i="0" dirty="0">
                <a:solidFill>
                  <a:srgbClr val="1D1D1D"/>
                </a:solidFill>
                <a:effectLst/>
                <a:latin typeface="Open Sans"/>
              </a:rPr>
              <a:t> While not a part of the DBMS software, procedures can be considered as instructions on using DBMS. </a:t>
            </a:r>
          </a:p>
          <a:p>
            <a:pPr algn="just" fontAlgn="base">
              <a:buFont typeface="Arial" panose="020B0604020202020204" pitchFamily="34" charset="0"/>
              <a:buChar char="•"/>
            </a:pPr>
            <a:endParaRPr lang="en-US" sz="3200" dirty="0">
              <a:solidFill>
                <a:srgbClr val="1D1D1D"/>
              </a:solidFill>
              <a:latin typeface="Open Sans"/>
            </a:endParaRPr>
          </a:p>
          <a:p>
            <a:pPr algn="just" fontAlgn="base">
              <a:buFont typeface="Arial" panose="020B0604020202020204" pitchFamily="34" charset="0"/>
              <a:buChar char="•"/>
            </a:pPr>
            <a:r>
              <a:rPr lang="en-US" sz="3200" b="0" i="0" dirty="0">
                <a:solidFill>
                  <a:srgbClr val="1D1D1D"/>
                </a:solidFill>
                <a:effectLst/>
                <a:latin typeface="Open Sans"/>
              </a:rPr>
              <a:t>The documented guidelines assist users in designing, modifying, managing, and processing databases.</a:t>
            </a:r>
          </a:p>
        </p:txBody>
      </p:sp>
    </p:spTree>
    <p:extLst>
      <p:ext uri="{BB962C8B-B14F-4D97-AF65-F5344CB8AC3E}">
        <p14:creationId xmlns:p14="http://schemas.microsoft.com/office/powerpoint/2010/main" val="3513015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4401205"/>
          </a:xfrm>
          <a:prstGeom prst="rect">
            <a:avLst/>
          </a:prstGeom>
          <a:noFill/>
        </p:spPr>
        <p:txBody>
          <a:bodyPr wrap="square" rtlCol="0">
            <a:spAutoFit/>
          </a:bodyPr>
          <a:lstStyle/>
          <a:p>
            <a:pPr algn="just" fontAlgn="base">
              <a:buFont typeface="Arial" panose="020B0604020202020204" pitchFamily="34" charset="0"/>
              <a:buChar char="•"/>
            </a:pPr>
            <a:r>
              <a:rPr lang="en-GB" sz="2800" b="1" i="0" dirty="0">
                <a:solidFill>
                  <a:srgbClr val="1D1D1D"/>
                </a:solidFill>
                <a:effectLst/>
                <a:latin typeface="Open Sans"/>
              </a:rPr>
              <a:t>Database languages.</a:t>
            </a:r>
            <a:r>
              <a:rPr lang="en-GB" sz="2800" b="0" i="0" dirty="0">
                <a:solidFill>
                  <a:srgbClr val="1D1D1D"/>
                </a:solidFill>
                <a:effectLst/>
                <a:latin typeface="Open Sans"/>
              </a:rPr>
              <a:t> These are components of the DBMS used to access, modify, store, and retrieve data items from databases; specify database schema; control user access; and perform other associated database management operations. </a:t>
            </a:r>
          </a:p>
          <a:p>
            <a:pPr algn="just" fontAlgn="base">
              <a:buFont typeface="Arial" panose="020B0604020202020204" pitchFamily="34" charset="0"/>
              <a:buChar char="•"/>
            </a:pPr>
            <a:endParaRPr lang="en-GB" sz="2800" dirty="0">
              <a:solidFill>
                <a:srgbClr val="1D1D1D"/>
              </a:solidFill>
              <a:latin typeface="Open Sans"/>
            </a:endParaRPr>
          </a:p>
          <a:p>
            <a:pPr algn="just" fontAlgn="base">
              <a:buFont typeface="Arial" panose="020B0604020202020204" pitchFamily="34" charset="0"/>
              <a:buChar char="•"/>
            </a:pPr>
            <a:r>
              <a:rPr lang="en-GB" sz="2800" b="0" i="0" dirty="0">
                <a:solidFill>
                  <a:srgbClr val="1D1D1D"/>
                </a:solidFill>
                <a:effectLst/>
                <a:latin typeface="Open Sans"/>
              </a:rPr>
              <a:t>Types of DBMS languages include Data Definition Language (DDL), Data Manipulation Language (DML), Database Access Language (DAL) and Data Control Language (DCL).</a:t>
            </a:r>
          </a:p>
        </p:txBody>
      </p:sp>
    </p:spTree>
    <p:extLst>
      <p:ext uri="{BB962C8B-B14F-4D97-AF65-F5344CB8AC3E}">
        <p14:creationId xmlns:p14="http://schemas.microsoft.com/office/powerpoint/2010/main" val="3930637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477875"/>
          </a:xfrm>
          <a:prstGeom prst="rect">
            <a:avLst/>
          </a:prstGeom>
          <a:noFill/>
        </p:spPr>
        <p:txBody>
          <a:bodyPr wrap="square" rtlCol="0">
            <a:spAutoFit/>
          </a:bodyPr>
          <a:lstStyle/>
          <a:p>
            <a:pPr algn="just" fontAlgn="base">
              <a:buFont typeface="Arial" panose="020B0604020202020204" pitchFamily="34" charset="0"/>
              <a:buChar char="•"/>
            </a:pPr>
            <a:r>
              <a:rPr lang="en-US" sz="2000" b="1" i="0" dirty="0">
                <a:solidFill>
                  <a:srgbClr val="1D1D1D"/>
                </a:solidFill>
                <a:effectLst/>
                <a:latin typeface="Open Sans"/>
              </a:rPr>
              <a:t>Query processor.</a:t>
            </a:r>
            <a:r>
              <a:rPr lang="en-US" sz="2000" b="0" i="0" dirty="0">
                <a:solidFill>
                  <a:srgbClr val="1D1D1D"/>
                </a:solidFill>
                <a:effectLst/>
                <a:latin typeface="Open Sans"/>
              </a:rPr>
              <a:t> As a fundamental component of the DBMS, the </a:t>
            </a:r>
            <a:r>
              <a:rPr lang="en-US" sz="2000" b="1" i="0" dirty="0">
                <a:solidFill>
                  <a:srgbClr val="0070C0"/>
                </a:solidFill>
                <a:effectLst/>
                <a:latin typeface="Open Sans"/>
              </a:rPr>
              <a:t>query processor acts as an intermediary between users and the DBMS data engine in order to communicate query requests.</a:t>
            </a:r>
            <a:r>
              <a:rPr lang="en-US" sz="2000" b="0" i="0" dirty="0">
                <a:solidFill>
                  <a:srgbClr val="1D1D1D"/>
                </a:solidFill>
                <a:effectLst/>
                <a:latin typeface="Open Sans"/>
              </a:rPr>
              <a:t> </a:t>
            </a:r>
          </a:p>
          <a:p>
            <a:pPr algn="just" fontAlgn="base">
              <a:buFont typeface="Arial" panose="020B0604020202020204" pitchFamily="34" charset="0"/>
              <a:buChar char="•"/>
            </a:pPr>
            <a:endParaRPr lang="en-US" sz="2000" b="0" i="0" dirty="0">
              <a:solidFill>
                <a:srgbClr val="1D1D1D"/>
              </a:solidFill>
              <a:effectLst/>
              <a:latin typeface="Open Sans"/>
            </a:endParaRPr>
          </a:p>
          <a:p>
            <a:pPr algn="just" fontAlgn="base">
              <a:buFont typeface="Arial" panose="020B0604020202020204" pitchFamily="34" charset="0"/>
              <a:buChar char="•"/>
            </a:pPr>
            <a:r>
              <a:rPr lang="en-US" sz="2000" b="0" i="0" dirty="0">
                <a:solidFill>
                  <a:srgbClr val="1D1D1D"/>
                </a:solidFill>
                <a:effectLst/>
                <a:latin typeface="Open Sans"/>
              </a:rPr>
              <a:t>When users enter an instruction in SQL language, the command is executed from the high-level language instruction to a low-level language that the underlying machine can understand and process to perform the appropriate DBMS functionality. </a:t>
            </a:r>
          </a:p>
          <a:p>
            <a:pPr algn="just" fontAlgn="base">
              <a:buFont typeface="Arial" panose="020B0604020202020204" pitchFamily="34" charset="0"/>
              <a:buChar char="•"/>
            </a:pPr>
            <a:endParaRPr lang="en-US" sz="2000" b="0" i="0" dirty="0">
              <a:solidFill>
                <a:srgbClr val="1D1D1D"/>
              </a:solidFill>
              <a:effectLst/>
              <a:latin typeface="Open Sans"/>
            </a:endParaRPr>
          </a:p>
          <a:p>
            <a:pPr algn="just" fontAlgn="base">
              <a:buFont typeface="Arial" panose="020B0604020202020204" pitchFamily="34" charset="0"/>
              <a:buChar char="•"/>
            </a:pPr>
            <a:r>
              <a:rPr lang="en-US" sz="2000" b="0" i="0" dirty="0">
                <a:solidFill>
                  <a:srgbClr val="1D1D1D"/>
                </a:solidFill>
                <a:effectLst/>
                <a:latin typeface="Open Sans"/>
              </a:rPr>
              <a:t>In addition to instruction parsing and translation, the query processor also optimizes queries to ensure fast processing and accurate results.</a:t>
            </a:r>
          </a:p>
        </p:txBody>
      </p:sp>
    </p:spTree>
    <p:extLst>
      <p:ext uri="{BB962C8B-B14F-4D97-AF65-F5344CB8AC3E}">
        <p14:creationId xmlns:p14="http://schemas.microsoft.com/office/powerpoint/2010/main" val="38084096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53752" y="1124744"/>
            <a:ext cx="8928992" cy="4154984"/>
          </a:xfrm>
          <a:prstGeom prst="rect">
            <a:avLst/>
          </a:prstGeom>
          <a:noFill/>
        </p:spPr>
        <p:txBody>
          <a:bodyPr wrap="square" rtlCol="0">
            <a:spAutoFit/>
          </a:bodyPr>
          <a:lstStyle/>
          <a:p>
            <a:pPr algn="just" fontAlgn="base">
              <a:buFont typeface="Arial" panose="020B0604020202020204" pitchFamily="34" charset="0"/>
              <a:buChar char="•"/>
            </a:pPr>
            <a:r>
              <a:rPr lang="en-US" sz="2400" b="1" i="0" dirty="0">
                <a:solidFill>
                  <a:srgbClr val="1D1D1D"/>
                </a:solidFill>
                <a:effectLst/>
                <a:latin typeface="Open Sans"/>
              </a:rPr>
              <a:t>Runtime database manager.</a:t>
            </a:r>
            <a:r>
              <a:rPr lang="en-US" sz="2400" b="0" i="0" dirty="0">
                <a:solidFill>
                  <a:srgbClr val="1D1D1D"/>
                </a:solidFill>
                <a:effectLst/>
                <a:latin typeface="Open Sans"/>
              </a:rPr>
              <a:t> A centralized management component of DBMS that handles functionality associated with runtime data, which is commonly used for context-based database access.</a:t>
            </a:r>
          </a:p>
          <a:p>
            <a:pPr algn="just" fontAlgn="base">
              <a:buFont typeface="Arial" panose="020B0604020202020204" pitchFamily="34" charset="0"/>
              <a:buChar char="•"/>
            </a:pPr>
            <a:endParaRPr lang="en-US" sz="2400" dirty="0">
              <a:solidFill>
                <a:srgbClr val="1D1D1D"/>
              </a:solidFill>
              <a:latin typeface="Open Sans"/>
            </a:endParaRPr>
          </a:p>
          <a:p>
            <a:pPr algn="just" fontAlgn="base">
              <a:buFont typeface="Arial" panose="020B0604020202020204" pitchFamily="34" charset="0"/>
              <a:buChar char="•"/>
            </a:pPr>
            <a:r>
              <a:rPr lang="en-US" sz="2400" b="0" i="0" dirty="0">
                <a:solidFill>
                  <a:srgbClr val="1D1D1D"/>
                </a:solidFill>
                <a:effectLst/>
                <a:latin typeface="Open Sans"/>
              </a:rPr>
              <a:t> </a:t>
            </a:r>
            <a:r>
              <a:rPr lang="en-US" sz="2400" b="1" i="0" dirty="0">
                <a:solidFill>
                  <a:srgbClr val="0070C0"/>
                </a:solidFill>
                <a:effectLst/>
                <a:latin typeface="Open Sans"/>
              </a:rPr>
              <a:t>This component checks for user authorization to request the query; processes the approved queries; devises an optimal strategy for query execution; supports concurrency so that multiple users can simultaneously work on same databases; and ensures integrity of data recorded into the databases.</a:t>
            </a:r>
          </a:p>
        </p:txBody>
      </p:sp>
    </p:spTree>
    <p:extLst>
      <p:ext uri="{BB962C8B-B14F-4D97-AF65-F5344CB8AC3E}">
        <p14:creationId xmlns:p14="http://schemas.microsoft.com/office/powerpoint/2010/main" val="2397203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31169" y="1196752"/>
            <a:ext cx="8928992" cy="3785652"/>
          </a:xfrm>
          <a:prstGeom prst="rect">
            <a:avLst/>
          </a:prstGeom>
          <a:noFill/>
        </p:spPr>
        <p:txBody>
          <a:bodyPr wrap="square" rtlCol="0">
            <a:spAutoFit/>
          </a:bodyPr>
          <a:lstStyle/>
          <a:p>
            <a:pPr algn="just" fontAlgn="base">
              <a:buFont typeface="Arial" panose="020B0604020202020204" pitchFamily="34" charset="0"/>
              <a:buChar char="•"/>
            </a:pPr>
            <a:r>
              <a:rPr lang="en-US" sz="2400" b="1" i="0" dirty="0">
                <a:solidFill>
                  <a:srgbClr val="1D1D1D"/>
                </a:solidFill>
                <a:effectLst/>
                <a:latin typeface="Open Sans"/>
              </a:rPr>
              <a:t>Database manager.</a:t>
            </a:r>
            <a:r>
              <a:rPr lang="en-US" sz="2400" b="0" i="0" dirty="0">
                <a:solidFill>
                  <a:srgbClr val="1D1D1D"/>
                </a:solidFill>
                <a:effectLst/>
                <a:latin typeface="Open Sans"/>
              </a:rPr>
              <a:t> Unlike the runtime database manager that handles queries and data at runtime, the database manager performs DBMS functionality associated with the data within databases. </a:t>
            </a:r>
          </a:p>
          <a:p>
            <a:pPr algn="just" fontAlgn="base">
              <a:buFont typeface="Arial" panose="020B0604020202020204" pitchFamily="34" charset="0"/>
              <a:buChar char="•"/>
            </a:pPr>
            <a:endParaRPr lang="en-US" sz="2400" dirty="0">
              <a:solidFill>
                <a:srgbClr val="1D1D1D"/>
              </a:solidFill>
              <a:latin typeface="Open Sans"/>
            </a:endParaRPr>
          </a:p>
          <a:p>
            <a:pPr algn="just" fontAlgn="base">
              <a:buFont typeface="Arial" panose="020B0604020202020204" pitchFamily="34" charset="0"/>
              <a:buChar char="•"/>
            </a:pPr>
            <a:r>
              <a:rPr lang="en-US" sz="2400" b="1" i="0" dirty="0">
                <a:solidFill>
                  <a:srgbClr val="0070C0"/>
                </a:solidFill>
                <a:effectLst/>
                <a:latin typeface="Open Sans"/>
              </a:rPr>
              <a:t>Database manager allows a set of commands to perform different DBMS operations that include creating, deleting, backup, restoring, cloning, and other database maintenance tasks. The database manager may also be used to update the database with patches from vendors.</a:t>
            </a:r>
          </a:p>
        </p:txBody>
      </p:sp>
    </p:spTree>
    <p:extLst>
      <p:ext uri="{BB962C8B-B14F-4D97-AF65-F5344CB8AC3E}">
        <p14:creationId xmlns:p14="http://schemas.microsoft.com/office/powerpoint/2010/main" val="2730428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052736"/>
            <a:ext cx="8928992" cy="3539430"/>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Database engine.</a:t>
            </a:r>
            <a:r>
              <a:rPr lang="en-US" sz="2800" b="0" i="0" dirty="0">
                <a:solidFill>
                  <a:srgbClr val="1D1D1D"/>
                </a:solidFill>
                <a:effectLst/>
                <a:latin typeface="Open Sans"/>
              </a:rPr>
              <a:t> This is the core software component within the DBMS solution that performs the core functions associated with data storage and retrieval. </a:t>
            </a:r>
          </a:p>
          <a:p>
            <a:pPr algn="just" fontAlgn="base">
              <a:buFont typeface="Arial" panose="020B0604020202020204" pitchFamily="34" charset="0"/>
              <a:buChar char="•"/>
            </a:pPr>
            <a:endParaRPr lang="en-US" sz="2800" dirty="0">
              <a:solidFill>
                <a:srgbClr val="1D1D1D"/>
              </a:solidFill>
              <a:latin typeface="Open Sans"/>
            </a:endParaRPr>
          </a:p>
          <a:p>
            <a:pPr algn="just" fontAlgn="base">
              <a:buFont typeface="Arial" panose="020B0604020202020204" pitchFamily="34" charset="0"/>
              <a:buChar char="•"/>
            </a:pPr>
            <a:r>
              <a:rPr lang="en-US" sz="2800" b="0" i="0" dirty="0">
                <a:solidFill>
                  <a:srgbClr val="1D1D1D"/>
                </a:solidFill>
                <a:effectLst/>
                <a:latin typeface="Open Sans"/>
              </a:rPr>
              <a:t>A database engine is also accessible via APIs that allow users or apps to create, read, write, and delete records in databases.</a:t>
            </a:r>
          </a:p>
        </p:txBody>
      </p:sp>
    </p:spTree>
    <p:extLst>
      <p:ext uri="{BB962C8B-B14F-4D97-AF65-F5344CB8AC3E}">
        <p14:creationId xmlns:p14="http://schemas.microsoft.com/office/powerpoint/2010/main" val="428259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274638"/>
            <a:ext cx="903649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dirty="0">
                <a:solidFill>
                  <a:srgbClr val="232323"/>
                </a:solidFill>
                <a:effectLst>
                  <a:outerShdw blurRad="38100" dist="38100" dir="2700000" algn="tl">
                    <a:srgbClr val="000000">
                      <a:alpha val="43137"/>
                    </a:srgbClr>
                  </a:outerShdw>
                </a:effectLst>
                <a:latin typeface="Open Sans"/>
              </a:rPr>
              <a:t>Components of DBMS</a:t>
            </a:r>
          </a:p>
        </p:txBody>
      </p:sp>
      <p:sp>
        <p:nvSpPr>
          <p:cNvPr id="3" name="TextBox 2">
            <a:extLst>
              <a:ext uri="{FF2B5EF4-FFF2-40B4-BE49-F238E27FC236}">
                <a16:creationId xmlns:a16="http://schemas.microsoft.com/office/drawing/2014/main" id="{0C181AD9-646C-438F-9950-7ACFFA503EFA}"/>
              </a:ext>
            </a:extLst>
          </p:cNvPr>
          <p:cNvSpPr txBox="1"/>
          <p:nvPr/>
        </p:nvSpPr>
        <p:spPr>
          <a:xfrm>
            <a:off x="107504" y="1200232"/>
            <a:ext cx="8928992" cy="2246769"/>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Reporting.</a:t>
            </a:r>
            <a:r>
              <a:rPr lang="en-US" sz="2800" b="0" i="0" dirty="0">
                <a:solidFill>
                  <a:srgbClr val="1D1D1D"/>
                </a:solidFill>
                <a:effectLst/>
                <a:latin typeface="Open Sans"/>
              </a:rPr>
              <a:t> The report generator extracts useful information from DBMS files and displays it in structured format based on defined specifications. This information may be used for further analysis, decision making, or business intelligence.</a:t>
            </a:r>
          </a:p>
        </p:txBody>
      </p:sp>
    </p:spTree>
    <p:extLst>
      <p:ext uri="{BB962C8B-B14F-4D97-AF65-F5344CB8AC3E}">
        <p14:creationId xmlns:p14="http://schemas.microsoft.com/office/powerpoint/2010/main" val="175380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DBMS system Architecture </a:t>
            </a:r>
          </a:p>
        </p:txBody>
      </p:sp>
      <p:pic>
        <p:nvPicPr>
          <p:cNvPr id="2050" name="Picture 2">
            <a:extLst>
              <a:ext uri="{FF2B5EF4-FFF2-40B4-BE49-F238E27FC236}">
                <a16:creationId xmlns:a16="http://schemas.microsoft.com/office/drawing/2014/main" id="{98F3965D-692C-4A01-B472-3F68418067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759"/>
          <a:stretch/>
        </p:blipFill>
        <p:spPr bwMode="auto">
          <a:xfrm>
            <a:off x="1403648" y="692696"/>
            <a:ext cx="6408712"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5278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97768" y="776365"/>
            <a:ext cx="8748464" cy="4585871"/>
          </a:xfrm>
          <a:prstGeom prst="rect">
            <a:avLst/>
          </a:prstGeom>
          <a:noFill/>
        </p:spPr>
        <p:txBody>
          <a:bodyPr wrap="square" rtlCol="0">
            <a:spAutoFit/>
          </a:bodyPr>
          <a:lstStyle/>
          <a:p>
            <a:pPr algn="just" fontAlgn="base"/>
            <a:r>
              <a:rPr lang="en-US" sz="2400" b="0" i="0" dirty="0">
                <a:solidFill>
                  <a:srgbClr val="1D1D1D"/>
                </a:solidFill>
                <a:effectLst/>
                <a:latin typeface="Open Sans"/>
              </a:rPr>
              <a:t>DBMS was designed to solve the </a:t>
            </a:r>
            <a:r>
              <a:rPr lang="en-US" sz="2400" b="1" i="0" dirty="0">
                <a:solidFill>
                  <a:srgbClr val="1D1D1D"/>
                </a:solidFill>
                <a:effectLst/>
                <a:latin typeface="Open Sans"/>
              </a:rPr>
              <a:t>fundamental problems </a:t>
            </a:r>
            <a:r>
              <a:rPr lang="en-US" sz="2400" b="0" i="0" dirty="0">
                <a:solidFill>
                  <a:srgbClr val="1D1D1D"/>
                </a:solidFill>
                <a:effectLst/>
                <a:latin typeface="Open Sans"/>
              </a:rPr>
              <a:t>associated with storing, managing, accessing, securing, and auditing data in traditional file systems.</a:t>
            </a:r>
          </a:p>
          <a:p>
            <a:pPr algn="l" fontAlgn="base"/>
            <a:endParaRPr lang="en-US" sz="2400" b="0" i="0" dirty="0">
              <a:solidFill>
                <a:srgbClr val="1D1D1D"/>
              </a:solidFill>
              <a:effectLst/>
              <a:latin typeface="Open Sans"/>
            </a:endParaRPr>
          </a:p>
          <a:p>
            <a:pPr algn="just" fontAlgn="base"/>
            <a:r>
              <a:rPr lang="en-US" sz="2400" b="0" i="0" dirty="0">
                <a:solidFill>
                  <a:srgbClr val="1D1D1D"/>
                </a:solidFill>
                <a:effectLst/>
                <a:latin typeface="Open Sans"/>
              </a:rPr>
              <a:t>Traditional database applications were developed on top of the databases, which led to challenges such as </a:t>
            </a:r>
            <a:r>
              <a:rPr lang="en-US" sz="2400" b="1" i="0" dirty="0">
                <a:solidFill>
                  <a:srgbClr val="1D1D1D"/>
                </a:solidFill>
                <a:effectLst/>
                <a:latin typeface="Open Sans"/>
              </a:rPr>
              <a:t>data redundancy, isolation, integrity constraints, and difficulty managing data access. </a:t>
            </a:r>
          </a:p>
          <a:p>
            <a:pPr algn="just" fontAlgn="base"/>
            <a:endParaRPr lang="en-US" sz="2400" b="1" dirty="0">
              <a:solidFill>
                <a:srgbClr val="1D1D1D"/>
              </a:solidFill>
              <a:latin typeface="Open Sans"/>
            </a:endParaRPr>
          </a:p>
          <a:p>
            <a:pPr algn="just" fontAlgn="base"/>
            <a:r>
              <a:rPr lang="en-US" sz="2400" b="0" i="0" dirty="0">
                <a:solidFill>
                  <a:srgbClr val="1D1D1D"/>
                </a:solidFill>
                <a:effectLst/>
                <a:latin typeface="Open Sans"/>
              </a:rPr>
              <a:t>A </a:t>
            </a:r>
            <a:r>
              <a:rPr lang="en-US" sz="2400" b="1" i="0" dirty="0">
                <a:solidFill>
                  <a:srgbClr val="1D1D1D"/>
                </a:solidFill>
                <a:effectLst/>
                <a:latin typeface="Open Sans"/>
              </a:rPr>
              <a:t>layer of abstraction </a:t>
            </a:r>
            <a:r>
              <a:rPr lang="en-US" sz="2400" b="0" i="0" dirty="0">
                <a:solidFill>
                  <a:srgbClr val="1D1D1D"/>
                </a:solidFill>
                <a:effectLst/>
                <a:latin typeface="Open Sans"/>
              </a:rPr>
              <a:t>was required between users or apps and the databases at a physical and logical level.</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991030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4832092"/>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Data security.</a:t>
            </a:r>
            <a:r>
              <a:rPr lang="en-US" sz="2800" b="0" i="0" dirty="0">
                <a:solidFill>
                  <a:srgbClr val="1D1D1D"/>
                </a:solidFill>
                <a:effectLst/>
                <a:latin typeface="Open Sans"/>
              </a:rPr>
              <a:t> DBMS allows organizations to enforce policies that enable compliance and security. The databases are available for appropriate users according to organizational policies. </a:t>
            </a:r>
          </a:p>
          <a:p>
            <a:pPr algn="just" fontAlgn="base">
              <a:buFont typeface="Arial" panose="020B0604020202020204" pitchFamily="34" charset="0"/>
              <a:buChar char="•"/>
            </a:pPr>
            <a:endParaRPr lang="en-US" sz="2800" dirty="0">
              <a:solidFill>
                <a:srgbClr val="1D1D1D"/>
              </a:solidFill>
              <a:latin typeface="Open Sans"/>
            </a:endParaRPr>
          </a:p>
          <a:p>
            <a:pPr algn="just" fontAlgn="base">
              <a:buFont typeface="Arial" panose="020B0604020202020204" pitchFamily="34" charset="0"/>
              <a:buChar char="•"/>
            </a:pPr>
            <a:r>
              <a:rPr lang="en-US" sz="2800" b="0" i="0" dirty="0">
                <a:solidFill>
                  <a:srgbClr val="1D1D1D"/>
                </a:solidFill>
                <a:effectLst/>
                <a:latin typeface="Open Sans"/>
              </a:rPr>
              <a:t>The DBMS system is also responsible to maintain optimum performance of querying operations while ensuring the validity, security and consistency of data items updated to a database.</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1698836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4216539"/>
          </a:xfrm>
          <a:prstGeom prst="rect">
            <a:avLst/>
          </a:prstGeom>
          <a:noFill/>
        </p:spPr>
        <p:txBody>
          <a:bodyPr wrap="square" rtlCol="0">
            <a:spAutoFit/>
          </a:bodyPr>
          <a:lstStyle/>
          <a:p>
            <a:pPr algn="just" fontAlgn="base">
              <a:buFont typeface="Arial" panose="020B0604020202020204" pitchFamily="34" charset="0"/>
              <a:buChar char="•"/>
            </a:pPr>
            <a:r>
              <a:rPr lang="en-US" sz="2400" b="1" i="0" dirty="0">
                <a:solidFill>
                  <a:srgbClr val="1D1D1D"/>
                </a:solidFill>
                <a:effectLst/>
                <a:latin typeface="Open Sans"/>
              </a:rPr>
              <a:t>Data sharing.</a:t>
            </a:r>
            <a:r>
              <a:rPr lang="en-US" sz="2400" b="0" i="0" dirty="0">
                <a:solidFill>
                  <a:srgbClr val="1D1D1D"/>
                </a:solidFill>
                <a:effectLst/>
                <a:latin typeface="Open Sans"/>
              </a:rPr>
              <a:t> Fast and efficient collaboration between users.</a:t>
            </a:r>
          </a:p>
          <a:p>
            <a:pPr algn="just" fontAlgn="base">
              <a:buFont typeface="Arial" panose="020B0604020202020204" pitchFamily="34" charset="0"/>
              <a:buChar char="•"/>
            </a:pPr>
            <a:endParaRPr lang="en-US" sz="2400" b="0" i="0" dirty="0">
              <a:solidFill>
                <a:srgbClr val="1D1D1D"/>
              </a:solidFill>
              <a:effectLst/>
              <a:latin typeface="Open Sans"/>
            </a:endParaRPr>
          </a:p>
          <a:p>
            <a:pPr algn="just" fontAlgn="base">
              <a:buFont typeface="Arial" panose="020B0604020202020204" pitchFamily="34" charset="0"/>
              <a:buChar char="•"/>
            </a:pPr>
            <a:r>
              <a:rPr lang="en-US" sz="2400" b="1" i="0" dirty="0">
                <a:solidFill>
                  <a:srgbClr val="1D1D1D"/>
                </a:solidFill>
                <a:effectLst/>
                <a:latin typeface="Open Sans"/>
              </a:rPr>
              <a:t>Data access and auditing.</a:t>
            </a:r>
            <a:r>
              <a:rPr lang="en-US" sz="2400" b="0" i="0" dirty="0">
                <a:solidFill>
                  <a:srgbClr val="1D1D1D"/>
                </a:solidFill>
                <a:effectLst/>
                <a:latin typeface="Open Sans"/>
              </a:rPr>
              <a:t> Controlled access to databases. Logging associated access activities allows organizations to audit for security and compliance.</a:t>
            </a:r>
          </a:p>
          <a:p>
            <a:pPr algn="just" fontAlgn="base">
              <a:buFont typeface="Arial" panose="020B0604020202020204" pitchFamily="34" charset="0"/>
              <a:buChar char="•"/>
            </a:pPr>
            <a:endParaRPr lang="en-US" sz="2400" b="0" i="0" dirty="0">
              <a:solidFill>
                <a:srgbClr val="1D1D1D"/>
              </a:solidFill>
              <a:effectLst/>
              <a:latin typeface="Open Sans"/>
            </a:endParaRPr>
          </a:p>
          <a:p>
            <a:pPr algn="just" fontAlgn="base">
              <a:buFont typeface="Arial" panose="020B0604020202020204" pitchFamily="34" charset="0"/>
              <a:buChar char="•"/>
            </a:pPr>
            <a:r>
              <a:rPr lang="en-US" sz="2400" b="1" i="0" dirty="0">
                <a:solidFill>
                  <a:srgbClr val="1D1D1D"/>
                </a:solidFill>
                <a:effectLst/>
                <a:latin typeface="Open Sans"/>
              </a:rPr>
              <a:t>Data integration.</a:t>
            </a:r>
            <a:r>
              <a:rPr lang="en-US" sz="2400" b="0" i="0" dirty="0">
                <a:solidFill>
                  <a:srgbClr val="1D1D1D"/>
                </a:solidFill>
                <a:effectLst/>
                <a:latin typeface="Open Sans"/>
              </a:rPr>
              <a:t> Instead of operating island of database resources, a single interface is used to manage databases with logical and physical relationships.</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39718844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167180" y="980728"/>
            <a:ext cx="8748464" cy="4401205"/>
          </a:xfrm>
          <a:prstGeom prst="rect">
            <a:avLst/>
          </a:prstGeom>
          <a:noFill/>
        </p:spPr>
        <p:txBody>
          <a:bodyPr wrap="square" rtlCol="0">
            <a:spAutoFit/>
          </a:bodyPr>
          <a:lstStyle/>
          <a:p>
            <a:pPr algn="just" fontAlgn="base">
              <a:buFont typeface="Arial" panose="020B0604020202020204" pitchFamily="34" charset="0"/>
              <a:buChar char="•"/>
            </a:pPr>
            <a:r>
              <a:rPr lang="en-US" sz="2800" b="1" i="0" dirty="0">
                <a:solidFill>
                  <a:srgbClr val="1D1D1D"/>
                </a:solidFill>
                <a:effectLst/>
                <a:latin typeface="Open Sans"/>
              </a:rPr>
              <a:t>Abstraction and independence.</a:t>
            </a:r>
            <a:r>
              <a:rPr lang="en-US" sz="2800" b="0" i="0" dirty="0">
                <a:solidFill>
                  <a:srgbClr val="1D1D1D"/>
                </a:solidFill>
                <a:effectLst/>
                <a:latin typeface="Open Sans"/>
              </a:rPr>
              <a:t> Organizations can change the physical schema of database systems without necessitating changes to the logical schema that govern database relationships. As a result, organizations can upgrade storage and scale the infrastructure without impacting database operations. Similarly, changes to the logical schema can be applied without altering the apps and services that access the databases.</a:t>
            </a:r>
          </a:p>
          <a:p>
            <a:pPr algn="just" fontAlgn="base"/>
            <a:endParaRPr lang="en-US" sz="2800" b="0" i="0" dirty="0">
              <a:solidFill>
                <a:srgbClr val="1D1D1D"/>
              </a:solidFill>
              <a:effectLst/>
              <a:latin typeface="Open Sans"/>
            </a:endParaRPr>
          </a:p>
        </p:txBody>
      </p:sp>
    </p:spTree>
    <p:extLst>
      <p:ext uri="{BB962C8B-B14F-4D97-AF65-F5344CB8AC3E}">
        <p14:creationId xmlns:p14="http://schemas.microsoft.com/office/powerpoint/2010/main" val="22706874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197768" y="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Benefits of DBMS</a:t>
            </a:r>
          </a:p>
        </p:txBody>
      </p:sp>
      <p:sp>
        <p:nvSpPr>
          <p:cNvPr id="4" name="TextBox 3">
            <a:extLst>
              <a:ext uri="{FF2B5EF4-FFF2-40B4-BE49-F238E27FC236}">
                <a16:creationId xmlns:a16="http://schemas.microsoft.com/office/drawing/2014/main" id="{FE9735AD-8065-4357-895B-C17828512DBA}"/>
              </a:ext>
            </a:extLst>
          </p:cNvPr>
          <p:cNvSpPr txBox="1"/>
          <p:nvPr/>
        </p:nvSpPr>
        <p:spPr>
          <a:xfrm>
            <a:off x="203677" y="778098"/>
            <a:ext cx="8748464" cy="6001643"/>
          </a:xfrm>
          <a:prstGeom prst="rect">
            <a:avLst/>
          </a:prstGeom>
          <a:noFill/>
        </p:spPr>
        <p:txBody>
          <a:bodyPr wrap="square" rtlCol="0">
            <a:spAutoFit/>
          </a:bodyPr>
          <a:lstStyle/>
          <a:p>
            <a:pPr algn="l" fontAlgn="base">
              <a:buFont typeface="Arial" panose="020B0604020202020204" pitchFamily="34" charset="0"/>
              <a:buChar char="•"/>
            </a:pPr>
            <a:r>
              <a:rPr lang="en-US" sz="2800" b="1" i="0" dirty="0">
                <a:solidFill>
                  <a:srgbClr val="1D1D1D"/>
                </a:solidFill>
                <a:effectLst/>
                <a:latin typeface="Open Sans"/>
              </a:rPr>
              <a:t>Uniform management and administration.</a:t>
            </a:r>
            <a:r>
              <a:rPr lang="en-US" sz="2800" b="0" i="0" dirty="0">
                <a:solidFill>
                  <a:srgbClr val="1D1D1D"/>
                </a:solidFill>
                <a:effectLst/>
                <a:latin typeface="Open Sans"/>
              </a:rPr>
              <a:t> A single console interface to perform basic administrative tasks makes the job easier for database admins and IT users.</a:t>
            </a:r>
          </a:p>
          <a:p>
            <a:pPr algn="just" fontAlgn="base"/>
            <a:endParaRPr lang="en-US" sz="2800" b="0" i="0" dirty="0">
              <a:solidFill>
                <a:srgbClr val="1D1D1D"/>
              </a:solidFill>
              <a:effectLst/>
              <a:latin typeface="Open Sans"/>
            </a:endParaRPr>
          </a:p>
          <a:p>
            <a:pPr algn="just" fontAlgn="base"/>
            <a:r>
              <a:rPr lang="en-US" b="0" i="0" dirty="0">
                <a:solidFill>
                  <a:srgbClr val="1D1D1D"/>
                </a:solidFill>
                <a:effectLst/>
                <a:latin typeface="Open Sans"/>
              </a:rPr>
              <a:t>For data-driven business organizations, DBMS can turn into extremely complex technology solutions that may require dedicated resources and in-house expertise. </a:t>
            </a:r>
          </a:p>
          <a:p>
            <a:pPr algn="just" fontAlgn="base"/>
            <a:endParaRPr lang="en-US" dirty="0">
              <a:solidFill>
                <a:srgbClr val="1D1D1D"/>
              </a:solidFill>
              <a:latin typeface="Open Sans"/>
            </a:endParaRPr>
          </a:p>
          <a:p>
            <a:pPr algn="just" fontAlgn="base"/>
            <a:r>
              <a:rPr lang="en-US" b="0" i="0" dirty="0">
                <a:solidFill>
                  <a:srgbClr val="1D1D1D"/>
                </a:solidFill>
                <a:effectLst/>
                <a:latin typeface="Open Sans"/>
              </a:rPr>
              <a:t>The size, cost and performance of a DBMS varies with the system architecture and use cases, and should therefore be evaluated accordingly. Also, a DBMS failure can incur significant losses to organizations that fail to maintain optimal functionality of a DBMS system.</a:t>
            </a:r>
          </a:p>
          <a:p>
            <a:pPr algn="just" fontAlgn="base"/>
            <a:endParaRPr lang="en-US" sz="2000" dirty="0">
              <a:solidFill>
                <a:srgbClr val="1D1D1D"/>
              </a:solidFill>
              <a:latin typeface="Open Sans"/>
            </a:endParaRPr>
          </a:p>
          <a:p>
            <a:pPr algn="just" fontAlgn="base"/>
            <a:endParaRPr lang="en-US" sz="2000" b="0" i="0" dirty="0">
              <a:solidFill>
                <a:srgbClr val="1D1D1D"/>
              </a:solidFill>
              <a:effectLst/>
              <a:latin typeface="Open Sans"/>
            </a:endParaRPr>
          </a:p>
          <a:p>
            <a:pPr algn="just" fontAlgn="base"/>
            <a:r>
              <a:rPr lang="en-US" sz="2000" b="1" dirty="0">
                <a:solidFill>
                  <a:srgbClr val="1D1D1D"/>
                </a:solidFill>
                <a:latin typeface="Open Sans"/>
              </a:rPr>
              <a:t>Reference :</a:t>
            </a:r>
            <a:r>
              <a:rPr lang="en-US" sz="2000" dirty="0">
                <a:solidFill>
                  <a:srgbClr val="1D1D1D"/>
                </a:solidFill>
                <a:latin typeface="Open Sans"/>
              </a:rPr>
              <a:t> </a:t>
            </a:r>
            <a:r>
              <a:rPr lang="en-US" sz="2000" dirty="0">
                <a:solidFill>
                  <a:srgbClr val="1D1D1D"/>
                </a:solidFill>
                <a:latin typeface="Open Sans"/>
                <a:hlinkClick r:id="rId2"/>
              </a:rPr>
              <a:t>https://www.bmc.com/dbms-database-management-systems/</a:t>
            </a:r>
            <a:endParaRPr lang="en-US" sz="2000" dirty="0">
              <a:solidFill>
                <a:srgbClr val="1D1D1D"/>
              </a:solidFill>
              <a:latin typeface="Open Sans"/>
            </a:endParaRPr>
          </a:p>
          <a:p>
            <a:pPr algn="just" fontAlgn="base"/>
            <a:endParaRPr lang="en-US" sz="2000" b="0" i="0" dirty="0">
              <a:solidFill>
                <a:srgbClr val="1D1D1D"/>
              </a:solidFill>
              <a:effectLst/>
              <a:latin typeface="Open Sans"/>
            </a:endParaRPr>
          </a:p>
        </p:txBody>
      </p:sp>
    </p:spTree>
    <p:extLst>
      <p:ext uri="{BB962C8B-B14F-4D97-AF65-F5344CB8AC3E}">
        <p14:creationId xmlns:p14="http://schemas.microsoft.com/office/powerpoint/2010/main" val="10377278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252696" y="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0" i="0" dirty="0">
                <a:solidFill>
                  <a:srgbClr val="1D1D1D"/>
                </a:solidFill>
                <a:effectLst/>
                <a:latin typeface="Open Sans"/>
              </a:rPr>
              <a:t>Different types of databases</a:t>
            </a:r>
            <a:endParaRPr lang="en-GB" dirty="0"/>
          </a:p>
        </p:txBody>
      </p:sp>
      <p:sp>
        <p:nvSpPr>
          <p:cNvPr id="3" name="TextBox 2">
            <a:extLst>
              <a:ext uri="{FF2B5EF4-FFF2-40B4-BE49-F238E27FC236}">
                <a16:creationId xmlns:a16="http://schemas.microsoft.com/office/drawing/2014/main" id="{0C181AD9-646C-438F-9950-7ACFFA503EFA}"/>
              </a:ext>
            </a:extLst>
          </p:cNvPr>
          <p:cNvSpPr txBox="1"/>
          <p:nvPr/>
        </p:nvSpPr>
        <p:spPr>
          <a:xfrm>
            <a:off x="230034" y="836712"/>
            <a:ext cx="8784976" cy="4801314"/>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3400" b="0" i="0" dirty="0">
                <a:solidFill>
                  <a:srgbClr val="1D1D1D"/>
                </a:solidFill>
                <a:effectLst/>
                <a:latin typeface="Open Sans"/>
              </a:rPr>
              <a:t>Flat</a:t>
            </a:r>
          </a:p>
          <a:p>
            <a:pPr marL="457200" indent="-457200" algn="l" fontAlgn="base">
              <a:buFont typeface="Wingdings" panose="05000000000000000000" pitchFamily="2" charset="2"/>
              <a:buChar char="Ø"/>
            </a:pPr>
            <a:r>
              <a:rPr lang="en-US" sz="3400" b="0" i="0" dirty="0">
                <a:solidFill>
                  <a:srgbClr val="1D1D1D"/>
                </a:solidFill>
                <a:effectLst/>
                <a:latin typeface="Open Sans"/>
              </a:rPr>
              <a:t>Object-oriented</a:t>
            </a:r>
          </a:p>
          <a:p>
            <a:pPr marL="457200" indent="-457200" algn="l" fontAlgn="base">
              <a:buFont typeface="Wingdings" panose="05000000000000000000" pitchFamily="2" charset="2"/>
              <a:buChar char="Ø"/>
            </a:pPr>
            <a:r>
              <a:rPr lang="en-US" sz="3400" b="0" i="0" dirty="0">
                <a:solidFill>
                  <a:srgbClr val="1D1D1D"/>
                </a:solidFill>
                <a:effectLst/>
                <a:latin typeface="Open Sans"/>
              </a:rPr>
              <a:t>Relational</a:t>
            </a:r>
          </a:p>
          <a:p>
            <a:pPr marL="457200" indent="-457200" algn="l" fontAlgn="base">
              <a:buFont typeface="Wingdings" panose="05000000000000000000" pitchFamily="2" charset="2"/>
              <a:buChar char="Ø"/>
            </a:pPr>
            <a:r>
              <a:rPr lang="en-US" sz="3400" b="0" i="0" dirty="0">
                <a:solidFill>
                  <a:srgbClr val="1D1D1D"/>
                </a:solidFill>
                <a:effectLst/>
                <a:latin typeface="Open Sans"/>
              </a:rPr>
              <a:t>Distributed</a:t>
            </a:r>
          </a:p>
          <a:p>
            <a:pPr marL="457200" indent="-457200" algn="l" fontAlgn="base">
              <a:buFont typeface="Wingdings" panose="05000000000000000000" pitchFamily="2" charset="2"/>
              <a:buChar char="Ø"/>
            </a:pPr>
            <a:r>
              <a:rPr lang="en-US" sz="3400" b="0" i="0" dirty="0">
                <a:solidFill>
                  <a:srgbClr val="1D1D1D"/>
                </a:solidFill>
                <a:effectLst/>
                <a:latin typeface="Open Sans"/>
              </a:rPr>
              <a:t>Hierarchical</a:t>
            </a:r>
          </a:p>
          <a:p>
            <a:pPr marL="457200" indent="-457200" algn="l" fontAlgn="base">
              <a:buFont typeface="Wingdings" panose="05000000000000000000" pitchFamily="2" charset="2"/>
              <a:buChar char="Ø"/>
            </a:pPr>
            <a:r>
              <a:rPr lang="en-US" sz="3400" b="0" i="0" dirty="0">
                <a:solidFill>
                  <a:srgbClr val="1D1D1D"/>
                </a:solidFill>
                <a:effectLst/>
                <a:latin typeface="Open Sans"/>
              </a:rPr>
              <a:t>Network</a:t>
            </a:r>
          </a:p>
          <a:p>
            <a:pPr algn="l" fontAlgn="base"/>
            <a:r>
              <a:rPr lang="en-US" sz="3400" b="0" i="0" dirty="0">
                <a:solidFill>
                  <a:srgbClr val="FF0000"/>
                </a:solidFill>
                <a:effectLst/>
                <a:latin typeface="Open Sans"/>
              </a:rPr>
              <a:t>Tutorial : </a:t>
            </a:r>
            <a:r>
              <a:rPr lang="en-US" sz="3400" b="0" i="0" dirty="0">
                <a:solidFill>
                  <a:srgbClr val="1D1D1D"/>
                </a:solidFill>
                <a:effectLst/>
                <a:latin typeface="Open Sans"/>
              </a:rPr>
              <a:t>find key features of each type. Compare and contrast similarities and differences. </a:t>
            </a:r>
          </a:p>
        </p:txBody>
      </p:sp>
    </p:spTree>
    <p:extLst>
      <p:ext uri="{BB962C8B-B14F-4D97-AF65-F5344CB8AC3E}">
        <p14:creationId xmlns:p14="http://schemas.microsoft.com/office/powerpoint/2010/main" val="41345771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26A6D-265B-AA9B-4E3B-4C4F1AD7DF2A}"/>
              </a:ext>
            </a:extLst>
          </p:cNvPr>
          <p:cNvSpPr>
            <a:spLocks noGrp="1"/>
          </p:cNvSpPr>
          <p:nvPr>
            <p:ph type="title"/>
          </p:nvPr>
        </p:nvSpPr>
        <p:spPr>
          <a:xfrm>
            <a:off x="-2556792" y="-357246"/>
            <a:ext cx="8229600" cy="1143000"/>
          </a:xfrm>
        </p:spPr>
        <p:txBody>
          <a:bodyPr>
            <a:normAutofit/>
          </a:bodyPr>
          <a:lstStyle/>
          <a:p>
            <a:r>
              <a:rPr lang="en-GB" sz="3600" b="1" dirty="0">
                <a:latin typeface="Times New Roman" panose="02020603050405020304" pitchFamily="18" charset="0"/>
                <a:cs typeface="Times New Roman" panose="02020603050405020304" pitchFamily="18" charset="0"/>
              </a:rPr>
              <a:t>Class Activity</a:t>
            </a:r>
          </a:p>
        </p:txBody>
      </p:sp>
      <p:graphicFrame>
        <p:nvGraphicFramePr>
          <p:cNvPr id="6" name="Table 6">
            <a:extLst>
              <a:ext uri="{FF2B5EF4-FFF2-40B4-BE49-F238E27FC236}">
                <a16:creationId xmlns:a16="http://schemas.microsoft.com/office/drawing/2014/main" id="{A9EC0329-8B77-650A-75A4-313F4D107FF2}"/>
              </a:ext>
            </a:extLst>
          </p:cNvPr>
          <p:cNvGraphicFramePr>
            <a:graphicFrameLocks noGrp="1"/>
          </p:cNvGraphicFramePr>
          <p:nvPr>
            <p:extLst>
              <p:ext uri="{D42A27DB-BD31-4B8C-83A1-F6EECF244321}">
                <p14:modId xmlns:p14="http://schemas.microsoft.com/office/powerpoint/2010/main" val="2550386457"/>
              </p:ext>
            </p:extLst>
          </p:nvPr>
        </p:nvGraphicFramePr>
        <p:xfrm>
          <a:off x="194509" y="785754"/>
          <a:ext cx="8754982" cy="4845242"/>
        </p:xfrm>
        <a:graphic>
          <a:graphicData uri="http://schemas.openxmlformats.org/drawingml/2006/table">
            <a:tbl>
              <a:tblPr firstRow="1" bandRow="1">
                <a:tableStyleId>{D7AC3CCA-C797-4891-BE02-D94E43425B78}</a:tableStyleId>
              </a:tblPr>
              <a:tblGrid>
                <a:gridCol w="4377491">
                  <a:extLst>
                    <a:ext uri="{9D8B030D-6E8A-4147-A177-3AD203B41FA5}">
                      <a16:colId xmlns:a16="http://schemas.microsoft.com/office/drawing/2014/main" val="2672600441"/>
                    </a:ext>
                  </a:extLst>
                </a:gridCol>
                <a:gridCol w="4377491">
                  <a:extLst>
                    <a:ext uri="{9D8B030D-6E8A-4147-A177-3AD203B41FA5}">
                      <a16:colId xmlns:a16="http://schemas.microsoft.com/office/drawing/2014/main" val="2024660533"/>
                    </a:ext>
                  </a:extLst>
                </a:gridCol>
              </a:tblGrid>
              <a:tr h="504056">
                <a:tc>
                  <a:txBody>
                    <a:bodyPr/>
                    <a:lstStyle/>
                    <a:p>
                      <a:r>
                        <a:rPr lang="en-GB" dirty="0"/>
                        <a:t>Database Type</a:t>
                      </a:r>
                    </a:p>
                  </a:txBody>
                  <a:tcPr>
                    <a:solidFill>
                      <a:schemeClr val="bg1"/>
                    </a:solidFill>
                  </a:tcPr>
                </a:tc>
                <a:tc>
                  <a:txBody>
                    <a:bodyPr/>
                    <a:lstStyle/>
                    <a:p>
                      <a:r>
                        <a:rPr lang="en-GB" dirty="0"/>
                        <a:t>Key Feature</a:t>
                      </a:r>
                    </a:p>
                  </a:txBody>
                  <a:tcPr>
                    <a:solidFill>
                      <a:schemeClr val="bg1"/>
                    </a:solidFill>
                  </a:tcPr>
                </a:tc>
                <a:extLst>
                  <a:ext uri="{0D108BD9-81ED-4DB2-BD59-A6C34878D82A}">
                    <a16:rowId xmlns:a16="http://schemas.microsoft.com/office/drawing/2014/main" val="3286926582"/>
                  </a:ext>
                </a:extLst>
              </a:tr>
              <a:tr h="915054">
                <a:tc>
                  <a:txBody>
                    <a:bodyPr/>
                    <a:lstStyle/>
                    <a:p>
                      <a:r>
                        <a:rPr lang="en-GB" dirty="0"/>
                        <a:t>Objected</a:t>
                      </a:r>
                      <a:r>
                        <a:rPr lang="en-US" sz="1800" b="0" i="0" dirty="0">
                          <a:solidFill>
                            <a:srgbClr val="1D1D1D"/>
                          </a:solidFill>
                          <a:effectLst/>
                          <a:latin typeface="Open Sans"/>
                        </a:rPr>
                        <a:t>-oriented</a:t>
                      </a:r>
                      <a:endParaRPr lang="en-GB" dirty="0"/>
                    </a:p>
                  </a:txBody>
                  <a:tcPr>
                    <a:solidFill>
                      <a:schemeClr val="bg1"/>
                    </a:solidFill>
                  </a:tcPr>
                </a:tc>
                <a:tc>
                  <a:txBody>
                    <a:bodyPr/>
                    <a:lstStyle/>
                    <a:p>
                      <a:endParaRPr lang="en-GB"/>
                    </a:p>
                  </a:txBody>
                  <a:tcPr>
                    <a:solidFill>
                      <a:schemeClr val="bg1"/>
                    </a:solidFill>
                  </a:tcPr>
                </a:tc>
                <a:extLst>
                  <a:ext uri="{0D108BD9-81ED-4DB2-BD59-A6C34878D82A}">
                    <a16:rowId xmlns:a16="http://schemas.microsoft.com/office/drawing/2014/main" val="571204776"/>
                  </a:ext>
                </a:extLst>
              </a:tr>
              <a:tr h="11420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rgbClr val="1D1D1D"/>
                          </a:solidFill>
                          <a:effectLst/>
                          <a:latin typeface="Open Sans"/>
                        </a:rPr>
                        <a:t>Distributed</a:t>
                      </a:r>
                    </a:p>
                    <a:p>
                      <a:endParaRPr lang="en-GB" dirty="0"/>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1080760357"/>
                  </a:ext>
                </a:extLst>
              </a:tr>
              <a:tr h="11420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rgbClr val="1D1D1D"/>
                          </a:solidFill>
                          <a:effectLst/>
                          <a:latin typeface="Open Sans"/>
                        </a:rPr>
                        <a:t>Hierarchical</a:t>
                      </a:r>
                    </a:p>
                    <a:p>
                      <a:endParaRPr lang="en-GB" dirty="0"/>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1963479934"/>
                  </a:ext>
                </a:extLst>
              </a:tr>
              <a:tr h="11420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dirty="0">
                          <a:solidFill>
                            <a:srgbClr val="1D1D1D"/>
                          </a:solidFill>
                          <a:effectLst/>
                          <a:latin typeface="Open Sans"/>
                        </a:rPr>
                        <a:t>Network</a:t>
                      </a:r>
                    </a:p>
                    <a:p>
                      <a:endParaRPr lang="en-GB" dirty="0"/>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2757084799"/>
                  </a:ext>
                </a:extLst>
              </a:tr>
            </a:tbl>
          </a:graphicData>
        </a:graphic>
      </p:graphicFrame>
      <p:sp>
        <p:nvSpPr>
          <p:cNvPr id="7" name="TextBox 6">
            <a:extLst>
              <a:ext uri="{FF2B5EF4-FFF2-40B4-BE49-F238E27FC236}">
                <a16:creationId xmlns:a16="http://schemas.microsoft.com/office/drawing/2014/main" id="{047275E1-E1F5-C9FF-7219-7BD19BFA8E01}"/>
              </a:ext>
            </a:extLst>
          </p:cNvPr>
          <p:cNvSpPr txBox="1"/>
          <p:nvPr/>
        </p:nvSpPr>
        <p:spPr>
          <a:xfrm>
            <a:off x="194509" y="416422"/>
            <a:ext cx="7848872" cy="369332"/>
          </a:xfrm>
          <a:prstGeom prst="rect">
            <a:avLst/>
          </a:prstGeom>
          <a:noFill/>
        </p:spPr>
        <p:txBody>
          <a:bodyPr wrap="square" rtlCol="0">
            <a:spAutoFit/>
          </a:bodyPr>
          <a:lstStyle/>
          <a:p>
            <a:r>
              <a:rPr lang="en-US" sz="1800" b="0" i="0" dirty="0">
                <a:solidFill>
                  <a:srgbClr val="1D1D1D"/>
                </a:solidFill>
                <a:effectLst/>
                <a:latin typeface="Open Sans"/>
              </a:rPr>
              <a:t>find key features of each type</a:t>
            </a:r>
            <a:endParaRPr lang="en-GB" dirty="0"/>
          </a:p>
        </p:txBody>
      </p:sp>
    </p:spTree>
    <p:extLst>
      <p:ext uri="{BB962C8B-B14F-4D97-AF65-F5344CB8AC3E}">
        <p14:creationId xmlns:p14="http://schemas.microsoft.com/office/powerpoint/2010/main" val="4185030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398</TotalTime>
  <Words>1804</Words>
  <Application>Microsoft Office PowerPoint</Application>
  <PresentationFormat>On-screen Show (4:3)</PresentationFormat>
  <Paragraphs>199</Paragraphs>
  <Slides>35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Myriad Pro</vt:lpstr>
      <vt:lpstr>Noto Sans Symbols</vt:lpstr>
      <vt:lpstr>Arial</vt:lpstr>
      <vt:lpstr>Calibri</vt:lpstr>
      <vt:lpstr>Lato</vt:lpstr>
      <vt:lpstr>Open Sans</vt:lpstr>
      <vt:lpstr>Roboto Mono</vt:lpstr>
      <vt:lpstr>Times New Roman</vt:lpstr>
      <vt:lpstr>Verdana</vt:lpstr>
      <vt:lpstr>Wingdings</vt:lpstr>
      <vt:lpstr>20140311PresentationUWTSDTemplate</vt:lpstr>
      <vt:lpstr>BSc (Hons) Cloud Computing</vt:lpstr>
      <vt:lpstr>DBMS: An Intro to Database Management Systems</vt:lpstr>
      <vt:lpstr>Objectives</vt:lpstr>
      <vt:lpstr>How is data stored?</vt:lpstr>
      <vt:lpstr>Definition – Database</vt:lpstr>
      <vt:lpstr>Structure of a Database</vt:lpstr>
      <vt:lpstr>Structure of a Database</vt:lpstr>
      <vt:lpstr>Database Example </vt:lpstr>
      <vt:lpstr>Flat Database</vt:lpstr>
      <vt:lpstr>Flat Database</vt:lpstr>
      <vt:lpstr>Relational Database</vt:lpstr>
      <vt:lpstr>Relational databases vs. Flat file databases</vt:lpstr>
      <vt:lpstr>Characteristics of relational database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Abida Perveen</cp:lastModifiedBy>
  <cp:revision>41</cp:revision>
  <dcterms:created xsi:type="dcterms:W3CDTF">2015-04-14T15:21:28Z</dcterms:created>
  <dcterms:modified xsi:type="dcterms:W3CDTF">2023-01-16T09:06:29Z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