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72" r:id="rId1"/>
  </p:sldMasterIdLst>
  <p:notesMasterIdLst>
    <p:notesMasterId r:id="rId29"/>
  </p:notesMasterIdLst>
  <p:sldIdLst>
    <p:sldId id="413" r:id="rId2"/>
    <p:sldId id="414" r:id="rId3"/>
    <p:sldId id="419" r:id="rId4"/>
    <p:sldId id="383" r:id="rId5"/>
    <p:sldId id="417" r:id="rId6"/>
    <p:sldId id="415" r:id="rId7"/>
    <p:sldId id="381" r:id="rId8"/>
    <p:sldId id="416" r:id="rId9"/>
    <p:sldId id="418" r:id="rId10"/>
    <p:sldId id="422" r:id="rId11"/>
    <p:sldId id="423" r:id="rId12"/>
    <p:sldId id="384" r:id="rId13"/>
    <p:sldId id="424" r:id="rId14"/>
    <p:sldId id="425" r:id="rId15"/>
    <p:sldId id="432" r:id="rId16"/>
    <p:sldId id="426" r:id="rId17"/>
    <p:sldId id="428" r:id="rId18"/>
    <p:sldId id="429" r:id="rId19"/>
    <p:sldId id="431" r:id="rId20"/>
    <p:sldId id="433" r:id="rId21"/>
    <p:sldId id="326" r:id="rId22"/>
    <p:sldId id="385" r:id="rId23"/>
    <p:sldId id="386" r:id="rId24"/>
    <p:sldId id="322" r:id="rId25"/>
    <p:sldId id="408" r:id="rId26"/>
    <p:sldId id="412" r:id="rId27"/>
    <p:sldId id="421" r:id="rId2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Franklin Gothic Book" panose="020B0503020102020204" pitchFamily="34" charset="0"/>
      <p:regular r:id="rId34"/>
      <p:italic r:id="rId35"/>
    </p:embeddedFont>
    <p:embeddedFont>
      <p:font typeface="Perpetua" panose="02020502060401020303" pitchFamily="18" charset="0"/>
      <p:regular r:id="rId36"/>
      <p:bold r:id="rId37"/>
      <p:italic r:id="rId38"/>
      <p:boldItalic r:id="rId39"/>
    </p:embeddedFont>
    <p:embeddedFont>
      <p:font typeface="Wingdings 2" panose="05020102010507070707" pitchFamily="18" charset="2"/>
      <p:regular r:id="rId4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2004" autoAdjust="0"/>
  </p:normalViewPr>
  <p:slideViewPr>
    <p:cSldViewPr>
      <p:cViewPr varScale="1">
        <p:scale>
          <a:sx n="87" d="100"/>
          <a:sy n="87" d="100"/>
        </p:scale>
        <p:origin x="900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932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0.fntdata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font" Target="fonts/font1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font" Target="fonts/font9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9DF879-10B6-407B-B953-538D998C9AC0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1_2" csCatId="accent1" phldr="1"/>
      <dgm:spPr/>
    </dgm:pt>
    <dgm:pt modelId="{47D7FEB0-3723-4B4B-9152-7F2194E8F012}">
      <dgm:prSet phldrT="[Text]"/>
      <dgm:spPr/>
      <dgm:t>
        <a:bodyPr/>
        <a:lstStyle/>
        <a:p>
          <a:r>
            <a:rPr lang="en-GB" dirty="0"/>
            <a:t>Health education</a:t>
          </a:r>
        </a:p>
        <a:p>
          <a:endParaRPr lang="en-GB" dirty="0"/>
        </a:p>
      </dgm:t>
    </dgm:pt>
    <dgm:pt modelId="{4CDDBD26-B5D2-4121-959B-59476489D0E2}" type="parTrans" cxnId="{8C15CE7E-4003-41B8-B94D-533ED2CB5245}">
      <dgm:prSet/>
      <dgm:spPr/>
      <dgm:t>
        <a:bodyPr/>
        <a:lstStyle/>
        <a:p>
          <a:endParaRPr lang="en-GB"/>
        </a:p>
      </dgm:t>
    </dgm:pt>
    <dgm:pt modelId="{ABBA80A4-00A0-469C-84CA-F72E7A814BEF}" type="sibTrans" cxnId="{8C15CE7E-4003-41B8-B94D-533ED2CB5245}">
      <dgm:prSet/>
      <dgm:spPr/>
      <dgm:t>
        <a:bodyPr/>
        <a:lstStyle/>
        <a:p>
          <a:endParaRPr lang="en-GB"/>
        </a:p>
      </dgm:t>
    </dgm:pt>
    <dgm:pt modelId="{33D61750-3537-43FB-B7E6-EAA14BEF5848}">
      <dgm:prSet phldrT="[Text]"/>
      <dgm:spPr/>
      <dgm:t>
        <a:bodyPr/>
        <a:lstStyle/>
        <a:p>
          <a:endParaRPr lang="en-GB" dirty="0"/>
        </a:p>
        <a:p>
          <a:r>
            <a:rPr lang="en-GB" dirty="0"/>
            <a:t>Prevention</a:t>
          </a:r>
        </a:p>
      </dgm:t>
    </dgm:pt>
    <dgm:pt modelId="{431A2023-B2AC-4588-9945-FE150114CAAB}" type="parTrans" cxnId="{256F0B69-558E-4991-B0BC-18AED9151435}">
      <dgm:prSet/>
      <dgm:spPr/>
      <dgm:t>
        <a:bodyPr/>
        <a:lstStyle/>
        <a:p>
          <a:endParaRPr lang="en-GB"/>
        </a:p>
      </dgm:t>
    </dgm:pt>
    <dgm:pt modelId="{3F455E6C-7C38-4DA0-89CB-1BC1DCC9255D}" type="sibTrans" cxnId="{256F0B69-558E-4991-B0BC-18AED9151435}">
      <dgm:prSet/>
      <dgm:spPr/>
      <dgm:t>
        <a:bodyPr/>
        <a:lstStyle/>
        <a:p>
          <a:endParaRPr lang="en-GB"/>
        </a:p>
      </dgm:t>
    </dgm:pt>
    <dgm:pt modelId="{055D3E6E-402B-4654-ADC0-61DC05593859}">
      <dgm:prSet phldrT="[Text]"/>
      <dgm:spPr/>
      <dgm:t>
        <a:bodyPr/>
        <a:lstStyle/>
        <a:p>
          <a:r>
            <a:rPr lang="en-GB" dirty="0"/>
            <a:t>	Health 	protection</a:t>
          </a:r>
        </a:p>
      </dgm:t>
    </dgm:pt>
    <dgm:pt modelId="{D11AF2AB-F606-4815-9C42-7576FF3AAFEE}" type="parTrans" cxnId="{AF7D43F6-ECE5-4882-B930-0E3F32BF82C9}">
      <dgm:prSet/>
      <dgm:spPr/>
      <dgm:t>
        <a:bodyPr/>
        <a:lstStyle/>
        <a:p>
          <a:endParaRPr lang="en-GB"/>
        </a:p>
      </dgm:t>
    </dgm:pt>
    <dgm:pt modelId="{D3211536-02E8-4A7B-8FF5-4F09162D71F9}" type="sibTrans" cxnId="{AF7D43F6-ECE5-4882-B930-0E3F32BF82C9}">
      <dgm:prSet/>
      <dgm:spPr/>
      <dgm:t>
        <a:bodyPr/>
        <a:lstStyle/>
        <a:p>
          <a:endParaRPr lang="en-GB"/>
        </a:p>
      </dgm:t>
    </dgm:pt>
    <dgm:pt modelId="{C369E624-9324-4A68-A46E-770BD35D267A}" type="pres">
      <dgm:prSet presAssocID="{4C9DF879-10B6-407B-B953-538D998C9AC0}" presName="Name0" presStyleCnt="0">
        <dgm:presLayoutVars>
          <dgm:chMax val="7"/>
          <dgm:dir/>
          <dgm:resizeHandles val="exact"/>
        </dgm:presLayoutVars>
      </dgm:prSet>
      <dgm:spPr/>
    </dgm:pt>
    <dgm:pt modelId="{1615F522-884F-4FBE-9EF0-3B96D824E534}" type="pres">
      <dgm:prSet presAssocID="{4C9DF879-10B6-407B-B953-538D998C9AC0}" presName="ellipse1" presStyleLbl="vennNode1" presStyleIdx="0" presStyleCnt="3" custScaleX="112127" custScaleY="105514" custLinFactNeighborX="6561" custLinFactNeighborY="-1379">
        <dgm:presLayoutVars>
          <dgm:bulletEnabled val="1"/>
        </dgm:presLayoutVars>
      </dgm:prSet>
      <dgm:spPr/>
    </dgm:pt>
    <dgm:pt modelId="{984E378A-4238-45EE-97AF-28E3B430664B}" type="pres">
      <dgm:prSet presAssocID="{4C9DF879-10B6-407B-B953-538D998C9AC0}" presName="ellipse2" presStyleLbl="vennNode1" presStyleIdx="1" presStyleCnt="3" custLinFactNeighborX="1781" custLinFactNeighborY="-12966">
        <dgm:presLayoutVars>
          <dgm:bulletEnabled val="1"/>
        </dgm:presLayoutVars>
      </dgm:prSet>
      <dgm:spPr/>
    </dgm:pt>
    <dgm:pt modelId="{7C0756A5-9FB9-4667-ACBE-7D65E6D3D169}" type="pres">
      <dgm:prSet presAssocID="{4C9DF879-10B6-407B-B953-538D998C9AC0}" presName="ellipse3" presStyleLbl="vennNode1" presStyleIdx="2" presStyleCnt="3" custScaleX="105675" custLinFactNeighborX="-10810" custLinFactNeighborY="-2827">
        <dgm:presLayoutVars>
          <dgm:bulletEnabled val="1"/>
        </dgm:presLayoutVars>
      </dgm:prSet>
      <dgm:spPr/>
    </dgm:pt>
  </dgm:ptLst>
  <dgm:cxnLst>
    <dgm:cxn modelId="{AF108111-49AC-4818-B125-8BAF4F24B988}" type="presOf" srcId="{055D3E6E-402B-4654-ADC0-61DC05593859}" destId="{7C0756A5-9FB9-4667-ACBE-7D65E6D3D169}" srcOrd="0" destOrd="0" presId="urn:microsoft.com/office/officeart/2005/8/layout/rings+Icon"/>
    <dgm:cxn modelId="{E5AEC51A-37AA-4760-B66A-BE46F27AD09F}" type="presOf" srcId="{4C9DF879-10B6-407B-B953-538D998C9AC0}" destId="{C369E624-9324-4A68-A46E-770BD35D267A}" srcOrd="0" destOrd="0" presId="urn:microsoft.com/office/officeart/2005/8/layout/rings+Icon"/>
    <dgm:cxn modelId="{EC90AF31-6F8F-4004-89A2-F6845D7D1899}" type="presOf" srcId="{47D7FEB0-3723-4B4B-9152-7F2194E8F012}" destId="{1615F522-884F-4FBE-9EF0-3B96D824E534}" srcOrd="0" destOrd="0" presId="urn:microsoft.com/office/officeart/2005/8/layout/rings+Icon"/>
    <dgm:cxn modelId="{256F0B69-558E-4991-B0BC-18AED9151435}" srcId="{4C9DF879-10B6-407B-B953-538D998C9AC0}" destId="{33D61750-3537-43FB-B7E6-EAA14BEF5848}" srcOrd="1" destOrd="0" parTransId="{431A2023-B2AC-4588-9945-FE150114CAAB}" sibTransId="{3F455E6C-7C38-4DA0-89CB-1BC1DCC9255D}"/>
    <dgm:cxn modelId="{8C15CE7E-4003-41B8-B94D-533ED2CB5245}" srcId="{4C9DF879-10B6-407B-B953-538D998C9AC0}" destId="{47D7FEB0-3723-4B4B-9152-7F2194E8F012}" srcOrd="0" destOrd="0" parTransId="{4CDDBD26-B5D2-4121-959B-59476489D0E2}" sibTransId="{ABBA80A4-00A0-469C-84CA-F72E7A814BEF}"/>
    <dgm:cxn modelId="{71A2019E-050E-48B6-8202-611C7DF5E41E}" type="presOf" srcId="{33D61750-3537-43FB-B7E6-EAA14BEF5848}" destId="{984E378A-4238-45EE-97AF-28E3B430664B}" srcOrd="0" destOrd="0" presId="urn:microsoft.com/office/officeart/2005/8/layout/rings+Icon"/>
    <dgm:cxn modelId="{AF7D43F6-ECE5-4882-B930-0E3F32BF82C9}" srcId="{4C9DF879-10B6-407B-B953-538D998C9AC0}" destId="{055D3E6E-402B-4654-ADC0-61DC05593859}" srcOrd="2" destOrd="0" parTransId="{D11AF2AB-F606-4815-9C42-7576FF3AAFEE}" sibTransId="{D3211536-02E8-4A7B-8FF5-4F09162D71F9}"/>
    <dgm:cxn modelId="{795F64DE-B7EC-48DA-9241-90C659CA78CC}" type="presParOf" srcId="{C369E624-9324-4A68-A46E-770BD35D267A}" destId="{1615F522-884F-4FBE-9EF0-3B96D824E534}" srcOrd="0" destOrd="0" presId="urn:microsoft.com/office/officeart/2005/8/layout/rings+Icon"/>
    <dgm:cxn modelId="{7082AEBC-57F2-4CD4-B98A-FFE1B515C503}" type="presParOf" srcId="{C369E624-9324-4A68-A46E-770BD35D267A}" destId="{984E378A-4238-45EE-97AF-28E3B430664B}" srcOrd="1" destOrd="0" presId="urn:microsoft.com/office/officeart/2005/8/layout/rings+Icon"/>
    <dgm:cxn modelId="{481906F8-1223-4DBC-AAD4-88CB59DE2B73}" type="presParOf" srcId="{C369E624-9324-4A68-A46E-770BD35D267A}" destId="{7C0756A5-9FB9-4667-ACBE-7D65E6D3D169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5F522-884F-4FBE-9EF0-3B96D824E534}">
      <dsp:nvSpPr>
        <dsp:cNvPr id="0" name=""/>
        <dsp:cNvSpPr/>
      </dsp:nvSpPr>
      <dsp:spPr>
        <a:xfrm>
          <a:off x="1224143" y="-43469"/>
          <a:ext cx="3535891" cy="332730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Health education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 dirty="0"/>
        </a:p>
      </dsp:txBody>
      <dsp:txXfrm>
        <a:off x="1741962" y="443803"/>
        <a:ext cx="2500253" cy="2352760"/>
      </dsp:txXfrm>
    </dsp:sp>
    <dsp:sp modelId="{984E378A-4238-45EE-97AF-28E3B430664B}">
      <dsp:nvSpPr>
        <dsp:cNvPr id="0" name=""/>
        <dsp:cNvSpPr/>
      </dsp:nvSpPr>
      <dsp:spPr>
        <a:xfrm>
          <a:off x="2887737" y="1737756"/>
          <a:ext cx="3153469" cy="31534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 dirty="0"/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Prevention</a:t>
          </a:r>
        </a:p>
      </dsp:txBody>
      <dsp:txXfrm>
        <a:off x="3349552" y="2199564"/>
        <a:ext cx="2229839" cy="2229808"/>
      </dsp:txXfrm>
    </dsp:sp>
    <dsp:sp modelId="{7C0756A5-9FB9-4667-ACBE-7D65E6D3D169}">
      <dsp:nvSpPr>
        <dsp:cNvPr id="0" name=""/>
        <dsp:cNvSpPr/>
      </dsp:nvSpPr>
      <dsp:spPr>
        <a:xfrm>
          <a:off x="4022403" y="0"/>
          <a:ext cx="3332429" cy="315342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	Health 	protection</a:t>
          </a:r>
        </a:p>
      </dsp:txBody>
      <dsp:txXfrm>
        <a:off x="4510426" y="461808"/>
        <a:ext cx="2356383" cy="2229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9BF415-0753-43C0-99D5-F298CDB23EDB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F7FD87-997C-4FB8-A311-B84ABB083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13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699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842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C4245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559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4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222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298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594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615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8424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2309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-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2199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F7FD87-997C-4FB8-A311-B84ABB08364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87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29248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2884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48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7234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79973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439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009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33952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449279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429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14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61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news-room/events/detail/2021/12/13/default-calendar/save-the-date---10th-global-conference-on-health-promotion-health-promotion-for-well-being-equity-and-sustainable-development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265503/ih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sites/default/files/upload/publications/2020/Health%20Equity%20in%20England_The%20Marmot%20Review%2010%20Years%20On_full%20report.pdf" TargetMode="External"/><Relationship Id="rId2" Type="http://schemas.openxmlformats.org/officeDocument/2006/relationships/hyperlink" Target="http://www.instituteofhealthequity.org/resources-reports/fair-society-healthy-lives-the-marmot-review/fair-society-healthy-lives-full-report-pdf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apps.who.int/iris/rest/bitstreams/1095252/retriev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apps.who.int/iris/bitstream/handle/10665/107835/E90607.pdf?sequence=1&amp;isAllowed=y" TargetMode="External"/><Relationship Id="rId7" Type="http://schemas.openxmlformats.org/officeDocument/2006/relationships/hyperlink" Target="https://apps.who.int/iris/rest/bitstreams/1095252/retrieve" TargetMode="External"/><Relationship Id="rId2" Type="http://schemas.openxmlformats.org/officeDocument/2006/relationships/hyperlink" Target="https://iris.wpro.who.int/bitstream/handle/10665.1/6967/WPR_RC032_GlobalStrategy_1981_e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healthpromotion/conferences/9gchp/shanghai-declaration.pdf?ua=1" TargetMode="External"/><Relationship Id="rId5" Type="http://schemas.openxmlformats.org/officeDocument/2006/relationships/hyperlink" Target="https://www.who.int/healthpromotion/conferences/6gchp/hpr_050829_%20BCHP.pdf?ua=1" TargetMode="External"/><Relationship Id="rId4" Type="http://schemas.openxmlformats.org/officeDocument/2006/relationships/hyperlink" Target="https://www.euro.who.int/__data/assets/pdf_file/0004/129532/Ottawa_Charter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A668FE2E-A052-4960-91A5-10B23F1A03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13E5CC6-7E9B-43C8-91B0-CECFB704DB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/>
              <a:t>Children and Young People’s Health, Wellbeing and Resilience: BMHP5017</a:t>
            </a:r>
            <a:br>
              <a:rPr lang="en-US" dirty="0"/>
            </a:br>
            <a:r>
              <a:rPr lang="en-US" sz="3100" dirty="0"/>
              <a:t>Health promotion and health promotion models</a:t>
            </a:r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3805261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43AE0-E561-4A96-B1AC-1518119A5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8095928" cy="721568"/>
          </a:xfrm>
        </p:spPr>
        <p:txBody>
          <a:bodyPr>
            <a:normAutofit fontScale="90000"/>
          </a:bodyPr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CB560-7F4C-412F-A46C-C591997D3D5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23528" y="838200"/>
            <a:ext cx="8363272" cy="6019800"/>
          </a:xfrm>
        </p:spPr>
        <p:txBody>
          <a:bodyPr/>
          <a:lstStyle/>
          <a:p>
            <a:r>
              <a:rPr lang="en-GB" sz="3200" dirty="0"/>
              <a:t>A recap: </a:t>
            </a:r>
          </a:p>
          <a:p>
            <a:pPr lvl="1"/>
            <a:r>
              <a:rPr lang="en-GB" sz="3200" dirty="0"/>
              <a:t>behaviour change theories/models;</a:t>
            </a:r>
          </a:p>
          <a:p>
            <a:pPr lvl="1"/>
            <a:r>
              <a:rPr lang="en-GB" sz="3200" dirty="0"/>
              <a:t>approaches to health promotion</a:t>
            </a:r>
          </a:p>
          <a:p>
            <a:r>
              <a:rPr lang="en-GB" sz="3200" dirty="0"/>
              <a:t>WHO approaches to health promotion</a:t>
            </a:r>
          </a:p>
          <a:p>
            <a:r>
              <a:rPr lang="en-GB" sz="3200" dirty="0"/>
              <a:t>An overview of approaches theories models so far</a:t>
            </a:r>
          </a:p>
          <a:p>
            <a:r>
              <a:rPr lang="en-GB" sz="3200" dirty="0"/>
              <a:t>The use of health promotion models to help guide practice:</a:t>
            </a:r>
          </a:p>
          <a:p>
            <a:pPr lvl="1"/>
            <a:r>
              <a:rPr lang="en-GB" sz="3200" dirty="0"/>
              <a:t>Caplan and Holland </a:t>
            </a:r>
          </a:p>
          <a:p>
            <a:pPr lvl="1"/>
            <a:r>
              <a:rPr lang="en-GB" sz="3200" dirty="0"/>
              <a:t>Beattie</a:t>
            </a:r>
          </a:p>
          <a:p>
            <a:pPr lvl="1"/>
            <a:r>
              <a:rPr lang="en-GB" sz="3200" dirty="0" err="1"/>
              <a:t>Tannahill</a:t>
            </a:r>
            <a:endParaRPr lang="en-GB" sz="3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066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08819-5CB6-4027-8941-2261AF11B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Theories/models of behaviour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474B3-D65F-4A30-B7BF-3BB466977F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1520" y="1417638"/>
            <a:ext cx="8435280" cy="4602162"/>
          </a:xfrm>
        </p:spPr>
        <p:txBody>
          <a:bodyPr/>
          <a:lstStyle/>
          <a:p>
            <a:r>
              <a:rPr lang="en-GB" dirty="0"/>
              <a:t>Health Belief Model</a:t>
            </a:r>
          </a:p>
          <a:p>
            <a:r>
              <a:rPr lang="en-GB" sz="2800" dirty="0"/>
              <a:t>The Transtheoretical Model (TTM), also known as Stages of Change</a:t>
            </a:r>
          </a:p>
          <a:p>
            <a:r>
              <a:rPr lang="en-GB" dirty="0"/>
              <a:t>Theory of planned behaviour</a:t>
            </a:r>
            <a:endParaRPr lang="en-GB" sz="2800" dirty="0"/>
          </a:p>
          <a:p>
            <a:r>
              <a:rPr lang="en-GB" dirty="0"/>
              <a:t>Health locus of control</a:t>
            </a:r>
          </a:p>
        </p:txBody>
      </p:sp>
    </p:spTree>
    <p:extLst>
      <p:ext uri="{BB962C8B-B14F-4D97-AF65-F5344CB8AC3E}">
        <p14:creationId xmlns:p14="http://schemas.microsoft.com/office/powerpoint/2010/main" val="762384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B8109FC-E74F-4A0E-9BFF-CC1EB0FD994E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31641625"/>
              </p:ext>
            </p:extLst>
          </p:nvPr>
        </p:nvGraphicFramePr>
        <p:xfrm>
          <a:off x="179512" y="188641"/>
          <a:ext cx="8784976" cy="60902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>
                  <a:extLst>
                    <a:ext uri="{9D8B030D-6E8A-4147-A177-3AD203B41FA5}">
                      <a16:colId xmlns:a16="http://schemas.microsoft.com/office/drawing/2014/main" val="3737320894"/>
                    </a:ext>
                  </a:extLst>
                </a:gridCol>
                <a:gridCol w="2428319">
                  <a:extLst>
                    <a:ext uri="{9D8B030D-6E8A-4147-A177-3AD203B41FA5}">
                      <a16:colId xmlns:a16="http://schemas.microsoft.com/office/drawing/2014/main" val="2723221058"/>
                    </a:ext>
                  </a:extLst>
                </a:gridCol>
                <a:gridCol w="2504228">
                  <a:extLst>
                    <a:ext uri="{9D8B030D-6E8A-4147-A177-3AD203B41FA5}">
                      <a16:colId xmlns:a16="http://schemas.microsoft.com/office/drawing/2014/main" val="1511934519"/>
                    </a:ext>
                  </a:extLst>
                </a:gridCol>
                <a:gridCol w="2196245">
                  <a:extLst>
                    <a:ext uri="{9D8B030D-6E8A-4147-A177-3AD203B41FA5}">
                      <a16:colId xmlns:a16="http://schemas.microsoft.com/office/drawing/2014/main" val="1848161936"/>
                    </a:ext>
                  </a:extLst>
                </a:gridCol>
              </a:tblGrid>
              <a:tr h="624496">
                <a:tc>
                  <a:txBody>
                    <a:bodyPr/>
                    <a:lstStyle/>
                    <a:p>
                      <a:r>
                        <a:rPr lang="en-GB" b="1" dirty="0"/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Aims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Methods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Worker/client relationship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555166"/>
                  </a:ext>
                </a:extLst>
              </a:tr>
              <a:tr h="799665">
                <a:tc>
                  <a:txBody>
                    <a:bodyPr/>
                    <a:lstStyle/>
                    <a:p>
                      <a:r>
                        <a:rPr lang="en-GB" sz="1600" b="1" dirty="0"/>
                        <a:t>Medical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 identify those at risk from disease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Primary health care consultant.  E.g. measurement of BMI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Expert-led; passive/conforming client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5269744"/>
                  </a:ext>
                </a:extLst>
              </a:tr>
              <a:tr h="1273540">
                <a:tc>
                  <a:txBody>
                    <a:bodyPr/>
                    <a:lstStyle/>
                    <a:p>
                      <a:r>
                        <a:rPr lang="en-GB" sz="1600" b="1" dirty="0"/>
                        <a:t>Behaviour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 encourage individuals to take responsibility for their own health/choose healthier lifestyles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Persuasion through one-to-one advice; information, mass campaigns.  E.g. ‘Look after your heart’ dietary message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Expert-led; dependent client; victim-blaming ideology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388851"/>
                  </a:ext>
                </a:extLst>
              </a:tr>
              <a:tr h="1273540">
                <a:tc>
                  <a:txBody>
                    <a:bodyPr/>
                    <a:lstStyle/>
                    <a:p>
                      <a:r>
                        <a:rPr lang="en-GB" sz="1600" b="1" dirty="0"/>
                        <a:t>Educational</a:t>
                      </a:r>
                      <a:r>
                        <a:rPr lang="en-GB" sz="160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 increase knowledge and skills about healthy lifestyles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Information; exploration of attitudes through small-group work; development of skills.  E.g. women’s health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May be expert led; may also involve client in negotiation of issue for discussion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494913"/>
                  </a:ext>
                </a:extLst>
              </a:tr>
              <a:tr h="1040827">
                <a:tc>
                  <a:txBody>
                    <a:bodyPr/>
                    <a:lstStyle/>
                    <a:p>
                      <a:r>
                        <a:rPr lang="en-GB" sz="1600" b="1" dirty="0"/>
                        <a:t>Empowerment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 work with clients or communities to meet their perceived 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Advocacy, negotiation, networking, facilitation.  E.g. food co-op, weight reduction group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Health promoter is facilitator; client becomes empowered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8779799"/>
                  </a:ext>
                </a:extLst>
              </a:tr>
              <a:tr h="1036603">
                <a:tc>
                  <a:txBody>
                    <a:bodyPr/>
                    <a:lstStyle/>
                    <a:p>
                      <a:r>
                        <a:rPr lang="en-GB" sz="1600" b="1" dirty="0"/>
                        <a:t>Social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 address inequalities in health (social, ethnic, gender, geography)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Development of organisational policy, public health legislation, e.g. smoking ban, fool labelling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Top-down, involving social regulation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8300529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C7AB3446-ACE4-4D95-AF8F-D8AECCBE36DE}"/>
              </a:ext>
            </a:extLst>
          </p:cNvPr>
          <p:cNvSpPr txBox="1"/>
          <p:nvPr/>
        </p:nvSpPr>
        <p:spPr>
          <a:xfrm>
            <a:off x="179512" y="638132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Approaches to health promotion  </a:t>
            </a:r>
            <a:r>
              <a:rPr lang="en-GB" dirty="0"/>
              <a:t>(Source:  Naidoo and Wills, 2016, p. 170)</a:t>
            </a:r>
          </a:p>
        </p:txBody>
      </p:sp>
    </p:spTree>
    <p:extLst>
      <p:ext uri="{BB962C8B-B14F-4D97-AF65-F5344CB8AC3E}">
        <p14:creationId xmlns:p14="http://schemas.microsoft.com/office/powerpoint/2010/main" val="3324992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4A490-78A3-4ED5-9F24-4CAF1B55D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634082"/>
          </a:xfrm>
        </p:spPr>
        <p:txBody>
          <a:bodyPr>
            <a:noAutofit/>
          </a:bodyPr>
          <a:lstStyle/>
          <a:p>
            <a:r>
              <a:rPr lang="en-GB" dirty="0"/>
              <a:t>WHO and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17ECC-9FF8-46BB-8A3E-780A1A1A548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908720"/>
            <a:ext cx="8964488" cy="5949280"/>
          </a:xfrm>
        </p:spPr>
        <p:txBody>
          <a:bodyPr/>
          <a:lstStyle/>
          <a:p>
            <a:r>
              <a:rPr lang="en-GB" dirty="0"/>
              <a:t>WHO holds regular international conferences on health promotion.  The first of these took place in 1986 in Ottawa, Canada.</a:t>
            </a:r>
          </a:p>
          <a:p>
            <a:r>
              <a:rPr lang="en-GB" dirty="0"/>
              <a:t> The main approaches to health promotion identified in the </a:t>
            </a:r>
            <a:r>
              <a:rPr lang="en-GB" i="1" dirty="0"/>
              <a:t>Ottawa Charter for Health Promotion 1986 </a:t>
            </a:r>
            <a:r>
              <a:rPr lang="en-GB" dirty="0"/>
              <a:t>(WHO, 1986) were:</a:t>
            </a:r>
          </a:p>
          <a:p>
            <a:endParaRPr lang="en-GB" dirty="0"/>
          </a:p>
          <a:p>
            <a:pPr lvl="1"/>
            <a:r>
              <a:rPr lang="en-GB" dirty="0"/>
              <a:t>Building of healthy public policy</a:t>
            </a:r>
          </a:p>
          <a:p>
            <a:pPr lvl="1"/>
            <a:r>
              <a:rPr lang="en-GB" dirty="0"/>
              <a:t>Creating supportive environments</a:t>
            </a:r>
          </a:p>
          <a:p>
            <a:pPr lvl="1"/>
            <a:r>
              <a:rPr lang="en-GB" dirty="0"/>
              <a:t>Strengthening community action</a:t>
            </a:r>
          </a:p>
          <a:p>
            <a:pPr lvl="1"/>
            <a:r>
              <a:rPr lang="en-GB" dirty="0"/>
              <a:t>Developing personal skills</a:t>
            </a:r>
          </a:p>
          <a:p>
            <a:pPr lvl="1"/>
            <a:r>
              <a:rPr lang="en-GB" dirty="0"/>
              <a:t>Reorienting health services</a:t>
            </a:r>
          </a:p>
          <a:p>
            <a:pPr lvl="1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AD8F2C-C924-4637-BE1A-93DF682309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2996952"/>
            <a:ext cx="3411217" cy="3151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081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DEF2-415E-4860-A641-177E9CB69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Shanghai (2016)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7A27E-739E-48B6-9432-B870089AAB2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764704"/>
            <a:ext cx="8686800" cy="581865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most recent WHO international health promotion conference took place in Shanghai in 2016.  The </a:t>
            </a:r>
            <a:r>
              <a:rPr lang="en-GB" i="1" dirty="0"/>
              <a:t>Shanghai Declaration on promoting health in the 2030 Agenda for Sustainable Development  </a:t>
            </a:r>
            <a:r>
              <a:rPr lang="en-GB" dirty="0"/>
              <a:t>(WHO, 2016) notes the importance of: governmental and community action; equity and social inclusion; health literacy; the recognition of health inequalities</a:t>
            </a:r>
          </a:p>
          <a:p>
            <a:r>
              <a:rPr lang="en-GB" i="1" dirty="0"/>
              <a:t>Promoting Health: Guide to national implementation of the Shanghai Declaration </a:t>
            </a:r>
            <a:r>
              <a:rPr lang="en-GB" dirty="0"/>
              <a:t>(WHO, 2018) outlines five main approaches to health promotion: </a:t>
            </a:r>
          </a:p>
          <a:p>
            <a:pPr lvl="1"/>
            <a:r>
              <a:rPr lang="en-GB" dirty="0"/>
              <a:t>Top-down organizational approaches, which often begin with changing agency policies or practices</a:t>
            </a:r>
          </a:p>
          <a:p>
            <a:pPr lvl="1"/>
            <a:r>
              <a:rPr lang="en-GB" dirty="0"/>
              <a:t>Bottom-up organizational approaches (e.g. development of new skills by incumbent teams/staff).  </a:t>
            </a:r>
          </a:p>
          <a:p>
            <a:pPr lvl="1"/>
            <a:r>
              <a:rPr lang="en-GB" dirty="0"/>
              <a:t>Partnerships approach, which involves strengthening the relationships and cooperation between organizations, as well as resulting synergies.</a:t>
            </a:r>
          </a:p>
          <a:p>
            <a:pPr lvl="1"/>
            <a:r>
              <a:rPr lang="en-GB" dirty="0"/>
              <a:t>Community-organizing approaches, in which individual community members are drawn together to form new organizations (or transform existing ones) to improve the health of community members</a:t>
            </a:r>
          </a:p>
          <a:p>
            <a:r>
              <a:rPr lang="en-GB" dirty="0"/>
              <a:t>The document outlines 17 Sustainable Development Goals (SDGs)</a:t>
            </a:r>
          </a:p>
        </p:txBody>
      </p:sp>
    </p:spTree>
    <p:extLst>
      <p:ext uri="{BB962C8B-B14F-4D97-AF65-F5344CB8AC3E}">
        <p14:creationId xmlns:p14="http://schemas.microsoft.com/office/powerpoint/2010/main" val="3640615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hart, sunburst chart&#10;&#10;Description automatically generated">
            <a:extLst>
              <a:ext uri="{FF2B5EF4-FFF2-40B4-BE49-F238E27FC236}">
                <a16:creationId xmlns:a16="http://schemas.microsoft.com/office/drawing/2014/main" id="{59088987-273D-42C2-9342-AEC6F8D89CD5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32" y="404664"/>
            <a:ext cx="8328507" cy="590814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81DCF8-8B60-401D-AA9E-00A545E0880D}"/>
              </a:ext>
            </a:extLst>
          </p:cNvPr>
          <p:cNvSpPr txBox="1"/>
          <p:nvPr/>
        </p:nvSpPr>
        <p:spPr>
          <a:xfrm>
            <a:off x="1043608" y="6309320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WHO SDGs (WHO, 2018, p. 33) </a:t>
            </a:r>
          </a:p>
        </p:txBody>
      </p:sp>
    </p:spTree>
    <p:extLst>
      <p:ext uri="{BB962C8B-B14F-4D97-AF65-F5344CB8AC3E}">
        <p14:creationId xmlns:p14="http://schemas.microsoft.com/office/powerpoint/2010/main" val="1785311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6C6BE-6183-4F7A-A127-207550F5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Next WHO Global Conference on Health 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9C58A-730C-45A1-BB4B-A2B54620E9C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933528"/>
          </a:xfrm>
        </p:spPr>
        <p:txBody>
          <a:bodyPr>
            <a:normAutofit/>
          </a:bodyPr>
          <a:lstStyle/>
          <a:p>
            <a:r>
              <a:rPr lang="en-GB" dirty="0"/>
              <a:t>On 13-15 December 2021 WHO holds the 10th Global Conference on Health Promotion.  </a:t>
            </a:r>
          </a:p>
          <a:p>
            <a:r>
              <a:rPr lang="en-GB" dirty="0"/>
              <a:t> The conference addresses how health promotion can advance well-being.  Details at: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https://www.who.int/news-room/events/detail/2021/12/13/default-calendar/save-the-date---10th-global-conference-on-health-promotion-health-promotion-for-well-being-equity-and-sustainable-development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2320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88ED6-5822-4BF2-AEF9-E6265B870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Approaches/theories/models: 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FEFE7-3186-446A-BE83-E54AADF0973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8435280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We have seen some different approaches to health promotion: these </a:t>
            </a:r>
            <a:r>
              <a:rPr lang="en-GB" i="1" dirty="0"/>
              <a:t>describe</a:t>
            </a:r>
            <a:r>
              <a:rPr lang="en-GB" dirty="0"/>
              <a:t> situations, i.e. they indicate what health promoters do (with a mix of approaches possible/desirable, depending on the situation).  </a:t>
            </a:r>
          </a:p>
          <a:p>
            <a:r>
              <a:rPr lang="en-GB" dirty="0"/>
              <a:t>We have also seen looked at some theories/models of behaviour change </a:t>
            </a:r>
          </a:p>
          <a:p>
            <a:r>
              <a:rPr lang="en-GB" dirty="0"/>
              <a:t>We have learned that theory is: systematically organized knowledge applicable in a relatively wide variety of circumstances; is devised to analyse, predict or otherwise explain the nature or behaviour of a   specified set of phenomena; can be used as the basis for action (see, for instance, van </a:t>
            </a:r>
            <a:r>
              <a:rPr lang="en-GB" dirty="0" err="1"/>
              <a:t>Ryn</a:t>
            </a:r>
            <a:r>
              <a:rPr lang="en-GB" dirty="0"/>
              <a:t> and </a:t>
            </a:r>
            <a:r>
              <a:rPr lang="en-GB" dirty="0" err="1"/>
              <a:t>Heany</a:t>
            </a:r>
            <a:r>
              <a:rPr lang="en-GB" dirty="0"/>
              <a:t>, 1992). </a:t>
            </a:r>
          </a:p>
          <a:p>
            <a:r>
              <a:rPr lang="en-GB" dirty="0"/>
              <a:t>Models (whether building models, diagrammatic maps or theoretical models) seek to represent reality (in some way) and to show, in a simplified manner, how different elements connect </a:t>
            </a:r>
          </a:p>
          <a:p>
            <a:r>
              <a:rPr lang="en-GB" dirty="0"/>
              <a:t>Models draw (implicitly) on theoretical frameworks that explain how/why the different elements are connected</a:t>
            </a:r>
          </a:p>
          <a:p>
            <a:pPr marL="0" indent="0">
              <a:buNone/>
            </a:pPr>
            <a:r>
              <a:rPr lang="en-GB" sz="1300" dirty="0"/>
              <a:t>(See </a:t>
            </a:r>
            <a:r>
              <a:rPr lang="en-GB" sz="1300" dirty="0" err="1"/>
              <a:t>Laverack</a:t>
            </a:r>
            <a:r>
              <a:rPr lang="en-GB" sz="1300" dirty="0"/>
              <a:t>, 2014; Naidoo and Wills, 2016)</a:t>
            </a:r>
          </a:p>
        </p:txBody>
      </p:sp>
    </p:spTree>
    <p:extLst>
      <p:ext uri="{BB962C8B-B14F-4D97-AF65-F5344CB8AC3E}">
        <p14:creationId xmlns:p14="http://schemas.microsoft.com/office/powerpoint/2010/main" val="571722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A6729-8A49-4808-89BA-FBEE81CA0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483" y="98376"/>
            <a:ext cx="807524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Which theory/model?  Practical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03C38-B6F4-4FAA-A7CF-721914CC04E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77482" y="948482"/>
            <a:ext cx="8409317" cy="579288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challenge in health promotion practice is how to apply the </a:t>
            </a:r>
            <a:r>
              <a:rPr lang="en-GB" i="1" dirty="0"/>
              <a:t>correct </a:t>
            </a:r>
            <a:r>
              <a:rPr lang="en-GB" dirty="0"/>
              <a:t>theory and models (the science) to the a</a:t>
            </a:r>
            <a:r>
              <a:rPr lang="en-GB" i="1" dirty="0"/>
              <a:t>ppropriate</a:t>
            </a:r>
            <a:r>
              <a:rPr lang="en-GB" dirty="0"/>
              <a:t> practice context (the art). </a:t>
            </a:r>
          </a:p>
          <a:p>
            <a:r>
              <a:rPr lang="en-GB" dirty="0"/>
              <a:t>To do this, we need to bear in mind that: </a:t>
            </a:r>
          </a:p>
          <a:p>
            <a:pPr lvl="1"/>
            <a:r>
              <a:rPr lang="en-GB" dirty="0"/>
              <a:t>health promotion practitioners are constrained by time, finances, and, possibly, the level of control that they have over which theory and models they can use; </a:t>
            </a:r>
          </a:p>
          <a:p>
            <a:pPr lvl="1"/>
            <a:r>
              <a:rPr lang="en-GB" dirty="0"/>
              <a:t>health promotion programmes often cover a range of issues, target groups, settings and cultural contexts.</a:t>
            </a:r>
          </a:p>
          <a:p>
            <a:r>
              <a:rPr lang="en-GB" dirty="0"/>
              <a:t>In practice, the use of more than one theory or model may be necessary</a:t>
            </a:r>
          </a:p>
          <a:p>
            <a:r>
              <a:rPr lang="en-GB" dirty="0"/>
              <a:t>Models of health promotion may help to: </a:t>
            </a:r>
          </a:p>
          <a:p>
            <a:pPr lvl="1"/>
            <a:r>
              <a:rPr lang="en-GB" dirty="0"/>
              <a:t>conceptualise/map the field; </a:t>
            </a:r>
          </a:p>
          <a:p>
            <a:pPr lvl="1"/>
            <a:r>
              <a:rPr lang="en-GB" dirty="0"/>
              <a:t>interrogate/analyse existing practice;</a:t>
            </a:r>
          </a:p>
          <a:p>
            <a:pPr lvl="1"/>
            <a:r>
              <a:rPr lang="en-GB" dirty="0"/>
              <a:t>plan/chart possibilities for interventions</a:t>
            </a:r>
          </a:p>
          <a:p>
            <a:pPr lvl="1"/>
            <a:r>
              <a:rPr lang="en-GB" dirty="0"/>
              <a:t>think theoretically and arrive at new strategies/ways of working</a:t>
            </a:r>
          </a:p>
          <a:p>
            <a:pPr lvl="1"/>
            <a:r>
              <a:rPr lang="en-GB" dirty="0"/>
              <a:t>prioritise/locate more or less desirable types of intervention</a:t>
            </a:r>
          </a:p>
          <a:p>
            <a:pPr marL="0" indent="0">
              <a:buNone/>
            </a:pPr>
            <a:r>
              <a:rPr lang="en-GB" sz="1500" dirty="0"/>
              <a:t>(See </a:t>
            </a:r>
            <a:r>
              <a:rPr lang="en-GB" sz="1500" dirty="0" err="1"/>
              <a:t>Laverack</a:t>
            </a:r>
            <a:r>
              <a:rPr lang="en-GB" sz="1500" dirty="0"/>
              <a:t>, 2014; Naidoo and Wills, 2016)</a:t>
            </a:r>
          </a:p>
        </p:txBody>
      </p:sp>
    </p:spTree>
    <p:extLst>
      <p:ext uri="{BB962C8B-B14F-4D97-AF65-F5344CB8AC3E}">
        <p14:creationId xmlns:p14="http://schemas.microsoft.com/office/powerpoint/2010/main" val="1797871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E5F8-9C4C-4723-AEF5-65E5D259F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737733"/>
          </a:xfrm>
        </p:spPr>
        <p:txBody>
          <a:bodyPr>
            <a:normAutofit fontScale="90000"/>
          </a:bodyPr>
          <a:lstStyle/>
          <a:p>
            <a:r>
              <a:rPr lang="en-GB" dirty="0"/>
              <a:t>A multitude of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18C2D-315A-4BB8-8F04-3FB05C8B28F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1012371"/>
            <a:ext cx="8928992" cy="5845629"/>
          </a:xfrm>
        </p:spPr>
        <p:txBody>
          <a:bodyPr/>
          <a:lstStyle/>
          <a:p>
            <a:r>
              <a:rPr lang="en-GB" sz="3200" dirty="0"/>
              <a:t>The are many different models of health promotion that can be utilised (with large areas of overlap between them) to help guide practice</a:t>
            </a:r>
          </a:p>
          <a:p>
            <a:r>
              <a:rPr lang="en-GB" sz="3200" dirty="0"/>
              <a:t>However, there is little consensus on terminology/underlying criteria (this can lead to confusion)</a:t>
            </a:r>
          </a:p>
          <a:p>
            <a:r>
              <a:rPr lang="en-GB" sz="3200" dirty="0"/>
              <a:t>We will consider three models of health promotion, namely:</a:t>
            </a:r>
          </a:p>
          <a:p>
            <a:pPr lvl="1"/>
            <a:r>
              <a:rPr lang="en-GB" sz="3200" dirty="0"/>
              <a:t>Caplan and Holland’s (1990) analytic model</a:t>
            </a:r>
          </a:p>
          <a:p>
            <a:pPr lvl="1"/>
            <a:r>
              <a:rPr lang="en-GB" sz="3200" dirty="0"/>
              <a:t>Beattie’s (1991) analytic model </a:t>
            </a:r>
          </a:p>
          <a:p>
            <a:pPr lvl="1"/>
            <a:r>
              <a:rPr lang="en-GB" sz="3200" dirty="0" err="1"/>
              <a:t>Tannahill’s</a:t>
            </a:r>
            <a:r>
              <a:rPr lang="en-GB" sz="3200" dirty="0"/>
              <a:t> (</a:t>
            </a:r>
            <a:r>
              <a:rPr lang="en-GB" sz="3200" dirty="0" err="1"/>
              <a:t>Downie</a:t>
            </a:r>
            <a:r>
              <a:rPr lang="en-GB" sz="3200" dirty="0"/>
              <a:t> et al., 1996) descriptive model</a:t>
            </a:r>
          </a:p>
          <a:p>
            <a:pPr marL="320040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8155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70931-1F92-4C3F-A2F5-ADB5F9748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73162"/>
          </a:xfrm>
        </p:spPr>
        <p:txBody>
          <a:bodyPr>
            <a:normAutofit fontScale="90000"/>
          </a:bodyPr>
          <a:lstStyle/>
          <a:p>
            <a:r>
              <a:rPr lang="en-GB" dirty="0"/>
              <a:t>Caplan and Holland’s (1990) analytic model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FDAD9-A585-409E-858E-2600A63673F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980728"/>
            <a:ext cx="8686800" cy="56026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Derives from sociological/social policy frameworks</a:t>
            </a:r>
          </a:p>
          <a:p>
            <a:r>
              <a:rPr lang="en-GB" dirty="0"/>
              <a:t>Adopts a structural analysis, drawing attention to the material and social influences on health and social structures which contribute to health inequalities</a:t>
            </a:r>
          </a:p>
          <a:p>
            <a:r>
              <a:rPr lang="en-GB" dirty="0"/>
              <a:t>Shows how health promotion approaches are influenced by political ideology and different values regarding power, responsibility and authority</a:t>
            </a:r>
          </a:p>
          <a:p>
            <a:r>
              <a:rPr lang="en-GB" dirty="0"/>
              <a:t> Suggests four paradigms/ways of examining health promotion that derive from nature of knowledge and nature of society</a:t>
            </a:r>
          </a:p>
          <a:p>
            <a:pPr lvl="1"/>
            <a:r>
              <a:rPr lang="en-GB" dirty="0"/>
              <a:t>Nature of knowledge – continuum moving from subjectivity to objectivity, i.e. from lay accounts to scientific evidence </a:t>
            </a:r>
          </a:p>
          <a:p>
            <a:pPr lvl="1"/>
            <a:r>
              <a:rPr lang="en-GB" dirty="0"/>
              <a:t>Nature of society – continuum from radical change to social regulation</a:t>
            </a:r>
          </a:p>
          <a:p>
            <a:r>
              <a:rPr lang="en-GB" dirty="0"/>
              <a:t>These two dimensions joined together create four paradigms (i.e. pattern/model/conception) – this can be seen in the following slide</a:t>
            </a:r>
          </a:p>
        </p:txBody>
      </p:sp>
    </p:spTree>
    <p:extLst>
      <p:ext uri="{BB962C8B-B14F-4D97-AF65-F5344CB8AC3E}">
        <p14:creationId xmlns:p14="http://schemas.microsoft.com/office/powerpoint/2010/main" val="14249935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8FEF-C678-42DB-876F-D7AADB253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926047"/>
          </a:xfrm>
        </p:spPr>
        <p:txBody>
          <a:bodyPr>
            <a:noAutofit/>
          </a:bodyPr>
          <a:lstStyle/>
          <a:p>
            <a:r>
              <a:rPr lang="en-GB" sz="2800" dirty="0"/>
              <a:t>Caplan and Holland’s four paradigms of health promotion (adapted from Caplan and Holland, 1990)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B04C-7E9B-449A-AF3E-C2C3BB04668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	        </a:t>
            </a:r>
            <a:r>
              <a:rPr lang="en-GB" sz="2000" b="1" dirty="0"/>
              <a:t>Radical change</a:t>
            </a:r>
            <a:r>
              <a:rPr lang="en-GB" dirty="0"/>
              <a:t>	</a:t>
            </a:r>
            <a:r>
              <a:rPr lang="en-GB" sz="2000" b="1" dirty="0"/>
              <a:t>Nature of society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b="1" dirty="0"/>
              <a:t>Subjective</a:t>
            </a:r>
            <a:r>
              <a:rPr lang="en-GB" dirty="0"/>
              <a:t>					</a:t>
            </a:r>
            <a:r>
              <a:rPr lang="en-GB" sz="2000" b="1" dirty="0"/>
              <a:t>Objective</a:t>
            </a:r>
          </a:p>
          <a:p>
            <a:pPr marL="0" indent="0">
              <a:buNone/>
            </a:pPr>
            <a:r>
              <a:rPr lang="en-GB" dirty="0"/>
              <a:t>					</a:t>
            </a:r>
            <a:r>
              <a:rPr lang="en-GB" sz="2000" b="1" dirty="0"/>
              <a:t>Nature of knowledge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      </a:t>
            </a:r>
            <a:r>
              <a:rPr lang="en-GB" sz="2000" b="1" dirty="0"/>
              <a:t>Social regulation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F5C5648-6D6B-4261-A77E-ABEC0132CBA9}"/>
              </a:ext>
            </a:extLst>
          </p:cNvPr>
          <p:cNvCxnSpPr/>
          <p:nvPr/>
        </p:nvCxnSpPr>
        <p:spPr>
          <a:xfrm>
            <a:off x="4427984" y="1700808"/>
            <a:ext cx="0" cy="410445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A1EDB4A-3071-474E-AC13-425873EBE386}"/>
              </a:ext>
            </a:extLst>
          </p:cNvPr>
          <p:cNvCxnSpPr/>
          <p:nvPr/>
        </p:nvCxnSpPr>
        <p:spPr>
          <a:xfrm>
            <a:off x="1331640" y="3573016"/>
            <a:ext cx="655272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9A50FEF-E644-40D1-82F3-7C92972BCE91}"/>
              </a:ext>
            </a:extLst>
          </p:cNvPr>
          <p:cNvSpPr txBox="1"/>
          <p:nvPr/>
        </p:nvSpPr>
        <p:spPr>
          <a:xfrm>
            <a:off x="4644006" y="1965701"/>
            <a:ext cx="35398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Radical structuralist</a:t>
            </a:r>
            <a:r>
              <a:rPr lang="en-GB" dirty="0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reflects structural inequalities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Need to challenge inequity and radically transform society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6323AA-B80E-4127-8F22-6C464F4D4A8C}"/>
              </a:ext>
            </a:extLst>
          </p:cNvPr>
          <p:cNvSpPr txBox="1"/>
          <p:nvPr/>
        </p:nvSpPr>
        <p:spPr>
          <a:xfrm>
            <a:off x="832759" y="1965701"/>
            <a:ext cx="2875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Radical humanist: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Holistic view of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De-professionalisation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Self-help networks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229716-5DB9-492B-B184-3EAAD5062074}"/>
              </a:ext>
            </a:extLst>
          </p:cNvPr>
          <p:cNvSpPr txBox="1"/>
          <p:nvPr/>
        </p:nvSpPr>
        <p:spPr>
          <a:xfrm>
            <a:off x="683573" y="4018360"/>
            <a:ext cx="37444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Humanist: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Holistic view of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Aims to improve understanding and development of 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Client-led </a:t>
            </a:r>
          </a:p>
          <a:p>
            <a:r>
              <a:rPr lang="en-GB" dirty="0"/>
              <a:t>		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A300BE5-E93B-4A27-8274-710557892958}"/>
              </a:ext>
            </a:extLst>
          </p:cNvPr>
          <p:cNvSpPr txBox="1"/>
          <p:nvPr/>
        </p:nvSpPr>
        <p:spPr>
          <a:xfrm>
            <a:off x="4658813" y="4100879"/>
            <a:ext cx="32255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Traditional: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= absence of 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Aim is to change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Expert-led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267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78223-9FB8-4B36-9AA1-79C14B96D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The four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E330D-815C-4496-9F82-09042D2ECC8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764704"/>
            <a:ext cx="9144000" cy="6093296"/>
          </a:xfrm>
        </p:spPr>
        <p:txBody>
          <a:bodyPr>
            <a:noAutofit/>
          </a:bodyPr>
          <a:lstStyle/>
          <a:p>
            <a:r>
              <a:rPr lang="en-GB" sz="3200" b="1" dirty="0"/>
              <a:t>Radical humanist:</a:t>
            </a:r>
          </a:p>
          <a:p>
            <a:pPr lvl="1"/>
            <a:r>
              <a:rPr lang="en-GB" sz="3200" dirty="0"/>
              <a:t>relates to empowerment approach;</a:t>
            </a:r>
          </a:p>
          <a:p>
            <a:pPr lvl="1"/>
            <a:r>
              <a:rPr lang="en-GB" sz="3200" dirty="0"/>
              <a:t>health promotion designed to raise consciousness;</a:t>
            </a:r>
          </a:p>
          <a:p>
            <a:pPr lvl="1"/>
            <a:r>
              <a:rPr lang="en-GB" sz="3200" dirty="0"/>
              <a:t>exploration of personal responses to health issues; </a:t>
            </a:r>
          </a:p>
          <a:p>
            <a:pPr lvl="1"/>
            <a:r>
              <a:rPr lang="en-GB" sz="3200" dirty="0"/>
              <a:t>encouragement to form social, organizational, economic networks</a:t>
            </a:r>
          </a:p>
          <a:p>
            <a:r>
              <a:rPr lang="en-GB" sz="3200" b="1" dirty="0"/>
              <a:t>Radical structuralist:</a:t>
            </a:r>
          </a:p>
          <a:p>
            <a:pPr lvl="1"/>
            <a:r>
              <a:rPr lang="en-GB" sz="3200" dirty="0"/>
              <a:t>holds that structural inequalities are the cause of many health problems;</a:t>
            </a:r>
          </a:p>
          <a:p>
            <a:pPr lvl="1"/>
            <a:r>
              <a:rPr lang="en-GB" sz="3200" dirty="0"/>
              <a:t>role of health promotion is to address the relationship between health and social inequalities</a:t>
            </a:r>
          </a:p>
        </p:txBody>
      </p:sp>
    </p:spTree>
    <p:extLst>
      <p:ext uri="{BB962C8B-B14F-4D97-AF65-F5344CB8AC3E}">
        <p14:creationId xmlns:p14="http://schemas.microsoft.com/office/powerpoint/2010/main" val="1445683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38701-36DA-498B-95A2-E173762E562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332656"/>
            <a:ext cx="8784976" cy="6408712"/>
          </a:xfrm>
        </p:spPr>
        <p:txBody>
          <a:bodyPr/>
          <a:lstStyle/>
          <a:p>
            <a:r>
              <a:rPr lang="en-GB" sz="3200" dirty="0"/>
              <a:t> </a:t>
            </a:r>
            <a:r>
              <a:rPr lang="en-GB" sz="3200" b="1" dirty="0"/>
              <a:t>Traditional:</a:t>
            </a:r>
          </a:p>
          <a:p>
            <a:pPr lvl="1"/>
            <a:r>
              <a:rPr lang="en-GB" sz="3200" dirty="0"/>
              <a:t>relates to medical and behaviour change approaches;</a:t>
            </a:r>
          </a:p>
          <a:p>
            <a:pPr lvl="1"/>
            <a:r>
              <a:rPr lang="en-GB" sz="3200" dirty="0"/>
              <a:t>knowledge lies with experts;</a:t>
            </a:r>
          </a:p>
          <a:p>
            <a:pPr lvl="1"/>
            <a:r>
              <a:rPr lang="en-GB" sz="3200" dirty="0"/>
              <a:t>emphasis on giving information to bring about behaviour change</a:t>
            </a:r>
          </a:p>
          <a:p>
            <a:r>
              <a:rPr lang="en-GB" sz="3200" b="1" dirty="0"/>
              <a:t>Humanist:</a:t>
            </a:r>
          </a:p>
          <a:p>
            <a:pPr lvl="1"/>
            <a:r>
              <a:rPr lang="en-GB" sz="3200" dirty="0"/>
              <a:t>relates to the educational approach;</a:t>
            </a:r>
          </a:p>
          <a:p>
            <a:pPr lvl="1"/>
            <a:r>
              <a:rPr lang="en-GB" sz="3200" dirty="0"/>
              <a:t>individuals enabled to use their personal resources/skills to maximise chances of developing what they consider to be a healthy lifestyle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613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40041-9F1B-42F3-857C-11C80754E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Beattie’s (1991) analytic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FE794-DFC5-44E3-AAC7-046499A3D10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980728"/>
            <a:ext cx="8507288" cy="5472608"/>
          </a:xfrm>
        </p:spPr>
        <p:txBody>
          <a:bodyPr/>
          <a:lstStyle/>
          <a:p>
            <a:r>
              <a:rPr lang="en-GB" dirty="0"/>
              <a:t>Provides a structural analysis of the different health promotion approaches</a:t>
            </a:r>
          </a:p>
          <a:p>
            <a:r>
              <a:rPr lang="en-GB" dirty="0"/>
              <a:t>Suggests four paradigms of health promotion that derive from two dimensions of mode of intervention and focus of intervention  </a:t>
            </a:r>
          </a:p>
          <a:p>
            <a:pPr lvl="1"/>
            <a:r>
              <a:rPr lang="en-GB" dirty="0"/>
              <a:t>Mode of intervention – continuum ranging from authoritative (expert-led/top-down) to negotiated (valuing individual autonomy/bottom-up)</a:t>
            </a:r>
          </a:p>
          <a:p>
            <a:pPr lvl="1"/>
            <a:r>
              <a:rPr lang="en-GB" dirty="0"/>
              <a:t>Focus of intervention – continuum ranging from a focus on individuals who are responsible for their own health to a focus on the collective and roots of ill=health</a:t>
            </a:r>
          </a:p>
          <a:p>
            <a:r>
              <a:rPr lang="en-GB" dirty="0"/>
              <a:t>These two dimension joined together create four paradigms (as can be seen in the following table)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1714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8FEF-C678-42DB-876F-D7AADB253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468544" cy="682620"/>
          </a:xfrm>
        </p:spPr>
        <p:txBody>
          <a:bodyPr>
            <a:noAutofit/>
          </a:bodyPr>
          <a:lstStyle/>
          <a:p>
            <a:r>
              <a:rPr lang="en-GB" sz="2000" dirty="0"/>
              <a:t>Beattie’s four paradigms of health promotion (adapted from Beattie, 1991)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B04C-7E9B-449A-AF3E-C2C3BB04668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7971" y="1175064"/>
            <a:ext cx="8938525" cy="5278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Health persuasion:</a:t>
            </a:r>
            <a:r>
              <a:rPr lang="en-GB" dirty="0"/>
              <a:t>		 	      </a:t>
            </a:r>
            <a:r>
              <a:rPr lang="en-GB" sz="2000" b="1" dirty="0"/>
              <a:t>Legislative action: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Individual	</a:t>
            </a:r>
            <a:r>
              <a:rPr lang="en-GB" dirty="0"/>
              <a:t>						</a:t>
            </a:r>
            <a:r>
              <a:rPr lang="en-GB" sz="2000" b="1" dirty="0"/>
              <a:t>Collective</a:t>
            </a:r>
          </a:p>
          <a:p>
            <a:pPr marL="0" indent="0">
              <a:buNone/>
            </a:pPr>
            <a:r>
              <a:rPr lang="en-GB" dirty="0"/>
              <a:t>				</a:t>
            </a:r>
            <a:endParaRPr lang="en-GB" sz="2000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     </a:t>
            </a:r>
            <a:endParaRPr lang="en-GB" sz="20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F5C5648-6D6B-4261-A77E-ABEC0132CBA9}"/>
              </a:ext>
            </a:extLst>
          </p:cNvPr>
          <p:cNvCxnSpPr>
            <a:cxnSpLocks/>
          </p:cNvCxnSpPr>
          <p:nvPr/>
        </p:nvCxnSpPr>
        <p:spPr>
          <a:xfrm>
            <a:off x="4473117" y="1965701"/>
            <a:ext cx="0" cy="412759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A1EDB4A-3071-474E-AC13-425873EBE386}"/>
              </a:ext>
            </a:extLst>
          </p:cNvPr>
          <p:cNvCxnSpPr>
            <a:cxnSpLocks/>
          </p:cNvCxnSpPr>
          <p:nvPr/>
        </p:nvCxnSpPr>
        <p:spPr>
          <a:xfrm>
            <a:off x="1547664" y="3725673"/>
            <a:ext cx="583264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9A50FEF-E644-40D1-82F3-7C92972BCE91}"/>
              </a:ext>
            </a:extLst>
          </p:cNvPr>
          <p:cNvSpPr txBox="1"/>
          <p:nvPr/>
        </p:nvSpPr>
        <p:spPr>
          <a:xfrm>
            <a:off x="4518249" y="1659634"/>
            <a:ext cx="462575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protect the population by making healthier choices more available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Practitioner in role of ‘custodian’ knowing what will improve the nation’s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Reformist political ideology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Activities include policy work, lobbying</a:t>
            </a:r>
          </a:p>
          <a:p>
            <a:r>
              <a:rPr lang="en-GB" dirty="0"/>
              <a:t>		</a:t>
            </a:r>
            <a:r>
              <a:rPr lang="en-GB" sz="2000" b="1" dirty="0"/>
              <a:t>Focus of intervention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6323AA-B80E-4127-8F22-6C464F4D4A8C}"/>
              </a:ext>
            </a:extLst>
          </p:cNvPr>
          <p:cNvSpPr txBox="1"/>
          <p:nvPr/>
        </p:nvSpPr>
        <p:spPr>
          <a:xfrm>
            <a:off x="251520" y="1844300"/>
            <a:ext cx="40324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persuade/encourage people to adopt healthier lifestyles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Practitioner in role of ‘expert/prescriber’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Conservative political ideology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Activities include advice/information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229716-5DB9-492B-B184-3EAAD5062074}"/>
              </a:ext>
            </a:extLst>
          </p:cNvPr>
          <p:cNvSpPr txBox="1"/>
          <p:nvPr/>
        </p:nvSpPr>
        <p:spPr>
          <a:xfrm>
            <a:off x="97971" y="3852721"/>
            <a:ext cx="433001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Personal counselling: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empower individuals to have the skills/confidence to take more control over their health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Practitioner in role of ‘counsellor’ working with people’s self-defined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Liberation or humanist political ideology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Activities include counselling and education</a:t>
            </a:r>
          </a:p>
          <a:p>
            <a:r>
              <a:rPr lang="en-GB" dirty="0"/>
              <a:t>		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A300BE5-E93B-4A27-8274-710557892958}"/>
              </a:ext>
            </a:extLst>
          </p:cNvPr>
          <p:cNvSpPr txBox="1"/>
          <p:nvPr/>
        </p:nvSpPr>
        <p:spPr>
          <a:xfrm>
            <a:off x="4437519" y="3872683"/>
            <a:ext cx="4706481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Community development</a:t>
            </a:r>
            <a:r>
              <a:rPr lang="en-GB" b="1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enfranchise/emancipate groups and communities so they recognise what they have in common and how social factors influence their lives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Practitioner in the role of ‘advocate’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Radical political ideology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Activities include community development/action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498891-9BD4-4403-B529-D2953E095875}"/>
              </a:ext>
            </a:extLst>
          </p:cNvPr>
          <p:cNvSpPr txBox="1"/>
          <p:nvPr/>
        </p:nvSpPr>
        <p:spPr>
          <a:xfrm>
            <a:off x="1979712" y="6093296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Mode of intervention: </a:t>
            </a:r>
            <a:r>
              <a:rPr lang="en-GB" sz="2000" dirty="0"/>
              <a:t>negotiated</a:t>
            </a:r>
          </a:p>
          <a:p>
            <a:r>
              <a:rPr lang="en-GB" sz="2000" b="1" dirty="0"/>
              <a:t>Mode of thought</a:t>
            </a:r>
            <a:r>
              <a:rPr lang="en-GB" sz="2000" dirty="0"/>
              <a:t>: participatory, subjective knowledge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3B6E40-F0AA-4F26-9E3D-08F451969C9D}"/>
              </a:ext>
            </a:extLst>
          </p:cNvPr>
          <p:cNvSpPr txBox="1"/>
          <p:nvPr/>
        </p:nvSpPr>
        <p:spPr>
          <a:xfrm>
            <a:off x="2267744" y="643971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Mode of intervention: </a:t>
            </a:r>
            <a:r>
              <a:rPr lang="en-GB" sz="2000" dirty="0"/>
              <a:t>authoritative</a:t>
            </a:r>
          </a:p>
          <a:p>
            <a:r>
              <a:rPr lang="en-GB" sz="2000" b="1" dirty="0"/>
              <a:t>Mode of thought: </a:t>
            </a:r>
            <a:r>
              <a:rPr lang="en-GB" sz="2000" dirty="0"/>
              <a:t>objective knowledge</a:t>
            </a:r>
          </a:p>
        </p:txBody>
      </p:sp>
    </p:spTree>
    <p:extLst>
      <p:ext uri="{BB962C8B-B14F-4D97-AF65-F5344CB8AC3E}">
        <p14:creationId xmlns:p14="http://schemas.microsoft.com/office/powerpoint/2010/main" val="21425348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8B2D9-9C10-4597-A1CF-CFFE943C2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418058"/>
          </a:xfrm>
        </p:spPr>
        <p:txBody>
          <a:bodyPr>
            <a:normAutofit fontScale="90000"/>
          </a:bodyPr>
          <a:lstStyle/>
          <a:p>
            <a:r>
              <a:rPr lang="en-GB" dirty="0"/>
              <a:t>The four paradigms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DA9FB-99F8-46F7-A765-C175268FBEC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548680"/>
            <a:ext cx="8964488" cy="6309320"/>
          </a:xfrm>
        </p:spPr>
        <p:txBody>
          <a:bodyPr>
            <a:normAutofit/>
          </a:bodyPr>
          <a:lstStyle/>
          <a:p>
            <a:r>
              <a:rPr lang="en-GB" sz="3200" b="1" dirty="0"/>
              <a:t>Health persuasion</a:t>
            </a:r>
            <a:r>
              <a:rPr lang="en-GB" sz="3200" dirty="0"/>
              <a:t>: </a:t>
            </a:r>
          </a:p>
          <a:p>
            <a:pPr lvl="1"/>
            <a:r>
              <a:rPr lang="en-GB" sz="3200" dirty="0"/>
              <a:t>interventions led by professionals and directed at individuals, e.g. primary healthcare professional encouraging a pregnant woman to stop smoking; </a:t>
            </a:r>
          </a:p>
          <a:p>
            <a:pPr lvl="1"/>
            <a:r>
              <a:rPr lang="en-GB" sz="3200" dirty="0"/>
              <a:t>approach based on premise that expert knows best;</a:t>
            </a:r>
          </a:p>
          <a:p>
            <a:pPr lvl="1"/>
            <a:r>
              <a:rPr lang="en-GB" sz="3200" dirty="0"/>
              <a:t>may range from straightforward signposting to brief interventions that seek to motivate a person to change</a:t>
            </a:r>
          </a:p>
          <a:p>
            <a:r>
              <a:rPr lang="en-GB" sz="3200" b="1" dirty="0"/>
              <a:t>Legislative action:</a:t>
            </a:r>
          </a:p>
          <a:p>
            <a:pPr lvl="1"/>
            <a:r>
              <a:rPr lang="en-GB" sz="3200" dirty="0"/>
              <a:t>interventions led by professionals but intended to protect communities, e.g. lobbying for tighter controls on food labelling and controlling the number of licensed premises that serve alcohol in a neighbourhood</a:t>
            </a:r>
          </a:p>
          <a:p>
            <a:pPr lvl="1"/>
            <a:endParaRPr lang="en-GB" sz="1800" b="1" dirty="0"/>
          </a:p>
          <a:p>
            <a:pPr lvl="1"/>
            <a:endParaRPr lang="en-GB" sz="1800" b="1" dirty="0"/>
          </a:p>
          <a:p>
            <a:pPr lvl="1"/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09565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85799-80E6-4E81-84F8-64461A1CDDD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260648"/>
            <a:ext cx="8856984" cy="6408712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/>
              <a:t>Community development:</a:t>
            </a:r>
          </a:p>
          <a:p>
            <a:pPr lvl="1"/>
            <a:r>
              <a:rPr lang="en-GB" sz="3200" dirty="0"/>
              <a:t>in a similar way to personal counselling (see below) these interventions seek to empower/enhance the skills of a group or local community, e.g. a community worker working with a local tenants’ group to increase opportunities for further education and active leisure pursuits;</a:t>
            </a:r>
          </a:p>
          <a:p>
            <a:pPr lvl="1"/>
            <a:r>
              <a:rPr lang="en-GB" sz="3200" dirty="0"/>
              <a:t>based on principles of social justice</a:t>
            </a:r>
          </a:p>
          <a:p>
            <a:r>
              <a:rPr lang="en-GB" sz="3200" b="1" dirty="0"/>
              <a:t>Personal counselling</a:t>
            </a:r>
          </a:p>
          <a:p>
            <a:pPr lvl="1"/>
            <a:r>
              <a:rPr lang="en-GB" sz="3200" dirty="0"/>
              <a:t>client-led and based on personal development;</a:t>
            </a:r>
          </a:p>
          <a:p>
            <a:pPr lvl="1"/>
            <a:r>
              <a:rPr lang="en-GB" sz="3200" dirty="0"/>
              <a:t>health promoter is a facilitator (not expert), e.g. a youth worker helping young people to identify health needs and then working with them individually or in groups to increase their knowledge and skills</a:t>
            </a:r>
          </a:p>
          <a:p>
            <a:pPr lvl="1"/>
            <a:r>
              <a:rPr lang="en-GB" sz="3200" dirty="0"/>
              <a:t>Could include motivational interviewing (widely used in primary care settings)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650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E792A-EE22-48EC-A899-4AADCD07D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Applying Beattie’s model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B2D0A4-C7BA-48D8-BD6D-418C44084C6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908720"/>
            <a:ext cx="8686800" cy="5674642"/>
          </a:xfrm>
        </p:spPr>
        <p:txBody>
          <a:bodyPr/>
          <a:lstStyle/>
          <a:p>
            <a:r>
              <a:rPr lang="en-GB" b="1" i="1" dirty="0"/>
              <a:t>Take one of the following programme objectives and use Beattie’s model to plot the different strategies which might be used to reduce:</a:t>
            </a:r>
          </a:p>
          <a:p>
            <a:pPr lvl="1"/>
            <a:endParaRPr lang="en-GB" sz="2200" dirty="0"/>
          </a:p>
          <a:p>
            <a:pPr lvl="1"/>
            <a:r>
              <a:rPr lang="en-GB" dirty="0"/>
              <a:t>Smoking among young people</a:t>
            </a:r>
          </a:p>
          <a:p>
            <a:pPr lvl="1"/>
            <a:r>
              <a:rPr lang="en-GB" dirty="0"/>
              <a:t>Drinking among young people</a:t>
            </a:r>
          </a:p>
          <a:p>
            <a:pPr lvl="1"/>
            <a:r>
              <a:rPr lang="en-GB" dirty="0"/>
              <a:t>Poor nutrition among young people</a:t>
            </a:r>
          </a:p>
          <a:p>
            <a:pPr lvl="1"/>
            <a:r>
              <a:rPr lang="en-GB" dirty="0"/>
              <a:t>Sexual health among young people</a:t>
            </a:r>
          </a:p>
          <a:p>
            <a:pPr marL="0" indent="0">
              <a:buNone/>
            </a:pPr>
            <a:endParaRPr lang="en-GB" b="1" i="1" dirty="0"/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1A4795-B111-4B0F-B883-B322F769B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7033" y="2194690"/>
            <a:ext cx="3427375" cy="342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1383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34FA-9AF5-4B66-8234-0D17C45FC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45124"/>
            <a:ext cx="8686800" cy="346050"/>
          </a:xfrm>
        </p:spPr>
        <p:txBody>
          <a:bodyPr>
            <a:normAutofit fontScale="90000"/>
          </a:bodyPr>
          <a:lstStyle/>
          <a:p>
            <a:r>
              <a:rPr lang="en-GB" sz="2800" dirty="0" err="1"/>
              <a:t>Tannahill’s</a:t>
            </a:r>
            <a:r>
              <a:rPr lang="en-GB" sz="2800" dirty="0"/>
              <a:t> (</a:t>
            </a:r>
            <a:r>
              <a:rPr lang="en-GB" sz="2800" dirty="0" err="1"/>
              <a:t>Downie</a:t>
            </a:r>
            <a:r>
              <a:rPr lang="en-GB" sz="2800" dirty="0"/>
              <a:t> et al., 1996) descriptive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27AE3-4871-44A9-8383-E43180D86DF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-180528" y="620688"/>
            <a:ext cx="8867328" cy="6408712"/>
          </a:xfrm>
        </p:spPr>
        <p:txBody>
          <a:bodyPr>
            <a:normAutofit/>
          </a:bodyPr>
          <a:lstStyle/>
          <a:p>
            <a:pPr marL="452628" indent="-342900">
              <a:defRPr/>
            </a:pPr>
            <a:r>
              <a:rPr lang="en-GB" altLang="en-US" sz="2400" dirty="0"/>
              <a:t>Three overlapping spheres of activity, health education, health protection and health prevention.</a:t>
            </a:r>
          </a:p>
          <a:p>
            <a:pPr marL="841248" lvl="1" indent="-457200">
              <a:defRPr/>
            </a:pPr>
            <a:r>
              <a:rPr lang="en-GB" altLang="en-US" b="1" dirty="0"/>
              <a:t>Health education</a:t>
            </a:r>
            <a:r>
              <a:rPr lang="en-GB" altLang="en-US" dirty="0"/>
              <a:t>: communication to enhance well-being and prevent ill-health through influencing knowledge and attitudes</a:t>
            </a:r>
          </a:p>
          <a:p>
            <a:pPr marL="841248" lvl="1" indent="-457200">
              <a:defRPr/>
            </a:pPr>
            <a:r>
              <a:rPr lang="en-GB" altLang="en-US" b="1" dirty="0"/>
              <a:t>Prevention</a:t>
            </a:r>
            <a:r>
              <a:rPr lang="en-GB" altLang="en-US" dirty="0"/>
              <a:t>: reducing or avoiding the risk of diseases and ill health primarily through medical interventions</a:t>
            </a:r>
          </a:p>
          <a:p>
            <a:pPr marL="841248" lvl="1" indent="-457200">
              <a:defRPr/>
            </a:pPr>
            <a:r>
              <a:rPr lang="en-GB" altLang="en-US" b="1" dirty="0"/>
              <a:t>Health protection</a:t>
            </a:r>
            <a:r>
              <a:rPr lang="en-GB" altLang="en-US" dirty="0"/>
              <a:t>: safeguarding population health through legislative, fiscal or social measures (N.B. the term ‘health protection’ is currently used to denote control of infections)</a:t>
            </a:r>
          </a:p>
          <a:p>
            <a:pPr marL="452628" indent="-342900">
              <a:defRPr/>
            </a:pPr>
            <a:r>
              <a:rPr lang="en-GB" altLang="en-US" sz="2400" dirty="0"/>
              <a:t>The model has been widely cited/adopted in both educational and practice spheres and has been used in undergraduate and postgraduate teaching.</a:t>
            </a:r>
          </a:p>
          <a:p>
            <a:pPr marL="452628" indent="-342900">
              <a:defRPr/>
            </a:pPr>
            <a:r>
              <a:rPr lang="en-GB" altLang="en-US" sz="2400" dirty="0"/>
              <a:t>Helps health practitioner see potential in other areas of activity and scope of health promotion</a:t>
            </a:r>
          </a:p>
          <a:p>
            <a:pPr marL="452628" indent="-342900">
              <a:defRPr/>
            </a:pPr>
            <a:r>
              <a:rPr lang="en-GB" altLang="en-US" sz="2400" dirty="0"/>
              <a:t>Does not indicate why one approach should be chosen over another – but </a:t>
            </a:r>
            <a:r>
              <a:rPr lang="en-GB" altLang="en-US" sz="2400" i="1" dirty="0"/>
              <a:t>does </a:t>
            </a:r>
            <a:r>
              <a:rPr lang="en-GB" altLang="en-US" sz="2400" dirty="0"/>
              <a:t>identify the ways in which different spheres relate to each other.</a:t>
            </a:r>
          </a:p>
          <a:p>
            <a:pPr marL="452628" indent="-342900">
              <a:defRPr/>
            </a:pPr>
            <a:endParaRPr lang="en-GB" altLang="en-US" sz="2000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3550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82002-8616-4AD4-9AB9-C6E68AA8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05972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Tannahill’s</a:t>
            </a:r>
            <a:r>
              <a:rPr lang="en-GB" dirty="0"/>
              <a:t> descriptive model (see </a:t>
            </a:r>
            <a:r>
              <a:rPr lang="en-GB" dirty="0" err="1"/>
              <a:t>Downie</a:t>
            </a:r>
            <a:r>
              <a:rPr lang="en-GB" dirty="0"/>
              <a:t>, </a:t>
            </a:r>
            <a:r>
              <a:rPr lang="en-GB" dirty="0" err="1"/>
              <a:t>Tannahill</a:t>
            </a:r>
            <a:r>
              <a:rPr lang="en-GB" dirty="0"/>
              <a:t> and </a:t>
            </a:r>
            <a:r>
              <a:rPr lang="en-GB" dirty="0" err="1"/>
              <a:t>Tannahill</a:t>
            </a:r>
            <a:r>
              <a:rPr lang="en-GB" dirty="0"/>
              <a:t>, 1996)</a:t>
            </a:r>
          </a:p>
        </p:txBody>
      </p:sp>
      <p:graphicFrame>
        <p:nvGraphicFramePr>
          <p:cNvPr id="4" name="Content Placeholder 7">
            <a:extLst>
              <a:ext uri="{FF2B5EF4-FFF2-40B4-BE49-F238E27FC236}">
                <a16:creationId xmlns:a16="http://schemas.microsoft.com/office/drawing/2014/main" id="{2DDFE802-CFEA-424C-9356-50B2814B35AD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363412450"/>
              </p:ext>
            </p:extLst>
          </p:nvPr>
        </p:nvGraphicFramePr>
        <p:xfrm>
          <a:off x="323528" y="1700808"/>
          <a:ext cx="8712968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1224066-51E9-480D-8571-64C3930789BF}"/>
              </a:ext>
            </a:extLst>
          </p:cNvPr>
          <p:cNvSpPr txBox="1"/>
          <p:nvPr/>
        </p:nvSpPr>
        <p:spPr>
          <a:xfrm>
            <a:off x="3779915" y="3798332"/>
            <a:ext cx="504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E44603-5095-40EB-8DE3-65BB16C85E43}"/>
              </a:ext>
            </a:extLst>
          </p:cNvPr>
          <p:cNvSpPr txBox="1"/>
          <p:nvPr/>
        </p:nvSpPr>
        <p:spPr>
          <a:xfrm>
            <a:off x="5163311" y="3942266"/>
            <a:ext cx="758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18D2CE-27A1-41A9-8AC4-6603B89D3884}"/>
              </a:ext>
            </a:extLst>
          </p:cNvPr>
          <p:cNvSpPr txBox="1"/>
          <p:nvPr/>
        </p:nvSpPr>
        <p:spPr>
          <a:xfrm>
            <a:off x="4589385" y="3513782"/>
            <a:ext cx="146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7BB974-D0FA-4AE9-A5D7-985064BA9AEC}"/>
              </a:ext>
            </a:extLst>
          </p:cNvPr>
          <p:cNvSpPr txBox="1"/>
          <p:nvPr/>
        </p:nvSpPr>
        <p:spPr>
          <a:xfrm flipH="1">
            <a:off x="4571999" y="26903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50313D-E844-4EBC-A890-F555044D3338}"/>
              </a:ext>
            </a:extLst>
          </p:cNvPr>
          <p:cNvSpPr txBox="1"/>
          <p:nvPr/>
        </p:nvSpPr>
        <p:spPr>
          <a:xfrm flipH="1">
            <a:off x="2483766" y="3428999"/>
            <a:ext cx="328444" cy="383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3BBFDF-C7E9-4C7F-87A3-A107DE0B46D7}"/>
              </a:ext>
            </a:extLst>
          </p:cNvPr>
          <p:cNvSpPr txBox="1"/>
          <p:nvPr/>
        </p:nvSpPr>
        <p:spPr>
          <a:xfrm>
            <a:off x="6012160" y="3617312"/>
            <a:ext cx="4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5929FD-006E-4DFB-A92C-4D4B51C720D9}"/>
              </a:ext>
            </a:extLst>
          </p:cNvPr>
          <p:cNvSpPr txBox="1"/>
          <p:nvPr/>
        </p:nvSpPr>
        <p:spPr>
          <a:xfrm>
            <a:off x="4462773" y="4768895"/>
            <a:ext cx="434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2960223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DB56A-9762-43AC-B191-F4E47FB1D9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850106"/>
          </a:xfrm>
        </p:spPr>
        <p:txBody>
          <a:bodyPr/>
          <a:lstStyle/>
          <a:p>
            <a:r>
              <a:rPr lang="en-GB" dirty="0"/>
              <a:t>The model: details and examples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F05E7-B713-4342-9667-A30382EF8FB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1124744"/>
            <a:ext cx="8579296" cy="545861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Preventive services, e.g. immunisation, cervical screening, hypertension case finding, developmental surveillance, use of nicotine chewing gum to aid smoking cessation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Preventive health education, e.g. smoking cessation advice/information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Preventive health protection, e.g. fluoridation of water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Health education for preventive health protection, e.g. lobbying for seat-belt legislation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Positive health education, e.g. </a:t>
            </a:r>
            <a:r>
              <a:rPr lang="en-GB" dirty="0" err="1"/>
              <a:t>lifeskills</a:t>
            </a:r>
            <a:r>
              <a:rPr lang="en-GB" dirty="0"/>
              <a:t> work with young people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Positive health protection, e.g. workplace nutrition policy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Health education aimed at positive health protection, e.g. lobbying for a sugar tax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71969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DDEA8-1764-4FC7-807E-30619FEBE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References/further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7D6D7-3767-4FE7-B3E4-1BBE218C09F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620688"/>
            <a:ext cx="8507288" cy="59626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Acheson, D.  (1998).  </a:t>
            </a:r>
            <a:r>
              <a:rPr lang="en-GB" sz="1400" i="1" dirty="0"/>
              <a:t>Independent Inquiry into Inequalities in Health Report</a:t>
            </a:r>
            <a:r>
              <a:rPr lang="en-GB" sz="1400" dirty="0"/>
              <a:t>.  London: The Stationery Office.  Available at: </a:t>
            </a:r>
            <a:r>
              <a:rPr lang="en-GB" sz="1400" dirty="0">
                <a:hlinkClick r:id="rId3"/>
              </a:rPr>
              <a:t>https://assets.publishing.service.gov.uk/government/uploads/system/uploads/attachment_data/file/265503/ih.pdf</a:t>
            </a:r>
            <a:r>
              <a:rPr lang="en-GB" sz="1400" dirty="0"/>
              <a:t>  (Accessed: 22</a:t>
            </a:r>
            <a:r>
              <a:rPr lang="en-GB" sz="1400" baseline="30000" dirty="0"/>
              <a:t>nd</a:t>
            </a:r>
            <a:r>
              <a:rPr lang="en-GB" sz="1400" dirty="0"/>
              <a:t> October, 2020).     </a:t>
            </a:r>
          </a:p>
          <a:p>
            <a:pPr marL="0" indent="0">
              <a:buNone/>
            </a:pPr>
            <a:r>
              <a:rPr lang="en-GB" sz="1400" dirty="0"/>
              <a:t>Annandale, E. and Field, D.  (2007).  ‘Social patterns in health and disease’, in Taylor, S. and Field, D.  (Eds.).  </a:t>
            </a:r>
            <a:r>
              <a:rPr lang="en-GB" sz="1400" i="1" dirty="0"/>
              <a:t>Sociology of Health and Health Care.  </a:t>
            </a:r>
            <a:r>
              <a:rPr lang="en-GB" sz="1400" dirty="0"/>
              <a:t>(4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.).  Oxford: Blackwell, pp. 45 – 68. </a:t>
            </a:r>
          </a:p>
          <a:p>
            <a:pPr marL="0" indent="0">
              <a:buNone/>
            </a:pPr>
            <a:r>
              <a:rPr lang="en-GB" sz="1400" dirty="0"/>
              <a:t>Beattie, A.  (1991).  Knowledge and control in health promotion: a test case for social policy and social theory’, in Gabe, J., </a:t>
            </a:r>
            <a:r>
              <a:rPr lang="en-GB" sz="1400" dirty="0" err="1"/>
              <a:t>Calnan</a:t>
            </a:r>
            <a:r>
              <a:rPr lang="en-GB" sz="1400" dirty="0"/>
              <a:t>, M. and Bury, M.  (Eds.).  </a:t>
            </a:r>
            <a:r>
              <a:rPr lang="en-GB" sz="1400" i="1" dirty="0"/>
              <a:t>The Sociology of the Health Service</a:t>
            </a:r>
            <a:r>
              <a:rPr lang="en-GB" sz="1400" dirty="0"/>
              <a:t>.  London: Routledge, pp.  162 – 202. </a:t>
            </a:r>
          </a:p>
          <a:p>
            <a:pPr marL="0" indent="0">
              <a:buNone/>
            </a:pPr>
            <a:r>
              <a:rPr lang="en-GB" sz="1400" dirty="0"/>
              <a:t>Bryan, A.  (2008).  ‘Empowerment’, in Mason-</a:t>
            </a:r>
            <a:r>
              <a:rPr lang="en-GB" sz="1400" dirty="0" err="1"/>
              <a:t>Whitehead,E</a:t>
            </a:r>
            <a:r>
              <a:rPr lang="en-GB" sz="1400" dirty="0"/>
              <a:t>., </a:t>
            </a:r>
            <a:r>
              <a:rPr lang="en-GB" sz="1400" dirty="0" err="1"/>
              <a:t>McIntosh,A</a:t>
            </a:r>
            <a:r>
              <a:rPr lang="en-GB" sz="1400" dirty="0"/>
              <a:t>., Bryan, A. and Mason, T.  (Eds).  </a:t>
            </a:r>
            <a:r>
              <a:rPr lang="en-GB" sz="1400" i="1" dirty="0"/>
              <a:t>Key Concepts in Nursing</a:t>
            </a:r>
            <a:r>
              <a:rPr lang="en-GB" sz="1400" dirty="0"/>
              <a:t>.   London: Sage, pp. 127 – 133. </a:t>
            </a:r>
          </a:p>
          <a:p>
            <a:pPr marL="0" indent="0">
              <a:buNone/>
            </a:pPr>
            <a:r>
              <a:rPr lang="en-GB" sz="1400" dirty="0"/>
              <a:t>Caplan, R. and Holland, R.  (1990).  ‘Rethinking health education theory’, </a:t>
            </a:r>
            <a:r>
              <a:rPr lang="en-GB" sz="1400" i="1" dirty="0"/>
              <a:t>Health Education Journal</a:t>
            </a:r>
            <a:r>
              <a:rPr lang="en-GB" sz="1400" dirty="0"/>
              <a:t>, 49 (1), pp. 10 – 12.  </a:t>
            </a:r>
          </a:p>
          <a:p>
            <a:pPr marL="0" indent="0">
              <a:buNone/>
            </a:pPr>
            <a:r>
              <a:rPr lang="en-GB" sz="1400" dirty="0"/>
              <a:t>Coleman, P.G and O’Hanlon, A.  (2004).  </a:t>
            </a:r>
            <a:r>
              <a:rPr lang="en-GB" sz="1400" i="1" dirty="0"/>
              <a:t>Ageing and Development.  </a:t>
            </a:r>
            <a:r>
              <a:rPr lang="en-GB" sz="1400" dirty="0"/>
              <a:t>London: Arnold.</a:t>
            </a:r>
          </a:p>
          <a:p>
            <a:pPr marL="0" indent="0">
              <a:buNone/>
            </a:pPr>
            <a:r>
              <a:rPr lang="en-GB" sz="1400" dirty="0"/>
              <a:t>Department of Health and Social Security (DHSS).  1980.   </a:t>
            </a:r>
            <a:r>
              <a:rPr lang="en-GB" sz="1400" i="1" dirty="0"/>
              <a:t>Inequalities in health: report of a research working group</a:t>
            </a:r>
            <a:r>
              <a:rPr lang="en-GB" sz="1400" dirty="0"/>
              <a:t>.  London: HMSO </a:t>
            </a:r>
          </a:p>
          <a:p>
            <a:pPr marL="0" indent="0">
              <a:buNone/>
            </a:pPr>
            <a:r>
              <a:rPr lang="en-GB" sz="1400" dirty="0" err="1"/>
              <a:t>Downie</a:t>
            </a:r>
            <a:r>
              <a:rPr lang="en-GB" sz="1400" dirty="0"/>
              <a:t>, R.S., </a:t>
            </a:r>
            <a:r>
              <a:rPr lang="en-GB" sz="1400" dirty="0" err="1"/>
              <a:t>Tannahill</a:t>
            </a:r>
            <a:r>
              <a:rPr lang="en-GB" sz="1400" dirty="0"/>
              <a:t>, C. and </a:t>
            </a:r>
            <a:r>
              <a:rPr lang="en-GB" sz="1400" dirty="0" err="1"/>
              <a:t>Tannahill</a:t>
            </a:r>
            <a:r>
              <a:rPr lang="en-GB" sz="1400" dirty="0"/>
              <a:t>, A.  (1996).  </a:t>
            </a:r>
            <a:r>
              <a:rPr lang="en-GB" sz="1400" i="1" dirty="0"/>
              <a:t> Health Promotion: Models and Values</a:t>
            </a:r>
            <a:r>
              <a:rPr lang="en-GB" sz="1400" dirty="0"/>
              <a:t>.  (2</a:t>
            </a:r>
            <a:r>
              <a:rPr lang="en-GB" sz="1400" baseline="30000" dirty="0"/>
              <a:t>nd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.).  Oxford: Oxford University Press. </a:t>
            </a:r>
          </a:p>
          <a:p>
            <a:pPr marL="0" indent="0">
              <a:buNone/>
            </a:pPr>
            <a:r>
              <a:rPr lang="en-GB" sz="1400" dirty="0"/>
              <a:t>Earle, S.  (2007).  ‘Exploring Health’, in Earle, S., Lloyd, C.E., </a:t>
            </a:r>
            <a:r>
              <a:rPr lang="en-GB" sz="1400" dirty="0" err="1"/>
              <a:t>Sidell</a:t>
            </a:r>
            <a:r>
              <a:rPr lang="en-GB" sz="1400" dirty="0"/>
              <a:t>, M. and </a:t>
            </a:r>
            <a:r>
              <a:rPr lang="en-GB" sz="1400" dirty="0" err="1"/>
              <a:t>Spurr</a:t>
            </a:r>
            <a:r>
              <a:rPr lang="en-GB" sz="1400" dirty="0"/>
              <a:t>, S.  (Eds.).  </a:t>
            </a:r>
            <a:r>
              <a:rPr lang="en-GB" sz="1400" i="1" dirty="0"/>
              <a:t>Theory and research in promoting public health.  </a:t>
            </a:r>
            <a:r>
              <a:rPr lang="en-GB" sz="1400" dirty="0"/>
              <a:t>London: Sage/Open University Press, pp. 37 – 61. </a:t>
            </a:r>
          </a:p>
          <a:p>
            <a:pPr marL="0" indent="0">
              <a:buNone/>
            </a:pPr>
            <a:r>
              <a:rPr lang="en-GB" sz="1400" dirty="0"/>
              <a:t>Giddens, A. and Sutton, P.W.  (2017).  </a:t>
            </a:r>
            <a:r>
              <a:rPr lang="en-GB" sz="1400" i="1" dirty="0"/>
              <a:t>Sociology.  </a:t>
            </a:r>
            <a:r>
              <a:rPr lang="en-GB" sz="1400" dirty="0"/>
              <a:t>(7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.).  Cambridge: Polity Press</a:t>
            </a:r>
          </a:p>
          <a:p>
            <a:pPr marL="0" indent="0">
              <a:buNone/>
            </a:pPr>
            <a:r>
              <a:rPr lang="en-GB" sz="1400" dirty="0"/>
              <a:t>Hallam, B.  (2011).  ‘Health and Health Care in Britain’, in Barnard, A.  (Ed.).  </a:t>
            </a:r>
            <a:r>
              <a:rPr lang="en-GB" sz="1400" i="1" dirty="0"/>
              <a:t>Key Themes in Health and Social Care: a Companion to Learning. </a:t>
            </a:r>
            <a:r>
              <a:rPr lang="en-GB" sz="1400" dirty="0"/>
              <a:t> London: Routledge, pp. 90 – 105. </a:t>
            </a:r>
          </a:p>
          <a:p>
            <a:pPr marL="0" indent="0">
              <a:buNone/>
            </a:pPr>
            <a:r>
              <a:rPr lang="en-GB" sz="1400" dirty="0" err="1"/>
              <a:t>Hardeman</a:t>
            </a:r>
            <a:r>
              <a:rPr lang="en-GB" sz="1400" dirty="0"/>
              <a:t>, W., Griffin, S., Johnston, M., </a:t>
            </a:r>
            <a:r>
              <a:rPr lang="en-GB" sz="1400" dirty="0" err="1"/>
              <a:t>Kinmonth,A</a:t>
            </a:r>
            <a:r>
              <a:rPr lang="en-GB" sz="1400" dirty="0"/>
              <a:t>. L. and Wareham, N.J.  (2000).  ‘Interventions to prevent weight gain: a systematic review of psychological models and behaviour change methods’, </a:t>
            </a:r>
            <a:r>
              <a:rPr lang="en-GB" sz="1400" i="1" dirty="0"/>
              <a:t>International Journal of Obesity</a:t>
            </a:r>
            <a:r>
              <a:rPr lang="en-GB" sz="1400" dirty="0"/>
              <a:t>, 24 (2), pp. 131 – 143.  </a:t>
            </a:r>
          </a:p>
          <a:p>
            <a:pPr marL="0" indent="0">
              <a:buNone/>
            </a:pPr>
            <a:r>
              <a:rPr lang="en-GB" sz="1400" dirty="0"/>
              <a:t>Housman, J. and Dorman, S. (2005).  ‘The Alameda County Study: a Systematic, Chronological Review’, </a:t>
            </a:r>
            <a:r>
              <a:rPr lang="en-GB" sz="1400" i="1" dirty="0"/>
              <a:t>American Journal of Health Education</a:t>
            </a:r>
            <a:r>
              <a:rPr lang="en-GB" sz="1400" dirty="0"/>
              <a:t>, 36 (5), pp. 302 – 308.  </a:t>
            </a:r>
          </a:p>
          <a:p>
            <a:pPr marL="0" indent="0">
              <a:buNone/>
            </a:pPr>
            <a:r>
              <a:rPr lang="en-GB" sz="1400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7241552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5A5C3-0E28-4347-8D9C-4492527BB27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9512" y="188640"/>
            <a:ext cx="8712968" cy="648072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800" dirty="0" err="1"/>
              <a:t>Hughner</a:t>
            </a:r>
            <a:r>
              <a:rPr lang="en-GB" sz="2800" dirty="0"/>
              <a:t>, R.S. and Klein, S.S.  (2004).  Views of health in the lay sector: a compilation and review of how individuals think about health’, </a:t>
            </a:r>
            <a:r>
              <a:rPr lang="en-GB" sz="2800" i="1" dirty="0"/>
              <a:t>Health: an Interdisciplinary Journal for the Social Study of Health, Illness and Medicine, </a:t>
            </a:r>
            <a:r>
              <a:rPr lang="en-GB" sz="2800" dirty="0"/>
              <a:t>8 (4), pp. 395 – 422. </a:t>
            </a:r>
          </a:p>
          <a:p>
            <a:pPr marL="0" indent="0">
              <a:buNone/>
            </a:pPr>
            <a:r>
              <a:rPr lang="en-GB" sz="2800" dirty="0" err="1"/>
              <a:t>Kelman</a:t>
            </a:r>
            <a:r>
              <a:rPr lang="en-GB" sz="2800" dirty="0"/>
              <a:t>, S.  (1975).  ‘The Social Nature of the Definition Problem in Health’, </a:t>
            </a:r>
            <a:r>
              <a:rPr lang="en-GB" sz="2800" i="1" dirty="0"/>
              <a:t>International Journal of Health Services</a:t>
            </a:r>
            <a:r>
              <a:rPr lang="en-GB" sz="2800" dirty="0"/>
              <a:t>, 5 (4), pp. 625 – 642.  </a:t>
            </a:r>
          </a:p>
          <a:p>
            <a:pPr marL="0" indent="0">
              <a:buNone/>
            </a:pPr>
            <a:r>
              <a:rPr lang="en-GB" sz="2800" dirty="0" err="1"/>
              <a:t>Laverack</a:t>
            </a:r>
            <a:r>
              <a:rPr lang="en-GB" sz="2800" dirty="0"/>
              <a:t>, G. (2007).  </a:t>
            </a:r>
            <a:r>
              <a:rPr lang="en-GB" sz="2800" i="1" dirty="0"/>
              <a:t>Health Promotion Practice: Building Empowered Communities</a:t>
            </a:r>
            <a:r>
              <a:rPr lang="en-GB" sz="2800" dirty="0"/>
              <a:t>.   Maidenhead: Open University Press/McGraw-Hill</a:t>
            </a:r>
          </a:p>
          <a:p>
            <a:pPr marL="0" indent="0">
              <a:buNone/>
            </a:pPr>
            <a:r>
              <a:rPr lang="en-GB" sz="2800" dirty="0" err="1"/>
              <a:t>Laverack</a:t>
            </a:r>
            <a:r>
              <a:rPr lang="en-GB" sz="2800" dirty="0"/>
              <a:t>, G.  (2013).  </a:t>
            </a:r>
            <a:r>
              <a:rPr lang="en-GB" sz="2800" i="1" dirty="0"/>
              <a:t>Health Activism: Foundations and Strategies</a:t>
            </a:r>
            <a:r>
              <a:rPr lang="en-GB" sz="2800" dirty="0"/>
              <a:t>.  London: Sage. </a:t>
            </a:r>
          </a:p>
          <a:p>
            <a:pPr marL="0" indent="0">
              <a:buNone/>
            </a:pPr>
            <a:r>
              <a:rPr lang="en-GB" sz="2800" dirty="0" err="1"/>
              <a:t>Laverack</a:t>
            </a:r>
            <a:r>
              <a:rPr lang="en-GB" sz="2800" dirty="0"/>
              <a:t>, G.  (2014).  </a:t>
            </a:r>
            <a:r>
              <a:rPr lang="en-GB" sz="2800" i="1" dirty="0"/>
              <a:t>a – z of health promotion</a:t>
            </a:r>
            <a:r>
              <a:rPr lang="en-GB" sz="2800" dirty="0"/>
              <a:t>.  London Palgrave MacMillan </a:t>
            </a:r>
          </a:p>
          <a:p>
            <a:pPr marL="0" indent="0">
              <a:buNone/>
            </a:pPr>
            <a:r>
              <a:rPr lang="en-GB" sz="2800" dirty="0" err="1"/>
              <a:t>Laverack</a:t>
            </a:r>
            <a:r>
              <a:rPr lang="en-GB" sz="2800" dirty="0"/>
              <a:t>, G.  (2014a).  </a:t>
            </a:r>
            <a:r>
              <a:rPr lang="en-GB" sz="2800" i="1" dirty="0"/>
              <a:t>The Pocket Guide to Health Promotion.  </a:t>
            </a:r>
            <a:r>
              <a:rPr lang="en-GB" sz="2800" dirty="0"/>
              <a:t>Maidenhead: Open University Press/McGraw-Hill Education</a:t>
            </a:r>
          </a:p>
          <a:p>
            <a:pPr marL="0" indent="0">
              <a:buNone/>
            </a:pPr>
            <a:r>
              <a:rPr lang="en-GB" sz="2800" dirty="0" err="1"/>
              <a:t>Laverack</a:t>
            </a:r>
            <a:r>
              <a:rPr lang="en-GB" sz="2800" dirty="0"/>
              <a:t>, G.  (2016).  </a:t>
            </a:r>
            <a:r>
              <a:rPr lang="en-GB" sz="2800" i="1" dirty="0"/>
              <a:t>Public Health: Power, Empowerment and Professional Practice</a:t>
            </a:r>
            <a:r>
              <a:rPr lang="en-GB" sz="2800" dirty="0"/>
              <a:t>.  (3</a:t>
            </a:r>
            <a:r>
              <a:rPr lang="en-GB" sz="2800" baseline="30000" dirty="0"/>
              <a:t>rd</a:t>
            </a:r>
            <a:r>
              <a:rPr lang="en-GB" sz="2800" dirty="0"/>
              <a:t> </a:t>
            </a:r>
            <a:r>
              <a:rPr lang="en-GB" sz="2800" dirty="0" err="1"/>
              <a:t>edn</a:t>
            </a:r>
            <a:r>
              <a:rPr lang="en-GB" sz="2800" dirty="0"/>
              <a:t>.).  London: Palgrave  </a:t>
            </a:r>
          </a:p>
          <a:p>
            <a:pPr marL="0" indent="0">
              <a:buNone/>
            </a:pPr>
            <a:r>
              <a:rPr lang="en-GB" sz="2800" dirty="0"/>
              <a:t>Marmot, M., Allen, J. , Goldblatt, P.,  Boyce, T, </a:t>
            </a:r>
            <a:r>
              <a:rPr lang="en-GB" sz="2800" dirty="0" err="1"/>
              <a:t>McNeish</a:t>
            </a:r>
            <a:r>
              <a:rPr lang="en-GB" sz="2800" dirty="0"/>
              <a:t>, D.,  Grady, M., Geddes, I.  (2010).  </a:t>
            </a:r>
            <a:r>
              <a:rPr lang="en-GB" sz="2800" i="1" dirty="0"/>
              <a:t>Fair Society, Healthy Lives: The Marmot Review. Strategic review of health inequalities in England post-2010</a:t>
            </a:r>
            <a:r>
              <a:rPr lang="en-GB" sz="2800" dirty="0"/>
              <a:t>.   London: the Marmot Review, London.  Available at: </a:t>
            </a:r>
            <a:r>
              <a:rPr lang="en-GB" sz="2800" dirty="0">
                <a:hlinkClick r:id="rId2"/>
              </a:rPr>
              <a:t>http://www.instituteofhealthequity.org/resources-reports/fair-society-healthy-lives-the-marmot-review/fair-society-healthy-lives-full-report-pdf.pdf</a:t>
            </a:r>
            <a:r>
              <a:rPr lang="en-GB" sz="2800" dirty="0"/>
              <a:t>  (Accessed: 22nd October, 2020).   </a:t>
            </a:r>
          </a:p>
          <a:p>
            <a:pPr marL="0" indent="0">
              <a:buNone/>
            </a:pPr>
            <a:r>
              <a:rPr lang="en-GB" sz="2800" dirty="0"/>
              <a:t>Marmot, M., Allen, J.,  Boyce, T., Goldblatt, P.  and Morrison, J.  (2020). </a:t>
            </a:r>
            <a:r>
              <a:rPr lang="en-GB" sz="2800" i="1" dirty="0"/>
              <a:t>Health Equity in England: the Marmot Review 10 Years on</a:t>
            </a:r>
            <a:r>
              <a:rPr lang="en-GB" sz="2800" dirty="0"/>
              <a:t>.  London: Institute of Health Equity.  Available at: </a:t>
            </a:r>
            <a:r>
              <a:rPr lang="en-GB" sz="2800" dirty="0">
                <a:hlinkClick r:id="rId3"/>
              </a:rPr>
              <a:t>https://www.health.org.uk/sites/default/files/upload/publications/2020/Health%20Equity%20in%20England_The%20Marmot%20Review%2010%20Years%20On_full%20report.pdf</a:t>
            </a:r>
            <a:r>
              <a:rPr lang="en-GB" sz="2800" dirty="0"/>
              <a:t>  (Accessed: 22nd October, 2020) </a:t>
            </a:r>
          </a:p>
          <a:p>
            <a:pPr marL="0" indent="0">
              <a:buNone/>
            </a:pPr>
            <a:r>
              <a:rPr lang="en-GB" sz="2800" dirty="0"/>
              <a:t>Marmot, M., Allen, J. , Goldblatt, P.,  Boyce, T, </a:t>
            </a:r>
            <a:r>
              <a:rPr lang="en-GB" sz="2800" dirty="0" err="1"/>
              <a:t>McNeish</a:t>
            </a:r>
            <a:r>
              <a:rPr lang="en-GB" sz="2800" dirty="0"/>
              <a:t>, D.,  Grady, M., Geddes, I.  (2010).  </a:t>
            </a:r>
            <a:r>
              <a:rPr lang="en-GB" sz="2800" i="1" dirty="0"/>
              <a:t>Fair Society, Healthy Lives: The Marmot Review. Strategic review of health inequalities in England post-2010.  </a:t>
            </a:r>
            <a:r>
              <a:rPr lang="en-GB" sz="2800" dirty="0"/>
              <a:t> London: the Marmot Review, London.  Available at: </a:t>
            </a:r>
            <a:r>
              <a:rPr lang="en-GB" sz="2800" dirty="0">
                <a:hlinkClick r:id="rId2"/>
              </a:rPr>
              <a:t>http://www.instituteofhealthequity.org/resources-reports/fair-society-healthy-lives-the-marmot-review/fair-society-healthy-lives-full-report-pdf.pdf</a:t>
            </a:r>
            <a:r>
              <a:rPr lang="en-GB" sz="2800" dirty="0"/>
              <a:t>  (Accessed: 22nd October, 2020).  </a:t>
            </a:r>
            <a:r>
              <a:rPr lang="en-GB" sz="2800" i="1" dirty="0"/>
              <a:t> </a:t>
            </a:r>
          </a:p>
          <a:p>
            <a:pPr marL="0" indent="0">
              <a:buNone/>
            </a:pPr>
            <a:r>
              <a:rPr lang="en-GB" sz="2800" dirty="0"/>
              <a:t>Marmot, M., Allen, J.,  Boyce, T., Goldblatt, P.  and Morrison, J.  (2020). </a:t>
            </a:r>
            <a:r>
              <a:rPr lang="en-GB" sz="2800" i="1" dirty="0"/>
              <a:t>Health Equity in England: the Marmot Review 10 Years on.  </a:t>
            </a:r>
            <a:r>
              <a:rPr lang="en-GB" sz="2800" dirty="0"/>
              <a:t>London: Institute of Health Equity.  Available at: </a:t>
            </a:r>
            <a:r>
              <a:rPr lang="en-GB" sz="2800" dirty="0">
                <a:hlinkClick r:id="rId3"/>
              </a:rPr>
              <a:t>https://www.health.org.uk/sites/default/files/upload/publications/2020/Health%20Equity%20in%20England_The%20Marmot%20Review%2010%20Years%20On_full%20report.pdf</a:t>
            </a:r>
            <a:r>
              <a:rPr lang="en-GB" sz="2800" dirty="0"/>
              <a:t>  (Accessed: 22nd October, 2020</a:t>
            </a:r>
            <a:r>
              <a:rPr lang="en-GB" sz="2800" i="1" dirty="0"/>
              <a:t>) </a:t>
            </a:r>
          </a:p>
          <a:p>
            <a:pPr marL="0" indent="0">
              <a:buNone/>
            </a:pPr>
            <a:r>
              <a:rPr lang="en-GB" sz="2800" dirty="0"/>
              <a:t>McKeown, T. (1979).  </a:t>
            </a:r>
            <a:r>
              <a:rPr lang="en-GB" sz="2800" i="1" dirty="0"/>
              <a:t>The role of medicine: dream, mirage or nemesis</a:t>
            </a:r>
            <a:r>
              <a:rPr lang="en-GB" sz="2800" dirty="0"/>
              <a:t>.  (2</a:t>
            </a:r>
            <a:r>
              <a:rPr lang="en-GB" sz="2800" baseline="30000" dirty="0"/>
              <a:t>nd</a:t>
            </a:r>
            <a:r>
              <a:rPr lang="en-GB" sz="2800" dirty="0"/>
              <a:t> </a:t>
            </a:r>
            <a:r>
              <a:rPr lang="en-GB" sz="2800" dirty="0" err="1"/>
              <a:t>edn</a:t>
            </a:r>
            <a:r>
              <a:rPr lang="en-GB" sz="2800" dirty="0"/>
              <a:t>.).  Oxford: Blackwell Scientific</a:t>
            </a:r>
          </a:p>
          <a:p>
            <a:pPr marL="0" indent="0">
              <a:buNone/>
            </a:pPr>
            <a:r>
              <a:rPr lang="en-GB" sz="2800" dirty="0"/>
              <a:t>McKeown T., Record, R. G. and Turner R. D.  (1975).  ‘An interpretation of the decline of mortality in England and Wales  during the twentieth century’,   </a:t>
            </a:r>
            <a:r>
              <a:rPr lang="en-GB" sz="2800" i="1" dirty="0"/>
              <a:t>Population Studies</a:t>
            </a:r>
            <a:r>
              <a:rPr lang="en-GB" sz="2800" dirty="0"/>
              <a:t>, 29 (3), pp. 391–422.</a:t>
            </a:r>
          </a:p>
          <a:p>
            <a:pPr marL="0" indent="0">
              <a:buNone/>
            </a:pPr>
            <a:r>
              <a:rPr lang="en-GB" sz="2800" dirty="0"/>
              <a:t>Naidoo, J. and Wills, J.  (2000).  </a:t>
            </a:r>
            <a:r>
              <a:rPr lang="en-GB" sz="2800" i="1" dirty="0"/>
              <a:t>Health Promotion: Foundations for Practice </a:t>
            </a:r>
            <a:r>
              <a:rPr lang="en-GB" sz="2800" dirty="0"/>
              <a:t>(2</a:t>
            </a:r>
            <a:r>
              <a:rPr lang="en-GB" sz="2800" baseline="30000" dirty="0"/>
              <a:t>nd</a:t>
            </a:r>
            <a:r>
              <a:rPr lang="en-GB" sz="2800" dirty="0"/>
              <a:t> </a:t>
            </a:r>
            <a:r>
              <a:rPr lang="en-GB" sz="2800" dirty="0" err="1"/>
              <a:t>edn</a:t>
            </a:r>
            <a:r>
              <a:rPr lang="en-GB" sz="2800" dirty="0"/>
              <a:t>.).  London: </a:t>
            </a:r>
            <a:r>
              <a:rPr lang="en-GB" sz="2800" dirty="0" err="1"/>
              <a:t>Ballière</a:t>
            </a:r>
            <a:r>
              <a:rPr lang="en-GB" sz="2800" dirty="0"/>
              <a:t> Tindall </a:t>
            </a:r>
          </a:p>
          <a:p>
            <a:pPr marL="0" indent="0">
              <a:buNone/>
            </a:pPr>
            <a:r>
              <a:rPr lang="en-GB" sz="2800" dirty="0"/>
              <a:t>Naidoo, J. and Wills, J.  (2016).  </a:t>
            </a:r>
            <a:r>
              <a:rPr lang="en-GB" sz="2800" i="1" dirty="0"/>
              <a:t>Foundations for Health Promotion</a:t>
            </a:r>
            <a:r>
              <a:rPr lang="en-GB" sz="2800" dirty="0"/>
              <a:t>.  (4</a:t>
            </a:r>
            <a:r>
              <a:rPr lang="en-GB" sz="2800" baseline="30000" dirty="0"/>
              <a:t>th</a:t>
            </a:r>
            <a:r>
              <a:rPr lang="en-GB" sz="2800" dirty="0"/>
              <a:t> </a:t>
            </a:r>
            <a:r>
              <a:rPr lang="en-GB" sz="2800" dirty="0" err="1"/>
              <a:t>edn</a:t>
            </a:r>
            <a:r>
              <a:rPr lang="en-GB" sz="2800" dirty="0"/>
              <a:t>.).  London: Elsevier. </a:t>
            </a:r>
          </a:p>
          <a:p>
            <a:pPr marL="0" indent="0">
              <a:buNone/>
            </a:pPr>
            <a:endParaRPr lang="en-GB" sz="24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5596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BBA04-8681-4237-8B1E-3D8AED9899E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7504" y="260648"/>
            <a:ext cx="8579296" cy="65973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 err="1"/>
              <a:t>Nyatanga</a:t>
            </a:r>
            <a:r>
              <a:rPr lang="en-GB" sz="1400" dirty="0"/>
              <a:t>, L and Dann, K.L.  (2002).  ‘Empowerment in nursing: the role of philosophical and psychological factors’, </a:t>
            </a:r>
            <a:r>
              <a:rPr lang="en-GB" sz="1400" i="1" dirty="0"/>
              <a:t>Nursing Philosophy</a:t>
            </a:r>
            <a:r>
              <a:rPr lang="en-GB" sz="1400" dirty="0"/>
              <a:t>, 3 (3), pp. 234 – 239, </a:t>
            </a:r>
          </a:p>
          <a:p>
            <a:pPr marL="0" indent="0">
              <a:buNone/>
            </a:pPr>
            <a:r>
              <a:rPr lang="en-GB" sz="1400" dirty="0"/>
              <a:t>O’Donnell, M. (1988). ‘Definition of Health Promotion: Part III: Expanding the Definition’, </a:t>
            </a:r>
            <a:r>
              <a:rPr lang="en-GB" sz="1400" i="1" dirty="0"/>
              <a:t>American Journal of Health Promotion</a:t>
            </a:r>
            <a:r>
              <a:rPr lang="en-GB" sz="1400" dirty="0"/>
              <a:t>. Vol. 3 (3), pp. 5 – 5.</a:t>
            </a:r>
          </a:p>
          <a:p>
            <a:pPr marL="0" indent="0">
              <a:buNone/>
            </a:pPr>
            <a:r>
              <a:rPr lang="en-GB" sz="1400" dirty="0"/>
              <a:t>Rodham, K.  (2019).  </a:t>
            </a:r>
            <a:r>
              <a:rPr lang="en-GB" sz="1400" i="1" dirty="0"/>
              <a:t>Health Psychology </a:t>
            </a:r>
            <a:r>
              <a:rPr lang="en-GB" sz="1400" dirty="0"/>
              <a:t>(2</a:t>
            </a:r>
            <a:r>
              <a:rPr lang="en-GB" sz="1400" baseline="30000" dirty="0"/>
              <a:t>nd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.).  London: Red Globe Press.</a:t>
            </a:r>
          </a:p>
          <a:p>
            <a:pPr marL="0" indent="0">
              <a:buNone/>
            </a:pPr>
            <a:r>
              <a:rPr lang="en-GB" sz="1400" dirty="0" err="1"/>
              <a:t>Scambler</a:t>
            </a:r>
            <a:r>
              <a:rPr lang="en-GB" sz="1400" dirty="0"/>
              <a:t>, G.  (2018).  </a:t>
            </a:r>
            <a:r>
              <a:rPr lang="en-GB" sz="1400" i="1" dirty="0"/>
              <a:t>Sociology as Applied to Health and Medicine</a:t>
            </a:r>
            <a:r>
              <a:rPr lang="en-GB" sz="1400" dirty="0"/>
              <a:t>.  (7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.).  London: Palgrave.</a:t>
            </a:r>
          </a:p>
          <a:p>
            <a:pPr marL="0" indent="0">
              <a:buNone/>
            </a:pPr>
            <a:r>
              <a:rPr lang="en-GB" sz="1400" dirty="0"/>
              <a:t>Scriven, A.  (2017). </a:t>
            </a:r>
            <a:r>
              <a:rPr lang="en-GB" sz="1400" i="1" dirty="0"/>
              <a:t> </a:t>
            </a:r>
            <a:r>
              <a:rPr lang="en-GB" sz="1400" i="1" dirty="0" err="1"/>
              <a:t>Ewles</a:t>
            </a:r>
            <a:r>
              <a:rPr lang="en-GB" sz="1400" i="1" dirty="0"/>
              <a:t> and </a:t>
            </a:r>
            <a:r>
              <a:rPr lang="en-GB" sz="1400" i="1" dirty="0" err="1"/>
              <a:t>Simnett’s</a:t>
            </a:r>
            <a:r>
              <a:rPr lang="en-GB" sz="1400" i="1" dirty="0"/>
              <a:t> Promoting Health: a Practical Guid</a:t>
            </a:r>
            <a:r>
              <a:rPr lang="en-GB" sz="1400" dirty="0"/>
              <a:t>e.  (7</a:t>
            </a:r>
            <a:r>
              <a:rPr lang="en-GB" sz="1400" baseline="30000" dirty="0"/>
              <a:t>th</a:t>
            </a:r>
            <a:r>
              <a:rPr lang="en-GB" sz="1400" dirty="0"/>
              <a:t> </a:t>
            </a:r>
            <a:r>
              <a:rPr lang="en-GB" sz="1400" dirty="0" err="1"/>
              <a:t>edn</a:t>
            </a:r>
            <a:r>
              <a:rPr lang="en-GB" sz="1400" dirty="0"/>
              <a:t>.).  London: Elsevier</a:t>
            </a:r>
          </a:p>
          <a:p>
            <a:pPr marL="0" indent="0">
              <a:buNone/>
            </a:pPr>
            <a:r>
              <a:rPr lang="en-GB" sz="1400" dirty="0" err="1"/>
              <a:t>Tannahill</a:t>
            </a:r>
            <a:r>
              <a:rPr lang="en-GB" sz="1400" dirty="0"/>
              <a:t> A.   (1985).  ‘What is health promotion?’, </a:t>
            </a:r>
            <a:r>
              <a:rPr lang="en-GB" sz="1400" i="1" dirty="0"/>
              <a:t>Health Education Journal</a:t>
            </a:r>
            <a:r>
              <a:rPr lang="en-GB" sz="1400" dirty="0"/>
              <a:t>, 44 (4), pp. 167 -168. </a:t>
            </a:r>
          </a:p>
          <a:p>
            <a:pPr marL="0" indent="0">
              <a:buNone/>
            </a:pPr>
            <a:r>
              <a:rPr lang="en-GB" sz="1400" dirty="0" err="1"/>
              <a:t>Tannahill</a:t>
            </a:r>
            <a:r>
              <a:rPr lang="en-GB" sz="1400" dirty="0"/>
              <a:t>, A.  (2009).  ‘Health promotion: the </a:t>
            </a:r>
            <a:r>
              <a:rPr lang="en-GB" sz="1400" dirty="0" err="1"/>
              <a:t>Tannahill</a:t>
            </a:r>
            <a:r>
              <a:rPr lang="en-GB" sz="1400" dirty="0"/>
              <a:t> model revisited’, </a:t>
            </a:r>
            <a:r>
              <a:rPr lang="en-GB" sz="1400" i="1" dirty="0"/>
              <a:t>Public Health</a:t>
            </a:r>
            <a:r>
              <a:rPr lang="en-GB" sz="1400" dirty="0"/>
              <a:t>, 122 (12), pp. 1387 – 1391.</a:t>
            </a:r>
          </a:p>
          <a:p>
            <a:pPr marL="0" indent="0">
              <a:buNone/>
            </a:pPr>
            <a:r>
              <a:rPr lang="en-GB" sz="1400" dirty="0"/>
              <a:t>Van Ryan, M. and </a:t>
            </a:r>
            <a:r>
              <a:rPr lang="en-GB" sz="1400" dirty="0" err="1"/>
              <a:t>Heany</a:t>
            </a:r>
            <a:r>
              <a:rPr lang="en-GB" sz="1400" dirty="0"/>
              <a:t>, C.  (1992).  ‘What’s the use of theory?’, </a:t>
            </a:r>
            <a:r>
              <a:rPr lang="en-GB" sz="1400" i="1" dirty="0"/>
              <a:t>Health Education  Quarterly</a:t>
            </a:r>
            <a:r>
              <a:rPr lang="en-GB" sz="1400" dirty="0"/>
              <a:t>, 19 (3),pp. 315 – 330  </a:t>
            </a:r>
          </a:p>
          <a:p>
            <a:pPr marL="0" indent="0">
              <a:buNone/>
            </a:pPr>
            <a:r>
              <a:rPr lang="en-GB" sz="1400" dirty="0"/>
              <a:t>Whitehead, M.  (1987).  </a:t>
            </a:r>
            <a:r>
              <a:rPr lang="en-GB" sz="1400" i="1" dirty="0"/>
              <a:t>The Health Divide: Inequalities in Health in the 1980s</a:t>
            </a:r>
            <a:r>
              <a:rPr lang="en-GB" sz="1400" dirty="0"/>
              <a:t>.   London: Health Education Council.</a:t>
            </a:r>
          </a:p>
          <a:p>
            <a:pPr marL="0" indent="0">
              <a:buNone/>
            </a:pPr>
            <a:r>
              <a:rPr lang="en-GB" sz="1400" dirty="0"/>
              <a:t>Wilkinson, R.G. and Pickett, K. E. (2006).   ‘Income inequality and population health: a review and explanation of the evidence’ </a:t>
            </a:r>
            <a:r>
              <a:rPr lang="en-GB" sz="1400" i="1" dirty="0"/>
              <a:t>Social Science and Medicine</a:t>
            </a:r>
            <a:r>
              <a:rPr lang="en-GB" sz="1400" dirty="0"/>
              <a:t>, 62, pp. 1768 – 1784    </a:t>
            </a:r>
          </a:p>
          <a:p>
            <a:pPr marL="0" indent="0">
              <a:buNone/>
            </a:pPr>
            <a:r>
              <a:rPr lang="en-GB" sz="1400" dirty="0"/>
              <a:t> Wilkinson R.  and Pickett K.  (2009).  </a:t>
            </a:r>
            <a:r>
              <a:rPr lang="en-GB" sz="1400" i="1" dirty="0"/>
              <a:t>The Spirit Level: Why More Equal Societies Almost Always Do Better. </a:t>
            </a:r>
            <a:r>
              <a:rPr lang="en-GB" sz="1400" dirty="0"/>
              <a:t>London: Penguin  </a:t>
            </a:r>
          </a:p>
          <a:p>
            <a:pPr marL="0" indent="0">
              <a:buNone/>
            </a:pPr>
            <a:r>
              <a:rPr lang="en-GB" sz="1400" dirty="0"/>
              <a:t>Wills, J. and Earle, S.  (2007).  ‘Theoretical perspectives on promoting public health’, in Earle, S., Lloyd, C.E., </a:t>
            </a:r>
            <a:r>
              <a:rPr lang="en-GB" sz="1400" dirty="0" err="1"/>
              <a:t>Sidell</a:t>
            </a:r>
            <a:r>
              <a:rPr lang="en-GB" sz="1400" dirty="0"/>
              <a:t>, M. and </a:t>
            </a:r>
            <a:r>
              <a:rPr lang="en-GB" sz="1400" dirty="0" err="1"/>
              <a:t>Spurr</a:t>
            </a:r>
            <a:r>
              <a:rPr lang="en-GB" sz="1400" dirty="0"/>
              <a:t>, S.  (Eds.).  </a:t>
            </a:r>
            <a:r>
              <a:rPr lang="en-GB" sz="1400" i="1" dirty="0"/>
              <a:t>Theory and research in promoting public health</a:t>
            </a:r>
            <a:r>
              <a:rPr lang="en-GB" sz="1400" dirty="0"/>
              <a:t>.  London: Sage, pp. 129 – 158.   </a:t>
            </a:r>
          </a:p>
          <a:p>
            <a:pPr marL="0" indent="0">
              <a:buNone/>
            </a:pPr>
            <a:r>
              <a:rPr lang="en-GB" sz="1400" dirty="0">
                <a:hlinkClick r:id="rId3"/>
              </a:rPr>
              <a:t>https://apps.who.int/iris/rest/bitstreams/1095252/retrieve</a:t>
            </a:r>
            <a:r>
              <a:rPr lang="en-GB" sz="1400" dirty="0"/>
              <a:t>   (Accessed: 22nd October, 2021). </a:t>
            </a:r>
          </a:p>
        </p:txBody>
      </p:sp>
    </p:spTree>
    <p:extLst>
      <p:ext uri="{BB962C8B-B14F-4D97-AF65-F5344CB8AC3E}">
        <p14:creationId xmlns:p14="http://schemas.microsoft.com/office/powerpoint/2010/main" val="12134480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D863-55D9-4C61-B2F4-6B6E812ACC0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188640"/>
            <a:ext cx="8686800" cy="583116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800" dirty="0"/>
              <a:t>World Health Organization (1981). </a:t>
            </a:r>
            <a:r>
              <a:rPr lang="en-GB" sz="2800" i="1" dirty="0"/>
              <a:t>Global Strategy for Health for All by the Year 2000.  </a:t>
            </a:r>
            <a:r>
              <a:rPr lang="en-GB" sz="2800" dirty="0"/>
              <a:t>Geneva: WHO.  Available at: </a:t>
            </a:r>
            <a:r>
              <a:rPr lang="en-GB" sz="2800" dirty="0">
                <a:hlinkClick r:id="rId2"/>
              </a:rPr>
              <a:t>https://iris.wpro.who.int/bitstream/handle/10665.1/6967/WPR_RC032_GlobalStrategy_1981_en.pdf</a:t>
            </a:r>
            <a:r>
              <a:rPr lang="en-GB" sz="2800" dirty="0"/>
              <a:t>  (Accessed: 22</a:t>
            </a:r>
            <a:r>
              <a:rPr lang="en-GB" sz="2800" baseline="30000" dirty="0"/>
              <a:t>nd</a:t>
            </a:r>
            <a:r>
              <a:rPr lang="en-GB" sz="2800" dirty="0"/>
              <a:t> October, 2020).</a:t>
            </a:r>
          </a:p>
          <a:p>
            <a:pPr marL="0" indent="0">
              <a:buNone/>
            </a:pPr>
            <a:r>
              <a:rPr lang="en-GB" sz="2800" dirty="0"/>
              <a:t>World Heath Organization.  (WHO).  (1984).  </a:t>
            </a:r>
            <a:r>
              <a:rPr lang="en-GB" sz="2800" i="1" dirty="0"/>
              <a:t>Health Promotion.  A discussion document of the concept and principles</a:t>
            </a:r>
            <a:r>
              <a:rPr lang="en-GB" sz="2800" dirty="0"/>
              <a:t>.  Copenhagen: WHO Regional Office for Europe.  Available at: </a:t>
            </a:r>
            <a:r>
              <a:rPr lang="en-GB" sz="2800" dirty="0">
                <a:hlinkClick r:id="rId3"/>
              </a:rPr>
              <a:t>https://apps.who.int/iris/bitstream/handle/10665/107835/E90607.pdf?sequence=1&amp;isAllowed=y</a:t>
            </a:r>
            <a:r>
              <a:rPr lang="en-GB" sz="2800" dirty="0"/>
              <a:t>  (Accessed: 28</a:t>
            </a:r>
            <a:r>
              <a:rPr lang="en-GB" sz="2800" baseline="30000" dirty="0"/>
              <a:t>th</a:t>
            </a:r>
            <a:r>
              <a:rPr lang="en-GB" sz="2800" dirty="0"/>
              <a:t> October, 2021).   </a:t>
            </a:r>
          </a:p>
          <a:p>
            <a:pPr marL="0" indent="0">
              <a:buNone/>
            </a:pPr>
            <a:r>
              <a:rPr lang="en-GB" sz="2800" dirty="0"/>
              <a:t>WHO (1986).  </a:t>
            </a:r>
            <a:r>
              <a:rPr lang="en-GB" sz="2800" i="1" dirty="0" err="1"/>
              <a:t>Ottowa</a:t>
            </a:r>
            <a:r>
              <a:rPr lang="en-GB" sz="2800" i="1" dirty="0"/>
              <a:t> Charter for Health Promotion</a:t>
            </a:r>
            <a:r>
              <a:rPr lang="en-GB" sz="2800" dirty="0"/>
              <a:t>.  Geneva: WHO.  Available at: </a:t>
            </a:r>
            <a:r>
              <a:rPr lang="en-GB" sz="2800" dirty="0">
                <a:hlinkClick r:id="rId4"/>
              </a:rPr>
              <a:t>https://www.euro.who.int/__data/assets/pdf_file/0004/129532/Ottawa_Charter.pdf</a:t>
            </a:r>
            <a:r>
              <a:rPr lang="en-GB" sz="2800" dirty="0"/>
              <a:t>  (Accessed: 22</a:t>
            </a:r>
            <a:r>
              <a:rPr lang="en-GB" sz="2800" baseline="30000" dirty="0"/>
              <a:t>nd</a:t>
            </a:r>
            <a:r>
              <a:rPr lang="en-GB" sz="2800" dirty="0"/>
              <a:t> October, 2020).  </a:t>
            </a:r>
          </a:p>
          <a:p>
            <a:pPr marL="0" indent="0">
              <a:buNone/>
            </a:pPr>
            <a:r>
              <a:rPr lang="en-GB" sz="2800" dirty="0"/>
              <a:t>WHO (2005).  </a:t>
            </a:r>
            <a:r>
              <a:rPr lang="en-GB" sz="2800" i="1" dirty="0"/>
              <a:t>The Bangkok Charter for Health Promotion in a Globalized World</a:t>
            </a:r>
            <a:r>
              <a:rPr lang="en-GB" sz="2800" dirty="0"/>
              <a:t>.  Geneva: WHO.  Available at: </a:t>
            </a:r>
            <a:r>
              <a:rPr lang="en-GB" sz="2800" dirty="0">
                <a:hlinkClick r:id="rId5"/>
              </a:rPr>
              <a:t>https://www.who.int/healthpromotion/conferences/6gchp/hpr_050829_%20BCHP.pdf?ua=1</a:t>
            </a:r>
            <a:r>
              <a:rPr lang="en-GB" sz="2800" dirty="0"/>
              <a:t>   (Accessed: 22</a:t>
            </a:r>
            <a:r>
              <a:rPr lang="en-GB" sz="2800" baseline="30000" dirty="0"/>
              <a:t>nd</a:t>
            </a:r>
            <a:r>
              <a:rPr lang="en-GB" sz="2800" dirty="0"/>
              <a:t> October, 2020).</a:t>
            </a:r>
          </a:p>
          <a:p>
            <a:pPr marL="0" indent="0">
              <a:buNone/>
            </a:pPr>
            <a:r>
              <a:rPr lang="en-GB" sz="2800" dirty="0"/>
              <a:t>WHO (2016). </a:t>
            </a:r>
            <a:r>
              <a:rPr lang="en-GB" sz="2800" i="1" dirty="0"/>
              <a:t>Shanghai Declaration on promoting health in the 2030 Agenda for Sustainable Development</a:t>
            </a:r>
            <a:r>
              <a:rPr lang="en-GB" sz="2800" dirty="0"/>
              <a:t>.  Geneva: WHO.  Available at: </a:t>
            </a:r>
            <a:r>
              <a:rPr lang="en-GB" sz="2800" dirty="0">
                <a:hlinkClick r:id="rId6"/>
              </a:rPr>
              <a:t>https://www.who.int/healthpromotion/conferences/9gchp/shanghai-declaration.pdf?ua=1</a:t>
            </a:r>
            <a:r>
              <a:rPr lang="en-GB" sz="2800" dirty="0"/>
              <a:t>   (Accessed: 22nd October, 2020).  </a:t>
            </a:r>
          </a:p>
          <a:p>
            <a:pPr marL="0" indent="0">
              <a:buNone/>
            </a:pPr>
            <a:r>
              <a:rPr lang="en-GB" sz="2800" dirty="0"/>
              <a:t>WHO (2018).  </a:t>
            </a:r>
            <a:r>
              <a:rPr lang="en-GB" sz="2800" i="1" dirty="0"/>
              <a:t>Promoting Health: Guide to national implementation of the Shanghai Declaration</a:t>
            </a:r>
            <a:r>
              <a:rPr lang="en-GB" sz="2800" dirty="0"/>
              <a:t>.  Geneva: WHO.  Available at: WHO (2018).  </a:t>
            </a:r>
            <a:r>
              <a:rPr lang="en-GB" sz="2800" i="1" dirty="0"/>
              <a:t>Promoting Health: Guide to national implementation of the Shanghai Declaration.  </a:t>
            </a:r>
            <a:r>
              <a:rPr lang="en-GB" sz="2800" dirty="0"/>
              <a:t>Geneva: WHO.  Available at: </a:t>
            </a:r>
            <a:r>
              <a:rPr lang="en-GB" sz="2800" dirty="0">
                <a:hlinkClick r:id="rId7"/>
              </a:rPr>
              <a:t>https://apps.who.int/iris/rest/bitstreams/1095252/retrieve</a:t>
            </a:r>
            <a:r>
              <a:rPr lang="en-GB" sz="2800" dirty="0"/>
              <a:t>  (Accessed: 3</a:t>
            </a:r>
            <a:r>
              <a:rPr lang="en-GB" sz="2800" baseline="30000" dirty="0"/>
              <a:t>rd</a:t>
            </a:r>
            <a:r>
              <a:rPr lang="en-GB" sz="2800" dirty="0"/>
              <a:t> November,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5909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4306</Words>
  <Application>Microsoft Office PowerPoint</Application>
  <PresentationFormat>On-screen Show (4:3)</PresentationFormat>
  <Paragraphs>299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Franklin Gothic Book</vt:lpstr>
      <vt:lpstr>Arial</vt:lpstr>
      <vt:lpstr>Perpetua</vt:lpstr>
      <vt:lpstr>Wingdings 2</vt:lpstr>
      <vt:lpstr>Calibri</vt:lpstr>
      <vt:lpstr>Equity</vt:lpstr>
      <vt:lpstr>Children and Young People’s Health, Wellbeing and Resilience: BMHP5017 Health promotion and health promotion models</vt:lpstr>
      <vt:lpstr>Today</vt:lpstr>
      <vt:lpstr>Theories/models of behaviour change</vt:lpstr>
      <vt:lpstr>PowerPoint Presentation</vt:lpstr>
      <vt:lpstr>WHO and health promotion</vt:lpstr>
      <vt:lpstr>Shanghai (2016)</vt:lpstr>
      <vt:lpstr>PowerPoint Presentation</vt:lpstr>
      <vt:lpstr>Next WHO Global Conference on Health  Promotion</vt:lpstr>
      <vt:lpstr>Approaches/theories/models: an overview</vt:lpstr>
      <vt:lpstr>Which theory/model?  Practical issues</vt:lpstr>
      <vt:lpstr>A multitude of models</vt:lpstr>
      <vt:lpstr>Caplan and Holland’s (1990) analytic model </vt:lpstr>
      <vt:lpstr>Caplan and Holland’s four paradigms of health promotion (adapted from Caplan and Holland, 1990) </vt:lpstr>
      <vt:lpstr>The four paradigms</vt:lpstr>
      <vt:lpstr>PowerPoint Presentation</vt:lpstr>
      <vt:lpstr>Beattie’s (1991) analytic model</vt:lpstr>
      <vt:lpstr>Beattie’s four paradigms of health promotion (adapted from Beattie, 1991) </vt:lpstr>
      <vt:lpstr>The four paradigms</vt:lpstr>
      <vt:lpstr>PowerPoint Presentation</vt:lpstr>
      <vt:lpstr>Applying Beattie’s model</vt:lpstr>
      <vt:lpstr>Tannahill’s (Downie et al., 1996) descriptive model</vt:lpstr>
      <vt:lpstr>Tannahill’s descriptive model (see Downie, Tannahill and Tannahill, 1996)</vt:lpstr>
      <vt:lpstr>The model: details and examples </vt:lpstr>
      <vt:lpstr>References/further reading</vt:lpstr>
      <vt:lpstr>PowerPoint Presentation</vt:lpstr>
      <vt:lpstr>PowerPoint Presentation</vt:lpstr>
      <vt:lpstr>PowerPoint Presentation</vt:lpstr>
    </vt:vector>
  </TitlesOfParts>
  <Company>Care UK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Health?</dc:title>
  <dc:creator>donna</dc:creator>
  <cp:lastModifiedBy>Joanna Fender</cp:lastModifiedBy>
  <cp:revision>297</cp:revision>
  <dcterms:created xsi:type="dcterms:W3CDTF">2017-10-08T19:05:38Z</dcterms:created>
  <dcterms:modified xsi:type="dcterms:W3CDTF">2023-02-12T23:38:26Z</dcterms:modified>
</cp:coreProperties>
</file>