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bookmarkIdSeed="2">
  <p:sldMasterIdLst>
    <p:sldMasterId id="2147483648" r:id="rId4"/>
  </p:sldMasterIdLst>
  <p:notesMasterIdLst>
    <p:notesMasterId r:id="rId22"/>
  </p:notesMasterIdLst>
  <p:handoutMasterIdLst>
    <p:handoutMasterId r:id="rId23"/>
  </p:handoutMasterIdLst>
  <p:sldIdLst>
    <p:sldId id="326" r:id="rId5"/>
    <p:sldId id="256" r:id="rId6"/>
    <p:sldId id="297" r:id="rId7"/>
    <p:sldId id="298" r:id="rId8"/>
    <p:sldId id="299" r:id="rId9"/>
    <p:sldId id="300" r:id="rId10"/>
    <p:sldId id="301" r:id="rId11"/>
    <p:sldId id="302" r:id="rId12"/>
    <p:sldId id="303" r:id="rId13"/>
    <p:sldId id="325" r:id="rId14"/>
    <p:sldId id="304" r:id="rId15"/>
    <p:sldId id="305" r:id="rId16"/>
    <p:sldId id="321" r:id="rId17"/>
    <p:sldId id="320" r:id="rId18"/>
    <p:sldId id="324" r:id="rId19"/>
    <p:sldId id="322" r:id="rId20"/>
    <p:sldId id="32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D0AA6F-81D5-45EB-A242-17C8EC5DD351}" v="1" dt="2025-02-12T16:12:12.87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33" autoAdjust="0"/>
    <p:restoredTop sz="54219" autoAdjust="0"/>
  </p:normalViewPr>
  <p:slideViewPr>
    <p:cSldViewPr snapToGrid="0">
      <p:cViewPr varScale="1">
        <p:scale>
          <a:sx n="47" d="100"/>
          <a:sy n="47" d="100"/>
        </p:scale>
        <p:origin x="1420"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7325"/>
    </p:cViewPr>
  </p:sorterViewPr>
  <p:notesViewPr>
    <p:cSldViewPr snapToGrid="0">
      <p:cViewPr varScale="1">
        <p:scale>
          <a:sx n="48" d="100"/>
          <a:sy n="48" d="100"/>
        </p:scale>
        <p:origin x="2692"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10/18/2025</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10/18/2025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3740560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also necessitates an understanding of the cultural variations, efficient utilisation of different communication techniques as well as adjustment with the various communication styles, manner and technological choices to create solid international associations and attain achievable results.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order to comprehend the unique and extensive dynamics, the analysis will use the theoretical framework of </a:t>
            </a:r>
            <a:r>
              <a:rPr lang="en-IN" sz="1200" b="1" kern="1200" dirty="0">
                <a:solidFill>
                  <a:schemeClr val="tx1"/>
                </a:solidFill>
                <a:effectLst/>
                <a:latin typeface="+mn-lt"/>
                <a:ea typeface="+mn-ea"/>
                <a:cs typeface="+mn-cs"/>
              </a:rPr>
              <a:t>Hofstede’s cultural dimensions</a:t>
            </a:r>
            <a:r>
              <a:rPr lang="en-IN" sz="1200" kern="1200" dirty="0">
                <a:solidFill>
                  <a:schemeClr val="tx1"/>
                </a:solidFill>
                <a:effectLst/>
                <a:latin typeface="+mn-lt"/>
                <a:ea typeface="+mn-ea"/>
                <a:cs typeface="+mn-cs"/>
              </a:rPr>
              <a:t> and </a:t>
            </a:r>
            <a:r>
              <a:rPr lang="en-IN" sz="1200" b="1" kern="1200" dirty="0">
                <a:solidFill>
                  <a:schemeClr val="tx1"/>
                </a:solidFill>
                <a:effectLst/>
                <a:latin typeface="+mn-lt"/>
                <a:ea typeface="+mn-ea"/>
                <a:cs typeface="+mn-cs"/>
              </a:rPr>
              <a:t>Hall’s Cultural theory</a:t>
            </a:r>
            <a:r>
              <a:rPr lang="en-IN" sz="1200" kern="1200" dirty="0">
                <a:solidFill>
                  <a:schemeClr val="tx1"/>
                </a:solidFill>
                <a:effectLst/>
                <a:latin typeface="+mn-lt"/>
                <a:ea typeface="+mn-ea"/>
                <a:cs typeface="+mn-cs"/>
              </a:rPr>
              <a:t> in order to offer a technique for assessing how the values of the society tend to impact the culture. The case study of Japan provides a solid example for the same.</a:t>
            </a:r>
            <a:endParaRPr lang="en-GB"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2221496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Further, the presentation will also focus on providing suitable recommendations for the international managers to mitigate the challenges. </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1794822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60000"/>
              </a:lnSpc>
              <a:buFont typeface="Arial" panose="020B0604020202020204" pitchFamily="34" charset="0"/>
              <a:buNone/>
            </a:pPr>
            <a:r>
              <a:rPr lang="en-IN" sz="1200" kern="1200" dirty="0">
                <a:solidFill>
                  <a:schemeClr val="tx1"/>
                </a:solidFill>
                <a:effectLst/>
                <a:latin typeface="+mn-lt"/>
                <a:ea typeface="+mn-ea"/>
                <a:cs typeface="+mn-cs"/>
              </a:rPr>
              <a:t>The theory identified various cultural dimensions in order to assess the values of the society. These are:</a:t>
            </a:r>
            <a:endParaRPr lang="en-IN" sz="1200" dirty="0"/>
          </a:p>
          <a:p>
            <a:pPr marL="285750" indent="-285750" algn="just">
              <a:lnSpc>
                <a:spcPct val="160000"/>
              </a:lnSpc>
              <a:buFont typeface="Arial" panose="020B0604020202020204" pitchFamily="34" charset="0"/>
              <a:buChar char="•"/>
            </a:pPr>
            <a:r>
              <a:rPr lang="en-IN" sz="1200" dirty="0"/>
              <a:t>Uncertainty Avoidance Index (</a:t>
            </a:r>
            <a:r>
              <a:rPr lang="en-IN" sz="1200" dirty="0" err="1"/>
              <a:t>UAI</a:t>
            </a:r>
            <a:r>
              <a:rPr lang="en-IN" sz="1200" dirty="0"/>
              <a:t>)</a:t>
            </a:r>
          </a:p>
          <a:p>
            <a:pPr marL="285750" indent="-285750" algn="just">
              <a:lnSpc>
                <a:spcPct val="160000"/>
              </a:lnSpc>
              <a:buFont typeface="Arial" panose="020B0604020202020204" pitchFamily="34" charset="0"/>
              <a:buChar char="•"/>
            </a:pPr>
            <a:r>
              <a:rPr lang="en-IN" sz="1200" dirty="0"/>
              <a:t>Long-Term vs. Short-Term Orientation (</a:t>
            </a:r>
            <a:r>
              <a:rPr lang="en-IN" sz="1200" dirty="0" err="1"/>
              <a:t>LTO</a:t>
            </a:r>
            <a:r>
              <a:rPr lang="en-IN" sz="1200" dirty="0"/>
              <a:t>)</a:t>
            </a:r>
          </a:p>
          <a:p>
            <a:pPr marL="285750" indent="-285750" algn="just">
              <a:lnSpc>
                <a:spcPct val="160000"/>
              </a:lnSpc>
              <a:buFont typeface="Arial" panose="020B0604020202020204" pitchFamily="34" charset="0"/>
              <a:buChar char="•"/>
            </a:pPr>
            <a:r>
              <a:rPr lang="en-IN" sz="1200" dirty="0"/>
              <a:t>Indulgence vs. Restraint (</a:t>
            </a:r>
            <a:r>
              <a:rPr lang="en-IN" sz="1200" dirty="0" err="1"/>
              <a:t>IVR</a:t>
            </a:r>
            <a:r>
              <a:rPr lang="en-IN" sz="1200" dirty="0"/>
              <a:t>)</a:t>
            </a:r>
          </a:p>
          <a:p>
            <a:r>
              <a:rPr lang="en-IN" sz="1200" kern="1200" dirty="0">
                <a:solidFill>
                  <a:schemeClr val="tx1"/>
                </a:solidFill>
                <a:effectLst/>
                <a:latin typeface="+mn-lt"/>
                <a:ea typeface="+mn-ea"/>
                <a:cs typeface="+mn-cs"/>
              </a:rPr>
              <a:t>This model is highly used for comprehending the cross-cultural communications in different contexts and areas. It is applied in the international business for adjusting the strategies to various marketplaces to estimate the cultural variations. The framework is also beneficial in understanding how the ethnic and moral values form, the behaviour in different fields.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theory is highly relevant for Japan as it assesses the underlying factors of communication styles of Japan. The high collectivism and intense uncertainty avoidance strengthen the use of indirect and implicit styles of communication to maintain the uniformity of group and mitigate errors and conflict. </a:t>
            </a:r>
            <a:r>
              <a:rPr lang="en-GB"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State its impact on business communication </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964756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theory, particularly the high-context and low-context framework has become main concepts for the assessment of intercultural communication (</a:t>
            </a:r>
            <a:r>
              <a:rPr lang="en-IN" sz="1200" kern="1200" dirty="0" err="1">
                <a:solidFill>
                  <a:schemeClr val="tx1"/>
                </a:solidFill>
                <a:effectLst/>
                <a:latin typeface="+mn-lt"/>
                <a:ea typeface="+mn-ea"/>
                <a:cs typeface="+mn-cs"/>
              </a:rPr>
              <a:t>Broeder</a:t>
            </a:r>
            <a:r>
              <a:rPr lang="en-IN" sz="1200" kern="1200" dirty="0">
                <a:solidFill>
                  <a:schemeClr val="tx1"/>
                </a:solidFill>
                <a:effectLst/>
                <a:latin typeface="+mn-lt"/>
                <a:ea typeface="+mn-ea"/>
                <a:cs typeface="+mn-cs"/>
              </a:rPr>
              <a:t>, 2021). Understating these dimensions is beneficial for businesses to help in adjusting their styles of interactions, negotiation techniques as well as optimising the management styles when collaboration with the international businesses and partners along with handing the employees.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theory is applicable for the case study of Japan as it is the main examples of the high-context culture.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Japanese Communicators are familiar to basic signs such as tone, body language and use of silences which present highly unspoken information.</a:t>
            </a:r>
            <a:r>
              <a:rPr lang="en-GB"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Link it to the business communication in japan</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373173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is implied in the concept of ‘reading the air’ in which the individual are expected to understand the mood and behaviour of the place and perform according to that. </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For example,</a:t>
            </a:r>
            <a:r>
              <a:rPr lang="en-IN" sz="1200" kern="1200" dirty="0">
                <a:solidFill>
                  <a:schemeClr val="tx1"/>
                </a:solidFill>
                <a:effectLst/>
                <a:latin typeface="+mn-lt"/>
                <a:ea typeface="+mn-ea"/>
                <a:cs typeface="+mn-cs"/>
              </a:rPr>
              <a:t> in a business meeting, a foreign investor asks about any questions related to the meeting. Observing the silence, as a low-context communicator, foreign manager interprets that there are no queries and ends the meeting. On the other hand, as high-context communicators, the Japanese attendees take this question as a cue that the meeting is concluded. </a:t>
            </a:r>
            <a:endParaRPr lang="en-GB"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1180308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For instance,</a:t>
            </a:r>
            <a:r>
              <a:rPr lang="en-IN" sz="1200" kern="1200" dirty="0">
                <a:solidFill>
                  <a:schemeClr val="tx1"/>
                </a:solidFill>
                <a:effectLst/>
                <a:latin typeface="+mn-lt"/>
                <a:ea typeface="+mn-ea"/>
                <a:cs typeface="+mn-cs"/>
              </a:rPr>
              <a:t> in the case of project approval, the foreign director of an organisation needs to propose a new production strategy. They arrange for a detailed assessment and plan a meeting with the senior managers to get the quick approval, which is prominent in the home country. The Japanese executives predict the director to engage in the decision-making procedure prior to looking for the response. This includes weeks of informal and individual meetings with every stakeholder, from the head of the departments to the senior team leaders in order to discuss the proposal individually. For the Japanese managers, this is seen as disrespectful to the group-oriented culture and may hold their approval, not because the idea was not appropriate but because the procedure was not carefully maintained (</a:t>
            </a:r>
            <a:r>
              <a:rPr lang="en-IN" sz="1200" kern="1200" dirty="0" err="1">
                <a:solidFill>
                  <a:schemeClr val="tx1"/>
                </a:solidFill>
                <a:effectLst/>
                <a:latin typeface="+mn-lt"/>
                <a:ea typeface="+mn-ea"/>
                <a:cs typeface="+mn-cs"/>
              </a:rPr>
              <a:t>Mehra</a:t>
            </a:r>
            <a:r>
              <a:rPr lang="en-IN" sz="1200" kern="1200" dirty="0">
                <a:solidFill>
                  <a:schemeClr val="tx1"/>
                </a:solidFill>
                <a:effectLst/>
                <a:latin typeface="+mn-lt"/>
                <a:ea typeface="+mn-ea"/>
                <a:cs typeface="+mn-cs"/>
              </a:rPr>
              <a:t>, 2025). The group was not provided adequate time to attain a unified consensus. This leads to misunderstanding because of the intercultural dimension and variations in the communication patterns.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4246498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foreigners tend to face difficulty in interpreting the real meaning behind the indirect signals and expressions. Although difficult, the high-context communication patterns permits for deep-rooted and non-verbal relationship. </a:t>
            </a:r>
            <a:endParaRPr lang="en-GB" dirty="0"/>
          </a:p>
        </p:txBody>
      </p:sp>
      <p:sp>
        <p:nvSpPr>
          <p:cNvPr id="4" name="Slide Number Placeholder 3"/>
          <p:cNvSpPr>
            <a:spLocks noGrp="1"/>
          </p:cNvSpPr>
          <p:nvPr>
            <p:ph type="sldNum" sz="quarter" idx="10"/>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701771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These are the significant challenges.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tends to result in serious delays in the project and misunderstanding of the intentions of client and partner. Another significant challenge is the public perceptions not always presents the real and honest opinion. For the business scenarios, this implies that the Japanese colleague or a partner may verbally agree for a suggestion in the public settings but hold on to private hesitations. Also, the slow and consensus-driven decision-making procedure is crucial for securing the group cohesion and satisfaction but it can be frustrating and difficult and ineffective for re individuals operating in the different and quick and individualistic cultures (Tran, and Le, 2023). Furthermore, the Japanese culture is highly focused on the use of honorific language in order to demonstrate respect on the basis of social hierarchy. Gaining proficiency in this is extremely tough for the local speakers and its misuse tends to result in unintentional offense. This can also lead to the damage to the professional image and hamper the future communication and overall growth.</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1818848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Through the ‘reading the air’ process, the foreign individual can create strong and lasting trust with the native employees. Also, the decision making proves is slow, however, it is not an obstacle but a basis for the long-lasting obligation. Once the decision is made using complete consensus, the application is quick and strengthened. Mastering the art of the non-verbal signals and the honorific language can build a strong sense of support and unification among international businesses. </a:t>
            </a:r>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1672806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recommendations include the investment of time in creating personal connections with the Japanese managers rather than focusing on the business solely. Also, during the Japanese meetings, silence is not denoted as negative but it also presents a sense of reflection. It is recommended to avoid the intention to fill the quite moments through conversations as permitting for the silence shows respects and thoughtfulness (Phuong, </a:t>
            </a:r>
            <a:r>
              <a:rPr lang="en-IN" sz="1200" kern="1200" dirty="0" err="1">
                <a:solidFill>
                  <a:schemeClr val="tx1"/>
                </a:solidFill>
                <a:effectLst/>
                <a:latin typeface="+mn-lt"/>
                <a:ea typeface="+mn-ea"/>
                <a:cs typeface="+mn-cs"/>
              </a:rPr>
              <a:t>Sukna</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Nithirattapat</a:t>
            </a:r>
            <a:r>
              <a:rPr lang="en-IN" sz="1200" kern="1200" dirty="0">
                <a:solidFill>
                  <a:schemeClr val="tx1"/>
                </a:solidFill>
                <a:effectLst/>
                <a:latin typeface="+mn-lt"/>
                <a:ea typeface="+mn-ea"/>
                <a:cs typeface="+mn-cs"/>
              </a:rPr>
              <a:t>, 2022). Also, it is recommended to speak clearly and use short expressions, in order to safeguard clarity for the non-native speakers and other managers. This helps in strengthening the understanding in the international business context.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7DC217-DF71-1A49-B3EA-559F1F43B0FF}" type="slidenum">
              <a:rPr lang="en-US" smtClean="0"/>
              <a:t>13</a:t>
            </a:fld>
            <a:endParaRPr lang="en-US" dirty="0"/>
          </a:p>
        </p:txBody>
      </p:sp>
    </p:spTree>
    <p:extLst>
      <p:ext uri="{BB962C8B-B14F-4D97-AF65-F5344CB8AC3E}">
        <p14:creationId xmlns:p14="http://schemas.microsoft.com/office/powerpoint/2010/main" val="2237144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analysis used the Hofstede’s cultural dimensions and Edward Hall’s cultural theory as the suitable theoretical framework to evaluate the culture and patterns, along with the key challenges and opportunities for the international business managers. </a:t>
            </a:r>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14</a:t>
            </a:fld>
            <a:endParaRPr lang="en-US" dirty="0"/>
          </a:p>
        </p:txBody>
      </p:sp>
    </p:spTree>
    <p:extLst>
      <p:ext uri="{BB962C8B-B14F-4D97-AF65-F5344CB8AC3E}">
        <p14:creationId xmlns:p14="http://schemas.microsoft.com/office/powerpoint/2010/main" val="23596220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Overall, the achievement the Japan requires holding on to the culture on its own aspects. Through prioritising associations, demonstrating respect and using calm and long-lasting viewpoint, international managers can direct the difficulties, handle the challenges and create a foundation for long-term success in the market.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97DC217-DF71-1A49-B3EA-559F1F43B0FF}" type="slidenum">
              <a:rPr lang="en-US" smtClean="0"/>
              <a:t>15</a:t>
            </a:fld>
            <a:endParaRPr lang="en-US" dirty="0"/>
          </a:p>
        </p:txBody>
      </p:sp>
    </p:spTree>
    <p:extLst>
      <p:ext uri="{BB962C8B-B14F-4D97-AF65-F5344CB8AC3E}">
        <p14:creationId xmlns:p14="http://schemas.microsoft.com/office/powerpoint/2010/main" val="4149234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err="1"/>
              <a:t>Emenike</a:t>
            </a:r>
            <a:r>
              <a:rPr lang="en-IN" sz="1200" dirty="0"/>
              <a:t>, B. V. (2025). Communication in a Multi-Cultural Society. African Journal of Educational Management, Teaching and Entrepreneurship Studies, 14(1).</a:t>
            </a:r>
          </a:p>
          <a:p>
            <a:r>
              <a:rPr lang="en-IN" sz="1200" kern="1200" dirty="0" err="1">
                <a:solidFill>
                  <a:schemeClr val="tx1"/>
                </a:solidFill>
                <a:effectLst/>
                <a:latin typeface="+mn-lt"/>
                <a:ea typeface="+mn-ea"/>
                <a:cs typeface="+mn-cs"/>
              </a:rPr>
              <a:t>Komisarof</a:t>
            </a:r>
            <a:r>
              <a:rPr lang="en-IN" sz="1200" kern="1200" dirty="0">
                <a:solidFill>
                  <a:schemeClr val="tx1"/>
                </a:solidFill>
                <a:effectLst/>
                <a:latin typeface="+mn-lt"/>
                <a:ea typeface="+mn-ea"/>
                <a:cs typeface="+mn-cs"/>
              </a:rPr>
              <a:t>, A., and </a:t>
            </a:r>
            <a:r>
              <a:rPr lang="en-IN" sz="1200" kern="1200" dirty="0" err="1">
                <a:solidFill>
                  <a:schemeClr val="tx1"/>
                </a:solidFill>
                <a:effectLst/>
                <a:latin typeface="+mn-lt"/>
                <a:ea typeface="+mn-ea"/>
                <a:cs typeface="+mn-cs"/>
              </a:rPr>
              <a:t>Akaliyski</a:t>
            </a:r>
            <a:r>
              <a:rPr lang="en-IN" sz="1200" kern="1200" dirty="0">
                <a:solidFill>
                  <a:schemeClr val="tx1"/>
                </a:solidFill>
                <a:effectLst/>
                <a:latin typeface="+mn-lt"/>
                <a:ea typeface="+mn-ea"/>
                <a:cs typeface="+mn-cs"/>
              </a:rPr>
              <a:t>, P. (2025). New developments in Hofstede’s Individualism-Collectivism: A guide for scholars, educators, trainers, and other practitioners. International Journal of Intercultural Relations, 107, 102200.</a:t>
            </a:r>
            <a:endParaRPr lang="en-GB"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LAVRITS</a:t>
            </a:r>
            <a:r>
              <a:rPr lang="en-IN" sz="1200" kern="1200" dirty="0">
                <a:solidFill>
                  <a:schemeClr val="tx1"/>
                </a:solidFill>
                <a:effectLst/>
                <a:latin typeface="+mn-lt"/>
                <a:ea typeface="+mn-ea"/>
                <a:cs typeface="+mn-cs"/>
              </a:rPr>
              <a:t>, P., and </a:t>
            </a:r>
            <a:r>
              <a:rPr lang="en-IN" sz="1200" kern="1200" dirty="0" err="1">
                <a:solidFill>
                  <a:schemeClr val="tx1"/>
                </a:solidFill>
                <a:effectLst/>
                <a:latin typeface="+mn-lt"/>
                <a:ea typeface="+mn-ea"/>
                <a:cs typeface="+mn-cs"/>
              </a:rPr>
              <a:t>ISTODOR</a:t>
            </a:r>
            <a:r>
              <a:rPr lang="en-IN" sz="1200" kern="1200" dirty="0">
                <a:solidFill>
                  <a:schemeClr val="tx1"/>
                </a:solidFill>
                <a:effectLst/>
                <a:latin typeface="+mn-lt"/>
                <a:ea typeface="+mn-ea"/>
                <a:cs typeface="+mn-cs"/>
              </a:rPr>
              <a:t>, D. (2025). INTEGRATING HOFSTEDE'S INDIVIDUALISM-COLLECTIVISM DIMENSION INTO ENGLISH FOR SPECIFIC PURPOSES: A FRAMEWORK FOR INTERCULTURAL SKILLS. </a:t>
            </a:r>
            <a:endParaRPr lang="en-GB"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Leonavičienė</a:t>
            </a:r>
            <a:r>
              <a:rPr lang="en-IN" sz="1200" kern="1200" dirty="0">
                <a:solidFill>
                  <a:schemeClr val="tx1"/>
                </a:solidFill>
                <a:effectLst/>
                <a:latin typeface="+mn-lt"/>
                <a:ea typeface="+mn-ea"/>
                <a:cs typeface="+mn-cs"/>
              </a:rPr>
              <a:t>, E., and </a:t>
            </a:r>
            <a:r>
              <a:rPr lang="en-IN" sz="1200" kern="1200" dirty="0" err="1">
                <a:solidFill>
                  <a:schemeClr val="tx1"/>
                </a:solidFill>
                <a:effectLst/>
                <a:latin typeface="+mn-lt"/>
                <a:ea typeface="+mn-ea"/>
                <a:cs typeface="+mn-cs"/>
              </a:rPr>
              <a:t>Burinskienė</a:t>
            </a:r>
            <a:r>
              <a:rPr lang="en-IN" sz="1200" kern="1200" dirty="0">
                <a:solidFill>
                  <a:schemeClr val="tx1"/>
                </a:solidFill>
                <a:effectLst/>
                <a:latin typeface="+mn-lt"/>
                <a:ea typeface="+mn-ea"/>
                <a:cs typeface="+mn-cs"/>
              </a:rPr>
              <a:t>, A. (2022). Accelerating cultural dimensions at international companies in the evidence of internationalisation. Sustainability, 14(3), 1524.</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Liu, S., and </a:t>
            </a:r>
            <a:r>
              <a:rPr lang="en-IN" sz="1200" kern="1200" dirty="0" err="1">
                <a:solidFill>
                  <a:schemeClr val="tx1"/>
                </a:solidFill>
                <a:effectLst/>
                <a:latin typeface="+mn-lt"/>
                <a:ea typeface="+mn-ea"/>
                <a:cs typeface="+mn-cs"/>
              </a:rPr>
              <a:t>Volcic</a:t>
            </a:r>
            <a:r>
              <a:rPr lang="en-IN" sz="1200" kern="1200" dirty="0">
                <a:solidFill>
                  <a:schemeClr val="tx1"/>
                </a:solidFill>
                <a:effectLst/>
                <a:latin typeface="+mn-lt"/>
                <a:ea typeface="+mn-ea"/>
                <a:cs typeface="+mn-cs"/>
              </a:rPr>
              <a:t>, Z. (2023). Introducing intercultural communication: Global cultures and contexts.</a:t>
            </a:r>
            <a:endParaRPr lang="en-GB"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Mehra</a:t>
            </a:r>
            <a:r>
              <a:rPr lang="en-IN" sz="1200" kern="1200" dirty="0">
                <a:solidFill>
                  <a:schemeClr val="tx1"/>
                </a:solidFill>
                <a:effectLst/>
                <a:latin typeface="+mn-lt"/>
                <a:ea typeface="+mn-ea"/>
                <a:cs typeface="+mn-cs"/>
              </a:rPr>
              <a:t>, N. (2025). Bridging Business Cultures: Japan’s Relationship-Driven Model vs. the West’s Transactional Approach. Available at </a:t>
            </a:r>
            <a:r>
              <a:rPr lang="en-IN" sz="1200" kern="1200" dirty="0" err="1">
                <a:solidFill>
                  <a:schemeClr val="tx1"/>
                </a:solidFill>
                <a:effectLst/>
                <a:latin typeface="+mn-lt"/>
                <a:ea typeface="+mn-ea"/>
                <a:cs typeface="+mn-cs"/>
              </a:rPr>
              <a:t>SSRN</a:t>
            </a:r>
            <a:r>
              <a:rPr lang="en-IN" sz="1200" kern="1200" dirty="0">
                <a:solidFill>
                  <a:schemeClr val="tx1"/>
                </a:solidFill>
                <a:effectLst/>
                <a:latin typeface="+mn-lt"/>
                <a:ea typeface="+mn-ea"/>
                <a:cs typeface="+mn-cs"/>
              </a:rPr>
              <a:t> 5167932.</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Phuong, N. T., </a:t>
            </a:r>
            <a:r>
              <a:rPr lang="en-IN" sz="1200" kern="1200" dirty="0" err="1">
                <a:solidFill>
                  <a:schemeClr val="tx1"/>
                </a:solidFill>
                <a:effectLst/>
                <a:latin typeface="+mn-lt"/>
                <a:ea typeface="+mn-ea"/>
                <a:cs typeface="+mn-cs"/>
              </a:rPr>
              <a:t>Sukna</a:t>
            </a:r>
            <a:r>
              <a:rPr lang="en-IN" sz="1200" kern="1200" dirty="0">
                <a:solidFill>
                  <a:schemeClr val="tx1"/>
                </a:solidFill>
                <a:effectLst/>
                <a:latin typeface="+mn-lt"/>
                <a:ea typeface="+mn-ea"/>
                <a:cs typeface="+mn-cs"/>
              </a:rPr>
              <a:t>, S., and </a:t>
            </a:r>
            <a:r>
              <a:rPr lang="en-IN" sz="1200" kern="1200" dirty="0" err="1">
                <a:solidFill>
                  <a:schemeClr val="tx1"/>
                </a:solidFill>
                <a:effectLst/>
                <a:latin typeface="+mn-lt"/>
                <a:ea typeface="+mn-ea"/>
                <a:cs typeface="+mn-cs"/>
              </a:rPr>
              <a:t>Nithirattapat</a:t>
            </a:r>
            <a:r>
              <a:rPr lang="en-IN" sz="1200" kern="1200" dirty="0">
                <a:solidFill>
                  <a:schemeClr val="tx1"/>
                </a:solidFill>
                <a:effectLst/>
                <a:latin typeface="+mn-lt"/>
                <a:ea typeface="+mn-ea"/>
                <a:cs typeface="+mn-cs"/>
              </a:rPr>
              <a:t>, K. (2022). Conversation In Silence. Journal of Positive School Psychology, 6(6).</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Shen, Z., and Chen, Y. (2024). An exploration of </a:t>
            </a:r>
            <a:r>
              <a:rPr lang="en-IN" sz="1200" kern="1200" dirty="0" err="1">
                <a:solidFill>
                  <a:schemeClr val="tx1"/>
                </a:solidFill>
                <a:effectLst/>
                <a:latin typeface="+mn-lt"/>
                <a:ea typeface="+mn-ea"/>
                <a:cs typeface="+mn-cs"/>
              </a:rPr>
              <a:t>japanese</a:t>
            </a:r>
            <a:r>
              <a:rPr lang="en-IN" sz="1200" kern="1200" dirty="0">
                <a:solidFill>
                  <a:schemeClr val="tx1"/>
                </a:solidFill>
                <a:effectLst/>
                <a:latin typeface="+mn-lt"/>
                <a:ea typeface="+mn-ea"/>
                <a:cs typeface="+mn-cs"/>
              </a:rPr>
              <a:t> cultural dynamics communication practices through social pragmatics. Journal of Pragmatics and Discourse Analysis, 3(1), 60-72.</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Tran, T. N. T., and Le, V. M. (2023). An overview of consensus models for group decision-making and group recommender systems. User </a:t>
            </a:r>
            <a:r>
              <a:rPr lang="en-IN" sz="1200" kern="1200" dirty="0" err="1">
                <a:solidFill>
                  <a:schemeClr val="tx1"/>
                </a:solidFill>
                <a:effectLst/>
                <a:latin typeface="+mn-lt"/>
                <a:ea typeface="+mn-ea"/>
                <a:cs typeface="+mn-cs"/>
              </a:rPr>
              <a:t>Modeling</a:t>
            </a:r>
            <a:r>
              <a:rPr lang="en-IN" sz="1200" kern="1200" dirty="0">
                <a:solidFill>
                  <a:schemeClr val="tx1"/>
                </a:solidFill>
                <a:effectLst/>
                <a:latin typeface="+mn-lt"/>
                <a:ea typeface="+mn-ea"/>
                <a:cs typeface="+mn-cs"/>
              </a:rPr>
              <a:t> and User-Adapted Interaction.</a:t>
            </a:r>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16</a:t>
            </a:fld>
            <a:endParaRPr lang="en-US" dirty="0"/>
          </a:p>
        </p:txBody>
      </p:sp>
    </p:spTree>
    <p:extLst>
      <p:ext uri="{BB962C8B-B14F-4D97-AF65-F5344CB8AC3E}">
        <p14:creationId xmlns:p14="http://schemas.microsoft.com/office/powerpoint/2010/main" val="27745759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7DC217-DF71-1A49-B3EA-559F1F43B0FF}" type="slidenum">
              <a:rPr lang="en-US" smtClean="0"/>
              <a:t>17</a:t>
            </a:fld>
            <a:endParaRPr lang="en-US" dirty="0"/>
          </a:p>
        </p:txBody>
      </p:sp>
    </p:spTree>
    <p:extLst>
      <p:ext uri="{BB962C8B-B14F-4D97-AF65-F5344CB8AC3E}">
        <p14:creationId xmlns:p14="http://schemas.microsoft.com/office/powerpoint/2010/main" val="365263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61" r:id="rId7"/>
    <p:sldLayoutId id="2147483666" r:id="rId8"/>
  </p:sldLayoutIdLst>
  <p:hf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9392F-2F02-66F9-8DA3-24047BCACD3C}"/>
              </a:ext>
            </a:extLst>
          </p:cNvPr>
          <p:cNvSpPr>
            <a:spLocks noGrp="1"/>
          </p:cNvSpPr>
          <p:nvPr>
            <p:ph type="ctrTitle"/>
          </p:nvPr>
        </p:nvSpPr>
        <p:spPr>
          <a:xfrm>
            <a:off x="600501" y="777922"/>
            <a:ext cx="7246962" cy="4490114"/>
          </a:xfrm>
        </p:spPr>
        <p:txBody>
          <a:bodyPr/>
          <a:lstStyle/>
          <a:p>
            <a:r>
              <a:rPr lang="en-GB" sz="2800" dirty="0">
                <a:solidFill>
                  <a:schemeClr val="accent1">
                    <a:lumMod val="75000"/>
                  </a:schemeClr>
                </a:solidFill>
              </a:rPr>
              <a:t>Module : International Business Communications </a:t>
            </a:r>
            <a:br>
              <a:rPr lang="en-GB" sz="2800" dirty="0">
                <a:solidFill>
                  <a:schemeClr val="accent1">
                    <a:lumMod val="75000"/>
                  </a:schemeClr>
                </a:solidFill>
              </a:rPr>
            </a:br>
            <a:r>
              <a:rPr lang="en-GB" sz="2800" dirty="0">
                <a:solidFill>
                  <a:schemeClr val="accent1">
                    <a:lumMod val="75000"/>
                  </a:schemeClr>
                </a:solidFill>
              </a:rPr>
              <a:t>Module code : LCBB6023</a:t>
            </a:r>
            <a:br>
              <a:rPr lang="en-GB" sz="2800" dirty="0">
                <a:solidFill>
                  <a:schemeClr val="accent1">
                    <a:lumMod val="75000"/>
                  </a:schemeClr>
                </a:solidFill>
              </a:rPr>
            </a:br>
            <a:r>
              <a:rPr lang="en-GB" sz="2800" dirty="0">
                <a:solidFill>
                  <a:schemeClr val="accent1">
                    <a:lumMod val="75000"/>
                  </a:schemeClr>
                </a:solidFill>
              </a:rPr>
              <a:t>Lecturer: Dr. Abdi Rahman </a:t>
            </a:r>
            <a:br>
              <a:rPr lang="en-GB" sz="2800" dirty="0">
                <a:solidFill>
                  <a:schemeClr val="accent1">
                    <a:lumMod val="75000"/>
                  </a:schemeClr>
                </a:solidFill>
              </a:rPr>
            </a:br>
            <a:r>
              <a:rPr lang="en-GB" sz="2800" dirty="0">
                <a:solidFill>
                  <a:schemeClr val="accent1">
                    <a:lumMod val="75000"/>
                  </a:schemeClr>
                </a:solidFill>
              </a:rPr>
              <a:t>Assignment Title: Individual presentation </a:t>
            </a:r>
            <a:br>
              <a:rPr lang="en-GB" sz="2800" dirty="0">
                <a:solidFill>
                  <a:schemeClr val="accent1">
                    <a:lumMod val="75000"/>
                  </a:schemeClr>
                </a:solidFill>
              </a:rPr>
            </a:br>
            <a:r>
              <a:rPr lang="en-GB" sz="2800" dirty="0">
                <a:solidFill>
                  <a:schemeClr val="accent1">
                    <a:lumMod val="75000"/>
                  </a:schemeClr>
                </a:solidFill>
              </a:rPr>
              <a:t>Student name: Irina Larisa </a:t>
            </a:r>
            <a:r>
              <a:rPr lang="en-GB" sz="2800" dirty="0" err="1">
                <a:solidFill>
                  <a:schemeClr val="accent1">
                    <a:lumMod val="75000"/>
                  </a:schemeClr>
                </a:solidFill>
              </a:rPr>
              <a:t>Zuican</a:t>
            </a:r>
            <a:br>
              <a:rPr lang="en-GB" sz="2800" dirty="0">
                <a:solidFill>
                  <a:schemeClr val="accent1">
                    <a:lumMod val="75000"/>
                  </a:schemeClr>
                </a:solidFill>
              </a:rPr>
            </a:br>
            <a:r>
              <a:rPr lang="en-GB" sz="2800" dirty="0">
                <a:solidFill>
                  <a:schemeClr val="accent1">
                    <a:lumMod val="75000"/>
                  </a:schemeClr>
                </a:solidFill>
              </a:rPr>
              <a:t>Student ID: 2313334</a:t>
            </a:r>
            <a:br>
              <a:rPr lang="en-GB" b="0" dirty="0"/>
            </a:br>
            <a:endParaRPr lang="en-GB" dirty="0"/>
          </a:p>
        </p:txBody>
      </p:sp>
      <p:pic>
        <p:nvPicPr>
          <p:cNvPr id="1026" name="Picture 2">
            <a:extLst>
              <a:ext uri="{FF2B5EF4-FFF2-40B4-BE49-F238E27FC236}">
                <a16:creationId xmlns:a16="http://schemas.microsoft.com/office/drawing/2014/main" id="{62945C03-79E3-47BD-5D0A-D6EE1CCF96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2078" y="0"/>
            <a:ext cx="2241133" cy="1245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41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346126" y="1859406"/>
            <a:ext cx="7096933" cy="2253292"/>
          </a:xfrm>
        </p:spPr>
        <p:txBody>
          <a:bodyPr/>
          <a:lstStyle/>
          <a:p>
            <a:pPr algn="ctr"/>
            <a:r>
              <a:rPr lang="en-GB" sz="4800" dirty="0"/>
              <a:t>INTERNATIONAL BUSINESS COMMUNICATIONS</a:t>
            </a:r>
            <a:endParaRPr lang="en-IN" sz="4800" dirty="0"/>
          </a:p>
        </p:txBody>
      </p:sp>
      <p:pic>
        <p:nvPicPr>
          <p:cNvPr id="5" name="Picture 4"/>
          <p:cNvPicPr>
            <a:picLocks noChangeAspect="1"/>
          </p:cNvPicPr>
          <p:nvPr/>
        </p:nvPicPr>
        <p:blipFill>
          <a:blip r:embed="rId3"/>
          <a:stretch>
            <a:fillRect/>
          </a:stretch>
        </p:blipFill>
        <p:spPr>
          <a:xfrm>
            <a:off x="7346039" y="4572000"/>
            <a:ext cx="4011772" cy="2286000"/>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744" y="567690"/>
            <a:ext cx="9779183" cy="836786"/>
          </a:xfrm>
        </p:spPr>
        <p:txBody>
          <a:bodyPr/>
          <a:lstStyle/>
          <a:p>
            <a:pPr algn="ctr"/>
            <a:r>
              <a:rPr lang="en-IN" dirty="0"/>
              <a:t>Table of contents </a:t>
            </a:r>
          </a:p>
        </p:txBody>
      </p:sp>
      <p:sp>
        <p:nvSpPr>
          <p:cNvPr id="4" name="Slide Number Placeholder 3"/>
          <p:cNvSpPr>
            <a:spLocks noGrp="1"/>
          </p:cNvSpPr>
          <p:nvPr>
            <p:ph type="sldNum" sz="quarter" idx="4"/>
          </p:nvPr>
        </p:nvSpPr>
        <p:spPr/>
        <p:txBody>
          <a:bodyPr/>
          <a:lstStyle/>
          <a:p>
            <a:fld id="{294A09A9-5501-47C1-A89A-A340965A2BE2}" type="slidenum">
              <a:rPr lang="en-US" smtClean="0"/>
              <a:pPr/>
              <a:t>3</a:t>
            </a:fld>
            <a:endParaRPr lang="en-US" dirty="0"/>
          </a:p>
        </p:txBody>
      </p:sp>
      <p:sp>
        <p:nvSpPr>
          <p:cNvPr id="5" name="Rectangle 1"/>
          <p:cNvSpPr>
            <a:spLocks noGrp="1" noChangeArrowheads="1"/>
          </p:cNvSpPr>
          <p:nvPr>
            <p:ph idx="1"/>
          </p:nvPr>
        </p:nvSpPr>
        <p:spPr bwMode="auto">
          <a:xfrm>
            <a:off x="1272540" y="1987587"/>
            <a:ext cx="6946966"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285750" lvl="0" indent="-285750">
              <a:lnSpc>
                <a:spcPct val="100000"/>
              </a:lnSpc>
              <a:buFont typeface="Arial" panose="020B0604020202020204" pitchFamily="34" charset="0"/>
              <a:buChar char="•"/>
            </a:pPr>
            <a:r>
              <a:rPr lang="en-IN" altLang="en-US" sz="2400" dirty="0">
                <a:latin typeface="+mn-lt"/>
              </a:rPr>
              <a:t>INTRODUCTION</a:t>
            </a:r>
          </a:p>
          <a:p>
            <a:pPr marL="285750" lvl="0" indent="-285750">
              <a:lnSpc>
                <a:spcPct val="100000"/>
              </a:lnSpc>
              <a:buFont typeface="Arial" panose="020B0604020202020204" pitchFamily="34" charset="0"/>
              <a:buChar char="•"/>
            </a:pPr>
            <a:r>
              <a:rPr lang="nl-NL" altLang="en-US" sz="2400" dirty="0">
                <a:latin typeface="+mn-lt"/>
              </a:rPr>
              <a:t>Cultural Dimensions Theory (Geert Hofstede)</a:t>
            </a:r>
          </a:p>
          <a:p>
            <a:pPr marL="285750" lvl="0" indent="-285750">
              <a:lnSpc>
                <a:spcPct val="100000"/>
              </a:lnSpc>
              <a:buFont typeface="Arial" panose="020B0604020202020204" pitchFamily="34" charset="0"/>
              <a:buChar char="•"/>
            </a:pPr>
            <a:r>
              <a:rPr lang="en-IN" altLang="en-US" sz="2400" dirty="0">
                <a:latin typeface="+mn-lt"/>
              </a:rPr>
              <a:t>Hall's Cultural Theory</a:t>
            </a:r>
          </a:p>
          <a:p>
            <a:pPr marL="285750" lvl="0" indent="-285750">
              <a:lnSpc>
                <a:spcPct val="100000"/>
              </a:lnSpc>
              <a:buFont typeface="Arial" panose="020B0604020202020204" pitchFamily="34" charset="0"/>
              <a:buChar char="•"/>
            </a:pPr>
            <a:r>
              <a:rPr lang="en-IN" altLang="en-US" sz="2400" dirty="0">
                <a:latin typeface="+mn-lt"/>
              </a:rPr>
              <a:t>Application of Theories to Japanese Communication</a:t>
            </a:r>
          </a:p>
          <a:p>
            <a:pPr marL="285750" lvl="0" indent="-285750">
              <a:lnSpc>
                <a:spcPct val="100000"/>
              </a:lnSpc>
              <a:buFont typeface="Arial" panose="020B0604020202020204" pitchFamily="34" charset="0"/>
              <a:buChar char="•"/>
            </a:pPr>
            <a:r>
              <a:rPr lang="en-IN" altLang="en-US" sz="2400" dirty="0">
                <a:latin typeface="+mn-lt"/>
              </a:rPr>
              <a:t>Analysis Of The International Business</a:t>
            </a:r>
          </a:p>
          <a:p>
            <a:pPr marL="285750" lvl="0" indent="-285750">
              <a:lnSpc>
                <a:spcPct val="100000"/>
              </a:lnSpc>
              <a:buFont typeface="Arial" panose="020B0604020202020204" pitchFamily="34" charset="0"/>
              <a:buChar char="•"/>
            </a:pPr>
            <a:r>
              <a:rPr lang="en-IN" altLang="en-US" sz="2400" dirty="0">
                <a:latin typeface="+mn-lt"/>
              </a:rPr>
              <a:t>Challenges</a:t>
            </a:r>
          </a:p>
          <a:p>
            <a:pPr marL="285750" lvl="0" indent="-285750">
              <a:lnSpc>
                <a:spcPct val="100000"/>
              </a:lnSpc>
              <a:buFont typeface="Arial" panose="020B0604020202020204" pitchFamily="34" charset="0"/>
              <a:buChar char="•"/>
            </a:pPr>
            <a:r>
              <a:rPr lang="en-IN" altLang="en-US" sz="2400" dirty="0">
                <a:latin typeface="+mn-lt"/>
              </a:rPr>
              <a:t>Opportunities</a:t>
            </a:r>
          </a:p>
          <a:p>
            <a:pPr marL="285750" lvl="0" indent="-285750">
              <a:lnSpc>
                <a:spcPct val="100000"/>
              </a:lnSpc>
              <a:buFont typeface="Arial" panose="020B0604020202020204" pitchFamily="34" charset="0"/>
              <a:buChar char="•"/>
            </a:pPr>
            <a:r>
              <a:rPr lang="en-IN" altLang="en-US" sz="2400" dirty="0">
                <a:latin typeface="+mn-lt"/>
              </a:rPr>
              <a:t>Recommendations	</a:t>
            </a:r>
          </a:p>
          <a:p>
            <a:pPr marL="285750" lvl="0" indent="-285750">
              <a:lnSpc>
                <a:spcPct val="100000"/>
              </a:lnSpc>
              <a:buFont typeface="Arial" panose="020B0604020202020204" pitchFamily="34" charset="0"/>
              <a:buChar char="•"/>
            </a:pPr>
            <a:r>
              <a:rPr lang="en-IN" altLang="en-US" sz="2400" dirty="0">
                <a:latin typeface="+mn-lt"/>
              </a:rPr>
              <a:t>CONCLUSION	</a:t>
            </a:r>
          </a:p>
          <a:p>
            <a:pPr marL="285750" lvl="0" indent="-285750">
              <a:lnSpc>
                <a:spcPct val="100000"/>
              </a:lnSpc>
              <a:buFont typeface="Arial" panose="020B0604020202020204" pitchFamily="34" charset="0"/>
              <a:buChar char="•"/>
            </a:pPr>
            <a:r>
              <a:rPr lang="en-IN" altLang="en-US" sz="2400" dirty="0">
                <a:latin typeface="+mn-lt"/>
              </a:rPr>
              <a:t>REFERENCES 	</a:t>
            </a:r>
          </a:p>
        </p:txBody>
      </p:sp>
    </p:spTree>
    <p:extLst>
      <p:ext uri="{BB962C8B-B14F-4D97-AF65-F5344CB8AC3E}">
        <p14:creationId xmlns:p14="http://schemas.microsoft.com/office/powerpoint/2010/main" val="3189086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64" y="0"/>
            <a:ext cx="9779183" cy="1046336"/>
          </a:xfrm>
        </p:spPr>
        <p:txBody>
          <a:bodyPr/>
          <a:lstStyle/>
          <a:p>
            <a:pPr algn="ctr"/>
            <a:r>
              <a:rPr lang="en-IN" dirty="0"/>
              <a:t>INTRODUCTION</a:t>
            </a:r>
          </a:p>
        </p:txBody>
      </p:sp>
      <p:sp>
        <p:nvSpPr>
          <p:cNvPr id="3" name="Content Placeholder 2"/>
          <p:cNvSpPr>
            <a:spLocks noGrp="1"/>
          </p:cNvSpPr>
          <p:nvPr>
            <p:ph idx="1"/>
          </p:nvPr>
        </p:nvSpPr>
        <p:spPr>
          <a:xfrm>
            <a:off x="304800" y="1791478"/>
            <a:ext cx="6019799" cy="4552171"/>
          </a:xfrm>
        </p:spPr>
        <p:txBody>
          <a:bodyPr>
            <a:noAutofit/>
          </a:bodyPr>
          <a:lstStyle/>
          <a:p>
            <a:pPr marL="285750" indent="-285750" algn="just">
              <a:lnSpc>
                <a:spcPct val="150000"/>
              </a:lnSpc>
              <a:buFont typeface="Arial" panose="020B0604020202020204" pitchFamily="34" charset="0"/>
              <a:buChar char="•"/>
            </a:pPr>
            <a:r>
              <a:rPr lang="en-IN" sz="1800" dirty="0"/>
              <a:t>International Business Communications is the procedure of exchanging the data across the cultural and national regions, specifically in a business region (Liu, and </a:t>
            </a:r>
            <a:r>
              <a:rPr lang="en-IN" sz="1800" dirty="0" err="1"/>
              <a:t>Volcic</a:t>
            </a:r>
            <a:r>
              <a:rPr lang="en-IN" sz="1800" dirty="0"/>
              <a:t>, 2023). </a:t>
            </a:r>
          </a:p>
          <a:p>
            <a:pPr marL="285750" indent="-285750" algn="just">
              <a:lnSpc>
                <a:spcPct val="150000"/>
              </a:lnSpc>
              <a:buFont typeface="Arial" panose="020B0604020202020204" pitchFamily="34" charset="0"/>
              <a:buChar char="•"/>
            </a:pPr>
            <a:r>
              <a:rPr lang="en-IN" sz="1800" dirty="0"/>
              <a:t>In this case, the presentation studies the distinctive communication scenario of Japan, a region in which the communication is highly impacted by the high-context culture and the clear hierarchical societal structure. This is beneficial for understanding the business communication of the region.</a:t>
            </a:r>
          </a:p>
        </p:txBody>
      </p:sp>
      <p:sp>
        <p:nvSpPr>
          <p:cNvPr id="4" name="Slide Number Placeholder 3"/>
          <p:cNvSpPr>
            <a:spLocks noGrp="1"/>
          </p:cNvSpPr>
          <p:nvPr>
            <p:ph type="sldNum" sz="quarter" idx="4"/>
          </p:nvPr>
        </p:nvSpPr>
        <p:spPr/>
        <p:txBody>
          <a:bodyPr/>
          <a:lstStyle/>
          <a:p>
            <a:fld id="{294A09A9-5501-47C1-A89A-A340965A2BE2}" type="slidenum">
              <a:rPr lang="en-US" smtClean="0"/>
              <a:pPr/>
              <a:t>4</a:t>
            </a:fld>
            <a:endParaRPr lang="en-US" dirty="0"/>
          </a:p>
        </p:txBody>
      </p:sp>
      <p:pic>
        <p:nvPicPr>
          <p:cNvPr id="6" name="Picture 5"/>
          <p:cNvPicPr>
            <a:picLocks noChangeAspect="1"/>
          </p:cNvPicPr>
          <p:nvPr/>
        </p:nvPicPr>
        <p:blipFill>
          <a:blip r:embed="rId3"/>
          <a:stretch>
            <a:fillRect/>
          </a:stretch>
        </p:blipFill>
        <p:spPr>
          <a:xfrm>
            <a:off x="7795261" y="2057400"/>
            <a:ext cx="3224976" cy="2857499"/>
          </a:xfrm>
          <a:prstGeom prst="rect">
            <a:avLst/>
          </a:prstGeom>
        </p:spPr>
      </p:pic>
    </p:spTree>
    <p:extLst>
      <p:ext uri="{BB962C8B-B14F-4D97-AF65-F5344CB8AC3E}">
        <p14:creationId xmlns:p14="http://schemas.microsoft.com/office/powerpoint/2010/main" val="3632457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5014" y="76200"/>
            <a:ext cx="9779183" cy="932036"/>
          </a:xfrm>
        </p:spPr>
        <p:txBody>
          <a:bodyPr/>
          <a:lstStyle/>
          <a:p>
            <a:r>
              <a:rPr lang="en-IN" dirty="0"/>
              <a:t>Continue…</a:t>
            </a:r>
          </a:p>
        </p:txBody>
      </p:sp>
      <p:sp>
        <p:nvSpPr>
          <p:cNvPr id="3" name="Content Placeholder 2"/>
          <p:cNvSpPr>
            <a:spLocks noGrp="1"/>
          </p:cNvSpPr>
          <p:nvPr>
            <p:ph idx="1"/>
          </p:nvPr>
        </p:nvSpPr>
        <p:spPr>
          <a:xfrm>
            <a:off x="304800" y="1791478"/>
            <a:ext cx="6393179" cy="4685521"/>
          </a:xfrm>
        </p:spPr>
        <p:txBody>
          <a:bodyPr>
            <a:noAutofit/>
          </a:bodyPr>
          <a:lstStyle/>
          <a:p>
            <a:pPr algn="just">
              <a:lnSpc>
                <a:spcPct val="150000"/>
              </a:lnSpc>
            </a:pPr>
            <a:r>
              <a:rPr lang="en-IN" sz="1800" b="1" dirty="0"/>
              <a:t>Structure of presentation</a:t>
            </a:r>
          </a:p>
          <a:p>
            <a:pPr marL="285750" indent="-285750" algn="just">
              <a:lnSpc>
                <a:spcPct val="150000"/>
              </a:lnSpc>
              <a:buFont typeface="Arial" panose="020B0604020202020204" pitchFamily="34" charset="0"/>
              <a:buChar char="•"/>
            </a:pPr>
            <a:r>
              <a:rPr lang="en-IN" sz="1800" dirty="0"/>
              <a:t>The presentation will focus on explanation of the communication theory, application of the theory to the real-world scenarios as well as evaluation of the significant challenges and the possible opportunities.</a:t>
            </a:r>
          </a:p>
          <a:p>
            <a:pPr algn="just">
              <a:lnSpc>
                <a:spcPct val="150000"/>
              </a:lnSpc>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5</a:t>
            </a:fld>
            <a:endParaRPr lang="en-US" dirty="0"/>
          </a:p>
        </p:txBody>
      </p:sp>
      <p:pic>
        <p:nvPicPr>
          <p:cNvPr id="6" name="Picture 5"/>
          <p:cNvPicPr>
            <a:picLocks noChangeAspect="1"/>
          </p:cNvPicPr>
          <p:nvPr/>
        </p:nvPicPr>
        <p:blipFill>
          <a:blip r:embed="rId3"/>
          <a:stretch>
            <a:fillRect/>
          </a:stretch>
        </p:blipFill>
        <p:spPr>
          <a:xfrm>
            <a:off x="7383780" y="2240280"/>
            <a:ext cx="3954780" cy="2737038"/>
          </a:xfrm>
          <a:prstGeom prst="rect">
            <a:avLst/>
          </a:prstGeom>
        </p:spPr>
      </p:pic>
    </p:spTree>
    <p:extLst>
      <p:ext uri="{BB962C8B-B14F-4D97-AF65-F5344CB8AC3E}">
        <p14:creationId xmlns:p14="http://schemas.microsoft.com/office/powerpoint/2010/main" val="2464568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514" y="19050"/>
            <a:ext cx="9779183" cy="1389236"/>
          </a:xfrm>
        </p:spPr>
        <p:txBody>
          <a:bodyPr/>
          <a:lstStyle/>
          <a:p>
            <a:pPr algn="ctr"/>
            <a:r>
              <a:rPr lang="nl-NL" dirty="0"/>
              <a:t>Cultural Dimensions Theory (Geert Hofstede)</a:t>
            </a:r>
            <a:endParaRPr lang="en-IN" dirty="0"/>
          </a:p>
        </p:txBody>
      </p:sp>
      <p:sp>
        <p:nvSpPr>
          <p:cNvPr id="3" name="Content Placeholder 2"/>
          <p:cNvSpPr>
            <a:spLocks noGrp="1"/>
          </p:cNvSpPr>
          <p:nvPr>
            <p:ph idx="1"/>
          </p:nvPr>
        </p:nvSpPr>
        <p:spPr>
          <a:xfrm>
            <a:off x="369570" y="1572116"/>
            <a:ext cx="7517129" cy="4591050"/>
          </a:xfrm>
        </p:spPr>
        <p:txBody>
          <a:bodyPr>
            <a:noAutofit/>
          </a:bodyPr>
          <a:lstStyle/>
          <a:p>
            <a:pPr marL="342900" indent="-342900" algn="just">
              <a:lnSpc>
                <a:spcPct val="160000"/>
              </a:lnSpc>
              <a:buFont typeface="Arial" panose="020B0604020202020204" pitchFamily="34" charset="0"/>
              <a:buChar char="•"/>
            </a:pPr>
            <a:r>
              <a:rPr lang="en-IN" sz="1800" dirty="0"/>
              <a:t>The theory proposed by Geert Hofstede is highly crucial in assessing the international business communications and management to benefit the individuals in understanding the cultural values and its impact (</a:t>
            </a:r>
            <a:r>
              <a:rPr lang="en-IN" sz="1800" dirty="0" err="1"/>
              <a:t>LAVRITS</a:t>
            </a:r>
            <a:r>
              <a:rPr lang="en-IN" sz="1800" dirty="0"/>
              <a:t>, and </a:t>
            </a:r>
            <a:r>
              <a:rPr lang="en-IN" sz="1800" dirty="0" err="1"/>
              <a:t>ISTODOR</a:t>
            </a:r>
            <a:r>
              <a:rPr lang="en-IN" sz="1800" dirty="0"/>
              <a:t>, 2025). </a:t>
            </a:r>
          </a:p>
          <a:p>
            <a:pPr algn="just">
              <a:lnSpc>
                <a:spcPct val="160000"/>
              </a:lnSpc>
            </a:pPr>
            <a:r>
              <a:rPr lang="en-IN" sz="1800" dirty="0"/>
              <a:t>The cultural dimensions</a:t>
            </a:r>
          </a:p>
          <a:p>
            <a:pPr marL="285750" indent="-285750" algn="just">
              <a:lnSpc>
                <a:spcPct val="160000"/>
              </a:lnSpc>
              <a:buFont typeface="Arial" panose="020B0604020202020204" pitchFamily="34" charset="0"/>
              <a:buChar char="•"/>
            </a:pPr>
            <a:r>
              <a:rPr lang="en-IN" sz="1800" dirty="0"/>
              <a:t>Power Distance Index (</a:t>
            </a:r>
            <a:r>
              <a:rPr lang="en-IN" sz="1800" dirty="0" err="1"/>
              <a:t>PDI</a:t>
            </a:r>
            <a:r>
              <a:rPr lang="en-IN" sz="1800" dirty="0"/>
              <a:t>)</a:t>
            </a:r>
          </a:p>
          <a:p>
            <a:pPr marL="285750" indent="-285750" algn="just">
              <a:lnSpc>
                <a:spcPct val="160000"/>
              </a:lnSpc>
              <a:buFont typeface="Arial" panose="020B0604020202020204" pitchFamily="34" charset="0"/>
              <a:buChar char="•"/>
            </a:pPr>
            <a:r>
              <a:rPr lang="en-IN" sz="1800" dirty="0"/>
              <a:t>Individualism vs. Collectivism (</a:t>
            </a:r>
            <a:r>
              <a:rPr lang="en-IN" sz="1800" dirty="0" err="1"/>
              <a:t>IDV</a:t>
            </a:r>
            <a:r>
              <a:rPr lang="en-IN" sz="1800" dirty="0"/>
              <a:t>)</a:t>
            </a:r>
          </a:p>
          <a:p>
            <a:pPr marL="285750" indent="-285750" algn="just">
              <a:lnSpc>
                <a:spcPct val="160000"/>
              </a:lnSpc>
              <a:buFont typeface="Arial" panose="020B0604020202020204" pitchFamily="34" charset="0"/>
              <a:buChar char="•"/>
            </a:pPr>
            <a:r>
              <a:rPr lang="en-IN" sz="1800" dirty="0"/>
              <a:t>Masculinity vs. Femininity (MAS)</a:t>
            </a:r>
          </a:p>
        </p:txBody>
      </p:sp>
      <p:sp>
        <p:nvSpPr>
          <p:cNvPr id="4" name="Slide Number Placeholder 3"/>
          <p:cNvSpPr>
            <a:spLocks noGrp="1"/>
          </p:cNvSpPr>
          <p:nvPr>
            <p:ph type="sldNum" sz="quarter" idx="4"/>
          </p:nvPr>
        </p:nvSpPr>
        <p:spPr/>
        <p:txBody>
          <a:bodyPr/>
          <a:lstStyle/>
          <a:p>
            <a:fld id="{294A09A9-5501-47C1-A89A-A340965A2BE2}" type="slidenum">
              <a:rPr lang="en-US" smtClean="0"/>
              <a:pPr/>
              <a:t>6</a:t>
            </a:fld>
            <a:endParaRPr lang="en-US" dirty="0"/>
          </a:p>
        </p:txBody>
      </p:sp>
      <p:pic>
        <p:nvPicPr>
          <p:cNvPr id="6" name="Picture 5"/>
          <p:cNvPicPr>
            <a:picLocks noChangeAspect="1"/>
          </p:cNvPicPr>
          <p:nvPr/>
        </p:nvPicPr>
        <p:blipFill>
          <a:blip r:embed="rId3"/>
          <a:stretch>
            <a:fillRect/>
          </a:stretch>
        </p:blipFill>
        <p:spPr>
          <a:xfrm>
            <a:off x="8298181" y="1581150"/>
            <a:ext cx="2867124" cy="3568365"/>
          </a:xfrm>
          <a:prstGeom prst="rect">
            <a:avLst/>
          </a:prstGeom>
        </p:spPr>
      </p:pic>
    </p:spTree>
    <p:extLst>
      <p:ext uri="{BB962C8B-B14F-4D97-AF65-F5344CB8AC3E}">
        <p14:creationId xmlns:p14="http://schemas.microsoft.com/office/powerpoint/2010/main" val="370851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414" y="57150"/>
            <a:ext cx="9779183" cy="1008236"/>
          </a:xfrm>
        </p:spPr>
        <p:txBody>
          <a:bodyPr/>
          <a:lstStyle/>
          <a:p>
            <a:pPr algn="ctr"/>
            <a:r>
              <a:rPr lang="en-IN" dirty="0"/>
              <a:t>Hall's Cultural Theory</a:t>
            </a:r>
          </a:p>
        </p:txBody>
      </p:sp>
      <p:sp>
        <p:nvSpPr>
          <p:cNvPr id="3" name="Content Placeholder 2"/>
          <p:cNvSpPr>
            <a:spLocks noGrp="1"/>
          </p:cNvSpPr>
          <p:nvPr>
            <p:ph idx="1"/>
          </p:nvPr>
        </p:nvSpPr>
        <p:spPr>
          <a:xfrm>
            <a:off x="304800" y="2110586"/>
            <a:ext cx="5981700" cy="4385463"/>
          </a:xfrm>
        </p:spPr>
        <p:txBody>
          <a:bodyPr>
            <a:noAutofit/>
          </a:bodyPr>
          <a:lstStyle/>
          <a:p>
            <a:pPr marL="285750" indent="-285750" algn="just">
              <a:lnSpc>
                <a:spcPct val="150000"/>
              </a:lnSpc>
              <a:buFont typeface="Arial" panose="020B0604020202020204" pitchFamily="34" charset="0"/>
              <a:buChar char="•"/>
            </a:pPr>
            <a:r>
              <a:rPr lang="en-IN" sz="1800" dirty="0"/>
              <a:t>Edward T. Hall produced impactful theoretical frameworks on the implicit and non-verbal factors of communication (</a:t>
            </a:r>
            <a:r>
              <a:rPr lang="en-IN" sz="1800" dirty="0" err="1"/>
              <a:t>Emenike</a:t>
            </a:r>
            <a:r>
              <a:rPr lang="en-IN" sz="1800" dirty="0"/>
              <a:t>, 2025). It is highly applicable for the intercultural business communications to help and assess the perception of various cultures and providing global structure. </a:t>
            </a:r>
          </a:p>
          <a:p>
            <a:pPr algn="just">
              <a:lnSpc>
                <a:spcPct val="150000"/>
              </a:lnSpc>
            </a:pPr>
            <a:r>
              <a:rPr lang="en-IN" sz="1800" dirty="0"/>
              <a:t>Hall's theories are mainly built on three dimensions:</a:t>
            </a:r>
          </a:p>
          <a:p>
            <a:pPr marL="285750" indent="-285750" algn="just">
              <a:lnSpc>
                <a:spcPct val="150000"/>
              </a:lnSpc>
              <a:buFont typeface="Arial" panose="020B0604020202020204" pitchFamily="34" charset="0"/>
              <a:buChar char="•"/>
            </a:pPr>
            <a:r>
              <a:rPr lang="en-IN" sz="1800" dirty="0"/>
              <a:t>High-context vs. low-context communication</a:t>
            </a:r>
          </a:p>
          <a:p>
            <a:pPr marL="285750" indent="-285750" algn="just">
              <a:lnSpc>
                <a:spcPct val="150000"/>
              </a:lnSpc>
              <a:buFont typeface="Arial" panose="020B0604020202020204" pitchFamily="34" charset="0"/>
              <a:buChar char="•"/>
            </a:pPr>
            <a:r>
              <a:rPr lang="en-IN" sz="1800" dirty="0" err="1"/>
              <a:t>Monochronic</a:t>
            </a:r>
            <a:r>
              <a:rPr lang="en-IN" sz="1800" dirty="0"/>
              <a:t> vs. </a:t>
            </a:r>
            <a:r>
              <a:rPr lang="en-IN" sz="1800" dirty="0" err="1"/>
              <a:t>polychronic</a:t>
            </a:r>
            <a:r>
              <a:rPr lang="en-IN" sz="1800" dirty="0"/>
              <a:t> time</a:t>
            </a:r>
          </a:p>
          <a:p>
            <a:pPr marL="285750" indent="-285750" algn="just">
              <a:lnSpc>
                <a:spcPct val="150000"/>
              </a:lnSpc>
              <a:buFont typeface="Arial" panose="020B0604020202020204" pitchFamily="34" charset="0"/>
              <a:buChar char="•"/>
            </a:pPr>
            <a:r>
              <a:rPr lang="en-IN" sz="1800" dirty="0"/>
              <a:t>Proxemics</a:t>
            </a:r>
          </a:p>
          <a:p>
            <a:pPr marL="457200" indent="-457200" algn="just">
              <a:lnSpc>
                <a:spcPct val="150000"/>
              </a:lnSpc>
              <a:buFont typeface="Wingdings" pitchFamily="2" charset="2"/>
              <a:buChar char="v"/>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7</a:t>
            </a:fld>
            <a:endParaRPr lang="en-US" dirty="0"/>
          </a:p>
        </p:txBody>
      </p:sp>
      <p:pic>
        <p:nvPicPr>
          <p:cNvPr id="7" name="Picture 6"/>
          <p:cNvPicPr>
            <a:picLocks noChangeAspect="1"/>
          </p:cNvPicPr>
          <p:nvPr/>
        </p:nvPicPr>
        <p:blipFill>
          <a:blip r:embed="rId3"/>
          <a:stretch>
            <a:fillRect/>
          </a:stretch>
        </p:blipFill>
        <p:spPr>
          <a:xfrm>
            <a:off x="6737684" y="2110586"/>
            <a:ext cx="4403558" cy="3062993"/>
          </a:xfrm>
          <a:prstGeom prst="rect">
            <a:avLst/>
          </a:prstGeom>
        </p:spPr>
      </p:pic>
    </p:spTree>
    <p:extLst>
      <p:ext uri="{BB962C8B-B14F-4D97-AF65-F5344CB8AC3E}">
        <p14:creationId xmlns:p14="http://schemas.microsoft.com/office/powerpoint/2010/main" val="615174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608" y="469551"/>
            <a:ext cx="9779183" cy="951086"/>
          </a:xfrm>
        </p:spPr>
        <p:txBody>
          <a:bodyPr/>
          <a:lstStyle/>
          <a:p>
            <a:pPr algn="ctr"/>
            <a:r>
              <a:rPr lang="en-IN" dirty="0"/>
              <a:t>Application of Theories to Japanese Communication </a:t>
            </a:r>
          </a:p>
        </p:txBody>
      </p:sp>
      <p:sp>
        <p:nvSpPr>
          <p:cNvPr id="3" name="Content Placeholder 2"/>
          <p:cNvSpPr>
            <a:spLocks noGrp="1"/>
          </p:cNvSpPr>
          <p:nvPr>
            <p:ph idx="1"/>
          </p:nvPr>
        </p:nvSpPr>
        <p:spPr>
          <a:xfrm>
            <a:off x="266701" y="1754155"/>
            <a:ext cx="5524499" cy="4894294"/>
          </a:xfrm>
        </p:spPr>
        <p:txBody>
          <a:bodyPr>
            <a:normAutofit/>
          </a:bodyPr>
          <a:lstStyle/>
          <a:p>
            <a:pPr marL="285750" indent="-285750" algn="just">
              <a:lnSpc>
                <a:spcPct val="150000"/>
              </a:lnSpc>
              <a:buFont typeface="Arial" panose="020B0604020202020204" pitchFamily="34" charset="0"/>
              <a:buChar char="•"/>
            </a:pPr>
            <a:r>
              <a:rPr lang="en-IN" sz="1800" dirty="0"/>
              <a:t>The theories of the high context communication and Hofstede’s cultural dimensions offer a solid model for assessing the communication patterns of Japan.</a:t>
            </a:r>
          </a:p>
          <a:p>
            <a:pPr algn="just">
              <a:lnSpc>
                <a:spcPct val="150000"/>
              </a:lnSpc>
            </a:pPr>
            <a:r>
              <a:rPr lang="en-IN" sz="1800" b="1" dirty="0"/>
              <a:t> High-Context Communication and ‘Reading the Air’</a:t>
            </a:r>
          </a:p>
          <a:p>
            <a:pPr marL="285750" indent="-285750" algn="just">
              <a:lnSpc>
                <a:spcPct val="150000"/>
              </a:lnSpc>
              <a:buFont typeface="Arial" panose="020B0604020202020204" pitchFamily="34" charset="0"/>
              <a:buChar char="•"/>
            </a:pPr>
            <a:r>
              <a:rPr lang="en-IN" sz="1800" dirty="0"/>
              <a:t>In Japan, the focus is highly on the implicit signals rather than the explicit sentences and interactions in order to establish and maintain social harmony (Shen, and Chen, 2024). </a:t>
            </a:r>
            <a:endParaRPr lang="en-GB" sz="1800" dirty="0"/>
          </a:p>
          <a:p>
            <a:pPr algn="just">
              <a:lnSpc>
                <a:spcPct val="150000"/>
              </a:lnSpc>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8</a:t>
            </a:fld>
            <a:endParaRPr lang="en-US" dirty="0"/>
          </a:p>
        </p:txBody>
      </p:sp>
      <p:pic>
        <p:nvPicPr>
          <p:cNvPr id="6" name="Picture 5"/>
          <p:cNvPicPr>
            <a:picLocks noChangeAspect="1"/>
          </p:cNvPicPr>
          <p:nvPr/>
        </p:nvPicPr>
        <p:blipFill>
          <a:blip r:embed="rId3"/>
          <a:stretch>
            <a:fillRect/>
          </a:stretch>
        </p:blipFill>
        <p:spPr>
          <a:xfrm>
            <a:off x="6880860" y="2191246"/>
            <a:ext cx="4023359" cy="2563634"/>
          </a:xfrm>
          <a:prstGeom prst="rect">
            <a:avLst/>
          </a:prstGeom>
        </p:spPr>
      </p:pic>
    </p:spTree>
    <p:extLst>
      <p:ext uri="{BB962C8B-B14F-4D97-AF65-F5344CB8AC3E}">
        <p14:creationId xmlns:p14="http://schemas.microsoft.com/office/powerpoint/2010/main" val="4150177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64" y="152400"/>
            <a:ext cx="9779183" cy="912986"/>
          </a:xfrm>
        </p:spPr>
        <p:txBody>
          <a:bodyPr/>
          <a:lstStyle/>
          <a:p>
            <a:pPr algn="ctr"/>
            <a:r>
              <a:rPr lang="en-IN" dirty="0"/>
              <a:t>Continue…</a:t>
            </a:r>
          </a:p>
        </p:txBody>
      </p:sp>
      <p:sp>
        <p:nvSpPr>
          <p:cNvPr id="3" name="Content Placeholder 2"/>
          <p:cNvSpPr>
            <a:spLocks noGrp="1"/>
          </p:cNvSpPr>
          <p:nvPr>
            <p:ph idx="1"/>
          </p:nvPr>
        </p:nvSpPr>
        <p:spPr>
          <a:xfrm>
            <a:off x="361951" y="2052734"/>
            <a:ext cx="5886450" cy="4633815"/>
          </a:xfrm>
        </p:spPr>
        <p:txBody>
          <a:bodyPr>
            <a:normAutofit/>
          </a:bodyPr>
          <a:lstStyle/>
          <a:p>
            <a:pPr algn="just">
              <a:lnSpc>
                <a:spcPct val="150000"/>
              </a:lnSpc>
            </a:pPr>
            <a:r>
              <a:rPr lang="en-IN" sz="1800" b="1" dirty="0"/>
              <a:t>Hofstede's dimensions and Consensus Building</a:t>
            </a:r>
          </a:p>
          <a:p>
            <a:pPr algn="just">
              <a:lnSpc>
                <a:spcPct val="150000"/>
              </a:lnSpc>
            </a:pPr>
            <a:r>
              <a:rPr lang="en-IN" sz="1800" dirty="0"/>
              <a:t>This cultural dimension of the Hofstede’s theory demonstrates in Japan’s emphasis on the harmony of group rather than personal requirements (</a:t>
            </a:r>
            <a:r>
              <a:rPr lang="en-IN" sz="1800" dirty="0" err="1"/>
              <a:t>Komisarof</a:t>
            </a:r>
            <a:r>
              <a:rPr lang="en-IN" sz="1800" dirty="0"/>
              <a:t>, and </a:t>
            </a:r>
            <a:r>
              <a:rPr lang="en-IN" sz="1800" dirty="0" err="1"/>
              <a:t>Akaliyski</a:t>
            </a:r>
            <a:r>
              <a:rPr lang="en-IN" sz="1800" dirty="0"/>
              <a:t>, 2025). </a:t>
            </a:r>
          </a:p>
          <a:p>
            <a:pPr algn="just">
              <a:lnSpc>
                <a:spcPct val="150000"/>
              </a:lnSpc>
            </a:pPr>
            <a:r>
              <a:rPr lang="en-IN" sz="1800" dirty="0"/>
              <a:t>This is evident in the consensus-oriented decision making procedures, which literally implies going around the roots. </a:t>
            </a:r>
          </a:p>
          <a:p>
            <a:pPr algn="just">
              <a:lnSpc>
                <a:spcPct val="150000"/>
              </a:lnSpc>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9</a:t>
            </a:fld>
            <a:endParaRPr lang="en-US" dirty="0"/>
          </a:p>
        </p:txBody>
      </p:sp>
      <p:pic>
        <p:nvPicPr>
          <p:cNvPr id="6" name="Picture 5"/>
          <p:cNvPicPr>
            <a:picLocks noChangeAspect="1"/>
          </p:cNvPicPr>
          <p:nvPr/>
        </p:nvPicPr>
        <p:blipFill>
          <a:blip r:embed="rId3"/>
          <a:stretch>
            <a:fillRect/>
          </a:stretch>
        </p:blipFill>
        <p:spPr>
          <a:xfrm>
            <a:off x="7383780" y="2400300"/>
            <a:ext cx="4069080" cy="2788920"/>
          </a:xfrm>
          <a:prstGeom prst="rect">
            <a:avLst/>
          </a:prstGeom>
        </p:spPr>
      </p:pic>
    </p:spTree>
    <p:extLst>
      <p:ext uri="{BB962C8B-B14F-4D97-AF65-F5344CB8AC3E}">
        <p14:creationId xmlns:p14="http://schemas.microsoft.com/office/powerpoint/2010/main" val="258320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Analysis Of The International Business</a:t>
            </a:r>
            <a:endParaRPr lang="en-GB" dirty="0"/>
          </a:p>
        </p:txBody>
      </p:sp>
      <p:sp>
        <p:nvSpPr>
          <p:cNvPr id="3" name="Content Placeholder 2"/>
          <p:cNvSpPr>
            <a:spLocks noGrp="1"/>
          </p:cNvSpPr>
          <p:nvPr>
            <p:ph idx="1"/>
          </p:nvPr>
        </p:nvSpPr>
        <p:spPr>
          <a:xfrm>
            <a:off x="770245" y="2246067"/>
            <a:ext cx="4578995" cy="3366815"/>
          </a:xfrm>
        </p:spPr>
        <p:txBody>
          <a:bodyPr>
            <a:normAutofit/>
          </a:bodyPr>
          <a:lstStyle/>
          <a:p>
            <a:pPr marL="285750" indent="-285750" algn="just">
              <a:lnSpc>
                <a:spcPct val="150000"/>
              </a:lnSpc>
              <a:buFont typeface="Arial" panose="020B0604020202020204" pitchFamily="34" charset="0"/>
              <a:buChar char="•"/>
            </a:pPr>
            <a:r>
              <a:rPr lang="en-IN" sz="1800" dirty="0"/>
              <a:t>On the basis of the theoretical framework of Hofstede and Hall, the high-context, collectivism-oriented and hierarchical communication culture demonstrates exclusive challenges and opportunities for the international business practices. </a:t>
            </a:r>
            <a:endParaRPr lang="en-GB"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10</a:t>
            </a:fld>
            <a:endParaRPr lang="en-US" dirty="0"/>
          </a:p>
        </p:txBody>
      </p:sp>
      <p:pic>
        <p:nvPicPr>
          <p:cNvPr id="5" name="Picture 4"/>
          <p:cNvPicPr>
            <a:picLocks noChangeAspect="1"/>
          </p:cNvPicPr>
          <p:nvPr/>
        </p:nvPicPr>
        <p:blipFill>
          <a:blip r:embed="rId3"/>
          <a:stretch>
            <a:fillRect/>
          </a:stretch>
        </p:blipFill>
        <p:spPr>
          <a:xfrm>
            <a:off x="7356005" y="2246067"/>
            <a:ext cx="3825972" cy="2559198"/>
          </a:xfrm>
          <a:prstGeom prst="rect">
            <a:avLst/>
          </a:prstGeom>
        </p:spPr>
      </p:pic>
    </p:spTree>
    <p:extLst>
      <p:ext uri="{BB962C8B-B14F-4D97-AF65-F5344CB8AC3E}">
        <p14:creationId xmlns:p14="http://schemas.microsoft.com/office/powerpoint/2010/main" val="1320690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64" y="0"/>
            <a:ext cx="9779183" cy="1122536"/>
          </a:xfrm>
        </p:spPr>
        <p:txBody>
          <a:bodyPr/>
          <a:lstStyle/>
          <a:p>
            <a:pPr algn="ctr"/>
            <a:r>
              <a:rPr lang="en-IN" dirty="0"/>
              <a:t>Challenges</a:t>
            </a:r>
          </a:p>
        </p:txBody>
      </p:sp>
      <p:sp>
        <p:nvSpPr>
          <p:cNvPr id="3" name="Content Placeholder 2"/>
          <p:cNvSpPr>
            <a:spLocks noGrp="1"/>
          </p:cNvSpPr>
          <p:nvPr>
            <p:ph idx="1"/>
          </p:nvPr>
        </p:nvSpPr>
        <p:spPr>
          <a:xfrm>
            <a:off x="209550" y="2127380"/>
            <a:ext cx="6134100" cy="4540119"/>
          </a:xfrm>
        </p:spPr>
        <p:txBody>
          <a:bodyPr>
            <a:noAutofit/>
          </a:bodyPr>
          <a:lstStyle/>
          <a:p>
            <a:pPr algn="just">
              <a:lnSpc>
                <a:spcPct val="150000"/>
              </a:lnSpc>
            </a:pPr>
            <a:r>
              <a:rPr lang="en-IN" sz="1800" b="1" dirty="0"/>
              <a:t>Challenges</a:t>
            </a:r>
          </a:p>
          <a:p>
            <a:pPr marL="285750" indent="-285750" algn="just">
              <a:lnSpc>
                <a:spcPct val="150000"/>
              </a:lnSpc>
              <a:buFont typeface="Arial" panose="020B0604020202020204" pitchFamily="34" charset="0"/>
              <a:buChar char="•"/>
            </a:pPr>
            <a:r>
              <a:rPr lang="en-IN" sz="1800" dirty="0"/>
              <a:t>Decoding the indirect communication (Chu, and </a:t>
            </a:r>
            <a:r>
              <a:rPr lang="en-IN" sz="1800" dirty="0" err="1"/>
              <a:t>Basnakova</a:t>
            </a:r>
            <a:r>
              <a:rPr lang="en-IN" sz="1800" dirty="0"/>
              <a:t>, 2023).</a:t>
            </a:r>
          </a:p>
          <a:p>
            <a:pPr marL="285750" indent="-285750" algn="just">
              <a:lnSpc>
                <a:spcPct val="150000"/>
              </a:lnSpc>
              <a:buFont typeface="Arial" panose="020B0604020202020204" pitchFamily="34" charset="0"/>
              <a:buChar char="•"/>
            </a:pPr>
            <a:r>
              <a:rPr lang="en-IN" sz="1800" dirty="0"/>
              <a:t>Directing the dynamic culture</a:t>
            </a:r>
          </a:p>
          <a:p>
            <a:pPr marL="285750" indent="-285750" algn="just">
              <a:lnSpc>
                <a:spcPct val="150000"/>
              </a:lnSpc>
              <a:buFont typeface="Arial" panose="020B0604020202020204" pitchFamily="34" charset="0"/>
              <a:buChar char="•"/>
            </a:pPr>
            <a:r>
              <a:rPr lang="en-IN" sz="1800" dirty="0"/>
              <a:t>Time-taking decision making procedures</a:t>
            </a:r>
          </a:p>
          <a:p>
            <a:pPr marL="285750" indent="-285750" algn="just">
              <a:lnSpc>
                <a:spcPct val="150000"/>
              </a:lnSpc>
              <a:buFont typeface="Arial" panose="020B0604020202020204" pitchFamily="34" charset="0"/>
              <a:buChar char="•"/>
            </a:pPr>
            <a:r>
              <a:rPr lang="en-IN" sz="1800" dirty="0"/>
              <a:t>Variations in language</a:t>
            </a:r>
          </a:p>
          <a:p>
            <a:pPr marL="457200" indent="-457200" algn="just">
              <a:lnSpc>
                <a:spcPct val="150000"/>
              </a:lnSpc>
              <a:buFont typeface="Wingdings" pitchFamily="2" charset="2"/>
              <a:buChar char="v"/>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11</a:t>
            </a:fld>
            <a:endParaRPr lang="en-US" dirty="0"/>
          </a:p>
        </p:txBody>
      </p:sp>
      <p:pic>
        <p:nvPicPr>
          <p:cNvPr id="6" name="Picture 5"/>
          <p:cNvPicPr>
            <a:picLocks noChangeAspect="1"/>
          </p:cNvPicPr>
          <p:nvPr/>
        </p:nvPicPr>
        <p:blipFill>
          <a:blip r:embed="rId3"/>
          <a:stretch>
            <a:fillRect/>
          </a:stretch>
        </p:blipFill>
        <p:spPr>
          <a:xfrm>
            <a:off x="7292341" y="2396910"/>
            <a:ext cx="3657600" cy="2632290"/>
          </a:xfrm>
          <a:prstGeom prst="rect">
            <a:avLst/>
          </a:prstGeom>
        </p:spPr>
      </p:pic>
    </p:spTree>
    <p:extLst>
      <p:ext uri="{BB962C8B-B14F-4D97-AF65-F5344CB8AC3E}">
        <p14:creationId xmlns:p14="http://schemas.microsoft.com/office/powerpoint/2010/main" val="130194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64" y="171450"/>
            <a:ext cx="9779183" cy="893936"/>
          </a:xfrm>
        </p:spPr>
        <p:txBody>
          <a:bodyPr/>
          <a:lstStyle/>
          <a:p>
            <a:pPr algn="ctr"/>
            <a:r>
              <a:rPr lang="en-IN" dirty="0"/>
              <a:t>Opportunities</a:t>
            </a:r>
          </a:p>
        </p:txBody>
      </p:sp>
      <p:sp>
        <p:nvSpPr>
          <p:cNvPr id="3" name="Content Placeholder 2"/>
          <p:cNvSpPr>
            <a:spLocks noGrp="1"/>
          </p:cNvSpPr>
          <p:nvPr>
            <p:ph idx="1"/>
          </p:nvPr>
        </p:nvSpPr>
        <p:spPr>
          <a:xfrm>
            <a:off x="495300" y="1642188"/>
            <a:ext cx="5524499" cy="4949112"/>
          </a:xfrm>
        </p:spPr>
        <p:txBody>
          <a:bodyPr>
            <a:normAutofit/>
          </a:bodyPr>
          <a:lstStyle/>
          <a:p>
            <a:pPr marL="285750" indent="-285750" algn="just">
              <a:lnSpc>
                <a:spcPct val="150000"/>
              </a:lnSpc>
              <a:buFont typeface="Arial" panose="020B0604020202020204" pitchFamily="34" charset="0"/>
              <a:buChar char="•"/>
            </a:pPr>
            <a:r>
              <a:rPr lang="en-IN" sz="1800" dirty="0"/>
              <a:t>Empowering indirectness to create strong associations</a:t>
            </a:r>
          </a:p>
          <a:p>
            <a:pPr marL="285750" indent="-285750" algn="just">
              <a:lnSpc>
                <a:spcPct val="150000"/>
              </a:lnSpc>
              <a:buFont typeface="Arial" panose="020B0604020202020204" pitchFamily="34" charset="0"/>
              <a:buChar char="•"/>
            </a:pPr>
            <a:r>
              <a:rPr lang="en-IN" sz="1800" dirty="0"/>
              <a:t>Nurturing impactful collaborations</a:t>
            </a:r>
          </a:p>
          <a:p>
            <a:pPr marL="285750" indent="-285750" algn="just">
              <a:lnSpc>
                <a:spcPct val="150000"/>
              </a:lnSpc>
              <a:buFont typeface="Arial" panose="020B0604020202020204" pitchFamily="34" charset="0"/>
              <a:buChar char="•"/>
            </a:pPr>
            <a:r>
              <a:rPr lang="en-IN" sz="1800" dirty="0"/>
              <a:t>Attaining information using hierarchy</a:t>
            </a:r>
          </a:p>
          <a:p>
            <a:pPr marL="285750" indent="-285750" algn="just">
              <a:lnSpc>
                <a:spcPct val="150000"/>
              </a:lnSpc>
              <a:buFont typeface="Arial" panose="020B0604020202020204" pitchFamily="34" charset="0"/>
              <a:buChar char="•"/>
            </a:pPr>
            <a:r>
              <a:rPr lang="en-IN" sz="1800" dirty="0"/>
              <a:t>Strengthening relations through non-verbal signals</a:t>
            </a:r>
          </a:p>
          <a:p>
            <a:pPr algn="just">
              <a:lnSpc>
                <a:spcPct val="150000"/>
              </a:lnSpc>
            </a:pPr>
            <a:r>
              <a:rPr lang="en-IN" sz="1800" dirty="0"/>
              <a:t>There are also numerous opportunities for the international business because of the inter-cultural dimensions and variations (</a:t>
            </a:r>
            <a:r>
              <a:rPr lang="en-IN" sz="1800" dirty="0" err="1"/>
              <a:t>Leonavičienė</a:t>
            </a:r>
            <a:r>
              <a:rPr lang="en-IN" sz="1800" dirty="0"/>
              <a:t>, and </a:t>
            </a:r>
            <a:r>
              <a:rPr lang="en-IN" sz="1800" dirty="0" err="1"/>
              <a:t>Burinskienė</a:t>
            </a:r>
            <a:r>
              <a:rPr lang="en-IN" sz="1800" dirty="0"/>
              <a:t>, 2022). </a:t>
            </a:r>
          </a:p>
          <a:p>
            <a:pPr algn="just">
              <a:lnSpc>
                <a:spcPct val="150000"/>
              </a:lnSpc>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12</a:t>
            </a:fld>
            <a:endParaRPr lang="en-US" dirty="0"/>
          </a:p>
        </p:txBody>
      </p:sp>
      <p:pic>
        <p:nvPicPr>
          <p:cNvPr id="6" name="Picture 5"/>
          <p:cNvPicPr>
            <a:picLocks noChangeAspect="1"/>
          </p:cNvPicPr>
          <p:nvPr/>
        </p:nvPicPr>
        <p:blipFill>
          <a:blip r:embed="rId3"/>
          <a:stretch>
            <a:fillRect/>
          </a:stretch>
        </p:blipFill>
        <p:spPr>
          <a:xfrm>
            <a:off x="7473590" y="1802208"/>
            <a:ext cx="3613510" cy="3021252"/>
          </a:xfrm>
          <a:prstGeom prst="rect">
            <a:avLst/>
          </a:prstGeom>
        </p:spPr>
      </p:pic>
    </p:spTree>
    <p:extLst>
      <p:ext uri="{BB962C8B-B14F-4D97-AF65-F5344CB8AC3E}">
        <p14:creationId xmlns:p14="http://schemas.microsoft.com/office/powerpoint/2010/main" val="697867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Recommendations</a:t>
            </a:r>
          </a:p>
        </p:txBody>
      </p:sp>
      <p:sp>
        <p:nvSpPr>
          <p:cNvPr id="3" name="Content Placeholder 2"/>
          <p:cNvSpPr>
            <a:spLocks noGrp="1"/>
          </p:cNvSpPr>
          <p:nvPr>
            <p:ph idx="1"/>
          </p:nvPr>
        </p:nvSpPr>
        <p:spPr>
          <a:xfrm>
            <a:off x="1158865" y="2017467"/>
            <a:ext cx="4853315" cy="4188461"/>
          </a:xfrm>
        </p:spPr>
        <p:txBody>
          <a:bodyPr>
            <a:noAutofit/>
          </a:bodyPr>
          <a:lstStyle/>
          <a:p>
            <a:pPr algn="just">
              <a:lnSpc>
                <a:spcPct val="150000"/>
              </a:lnSpc>
            </a:pPr>
            <a:r>
              <a:rPr lang="en-IN" sz="1800" dirty="0"/>
              <a:t>For the international managers, operating in Japan, achievement is reliant on the willingness to adjust to the high-context and hierarchical culture rather than misusing the styles (</a:t>
            </a:r>
            <a:r>
              <a:rPr lang="en-IN" sz="1800" dirty="0" err="1"/>
              <a:t>Akande</a:t>
            </a:r>
            <a:r>
              <a:rPr lang="en-IN" sz="1800" dirty="0"/>
              <a:t>, 2025).</a:t>
            </a:r>
          </a:p>
          <a:p>
            <a:pPr marL="285750" indent="-285750" algn="just">
              <a:lnSpc>
                <a:spcPct val="150000"/>
              </a:lnSpc>
              <a:buFont typeface="Arial" panose="020B0604020202020204" pitchFamily="34" charset="0"/>
              <a:buChar char="•"/>
            </a:pPr>
            <a:r>
              <a:rPr lang="en-IN" sz="1800" dirty="0"/>
              <a:t>Select associations over transactions</a:t>
            </a:r>
          </a:p>
          <a:p>
            <a:pPr marL="285750" indent="-285750" algn="just">
              <a:lnSpc>
                <a:spcPct val="150000"/>
              </a:lnSpc>
              <a:buFont typeface="Arial" panose="020B0604020202020204" pitchFamily="34" charset="0"/>
              <a:buChar char="•"/>
            </a:pPr>
            <a:r>
              <a:rPr lang="en-IN" sz="1800" dirty="0"/>
              <a:t>Master the art of quietness</a:t>
            </a:r>
          </a:p>
          <a:p>
            <a:pPr marL="285750" indent="-285750" algn="just">
              <a:lnSpc>
                <a:spcPct val="150000"/>
              </a:lnSpc>
              <a:buFont typeface="Arial" panose="020B0604020202020204" pitchFamily="34" charset="0"/>
              <a:buChar char="•"/>
            </a:pPr>
            <a:r>
              <a:rPr lang="en-IN" sz="1800" dirty="0"/>
              <a:t>Usage of simple and basic language</a:t>
            </a:r>
          </a:p>
          <a:p>
            <a:pPr marL="285750" indent="-285750" algn="just">
              <a:lnSpc>
                <a:spcPct val="150000"/>
              </a:lnSpc>
              <a:buFont typeface="Arial" panose="020B0604020202020204" pitchFamily="34" charset="0"/>
              <a:buChar char="•"/>
            </a:pPr>
            <a:r>
              <a:rPr lang="en-IN" sz="1800" dirty="0"/>
              <a:t>Demonstrate long-term promise</a:t>
            </a:r>
          </a:p>
          <a:p>
            <a:pPr marL="285750" indent="-285750" algn="just">
              <a:lnSpc>
                <a:spcPct val="150000"/>
              </a:lnSpc>
              <a:buFont typeface="Arial" panose="020B0604020202020204" pitchFamily="34" charset="0"/>
              <a:buChar char="•"/>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13</a:t>
            </a:fld>
            <a:endParaRPr lang="en-US" dirty="0"/>
          </a:p>
        </p:txBody>
      </p:sp>
      <p:pic>
        <p:nvPicPr>
          <p:cNvPr id="6" name="Picture 5"/>
          <p:cNvPicPr>
            <a:picLocks noChangeAspect="1"/>
          </p:cNvPicPr>
          <p:nvPr/>
        </p:nvPicPr>
        <p:blipFill>
          <a:blip r:embed="rId3"/>
          <a:stretch>
            <a:fillRect/>
          </a:stretch>
        </p:blipFill>
        <p:spPr>
          <a:xfrm>
            <a:off x="7018020" y="2044484"/>
            <a:ext cx="3726180" cy="3121876"/>
          </a:xfrm>
          <a:prstGeom prst="rect">
            <a:avLst/>
          </a:prstGeom>
        </p:spPr>
      </p:pic>
    </p:spTree>
    <p:extLst>
      <p:ext uri="{BB962C8B-B14F-4D97-AF65-F5344CB8AC3E}">
        <p14:creationId xmlns:p14="http://schemas.microsoft.com/office/powerpoint/2010/main" val="3317741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CONCLUSION</a:t>
            </a:r>
          </a:p>
        </p:txBody>
      </p:sp>
      <p:sp>
        <p:nvSpPr>
          <p:cNvPr id="3" name="Content Placeholder 2"/>
          <p:cNvSpPr>
            <a:spLocks noGrp="1"/>
          </p:cNvSpPr>
          <p:nvPr>
            <p:ph idx="1"/>
          </p:nvPr>
        </p:nvSpPr>
        <p:spPr>
          <a:xfrm>
            <a:off x="1158865" y="2017467"/>
            <a:ext cx="5876417" cy="3366815"/>
          </a:xfrm>
        </p:spPr>
        <p:txBody>
          <a:bodyPr>
            <a:normAutofit/>
          </a:bodyPr>
          <a:lstStyle/>
          <a:p>
            <a:pPr algn="just">
              <a:lnSpc>
                <a:spcPct val="150000"/>
              </a:lnSpc>
            </a:pPr>
            <a:r>
              <a:rPr lang="en-IN" sz="1800" dirty="0"/>
              <a:t>The presentation has assessed about the business communication of Japan. It was summarised that the intercultural communication is shaped by the high-context and hierarchical communication and business pattern. </a:t>
            </a:r>
          </a:p>
        </p:txBody>
      </p:sp>
      <p:sp>
        <p:nvSpPr>
          <p:cNvPr id="4" name="Slide Number Placeholder 3"/>
          <p:cNvSpPr>
            <a:spLocks noGrp="1"/>
          </p:cNvSpPr>
          <p:nvPr>
            <p:ph type="sldNum" sz="quarter" idx="4"/>
          </p:nvPr>
        </p:nvSpPr>
        <p:spPr/>
        <p:txBody>
          <a:bodyPr/>
          <a:lstStyle/>
          <a:p>
            <a:fld id="{294A09A9-5501-47C1-A89A-A340965A2BE2}" type="slidenum">
              <a:rPr lang="en-US" smtClean="0"/>
              <a:pPr/>
              <a:t>14</a:t>
            </a:fld>
            <a:endParaRPr lang="en-US" dirty="0"/>
          </a:p>
        </p:txBody>
      </p:sp>
      <p:pic>
        <p:nvPicPr>
          <p:cNvPr id="6" name="Picture 5"/>
          <p:cNvPicPr>
            <a:picLocks noChangeAspect="1"/>
          </p:cNvPicPr>
          <p:nvPr/>
        </p:nvPicPr>
        <p:blipFill>
          <a:blip r:embed="rId3"/>
          <a:stretch>
            <a:fillRect/>
          </a:stretch>
        </p:blipFill>
        <p:spPr>
          <a:xfrm>
            <a:off x="7700211" y="1846437"/>
            <a:ext cx="3874167" cy="3158700"/>
          </a:xfrm>
          <a:prstGeom prst="rect">
            <a:avLst/>
          </a:prstGeom>
        </p:spPr>
      </p:pic>
    </p:spTree>
    <p:extLst>
      <p:ext uri="{BB962C8B-B14F-4D97-AF65-F5344CB8AC3E}">
        <p14:creationId xmlns:p14="http://schemas.microsoft.com/office/powerpoint/2010/main" val="3855142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6321"/>
            <a:ext cx="9779183" cy="1132419"/>
          </a:xfrm>
        </p:spPr>
        <p:txBody>
          <a:bodyPr/>
          <a:lstStyle/>
          <a:p>
            <a:pPr algn="ctr"/>
            <a:r>
              <a:rPr lang="en-IN" dirty="0"/>
              <a:t>Continue… </a:t>
            </a:r>
            <a:endParaRPr lang="en-GB" dirty="0"/>
          </a:p>
        </p:txBody>
      </p:sp>
      <p:sp>
        <p:nvSpPr>
          <p:cNvPr id="3" name="Content Placeholder 2"/>
          <p:cNvSpPr>
            <a:spLocks noGrp="1"/>
          </p:cNvSpPr>
          <p:nvPr>
            <p:ph idx="1"/>
          </p:nvPr>
        </p:nvSpPr>
        <p:spPr>
          <a:xfrm>
            <a:off x="1067425" y="1857447"/>
            <a:ext cx="4876175" cy="3366815"/>
          </a:xfrm>
        </p:spPr>
        <p:txBody>
          <a:bodyPr>
            <a:noAutofit/>
          </a:bodyPr>
          <a:lstStyle/>
          <a:p>
            <a:pPr algn="just">
              <a:lnSpc>
                <a:spcPct val="150000"/>
              </a:lnSpc>
            </a:pPr>
            <a:r>
              <a:rPr lang="en-IN" sz="1800" b="1" dirty="0"/>
              <a:t>Final Insights and Implications for International Business</a:t>
            </a:r>
          </a:p>
          <a:p>
            <a:pPr algn="just">
              <a:lnSpc>
                <a:spcPct val="150000"/>
              </a:lnSpc>
            </a:pPr>
            <a:r>
              <a:rPr lang="en-IN" sz="1800" dirty="0"/>
              <a:t>For the international managers, directing the Japanese business landscape necessitates a strategic transformation in the view point and ideas, the growth is not attained by imposing the Western approach but rather by adjusting to the native rules with ethnic obligations and high patience. </a:t>
            </a:r>
          </a:p>
          <a:p>
            <a:endParaRPr lang="en-GB"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15</a:t>
            </a:fld>
            <a:endParaRPr lang="en-US" dirty="0"/>
          </a:p>
        </p:txBody>
      </p:sp>
      <p:pic>
        <p:nvPicPr>
          <p:cNvPr id="5" name="Picture 4"/>
          <p:cNvPicPr>
            <a:picLocks noChangeAspect="1"/>
          </p:cNvPicPr>
          <p:nvPr/>
        </p:nvPicPr>
        <p:blipFill>
          <a:blip r:embed="rId3"/>
          <a:stretch>
            <a:fillRect/>
          </a:stretch>
        </p:blipFill>
        <p:spPr>
          <a:xfrm>
            <a:off x="6903720" y="2217421"/>
            <a:ext cx="4229100" cy="3006842"/>
          </a:xfrm>
          <a:prstGeom prst="rect">
            <a:avLst/>
          </a:prstGeom>
        </p:spPr>
      </p:pic>
    </p:spTree>
    <p:extLst>
      <p:ext uri="{BB962C8B-B14F-4D97-AF65-F5344CB8AC3E}">
        <p14:creationId xmlns:p14="http://schemas.microsoft.com/office/powerpoint/2010/main" val="3343963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 </a:t>
            </a:r>
            <a:br>
              <a:rPr lang="en-IN" dirty="0"/>
            </a:br>
            <a:endParaRPr lang="en-IN" dirty="0"/>
          </a:p>
        </p:txBody>
      </p:sp>
      <p:sp>
        <p:nvSpPr>
          <p:cNvPr id="3" name="Content Placeholder 2"/>
          <p:cNvSpPr>
            <a:spLocks noGrp="1"/>
          </p:cNvSpPr>
          <p:nvPr>
            <p:ph idx="1"/>
          </p:nvPr>
        </p:nvSpPr>
        <p:spPr>
          <a:xfrm>
            <a:off x="953125" y="1560267"/>
            <a:ext cx="9779182" cy="3366815"/>
          </a:xfrm>
        </p:spPr>
        <p:txBody>
          <a:bodyPr>
            <a:noAutofit/>
          </a:bodyPr>
          <a:lstStyle/>
          <a:p>
            <a:pPr algn="just">
              <a:lnSpc>
                <a:spcPct val="150000"/>
              </a:lnSpc>
            </a:pPr>
            <a:r>
              <a:rPr lang="en-IN" sz="1800" u="sng" dirty="0"/>
              <a:t>Books and Journal:</a:t>
            </a:r>
          </a:p>
          <a:p>
            <a:pPr marL="285750" indent="-285750" algn="just">
              <a:lnSpc>
                <a:spcPct val="150000"/>
              </a:lnSpc>
              <a:buFont typeface="Arial" panose="020B0604020202020204" pitchFamily="34" charset="0"/>
              <a:buChar char="•"/>
            </a:pPr>
            <a:r>
              <a:rPr lang="en-IN" sz="1800" dirty="0" err="1"/>
              <a:t>Akande</a:t>
            </a:r>
            <a:r>
              <a:rPr lang="en-IN" sz="1800" dirty="0"/>
              <a:t>, A., (2025). The Essence of Cross-Cultural Management in Global Business. In Modern Cross-Cultural Management: Understanding Diversity in Global Business (pp. 87-125). Cham: Springer Nature Switzerland.</a:t>
            </a:r>
          </a:p>
          <a:p>
            <a:pPr marL="285750" indent="-285750" algn="just">
              <a:lnSpc>
                <a:spcPct val="150000"/>
              </a:lnSpc>
              <a:buFont typeface="Arial" panose="020B0604020202020204" pitchFamily="34" charset="0"/>
              <a:buChar char="•"/>
            </a:pPr>
            <a:r>
              <a:rPr lang="en-IN" sz="1800" dirty="0" err="1"/>
              <a:t>Broeder</a:t>
            </a:r>
            <a:r>
              <a:rPr lang="en-IN" sz="1800" dirty="0"/>
              <a:t>, P. (2021). Informed communication in high context and low context cultures. Journal of Education, Innovation and Communication, 3(1), 13-24.</a:t>
            </a:r>
          </a:p>
          <a:p>
            <a:pPr marL="285750" indent="-285750" algn="just">
              <a:lnSpc>
                <a:spcPct val="150000"/>
              </a:lnSpc>
              <a:buFont typeface="Arial" panose="020B0604020202020204" pitchFamily="34" charset="0"/>
              <a:buChar char="•"/>
            </a:pPr>
            <a:r>
              <a:rPr lang="en-IN" sz="1800" dirty="0"/>
              <a:t>Chu, M., and </a:t>
            </a:r>
            <a:r>
              <a:rPr lang="en-IN" sz="1800" dirty="0" err="1"/>
              <a:t>Basnakova</a:t>
            </a:r>
            <a:r>
              <a:rPr lang="en-IN" sz="1800" dirty="0"/>
              <a:t>, J. (2023). Encoding and decoding hidden meanings in face-to-face communication: Understanding the role of verbal and nonverbal </a:t>
            </a:r>
            <a:r>
              <a:rPr lang="en-IN" sz="1800" dirty="0" err="1"/>
              <a:t>behaviors</a:t>
            </a:r>
            <a:r>
              <a:rPr lang="en-IN" sz="1800" dirty="0"/>
              <a:t> in indirect replies. Journal of Experimental Psychology: General, 152(4), 1030.</a:t>
            </a:r>
          </a:p>
          <a:p>
            <a:pPr algn="just">
              <a:lnSpc>
                <a:spcPct val="150000"/>
              </a:lnSpc>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34532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294A09A9-5501-47C1-A89A-A340965A2BE2}" type="slidenum">
              <a:rPr lang="en-US" smtClean="0"/>
              <a:pPr/>
              <a:t>17</a:t>
            </a:fld>
            <a:endParaRPr lang="en-US" dirty="0"/>
          </a:p>
        </p:txBody>
      </p:sp>
      <p:pic>
        <p:nvPicPr>
          <p:cNvPr id="3" name="Picture 2"/>
          <p:cNvPicPr>
            <a:picLocks noChangeAspect="1"/>
          </p:cNvPicPr>
          <p:nvPr/>
        </p:nvPicPr>
        <p:blipFill>
          <a:blip r:embed="rId3"/>
          <a:stretch>
            <a:fillRect/>
          </a:stretch>
        </p:blipFill>
        <p:spPr>
          <a:xfrm>
            <a:off x="0" y="-92988"/>
            <a:ext cx="12192000" cy="6950988"/>
          </a:xfrm>
          <a:prstGeom prst="rect">
            <a:avLst/>
          </a:prstGeom>
        </p:spPr>
      </p:pic>
    </p:spTree>
    <p:extLst>
      <p:ext uri="{BB962C8B-B14F-4D97-AF65-F5344CB8AC3E}">
        <p14:creationId xmlns:p14="http://schemas.microsoft.com/office/powerpoint/2010/main" val="3583149730"/>
      </p:ext>
    </p:extLst>
  </p:cSld>
  <p:clrMapOvr>
    <a:masterClrMapping/>
  </p:clrMapOvr>
</p:sld>
</file>

<file path=ppt/theme/theme1.xml><?xml version="1.0" encoding="utf-8"?>
<a:theme xmlns:a="http://schemas.openxmlformats.org/drawingml/2006/main" name="Custom">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E98C35-9ECE-4425-BCBA-00E118C705CE}">
  <ds:schemaRefs>
    <ds:schemaRef ds:uri="http://purl.org/dc/elements/1.1/"/>
    <ds:schemaRef ds:uri="http://schemas.microsoft.com/office/2006/documentManagement/types"/>
    <ds:schemaRef ds:uri="http://schemas.microsoft.com/sharepoint/v3"/>
    <ds:schemaRef ds:uri="http://purl.org/dc/dcmitype/"/>
    <ds:schemaRef ds:uri="http://schemas.microsoft.com/office/infopath/2007/PartnerControls"/>
    <ds:schemaRef ds:uri="http://purl.org/dc/terms/"/>
    <ds:schemaRef ds:uri="16c05727-aa75-4e4a-9b5f-8a80a1165891"/>
    <ds:schemaRef ds:uri="71af3243-3dd4-4a8d-8c0d-dd76da1f02a5"/>
    <ds:schemaRef ds:uri="http://schemas.openxmlformats.org/package/2006/metadata/core-properties"/>
    <ds:schemaRef ds:uri="230e9df3-be65-4c73-a93b-d1236ebd677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A8381C-73EB-48EA-B45F-7B7C8C7DF409}">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TotalTime>728</TotalTime>
  <Words>2274</Words>
  <Application>Microsoft Office PowerPoint</Application>
  <PresentationFormat>Widescreen</PresentationFormat>
  <Paragraphs>133</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Wingdings</vt:lpstr>
      <vt:lpstr>Custom</vt:lpstr>
      <vt:lpstr>Module : International Business Communications  Module code : LCBB6023 Lecturer: Dr. Abdi Rahman  Assignment Title: Individual presentation  Student name: Irina Larisa Zuican Student ID: 2313334 </vt:lpstr>
      <vt:lpstr>INTERNATIONAL BUSINESS COMMUNICATIONS</vt:lpstr>
      <vt:lpstr>Table of contents </vt:lpstr>
      <vt:lpstr>INTRODUCTION</vt:lpstr>
      <vt:lpstr>Continue…</vt:lpstr>
      <vt:lpstr>Cultural Dimensions Theory (Geert Hofstede)</vt:lpstr>
      <vt:lpstr>Hall's Cultural Theory</vt:lpstr>
      <vt:lpstr>Application of Theories to Japanese Communication </vt:lpstr>
      <vt:lpstr>Continue…</vt:lpstr>
      <vt:lpstr>Analysis Of The International Business</vt:lpstr>
      <vt:lpstr>Challenges</vt:lpstr>
      <vt:lpstr>Opportunities</vt:lpstr>
      <vt:lpstr>Recommendations</vt:lpstr>
      <vt:lpstr>CONCLUSION</vt:lpstr>
      <vt:lpstr>Continue…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and Organisational Development</dc:title>
  <dc:creator>Mahi Chundawat</dc:creator>
  <cp:lastModifiedBy>Mihaela-Georgiana Lica</cp:lastModifiedBy>
  <cp:revision>574</cp:revision>
  <dcterms:created xsi:type="dcterms:W3CDTF">2025-03-13T06:58:37Z</dcterms:created>
  <dcterms:modified xsi:type="dcterms:W3CDTF">2025-10-18T09:09:37Z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