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4"/>
  </p:sldMasterIdLst>
  <p:notesMasterIdLst>
    <p:notesMasterId r:id="rId19"/>
  </p:notesMasterIdLst>
  <p:sldIdLst>
    <p:sldId id="256" r:id="rId5"/>
    <p:sldId id="257" r:id="rId6"/>
    <p:sldId id="258" r:id="rId7"/>
    <p:sldId id="272" r:id="rId8"/>
    <p:sldId id="274" r:id="rId9"/>
    <p:sldId id="259" r:id="rId10"/>
    <p:sldId id="262" r:id="rId11"/>
    <p:sldId id="265" r:id="rId12"/>
    <p:sldId id="267" r:id="rId13"/>
    <p:sldId id="268" r:id="rId14"/>
    <p:sldId id="270" r:id="rId15"/>
    <p:sldId id="271" r:id="rId16"/>
    <p:sldId id="266"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11F60D-A5B6-413D-A63D-315E8D4BD3E6}" v="134" dt="2023-11-06T14:22:03.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065" autoAdjust="0"/>
  </p:normalViewPr>
  <p:slideViewPr>
    <p:cSldViewPr snapToGrid="0">
      <p:cViewPr varScale="1">
        <p:scale>
          <a:sx n="54" d="100"/>
          <a:sy n="54" d="100"/>
        </p:scale>
        <p:origin x="1123"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BF2646-5176-4E82-97BD-F1C3100680D0}"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396B19-84C8-43DD-BEFE-202263E40979}" type="slidenum">
              <a:rPr lang="en-GB" smtClean="0"/>
              <a:t>‹#›</a:t>
            </a:fld>
            <a:endParaRPr lang="en-GB"/>
          </a:p>
        </p:txBody>
      </p:sp>
    </p:spTree>
    <p:extLst>
      <p:ext uri="{BB962C8B-B14F-4D97-AF65-F5344CB8AC3E}">
        <p14:creationId xmlns:p14="http://schemas.microsoft.com/office/powerpoint/2010/main" val="645934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1</a:t>
            </a:fld>
            <a:endParaRPr lang="en-GB"/>
          </a:p>
        </p:txBody>
      </p:sp>
    </p:spTree>
    <p:extLst>
      <p:ext uri="{BB962C8B-B14F-4D97-AF65-F5344CB8AC3E}">
        <p14:creationId xmlns:p14="http://schemas.microsoft.com/office/powerpoint/2010/main" val="263572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2</a:t>
            </a:fld>
            <a:endParaRPr lang="en-GB"/>
          </a:p>
        </p:txBody>
      </p:sp>
    </p:spTree>
    <p:extLst>
      <p:ext uri="{BB962C8B-B14F-4D97-AF65-F5344CB8AC3E}">
        <p14:creationId xmlns:p14="http://schemas.microsoft.com/office/powerpoint/2010/main" val="2675373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3</a:t>
            </a:fld>
            <a:endParaRPr lang="en-GB"/>
          </a:p>
        </p:txBody>
      </p:sp>
    </p:spTree>
    <p:extLst>
      <p:ext uri="{BB962C8B-B14F-4D97-AF65-F5344CB8AC3E}">
        <p14:creationId xmlns:p14="http://schemas.microsoft.com/office/powerpoint/2010/main" val="3892162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4</a:t>
            </a:fld>
            <a:endParaRPr lang="en-GB"/>
          </a:p>
        </p:txBody>
      </p:sp>
    </p:spTree>
    <p:extLst>
      <p:ext uri="{BB962C8B-B14F-4D97-AF65-F5344CB8AC3E}">
        <p14:creationId xmlns:p14="http://schemas.microsoft.com/office/powerpoint/2010/main" val="185639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5</a:t>
            </a:fld>
            <a:endParaRPr lang="en-GB"/>
          </a:p>
        </p:txBody>
      </p:sp>
    </p:spTree>
    <p:extLst>
      <p:ext uri="{BB962C8B-B14F-4D97-AF65-F5344CB8AC3E}">
        <p14:creationId xmlns:p14="http://schemas.microsoft.com/office/powerpoint/2010/main" val="2950844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6</a:t>
            </a:fld>
            <a:endParaRPr lang="en-GB"/>
          </a:p>
        </p:txBody>
      </p:sp>
    </p:spTree>
    <p:extLst>
      <p:ext uri="{BB962C8B-B14F-4D97-AF65-F5344CB8AC3E}">
        <p14:creationId xmlns:p14="http://schemas.microsoft.com/office/powerpoint/2010/main" val="1866062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7</a:t>
            </a:fld>
            <a:endParaRPr lang="en-GB"/>
          </a:p>
        </p:txBody>
      </p:sp>
    </p:spTree>
    <p:extLst>
      <p:ext uri="{BB962C8B-B14F-4D97-AF65-F5344CB8AC3E}">
        <p14:creationId xmlns:p14="http://schemas.microsoft.com/office/powerpoint/2010/main" val="28244777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8</a:t>
            </a:fld>
            <a:endParaRPr lang="en-GB"/>
          </a:p>
        </p:txBody>
      </p:sp>
    </p:spTree>
    <p:extLst>
      <p:ext uri="{BB962C8B-B14F-4D97-AF65-F5344CB8AC3E}">
        <p14:creationId xmlns:p14="http://schemas.microsoft.com/office/powerpoint/2010/main" val="2345623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9</a:t>
            </a:fld>
            <a:endParaRPr lang="en-GB"/>
          </a:p>
        </p:txBody>
      </p:sp>
    </p:spTree>
    <p:extLst>
      <p:ext uri="{BB962C8B-B14F-4D97-AF65-F5344CB8AC3E}">
        <p14:creationId xmlns:p14="http://schemas.microsoft.com/office/powerpoint/2010/main" val="38437658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I reflect on this experience I will begin by focussing on my feelings at that time</a:t>
            </a:r>
          </a:p>
          <a:p>
            <a:endParaRPr lang="en-GB"/>
          </a:p>
          <a:p>
            <a:r>
              <a:rPr lang="en-GB"/>
              <a:t>The first thing I notice is that I was aware of these feelings at the time, but only dimly. They were difficult feelings and I did not feel safe enough to let myself experience them.</a:t>
            </a:r>
          </a:p>
          <a:p>
            <a:endParaRPr lang="en-GB"/>
          </a:p>
          <a:p>
            <a:r>
              <a:rPr lang="en-GB"/>
              <a:t>When I think back to that time of being single, just before the relationship started I was lonely. I really felt as though my life would “start up” if I found a partner. I found it hard to motivate myself just for me. In my imagination, with a partner there would be all sorts of plans and fun ideas. It was like waiting for a switch to be flicked on. I also wanted to find “my other half” and then be with that person for the rest of my life. That’s how I wanted the story to go</a:t>
            </a:r>
          </a:p>
          <a:p>
            <a:endParaRPr lang="en-GB"/>
          </a:p>
          <a:p>
            <a:r>
              <a:rPr lang="en-GB"/>
              <a:t>In the early days of the relationship it felt like a good connection.</a:t>
            </a:r>
          </a:p>
          <a:p>
            <a:endParaRPr lang="en-GB"/>
          </a:p>
          <a:p>
            <a:r>
              <a:rPr lang="en-GB"/>
              <a:t>But then when the first paranoid episodes happened I was utterly shocked and confused. They would happen so suddenly that I felt as though I’d trodden on a landmine. I could not reason with him when he was in that state and the only thing was to wait it out. I found that very difficult to do – not being believed while someone gives you the silent or angry treatment. I often felt like a rabbit in the headlights – frozen and scared. These episodes did not fit the narrative I had imagined for this relationship and I could not seem to make sense of this situation</a:t>
            </a:r>
          </a:p>
          <a:p>
            <a:endParaRPr lang="en-GB"/>
          </a:p>
          <a:p>
            <a:r>
              <a:rPr lang="en-GB"/>
              <a:t>After his mum died, and I felt that I couldn’t leave, his behaviour get worse. I think I coped by being in denial about the state of this relationship. I felt embarrassed and ashamed to be in this situation – it didn’t fit with my perception of myself as an intelligent woman to be allowing myself to put up with this.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Once an episode had subsided I would want things to be normal and I somehow wanted this relationship with me to make him better. I suppose I thought love could make him better. (I do feel a bit daft saying that now….) I would also feel angry at the things he accused me of doing, but that found no expression in his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t>Because of the embarrassment I didn’t tell anyone about what was really happening, and so I felt very alone. The whole thing was a very gloomy time, hence the raindrops on this slide</a:t>
            </a:r>
          </a:p>
          <a:p>
            <a:endParaRPr lang="en-GB"/>
          </a:p>
          <a:p>
            <a:r>
              <a:rPr lang="en-GB"/>
              <a:t>It has been interesting reflecting back on my feelings from that time – I think the denial was so big that sometimes even now it can be hard to connect with those feelings – I found that was the same when I started having therapy. </a:t>
            </a:r>
          </a:p>
          <a:p>
            <a:endParaRPr lang="en-GB"/>
          </a:p>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10</a:t>
            </a:fld>
            <a:endParaRPr lang="en-GB"/>
          </a:p>
        </p:txBody>
      </p:sp>
    </p:spTree>
    <p:extLst>
      <p:ext uri="{BB962C8B-B14F-4D97-AF65-F5344CB8AC3E}">
        <p14:creationId xmlns:p14="http://schemas.microsoft.com/office/powerpoint/2010/main" val="4209798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I’ll now reflect on what sense I can make of this experience.</a:t>
            </a:r>
          </a:p>
          <a:p>
            <a:endParaRPr lang="en-GB"/>
          </a:p>
          <a:p>
            <a:r>
              <a:rPr lang="en-GB"/>
              <a:t>First of all the happy ever after narrative is a powerful cultural narrative and I’m not surprised if I buy into it on some level. But I can see how it it plays a part in me feeling that being in a relationship is more desirable than being single even if the relationship is a dreadful one. As a child my own motivations and desires didn’t count, so I am used to looking for those in another person.</a:t>
            </a:r>
          </a:p>
          <a:p>
            <a:endParaRPr lang="en-GB"/>
          </a:p>
          <a:p>
            <a:r>
              <a:rPr lang="en-GB"/>
              <a:t>I can see how much I wanted to “get it right” this time. For me part of what constitutes “getting it right” is being discerning and clear-headed, not rushing into anything, and I did do that.  Once I was in the relationship I wanted the relationship to be right, and I did not know what to do with any evidence to the contrary. I didn’t like the idea that I had “got it wrong” – again I can see connections to my childhood experience of being constantly told I was sensible and mature. I think I equate “getting things wrong” with “being stupid”, and they are not the same thing. I think that added to my feelings of embarrassment and shame</a:t>
            </a:r>
          </a:p>
          <a:p>
            <a:endParaRPr lang="en-GB"/>
          </a:p>
          <a:p>
            <a:r>
              <a:rPr lang="en-GB"/>
              <a:t>I can very obviously see some family dynamics repeating themselves in this relationship – as a child my feelings were not important and I learnt to keep them submerged so I did that almost like a physical reflex during this relationship. Also as a child I was very used to my parents being suddenly angry or giving me the silent treatment. I experienced both those things in this relationship. I think we sometimes choose dynamics that feel familiar to us in that way. </a:t>
            </a:r>
          </a:p>
          <a:p>
            <a:endParaRPr lang="en-GB"/>
          </a:p>
          <a:p>
            <a:r>
              <a:rPr lang="en-GB"/>
              <a:t>Overall the biggest thing I notice throughout this whole experience was the way I opted to ignore my feelings. They were trying to tell me something important, but I chose not to listen. That will bring me into the next slide where I move from reflecting into action and a discussion of my growing edge</a:t>
            </a:r>
          </a:p>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11</a:t>
            </a:fld>
            <a:endParaRPr lang="en-GB"/>
          </a:p>
        </p:txBody>
      </p:sp>
    </p:spTree>
    <p:extLst>
      <p:ext uri="{BB962C8B-B14F-4D97-AF65-F5344CB8AC3E}">
        <p14:creationId xmlns:p14="http://schemas.microsoft.com/office/powerpoint/2010/main" val="1802018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main action I have taken from this experience is simply to trust my feelings. I am still learning how to do this and so this constitutes my growing edge.</a:t>
            </a:r>
          </a:p>
          <a:p>
            <a:endParaRPr lang="en-GB"/>
          </a:p>
          <a:p>
            <a:r>
              <a:rPr lang="en-GB"/>
              <a:t>I never used to understand people when they said they had a gut feeling about something or someone. I used to wonder how they could be sure. </a:t>
            </a:r>
          </a:p>
          <a:p>
            <a:endParaRPr lang="en-GB"/>
          </a:p>
          <a:p>
            <a:r>
              <a:rPr lang="en-GB"/>
              <a:t>Since having therapy at the end of this relationship I understand my feelings as being like signposts – they will tell me if something feels right for me. And it doesn’t matter if someone else would feel differently. </a:t>
            </a:r>
          </a:p>
          <a:p>
            <a:endParaRPr lang="en-GB"/>
          </a:p>
          <a:p>
            <a:r>
              <a:rPr lang="en-GB"/>
              <a:t>My feelings will also help me keep in touch with my reality, and help me avoid getting drawn into seductive narratives.</a:t>
            </a:r>
          </a:p>
          <a:p>
            <a:endParaRPr lang="en-GB"/>
          </a:p>
          <a:p>
            <a:r>
              <a:rPr lang="en-GB"/>
              <a:t>In the end I will be safer. Rather than feeling that I’m not in a safe enough place to experience my feelings, by experiencing them and exploring them more fully I can bring myself to a safer place.</a:t>
            </a:r>
          </a:p>
          <a:p>
            <a:endParaRPr lang="en-GB"/>
          </a:p>
          <a:p>
            <a:r>
              <a:rPr lang="en-GB"/>
              <a:t>For example through a better connection with my feelings I can them use them to help define my boundaries with other people. I have noticed much more how other people make me feel – whether I enjoy their company or not.</a:t>
            </a:r>
          </a:p>
          <a:p>
            <a:endParaRPr lang="en-GB"/>
          </a:p>
          <a:p>
            <a:r>
              <a:rPr lang="en-GB"/>
              <a:t>All of this sounds great, but I am still learning. I find that sitting with myself on a regular basis helps, and I do my best to journal, although I could definitely do better in that regard, and I will be using some of the refl writing exercises from this course in the future. </a:t>
            </a:r>
          </a:p>
          <a:p>
            <a:endParaRPr lang="en-GB"/>
          </a:p>
          <a:p>
            <a:r>
              <a:rPr lang="en-GB"/>
              <a:t>I have chosen this picture to reflect my growing edge  because I have felt that my feelings up to now have lived submerged in an underwater environment. I like this picture because the woman looks as though she is still “testing the water”, she’s not sure, she’s not diving straight in. She doesn’t yet know if she can trust the water to hold her up. The flowers are like feelings that she is letting surround her and she is gently experiencing them. I particularly like that she has her face above water, to breath. I feel that this is where I am – learning to trust the water of my emotions, still feeling a bit wary, but trying to relax into it.  </a:t>
            </a:r>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12</a:t>
            </a:fld>
            <a:endParaRPr lang="en-GB"/>
          </a:p>
        </p:txBody>
      </p:sp>
    </p:spTree>
    <p:extLst>
      <p:ext uri="{BB962C8B-B14F-4D97-AF65-F5344CB8AC3E}">
        <p14:creationId xmlns:p14="http://schemas.microsoft.com/office/powerpoint/2010/main" val="1221943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96B19-84C8-43DD-BEFE-202263E40979}" type="slidenum">
              <a:rPr lang="en-GB" smtClean="0"/>
              <a:t>13</a:t>
            </a:fld>
            <a:endParaRPr lang="en-GB"/>
          </a:p>
        </p:txBody>
      </p:sp>
    </p:spTree>
    <p:extLst>
      <p:ext uri="{BB962C8B-B14F-4D97-AF65-F5344CB8AC3E}">
        <p14:creationId xmlns:p14="http://schemas.microsoft.com/office/powerpoint/2010/main" val="268682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3920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65084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20612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50338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5194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9286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99922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33235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18600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9502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50547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3890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8084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66271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33660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722851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31127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764DE79-268F-4C1A-8933-263129D2AF90}" type="datetimeFigureOut">
              <a:rPr lang="en-US" smtClean="0"/>
              <a:t>11/6/2023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225992880"/>
      </p:ext>
    </p:extLst>
  </p:cSld>
  <p:clrMap bg1="dk1" tx1="lt1" bg2="dk2" tx2="lt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 id="2147483892" r:id="rId14"/>
    <p:sldLayoutId id="2147483893" r:id="rId15"/>
    <p:sldLayoutId id="2147483894" r:id="rId16"/>
    <p:sldLayoutId id="214748389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tx1"/>
                </a:solidFill>
                <a:ea typeface="Calibri Light"/>
                <a:cs typeface="Calibri Light"/>
              </a:rPr>
              <a:t>Reflective practice</a:t>
            </a:r>
            <a:endParaRPr lang="en-US" dirty="0">
              <a:solidFill>
                <a:schemeClr val="tx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B124F8F-5CA8-9DC7-3E34-7E2CFCB91180}"/>
              </a:ext>
            </a:extLst>
          </p:cNvPr>
          <p:cNvSpPr>
            <a:spLocks noGrp="1"/>
          </p:cNvSpPr>
          <p:nvPr>
            <p:ph type="title"/>
          </p:nvPr>
        </p:nvSpPr>
        <p:spPr>
          <a:xfrm>
            <a:off x="838200" y="1115786"/>
            <a:ext cx="3473851" cy="4626428"/>
          </a:xfrm>
          <a:effectLst/>
        </p:spPr>
        <p:txBody>
          <a:bodyPr anchor="ctr">
            <a:normAutofit/>
          </a:bodyPr>
          <a:lstStyle/>
          <a:p>
            <a:pPr algn="r"/>
            <a:r>
              <a:rPr lang="en-US" sz="4400" dirty="0">
                <a:solidFill>
                  <a:schemeClr val="tx1">
                    <a:lumMod val="95000"/>
                  </a:schemeClr>
                </a:solidFill>
                <a:cs typeface="Calibri Light"/>
              </a:rPr>
              <a:t>In this presentation:</a:t>
            </a:r>
            <a:endParaRPr lang="en-US" sz="4400" dirty="0">
              <a:solidFill>
                <a:schemeClr val="tx1">
                  <a:lumMod val="95000"/>
                </a:schemeClr>
              </a:solidFill>
            </a:endParaRP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CA5C48-A34E-6396-21FD-626DB04378FA}"/>
              </a:ext>
            </a:extLst>
          </p:cNvPr>
          <p:cNvSpPr>
            <a:spLocks noGrp="1"/>
          </p:cNvSpPr>
          <p:nvPr>
            <p:ph idx="1"/>
          </p:nvPr>
        </p:nvSpPr>
        <p:spPr>
          <a:xfrm>
            <a:off x="4996543" y="1115786"/>
            <a:ext cx="5713790" cy="4626428"/>
          </a:xfrm>
        </p:spPr>
        <p:txBody>
          <a:bodyPr vert="horz" lIns="91440" tIns="45720" rIns="91440" bIns="45720" rtlCol="0" anchor="ctr">
            <a:normAutofit fontScale="92500"/>
          </a:bodyPr>
          <a:lstStyle/>
          <a:p>
            <a:pPr marL="0" indent="0">
              <a:buNone/>
            </a:pPr>
            <a:endParaRPr lang="en-GB" sz="2000" dirty="0">
              <a:solidFill>
                <a:schemeClr val="tx1">
                  <a:lumMod val="95000"/>
                </a:schemeClr>
              </a:solidFill>
              <a:cs typeface="Calibri" panose="020F0502020204030204"/>
            </a:endParaRPr>
          </a:p>
          <a:p>
            <a:pPr marL="0" indent="0">
              <a:buNone/>
            </a:pPr>
            <a:r>
              <a:rPr lang="en-GB" sz="2400" dirty="0">
                <a:solidFill>
                  <a:schemeClr val="tx1">
                    <a:lumMod val="95000"/>
                  </a:schemeClr>
                </a:solidFill>
                <a:cs typeface="Calibri" panose="020F0502020204030204"/>
              </a:rPr>
              <a:t>Introduction to reflective practice and its importance for counsellors and therapists.</a:t>
            </a:r>
          </a:p>
          <a:p>
            <a:pPr marL="0" indent="0">
              <a:buNone/>
            </a:pPr>
            <a:endParaRPr lang="en-GB" sz="2400" dirty="0">
              <a:solidFill>
                <a:schemeClr val="tx1">
                  <a:lumMod val="95000"/>
                </a:schemeClr>
              </a:solidFill>
              <a:cs typeface="Calibri" panose="020F0502020204030204"/>
            </a:endParaRPr>
          </a:p>
          <a:p>
            <a:pPr marL="0" indent="0">
              <a:buNone/>
            </a:pPr>
            <a:r>
              <a:rPr lang="en-GB" sz="2400" dirty="0">
                <a:solidFill>
                  <a:schemeClr val="tx1">
                    <a:lumMod val="95000"/>
                  </a:schemeClr>
                </a:solidFill>
                <a:cs typeface="Calibri" panose="020F0502020204030204"/>
              </a:rPr>
              <a:t>Reflections on my personal story and recurring themes in my life.</a:t>
            </a:r>
          </a:p>
          <a:p>
            <a:pPr marL="0" indent="0">
              <a:buNone/>
            </a:pPr>
            <a:endParaRPr lang="en-GB" sz="2400" dirty="0">
              <a:solidFill>
                <a:schemeClr val="tx1">
                  <a:lumMod val="95000"/>
                </a:schemeClr>
              </a:solidFill>
              <a:cs typeface="Calibri" panose="020F0502020204030204"/>
            </a:endParaRPr>
          </a:p>
          <a:p>
            <a:pPr marL="0" indent="0">
              <a:buNone/>
            </a:pPr>
            <a:r>
              <a:rPr lang="en-GB" sz="2400" dirty="0">
                <a:solidFill>
                  <a:schemeClr val="tx1">
                    <a:lumMod val="95000"/>
                  </a:schemeClr>
                </a:solidFill>
                <a:cs typeface="Calibri" panose="020F0502020204030204"/>
              </a:rPr>
              <a:t>Critical reflections on a significant transition in my life using the E/Reflection/Action (ERA) model and how this relates to my growing edge.</a:t>
            </a:r>
          </a:p>
          <a:p>
            <a:pPr marL="0" indent="0">
              <a:buNone/>
            </a:pPr>
            <a:endParaRPr lang="en-GB" sz="2400" dirty="0">
              <a:solidFill>
                <a:schemeClr val="tx1">
                  <a:lumMod val="95000"/>
                </a:schemeClr>
              </a:solidFill>
              <a:cs typeface="Calibri" panose="020F0502020204030204"/>
            </a:endParaRPr>
          </a:p>
          <a:p>
            <a:pPr marL="0" indent="0">
              <a:buNone/>
            </a:pPr>
            <a:r>
              <a:rPr lang="en-US" sz="2400" dirty="0">
                <a:solidFill>
                  <a:schemeClr val="tx1">
                    <a:lumMod val="95000"/>
                  </a:schemeClr>
                </a:solidFill>
                <a:cs typeface="Calibri" panose="020F0502020204030204"/>
              </a:rPr>
              <a:t>Conclusion and moving forward.</a:t>
            </a:r>
          </a:p>
          <a:p>
            <a:endParaRPr lang="en-US" sz="2000" dirty="0">
              <a:solidFill>
                <a:schemeClr val="tx1">
                  <a:lumMod val="95000"/>
                </a:schemeClr>
              </a:solidFill>
              <a:cs typeface="Calibri" panose="020F0502020204030204"/>
            </a:endParaRPr>
          </a:p>
        </p:txBody>
      </p:sp>
    </p:spTree>
    <p:extLst>
      <p:ext uri="{BB962C8B-B14F-4D97-AF65-F5344CB8AC3E}">
        <p14:creationId xmlns:p14="http://schemas.microsoft.com/office/powerpoint/2010/main" val="3165555768"/>
      </p:ext>
    </p:extLst>
  </p:cSld>
  <p:clrMapOvr>
    <a:masterClrMapping/>
  </p:clrMapOvr>
  <mc:AlternateContent xmlns:mc="http://schemas.openxmlformats.org/markup-compatibility/2006">
    <mc:Choice xmlns:p14="http://schemas.microsoft.com/office/powerpoint/2010/main" Requires="p14">
      <p:transition spd="slow" p14:dur="2000" advTm="94130"/>
    </mc:Choice>
    <mc:Fallback>
      <p:transition spd="slow" advTm="941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E522-A222-436C-D4A7-68C920ECD1DF}"/>
              </a:ext>
            </a:extLst>
          </p:cNvPr>
          <p:cNvSpPr>
            <a:spLocks noGrp="1"/>
          </p:cNvSpPr>
          <p:nvPr>
            <p:ph type="title"/>
          </p:nvPr>
        </p:nvSpPr>
        <p:spPr>
          <a:xfrm>
            <a:off x="4702628" y="365125"/>
            <a:ext cx="6651171" cy="1325563"/>
          </a:xfrm>
        </p:spPr>
        <p:txBody>
          <a:bodyPr vert="horz" lIns="91440" tIns="45720" rIns="91440" bIns="45720" rtlCol="0" anchor="ctr">
            <a:normAutofit/>
          </a:bodyPr>
          <a:lstStyle/>
          <a:p>
            <a:r>
              <a:rPr lang="en-US" sz="4800" dirty="0"/>
              <a:t>Reflective</a:t>
            </a:r>
            <a:r>
              <a:rPr lang="en-US" sz="5400" dirty="0"/>
              <a:t> practice</a:t>
            </a:r>
          </a:p>
        </p:txBody>
      </p:sp>
      <p:sp>
        <p:nvSpPr>
          <p:cNvPr id="3" name="Content Placeholder 2">
            <a:extLst>
              <a:ext uri="{FF2B5EF4-FFF2-40B4-BE49-F238E27FC236}">
                <a16:creationId xmlns:a16="http://schemas.microsoft.com/office/drawing/2014/main" id="{087EC658-DACD-2041-6813-EDF8AA20E92C}"/>
              </a:ext>
            </a:extLst>
          </p:cNvPr>
          <p:cNvSpPr>
            <a:spLocks noGrp="1"/>
          </p:cNvSpPr>
          <p:nvPr>
            <p:ph type="body" sz="half" idx="2"/>
          </p:nvPr>
        </p:nvSpPr>
        <p:spPr>
          <a:xfrm>
            <a:off x="4983480" y="1825625"/>
            <a:ext cx="6487886" cy="4351338"/>
          </a:xfrm>
        </p:spPr>
        <p:txBody>
          <a:bodyPr vert="horz" lIns="91440" tIns="45720" rIns="91440" bIns="45720" rtlCol="0">
            <a:normAutofit/>
          </a:bodyPr>
          <a:lstStyle/>
          <a:p>
            <a:pPr marL="342900" indent="-228600">
              <a:buFont typeface="Arial" panose="020B0604020202020204" pitchFamily="34" charset="0"/>
              <a:buChar char="•"/>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Exploring and examining experiences - dialectical</a:t>
            </a:r>
          </a:p>
          <a:p>
            <a:pPr marL="342900" indent="-228600">
              <a:buFont typeface="Arial" panose="020B0604020202020204" pitchFamily="34" charset="0"/>
              <a:buChar char="•"/>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Reflecting on and reflecting-in-action (Schon, 1983)</a:t>
            </a:r>
          </a:p>
          <a:p>
            <a:pPr marL="342900" indent="-228600">
              <a:buFont typeface="Arial" panose="020B0604020202020204" pitchFamily="34" charset="0"/>
              <a:buChar char="•"/>
            </a:pPr>
            <a:endPar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marL="342900" indent="-228600">
              <a:buFont typeface="Arial" panose="020B0604020202020204" pitchFamily="34" charset="0"/>
              <a:buChar char="•"/>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Not navel-gazing or rumination (Fogel, 2009)</a:t>
            </a:r>
          </a:p>
          <a:p>
            <a:pPr marL="342900" indent="-228600">
              <a:buFont typeface="Arial" panose="020B0604020202020204" pitchFamily="34" charset="0"/>
              <a:buChar char="•"/>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Regular + systematic = professional development</a:t>
            </a:r>
          </a:p>
          <a:p>
            <a:pPr marL="342900" indent="-228600">
              <a:buFont typeface="Arial" panose="020B0604020202020204" pitchFamily="34" charset="0"/>
              <a:buChar char="•"/>
            </a:pPr>
            <a:endPar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marL="342900" indent="-228600">
              <a:buFont typeface="Arial" panose="020B0604020202020204" pitchFamily="34" charset="0"/>
              <a:buChar char="•"/>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Inquiring into problems rather than escaping them (</a:t>
            </a:r>
            <a:r>
              <a:rPr lang="en-US" sz="2000" dirty="0" err="1">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Bager</a:t>
            </a: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-Charleson, 2010)</a:t>
            </a:r>
          </a:p>
          <a:p>
            <a:pPr marL="342900" indent="-228600">
              <a:buFont typeface="Arial" panose="020B0604020202020204" pitchFamily="34" charset="0"/>
              <a:buChar char="•"/>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Promotes self-awareness and growth</a:t>
            </a:r>
          </a:p>
          <a:p>
            <a:pPr marL="285750" indent="-228600">
              <a:buFont typeface="Arial" panose="020B0604020202020204" pitchFamily="34" charset="0"/>
              <a:buChar char="•"/>
            </a:pPr>
            <a:endParaRPr lang="en-US"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a:buFont typeface="Arial" panose="020B0604020202020204" pitchFamily="34" charset="0"/>
              <a:buChar char="•"/>
            </a:pPr>
            <a:endParaRPr lang="en-US"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a:buFont typeface="Arial" panose="020B0604020202020204" pitchFamily="34" charset="0"/>
              <a:buChar char="•"/>
            </a:pPr>
            <a:endParaRPr lang="en-US"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p:txBody>
      </p:sp>
      <p:pic>
        <p:nvPicPr>
          <p:cNvPr id="6" name="Picture Placeholder 5" descr="Close-up of a succulent plant&#10;&#10;Description automatically generated">
            <a:extLst>
              <a:ext uri="{FF2B5EF4-FFF2-40B4-BE49-F238E27FC236}">
                <a16:creationId xmlns:a16="http://schemas.microsoft.com/office/drawing/2014/main" id="{549BF510-4BEE-862D-AE39-E181ADF945E4}"/>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l="26833" r="30891" b="-1"/>
          <a:stretch/>
        </p:blipFill>
        <p:spPr>
          <a:xfrm>
            <a:off x="20" y="10"/>
            <a:ext cx="4343380" cy="6857990"/>
          </a:xfrm>
          <a:prstGeom prst="rect">
            <a:avLst/>
          </a:prstGeom>
        </p:spPr>
      </p:pic>
      <p:sp>
        <p:nvSpPr>
          <p:cNvPr id="7" name="TextBox 6">
            <a:extLst>
              <a:ext uri="{FF2B5EF4-FFF2-40B4-BE49-F238E27FC236}">
                <a16:creationId xmlns:a16="http://schemas.microsoft.com/office/drawing/2014/main" id="{59A47610-EB43-17E6-C2E8-AAEB4BD9544C}"/>
              </a:ext>
            </a:extLst>
          </p:cNvPr>
          <p:cNvSpPr txBox="1"/>
          <p:nvPr/>
        </p:nvSpPr>
        <p:spPr>
          <a:xfrm>
            <a:off x="162560" y="6324600"/>
            <a:ext cx="3159760" cy="276999"/>
          </a:xfrm>
          <a:prstGeom prst="rect">
            <a:avLst/>
          </a:prstGeom>
          <a:noFill/>
        </p:spPr>
        <p:txBody>
          <a:bodyPr wrap="square" rtlCol="0">
            <a:spAutoFit/>
          </a:bodyPr>
          <a:lstStyle/>
          <a:p>
            <a:r>
              <a:rPr lang="en-GB" sz="1200" dirty="0"/>
              <a:t>(Image: </a:t>
            </a:r>
            <a:r>
              <a:rPr lang="en-GB" sz="1200" dirty="0" err="1"/>
              <a:t>Katiarodriguez</a:t>
            </a:r>
            <a:r>
              <a:rPr lang="en-GB" sz="1200" dirty="0"/>
              <a:t>, 2017)</a:t>
            </a:r>
          </a:p>
        </p:txBody>
      </p:sp>
    </p:spTree>
    <p:extLst>
      <p:ext uri="{BB962C8B-B14F-4D97-AF65-F5344CB8AC3E}">
        <p14:creationId xmlns:p14="http://schemas.microsoft.com/office/powerpoint/2010/main" val="4262597810"/>
      </p:ext>
    </p:extLst>
  </p:cSld>
  <p:clrMapOvr>
    <a:masterClrMapping/>
  </p:clrMapOvr>
  <mc:AlternateContent xmlns:mc="http://schemas.openxmlformats.org/markup-compatibility/2006" xmlns:p14="http://schemas.microsoft.com/office/powerpoint/2010/main">
    <mc:Choice Requires="p14">
      <p:transition spd="slow" p14:dur="2000" advTm="100944"/>
    </mc:Choice>
    <mc:Fallback xmlns="">
      <p:transition spd="slow" advTm="10094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26A3-F29B-0FDF-1077-7CF8FE947780}"/>
              </a:ext>
            </a:extLst>
          </p:cNvPr>
          <p:cNvSpPr>
            <a:spLocks noGrp="1"/>
          </p:cNvSpPr>
          <p:nvPr>
            <p:ph type="title"/>
          </p:nvPr>
        </p:nvSpPr>
        <p:spPr>
          <a:xfrm>
            <a:off x="838200" y="500062"/>
            <a:ext cx="10515600" cy="1325563"/>
          </a:xfrm>
        </p:spPr>
        <p:txBody>
          <a:bodyPr>
            <a:noAutofit/>
          </a:bodyPr>
          <a:lstStyle/>
          <a:p>
            <a:r>
              <a:rPr lang="en-GB" sz="4800" dirty="0"/>
              <a:t>Why is it important?</a:t>
            </a:r>
            <a:br>
              <a:rPr lang="en-GB" sz="4800" dirty="0"/>
            </a:br>
            <a:endParaRPr lang="en-GB" sz="4800" dirty="0"/>
          </a:p>
        </p:txBody>
      </p:sp>
      <p:sp>
        <p:nvSpPr>
          <p:cNvPr id="3" name="Content Placeholder 2">
            <a:extLst>
              <a:ext uri="{FF2B5EF4-FFF2-40B4-BE49-F238E27FC236}">
                <a16:creationId xmlns:a16="http://schemas.microsoft.com/office/drawing/2014/main" id="{912030A1-36D3-FF3A-72CB-6216A752B851}"/>
              </a:ext>
            </a:extLst>
          </p:cNvPr>
          <p:cNvSpPr>
            <a:spLocks noGrp="1"/>
          </p:cNvSpPr>
          <p:nvPr>
            <p:ph idx="1"/>
          </p:nvPr>
        </p:nvSpPr>
        <p:spPr>
          <a:xfrm>
            <a:off x="1120000" y="1825625"/>
            <a:ext cx="9805666" cy="4351338"/>
          </a:xfrm>
        </p:spPr>
        <p:txBody>
          <a:bodyPr/>
          <a:lstStyle/>
          <a:p>
            <a:r>
              <a:rPr lang="en-GB" dirty="0"/>
              <a:t>Identify personal assumptions, beliefs, motives.</a:t>
            </a:r>
          </a:p>
          <a:p>
            <a:r>
              <a:rPr lang="en-GB" dirty="0"/>
              <a:t>Awareness of how this affects therapy  (Willig, 2019)</a:t>
            </a:r>
          </a:p>
          <a:p>
            <a:r>
              <a:rPr lang="en-GB" dirty="0"/>
              <a:t>Brings our theory-in-action into line with espoused theory (Argyris and Schon, 1992)</a:t>
            </a:r>
          </a:p>
          <a:p>
            <a:r>
              <a:rPr lang="en-GB" dirty="0"/>
              <a:t>Prevents complacency in your practice</a:t>
            </a:r>
          </a:p>
          <a:p>
            <a:r>
              <a:rPr lang="en-GB" dirty="0"/>
              <a:t>Helps shape identity as a therapist</a:t>
            </a:r>
          </a:p>
          <a:p>
            <a:endParaRPr lang="en-GB" dirty="0"/>
          </a:p>
        </p:txBody>
      </p:sp>
    </p:spTree>
    <p:extLst>
      <p:ext uri="{BB962C8B-B14F-4D97-AF65-F5344CB8AC3E}">
        <p14:creationId xmlns:p14="http://schemas.microsoft.com/office/powerpoint/2010/main" val="2920162613"/>
      </p:ext>
    </p:extLst>
  </p:cSld>
  <p:clrMapOvr>
    <a:masterClrMapping/>
  </p:clrMapOvr>
  <mc:AlternateContent xmlns:mc="http://schemas.openxmlformats.org/markup-compatibility/2006" xmlns:p14="http://schemas.microsoft.com/office/powerpoint/2010/main">
    <mc:Choice Requires="p14">
      <p:transition spd="slow" p14:dur="2000" advTm="72457"/>
    </mc:Choice>
    <mc:Fallback xmlns="">
      <p:transition spd="slow" advTm="7245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93671-3DA7-7CF2-CC85-0FB266186A7A}"/>
              </a:ext>
            </a:extLst>
          </p:cNvPr>
          <p:cNvSpPr>
            <a:spLocks noGrp="1"/>
          </p:cNvSpPr>
          <p:nvPr>
            <p:ph type="title"/>
          </p:nvPr>
        </p:nvSpPr>
        <p:spPr>
          <a:xfrm>
            <a:off x="959284" y="681037"/>
            <a:ext cx="7625482" cy="869623"/>
          </a:xfrm>
        </p:spPr>
        <p:txBody>
          <a:bodyPr>
            <a:normAutofit/>
          </a:bodyPr>
          <a:lstStyle/>
          <a:p>
            <a:r>
              <a:rPr lang="en-GB" sz="4800" dirty="0"/>
              <a:t>My reflective practice</a:t>
            </a:r>
          </a:p>
        </p:txBody>
      </p:sp>
      <p:pic>
        <p:nvPicPr>
          <p:cNvPr id="10" name="Picture Placeholder 9" descr="Close-up of a succulent plant">
            <a:extLst>
              <a:ext uri="{FF2B5EF4-FFF2-40B4-BE49-F238E27FC236}">
                <a16:creationId xmlns:a16="http://schemas.microsoft.com/office/drawing/2014/main" id="{3113179F-7041-2FC9-D46C-FBF08F0F1202}"/>
              </a:ext>
            </a:extLst>
          </p:cNvPr>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l="7752" r="7752"/>
          <a:stretch>
            <a:fillRect/>
          </a:stretch>
        </p:blipFill>
        <p:spPr>
          <a:xfrm>
            <a:off x="9407950" y="4690032"/>
            <a:ext cx="2124173" cy="1677267"/>
          </a:xfrm>
        </p:spPr>
      </p:pic>
      <p:sp>
        <p:nvSpPr>
          <p:cNvPr id="3" name="Content Placeholder 2">
            <a:extLst>
              <a:ext uri="{FF2B5EF4-FFF2-40B4-BE49-F238E27FC236}">
                <a16:creationId xmlns:a16="http://schemas.microsoft.com/office/drawing/2014/main" id="{686DB1E7-D917-AF65-F931-7297BD3ECE72}"/>
              </a:ext>
            </a:extLst>
          </p:cNvPr>
          <p:cNvSpPr>
            <a:spLocks noGrp="1"/>
          </p:cNvSpPr>
          <p:nvPr>
            <p:ph type="body" sz="half" idx="2"/>
          </p:nvPr>
        </p:nvSpPr>
        <p:spPr>
          <a:xfrm>
            <a:off x="1120001" y="2057399"/>
            <a:ext cx="4976000" cy="4309899"/>
          </a:xfrm>
        </p:spPr>
        <p:txBody>
          <a:bodyPr>
            <a:normAutofit fontScale="92500" lnSpcReduction="10000"/>
          </a:bodyPr>
          <a:lstStyle/>
          <a:p>
            <a:pPr marL="0" indent="0">
              <a:buNone/>
            </a:pPr>
            <a:r>
              <a:rPr lang="en-GB" sz="2600" dirty="0"/>
              <a:t>“Perhaps it’s protective to look at this experience again? In my autobiog I see the same pattern all over it – not listening to how I feel. Not knowing even. I can feel that I would like to present a time when I “got things right”, to present a good version of myself (someone who figures stuff out etc). I want to get a good grade, so am I reflecting for insights or for marks? (v. interesting...) Who will see this presentation? What should I choose for them? Am I trying to show self-improvement in my story?”</a:t>
            </a:r>
          </a:p>
          <a:p>
            <a:pPr marL="0" indent="0">
              <a:buNone/>
            </a:pPr>
            <a:endParaRPr lang="en-GB" dirty="0"/>
          </a:p>
        </p:txBody>
      </p:sp>
      <p:sp>
        <p:nvSpPr>
          <p:cNvPr id="4" name="Content Placeholder 3">
            <a:extLst>
              <a:ext uri="{FF2B5EF4-FFF2-40B4-BE49-F238E27FC236}">
                <a16:creationId xmlns:a16="http://schemas.microsoft.com/office/drawing/2014/main" id="{DE9E2B42-8A52-1DEF-BDF0-B87F08D94CF8}"/>
              </a:ext>
            </a:extLst>
          </p:cNvPr>
          <p:cNvSpPr>
            <a:spLocks noGrp="1"/>
          </p:cNvSpPr>
          <p:nvPr>
            <p:ph sz="half" idx="4294967295"/>
          </p:nvPr>
        </p:nvSpPr>
        <p:spPr>
          <a:xfrm>
            <a:off x="6719251" y="2419514"/>
            <a:ext cx="5033962" cy="4351338"/>
          </a:xfrm>
        </p:spPr>
        <p:txBody>
          <a:bodyPr>
            <a:normAutofit/>
          </a:bodyPr>
          <a:lstStyle/>
          <a:p>
            <a:r>
              <a:rPr lang="en-GB" sz="2400" dirty="0"/>
              <a:t>Barriers to genuine reflection (</a:t>
            </a:r>
            <a:r>
              <a:rPr lang="en-GB" sz="2400" dirty="0" err="1"/>
              <a:t>Gathu</a:t>
            </a:r>
            <a:r>
              <a:rPr lang="en-GB" sz="2400" dirty="0"/>
              <a:t>, 2022)</a:t>
            </a:r>
          </a:p>
          <a:p>
            <a:r>
              <a:rPr lang="en-GB" sz="2400" dirty="0"/>
              <a:t>Agendas and motives (Chinn, 2007)</a:t>
            </a:r>
          </a:p>
          <a:p>
            <a:r>
              <a:rPr lang="en-GB" sz="2400" dirty="0"/>
              <a:t>Rationalisation/justification (Cushion, 2018)</a:t>
            </a:r>
          </a:p>
        </p:txBody>
      </p:sp>
    </p:spTree>
    <p:extLst>
      <p:ext uri="{BB962C8B-B14F-4D97-AF65-F5344CB8AC3E}">
        <p14:creationId xmlns:p14="http://schemas.microsoft.com/office/powerpoint/2010/main" val="1969877022"/>
      </p:ext>
    </p:extLst>
  </p:cSld>
  <p:clrMapOvr>
    <a:masterClrMapping/>
  </p:clrMapOvr>
  <mc:AlternateContent xmlns:mc="http://schemas.openxmlformats.org/markup-compatibility/2006" xmlns:p14="http://schemas.microsoft.com/office/powerpoint/2010/main">
    <mc:Choice Requires="p14">
      <p:transition spd="slow" p14:dur="2000" advTm="119818"/>
    </mc:Choice>
    <mc:Fallback xmlns="">
      <p:transition spd="slow" advTm="11981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2B74-DD19-9B9D-4770-06084BEA24AB}"/>
              </a:ext>
            </a:extLst>
          </p:cNvPr>
          <p:cNvSpPr>
            <a:spLocks noGrp="1"/>
          </p:cNvSpPr>
          <p:nvPr>
            <p:ph type="title"/>
          </p:nvPr>
        </p:nvSpPr>
        <p:spPr>
          <a:xfrm>
            <a:off x="979893" y="614157"/>
            <a:ext cx="8645887" cy="749710"/>
          </a:xfrm>
        </p:spPr>
        <p:txBody>
          <a:bodyPr>
            <a:noAutofit/>
          </a:bodyPr>
          <a:lstStyle/>
          <a:p>
            <a:r>
              <a:rPr lang="en-US" sz="4800" dirty="0">
                <a:solidFill>
                  <a:schemeClr val="tx1"/>
                </a:solidFill>
                <a:cs typeface="Calibri Light"/>
              </a:rPr>
              <a:t>My personal story and journey</a:t>
            </a:r>
            <a:endParaRPr lang="en-US" sz="4800" dirty="0">
              <a:solidFill>
                <a:schemeClr val="tx1"/>
              </a:solidFill>
            </a:endParaRPr>
          </a:p>
        </p:txBody>
      </p:sp>
      <p:pic>
        <p:nvPicPr>
          <p:cNvPr id="11" name="Picture Placeholder 10" descr="Sunlight shining through the water&#10;&#10;Description automatically generated">
            <a:extLst>
              <a:ext uri="{FF2B5EF4-FFF2-40B4-BE49-F238E27FC236}">
                <a16:creationId xmlns:a16="http://schemas.microsoft.com/office/drawing/2014/main" id="{CC0EC0EA-321B-F759-8F04-CCFD75995271}"/>
              </a:ext>
            </a:extLst>
          </p:cNvPr>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l="14501" r="14501"/>
          <a:stretch>
            <a:fillRect/>
          </a:stretch>
        </p:blipFill>
        <p:spPr>
          <a:xfrm>
            <a:off x="6772333" y="1815910"/>
            <a:ext cx="4552795" cy="3594928"/>
          </a:xfrm>
        </p:spPr>
      </p:pic>
      <p:sp>
        <p:nvSpPr>
          <p:cNvPr id="3" name="Content Placeholder 2">
            <a:extLst>
              <a:ext uri="{FF2B5EF4-FFF2-40B4-BE49-F238E27FC236}">
                <a16:creationId xmlns:a16="http://schemas.microsoft.com/office/drawing/2014/main" id="{0E0BBC93-7403-D640-463B-FBD77AD6666A}"/>
              </a:ext>
            </a:extLst>
          </p:cNvPr>
          <p:cNvSpPr>
            <a:spLocks noGrp="1"/>
          </p:cNvSpPr>
          <p:nvPr>
            <p:ph type="body" sz="half" idx="2"/>
          </p:nvPr>
        </p:nvSpPr>
        <p:spPr>
          <a:xfrm>
            <a:off x="1120000" y="2057400"/>
            <a:ext cx="5280800" cy="3811588"/>
          </a:xfrm>
        </p:spPr>
        <p:txBody>
          <a:bodyPr vert="horz" lIns="91440" tIns="45720" rIns="91440" bIns="45720" rtlCol="0" anchor="t">
            <a:normAutofit/>
          </a:bodyPr>
          <a:lstStyle/>
          <a:p>
            <a:pPr marL="0" indent="0">
              <a:buNone/>
            </a:pPr>
            <a:endParaRPr lang="en-US" dirty="0">
              <a:solidFill>
                <a:schemeClr val="tx1"/>
              </a:solidFill>
              <a:cs typeface="Calibri"/>
            </a:endParaRPr>
          </a:p>
          <a:p>
            <a:pPr marL="342900" indent="-342900">
              <a:buFont typeface="Arial" panose="020B0604020202020204" pitchFamily="34" charset="0"/>
              <a:buChar char="•"/>
            </a:pPr>
            <a:r>
              <a:rPr lang="en-US" sz="2800" dirty="0">
                <a:solidFill>
                  <a:schemeClr val="tx1"/>
                </a:solidFill>
                <a:cs typeface="Calibri"/>
              </a:rPr>
              <a:t>Controlling, needy mother</a:t>
            </a:r>
            <a:endParaRPr lang="en-US" sz="2800" dirty="0">
              <a:solidFill>
                <a:schemeClr val="tx1"/>
              </a:solidFill>
            </a:endParaRPr>
          </a:p>
          <a:p>
            <a:pPr marL="342900" indent="-342900">
              <a:buFont typeface="Arial" panose="020B0604020202020204" pitchFamily="34" charset="0"/>
              <a:buChar char="•"/>
            </a:pPr>
            <a:r>
              <a:rPr lang="en-US" sz="2800" dirty="0">
                <a:solidFill>
                  <a:schemeClr val="tx1"/>
                </a:solidFill>
                <a:cs typeface="Calibri"/>
              </a:rPr>
              <a:t>Temperamental father</a:t>
            </a:r>
          </a:p>
          <a:p>
            <a:pPr marL="342900" indent="-342900">
              <a:buFont typeface="Arial" panose="020B0604020202020204" pitchFamily="34" charset="0"/>
              <a:buChar char="•"/>
            </a:pPr>
            <a:r>
              <a:rPr lang="en-US" sz="2800" dirty="0">
                <a:solidFill>
                  <a:schemeClr val="tx1"/>
                </a:solidFill>
                <a:cs typeface="Calibri"/>
              </a:rPr>
              <a:t>Being the sensible/reasonable/clever one</a:t>
            </a:r>
            <a:endParaRPr lang="en-US" sz="2800" dirty="0">
              <a:solidFill>
                <a:schemeClr val="tx1"/>
              </a:solidFill>
            </a:endParaRPr>
          </a:p>
          <a:p>
            <a:pPr marL="342900" indent="-342900">
              <a:buFont typeface="Arial" panose="020B0604020202020204" pitchFamily="34" charset="0"/>
              <a:buChar char="•"/>
            </a:pPr>
            <a:r>
              <a:rPr lang="en-US" sz="2800" dirty="0">
                <a:solidFill>
                  <a:schemeClr val="tx1"/>
                </a:solidFill>
                <a:cs typeface="Calibri"/>
              </a:rPr>
              <a:t>Moved house and  school a lot</a:t>
            </a:r>
          </a:p>
          <a:p>
            <a:pPr marL="342900" indent="-342900">
              <a:buFont typeface="Arial" panose="020B0604020202020204" pitchFamily="34" charset="0"/>
              <a:buChar char="•"/>
            </a:pPr>
            <a:r>
              <a:rPr lang="en-US" sz="2800" dirty="0">
                <a:solidFill>
                  <a:schemeClr val="tx1"/>
                </a:solidFill>
                <a:cs typeface="Calibri"/>
              </a:rPr>
              <a:t>Escaped into my head, submerging my feelings</a:t>
            </a:r>
          </a:p>
        </p:txBody>
      </p:sp>
      <p:sp>
        <p:nvSpPr>
          <p:cNvPr id="5" name="TextBox 4">
            <a:extLst>
              <a:ext uri="{FF2B5EF4-FFF2-40B4-BE49-F238E27FC236}">
                <a16:creationId xmlns:a16="http://schemas.microsoft.com/office/drawing/2014/main" id="{082A26C0-30C8-549A-0BB7-16BEA9C68D7A}"/>
              </a:ext>
            </a:extLst>
          </p:cNvPr>
          <p:cNvSpPr txBox="1"/>
          <p:nvPr/>
        </p:nvSpPr>
        <p:spPr>
          <a:xfrm>
            <a:off x="7669830" y="5410838"/>
            <a:ext cx="3652026" cy="276999"/>
          </a:xfrm>
          <a:prstGeom prst="rect">
            <a:avLst/>
          </a:prstGeom>
          <a:noFill/>
        </p:spPr>
        <p:txBody>
          <a:bodyPr wrap="square">
            <a:spAutoFit/>
          </a:bodyPr>
          <a:lstStyle/>
          <a:p>
            <a:pPr algn="r"/>
            <a:r>
              <a:rPr lang="en-GB" sz="1200" dirty="0"/>
              <a:t>(</a:t>
            </a:r>
            <a:r>
              <a:rPr lang="en-GB" sz="1200" dirty="0" err="1"/>
              <a:t>Studioaccendo</a:t>
            </a:r>
            <a:r>
              <a:rPr lang="en-GB" sz="1200" dirty="0"/>
              <a:t>, 2023)</a:t>
            </a:r>
          </a:p>
        </p:txBody>
      </p:sp>
    </p:spTree>
    <p:extLst>
      <p:ext uri="{BB962C8B-B14F-4D97-AF65-F5344CB8AC3E}">
        <p14:creationId xmlns:p14="http://schemas.microsoft.com/office/powerpoint/2010/main" val="335595394"/>
      </p:ext>
    </p:extLst>
  </p:cSld>
  <p:clrMapOvr>
    <a:masterClrMapping/>
  </p:clrMapOvr>
  <mc:AlternateContent xmlns:mc="http://schemas.openxmlformats.org/markup-compatibility/2006" xmlns:p14="http://schemas.microsoft.com/office/powerpoint/2010/main">
    <mc:Choice Requires="p14">
      <p:transition spd="slow" p14:dur="2000" advTm="102660"/>
    </mc:Choice>
    <mc:Fallback xmlns="">
      <p:transition spd="slow" advTm="10266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B4565-2B03-7966-A2ED-C2026846CEAD}"/>
              </a:ext>
            </a:extLst>
          </p:cNvPr>
          <p:cNvSpPr>
            <a:spLocks noGrp="1"/>
          </p:cNvSpPr>
          <p:nvPr>
            <p:ph type="title"/>
          </p:nvPr>
        </p:nvSpPr>
        <p:spPr>
          <a:xfrm>
            <a:off x="838200" y="779904"/>
            <a:ext cx="10515600" cy="1325563"/>
          </a:xfrm>
        </p:spPr>
        <p:txBody>
          <a:bodyPr>
            <a:normAutofit/>
          </a:bodyPr>
          <a:lstStyle/>
          <a:p>
            <a:r>
              <a:rPr lang="en-US" sz="4800" dirty="0">
                <a:cs typeface="Calibri Light"/>
              </a:rPr>
              <a:t>Patterns and themes</a:t>
            </a:r>
            <a:endParaRPr lang="en-US" sz="4800" dirty="0"/>
          </a:p>
        </p:txBody>
      </p:sp>
      <p:sp>
        <p:nvSpPr>
          <p:cNvPr id="3" name="Content Placeholder 2">
            <a:extLst>
              <a:ext uri="{FF2B5EF4-FFF2-40B4-BE49-F238E27FC236}">
                <a16:creationId xmlns:a16="http://schemas.microsoft.com/office/drawing/2014/main" id="{396627D0-FCE5-F881-A99D-F31DB76BB690}"/>
              </a:ext>
            </a:extLst>
          </p:cNvPr>
          <p:cNvSpPr>
            <a:spLocks noGrp="1"/>
          </p:cNvSpPr>
          <p:nvPr>
            <p:ph idx="1"/>
          </p:nvPr>
        </p:nvSpPr>
        <p:spPr>
          <a:xfrm>
            <a:off x="1120000" y="2636330"/>
            <a:ext cx="10233800" cy="3509946"/>
          </a:xfrm>
        </p:spPr>
        <p:txBody>
          <a:bodyPr vert="horz" lIns="91440" tIns="45720" rIns="91440" bIns="45720" rtlCol="0" anchor="t">
            <a:normAutofit/>
          </a:bodyPr>
          <a:lstStyle/>
          <a:p>
            <a:r>
              <a:rPr lang="en-US" sz="2400" dirty="0">
                <a:cs typeface="Calibri"/>
              </a:rPr>
              <a:t>Getting into relationships that I didn't want to be in</a:t>
            </a:r>
          </a:p>
          <a:p>
            <a:r>
              <a:rPr lang="en-US" sz="2400" dirty="0">
                <a:cs typeface="Calibri"/>
              </a:rPr>
              <a:t>Choosing partners with problematic personal issues and mental health needs</a:t>
            </a:r>
            <a:endParaRPr lang="en-GB" sz="2400" dirty="0">
              <a:cs typeface="Calibri"/>
            </a:endParaRPr>
          </a:p>
          <a:p>
            <a:r>
              <a:rPr lang="en-US" sz="2400" dirty="0">
                <a:cs typeface="Calibri"/>
              </a:rPr>
              <a:t>Feeling responsible for other's feelings</a:t>
            </a:r>
          </a:p>
          <a:p>
            <a:r>
              <a:rPr lang="en-US" sz="2400" dirty="0">
                <a:cs typeface="Calibri"/>
              </a:rPr>
              <a:t>No boundaries</a:t>
            </a:r>
          </a:p>
          <a:p>
            <a:r>
              <a:rPr lang="en-US" sz="2400" dirty="0">
                <a:cs typeface="Calibri"/>
              </a:rPr>
              <a:t>A disconnect from my actual submerged feelings to present a surface appearance of things being good</a:t>
            </a:r>
          </a:p>
        </p:txBody>
      </p:sp>
    </p:spTree>
    <p:extLst>
      <p:ext uri="{BB962C8B-B14F-4D97-AF65-F5344CB8AC3E}">
        <p14:creationId xmlns:p14="http://schemas.microsoft.com/office/powerpoint/2010/main" val="2420595088"/>
      </p:ext>
    </p:extLst>
  </p:cSld>
  <p:clrMapOvr>
    <a:masterClrMapping/>
  </p:clrMapOvr>
  <mc:AlternateContent xmlns:mc="http://schemas.openxmlformats.org/markup-compatibility/2006" xmlns:p14="http://schemas.microsoft.com/office/powerpoint/2010/main">
    <mc:Choice Requires="p14">
      <p:transition spd="slow" p14:dur="2000" advTm="84956"/>
    </mc:Choice>
    <mc:Fallback xmlns="">
      <p:transition spd="slow" advTm="8495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ED8FC-52C6-E472-7C4E-42C1BCE1E61B}"/>
              </a:ext>
            </a:extLst>
          </p:cNvPr>
          <p:cNvSpPr>
            <a:spLocks noGrp="1"/>
          </p:cNvSpPr>
          <p:nvPr>
            <p:ph type="title"/>
          </p:nvPr>
        </p:nvSpPr>
        <p:spPr>
          <a:xfrm>
            <a:off x="979893" y="705678"/>
            <a:ext cx="5967559" cy="755374"/>
          </a:xfrm>
        </p:spPr>
        <p:txBody>
          <a:bodyPr>
            <a:noAutofit/>
          </a:bodyPr>
          <a:lstStyle/>
          <a:p>
            <a:r>
              <a:rPr lang="en-US" sz="4800" dirty="0">
                <a:cs typeface="Calibri Light"/>
              </a:rPr>
              <a:t>Muddling through…</a:t>
            </a:r>
          </a:p>
        </p:txBody>
      </p:sp>
      <p:pic>
        <p:nvPicPr>
          <p:cNvPr id="6" name="Picture Placeholder 5">
            <a:extLst>
              <a:ext uri="{FF2B5EF4-FFF2-40B4-BE49-F238E27FC236}">
                <a16:creationId xmlns:a16="http://schemas.microsoft.com/office/drawing/2014/main" id="{58922619-E24D-3050-4F95-ADAEBB7FECE4}"/>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422" r="7422"/>
          <a:stretch/>
        </p:blipFill>
        <p:spPr>
          <a:xfrm>
            <a:off x="1534434" y="2027128"/>
            <a:ext cx="4320000" cy="3384659"/>
          </a:xfrm>
        </p:spPr>
      </p:pic>
      <p:sp>
        <p:nvSpPr>
          <p:cNvPr id="3" name="Content Placeholder 2">
            <a:extLst>
              <a:ext uri="{FF2B5EF4-FFF2-40B4-BE49-F238E27FC236}">
                <a16:creationId xmlns:a16="http://schemas.microsoft.com/office/drawing/2014/main" id="{FBA03473-6710-7F19-8FEB-55EF7C15013D}"/>
              </a:ext>
            </a:extLst>
          </p:cNvPr>
          <p:cNvSpPr>
            <a:spLocks noGrp="1"/>
          </p:cNvSpPr>
          <p:nvPr>
            <p:ph type="body" sz="half" idx="2"/>
          </p:nvPr>
        </p:nvSpPr>
        <p:spPr>
          <a:xfrm>
            <a:off x="6169078" y="2524539"/>
            <a:ext cx="5201287" cy="3811588"/>
          </a:xfrm>
        </p:spPr>
        <p:txBody>
          <a:bodyPr vert="horz" lIns="91440" tIns="45720" rIns="91440" bIns="45720" rtlCol="0" anchor="t">
            <a:normAutofit/>
          </a:bodyPr>
          <a:lstStyle/>
          <a:p>
            <a:pPr marL="285750" indent="-285750">
              <a:buFont typeface="Arial" panose="020B0604020202020204" pitchFamily="34" charset="0"/>
              <a:buChar char="•"/>
            </a:pPr>
            <a:r>
              <a:rPr lang="en-US" sz="2400" dirty="0">
                <a:cs typeface="Calibri"/>
              </a:rPr>
              <a:t>Like holding most of the pieces of a jigsaw, but the pattern is unclear, and I don’t know how the pieces fit together, or which ones might be missing.</a:t>
            </a:r>
          </a:p>
          <a:p>
            <a:pPr marL="285750" indent="-285750">
              <a:buFont typeface="Arial" panose="020B0604020202020204" pitchFamily="34" charset="0"/>
              <a:buChar char="•"/>
            </a:pPr>
            <a:endParaRPr lang="en-US" dirty="0">
              <a:cs typeface="Calibri"/>
            </a:endParaRPr>
          </a:p>
          <a:p>
            <a:endParaRPr lang="en-US" dirty="0">
              <a:cs typeface="Calibri"/>
            </a:endParaRPr>
          </a:p>
          <a:p>
            <a:endParaRPr lang="en-US" dirty="0">
              <a:cs typeface="Calibri"/>
            </a:endParaRPr>
          </a:p>
        </p:txBody>
      </p:sp>
      <p:sp>
        <p:nvSpPr>
          <p:cNvPr id="4" name="TextBox 3">
            <a:extLst>
              <a:ext uri="{FF2B5EF4-FFF2-40B4-BE49-F238E27FC236}">
                <a16:creationId xmlns:a16="http://schemas.microsoft.com/office/drawing/2014/main" id="{670CE905-BA2D-09F9-CAE9-7526BFCD01D1}"/>
              </a:ext>
            </a:extLst>
          </p:cNvPr>
          <p:cNvSpPr txBox="1"/>
          <p:nvPr/>
        </p:nvSpPr>
        <p:spPr>
          <a:xfrm>
            <a:off x="6351105" y="4996289"/>
            <a:ext cx="4691270" cy="830997"/>
          </a:xfrm>
          <a:prstGeom prst="rect">
            <a:avLst/>
          </a:prstGeom>
          <a:noFill/>
        </p:spPr>
        <p:txBody>
          <a:bodyPr wrap="square" rtlCol="0">
            <a:spAutoFit/>
          </a:bodyPr>
          <a:lstStyle/>
          <a:p>
            <a:pPr algn="r"/>
            <a:r>
              <a:rPr lang="en-GB" sz="4800" dirty="0"/>
              <a:t>…the final straw</a:t>
            </a:r>
          </a:p>
        </p:txBody>
      </p:sp>
      <p:sp>
        <p:nvSpPr>
          <p:cNvPr id="5" name="TextBox 4">
            <a:extLst>
              <a:ext uri="{FF2B5EF4-FFF2-40B4-BE49-F238E27FC236}">
                <a16:creationId xmlns:a16="http://schemas.microsoft.com/office/drawing/2014/main" id="{566F330F-9709-FEBE-9B4A-893337220A8A}"/>
              </a:ext>
            </a:extLst>
          </p:cNvPr>
          <p:cNvSpPr txBox="1"/>
          <p:nvPr/>
        </p:nvSpPr>
        <p:spPr>
          <a:xfrm>
            <a:off x="1432560" y="5514955"/>
            <a:ext cx="3342640" cy="276999"/>
          </a:xfrm>
          <a:prstGeom prst="rect">
            <a:avLst/>
          </a:prstGeom>
          <a:noFill/>
        </p:spPr>
        <p:txBody>
          <a:bodyPr wrap="square" rtlCol="0">
            <a:spAutoFit/>
          </a:bodyPr>
          <a:lstStyle/>
          <a:p>
            <a:r>
              <a:rPr lang="en-GB" sz="1200" dirty="0"/>
              <a:t>(</a:t>
            </a:r>
            <a:r>
              <a:rPr lang="en-GB" sz="1200" dirty="0" err="1"/>
              <a:t>Wounds_and_Cracks</a:t>
            </a:r>
            <a:r>
              <a:rPr lang="en-GB" sz="1200" dirty="0"/>
              <a:t>, 2018)</a:t>
            </a:r>
          </a:p>
        </p:txBody>
      </p:sp>
    </p:spTree>
    <p:extLst>
      <p:ext uri="{BB962C8B-B14F-4D97-AF65-F5344CB8AC3E}">
        <p14:creationId xmlns:p14="http://schemas.microsoft.com/office/powerpoint/2010/main" val="35279103"/>
      </p:ext>
    </p:extLst>
  </p:cSld>
  <p:clrMapOvr>
    <a:masterClrMapping/>
  </p:clrMapOvr>
  <mc:AlternateContent xmlns:mc="http://schemas.openxmlformats.org/markup-compatibility/2006">
    <mc:Choice xmlns:p14="http://schemas.microsoft.com/office/powerpoint/2010/main" Requires="p14">
      <p:transition spd="slow" p14:dur="2000" advTm="76338"/>
    </mc:Choice>
    <mc:Fallback>
      <p:transition spd="slow" advTm="7633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 name="Title 4">
            <a:extLst>
              <a:ext uri="{FF2B5EF4-FFF2-40B4-BE49-F238E27FC236}">
                <a16:creationId xmlns:a16="http://schemas.microsoft.com/office/drawing/2014/main" id="{6814C59D-DC1D-71EE-3DB4-09A1F96E2B58}"/>
              </a:ext>
            </a:extLst>
          </p:cNvPr>
          <p:cNvSpPr>
            <a:spLocks noGrp="1"/>
          </p:cNvSpPr>
          <p:nvPr>
            <p:ph type="title"/>
          </p:nvPr>
        </p:nvSpPr>
        <p:spPr>
          <a:xfrm>
            <a:off x="838200" y="1115786"/>
            <a:ext cx="3473851" cy="4626428"/>
          </a:xfrm>
          <a:effectLst/>
        </p:spPr>
        <p:txBody>
          <a:bodyPr anchor="ctr">
            <a:normAutofit/>
          </a:bodyPr>
          <a:lstStyle/>
          <a:p>
            <a:pPr algn="r"/>
            <a:r>
              <a:rPr lang="en-GB" sz="4400" dirty="0">
                <a:solidFill>
                  <a:schemeClr val="tx1">
                    <a:lumMod val="95000"/>
                  </a:schemeClr>
                </a:solidFill>
              </a:rPr>
              <a:t>Experience</a:t>
            </a:r>
          </a:p>
        </p:txBody>
      </p:sp>
      <p:cxnSp>
        <p:nvCxnSpPr>
          <p:cNvPr id="13" name="Straight Connector 12">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2624FE82-19FD-F795-AF1E-5C98F1490775}"/>
              </a:ext>
            </a:extLst>
          </p:cNvPr>
          <p:cNvSpPr>
            <a:spLocks noGrp="1"/>
          </p:cNvSpPr>
          <p:nvPr>
            <p:ph idx="1"/>
          </p:nvPr>
        </p:nvSpPr>
        <p:spPr>
          <a:xfrm>
            <a:off x="4996543" y="1115786"/>
            <a:ext cx="5713790" cy="4626428"/>
          </a:xfrm>
        </p:spPr>
        <p:txBody>
          <a:bodyPr anchor="ctr">
            <a:normAutofit/>
          </a:bodyPr>
          <a:lstStyle/>
          <a:p>
            <a:r>
              <a:rPr lang="en-GB" sz="2400" dirty="0">
                <a:solidFill>
                  <a:schemeClr val="tx1">
                    <a:lumMod val="95000"/>
                  </a:schemeClr>
                </a:solidFill>
              </a:rPr>
              <a:t>Began a relationship with someone with mental health and alcohol addiction problems in their past.</a:t>
            </a:r>
          </a:p>
          <a:p>
            <a:r>
              <a:rPr lang="en-GB" sz="2400" dirty="0">
                <a:solidFill>
                  <a:schemeClr val="tx1">
                    <a:lumMod val="95000"/>
                  </a:schemeClr>
                </a:solidFill>
              </a:rPr>
              <a:t>Red flags from very early on, but I didn’t heed these.</a:t>
            </a:r>
          </a:p>
          <a:p>
            <a:r>
              <a:rPr lang="en-GB" sz="2400" dirty="0">
                <a:solidFill>
                  <a:schemeClr val="tx1">
                    <a:lumMod val="95000"/>
                  </a:schemeClr>
                </a:solidFill>
              </a:rPr>
              <a:t>I stayed as things got worse after his Mum died.</a:t>
            </a:r>
          </a:p>
          <a:p>
            <a:r>
              <a:rPr lang="en-GB" sz="2400" dirty="0">
                <a:solidFill>
                  <a:schemeClr val="tx1">
                    <a:lumMod val="95000"/>
                  </a:schemeClr>
                </a:solidFill>
              </a:rPr>
              <a:t>Four years later I started seeing a therapist and ended the relationship.</a:t>
            </a:r>
          </a:p>
        </p:txBody>
      </p:sp>
    </p:spTree>
    <p:extLst>
      <p:ext uri="{BB962C8B-B14F-4D97-AF65-F5344CB8AC3E}">
        <p14:creationId xmlns:p14="http://schemas.microsoft.com/office/powerpoint/2010/main" val="2976359056"/>
      </p:ext>
    </p:extLst>
  </p:cSld>
  <p:clrMapOvr>
    <a:masterClrMapping/>
  </p:clrMapOvr>
  <mc:AlternateContent xmlns:mc="http://schemas.openxmlformats.org/markup-compatibility/2006">
    <mc:Choice xmlns:p14="http://schemas.microsoft.com/office/powerpoint/2010/main" Requires="p14">
      <p:transition spd="slow" p14:dur="2000" advTm="112920"/>
    </mc:Choice>
    <mc:Fallback>
      <p:transition spd="slow" advTm="11292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000"/>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6B7E-235A-89E2-651D-5EB2994FEEDA}"/>
              </a:ext>
            </a:extLst>
          </p:cNvPr>
          <p:cNvSpPr>
            <a:spLocks noGrp="1"/>
          </p:cNvSpPr>
          <p:nvPr>
            <p:ph type="title"/>
          </p:nvPr>
        </p:nvSpPr>
        <p:spPr/>
        <p:txBody>
          <a:bodyPr>
            <a:noAutofit/>
          </a:bodyPr>
          <a:lstStyle/>
          <a:p>
            <a:r>
              <a:rPr lang="en-GB" sz="4800" dirty="0">
                <a:solidFill>
                  <a:schemeClr val="bg1"/>
                </a:solidFill>
              </a:rPr>
              <a:t>Reflection: feelings</a:t>
            </a:r>
          </a:p>
        </p:txBody>
      </p:sp>
      <p:sp>
        <p:nvSpPr>
          <p:cNvPr id="3" name="Content Placeholder 2">
            <a:extLst>
              <a:ext uri="{FF2B5EF4-FFF2-40B4-BE49-F238E27FC236}">
                <a16:creationId xmlns:a16="http://schemas.microsoft.com/office/drawing/2014/main" id="{D9FAB622-29D9-298F-91A2-2DAC142BB9F0}"/>
              </a:ext>
            </a:extLst>
          </p:cNvPr>
          <p:cNvSpPr>
            <a:spLocks noGrp="1"/>
          </p:cNvSpPr>
          <p:nvPr>
            <p:ph idx="1"/>
          </p:nvPr>
        </p:nvSpPr>
        <p:spPr/>
        <p:txBody>
          <a:bodyPr>
            <a:normAutofit/>
          </a:bodyPr>
          <a:lstStyle/>
          <a:p>
            <a:pPr marL="285750" indent="-285750">
              <a:buFont typeface="Arial" panose="020B0604020202020204" pitchFamily="34" charset="0"/>
              <a:buChar char="•"/>
            </a:pPr>
            <a:r>
              <a:rPr lang="en-GB" b="1" dirty="0">
                <a:solidFill>
                  <a:schemeClr val="bg1"/>
                </a:solidFill>
              </a:rPr>
              <a:t>Single – lonely, bored, unmotivated, waiting….</a:t>
            </a:r>
          </a:p>
          <a:p>
            <a:pPr marL="285750" indent="-285750">
              <a:buFont typeface="Arial" panose="020B0604020202020204" pitchFamily="34" charset="0"/>
              <a:buChar char="•"/>
            </a:pPr>
            <a:r>
              <a:rPr lang="en-GB" b="1" dirty="0">
                <a:solidFill>
                  <a:schemeClr val="bg1"/>
                </a:solidFill>
              </a:rPr>
              <a:t>I really wanted to have found “the one”.</a:t>
            </a:r>
          </a:p>
          <a:p>
            <a:pPr marL="285750" indent="-285750">
              <a:buFont typeface="Arial" panose="020B0604020202020204" pitchFamily="34" charset="0"/>
              <a:buChar char="•"/>
            </a:pPr>
            <a:r>
              <a:rPr lang="en-GB" b="1" dirty="0">
                <a:solidFill>
                  <a:schemeClr val="bg1"/>
                </a:solidFill>
              </a:rPr>
              <a:t>Red flags – confused, shocked. They didn’t fit the narrative.</a:t>
            </a:r>
          </a:p>
          <a:p>
            <a:pPr marL="285750" indent="-285750">
              <a:buFont typeface="Arial" panose="020B0604020202020204" pitchFamily="34" charset="0"/>
              <a:buChar char="•"/>
            </a:pPr>
            <a:r>
              <a:rPr lang="en-GB" b="1" dirty="0">
                <a:solidFill>
                  <a:schemeClr val="bg1"/>
                </a:solidFill>
              </a:rPr>
              <a:t>Drinking and paranoid episodes – I thought I could “make him better”</a:t>
            </a:r>
          </a:p>
          <a:p>
            <a:pPr marL="285750" indent="-285750">
              <a:buFont typeface="Arial" panose="020B0604020202020204" pitchFamily="34" charset="0"/>
              <a:buChar char="•"/>
            </a:pPr>
            <a:r>
              <a:rPr lang="en-GB" b="1" dirty="0">
                <a:solidFill>
                  <a:schemeClr val="bg1"/>
                </a:solidFill>
              </a:rPr>
              <a:t>Denial – embarrassed, ashamed, angry, alone</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2C133B18-44FB-77FC-3B9C-66618D55CE0D}"/>
              </a:ext>
            </a:extLst>
          </p:cNvPr>
          <p:cNvSpPr txBox="1"/>
          <p:nvPr/>
        </p:nvSpPr>
        <p:spPr>
          <a:xfrm>
            <a:off x="7874000" y="5344160"/>
            <a:ext cx="3169920" cy="276999"/>
          </a:xfrm>
          <a:prstGeom prst="rect">
            <a:avLst/>
          </a:prstGeom>
          <a:noFill/>
        </p:spPr>
        <p:txBody>
          <a:bodyPr wrap="square" rtlCol="0">
            <a:spAutoFit/>
          </a:bodyPr>
          <a:lstStyle/>
          <a:p>
            <a:pPr algn="r"/>
            <a:r>
              <a:rPr lang="en-GB" sz="1200" b="1" dirty="0">
                <a:solidFill>
                  <a:schemeClr val="bg1"/>
                </a:solidFill>
              </a:rPr>
              <a:t>(Image: </a:t>
            </a:r>
            <a:r>
              <a:rPr lang="en-GB" sz="1200" b="1" dirty="0" err="1">
                <a:solidFill>
                  <a:schemeClr val="bg1"/>
                </a:solidFill>
              </a:rPr>
              <a:t>MonikaP</a:t>
            </a:r>
            <a:r>
              <a:rPr lang="en-GB" sz="1200" b="1" dirty="0">
                <a:solidFill>
                  <a:schemeClr val="bg1"/>
                </a:solidFill>
              </a:rPr>
              <a:t>, 2017)</a:t>
            </a:r>
          </a:p>
        </p:txBody>
      </p:sp>
    </p:spTree>
    <p:extLst>
      <p:ext uri="{BB962C8B-B14F-4D97-AF65-F5344CB8AC3E}">
        <p14:creationId xmlns:p14="http://schemas.microsoft.com/office/powerpoint/2010/main" val="777255980"/>
      </p:ext>
    </p:extLst>
  </p:cSld>
  <p:clrMapOvr>
    <a:masterClrMapping/>
  </p:clrMapOvr>
  <mc:AlternateContent xmlns:mc="http://schemas.openxmlformats.org/markup-compatibility/2006">
    <mc:Choice xmlns:p14="http://schemas.microsoft.com/office/powerpoint/2010/main" Requires="p14">
      <p:transition spd="slow" p14:dur="2000" advTm="138456"/>
    </mc:Choice>
    <mc:Fallback>
      <p:transition spd="slow" advTm="13845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45C9CA0-0588-90D9-AA88-13CCFD6B24D1}"/>
              </a:ext>
            </a:extLst>
          </p:cNvPr>
          <p:cNvSpPr>
            <a:spLocks noGrp="1"/>
          </p:cNvSpPr>
          <p:nvPr>
            <p:ph type="title"/>
          </p:nvPr>
        </p:nvSpPr>
        <p:spPr>
          <a:xfrm>
            <a:off x="838199" y="0"/>
            <a:ext cx="3473851" cy="5084989"/>
          </a:xfrm>
          <a:effectLst/>
        </p:spPr>
        <p:txBody>
          <a:bodyPr anchor="ctr">
            <a:normAutofit/>
          </a:bodyPr>
          <a:lstStyle/>
          <a:p>
            <a:pPr algn="r"/>
            <a:r>
              <a:rPr lang="en-GB" sz="4400" dirty="0">
                <a:solidFill>
                  <a:schemeClr val="tx1">
                    <a:lumMod val="95000"/>
                  </a:schemeClr>
                </a:solidFill>
              </a:rPr>
              <a:t>Reflection: sense-making</a:t>
            </a: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92506605-3842-785F-FE85-49B79D621B9A}"/>
              </a:ext>
            </a:extLst>
          </p:cNvPr>
          <p:cNvSpPr>
            <a:spLocks noGrp="1"/>
          </p:cNvSpPr>
          <p:nvPr>
            <p:ph idx="1"/>
          </p:nvPr>
        </p:nvSpPr>
        <p:spPr>
          <a:xfrm>
            <a:off x="4996543" y="1115786"/>
            <a:ext cx="5713790" cy="4626428"/>
          </a:xfrm>
        </p:spPr>
        <p:txBody>
          <a:bodyPr anchor="ctr">
            <a:normAutofit/>
          </a:bodyPr>
          <a:lstStyle/>
          <a:p>
            <a:r>
              <a:rPr lang="en-GB" sz="2400" dirty="0">
                <a:solidFill>
                  <a:schemeClr val="tx1">
                    <a:lumMod val="95000"/>
                  </a:schemeClr>
                </a:solidFill>
              </a:rPr>
              <a:t>The happy-ever-after narrative</a:t>
            </a:r>
          </a:p>
          <a:p>
            <a:r>
              <a:rPr lang="en-GB" sz="2400" dirty="0">
                <a:solidFill>
                  <a:schemeClr val="tx1">
                    <a:lumMod val="95000"/>
                  </a:schemeClr>
                </a:solidFill>
              </a:rPr>
              <a:t>Valuing coupledom over singledom</a:t>
            </a:r>
          </a:p>
          <a:p>
            <a:r>
              <a:rPr lang="en-GB" sz="2400" dirty="0">
                <a:solidFill>
                  <a:schemeClr val="tx1">
                    <a:lumMod val="95000"/>
                  </a:schemeClr>
                </a:solidFill>
              </a:rPr>
              <a:t>Wanted to “get it right”, for this to be right this time</a:t>
            </a:r>
          </a:p>
          <a:p>
            <a:r>
              <a:rPr lang="en-GB" sz="2400" dirty="0">
                <a:solidFill>
                  <a:schemeClr val="tx1">
                    <a:lumMod val="95000"/>
                  </a:schemeClr>
                </a:solidFill>
              </a:rPr>
              <a:t>I equate “getting it wrong” with “being stupid”</a:t>
            </a:r>
          </a:p>
          <a:p>
            <a:r>
              <a:rPr lang="en-GB" sz="2400" dirty="0">
                <a:solidFill>
                  <a:schemeClr val="tx1">
                    <a:lumMod val="95000"/>
                  </a:schemeClr>
                </a:solidFill>
              </a:rPr>
              <a:t>Childhood family dynamics repeating themselves</a:t>
            </a:r>
          </a:p>
          <a:p>
            <a:r>
              <a:rPr lang="en-GB" sz="2400" dirty="0">
                <a:solidFill>
                  <a:schemeClr val="tx1">
                    <a:lumMod val="95000"/>
                  </a:schemeClr>
                </a:solidFill>
              </a:rPr>
              <a:t>Feelings and boundaries are important</a:t>
            </a:r>
          </a:p>
          <a:p>
            <a:endParaRPr lang="en-GB" sz="2000" dirty="0">
              <a:solidFill>
                <a:schemeClr val="tx1">
                  <a:lumMod val="95000"/>
                </a:schemeClr>
              </a:solidFill>
            </a:endParaRPr>
          </a:p>
          <a:p>
            <a:endParaRPr lang="en-GB" sz="2000" dirty="0">
              <a:solidFill>
                <a:schemeClr val="tx1">
                  <a:lumMod val="95000"/>
                </a:schemeClr>
              </a:solidFill>
            </a:endParaRPr>
          </a:p>
          <a:p>
            <a:endParaRPr lang="en-GB" sz="2000" dirty="0">
              <a:solidFill>
                <a:schemeClr val="tx1">
                  <a:lumMod val="95000"/>
                </a:schemeClr>
              </a:solidFill>
            </a:endParaRPr>
          </a:p>
          <a:p>
            <a:endParaRPr lang="en-GB" sz="2000" dirty="0">
              <a:solidFill>
                <a:schemeClr val="tx1">
                  <a:lumMod val="95000"/>
                </a:schemeClr>
              </a:solidFill>
            </a:endParaRPr>
          </a:p>
          <a:p>
            <a:endParaRPr lang="en-GB" sz="2000" dirty="0">
              <a:solidFill>
                <a:schemeClr val="tx1">
                  <a:lumMod val="95000"/>
                </a:schemeClr>
              </a:solidFill>
            </a:endParaRPr>
          </a:p>
        </p:txBody>
      </p:sp>
    </p:spTree>
    <p:extLst>
      <p:ext uri="{BB962C8B-B14F-4D97-AF65-F5344CB8AC3E}">
        <p14:creationId xmlns:p14="http://schemas.microsoft.com/office/powerpoint/2010/main" val="3364585252"/>
      </p:ext>
    </p:extLst>
  </p:cSld>
  <p:clrMapOvr>
    <a:masterClrMapping/>
  </p:clrMapOvr>
  <mc:AlternateContent xmlns:mc="http://schemas.openxmlformats.org/markup-compatibility/2006">
    <mc:Choice xmlns:p14="http://schemas.microsoft.com/office/powerpoint/2010/main" Requires="p14">
      <p:transition spd="slow" p14:dur="2000" advTm="91731"/>
    </mc:Choice>
    <mc:Fallback>
      <p:transition spd="slow" advTm="9173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E7ABB-E9ED-FEA5-A134-1A372F22CE97}"/>
              </a:ext>
            </a:extLst>
          </p:cNvPr>
          <p:cNvSpPr>
            <a:spLocks noGrp="1"/>
          </p:cNvSpPr>
          <p:nvPr>
            <p:ph type="title"/>
          </p:nvPr>
        </p:nvSpPr>
        <p:spPr/>
        <p:txBody>
          <a:bodyPr>
            <a:normAutofit/>
          </a:bodyPr>
          <a:lstStyle/>
          <a:p>
            <a:r>
              <a:rPr lang="en-GB" sz="4800" dirty="0"/>
              <a:t>Action: growing edge</a:t>
            </a:r>
          </a:p>
        </p:txBody>
      </p:sp>
      <p:sp>
        <p:nvSpPr>
          <p:cNvPr id="3" name="Content Placeholder 2">
            <a:extLst>
              <a:ext uri="{FF2B5EF4-FFF2-40B4-BE49-F238E27FC236}">
                <a16:creationId xmlns:a16="http://schemas.microsoft.com/office/drawing/2014/main" id="{AEAEE7E3-6F39-8862-9587-9ABA99BBF917}"/>
              </a:ext>
            </a:extLst>
          </p:cNvPr>
          <p:cNvSpPr>
            <a:spLocks noGrp="1"/>
          </p:cNvSpPr>
          <p:nvPr>
            <p:ph idx="1"/>
          </p:nvPr>
        </p:nvSpPr>
        <p:spPr>
          <a:xfrm>
            <a:off x="838200" y="1690688"/>
            <a:ext cx="10515600" cy="4351338"/>
          </a:xfrm>
        </p:spPr>
        <p:txBody>
          <a:bodyPr/>
          <a:lstStyle/>
          <a:p>
            <a:pPr marL="0" indent="0">
              <a:buNone/>
            </a:pPr>
            <a:r>
              <a:rPr lang="en-GB" sz="4000" dirty="0"/>
              <a:t>       Trusting my feelings</a:t>
            </a:r>
          </a:p>
          <a:p>
            <a:pPr lvl="1"/>
            <a:endParaRPr lang="en-GB" dirty="0"/>
          </a:p>
        </p:txBody>
      </p:sp>
      <p:pic>
        <p:nvPicPr>
          <p:cNvPr id="5" name="Picture 4" descr="A person lying on water with flowers">
            <a:extLst>
              <a:ext uri="{FF2B5EF4-FFF2-40B4-BE49-F238E27FC236}">
                <a16:creationId xmlns:a16="http://schemas.microsoft.com/office/drawing/2014/main" id="{56C419D3-458E-37B1-51C0-75D474D1A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3696" y="2471718"/>
            <a:ext cx="5351282" cy="3570308"/>
          </a:xfrm>
          <a:prstGeom prst="rect">
            <a:avLst/>
          </a:prstGeom>
        </p:spPr>
      </p:pic>
      <p:sp>
        <p:nvSpPr>
          <p:cNvPr id="6" name="TextBox 5">
            <a:extLst>
              <a:ext uri="{FF2B5EF4-FFF2-40B4-BE49-F238E27FC236}">
                <a16:creationId xmlns:a16="http://schemas.microsoft.com/office/drawing/2014/main" id="{3BE2455D-15CD-B7F8-7187-081A7C38FC1A}"/>
              </a:ext>
            </a:extLst>
          </p:cNvPr>
          <p:cNvSpPr txBox="1"/>
          <p:nvPr/>
        </p:nvSpPr>
        <p:spPr>
          <a:xfrm>
            <a:off x="7364896" y="4256872"/>
            <a:ext cx="4108174" cy="2185214"/>
          </a:xfrm>
          <a:prstGeom prst="rect">
            <a:avLst/>
          </a:prstGeom>
          <a:noFill/>
        </p:spPr>
        <p:txBody>
          <a:bodyPr wrap="square" rtlCol="0">
            <a:spAutoFit/>
          </a:bodyPr>
          <a:lstStyle/>
          <a:p>
            <a:pPr marL="457200" indent="-457200">
              <a:buFont typeface="Arial" panose="020B0604020202020204" pitchFamily="34" charset="0"/>
              <a:buChar char="•"/>
            </a:pPr>
            <a:r>
              <a:rPr lang="en-GB" sz="2800" dirty="0"/>
              <a:t>Signposts</a:t>
            </a:r>
          </a:p>
          <a:p>
            <a:pPr marL="457200" indent="-457200">
              <a:buFont typeface="Arial" panose="020B0604020202020204" pitchFamily="34" charset="0"/>
              <a:buChar char="•"/>
            </a:pPr>
            <a:r>
              <a:rPr lang="en-GB" sz="2800" dirty="0"/>
              <a:t>Reality vs narratives</a:t>
            </a:r>
          </a:p>
          <a:p>
            <a:pPr marL="457200" indent="-457200">
              <a:buFont typeface="Arial" panose="020B0604020202020204" pitchFamily="34" charset="0"/>
              <a:buChar char="•"/>
            </a:pPr>
            <a:r>
              <a:rPr lang="en-GB" sz="2800" dirty="0"/>
              <a:t>Safety</a:t>
            </a:r>
          </a:p>
          <a:p>
            <a:pPr marL="457200" indent="-457200">
              <a:buFont typeface="Arial" panose="020B0604020202020204" pitchFamily="34" charset="0"/>
              <a:buChar char="•"/>
            </a:pPr>
            <a:r>
              <a:rPr lang="en-GB" sz="2800" dirty="0"/>
              <a:t>Boundaries</a:t>
            </a:r>
          </a:p>
          <a:p>
            <a:endParaRPr lang="en-GB" sz="2400" dirty="0"/>
          </a:p>
        </p:txBody>
      </p:sp>
      <p:sp>
        <p:nvSpPr>
          <p:cNvPr id="7" name="TextBox 6">
            <a:extLst>
              <a:ext uri="{FF2B5EF4-FFF2-40B4-BE49-F238E27FC236}">
                <a16:creationId xmlns:a16="http://schemas.microsoft.com/office/drawing/2014/main" id="{AF7299AB-D13A-AF7E-7241-EE3763FB04F1}"/>
              </a:ext>
            </a:extLst>
          </p:cNvPr>
          <p:cNvSpPr txBox="1"/>
          <p:nvPr/>
        </p:nvSpPr>
        <p:spPr>
          <a:xfrm>
            <a:off x="1483360" y="6057390"/>
            <a:ext cx="3078480" cy="276999"/>
          </a:xfrm>
          <a:prstGeom prst="rect">
            <a:avLst/>
          </a:prstGeom>
          <a:noFill/>
        </p:spPr>
        <p:txBody>
          <a:bodyPr wrap="square" rtlCol="0">
            <a:spAutoFit/>
          </a:bodyPr>
          <a:lstStyle/>
          <a:p>
            <a:r>
              <a:rPr lang="en-GB" sz="1200" dirty="0"/>
              <a:t>(</a:t>
            </a:r>
            <a:r>
              <a:rPr lang="en-GB" sz="1200" dirty="0" err="1"/>
              <a:t>Pexels</a:t>
            </a:r>
            <a:r>
              <a:rPr lang="en-GB" sz="1200" dirty="0"/>
              <a:t>, 2016)</a:t>
            </a:r>
          </a:p>
        </p:txBody>
      </p:sp>
    </p:spTree>
    <p:extLst>
      <p:ext uri="{BB962C8B-B14F-4D97-AF65-F5344CB8AC3E}">
        <p14:creationId xmlns:p14="http://schemas.microsoft.com/office/powerpoint/2010/main" val="1362403730"/>
      </p:ext>
    </p:extLst>
  </p:cSld>
  <p:clrMapOvr>
    <a:masterClrMapping/>
  </p:clrMapOvr>
  <mc:AlternateContent xmlns:mc="http://schemas.openxmlformats.org/markup-compatibility/2006">
    <mc:Choice xmlns:p14="http://schemas.microsoft.com/office/powerpoint/2010/main" Requires="p14">
      <p:transition spd="slow" p14:dur="2000" advTm="106743"/>
    </mc:Choice>
    <mc:Fallback>
      <p:transition spd="slow" advTm="10674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BF430-C356-6AE3-8189-AB5D9E6F400F}"/>
              </a:ext>
            </a:extLst>
          </p:cNvPr>
          <p:cNvSpPr>
            <a:spLocks noGrp="1"/>
          </p:cNvSpPr>
          <p:nvPr>
            <p:ph type="title"/>
          </p:nvPr>
        </p:nvSpPr>
        <p:spPr/>
        <p:txBody>
          <a:bodyPr>
            <a:normAutofit/>
          </a:bodyPr>
          <a:lstStyle/>
          <a:p>
            <a:r>
              <a:rPr lang="en-US" sz="4800" dirty="0">
                <a:cs typeface="Calibri Light"/>
              </a:rPr>
              <a:t>Conclusion</a:t>
            </a:r>
            <a:endParaRPr lang="en-US" sz="4800" dirty="0"/>
          </a:p>
        </p:txBody>
      </p:sp>
      <p:sp>
        <p:nvSpPr>
          <p:cNvPr id="3" name="Content Placeholder 2">
            <a:extLst>
              <a:ext uri="{FF2B5EF4-FFF2-40B4-BE49-F238E27FC236}">
                <a16:creationId xmlns:a16="http://schemas.microsoft.com/office/drawing/2014/main" id="{2AC9D579-420C-F713-AFB0-7B0FBB9AA276}"/>
              </a:ext>
            </a:extLst>
          </p:cNvPr>
          <p:cNvSpPr>
            <a:spLocks noGrp="1"/>
          </p:cNvSpPr>
          <p:nvPr>
            <p:ph idx="1"/>
          </p:nvPr>
        </p:nvSpPr>
        <p:spPr>
          <a:xfrm>
            <a:off x="838200" y="1845945"/>
            <a:ext cx="6819900" cy="4351338"/>
          </a:xfrm>
        </p:spPr>
        <p:txBody>
          <a:bodyPr>
            <a:normAutofit/>
          </a:bodyPr>
          <a:lstStyle/>
          <a:p>
            <a:r>
              <a:rPr lang="en-US" sz="2400" dirty="0"/>
              <a:t>Reflective practice for personal and professional reasons</a:t>
            </a:r>
          </a:p>
          <a:p>
            <a:endParaRPr lang="en-US" sz="2400" dirty="0"/>
          </a:p>
          <a:p>
            <a:r>
              <a:rPr lang="en-US" sz="2400" dirty="0"/>
              <a:t>Childhood experiences contributing to repeated patterns in my life</a:t>
            </a:r>
          </a:p>
          <a:p>
            <a:endParaRPr lang="en-US" sz="2400" dirty="0"/>
          </a:p>
          <a:p>
            <a:r>
              <a:rPr lang="en-US" sz="2400" dirty="0"/>
              <a:t>A difficult transition and the consequent learning/awareness that came from it</a:t>
            </a:r>
          </a:p>
          <a:p>
            <a:endParaRPr lang="en-US" sz="2400" dirty="0"/>
          </a:p>
          <a:p>
            <a:r>
              <a:rPr lang="en-US" sz="2400" dirty="0"/>
              <a:t>Trusting my feelings to guide me in difficult times</a:t>
            </a:r>
          </a:p>
          <a:p>
            <a:endParaRPr lang="en-US" sz="2400" dirty="0"/>
          </a:p>
          <a:p>
            <a:endParaRPr lang="en-US" sz="2400" dirty="0"/>
          </a:p>
          <a:p>
            <a:endParaRPr lang="en-US" sz="2400" dirty="0"/>
          </a:p>
          <a:p>
            <a:endParaRPr lang="en-US" sz="2400" dirty="0"/>
          </a:p>
          <a:p>
            <a:endParaRPr lang="en-US" sz="2400" dirty="0"/>
          </a:p>
        </p:txBody>
      </p:sp>
      <p:pic>
        <p:nvPicPr>
          <p:cNvPr id="6" name="Picture 5" descr="A person lying on water with flowers">
            <a:extLst>
              <a:ext uri="{FF2B5EF4-FFF2-40B4-BE49-F238E27FC236}">
                <a16:creationId xmlns:a16="http://schemas.microsoft.com/office/drawing/2014/main" id="{BFCE18FD-2EA2-137E-F62B-7874EE9FC4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8125" y="3502565"/>
            <a:ext cx="3879977" cy="2588672"/>
          </a:xfrm>
          <a:prstGeom prst="rect">
            <a:avLst/>
          </a:prstGeom>
        </p:spPr>
      </p:pic>
    </p:spTree>
    <p:extLst>
      <p:ext uri="{BB962C8B-B14F-4D97-AF65-F5344CB8AC3E}">
        <p14:creationId xmlns:p14="http://schemas.microsoft.com/office/powerpoint/2010/main" val="757870979"/>
      </p:ext>
    </p:extLst>
  </p:cSld>
  <p:clrMapOvr>
    <a:masterClrMapping/>
  </p:clrMapOvr>
  <mc:AlternateContent xmlns:mc="http://schemas.openxmlformats.org/markup-compatibility/2006">
    <mc:Choice xmlns:p14="http://schemas.microsoft.com/office/powerpoint/2010/main" Requires="p14">
      <p:transition spd="slow" p14:dur="2000" advTm="85273"/>
    </mc:Choice>
    <mc:Fallback>
      <p:transition spd="slow" advTm="8527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20AF8D-529D-4B73-83A5-3AA5B9A2B513}"/>
              </a:ext>
            </a:extLst>
          </p:cNvPr>
          <p:cNvSpPr>
            <a:spLocks noGrp="1"/>
          </p:cNvSpPr>
          <p:nvPr>
            <p:ph type="title"/>
          </p:nvPr>
        </p:nvSpPr>
        <p:spPr>
          <a:xfrm>
            <a:off x="838200" y="365126"/>
            <a:ext cx="10515600" cy="598970"/>
          </a:xfrm>
        </p:spPr>
        <p:txBody>
          <a:bodyPr>
            <a:normAutofit/>
          </a:bodyPr>
          <a:lstStyle/>
          <a:p>
            <a:r>
              <a:rPr lang="en-GB" sz="2800" dirty="0"/>
              <a:t>References</a:t>
            </a:r>
          </a:p>
        </p:txBody>
      </p:sp>
      <p:sp>
        <p:nvSpPr>
          <p:cNvPr id="5" name="Content Placeholder 4">
            <a:extLst>
              <a:ext uri="{FF2B5EF4-FFF2-40B4-BE49-F238E27FC236}">
                <a16:creationId xmlns:a16="http://schemas.microsoft.com/office/drawing/2014/main" id="{1D2BBDAF-AF6F-BC55-33E8-E06ABF1A20F1}"/>
              </a:ext>
            </a:extLst>
          </p:cNvPr>
          <p:cNvSpPr>
            <a:spLocks noGrp="1"/>
          </p:cNvSpPr>
          <p:nvPr>
            <p:ph idx="1"/>
          </p:nvPr>
        </p:nvSpPr>
        <p:spPr>
          <a:xfrm>
            <a:off x="979100" y="1272619"/>
            <a:ext cx="10233800" cy="4904344"/>
          </a:xfrm>
        </p:spPr>
        <p:txBody>
          <a:bodyPr>
            <a:normAutofit fontScale="92500" lnSpcReduction="10000"/>
          </a:bodyPr>
          <a:lstStyle/>
          <a:p>
            <a:endParaRPr lang="en-GB" sz="1400" dirty="0"/>
          </a:p>
          <a:p>
            <a:r>
              <a:rPr lang="en-GB" sz="1400" dirty="0"/>
              <a:t>Argyris, C. and Schon, D.A., (1992) </a:t>
            </a:r>
            <a:r>
              <a:rPr lang="en-GB" sz="1400" i="1" dirty="0"/>
              <a:t>Theory in practice: Increasing professional effectiveness</a:t>
            </a:r>
            <a:r>
              <a:rPr lang="en-GB" sz="1400" dirty="0"/>
              <a:t>. John Wiley &amp; Sons.</a:t>
            </a:r>
          </a:p>
          <a:p>
            <a:r>
              <a:rPr lang="en-GB" sz="1400" dirty="0" err="1"/>
              <a:t>Bager</a:t>
            </a:r>
            <a:r>
              <a:rPr lang="en-GB" sz="1400" dirty="0"/>
              <a:t>-Charleson, S (2010) </a:t>
            </a:r>
            <a:r>
              <a:rPr lang="en-GB" sz="1400" i="1" dirty="0"/>
              <a:t>Reflective Practice in Counselling and Psychotherapy</a:t>
            </a:r>
            <a:r>
              <a:rPr lang="en-GB" sz="1400" dirty="0"/>
              <a:t>. Exeter: Learning Matters.</a:t>
            </a:r>
          </a:p>
          <a:p>
            <a:r>
              <a:rPr lang="en-GB" sz="1400" dirty="0"/>
              <a:t>Chinn, D., (2007) ‘Reflection and reflexivity’, </a:t>
            </a:r>
            <a:r>
              <a:rPr lang="en-GB" sz="1400" i="1" dirty="0"/>
              <a:t>Clinical Psychology Forum. </a:t>
            </a:r>
            <a:r>
              <a:rPr lang="en-GB" sz="1400" dirty="0"/>
              <a:t>no. 178, pp. 13-16. British Psychological Society (BPS).</a:t>
            </a:r>
          </a:p>
          <a:p>
            <a:r>
              <a:rPr lang="en-GB" sz="1400" dirty="0"/>
              <a:t>Cushion, C.J., (2018) Reflection and reflective practice discourses in coaching: A critical analysis. Sport, education and society, 23(1), pp.82-94. Available at: https://www.tandfonline.com/doi/full/10.1080/13573322.2016.1142961 (Accessed on: 01 November 2023).</a:t>
            </a:r>
          </a:p>
          <a:p>
            <a:r>
              <a:rPr lang="en-GB" sz="1400" dirty="0"/>
              <a:t>Fogel, A., (2009) </a:t>
            </a:r>
            <a:r>
              <a:rPr lang="en-GB" sz="1400" i="1" dirty="0"/>
              <a:t>The psychophysiology of self-awareness: Rediscovering the lost art of body sense</a:t>
            </a:r>
            <a:r>
              <a:rPr lang="en-GB" sz="1400" dirty="0"/>
              <a:t>. WW Norton &amp; Co.</a:t>
            </a:r>
          </a:p>
          <a:p>
            <a:r>
              <a:rPr lang="en-GB" sz="1400" dirty="0" err="1"/>
              <a:t>Gathu</a:t>
            </a:r>
            <a:r>
              <a:rPr lang="en-GB" sz="1400" dirty="0"/>
              <a:t>, C., (2022) Facilitators and barriers of reflective learning in postgraduate medical education: A narrative review. </a:t>
            </a:r>
            <a:r>
              <a:rPr lang="en-GB" sz="1400" i="1" dirty="0"/>
              <a:t>Journal of Medical Education and Curricular Development,</a:t>
            </a:r>
            <a:r>
              <a:rPr lang="en-GB" sz="1400" dirty="0"/>
              <a:t> 9. Available at: https://doi.org/10.1177/23821205221096106  (Accessed on: 30 October 2023).</a:t>
            </a:r>
          </a:p>
          <a:p>
            <a:r>
              <a:rPr lang="en-GB" sz="1400" dirty="0" err="1"/>
              <a:t>Katiarodriguez</a:t>
            </a:r>
            <a:r>
              <a:rPr lang="en-GB" sz="1400" dirty="0"/>
              <a:t>, (2017) Available at: https://pixabay.com/photos/succulent-plant-green-green-flower-2763668/ (Accessed: 01 November 2023).</a:t>
            </a:r>
          </a:p>
          <a:p>
            <a:r>
              <a:rPr lang="en-GB" sz="1400" dirty="0" err="1"/>
              <a:t>MonikaP</a:t>
            </a:r>
            <a:r>
              <a:rPr lang="en-GB" sz="1400" dirty="0"/>
              <a:t>, (2017) Available at: https://pixabay.com/photos/rain-thunderstorm-raindrop-2811639/ (Accessed on 30 October 2023).</a:t>
            </a:r>
          </a:p>
          <a:p>
            <a:r>
              <a:rPr lang="en-GB" sz="1400" dirty="0" err="1"/>
              <a:t>Pexels</a:t>
            </a:r>
            <a:r>
              <a:rPr lang="en-GB" sz="1400" dirty="0"/>
              <a:t>, (2016) Available at: https://pixabay.com/photos/floating-flowers-woman-float-1845571/ </a:t>
            </a:r>
          </a:p>
          <a:p>
            <a:r>
              <a:rPr lang="en-GB" sz="1400" dirty="0"/>
              <a:t>Schön, DA (1983)  </a:t>
            </a:r>
            <a:r>
              <a:rPr lang="en-GB" sz="1400" i="1" dirty="0"/>
              <a:t>The reflective practitioner: how professionals think in action</a:t>
            </a:r>
            <a:r>
              <a:rPr lang="en-GB" sz="1400" dirty="0"/>
              <a:t>. New York: Basic Books.</a:t>
            </a:r>
          </a:p>
          <a:p>
            <a:r>
              <a:rPr lang="en-GB" sz="1400" dirty="0" err="1"/>
              <a:t>Studioaccendo</a:t>
            </a:r>
            <a:r>
              <a:rPr lang="en-GB" sz="1400" dirty="0"/>
              <a:t>, (2023) Available at: https://www.123rf.com/free-photo_205107060_underwater-view-of-the-coral-reef-with-sunlight-3d-render.html# (Accessed on: 04 November 2023).</a:t>
            </a:r>
          </a:p>
          <a:p>
            <a:r>
              <a:rPr lang="en-GB" sz="1400" dirty="0"/>
              <a:t>Willig, C. (2019) ‘Ontological and epistemological reflexivity: A core skill for therapists’, </a:t>
            </a:r>
            <a:r>
              <a:rPr lang="en-GB" sz="1400" i="1" dirty="0"/>
              <a:t>Counselling and Psychotherapy Research</a:t>
            </a:r>
            <a:r>
              <a:rPr lang="en-GB" sz="1400" dirty="0"/>
              <a:t>, 19(3), pp. 186-194. Available at: https://doi.org.10.1002/capr.12204 (Accessed on: 02 November 2023).</a:t>
            </a:r>
          </a:p>
          <a:p>
            <a:r>
              <a:rPr lang="en-GB" sz="1400" dirty="0" err="1"/>
              <a:t>Wounds_and_Cracks</a:t>
            </a:r>
            <a:r>
              <a:rPr lang="en-GB" sz="1400" dirty="0"/>
              <a:t>, (2018) Available at: https://pixabay.com/photos/puzzle-piece-tile-jig-jigsaw-game-3306859/ (Accessed on: 29 October 2023). </a:t>
            </a:r>
          </a:p>
        </p:txBody>
      </p:sp>
    </p:spTree>
    <p:extLst>
      <p:ext uri="{BB962C8B-B14F-4D97-AF65-F5344CB8AC3E}">
        <p14:creationId xmlns:p14="http://schemas.microsoft.com/office/powerpoint/2010/main" val="4171432318"/>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4" ma:contentTypeDescription="Create a new document." ma:contentTypeScope="" ma:versionID="cadff08ee95f2e3e64cd70feb99b69ee">
  <xsd:schema xmlns:xsd="http://www.w3.org/2001/XMLSchema" xmlns:xs="http://www.w3.org/2001/XMLSchema" xmlns:p="http://schemas.microsoft.com/office/2006/metadata/properties" xmlns:ns3="0ebdf10f-b5a3-45b6-acdb-7dc1eb398785" targetNamespace="http://schemas.microsoft.com/office/2006/metadata/properties" ma:root="true" ma:fieldsID="4239b6aed4f3aa0ac526961f1e663839"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7CC9AC-875B-47EE-AF13-FC4C99803212}">
  <ds:schemaRefs>
    <ds:schemaRef ds:uri="http://schemas.microsoft.com/sharepoint/v3/contenttype/forms"/>
  </ds:schemaRefs>
</ds:datastoreItem>
</file>

<file path=customXml/itemProps2.xml><?xml version="1.0" encoding="utf-8"?>
<ds:datastoreItem xmlns:ds="http://schemas.openxmlformats.org/officeDocument/2006/customXml" ds:itemID="{42D45930-3238-4823-8BB0-457B2E49E5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56730E-309F-486A-BC64-9418BCD47016}">
  <ds:schemaRefs>
    <ds:schemaRef ds:uri="http://schemas.microsoft.com/office/2006/metadata/properties"/>
    <ds:schemaRef ds:uri="0ebdf10f-b5a3-45b6-acdb-7dc1eb398785"/>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Depth</Template>
  <TotalTime>2869</TotalTime>
  <Words>2381</Words>
  <Application>Microsoft Office PowerPoint</Application>
  <PresentationFormat>Widescreen</PresentationFormat>
  <Paragraphs>160</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Corbel</vt:lpstr>
      <vt:lpstr>Depth</vt:lpstr>
      <vt:lpstr>Reflective practice</vt:lpstr>
      <vt:lpstr>In this presentation:</vt:lpstr>
      <vt:lpstr>Reflective practice</vt:lpstr>
      <vt:lpstr>Why is it important? </vt:lpstr>
      <vt:lpstr>My reflective practice</vt:lpstr>
      <vt:lpstr>My personal story and journey</vt:lpstr>
      <vt:lpstr>Patterns and themes</vt:lpstr>
      <vt:lpstr>Muddling through…</vt:lpstr>
      <vt:lpstr>Experience</vt:lpstr>
      <vt:lpstr>Reflection: feelings</vt:lpstr>
      <vt:lpstr>Reflection: sense-making</vt:lpstr>
      <vt:lpstr>Action: growing edge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Bev Rose (2311072)</cp:lastModifiedBy>
  <cp:revision>192</cp:revision>
  <dcterms:created xsi:type="dcterms:W3CDTF">2023-10-09T13:54:55Z</dcterms:created>
  <dcterms:modified xsi:type="dcterms:W3CDTF">2023-11-06T14:24:05Z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