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85" r:id="rId1"/>
  </p:sldMasterIdLst>
  <p:notesMasterIdLst>
    <p:notesMasterId r:id="rId14"/>
  </p:notesMasterIdLst>
  <p:sldIdLst>
    <p:sldId id="256" r:id="rId2"/>
    <p:sldId id="260" r:id="rId3"/>
    <p:sldId id="257" r:id="rId4"/>
    <p:sldId id="259" r:id="rId5"/>
    <p:sldId id="263" r:id="rId6"/>
    <p:sldId id="262" r:id="rId7"/>
    <p:sldId id="264" r:id="rId8"/>
    <p:sldId id="273" r:id="rId9"/>
    <p:sldId id="270" r:id="rId10"/>
    <p:sldId id="272" r:id="rId11"/>
    <p:sldId id="271" r:id="rId12"/>
    <p:sldId id="27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427"/>
    <p:restoredTop sz="89266"/>
  </p:normalViewPr>
  <p:slideViewPr>
    <p:cSldViewPr snapToGrid="0">
      <p:cViewPr varScale="1">
        <p:scale>
          <a:sx n="111" d="100"/>
          <a:sy n="111" d="100"/>
        </p:scale>
        <p:origin x="1280" y="208"/>
      </p:cViewPr>
      <p:guideLst/>
    </p:cSldViewPr>
  </p:slideViewPr>
  <p:outlineViewPr>
    <p:cViewPr>
      <p:scale>
        <a:sx n="33" d="100"/>
        <a:sy n="33" d="100"/>
      </p:scale>
      <p:origin x="0" y="-7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kechukwu Ohiagu (2518547)" userId="83a89c5a-c56a-41ef-bc5c-06b0d8bf52f4" providerId="ADAL" clId="{29127D5C-6939-5538-8F13-FF537762725C}"/>
    <pc:docChg chg="modSld">
      <pc:chgData name="Okechukwu Ohiagu (2518547)" userId="83a89c5a-c56a-41ef-bc5c-06b0d8bf52f4" providerId="ADAL" clId="{29127D5C-6939-5538-8F13-FF537762725C}" dt="2026-07-19T15:05:36.771" v="3" actId="20577"/>
      <pc:docMkLst>
        <pc:docMk/>
      </pc:docMkLst>
      <pc:sldChg chg="modNotesTx">
        <pc:chgData name="Okechukwu Ohiagu (2518547)" userId="83a89c5a-c56a-41ef-bc5c-06b0d8bf52f4" providerId="ADAL" clId="{29127D5C-6939-5538-8F13-FF537762725C}" dt="2026-07-19T15:05:36.771" v="3" actId="20577"/>
        <pc:sldMkLst>
          <pc:docMk/>
          <pc:sldMk cId="1142004288" sldId="264"/>
        </pc:sldMkLst>
      </pc:sldChg>
      <pc:sldChg chg="modNotesTx">
        <pc:chgData name="Okechukwu Ohiagu (2518547)" userId="83a89c5a-c56a-41ef-bc5c-06b0d8bf52f4" providerId="ADAL" clId="{29127D5C-6939-5538-8F13-FF537762725C}" dt="2026-07-19T15:05:21.803" v="1" actId="20577"/>
        <pc:sldMkLst>
          <pc:docMk/>
          <pc:sldMk cId="3361949249" sldId="270"/>
        </pc:sldMkLst>
      </pc:sldChg>
      <pc:sldChg chg="modNotesTx">
        <pc:chgData name="Okechukwu Ohiagu (2518547)" userId="83a89c5a-c56a-41ef-bc5c-06b0d8bf52f4" providerId="ADAL" clId="{29127D5C-6939-5538-8F13-FF537762725C}" dt="2026-07-19T15:05:15.306" v="0" actId="20577"/>
        <pc:sldMkLst>
          <pc:docMk/>
          <pc:sldMk cId="1254064054" sldId="272"/>
        </pc:sldMkLst>
      </pc:sldChg>
      <pc:sldChg chg="modNotesTx">
        <pc:chgData name="Okechukwu Ohiagu (2518547)" userId="83a89c5a-c56a-41ef-bc5c-06b0d8bf52f4" providerId="ADAL" clId="{29127D5C-6939-5538-8F13-FF537762725C}" dt="2026-07-19T15:05:29.019" v="2" actId="20577"/>
        <pc:sldMkLst>
          <pc:docMk/>
          <pc:sldMk cId="3218474024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54E7BF-8E77-4221-82E2-33A6502F527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A64C39-32AB-415E-A735-086038053D77}">
      <dgm:prSet/>
      <dgm:spPr>
        <a:solidFill>
          <a:schemeClr val="accent2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en-US" dirty="0"/>
        </a:p>
      </dgm:t>
    </dgm:pt>
    <dgm:pt modelId="{A6839198-2D48-4C03-BCB1-7B89E05046DE}" type="parTrans" cxnId="{D7B55AF6-80C7-46FE-B7BD-3DE6242841E0}">
      <dgm:prSet/>
      <dgm:spPr/>
      <dgm:t>
        <a:bodyPr/>
        <a:lstStyle/>
        <a:p>
          <a:endParaRPr lang="en-US"/>
        </a:p>
      </dgm:t>
    </dgm:pt>
    <dgm:pt modelId="{ACB7AFA0-7088-483F-A1E3-638099654F0B}" type="sibTrans" cxnId="{D7B55AF6-80C7-46FE-B7BD-3DE6242841E0}">
      <dgm:prSet/>
      <dgm:spPr/>
      <dgm:t>
        <a:bodyPr/>
        <a:lstStyle/>
        <a:p>
          <a:endParaRPr lang="en-US"/>
        </a:p>
      </dgm:t>
    </dgm:pt>
    <dgm:pt modelId="{B511FD25-EE76-447F-AAEB-4CE1F4EA9720}">
      <dgm:prSet/>
      <dgm:spPr>
        <a:solidFill>
          <a:schemeClr val="accent2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b="1"/>
            <a:t>Define critical thinking</a:t>
          </a:r>
          <a:r>
            <a:rPr lang="en-GB"/>
            <a:t> </a:t>
          </a:r>
          <a:endParaRPr lang="en-US" dirty="0"/>
        </a:p>
      </dgm:t>
    </dgm:pt>
    <dgm:pt modelId="{17022E3D-FE7B-4F0A-9DEC-971FED75C7C3}" type="parTrans" cxnId="{B72A0261-4423-4D36-8CF0-6C43EFCF111B}">
      <dgm:prSet/>
      <dgm:spPr/>
      <dgm:t>
        <a:bodyPr/>
        <a:lstStyle/>
        <a:p>
          <a:endParaRPr lang="en-US"/>
        </a:p>
      </dgm:t>
    </dgm:pt>
    <dgm:pt modelId="{A7462926-321C-42D7-B181-D7DAFC7D1A13}" type="sibTrans" cxnId="{B72A0261-4423-4D36-8CF0-6C43EFCF111B}">
      <dgm:prSet/>
      <dgm:spPr/>
      <dgm:t>
        <a:bodyPr/>
        <a:lstStyle/>
        <a:p>
          <a:endParaRPr lang="en-US"/>
        </a:p>
      </dgm:t>
    </dgm:pt>
    <dgm:pt modelId="{4EB04CEB-E6C8-4637-9B48-5695A0FD811A}">
      <dgm:prSet/>
      <dgm:spPr>
        <a:solidFill>
          <a:schemeClr val="tx2">
            <a:lumMod val="75000"/>
            <a:lumOff val="2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b="1" dirty="0"/>
            <a:t>Explain why it is important to health and social care, and highlight pitfalls in the absence of the skill</a:t>
          </a:r>
          <a:endParaRPr lang="en-US" dirty="0"/>
        </a:p>
      </dgm:t>
    </dgm:pt>
    <dgm:pt modelId="{E2C2C990-8D7E-46C2-BF50-78AB78F85425}" type="parTrans" cxnId="{B79D20E7-72A2-412A-B240-7D8241DB8910}">
      <dgm:prSet/>
      <dgm:spPr/>
      <dgm:t>
        <a:bodyPr/>
        <a:lstStyle/>
        <a:p>
          <a:endParaRPr lang="en-US"/>
        </a:p>
      </dgm:t>
    </dgm:pt>
    <dgm:pt modelId="{C51BCF96-8913-4370-AB1A-4F1480E351AA}" type="sibTrans" cxnId="{B79D20E7-72A2-412A-B240-7D8241DB8910}">
      <dgm:prSet/>
      <dgm:spPr/>
      <dgm:t>
        <a:bodyPr/>
        <a:lstStyle/>
        <a:p>
          <a:endParaRPr lang="en-US"/>
        </a:p>
      </dgm:t>
    </dgm:pt>
    <dgm:pt modelId="{8EAFC329-5BB4-4691-97B2-AFC376253733}">
      <dgm:prSet/>
      <dgm:spPr>
        <a:solidFill>
          <a:schemeClr val="tx2">
            <a:lumMod val="75000"/>
            <a:lumOff val="2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en-US" dirty="0"/>
        </a:p>
      </dgm:t>
    </dgm:pt>
    <dgm:pt modelId="{7C0C14A6-D038-4091-8DE5-910CE0E62389}" type="parTrans" cxnId="{5201C7F9-1EC6-46E8-B306-3D8B0F0B8ED2}">
      <dgm:prSet/>
      <dgm:spPr/>
      <dgm:t>
        <a:bodyPr/>
        <a:lstStyle/>
        <a:p>
          <a:endParaRPr lang="en-US"/>
        </a:p>
      </dgm:t>
    </dgm:pt>
    <dgm:pt modelId="{901D575D-010B-471A-A234-1B462B787030}" type="sibTrans" cxnId="{5201C7F9-1EC6-46E8-B306-3D8B0F0B8ED2}">
      <dgm:prSet/>
      <dgm:spPr/>
      <dgm:t>
        <a:bodyPr/>
        <a:lstStyle/>
        <a:p>
          <a:endParaRPr lang="en-US"/>
        </a:p>
      </dgm:t>
    </dgm:pt>
    <dgm:pt modelId="{F3C55616-E218-8F49-B956-2A69A3494E57}" type="pres">
      <dgm:prSet presAssocID="{2554E7BF-8E77-4221-82E2-33A6502F5271}" presName="outerComposite" presStyleCnt="0">
        <dgm:presLayoutVars>
          <dgm:chMax val="5"/>
          <dgm:dir/>
          <dgm:resizeHandles val="exact"/>
        </dgm:presLayoutVars>
      </dgm:prSet>
      <dgm:spPr/>
    </dgm:pt>
    <dgm:pt modelId="{85B2DE32-944A-7E47-B92F-C0A49675F41E}" type="pres">
      <dgm:prSet presAssocID="{2554E7BF-8E77-4221-82E2-33A6502F5271}" presName="dummyMaxCanvas" presStyleCnt="0">
        <dgm:presLayoutVars/>
      </dgm:prSet>
      <dgm:spPr/>
    </dgm:pt>
    <dgm:pt modelId="{76A21728-6398-9E42-9E0D-7978BD040435}" type="pres">
      <dgm:prSet presAssocID="{2554E7BF-8E77-4221-82E2-33A6502F5271}" presName="FourNodes_1" presStyleLbl="node1" presStyleIdx="0" presStyleCnt="4" custScaleX="98305" custLinFactY="150867" custLinFactNeighborX="24851" custLinFactNeighborY="200000">
        <dgm:presLayoutVars>
          <dgm:bulletEnabled val="1"/>
        </dgm:presLayoutVars>
      </dgm:prSet>
      <dgm:spPr/>
    </dgm:pt>
    <dgm:pt modelId="{690F2BBE-7025-9848-98ED-0319425DEAAA}" type="pres">
      <dgm:prSet presAssocID="{2554E7BF-8E77-4221-82E2-33A6502F5271}" presName="FourNodes_2" presStyleLbl="node1" presStyleIdx="1" presStyleCnt="4" custLinFactY="-18182" custLinFactNeighborX="-3487" custLinFactNeighborY="-100000">
        <dgm:presLayoutVars>
          <dgm:bulletEnabled val="1"/>
        </dgm:presLayoutVars>
      </dgm:prSet>
      <dgm:spPr/>
    </dgm:pt>
    <dgm:pt modelId="{5040EA76-B32A-0045-AEF9-47AD62B6D264}" type="pres">
      <dgm:prSet presAssocID="{2554E7BF-8E77-4221-82E2-33A6502F5271}" presName="FourNodes_3" presStyleLbl="node1" presStyleIdx="2" presStyleCnt="4" custLinFactY="-28549" custLinFactNeighborX="-6101" custLinFactNeighborY="-100000">
        <dgm:presLayoutVars>
          <dgm:bulletEnabled val="1"/>
        </dgm:presLayoutVars>
      </dgm:prSet>
      <dgm:spPr/>
    </dgm:pt>
    <dgm:pt modelId="{D14AB947-EFEE-024A-8A8C-C8B5F955D4AA}" type="pres">
      <dgm:prSet presAssocID="{2554E7BF-8E77-4221-82E2-33A6502F5271}" presName="FourNodes_4" presStyleLbl="node1" presStyleIdx="3" presStyleCnt="4" custLinFactY="-26027" custLinFactNeighborX="-8281" custLinFactNeighborY="-100000">
        <dgm:presLayoutVars>
          <dgm:bulletEnabled val="1"/>
        </dgm:presLayoutVars>
      </dgm:prSet>
      <dgm:spPr/>
    </dgm:pt>
    <dgm:pt modelId="{F257A1A2-9D75-7C4A-86F4-75AC4CD76A4D}" type="pres">
      <dgm:prSet presAssocID="{2554E7BF-8E77-4221-82E2-33A6502F5271}" presName="FourConn_1-2" presStyleLbl="fgAccFollowNode1" presStyleIdx="0" presStyleCnt="3">
        <dgm:presLayoutVars>
          <dgm:bulletEnabled val="1"/>
        </dgm:presLayoutVars>
      </dgm:prSet>
      <dgm:spPr/>
    </dgm:pt>
    <dgm:pt modelId="{809CABF8-CD6F-594B-852E-92C027AEE871}" type="pres">
      <dgm:prSet presAssocID="{2554E7BF-8E77-4221-82E2-33A6502F5271}" presName="FourConn_2-3" presStyleLbl="fgAccFollowNode1" presStyleIdx="1" presStyleCnt="3">
        <dgm:presLayoutVars>
          <dgm:bulletEnabled val="1"/>
        </dgm:presLayoutVars>
      </dgm:prSet>
      <dgm:spPr/>
    </dgm:pt>
    <dgm:pt modelId="{AEF2F60B-BE41-B94C-A8F8-9F427B7FA27B}" type="pres">
      <dgm:prSet presAssocID="{2554E7BF-8E77-4221-82E2-33A6502F5271}" presName="FourConn_3-4" presStyleLbl="fgAccFollowNode1" presStyleIdx="2" presStyleCnt="3">
        <dgm:presLayoutVars>
          <dgm:bulletEnabled val="1"/>
        </dgm:presLayoutVars>
      </dgm:prSet>
      <dgm:spPr/>
    </dgm:pt>
    <dgm:pt modelId="{2A710EAA-B6B8-5941-A31C-D5D132BC3C9B}" type="pres">
      <dgm:prSet presAssocID="{2554E7BF-8E77-4221-82E2-33A6502F5271}" presName="FourNodes_1_text" presStyleLbl="node1" presStyleIdx="3" presStyleCnt="4">
        <dgm:presLayoutVars>
          <dgm:bulletEnabled val="1"/>
        </dgm:presLayoutVars>
      </dgm:prSet>
      <dgm:spPr/>
    </dgm:pt>
    <dgm:pt modelId="{7B0901EF-145F-5147-A3EC-862E1747ED28}" type="pres">
      <dgm:prSet presAssocID="{2554E7BF-8E77-4221-82E2-33A6502F5271}" presName="FourNodes_2_text" presStyleLbl="node1" presStyleIdx="3" presStyleCnt="4">
        <dgm:presLayoutVars>
          <dgm:bulletEnabled val="1"/>
        </dgm:presLayoutVars>
      </dgm:prSet>
      <dgm:spPr/>
    </dgm:pt>
    <dgm:pt modelId="{CC669FA5-8A3C-C642-98B1-773506E2A57E}" type="pres">
      <dgm:prSet presAssocID="{2554E7BF-8E77-4221-82E2-33A6502F5271}" presName="FourNodes_3_text" presStyleLbl="node1" presStyleIdx="3" presStyleCnt="4">
        <dgm:presLayoutVars>
          <dgm:bulletEnabled val="1"/>
        </dgm:presLayoutVars>
      </dgm:prSet>
      <dgm:spPr/>
    </dgm:pt>
    <dgm:pt modelId="{74DFF89B-CD9A-4242-BDE6-8B72AF8C5697}" type="pres">
      <dgm:prSet presAssocID="{2554E7BF-8E77-4221-82E2-33A6502F527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A4E900E-F55C-B841-B4D1-D1DD8AA786A2}" type="presOf" srcId="{4EB04CEB-E6C8-4637-9B48-5695A0FD811A}" destId="{5040EA76-B32A-0045-AEF9-47AD62B6D264}" srcOrd="0" destOrd="0" presId="urn:microsoft.com/office/officeart/2005/8/layout/vProcess5"/>
    <dgm:cxn modelId="{5BD3DB14-D0F4-3C4E-B69F-210BDF46DE93}" type="presOf" srcId="{4EB04CEB-E6C8-4637-9B48-5695A0FD811A}" destId="{CC669FA5-8A3C-C642-98B1-773506E2A57E}" srcOrd="1" destOrd="0" presId="urn:microsoft.com/office/officeart/2005/8/layout/vProcess5"/>
    <dgm:cxn modelId="{4BD9B755-3B3C-4D45-A9CC-BAD04ED40D8A}" type="presOf" srcId="{B511FD25-EE76-447F-AAEB-4CE1F4EA9720}" destId="{7B0901EF-145F-5147-A3EC-862E1747ED28}" srcOrd="1" destOrd="0" presId="urn:microsoft.com/office/officeart/2005/8/layout/vProcess5"/>
    <dgm:cxn modelId="{3604C85D-48FA-CD47-B0BD-2E53B1AFBCE7}" type="presOf" srcId="{8EAFC329-5BB4-4691-97B2-AFC376253733}" destId="{74DFF89B-CD9A-4242-BDE6-8B72AF8C5697}" srcOrd="1" destOrd="0" presId="urn:microsoft.com/office/officeart/2005/8/layout/vProcess5"/>
    <dgm:cxn modelId="{B72A0261-4423-4D36-8CF0-6C43EFCF111B}" srcId="{2554E7BF-8E77-4221-82E2-33A6502F5271}" destId="{B511FD25-EE76-447F-AAEB-4CE1F4EA9720}" srcOrd="1" destOrd="0" parTransId="{17022E3D-FE7B-4F0A-9DEC-971FED75C7C3}" sibTransId="{A7462926-321C-42D7-B181-D7DAFC7D1A13}"/>
    <dgm:cxn modelId="{EAC0FE62-88B9-D046-8218-204ACE9C541D}" type="presOf" srcId="{7EA64C39-32AB-415E-A735-086038053D77}" destId="{76A21728-6398-9E42-9E0D-7978BD040435}" srcOrd="0" destOrd="0" presId="urn:microsoft.com/office/officeart/2005/8/layout/vProcess5"/>
    <dgm:cxn modelId="{7DE3F46B-36FE-E544-A6F9-000B8FA77D8C}" type="presOf" srcId="{B511FD25-EE76-447F-AAEB-4CE1F4EA9720}" destId="{690F2BBE-7025-9848-98ED-0319425DEAAA}" srcOrd="0" destOrd="0" presId="urn:microsoft.com/office/officeart/2005/8/layout/vProcess5"/>
    <dgm:cxn modelId="{A6E28271-FA04-EB49-836B-60789CDBC495}" type="presOf" srcId="{A7462926-321C-42D7-B181-D7DAFC7D1A13}" destId="{809CABF8-CD6F-594B-852E-92C027AEE871}" srcOrd="0" destOrd="0" presId="urn:microsoft.com/office/officeart/2005/8/layout/vProcess5"/>
    <dgm:cxn modelId="{93B67D80-EB62-6F44-A014-F3B736463C68}" type="presOf" srcId="{C51BCF96-8913-4370-AB1A-4F1480E351AA}" destId="{AEF2F60B-BE41-B94C-A8F8-9F427B7FA27B}" srcOrd="0" destOrd="0" presId="urn:microsoft.com/office/officeart/2005/8/layout/vProcess5"/>
    <dgm:cxn modelId="{5F38A989-62C4-6A4D-B116-3C75E59102AA}" type="presOf" srcId="{2554E7BF-8E77-4221-82E2-33A6502F5271}" destId="{F3C55616-E218-8F49-B956-2A69A3494E57}" srcOrd="0" destOrd="0" presId="urn:microsoft.com/office/officeart/2005/8/layout/vProcess5"/>
    <dgm:cxn modelId="{DC421792-F29A-BB40-800D-EADCE607C0BC}" type="presOf" srcId="{8EAFC329-5BB4-4691-97B2-AFC376253733}" destId="{D14AB947-EFEE-024A-8A8C-C8B5F955D4AA}" srcOrd="0" destOrd="0" presId="urn:microsoft.com/office/officeart/2005/8/layout/vProcess5"/>
    <dgm:cxn modelId="{6010BA94-8E5E-624B-A275-B3920210D6EC}" type="presOf" srcId="{7EA64C39-32AB-415E-A735-086038053D77}" destId="{2A710EAA-B6B8-5941-A31C-D5D132BC3C9B}" srcOrd="1" destOrd="0" presId="urn:microsoft.com/office/officeart/2005/8/layout/vProcess5"/>
    <dgm:cxn modelId="{592919C4-1244-DF4B-A0B4-6FF51C118AB3}" type="presOf" srcId="{ACB7AFA0-7088-483F-A1E3-638099654F0B}" destId="{F257A1A2-9D75-7C4A-86F4-75AC4CD76A4D}" srcOrd="0" destOrd="0" presId="urn:microsoft.com/office/officeart/2005/8/layout/vProcess5"/>
    <dgm:cxn modelId="{B79D20E7-72A2-412A-B240-7D8241DB8910}" srcId="{2554E7BF-8E77-4221-82E2-33A6502F5271}" destId="{4EB04CEB-E6C8-4637-9B48-5695A0FD811A}" srcOrd="2" destOrd="0" parTransId="{E2C2C990-8D7E-46C2-BF50-78AB78F85425}" sibTransId="{C51BCF96-8913-4370-AB1A-4F1480E351AA}"/>
    <dgm:cxn modelId="{D7B55AF6-80C7-46FE-B7BD-3DE6242841E0}" srcId="{2554E7BF-8E77-4221-82E2-33A6502F5271}" destId="{7EA64C39-32AB-415E-A735-086038053D77}" srcOrd="0" destOrd="0" parTransId="{A6839198-2D48-4C03-BCB1-7B89E05046DE}" sibTransId="{ACB7AFA0-7088-483F-A1E3-638099654F0B}"/>
    <dgm:cxn modelId="{5201C7F9-1EC6-46E8-B306-3D8B0F0B8ED2}" srcId="{2554E7BF-8E77-4221-82E2-33A6502F5271}" destId="{8EAFC329-5BB4-4691-97B2-AFC376253733}" srcOrd="3" destOrd="0" parTransId="{7C0C14A6-D038-4091-8DE5-910CE0E62389}" sibTransId="{901D575D-010B-471A-A234-1B462B787030}"/>
    <dgm:cxn modelId="{FCF2AF34-BF63-3E48-9D59-1640B4A7EFD1}" type="presParOf" srcId="{F3C55616-E218-8F49-B956-2A69A3494E57}" destId="{85B2DE32-944A-7E47-B92F-C0A49675F41E}" srcOrd="0" destOrd="0" presId="urn:microsoft.com/office/officeart/2005/8/layout/vProcess5"/>
    <dgm:cxn modelId="{98C0031A-F7E3-9942-A6D5-61C9CB9354D6}" type="presParOf" srcId="{F3C55616-E218-8F49-B956-2A69A3494E57}" destId="{76A21728-6398-9E42-9E0D-7978BD040435}" srcOrd="1" destOrd="0" presId="urn:microsoft.com/office/officeart/2005/8/layout/vProcess5"/>
    <dgm:cxn modelId="{D32CF9D5-24AF-8846-92C3-9A6DDC5A68C3}" type="presParOf" srcId="{F3C55616-E218-8F49-B956-2A69A3494E57}" destId="{690F2BBE-7025-9848-98ED-0319425DEAAA}" srcOrd="2" destOrd="0" presId="urn:microsoft.com/office/officeart/2005/8/layout/vProcess5"/>
    <dgm:cxn modelId="{74E9027E-7825-0F4B-A1BE-7861D4938453}" type="presParOf" srcId="{F3C55616-E218-8F49-B956-2A69A3494E57}" destId="{5040EA76-B32A-0045-AEF9-47AD62B6D264}" srcOrd="3" destOrd="0" presId="urn:microsoft.com/office/officeart/2005/8/layout/vProcess5"/>
    <dgm:cxn modelId="{B383C0C0-1875-DA42-AAE4-805BF7E1F05A}" type="presParOf" srcId="{F3C55616-E218-8F49-B956-2A69A3494E57}" destId="{D14AB947-EFEE-024A-8A8C-C8B5F955D4AA}" srcOrd="4" destOrd="0" presId="urn:microsoft.com/office/officeart/2005/8/layout/vProcess5"/>
    <dgm:cxn modelId="{4866A8B0-EC44-C641-A78C-96F33DD2A8BB}" type="presParOf" srcId="{F3C55616-E218-8F49-B956-2A69A3494E57}" destId="{F257A1A2-9D75-7C4A-86F4-75AC4CD76A4D}" srcOrd="5" destOrd="0" presId="urn:microsoft.com/office/officeart/2005/8/layout/vProcess5"/>
    <dgm:cxn modelId="{58829CED-4A51-4441-9FF7-9F421054C20F}" type="presParOf" srcId="{F3C55616-E218-8F49-B956-2A69A3494E57}" destId="{809CABF8-CD6F-594B-852E-92C027AEE871}" srcOrd="6" destOrd="0" presId="urn:microsoft.com/office/officeart/2005/8/layout/vProcess5"/>
    <dgm:cxn modelId="{54FABDF2-4A57-5749-BB74-B7E0A7B46BC6}" type="presParOf" srcId="{F3C55616-E218-8F49-B956-2A69A3494E57}" destId="{AEF2F60B-BE41-B94C-A8F8-9F427B7FA27B}" srcOrd="7" destOrd="0" presId="urn:microsoft.com/office/officeart/2005/8/layout/vProcess5"/>
    <dgm:cxn modelId="{17B95328-B8AD-CD41-B57E-3C5D454B1967}" type="presParOf" srcId="{F3C55616-E218-8F49-B956-2A69A3494E57}" destId="{2A710EAA-B6B8-5941-A31C-D5D132BC3C9B}" srcOrd="8" destOrd="0" presId="urn:microsoft.com/office/officeart/2005/8/layout/vProcess5"/>
    <dgm:cxn modelId="{397C23AA-9147-3245-B31D-A7BD1BD3F4F8}" type="presParOf" srcId="{F3C55616-E218-8F49-B956-2A69A3494E57}" destId="{7B0901EF-145F-5147-A3EC-862E1747ED28}" srcOrd="9" destOrd="0" presId="urn:microsoft.com/office/officeart/2005/8/layout/vProcess5"/>
    <dgm:cxn modelId="{A8136ABB-A3ED-544A-876B-81E936990407}" type="presParOf" srcId="{F3C55616-E218-8F49-B956-2A69A3494E57}" destId="{CC669FA5-8A3C-C642-98B1-773506E2A57E}" srcOrd="10" destOrd="0" presId="urn:microsoft.com/office/officeart/2005/8/layout/vProcess5"/>
    <dgm:cxn modelId="{C38D2BEC-16BA-AE4A-8B6E-E1386AC305C3}" type="presParOf" srcId="{F3C55616-E218-8F49-B956-2A69A3494E57}" destId="{74DFF89B-CD9A-4242-BDE6-8B72AF8C569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67E54E-B9EF-4C7B-9062-5D3A87DD66C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60FA2DC-EF18-4440-9875-5D907B50AE20}">
      <dgm:prSet custT="1"/>
      <dgm:spPr>
        <a:solidFill>
          <a:schemeClr val="accent2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"What makes a truly great health and social care professional? 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42E4CB-246E-4C3D-BAA8-3BFCE7BF24DD}" type="parTrans" cxnId="{20EA13EC-FDA2-440B-937E-1CB417E50656}">
      <dgm:prSet/>
      <dgm:spPr/>
      <dgm:t>
        <a:bodyPr/>
        <a:lstStyle/>
        <a:p>
          <a:endParaRPr lang="en-US"/>
        </a:p>
      </dgm:t>
    </dgm:pt>
    <dgm:pt modelId="{477EEB2D-F686-4BE9-AD52-091DE2E0E12F}" type="sibTrans" cxnId="{20EA13EC-FDA2-440B-937E-1CB417E50656}">
      <dgm:prSet/>
      <dgm:spPr/>
      <dgm:t>
        <a:bodyPr/>
        <a:lstStyle/>
        <a:p>
          <a:endParaRPr lang="en-US"/>
        </a:p>
      </dgm:t>
    </dgm:pt>
    <dgm:pt modelId="{FAD22443-D909-47D9-9C12-A22756F5D5BB}">
      <dgm:prSet custT="1"/>
      <dgm:spPr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Is it kindness?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78C38D-F36C-4B21-81BD-6349407D80ED}" type="parTrans" cxnId="{B0002F55-5314-4B18-B42C-F57020173362}">
      <dgm:prSet/>
      <dgm:spPr/>
      <dgm:t>
        <a:bodyPr/>
        <a:lstStyle/>
        <a:p>
          <a:endParaRPr lang="en-US"/>
        </a:p>
      </dgm:t>
    </dgm:pt>
    <dgm:pt modelId="{BAA91A7A-328D-484A-8467-F450312AFB5E}" type="sibTrans" cxnId="{B0002F55-5314-4B18-B42C-F57020173362}">
      <dgm:prSet/>
      <dgm:spPr/>
      <dgm:t>
        <a:bodyPr/>
        <a:lstStyle/>
        <a:p>
          <a:endParaRPr lang="en-US"/>
        </a:p>
      </dgm:t>
    </dgm:pt>
    <dgm:pt modelId="{27FD6CA8-2337-4265-B1B5-44BFCF84E00E}">
      <dgm:prSet custT="1"/>
      <dgm:spPr>
        <a:solidFill>
          <a:schemeClr val="accent3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Dedication?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FFD120-5384-4168-860E-C3E1970E9BF4}" type="parTrans" cxnId="{2D7EC849-313E-4FC9-BEE8-CD54C874324F}">
      <dgm:prSet/>
      <dgm:spPr/>
      <dgm:t>
        <a:bodyPr/>
        <a:lstStyle/>
        <a:p>
          <a:endParaRPr lang="en-US"/>
        </a:p>
      </dgm:t>
    </dgm:pt>
    <dgm:pt modelId="{0CCF868D-81C0-4DB6-8891-FE64FBF8FAF5}" type="sibTrans" cxnId="{2D7EC849-313E-4FC9-BEE8-CD54C874324F}">
      <dgm:prSet/>
      <dgm:spPr/>
      <dgm:t>
        <a:bodyPr/>
        <a:lstStyle/>
        <a:p>
          <a:endParaRPr lang="en-US"/>
        </a:p>
      </dgm:t>
    </dgm:pt>
    <dgm:pt modelId="{A5629B6C-A821-4635-8E82-8FF8C2F69BDE}">
      <dgm:prSet custT="1"/>
      <dgm:spPr>
        <a:solidFill>
          <a:schemeClr val="tx2">
            <a:lumMod val="75000"/>
            <a:lumOff val="2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Experience?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D87175-A073-49FF-9B44-7F32C108CB87}" type="parTrans" cxnId="{EEEA0A19-C189-43F1-98BD-EB08F3CFF878}">
      <dgm:prSet/>
      <dgm:spPr/>
      <dgm:t>
        <a:bodyPr/>
        <a:lstStyle/>
        <a:p>
          <a:endParaRPr lang="en-US"/>
        </a:p>
      </dgm:t>
    </dgm:pt>
    <dgm:pt modelId="{2AB2DB41-CD71-4CEE-8D3E-C8D767DD1171}" type="sibTrans" cxnId="{EEEA0A19-C189-43F1-98BD-EB08F3CFF878}">
      <dgm:prSet/>
      <dgm:spPr/>
      <dgm:t>
        <a:bodyPr/>
        <a:lstStyle/>
        <a:p>
          <a:endParaRPr lang="en-US"/>
        </a:p>
      </dgm:t>
    </dgm:pt>
    <dgm:pt modelId="{9CC3640A-9176-4D1F-8DF7-A06809D22F1F}">
      <dgm:prSet custT="1"/>
      <dgm:spPr>
        <a:solidFill>
          <a:schemeClr val="tx2">
            <a:lumMod val="75000"/>
            <a:lumOff val="2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Empathy?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7D71E8-CD79-4D08-B79A-3631F39790C6}" type="parTrans" cxnId="{F2EB1B65-6E3D-433A-845E-A4B0B36C768E}">
      <dgm:prSet/>
      <dgm:spPr/>
      <dgm:t>
        <a:bodyPr/>
        <a:lstStyle/>
        <a:p>
          <a:endParaRPr lang="en-US"/>
        </a:p>
      </dgm:t>
    </dgm:pt>
    <dgm:pt modelId="{36047911-4AF8-439C-B8AE-212129222D19}" type="sibTrans" cxnId="{F2EB1B65-6E3D-433A-845E-A4B0B36C768E}">
      <dgm:prSet/>
      <dgm:spPr/>
      <dgm:t>
        <a:bodyPr/>
        <a:lstStyle/>
        <a:p>
          <a:endParaRPr lang="en-US"/>
        </a:p>
      </dgm:t>
    </dgm:pt>
    <dgm:pt modelId="{0DEC52C1-A2B3-43E2-BC34-53ACDD7D86BB}">
      <dgm:prSet custT="1"/>
      <dgm:spPr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I’d agree it's all of those and more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039025-CD41-463C-B614-A73C3E5290DE}" type="parTrans" cxnId="{819D71EE-ED2C-4E63-A36C-BDC5A038AB91}">
      <dgm:prSet/>
      <dgm:spPr/>
      <dgm:t>
        <a:bodyPr/>
        <a:lstStyle/>
        <a:p>
          <a:endParaRPr lang="en-US"/>
        </a:p>
      </dgm:t>
    </dgm:pt>
    <dgm:pt modelId="{05E01C6C-F500-4E4D-BA79-AE09926509B4}" type="sibTrans" cxnId="{819D71EE-ED2C-4E63-A36C-BDC5A038AB91}">
      <dgm:prSet/>
      <dgm:spPr/>
      <dgm:t>
        <a:bodyPr/>
        <a:lstStyle/>
        <a:p>
          <a:endParaRPr lang="en-US"/>
        </a:p>
      </dgm:t>
    </dgm:pt>
    <dgm:pt modelId="{EBF64313-72E1-43F1-9054-F54001DDB78F}">
      <dgm:prSet custT="1"/>
      <dgm:spPr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But I would include critical thinking.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8027FF-DF37-41F9-B022-9BE4330A9594}" type="parTrans" cxnId="{965DCBB8-21DB-44DA-A0A9-D7B14EB25FB1}">
      <dgm:prSet/>
      <dgm:spPr/>
      <dgm:t>
        <a:bodyPr/>
        <a:lstStyle/>
        <a:p>
          <a:endParaRPr lang="en-US"/>
        </a:p>
      </dgm:t>
    </dgm:pt>
    <dgm:pt modelId="{5142F9C5-8522-4C09-8C7C-6A148453D8B2}" type="sibTrans" cxnId="{965DCBB8-21DB-44DA-A0A9-D7B14EB25FB1}">
      <dgm:prSet/>
      <dgm:spPr/>
      <dgm:t>
        <a:bodyPr/>
        <a:lstStyle/>
        <a:p>
          <a:endParaRPr lang="en-US"/>
        </a:p>
      </dgm:t>
    </dgm:pt>
    <dgm:pt modelId="{CCA3C596-99B5-2D49-BEB6-3A4F0144A2E0}" type="pres">
      <dgm:prSet presAssocID="{EF67E54E-B9EF-4C7B-9062-5D3A87DD66C9}" presName="diagram" presStyleCnt="0">
        <dgm:presLayoutVars>
          <dgm:dir/>
          <dgm:resizeHandles val="exact"/>
        </dgm:presLayoutVars>
      </dgm:prSet>
      <dgm:spPr/>
    </dgm:pt>
    <dgm:pt modelId="{1B64A5C9-C465-0443-A1D7-8043507EFCE9}" type="pres">
      <dgm:prSet presAssocID="{D60FA2DC-EF18-4440-9875-5D907B50AE20}" presName="node" presStyleLbl="node1" presStyleIdx="0" presStyleCnt="7" custScaleX="364110" custScaleY="60060" custLinFactNeighborX="-21298" custLinFactNeighborY="-10071">
        <dgm:presLayoutVars>
          <dgm:bulletEnabled val="1"/>
        </dgm:presLayoutVars>
      </dgm:prSet>
      <dgm:spPr/>
    </dgm:pt>
    <dgm:pt modelId="{E1DB30AB-C261-7047-B37F-4A773BB02E0B}" type="pres">
      <dgm:prSet presAssocID="{477EEB2D-F686-4BE9-AD52-091DE2E0E12F}" presName="sibTrans" presStyleCnt="0"/>
      <dgm:spPr/>
    </dgm:pt>
    <dgm:pt modelId="{89B05D05-6E0C-D446-B89B-9C351099C628}" type="pres">
      <dgm:prSet presAssocID="{FAD22443-D909-47D9-9C12-A22756F5D5BB}" presName="node" presStyleLbl="node1" presStyleIdx="1" presStyleCnt="7" custLinFactNeighborX="124" custLinFactNeighborY="-13713">
        <dgm:presLayoutVars>
          <dgm:bulletEnabled val="1"/>
        </dgm:presLayoutVars>
      </dgm:prSet>
      <dgm:spPr/>
    </dgm:pt>
    <dgm:pt modelId="{39D93F94-3BED-6644-BCCA-79C750299A3F}" type="pres">
      <dgm:prSet presAssocID="{BAA91A7A-328D-484A-8467-F450312AFB5E}" presName="sibTrans" presStyleCnt="0"/>
      <dgm:spPr/>
    </dgm:pt>
    <dgm:pt modelId="{1B2579C3-ABFE-D64F-810D-658A5A32A734}" type="pres">
      <dgm:prSet presAssocID="{27FD6CA8-2337-4265-B1B5-44BFCF84E00E}" presName="node" presStyleLbl="node1" presStyleIdx="2" presStyleCnt="7" custLinFactNeighborX="3092" custLinFactNeighborY="-9894">
        <dgm:presLayoutVars>
          <dgm:bulletEnabled val="1"/>
        </dgm:presLayoutVars>
      </dgm:prSet>
      <dgm:spPr/>
    </dgm:pt>
    <dgm:pt modelId="{59AED569-9F5B-B54D-A4CB-5525D71BBF21}" type="pres">
      <dgm:prSet presAssocID="{0CCF868D-81C0-4DB6-8891-FE64FBF8FAF5}" presName="sibTrans" presStyleCnt="0"/>
      <dgm:spPr/>
    </dgm:pt>
    <dgm:pt modelId="{E49BBFA3-43FF-CE42-BC53-A180EF3D215D}" type="pres">
      <dgm:prSet presAssocID="{A5629B6C-A821-4635-8E82-8FF8C2F69BDE}" presName="node" presStyleLbl="node1" presStyleIdx="3" presStyleCnt="7" custLinFactNeighborX="4494" custLinFactNeighborY="-14192">
        <dgm:presLayoutVars>
          <dgm:bulletEnabled val="1"/>
        </dgm:presLayoutVars>
      </dgm:prSet>
      <dgm:spPr/>
    </dgm:pt>
    <dgm:pt modelId="{0CF1ADE9-D719-3149-85BF-CB4CAD4A2B64}" type="pres">
      <dgm:prSet presAssocID="{2AB2DB41-CD71-4CEE-8D3E-C8D767DD1171}" presName="sibTrans" presStyleCnt="0"/>
      <dgm:spPr/>
    </dgm:pt>
    <dgm:pt modelId="{15213222-B6A7-F64E-8F2F-F6E955C916F8}" type="pres">
      <dgm:prSet presAssocID="{9CC3640A-9176-4D1F-8DF7-A06809D22F1F}" presName="node" presStyleLbl="node1" presStyleIdx="4" presStyleCnt="7" custLinFactX="-110978" custLinFactY="16305" custLinFactNeighborX="-200000" custLinFactNeighborY="100000">
        <dgm:presLayoutVars>
          <dgm:bulletEnabled val="1"/>
        </dgm:presLayoutVars>
      </dgm:prSet>
      <dgm:spPr/>
    </dgm:pt>
    <dgm:pt modelId="{005BD739-0F68-9244-A0B3-22213A026001}" type="pres">
      <dgm:prSet presAssocID="{36047911-4AF8-439C-B8AE-212129222D19}" presName="sibTrans" presStyleCnt="0"/>
      <dgm:spPr/>
    </dgm:pt>
    <dgm:pt modelId="{8CF98CC4-759D-9F4A-9178-D29591A26F96}" type="pres">
      <dgm:prSet presAssocID="{0DEC52C1-A2B3-43E2-BC34-53ACDD7D86BB}" presName="node" presStyleLbl="node1" presStyleIdx="5" presStyleCnt="7" custLinFactNeighborX="47503" custLinFactNeighborY="-2269">
        <dgm:presLayoutVars>
          <dgm:bulletEnabled val="1"/>
        </dgm:presLayoutVars>
      </dgm:prSet>
      <dgm:spPr/>
    </dgm:pt>
    <dgm:pt modelId="{FBAE9B37-4175-9748-A858-DD9CB163FDE1}" type="pres">
      <dgm:prSet presAssocID="{05E01C6C-F500-4E4D-BA79-AE09926509B4}" presName="sibTrans" presStyleCnt="0"/>
      <dgm:spPr/>
    </dgm:pt>
    <dgm:pt modelId="{F64EB07A-9F70-FE4D-8C97-DE91E4C6749D}" type="pres">
      <dgm:prSet presAssocID="{EBF64313-72E1-43F1-9054-F54001DDB78F}" presName="node" presStyleLbl="node1" presStyleIdx="6" presStyleCnt="7" custLinFactNeighborX="54635" custLinFactNeighborY="-2972">
        <dgm:presLayoutVars>
          <dgm:bulletEnabled val="1"/>
        </dgm:presLayoutVars>
      </dgm:prSet>
      <dgm:spPr/>
    </dgm:pt>
  </dgm:ptLst>
  <dgm:cxnLst>
    <dgm:cxn modelId="{EEEA0A19-C189-43F1-98BD-EB08F3CFF878}" srcId="{EF67E54E-B9EF-4C7B-9062-5D3A87DD66C9}" destId="{A5629B6C-A821-4635-8E82-8FF8C2F69BDE}" srcOrd="3" destOrd="0" parTransId="{CAD87175-A073-49FF-9B44-7F32C108CB87}" sibTransId="{2AB2DB41-CD71-4CEE-8D3E-C8D767DD1171}"/>
    <dgm:cxn modelId="{ACDF6E25-6A24-B340-9CAE-8AA6977522BA}" type="presOf" srcId="{D60FA2DC-EF18-4440-9875-5D907B50AE20}" destId="{1B64A5C9-C465-0443-A1D7-8043507EFCE9}" srcOrd="0" destOrd="0" presId="urn:microsoft.com/office/officeart/2005/8/layout/default"/>
    <dgm:cxn modelId="{FE32562C-1486-A54D-84C0-1408C9C9BBD3}" type="presOf" srcId="{EF67E54E-B9EF-4C7B-9062-5D3A87DD66C9}" destId="{CCA3C596-99B5-2D49-BEB6-3A4F0144A2E0}" srcOrd="0" destOrd="0" presId="urn:microsoft.com/office/officeart/2005/8/layout/default"/>
    <dgm:cxn modelId="{4F4E7033-3214-F443-BFE8-17195864BA76}" type="presOf" srcId="{0DEC52C1-A2B3-43E2-BC34-53ACDD7D86BB}" destId="{8CF98CC4-759D-9F4A-9178-D29591A26F96}" srcOrd="0" destOrd="0" presId="urn:microsoft.com/office/officeart/2005/8/layout/default"/>
    <dgm:cxn modelId="{2D7EC849-313E-4FC9-BEE8-CD54C874324F}" srcId="{EF67E54E-B9EF-4C7B-9062-5D3A87DD66C9}" destId="{27FD6CA8-2337-4265-B1B5-44BFCF84E00E}" srcOrd="2" destOrd="0" parTransId="{F9FFD120-5384-4168-860E-C3E1970E9BF4}" sibTransId="{0CCF868D-81C0-4DB6-8891-FE64FBF8FAF5}"/>
    <dgm:cxn modelId="{B0002F55-5314-4B18-B42C-F57020173362}" srcId="{EF67E54E-B9EF-4C7B-9062-5D3A87DD66C9}" destId="{FAD22443-D909-47D9-9C12-A22756F5D5BB}" srcOrd="1" destOrd="0" parTransId="{9878C38D-F36C-4B21-81BD-6349407D80ED}" sibTransId="{BAA91A7A-328D-484A-8467-F450312AFB5E}"/>
    <dgm:cxn modelId="{F0F34A58-C95D-6D40-AE76-9780677203D4}" type="presOf" srcId="{FAD22443-D909-47D9-9C12-A22756F5D5BB}" destId="{89B05D05-6E0C-D446-B89B-9C351099C628}" srcOrd="0" destOrd="0" presId="urn:microsoft.com/office/officeart/2005/8/layout/default"/>
    <dgm:cxn modelId="{F2EB1B65-6E3D-433A-845E-A4B0B36C768E}" srcId="{EF67E54E-B9EF-4C7B-9062-5D3A87DD66C9}" destId="{9CC3640A-9176-4D1F-8DF7-A06809D22F1F}" srcOrd="4" destOrd="0" parTransId="{3E7D71E8-CD79-4D08-B79A-3631F39790C6}" sibTransId="{36047911-4AF8-439C-B8AE-212129222D19}"/>
    <dgm:cxn modelId="{7466AD89-D084-8B4D-AA3B-6F04F296E943}" type="presOf" srcId="{27FD6CA8-2337-4265-B1B5-44BFCF84E00E}" destId="{1B2579C3-ABFE-D64F-810D-658A5A32A734}" srcOrd="0" destOrd="0" presId="urn:microsoft.com/office/officeart/2005/8/layout/default"/>
    <dgm:cxn modelId="{965DCBB8-21DB-44DA-A0A9-D7B14EB25FB1}" srcId="{EF67E54E-B9EF-4C7B-9062-5D3A87DD66C9}" destId="{EBF64313-72E1-43F1-9054-F54001DDB78F}" srcOrd="6" destOrd="0" parTransId="{8C8027FF-DF37-41F9-B022-9BE4330A9594}" sibTransId="{5142F9C5-8522-4C09-8C7C-6A148453D8B2}"/>
    <dgm:cxn modelId="{43D553BB-79C1-B14F-A0C4-9D56F648CFFE}" type="presOf" srcId="{EBF64313-72E1-43F1-9054-F54001DDB78F}" destId="{F64EB07A-9F70-FE4D-8C97-DE91E4C6749D}" srcOrd="0" destOrd="0" presId="urn:microsoft.com/office/officeart/2005/8/layout/default"/>
    <dgm:cxn modelId="{D1A16BD3-28EF-4C4E-9BE7-079D41D11597}" type="presOf" srcId="{A5629B6C-A821-4635-8E82-8FF8C2F69BDE}" destId="{E49BBFA3-43FF-CE42-BC53-A180EF3D215D}" srcOrd="0" destOrd="0" presId="urn:microsoft.com/office/officeart/2005/8/layout/default"/>
    <dgm:cxn modelId="{0C3781EB-1828-7244-BEEB-5C1EC8E3F0B6}" type="presOf" srcId="{9CC3640A-9176-4D1F-8DF7-A06809D22F1F}" destId="{15213222-B6A7-F64E-8F2F-F6E955C916F8}" srcOrd="0" destOrd="0" presId="urn:microsoft.com/office/officeart/2005/8/layout/default"/>
    <dgm:cxn modelId="{20EA13EC-FDA2-440B-937E-1CB417E50656}" srcId="{EF67E54E-B9EF-4C7B-9062-5D3A87DD66C9}" destId="{D60FA2DC-EF18-4440-9875-5D907B50AE20}" srcOrd="0" destOrd="0" parTransId="{0A42E4CB-246E-4C3D-BAA8-3BFCE7BF24DD}" sibTransId="{477EEB2D-F686-4BE9-AD52-091DE2E0E12F}"/>
    <dgm:cxn modelId="{819D71EE-ED2C-4E63-A36C-BDC5A038AB91}" srcId="{EF67E54E-B9EF-4C7B-9062-5D3A87DD66C9}" destId="{0DEC52C1-A2B3-43E2-BC34-53ACDD7D86BB}" srcOrd="5" destOrd="0" parTransId="{80039025-CD41-463C-B614-A73C3E5290DE}" sibTransId="{05E01C6C-F500-4E4D-BA79-AE09926509B4}"/>
    <dgm:cxn modelId="{717457A8-0210-BF47-9DB6-0DB48BF542DD}" type="presParOf" srcId="{CCA3C596-99B5-2D49-BEB6-3A4F0144A2E0}" destId="{1B64A5C9-C465-0443-A1D7-8043507EFCE9}" srcOrd="0" destOrd="0" presId="urn:microsoft.com/office/officeart/2005/8/layout/default"/>
    <dgm:cxn modelId="{6723C2BB-4941-8748-974D-1C1121FC8FBF}" type="presParOf" srcId="{CCA3C596-99B5-2D49-BEB6-3A4F0144A2E0}" destId="{E1DB30AB-C261-7047-B37F-4A773BB02E0B}" srcOrd="1" destOrd="0" presId="urn:microsoft.com/office/officeart/2005/8/layout/default"/>
    <dgm:cxn modelId="{9B68BDE5-B574-DC41-A7EE-80DD070EE51F}" type="presParOf" srcId="{CCA3C596-99B5-2D49-BEB6-3A4F0144A2E0}" destId="{89B05D05-6E0C-D446-B89B-9C351099C628}" srcOrd="2" destOrd="0" presId="urn:microsoft.com/office/officeart/2005/8/layout/default"/>
    <dgm:cxn modelId="{B1EED2DE-9F56-FA4C-9E2B-90BCB1B09A60}" type="presParOf" srcId="{CCA3C596-99B5-2D49-BEB6-3A4F0144A2E0}" destId="{39D93F94-3BED-6644-BCCA-79C750299A3F}" srcOrd="3" destOrd="0" presId="urn:microsoft.com/office/officeart/2005/8/layout/default"/>
    <dgm:cxn modelId="{B61CDC15-FDC6-5E44-A440-8FCB5E6ED3AC}" type="presParOf" srcId="{CCA3C596-99B5-2D49-BEB6-3A4F0144A2E0}" destId="{1B2579C3-ABFE-D64F-810D-658A5A32A734}" srcOrd="4" destOrd="0" presId="urn:microsoft.com/office/officeart/2005/8/layout/default"/>
    <dgm:cxn modelId="{52B28D3B-B5D0-314A-9A9D-CD145EE5D95D}" type="presParOf" srcId="{CCA3C596-99B5-2D49-BEB6-3A4F0144A2E0}" destId="{59AED569-9F5B-B54D-A4CB-5525D71BBF21}" srcOrd="5" destOrd="0" presId="urn:microsoft.com/office/officeart/2005/8/layout/default"/>
    <dgm:cxn modelId="{F2AA6216-3ED4-D646-AFA3-8568FB22A9B2}" type="presParOf" srcId="{CCA3C596-99B5-2D49-BEB6-3A4F0144A2E0}" destId="{E49BBFA3-43FF-CE42-BC53-A180EF3D215D}" srcOrd="6" destOrd="0" presId="urn:microsoft.com/office/officeart/2005/8/layout/default"/>
    <dgm:cxn modelId="{43D57503-FFD4-0E45-8D4B-29F700200870}" type="presParOf" srcId="{CCA3C596-99B5-2D49-BEB6-3A4F0144A2E0}" destId="{0CF1ADE9-D719-3149-85BF-CB4CAD4A2B64}" srcOrd="7" destOrd="0" presId="urn:microsoft.com/office/officeart/2005/8/layout/default"/>
    <dgm:cxn modelId="{9597DA79-2D38-6F4B-809F-FF62C5295E4C}" type="presParOf" srcId="{CCA3C596-99B5-2D49-BEB6-3A4F0144A2E0}" destId="{15213222-B6A7-F64E-8F2F-F6E955C916F8}" srcOrd="8" destOrd="0" presId="urn:microsoft.com/office/officeart/2005/8/layout/default"/>
    <dgm:cxn modelId="{A730B667-0399-0547-A1F2-C33C73E96555}" type="presParOf" srcId="{CCA3C596-99B5-2D49-BEB6-3A4F0144A2E0}" destId="{005BD739-0F68-9244-A0B3-22213A026001}" srcOrd="9" destOrd="0" presId="urn:microsoft.com/office/officeart/2005/8/layout/default"/>
    <dgm:cxn modelId="{E14F19CC-4823-884B-8500-008847FB43DA}" type="presParOf" srcId="{CCA3C596-99B5-2D49-BEB6-3A4F0144A2E0}" destId="{8CF98CC4-759D-9F4A-9178-D29591A26F96}" srcOrd="10" destOrd="0" presId="urn:microsoft.com/office/officeart/2005/8/layout/default"/>
    <dgm:cxn modelId="{D655E9C9-8C21-684F-9138-C21129BAF828}" type="presParOf" srcId="{CCA3C596-99B5-2D49-BEB6-3A4F0144A2E0}" destId="{FBAE9B37-4175-9748-A858-DD9CB163FDE1}" srcOrd="11" destOrd="0" presId="urn:microsoft.com/office/officeart/2005/8/layout/default"/>
    <dgm:cxn modelId="{3A3FF20F-D0AB-2744-87AA-6EC8F1505024}" type="presParOf" srcId="{CCA3C596-99B5-2D49-BEB6-3A4F0144A2E0}" destId="{F64EB07A-9F70-FE4D-8C97-DE91E4C6749D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B02556-8B79-4C50-B810-FF3F9016B6E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5ACC2D-9BB0-47BE-BF26-53D98820F6FA}">
      <dgm:prSet custT="1"/>
      <dgm:spPr>
        <a:solidFill>
          <a:schemeClr val="accent2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pPr>
            <a:buNone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Student Academic Success (2022), critical thinking is a mode of thinking in which you enquire, analyse, comprehend, evaluate and make a judgement about what you read, hear, say or write. The word "critical" is derived from the Greek word "Kritikos", meaning “able to judge or discern". Good critical thinking is a dependable assessment, based on reliable information.</a:t>
          </a:r>
          <a:endParaRPr lang="en-US" sz="24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3E4B98-2F65-4FB0-92A8-DC7B8A52BB2B}" type="parTrans" cxnId="{112FFC7E-E366-40C6-B436-1D16320258FC}">
      <dgm:prSet/>
      <dgm:spPr/>
      <dgm:t>
        <a:bodyPr/>
        <a:lstStyle/>
        <a:p>
          <a:endParaRPr lang="en-US"/>
        </a:p>
      </dgm:t>
    </dgm:pt>
    <dgm:pt modelId="{B4655D06-D532-4CCC-A450-ABD9932E9E55}" type="sibTrans" cxnId="{112FFC7E-E366-40C6-B436-1D16320258FC}">
      <dgm:prSet/>
      <dgm:spPr/>
      <dgm:t>
        <a:bodyPr/>
        <a:lstStyle/>
        <a:p>
          <a:endParaRPr lang="en-US"/>
        </a:p>
      </dgm:t>
    </dgm:pt>
    <dgm:pt modelId="{E7085814-EC39-BF49-8C63-6F97387496D6}" type="pres">
      <dgm:prSet presAssocID="{51B02556-8B79-4C50-B810-FF3F9016B6E0}" presName="Name0" presStyleCnt="0">
        <dgm:presLayoutVars>
          <dgm:dir/>
          <dgm:resizeHandles val="exact"/>
        </dgm:presLayoutVars>
      </dgm:prSet>
      <dgm:spPr/>
    </dgm:pt>
    <dgm:pt modelId="{10FF0949-FBF7-6B4A-AFB3-7E43FD460F5C}" type="pres">
      <dgm:prSet presAssocID="{295ACC2D-9BB0-47BE-BF26-53D98820F6FA}" presName="node" presStyleLbl="node1" presStyleIdx="0" presStyleCnt="1" custScaleX="505055" custScaleY="163620" custLinFactNeighborX="5246" custLinFactNeighborY="-29">
        <dgm:presLayoutVars>
          <dgm:bulletEnabled val="1"/>
        </dgm:presLayoutVars>
      </dgm:prSet>
      <dgm:spPr/>
    </dgm:pt>
  </dgm:ptLst>
  <dgm:cxnLst>
    <dgm:cxn modelId="{08F0FB47-230F-974A-96A5-1E902021A442}" type="presOf" srcId="{295ACC2D-9BB0-47BE-BF26-53D98820F6FA}" destId="{10FF0949-FBF7-6B4A-AFB3-7E43FD460F5C}" srcOrd="0" destOrd="0" presId="urn:microsoft.com/office/officeart/2016/7/layout/RepeatingBendingProcessNew"/>
    <dgm:cxn modelId="{112FFC7E-E366-40C6-B436-1D16320258FC}" srcId="{51B02556-8B79-4C50-B810-FF3F9016B6E0}" destId="{295ACC2D-9BB0-47BE-BF26-53D98820F6FA}" srcOrd="0" destOrd="0" parTransId="{D93E4B98-2F65-4FB0-92A8-DC7B8A52BB2B}" sibTransId="{B4655D06-D532-4CCC-A450-ABD9932E9E55}"/>
    <dgm:cxn modelId="{003ADBCB-E53B-5B4C-8F28-0BE0D927DE4D}" type="presOf" srcId="{51B02556-8B79-4C50-B810-FF3F9016B6E0}" destId="{E7085814-EC39-BF49-8C63-6F97387496D6}" srcOrd="0" destOrd="0" presId="urn:microsoft.com/office/officeart/2016/7/layout/RepeatingBendingProcessNew"/>
    <dgm:cxn modelId="{CD5FFCFE-AF35-D145-9E9D-F1BBDE894FA5}" type="presParOf" srcId="{E7085814-EC39-BF49-8C63-6F97387496D6}" destId="{10FF0949-FBF7-6B4A-AFB3-7E43FD460F5C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3CFD57-E356-442E-A9A1-846645A8A6E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55F7079-A062-CA41-8BF8-4C5012708283}" type="pres">
      <dgm:prSet presAssocID="{183CFD57-E356-442E-A9A1-846645A8A6EE}" presName="diagram" presStyleCnt="0">
        <dgm:presLayoutVars>
          <dgm:dir/>
          <dgm:resizeHandles val="exact"/>
        </dgm:presLayoutVars>
      </dgm:prSet>
      <dgm:spPr/>
    </dgm:pt>
  </dgm:ptLst>
  <dgm:cxnLst>
    <dgm:cxn modelId="{CFDEB12B-F187-C94B-B13B-ED4EF0DDA3E8}" type="presOf" srcId="{183CFD57-E356-442E-A9A1-846645A8A6EE}" destId="{155F7079-A062-CA41-8BF8-4C5012708283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B738A83-6BA9-4740-B904-AEA7D4B6F7E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DC47B9E-D42A-9742-9F73-45F614FB4923}" type="pres">
      <dgm:prSet presAssocID="{1B738A83-6BA9-4740-B904-AEA7D4B6F7EB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DFA1A331-3245-A54E-A46E-D0394C4C54CF}" type="presOf" srcId="{1B738A83-6BA9-4740-B904-AEA7D4B6F7EB}" destId="{ADC47B9E-D42A-9742-9F73-45F614FB492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5EA72B-0439-4D21-B8DF-4FB05ECB59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EF7A0A4-E975-2147-96DE-AFA23CC76780}" type="pres">
      <dgm:prSet presAssocID="{5E5EA72B-0439-4D21-B8DF-4FB05ECB596E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B442D4C5-EB4D-D24C-B5B3-25956A81505C}" type="presOf" srcId="{5E5EA72B-0439-4D21-B8DF-4FB05ECB596E}" destId="{6EF7A0A4-E975-2147-96DE-AFA23CC7678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83CFD57-E356-442E-A9A1-846645A8A6E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0317CD7-2D68-FB43-973E-471BF19E9674}">
      <dgm:prSet/>
      <dgm:spPr>
        <a:solidFill>
          <a:schemeClr val="tx2">
            <a:lumMod val="75000"/>
            <a:lumOff val="2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pPr>
            <a:buNone/>
          </a:pPr>
          <a:r>
            <a:rPr lang="en-GB" b="1" dirty="0"/>
            <a:t>Conclusion</a:t>
          </a:r>
        </a:p>
        <a:p>
          <a:pPr>
            <a:buNone/>
          </a:pPr>
          <a:r>
            <a:rPr lang="en-GB" dirty="0"/>
            <a:t>Critical thinking in everyday practice is not a single skill but a constellation of habits: questioning assumptions, gathering and weighing evidence, reasoning through complexity, speaking up when something is wrong, and learning continuously from experience. Whether at the bedside, in a family home, or in an MDT meeting, it is the difference between task completion and genuine professional practice. </a:t>
          </a:r>
        </a:p>
      </dgm:t>
    </dgm:pt>
    <dgm:pt modelId="{6D92C950-EFBC-1949-A2B0-BFFB313A0B92}" type="sibTrans" cxnId="{9B525407-55E4-504A-9020-D3088CFC8519}">
      <dgm:prSet/>
      <dgm:spPr/>
      <dgm:t>
        <a:bodyPr/>
        <a:lstStyle/>
        <a:p>
          <a:endParaRPr lang="en-GB"/>
        </a:p>
      </dgm:t>
    </dgm:pt>
    <dgm:pt modelId="{0C4D1EDA-D8C7-F54C-BF90-D5E748568122}" type="parTrans" cxnId="{9B525407-55E4-504A-9020-D3088CFC8519}">
      <dgm:prSet/>
      <dgm:spPr/>
      <dgm:t>
        <a:bodyPr/>
        <a:lstStyle/>
        <a:p>
          <a:endParaRPr lang="en-GB"/>
        </a:p>
      </dgm:t>
    </dgm:pt>
    <dgm:pt modelId="{BFBEED19-B4C1-0D4B-86DF-4D0238933776}" type="pres">
      <dgm:prSet presAssocID="{183CFD57-E356-442E-A9A1-846645A8A6EE}" presName="outerComposite" presStyleCnt="0">
        <dgm:presLayoutVars>
          <dgm:chMax val="5"/>
          <dgm:dir/>
          <dgm:resizeHandles val="exact"/>
        </dgm:presLayoutVars>
      </dgm:prSet>
      <dgm:spPr/>
    </dgm:pt>
    <dgm:pt modelId="{0E34BDC4-5DC2-894D-A54B-E817EAA21D8D}" type="pres">
      <dgm:prSet presAssocID="{183CFD57-E356-442E-A9A1-846645A8A6EE}" presName="dummyMaxCanvas" presStyleCnt="0">
        <dgm:presLayoutVars/>
      </dgm:prSet>
      <dgm:spPr/>
    </dgm:pt>
    <dgm:pt modelId="{BB011276-7F43-0F4D-8196-E0BE883A8BDA}" type="pres">
      <dgm:prSet presAssocID="{183CFD57-E356-442E-A9A1-846645A8A6EE}" presName="OneNode_1" presStyleLbl="node1" presStyleIdx="0" presStyleCnt="1" custScaleY="200000" custLinFactY="-8442" custLinFactNeighborX="25819" custLinFactNeighborY="-100000">
        <dgm:presLayoutVars>
          <dgm:bulletEnabled val="1"/>
        </dgm:presLayoutVars>
      </dgm:prSet>
      <dgm:spPr/>
    </dgm:pt>
  </dgm:ptLst>
  <dgm:cxnLst>
    <dgm:cxn modelId="{9B525407-55E4-504A-9020-D3088CFC8519}" srcId="{183CFD57-E356-442E-A9A1-846645A8A6EE}" destId="{90317CD7-2D68-FB43-973E-471BF19E9674}" srcOrd="0" destOrd="0" parTransId="{0C4D1EDA-D8C7-F54C-BF90-D5E748568122}" sibTransId="{6D92C950-EFBC-1949-A2B0-BFFB313A0B92}"/>
    <dgm:cxn modelId="{CC5CBC14-6A0C-9742-95B5-FB8153AB2309}" type="presOf" srcId="{183CFD57-E356-442E-A9A1-846645A8A6EE}" destId="{BFBEED19-B4C1-0D4B-86DF-4D0238933776}" srcOrd="0" destOrd="0" presId="urn:microsoft.com/office/officeart/2005/8/layout/vProcess5"/>
    <dgm:cxn modelId="{00132BC4-E78C-2445-AE6D-FE3509E07FC2}" type="presOf" srcId="{90317CD7-2D68-FB43-973E-471BF19E9674}" destId="{BB011276-7F43-0F4D-8196-E0BE883A8BDA}" srcOrd="0" destOrd="0" presId="urn:microsoft.com/office/officeart/2005/8/layout/vProcess5"/>
    <dgm:cxn modelId="{10AFC3D2-3726-024E-AA40-05E2D4D0FA7F}" type="presParOf" srcId="{BFBEED19-B4C1-0D4B-86DF-4D0238933776}" destId="{0E34BDC4-5DC2-894D-A54B-E817EAA21D8D}" srcOrd="0" destOrd="0" presId="urn:microsoft.com/office/officeart/2005/8/layout/vProcess5"/>
    <dgm:cxn modelId="{90F79BE4-BC7C-CB47-91A1-82DF04912F3E}" type="presParOf" srcId="{BFBEED19-B4C1-0D4B-86DF-4D0238933776}" destId="{BB011276-7F43-0F4D-8196-E0BE883A8BDA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21728-6398-9E42-9E0D-7978BD040435}">
      <dsp:nvSpPr>
        <dsp:cNvPr id="0" name=""/>
        <dsp:cNvSpPr/>
      </dsp:nvSpPr>
      <dsp:spPr>
        <a:xfrm>
          <a:off x="2246630" y="3406408"/>
          <a:ext cx="8594081" cy="970854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2275065" y="3434843"/>
        <a:ext cx="7482601" cy="913984"/>
      </dsp:txXfrm>
    </dsp:sp>
    <dsp:sp modelId="{690F2BBE-7025-9848-98ED-0319425DEAAA}">
      <dsp:nvSpPr>
        <dsp:cNvPr id="0" name=""/>
        <dsp:cNvSpPr/>
      </dsp:nvSpPr>
      <dsp:spPr>
        <a:xfrm>
          <a:off x="427321" y="0"/>
          <a:ext cx="8742263" cy="970854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Define critical thinking</a:t>
          </a:r>
          <a:r>
            <a:rPr lang="en-GB" sz="2300" kern="1200"/>
            <a:t> </a:t>
          </a:r>
          <a:endParaRPr lang="en-US" sz="2300" kern="1200" dirty="0"/>
        </a:p>
      </dsp:txBody>
      <dsp:txXfrm>
        <a:off x="455756" y="28435"/>
        <a:ext cx="7322173" cy="913984"/>
      </dsp:txXfrm>
    </dsp:sp>
    <dsp:sp modelId="{5040EA76-B32A-0045-AEF9-47AD62B6D264}">
      <dsp:nvSpPr>
        <dsp:cNvPr id="0" name=""/>
        <dsp:cNvSpPr/>
      </dsp:nvSpPr>
      <dsp:spPr>
        <a:xfrm>
          <a:off x="920035" y="1046723"/>
          <a:ext cx="8742263" cy="970854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Explain why it is important to health and social care, and highlight pitfalls in the absence of the skill</a:t>
          </a:r>
          <a:endParaRPr lang="en-US" sz="2300" kern="1200" dirty="0"/>
        </a:p>
      </dsp:txBody>
      <dsp:txXfrm>
        <a:off x="948470" y="1075158"/>
        <a:ext cx="7333100" cy="913984"/>
      </dsp:txXfrm>
    </dsp:sp>
    <dsp:sp modelId="{D14AB947-EFEE-024A-8A8C-C8B5F955D4AA}">
      <dsp:nvSpPr>
        <dsp:cNvPr id="0" name=""/>
        <dsp:cNvSpPr/>
      </dsp:nvSpPr>
      <dsp:spPr>
        <a:xfrm>
          <a:off x="1461618" y="2218582"/>
          <a:ext cx="8742263" cy="970854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1490053" y="2247017"/>
        <a:ext cx="7322173" cy="913984"/>
      </dsp:txXfrm>
    </dsp:sp>
    <dsp:sp modelId="{F257A1A2-9D75-7C4A-86F4-75AC4CD76A4D}">
      <dsp:nvSpPr>
        <dsp:cNvPr id="0" name=""/>
        <dsp:cNvSpPr/>
      </dsp:nvSpPr>
      <dsp:spPr>
        <a:xfrm>
          <a:off x="8111207" y="743586"/>
          <a:ext cx="631055" cy="6310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253194" y="743586"/>
        <a:ext cx="347081" cy="474869"/>
      </dsp:txXfrm>
    </dsp:sp>
    <dsp:sp modelId="{809CABF8-CD6F-594B-852E-92C027AEE871}">
      <dsp:nvSpPr>
        <dsp:cNvPr id="0" name=""/>
        <dsp:cNvSpPr/>
      </dsp:nvSpPr>
      <dsp:spPr>
        <a:xfrm>
          <a:off x="8843372" y="1890960"/>
          <a:ext cx="631055" cy="6310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927569"/>
            <a:satOff val="-5682"/>
            <a:lumOff val="-98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927569"/>
              <a:satOff val="-5682"/>
              <a:lumOff val="-9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985359" y="1890960"/>
        <a:ext cx="347081" cy="474869"/>
      </dsp:txXfrm>
    </dsp:sp>
    <dsp:sp modelId="{AEF2F60B-BE41-B94C-A8F8-9F427B7FA27B}">
      <dsp:nvSpPr>
        <dsp:cNvPr id="0" name=""/>
        <dsp:cNvSpPr/>
      </dsp:nvSpPr>
      <dsp:spPr>
        <a:xfrm>
          <a:off x="9564608" y="3038333"/>
          <a:ext cx="631055" cy="6310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855138"/>
            <a:satOff val="-11364"/>
            <a:lumOff val="-196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855138"/>
              <a:satOff val="-11364"/>
              <a:lumOff val="-19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706595" y="3038333"/>
        <a:ext cx="347081" cy="4748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4A5C9-C465-0443-A1D7-8043507EFCE9}">
      <dsp:nvSpPr>
        <dsp:cNvPr id="0" name=""/>
        <dsp:cNvSpPr/>
      </dsp:nvSpPr>
      <dsp:spPr>
        <a:xfrm>
          <a:off x="706785" y="88486"/>
          <a:ext cx="9086750" cy="899316"/>
        </a:xfrm>
        <a:prstGeom prst="rect">
          <a:avLst/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"What makes a truly great health and social care professional? 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6785" y="88486"/>
        <a:ext cx="9086750" cy="899316"/>
      </dsp:txXfrm>
    </dsp:sp>
    <dsp:sp modelId="{89B05D05-6E0C-D446-B89B-9C351099C628}">
      <dsp:nvSpPr>
        <dsp:cNvPr id="0" name=""/>
        <dsp:cNvSpPr/>
      </dsp:nvSpPr>
      <dsp:spPr>
        <a:xfrm>
          <a:off x="419217" y="1182829"/>
          <a:ext cx="2495605" cy="14973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 it kindness?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9217" y="1182829"/>
        <a:ext cx="2495605" cy="1497363"/>
      </dsp:txXfrm>
    </dsp:sp>
    <dsp:sp modelId="{1B2579C3-ABFE-D64F-810D-658A5A32A734}">
      <dsp:nvSpPr>
        <dsp:cNvPr id="0" name=""/>
        <dsp:cNvSpPr/>
      </dsp:nvSpPr>
      <dsp:spPr>
        <a:xfrm>
          <a:off x="3238453" y="1240014"/>
          <a:ext cx="2495605" cy="1497363"/>
        </a:xfrm>
        <a:prstGeom prst="rect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Dedication?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38453" y="1240014"/>
        <a:ext cx="2495605" cy="1497363"/>
      </dsp:txXfrm>
    </dsp:sp>
    <dsp:sp modelId="{E49BBFA3-43FF-CE42-BC53-A180EF3D215D}">
      <dsp:nvSpPr>
        <dsp:cNvPr id="0" name=""/>
        <dsp:cNvSpPr/>
      </dsp:nvSpPr>
      <dsp:spPr>
        <a:xfrm>
          <a:off x="6018607" y="1175657"/>
          <a:ext cx="2495605" cy="1497363"/>
        </a:xfrm>
        <a:prstGeom prst="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Experience?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018607" y="1175657"/>
        <a:ext cx="2495605" cy="1497363"/>
      </dsp:txXfrm>
    </dsp:sp>
    <dsp:sp modelId="{15213222-B6A7-F64E-8F2F-F6E955C916F8}">
      <dsp:nvSpPr>
        <dsp:cNvPr id="0" name=""/>
        <dsp:cNvSpPr/>
      </dsp:nvSpPr>
      <dsp:spPr>
        <a:xfrm>
          <a:off x="890836" y="3129671"/>
          <a:ext cx="2495605" cy="1497363"/>
        </a:xfrm>
        <a:prstGeom prst="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Empathy?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90836" y="3129671"/>
        <a:ext cx="2495605" cy="1497363"/>
      </dsp:txXfrm>
    </dsp:sp>
    <dsp:sp modelId="{8CF98CC4-759D-9F4A-9178-D29591A26F96}">
      <dsp:nvSpPr>
        <dsp:cNvPr id="0" name=""/>
        <dsp:cNvSpPr/>
      </dsp:nvSpPr>
      <dsp:spPr>
        <a:xfrm>
          <a:off x="4346776" y="3101112"/>
          <a:ext cx="2495605" cy="14973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I’d agree it's all of those and more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46776" y="3101112"/>
        <a:ext cx="2495605" cy="1497363"/>
      </dsp:txXfrm>
    </dsp:sp>
    <dsp:sp modelId="{F64EB07A-9F70-FE4D-8C97-DE91E4C6749D}">
      <dsp:nvSpPr>
        <dsp:cNvPr id="0" name=""/>
        <dsp:cNvSpPr/>
      </dsp:nvSpPr>
      <dsp:spPr>
        <a:xfrm>
          <a:off x="7269929" y="3090585"/>
          <a:ext cx="2495605" cy="14973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But I would include critical thinking.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269929" y="3090585"/>
        <a:ext cx="2495605" cy="14973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F0949-FBF7-6B4A-AFB3-7E43FD460F5C}">
      <dsp:nvSpPr>
        <dsp:cNvPr id="0" name=""/>
        <dsp:cNvSpPr/>
      </dsp:nvSpPr>
      <dsp:spPr>
        <a:xfrm>
          <a:off x="10" y="0"/>
          <a:ext cx="11023215" cy="2142679"/>
        </a:xfrm>
        <a:prstGeom prst="rect">
          <a:avLst/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948" tIns="112261" rIns="106948" bIns="11226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Student Academic Success (2022), critical thinking is a mode of thinking in which you enquire, analyse, comprehend, evaluate and make a judgement about what you read, hear, say or write. The word "critical" is derived from the Greek word "Kritikos", meaning “able to judge or discern". Good critical thinking is a dependable assessment, based on reliable information.</a:t>
          </a:r>
          <a:endParaRPr lang="en-US" sz="2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" y="0"/>
        <a:ext cx="11023215" cy="21426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011276-7F43-0F4D-8196-E0BE883A8BDA}">
      <dsp:nvSpPr>
        <dsp:cNvPr id="0" name=""/>
        <dsp:cNvSpPr/>
      </dsp:nvSpPr>
      <dsp:spPr>
        <a:xfrm>
          <a:off x="0" y="0"/>
          <a:ext cx="11887199" cy="5011838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Conclusion</a:t>
          </a:r>
        </a:p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Critical thinking in everyday practice is not a single skill but a constellation of habits: questioning assumptions, gathering and weighing evidence, reasoning through complexity, speaking up when something is wrong, and learning continuously from experience. Whether at the bedside, in a family home, or in an MDT meeting, it is the difference between task completion and genuine professional practice. </a:t>
          </a:r>
        </a:p>
      </dsp:txBody>
      <dsp:txXfrm>
        <a:off x="146792" y="146792"/>
        <a:ext cx="11593615" cy="4718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C6BCC-320B-2A42-8F96-CCBBB5CB6B4D}" type="datetimeFigureOut">
              <a:rPr lang="en-US" smtClean="0"/>
              <a:t>7/3/26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3AB420-AE0B-7D48-8576-E0FBC571E7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648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851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212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895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164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34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1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3AB420-AE0B-7D48-8576-E0FBC571E7F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00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040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603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76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360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06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85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488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45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13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81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1372FA-D27C-6442-BE48-557895147F4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76B464-0074-8148-98B1-84A0EEE220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15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6E006-7765-06CA-3303-F58A6EF3C9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Professional Career Development within H&amp;SC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FCF1D-D93D-6954-8312-6D535A9043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8221" y="210208"/>
            <a:ext cx="7525407" cy="640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alt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Career Development within H&amp;SC</a:t>
            </a:r>
          </a:p>
          <a:p>
            <a:pPr algn="l"/>
            <a:r>
              <a:rPr lang="en-US" alt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 4009 (LON)</a:t>
            </a:r>
          </a:p>
          <a:p>
            <a:pPr algn="l"/>
            <a:r>
              <a:rPr lang="en-US" alt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</a:t>
            </a:r>
            <a:r>
              <a:rPr lang="en-US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   Assignment 1</a:t>
            </a:r>
          </a:p>
          <a:p>
            <a:pPr algn="l"/>
            <a:r>
              <a:rPr lang="en-US" alt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  <a:r>
              <a:rPr lang="en-US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Okechukwu Samuel Ohiagu</a:t>
            </a:r>
          </a:p>
          <a:p>
            <a:pPr algn="l"/>
            <a:r>
              <a:rPr lang="en-US" alt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Tutor’s Name</a:t>
            </a:r>
            <a:r>
              <a:rPr lang="en-US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Dr Tola </a:t>
            </a:r>
            <a:r>
              <a:rPr lang="en-US" altLang="en-US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Odugbesan</a:t>
            </a:r>
            <a:endParaRPr lang="en-US" altLang="en-US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56233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09DAA-1CEE-182C-5128-7E0FB9D2B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and Objective of this presentation</a:t>
            </a:r>
            <a:br>
              <a:rPr lang="en-US" sz="4000" dirty="0"/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99E8C179-2F56-B866-1F52-CFA52FDB7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401310"/>
              </p:ext>
            </p:extLst>
          </p:nvPr>
        </p:nvGraphicFramePr>
        <p:xfrm>
          <a:off x="644056" y="2273575"/>
          <a:ext cx="10927829" cy="4412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C22512A-6420-E87F-D5DE-00F7019ACE11}"/>
              </a:ext>
            </a:extLst>
          </p:cNvPr>
          <p:cNvSpPr txBox="1"/>
          <p:nvPr/>
        </p:nvSpPr>
        <p:spPr>
          <a:xfrm>
            <a:off x="3383822" y="5933561"/>
            <a:ext cx="7919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Give practical examples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E0E1C0-3A7B-8636-C429-F3ACE7BA4C40}"/>
              </a:ext>
            </a:extLst>
          </p:cNvPr>
          <p:cNvSpPr txBox="1"/>
          <p:nvPr/>
        </p:nvSpPr>
        <p:spPr>
          <a:xfrm>
            <a:off x="2312277" y="4729655"/>
            <a:ext cx="7252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Apply a recognised framework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42791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832D0-039C-2706-E621-47D765AE2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0638"/>
            <a:ext cx="12192000" cy="1433384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CFAA68E-9187-D49E-821B-05455E8F6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866854"/>
              </p:ext>
            </p:extLst>
          </p:nvPr>
        </p:nvGraphicFramePr>
        <p:xfrm>
          <a:off x="361950" y="1825624"/>
          <a:ext cx="11563350" cy="4871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335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41B43-B10A-1A42-46A4-D95F16F4D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586" y="348865"/>
            <a:ext cx="11111696" cy="1576446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critical thinking in health and social care.</a:t>
            </a:r>
            <a:br>
              <a:rPr lang="en-US" sz="3400" b="1" dirty="0">
                <a:solidFill>
                  <a:srgbClr val="FFFFFF"/>
                </a:solidFill>
              </a:rPr>
            </a:br>
            <a:endParaRPr lang="en-US" sz="34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BBB59-3F12-606A-856E-0560770D40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533837"/>
              </p:ext>
            </p:extLst>
          </p:nvPr>
        </p:nvGraphicFramePr>
        <p:xfrm>
          <a:off x="644056" y="2273575"/>
          <a:ext cx="11023226" cy="2142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53285116-B618-DE73-34C5-44859357FCE9}"/>
              </a:ext>
            </a:extLst>
          </p:cNvPr>
          <p:cNvGrpSpPr/>
          <p:nvPr/>
        </p:nvGrpSpPr>
        <p:grpSpPr>
          <a:xfrm>
            <a:off x="11970" y="4510967"/>
            <a:ext cx="6543822" cy="1940139"/>
            <a:chOff x="1" y="4060181"/>
            <a:chExt cx="4576101" cy="1330875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C6D99A45-327C-7388-9B5F-84004A7FF8B3}"/>
                </a:ext>
              </a:extLst>
            </p:cNvPr>
            <p:cNvSpPr/>
            <p:nvPr/>
          </p:nvSpPr>
          <p:spPr>
            <a:xfrm>
              <a:off x="1" y="4060181"/>
              <a:ext cx="4576101" cy="1330875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5675129"/>
                <a:satOff val="15375"/>
                <a:lumOff val="-12157"/>
                <a:alphaOff val="0"/>
              </a:schemeClr>
            </a:fillRef>
            <a:effectRef idx="2">
              <a:schemeClr val="accent2">
                <a:hueOff val="5675129"/>
                <a:satOff val="15375"/>
                <a:lumOff val="-1215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" name="Rounded Rectangle 4">
              <a:extLst>
                <a:ext uri="{FF2B5EF4-FFF2-40B4-BE49-F238E27FC236}">
                  <a16:creationId xmlns:a16="http://schemas.microsoft.com/office/drawing/2014/main" id="{C1CA0E3A-CBFB-4E53-2D7B-1BDE74D33E7E}"/>
                </a:ext>
              </a:extLst>
            </p:cNvPr>
            <p:cNvSpPr txBox="1"/>
            <p:nvPr/>
          </p:nvSpPr>
          <p:spPr>
            <a:xfrm>
              <a:off x="64969" y="4125149"/>
              <a:ext cx="4370370" cy="1200939"/>
            </a:xfrm>
            <a:prstGeom prst="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Critical thinking means considering questions such as who, what, where, how, and when (Institute for Academic Development, 2024).</a:t>
              </a:r>
              <a:endParaRPr lang="en-US" sz="24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53C7EC8-4EEC-FD25-102D-73042726B8A5}"/>
              </a:ext>
            </a:extLst>
          </p:cNvPr>
          <p:cNvGrpSpPr/>
          <p:nvPr/>
        </p:nvGrpSpPr>
        <p:grpSpPr>
          <a:xfrm>
            <a:off x="6648696" y="4510967"/>
            <a:ext cx="5543304" cy="1940138"/>
            <a:chOff x="16502" y="2237474"/>
            <a:chExt cx="7641841" cy="1940138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47D56E9B-2C27-24AA-8B05-BB484EB75EEF}"/>
                </a:ext>
              </a:extLst>
            </p:cNvPr>
            <p:cNvSpPr/>
            <p:nvPr/>
          </p:nvSpPr>
          <p:spPr>
            <a:xfrm>
              <a:off x="16502" y="2237474"/>
              <a:ext cx="7641841" cy="1940138"/>
            </a:xfrm>
            <a:prstGeom prst="roundRect">
              <a:avLst/>
            </a:prstGeom>
            <a:grp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2837564"/>
                <a:satOff val="7688"/>
                <a:lumOff val="-6079"/>
                <a:alphaOff val="0"/>
              </a:schemeClr>
            </a:fillRef>
            <a:effectRef idx="2">
              <a:schemeClr val="accent2">
                <a:hueOff val="2837564"/>
                <a:satOff val="7688"/>
                <a:lumOff val="-607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Rounded Rectangle 4">
              <a:extLst>
                <a:ext uri="{FF2B5EF4-FFF2-40B4-BE49-F238E27FC236}">
                  <a16:creationId xmlns:a16="http://schemas.microsoft.com/office/drawing/2014/main" id="{28E99307-48E1-003A-3AA1-3932F5D41EA9}"/>
                </a:ext>
              </a:extLst>
            </p:cNvPr>
            <p:cNvSpPr txBox="1"/>
            <p:nvPr/>
          </p:nvSpPr>
          <p:spPr>
            <a:xfrm>
              <a:off x="162939" y="2430540"/>
              <a:ext cx="7350827" cy="15716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Critical thinking is like a muscle that can be developed and strengthened over time (Berg, Philipp and Taff, 2021)</a:t>
              </a:r>
              <a:endParaRPr lang="en-US" sz="24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20498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06627-208C-10B4-E90D-4F18CC752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58" y="348865"/>
            <a:ext cx="5952043" cy="1576446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it involve in everyday practice.</a:t>
            </a:r>
            <a: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CDB2C2-13C5-67C9-63C4-21AC285E16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595378"/>
              </p:ext>
            </p:extLst>
          </p:nvPr>
        </p:nvGraphicFramePr>
        <p:xfrm>
          <a:off x="129092" y="1677283"/>
          <a:ext cx="12050937" cy="5016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451B7D19-37C4-94B3-13B3-E21CBA5FF7E9}"/>
              </a:ext>
            </a:extLst>
          </p:cNvPr>
          <p:cNvSpPr txBox="1"/>
          <p:nvPr/>
        </p:nvSpPr>
        <p:spPr>
          <a:xfrm>
            <a:off x="8450472" y="6324469"/>
            <a:ext cx="2384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(Mylocum, 2023)</a:t>
            </a:r>
            <a:endParaRPr lang="en-US" dirty="0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D6B9A9AF-5FB4-E50D-441E-08F1C16BA5D3}"/>
              </a:ext>
            </a:extLst>
          </p:cNvPr>
          <p:cNvSpPr/>
          <p:nvPr/>
        </p:nvSpPr>
        <p:spPr>
          <a:xfrm>
            <a:off x="143958" y="5389868"/>
            <a:ext cx="5367236" cy="873334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 medication administration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4D9D9F6-BC43-7BCA-410C-320800E0F975}"/>
              </a:ext>
            </a:extLst>
          </p:cNvPr>
          <p:cNvGrpSpPr/>
          <p:nvPr/>
        </p:nvGrpSpPr>
        <p:grpSpPr>
          <a:xfrm>
            <a:off x="111657" y="2268428"/>
            <a:ext cx="5564694" cy="873332"/>
            <a:chOff x="137054" y="1669677"/>
            <a:chExt cx="3934018" cy="1143049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29" name="Rounded Rectangle 28">
              <a:extLst>
                <a:ext uri="{FF2B5EF4-FFF2-40B4-BE49-F238E27FC236}">
                  <a16:creationId xmlns:a16="http://schemas.microsoft.com/office/drawing/2014/main" id="{653766FA-3C55-05D8-B2F5-909868DCA76B}"/>
                </a:ext>
              </a:extLst>
            </p:cNvPr>
            <p:cNvSpPr/>
            <p:nvPr/>
          </p:nvSpPr>
          <p:spPr>
            <a:xfrm>
              <a:off x="137054" y="1669677"/>
              <a:ext cx="3934018" cy="1143049"/>
            </a:xfrm>
            <a:prstGeom prst="roundRect">
              <a:avLst/>
            </a:prstGeom>
            <a:grp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Rounded Rectangle 4">
              <a:extLst>
                <a:ext uri="{FF2B5EF4-FFF2-40B4-BE49-F238E27FC236}">
                  <a16:creationId xmlns:a16="http://schemas.microsoft.com/office/drawing/2014/main" id="{5C3D4F55-283D-5C33-A15C-555D607DEFC6}"/>
                </a:ext>
              </a:extLst>
            </p:cNvPr>
            <p:cNvSpPr txBox="1"/>
            <p:nvPr/>
          </p:nvSpPr>
          <p:spPr>
            <a:xfrm>
              <a:off x="137054" y="1682185"/>
              <a:ext cx="3790386" cy="932754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1440" tIns="45720" rIns="91440" bIns="4572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Ethical Decision-Making</a:t>
              </a:r>
              <a:endParaRPr lang="en-US" sz="24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237CD94-5303-66A7-3AB6-9A064C642AF1}"/>
              </a:ext>
            </a:extLst>
          </p:cNvPr>
          <p:cNvGrpSpPr/>
          <p:nvPr/>
        </p:nvGrpSpPr>
        <p:grpSpPr>
          <a:xfrm>
            <a:off x="143958" y="4321367"/>
            <a:ext cx="5449633" cy="886352"/>
            <a:chOff x="113529" y="1517179"/>
            <a:chExt cx="3934018" cy="1199129"/>
          </a:xfrm>
        </p:grpSpPr>
        <p:sp>
          <p:nvSpPr>
            <p:cNvPr id="34" name="Rounded Rectangle 33">
              <a:extLst>
                <a:ext uri="{FF2B5EF4-FFF2-40B4-BE49-F238E27FC236}">
                  <a16:creationId xmlns:a16="http://schemas.microsoft.com/office/drawing/2014/main" id="{D9D9C239-1B09-3E33-5ED8-A0683872D12C}"/>
                </a:ext>
              </a:extLst>
            </p:cNvPr>
            <p:cNvSpPr/>
            <p:nvPr/>
          </p:nvSpPr>
          <p:spPr>
            <a:xfrm>
              <a:off x="113529" y="1517179"/>
              <a:ext cx="3934018" cy="1199129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Rounded Rectangle 4">
              <a:extLst>
                <a:ext uri="{FF2B5EF4-FFF2-40B4-BE49-F238E27FC236}">
                  <a16:creationId xmlns:a16="http://schemas.microsoft.com/office/drawing/2014/main" id="{4C47A185-0056-DB9F-2F82-7A36A3294909}"/>
                </a:ext>
              </a:extLst>
            </p:cNvPr>
            <p:cNvSpPr txBox="1"/>
            <p:nvPr/>
          </p:nvSpPr>
          <p:spPr>
            <a:xfrm>
              <a:off x="113529" y="1588995"/>
              <a:ext cx="3790386" cy="112731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1440" tIns="45720" rIns="91440" bIns="4572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Clinical Assessment And Observation</a:t>
              </a:r>
              <a:endParaRPr lang="en-US" sz="24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4" name="Rounded Rectangle 63">
            <a:extLst>
              <a:ext uri="{FF2B5EF4-FFF2-40B4-BE49-F238E27FC236}">
                <a16:creationId xmlns:a16="http://schemas.microsoft.com/office/drawing/2014/main" id="{E0A1C6AC-5B92-9860-52C1-9EFB04F37BA2}"/>
              </a:ext>
            </a:extLst>
          </p:cNvPr>
          <p:cNvSpPr/>
          <p:nvPr/>
        </p:nvSpPr>
        <p:spPr>
          <a:xfrm>
            <a:off x="143958" y="3241640"/>
            <a:ext cx="5477424" cy="873333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FC7B563F-3C22-FEE1-F61C-38044FABD3D7}"/>
              </a:ext>
            </a:extLst>
          </p:cNvPr>
          <p:cNvSpPr txBox="1"/>
          <p:nvPr/>
        </p:nvSpPr>
        <p:spPr>
          <a:xfrm>
            <a:off x="628508" y="3308468"/>
            <a:ext cx="3934018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and Risk Assessment</a:t>
            </a:r>
          </a:p>
        </p:txBody>
      </p:sp>
      <p:sp>
        <p:nvSpPr>
          <p:cNvPr id="77" name="Rounded Rectangle 76">
            <a:extLst>
              <a:ext uri="{FF2B5EF4-FFF2-40B4-BE49-F238E27FC236}">
                <a16:creationId xmlns:a16="http://schemas.microsoft.com/office/drawing/2014/main" id="{DC0FC2A0-F7F8-E691-34C2-08A4C62E3E35}"/>
              </a:ext>
            </a:extLst>
          </p:cNvPr>
          <p:cNvSpPr/>
          <p:nvPr/>
        </p:nvSpPr>
        <p:spPr>
          <a:xfrm>
            <a:off x="7437687" y="2273574"/>
            <a:ext cx="4409954" cy="821803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Patient Safety</a:t>
            </a:r>
            <a:endParaRPr lang="en-GB" dirty="0"/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4762F5A3-77B0-83F2-6C4A-4770D64E217C}"/>
              </a:ext>
            </a:extLst>
          </p:cNvPr>
          <p:cNvSpPr/>
          <p:nvPr/>
        </p:nvSpPr>
        <p:spPr>
          <a:xfrm>
            <a:off x="7437687" y="3276132"/>
            <a:ext cx="4409954" cy="821803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Improvement</a:t>
            </a:r>
            <a:endParaRPr lang="en-US" dirty="0"/>
          </a:p>
        </p:txBody>
      </p:sp>
      <p:sp>
        <p:nvSpPr>
          <p:cNvPr id="82" name="Rounded Rectangle 81">
            <a:extLst>
              <a:ext uri="{FF2B5EF4-FFF2-40B4-BE49-F238E27FC236}">
                <a16:creationId xmlns:a16="http://schemas.microsoft.com/office/drawing/2014/main" id="{B3B1D635-C57C-DBDA-2AF7-B81F4527CA47}"/>
              </a:ext>
            </a:extLst>
          </p:cNvPr>
          <p:cNvSpPr/>
          <p:nvPr/>
        </p:nvSpPr>
        <p:spPr>
          <a:xfrm>
            <a:off x="7437687" y="4385916"/>
            <a:ext cx="4409954" cy="821803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Ethical Decision-Making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3" name="Rounded Rectangle 82">
            <a:extLst>
              <a:ext uri="{FF2B5EF4-FFF2-40B4-BE49-F238E27FC236}">
                <a16:creationId xmlns:a16="http://schemas.microsoft.com/office/drawing/2014/main" id="{AC372FAA-2102-BA3B-0315-1CD313C117A7}"/>
              </a:ext>
            </a:extLst>
          </p:cNvPr>
          <p:cNvSpPr/>
          <p:nvPr/>
        </p:nvSpPr>
        <p:spPr>
          <a:xfrm>
            <a:off x="7437687" y="5479517"/>
            <a:ext cx="4409954" cy="821803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None/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Problem-Solving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F44EB74F-D843-E075-9D34-6C9C7607A004}"/>
              </a:ext>
            </a:extLst>
          </p:cNvPr>
          <p:cNvSpPr txBox="1"/>
          <p:nvPr/>
        </p:nvSpPr>
        <p:spPr>
          <a:xfrm>
            <a:off x="7792482" y="506083"/>
            <a:ext cx="418424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benefits.</a:t>
            </a:r>
            <a:b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9646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A1885-79DB-DC06-6289-F31643C1F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91"/>
            <a:ext cx="12191997" cy="1563802"/>
          </a:xfrm>
          <a:solidFill>
            <a:schemeClr val="accent1">
              <a:lumMod val="50000"/>
            </a:schemeClr>
          </a:solidFill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GB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is critical thinking essential.</a:t>
            </a:r>
            <a:br>
              <a:rPr lang="en-GB" sz="2800" dirty="0">
                <a:solidFill>
                  <a:srgbClr val="FFFFFF"/>
                </a:solidFill>
              </a:rPr>
            </a:br>
            <a:endParaRPr lang="en-US" sz="28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40D799-55F6-412F-BEF4-C728822B5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0639895"/>
              </p:ext>
            </p:extLst>
          </p:nvPr>
        </p:nvGraphicFramePr>
        <p:xfrm>
          <a:off x="449706" y="1740311"/>
          <a:ext cx="11467474" cy="4975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 Diagonal Corner of Rectangle 6">
            <a:extLst>
              <a:ext uri="{FF2B5EF4-FFF2-40B4-BE49-F238E27FC236}">
                <a16:creationId xmlns:a16="http://schemas.microsoft.com/office/drawing/2014/main" id="{719C242E-CB59-2320-09BF-CB5F1A9A10FC}"/>
              </a:ext>
            </a:extLst>
          </p:cNvPr>
          <p:cNvSpPr/>
          <p:nvPr/>
        </p:nvSpPr>
        <p:spPr>
          <a:xfrm>
            <a:off x="849084" y="2539967"/>
            <a:ext cx="2688771" cy="1117843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ound Diagonal Corner of Rectangle 7">
            <a:extLst>
              <a:ext uri="{FF2B5EF4-FFF2-40B4-BE49-F238E27FC236}">
                <a16:creationId xmlns:a16="http://schemas.microsoft.com/office/drawing/2014/main" id="{8D41C356-710D-32D0-9E0C-0DB1E7D49052}"/>
              </a:ext>
            </a:extLst>
          </p:cNvPr>
          <p:cNvSpPr/>
          <p:nvPr/>
        </p:nvSpPr>
        <p:spPr>
          <a:xfrm>
            <a:off x="4725156" y="4952653"/>
            <a:ext cx="3012837" cy="1117843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Evaluating evidence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ound Diagonal Corner of Rectangle 9">
            <a:extLst>
              <a:ext uri="{FF2B5EF4-FFF2-40B4-BE49-F238E27FC236}">
                <a16:creationId xmlns:a16="http://schemas.microsoft.com/office/drawing/2014/main" id="{DB603E73-6F27-5E16-DC88-268407C09239}"/>
              </a:ext>
            </a:extLst>
          </p:cNvPr>
          <p:cNvSpPr/>
          <p:nvPr/>
        </p:nvSpPr>
        <p:spPr>
          <a:xfrm>
            <a:off x="849085" y="3834810"/>
            <a:ext cx="2688771" cy="1117843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Prescription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2" name="Round Diagonal Corner of Rectangle 11">
            <a:extLst>
              <a:ext uri="{FF2B5EF4-FFF2-40B4-BE49-F238E27FC236}">
                <a16:creationId xmlns:a16="http://schemas.microsoft.com/office/drawing/2014/main" id="{CA022FF7-ED2C-39FD-8459-074C3389CDA8}"/>
              </a:ext>
            </a:extLst>
          </p:cNvPr>
          <p:cNvSpPr/>
          <p:nvPr/>
        </p:nvSpPr>
        <p:spPr>
          <a:xfrm>
            <a:off x="849084" y="5252438"/>
            <a:ext cx="2688771" cy="1117844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Treatment.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of Rectangle 13">
            <a:extLst>
              <a:ext uri="{FF2B5EF4-FFF2-40B4-BE49-F238E27FC236}">
                <a16:creationId xmlns:a16="http://schemas.microsoft.com/office/drawing/2014/main" id="{38BA38A9-64D1-F276-E821-D9DC0C34D3A2}"/>
              </a:ext>
            </a:extLst>
          </p:cNvPr>
          <p:cNvSpPr/>
          <p:nvPr/>
        </p:nvSpPr>
        <p:spPr>
          <a:xfrm>
            <a:off x="4725157" y="3524705"/>
            <a:ext cx="3002360" cy="1117843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Questioning assumptions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ound Diagonal Corner of Rectangle 15">
            <a:extLst>
              <a:ext uri="{FF2B5EF4-FFF2-40B4-BE49-F238E27FC236}">
                <a16:creationId xmlns:a16="http://schemas.microsoft.com/office/drawing/2014/main" id="{7FEFE1BE-FA5B-4601-6619-D8A775CF2735}"/>
              </a:ext>
            </a:extLst>
          </p:cNvPr>
          <p:cNvSpPr/>
          <p:nvPr/>
        </p:nvSpPr>
        <p:spPr>
          <a:xfrm>
            <a:off x="8394619" y="3545535"/>
            <a:ext cx="3169852" cy="1117843"/>
          </a:xfrm>
          <a:prstGeom prst="round2Diag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Analysing information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ound Diagonal Corner of Rectangle 17">
            <a:extLst>
              <a:ext uri="{FF2B5EF4-FFF2-40B4-BE49-F238E27FC236}">
                <a16:creationId xmlns:a16="http://schemas.microsoft.com/office/drawing/2014/main" id="{48B2EE69-3C08-E325-141F-6AEF3B981C79}"/>
              </a:ext>
            </a:extLst>
          </p:cNvPr>
          <p:cNvSpPr/>
          <p:nvPr/>
        </p:nvSpPr>
        <p:spPr>
          <a:xfrm>
            <a:off x="8394619" y="4952653"/>
            <a:ext cx="3169852" cy="1117843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Reaching well-reasoned conclusions.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ound Diagonal Corner of Rectangle 19">
            <a:extLst>
              <a:ext uri="{FF2B5EF4-FFF2-40B4-BE49-F238E27FC236}">
                <a16:creationId xmlns:a16="http://schemas.microsoft.com/office/drawing/2014/main" id="{98956B51-5482-5491-5190-5E045854AD00}"/>
              </a:ext>
            </a:extLst>
          </p:cNvPr>
          <p:cNvSpPr/>
          <p:nvPr/>
        </p:nvSpPr>
        <p:spPr>
          <a:xfrm>
            <a:off x="4725156" y="1924820"/>
            <a:ext cx="6358234" cy="1117843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(Paul and Elder, 2020).</a:t>
            </a:r>
          </a:p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entails 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04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AE5C3-BB1A-EF51-44F1-493DF0678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59990"/>
            <a:ext cx="12191998" cy="1575954"/>
          </a:xfrm>
          <a:solidFill>
            <a:schemeClr val="accent1">
              <a:lumMod val="50000"/>
            </a:schemeClr>
          </a:solidFill>
        </p:spPr>
        <p:txBody>
          <a:bodyPr anchor="ctr">
            <a:normAutofit/>
          </a:bodyPr>
          <a:lstStyle/>
          <a:p>
            <a:b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Critical Thinking Supports Safe and Effective Care</a:t>
            </a:r>
            <a:endParaRPr lang="en-US" sz="32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AEC4E5-56EA-5FFA-ABB5-0E404E155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464492"/>
              </p:ext>
            </p:extLst>
          </p:nvPr>
        </p:nvGraphicFramePr>
        <p:xfrm>
          <a:off x="240632" y="1924821"/>
          <a:ext cx="11785463" cy="4680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2CDDD0B-A6A2-40BC-244B-57C6FB243202}"/>
              </a:ext>
            </a:extLst>
          </p:cNvPr>
          <p:cNvSpPr/>
          <p:nvPr/>
        </p:nvSpPr>
        <p:spPr>
          <a:xfrm>
            <a:off x="240631" y="2066701"/>
            <a:ext cx="5301205" cy="1664063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Preventing Errors and Recognising Deterioration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97505A4-C178-EF6C-FE95-6F610486C33B}"/>
              </a:ext>
            </a:extLst>
          </p:cNvPr>
          <p:cNvSpPr/>
          <p:nvPr/>
        </p:nvSpPr>
        <p:spPr>
          <a:xfrm>
            <a:off x="240631" y="4421966"/>
            <a:ext cx="5301205" cy="1575954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Strengthening Clinical Reasoning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0CF3F52-8822-3883-BB78-D726524BE456}"/>
              </a:ext>
            </a:extLst>
          </p:cNvPr>
          <p:cNvSpPr/>
          <p:nvPr/>
        </p:nvSpPr>
        <p:spPr>
          <a:xfrm>
            <a:off x="6487609" y="2066701"/>
            <a:ext cx="5301205" cy="1752175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Communication, Collaboration and Speaking Up</a:t>
            </a:r>
            <a:endParaRPr lang="en-GB" sz="24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1F62120-A95B-176F-F39E-CA52BDDC4F0E}"/>
              </a:ext>
            </a:extLst>
          </p:cNvPr>
          <p:cNvSpPr/>
          <p:nvPr/>
        </p:nvSpPr>
        <p:spPr>
          <a:xfrm>
            <a:off x="6487609" y="4421966"/>
            <a:ext cx="5301205" cy="1575954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Supporting Evidence-Based Decision-Making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ABE880D-58EC-7161-31FA-D84CB5376509}"/>
              </a:ext>
            </a:extLst>
          </p:cNvPr>
          <p:cNvSpPr txBox="1"/>
          <p:nvPr/>
        </p:nvSpPr>
        <p:spPr>
          <a:xfrm>
            <a:off x="5688957" y="6533107"/>
            <a:ext cx="6099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(Mylocum,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004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416AC5-6F82-9C46-13F4-F470128CFBD9}"/>
              </a:ext>
            </a:extLst>
          </p:cNvPr>
          <p:cNvSpPr txBox="1"/>
          <p:nvPr/>
        </p:nvSpPr>
        <p:spPr>
          <a:xfrm>
            <a:off x="4634413" y="6464338"/>
            <a:ext cx="32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(Ruhl, 2025, Wilson, 2016),</a:t>
            </a:r>
            <a:endParaRPr lang="en-US" dirty="0"/>
          </a:p>
        </p:txBody>
      </p:sp>
      <p:sp>
        <p:nvSpPr>
          <p:cNvPr id="12" name="Shape 5">
            <a:extLst>
              <a:ext uri="{FF2B5EF4-FFF2-40B4-BE49-F238E27FC236}">
                <a16:creationId xmlns:a16="http://schemas.microsoft.com/office/drawing/2014/main" id="{F30FF24F-C37D-205E-8329-4D90775E7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4158" y="5725146"/>
            <a:ext cx="4645248" cy="778645"/>
          </a:xfrm>
          <a:prstGeom prst="roundRect">
            <a:avLst>
              <a:gd name="adj" fmla="val 11111"/>
            </a:avLst>
          </a:prstGeom>
          <a:solidFill>
            <a:schemeClr val="accent4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</a:ln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     </a:t>
            </a:r>
            <a:r>
              <a:rPr lang="en-US" sz="17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              Remember:</a:t>
            </a:r>
            <a:r>
              <a:rPr lang="en-US" sz="17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 </a:t>
            </a:r>
            <a:r>
              <a:rPr lang="en-US" sz="17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In practice</a:t>
            </a:r>
          </a:p>
          <a:p>
            <a:pPr marL="0" indent="0">
              <a:buNone/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Recalling signs of abuse or safeguarding procedures.</a:t>
            </a:r>
            <a:endParaRPr lang="en-US" sz="19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51A3E9AA-7244-F3A8-75EB-45FEA3159F87}"/>
              </a:ext>
            </a:extLst>
          </p:cNvPr>
          <p:cNvSpPr/>
          <p:nvPr/>
        </p:nvSpPr>
        <p:spPr>
          <a:xfrm>
            <a:off x="6964157" y="4888966"/>
            <a:ext cx="4645249" cy="778645"/>
          </a:xfrm>
          <a:prstGeom prst="roundRect">
            <a:avLst>
              <a:gd name="adj" fmla="val 7937"/>
            </a:avLst>
          </a:prstGeom>
          <a:solidFill>
            <a:schemeClr val="tx2">
              <a:lumMod val="75000"/>
              <a:lumOff val="2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</a:ln>
        </p:spPr>
        <p:txBody>
          <a:bodyPr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Understand: In practice</a:t>
            </a:r>
            <a:r>
              <a:rPr lang="en-US" sz="1600" b="1" dirty="0">
                <a:solidFill>
                  <a:srgbClr val="0D8C8C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: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Explaining what observations mean in context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/>
          </a:p>
        </p:txBody>
      </p:sp>
      <p:sp>
        <p:nvSpPr>
          <p:cNvPr id="15" name="Shape 19">
            <a:extLst>
              <a:ext uri="{FF2B5EF4-FFF2-40B4-BE49-F238E27FC236}">
                <a16:creationId xmlns:a16="http://schemas.microsoft.com/office/drawing/2014/main" id="{DA92DF8D-352C-1D12-1DEF-05A7549D9798}"/>
              </a:ext>
            </a:extLst>
          </p:cNvPr>
          <p:cNvSpPr/>
          <p:nvPr/>
        </p:nvSpPr>
        <p:spPr>
          <a:xfrm>
            <a:off x="6964157" y="3947386"/>
            <a:ext cx="4645249" cy="823466"/>
          </a:xfrm>
          <a:prstGeom prst="roundRect">
            <a:avLst>
              <a:gd name="adj" fmla="val 6173"/>
            </a:avLst>
          </a:prstGeom>
          <a:solidFill>
            <a:schemeClr val="accent4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</a:ln>
        </p:spPr>
        <p:txBody>
          <a:bodyPr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Apply: In practice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Implementing a care plan for a specific individual</a:t>
            </a:r>
          </a:p>
          <a:p>
            <a:pPr algn="ctr"/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/>
          </a:p>
        </p:txBody>
      </p:sp>
      <p:sp>
        <p:nvSpPr>
          <p:cNvPr id="16" name="Shape 26">
            <a:extLst>
              <a:ext uri="{FF2B5EF4-FFF2-40B4-BE49-F238E27FC236}">
                <a16:creationId xmlns:a16="http://schemas.microsoft.com/office/drawing/2014/main" id="{7C084B74-0E95-B702-1252-03F1E80C20AF}"/>
              </a:ext>
            </a:extLst>
          </p:cNvPr>
          <p:cNvSpPr/>
          <p:nvPr/>
        </p:nvSpPr>
        <p:spPr>
          <a:xfrm>
            <a:off x="6964158" y="3001295"/>
            <a:ext cx="4645249" cy="823467"/>
          </a:xfrm>
          <a:prstGeom prst="roundRect">
            <a:avLst>
              <a:gd name="adj" fmla="val 5051"/>
            </a:avLst>
          </a:prstGeom>
          <a:solidFill>
            <a:schemeClr val="tx2">
              <a:lumMod val="75000"/>
              <a:lumOff val="25000"/>
            </a:schemeClr>
          </a:solidFill>
          <a:ln w="12700">
            <a:solidFill>
              <a:srgbClr val="E8A020"/>
            </a:solidFill>
            <a:prstDash val="solid"/>
          </a:ln>
        </p:spPr>
        <p:txBody>
          <a:bodyPr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Analyze: In practice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Examining risk factors and weighing explanations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b="1" dirty="0">
                <a:solidFill>
                  <a:schemeClr val="accent2">
                    <a:lumMod val="75000"/>
                  </a:schemeClr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:</a:t>
            </a:r>
            <a:endParaRPr lang="en-US" sz="16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33">
            <a:extLst>
              <a:ext uri="{FF2B5EF4-FFF2-40B4-BE49-F238E27FC236}">
                <a16:creationId xmlns:a16="http://schemas.microsoft.com/office/drawing/2014/main" id="{C890B6B0-4D92-FE2B-CA83-FDFF8D7B3D12}"/>
              </a:ext>
            </a:extLst>
          </p:cNvPr>
          <p:cNvSpPr/>
          <p:nvPr/>
        </p:nvSpPr>
        <p:spPr>
          <a:xfrm>
            <a:off x="6964158" y="2100026"/>
            <a:ext cx="4645249" cy="778645"/>
          </a:xfrm>
          <a:prstGeom prst="roundRect">
            <a:avLst>
              <a:gd name="adj" fmla="val 4274"/>
            </a:avLst>
          </a:prstGeom>
          <a:solidFill>
            <a:schemeClr val="accent4">
              <a:lumMod val="75000"/>
            </a:schemeClr>
          </a:solidFill>
          <a:ln w="12700">
            <a:solidFill>
              <a:srgbClr val="D4680A"/>
            </a:solidFill>
            <a:prstDash val="solid"/>
          </a:ln>
        </p:spPr>
        <p:txBody>
          <a:bodyPr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Evaluate: In practice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Making professional judgements about risk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/>
          </a:p>
        </p:txBody>
      </p:sp>
      <p:sp>
        <p:nvSpPr>
          <p:cNvPr id="18" name="Shape 40">
            <a:extLst>
              <a:ext uri="{FF2B5EF4-FFF2-40B4-BE49-F238E27FC236}">
                <a16:creationId xmlns:a16="http://schemas.microsoft.com/office/drawing/2014/main" id="{CD20DC89-AFA2-FB4E-4C3B-5E7FA2E2BB4D}"/>
              </a:ext>
            </a:extLst>
          </p:cNvPr>
          <p:cNvSpPr/>
          <p:nvPr/>
        </p:nvSpPr>
        <p:spPr>
          <a:xfrm>
            <a:off x="6964158" y="1172246"/>
            <a:ext cx="4645249" cy="778645"/>
          </a:xfrm>
          <a:prstGeom prst="roundRect">
            <a:avLst>
              <a:gd name="adj" fmla="val 3704"/>
            </a:avLst>
          </a:prstGeom>
          <a:solidFill>
            <a:schemeClr val="tx2">
              <a:lumMod val="75000"/>
              <a:lumOff val="25000"/>
            </a:schemeClr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Create: In practice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Designing a person-</a:t>
            </a:r>
            <a:r>
              <a:rPr lang="en-US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centred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safety or care plan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/>
          </a:p>
        </p:txBody>
      </p:sp>
      <p:sp>
        <p:nvSpPr>
          <p:cNvPr id="19" name="Shape 0">
            <a:extLst>
              <a:ext uri="{FF2B5EF4-FFF2-40B4-BE49-F238E27FC236}">
                <a16:creationId xmlns:a16="http://schemas.microsoft.com/office/drawing/2014/main" id="{6A10BFA7-C663-812F-ED0F-9348553D4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14510"/>
            <a:ext cx="12191999" cy="1130686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rgbClr val="1A2E4A"/>
            </a:solidFill>
            <a:prstDash val="solid"/>
          </a:ln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 Bloom's Taxonomy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11DE749-9F87-DD37-C4C2-228C37209506}"/>
              </a:ext>
            </a:extLst>
          </p:cNvPr>
          <p:cNvSpPr txBox="1"/>
          <p:nvPr/>
        </p:nvSpPr>
        <p:spPr>
          <a:xfrm>
            <a:off x="8779783" y="31462"/>
            <a:ext cx="4114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2BB5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Framework for Critical Thinking</a:t>
            </a:r>
            <a:endParaRPr lang="en-US" dirty="0"/>
          </a:p>
          <a:p>
            <a:endParaRPr lang="en-US" dirty="0"/>
          </a:p>
        </p:txBody>
      </p:sp>
      <p:pic>
        <p:nvPicPr>
          <p:cNvPr id="22" name="Content Placeholder 3" descr="blooms taxonomy 2">
            <a:extLst>
              <a:ext uri="{FF2B5EF4-FFF2-40B4-BE49-F238E27FC236}">
                <a16:creationId xmlns:a16="http://schemas.microsoft.com/office/drawing/2014/main" id="{C301B12D-6905-075C-F3DF-DB6098FD93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-32000" contrast="2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920" y="1172247"/>
            <a:ext cx="6655442" cy="5316422"/>
          </a:xfrm>
          <a:prstGeom prst="rect">
            <a:avLst/>
          </a:prstGeo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</p:pic>
    </p:spTree>
    <p:extLst>
      <p:ext uri="{BB962C8B-B14F-4D97-AF65-F5344CB8AC3E}">
        <p14:creationId xmlns:p14="http://schemas.microsoft.com/office/powerpoint/2010/main" val="3218474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42E22-3B37-5F56-5404-7E68827BF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01E65-5AEA-B526-0EDD-614724AEA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690688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example: Where would you use this skill</a:t>
            </a:r>
            <a:endParaRPr lang="en-US" sz="3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17497-FAED-A0C6-1C13-16962FFAD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091" y="1825625"/>
            <a:ext cx="1166728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AA7483F-12F6-F09E-B494-5CCDF068794E}"/>
              </a:ext>
            </a:extLst>
          </p:cNvPr>
          <p:cNvSpPr/>
          <p:nvPr/>
        </p:nvSpPr>
        <p:spPr>
          <a:xfrm>
            <a:off x="115748" y="1825625"/>
            <a:ext cx="11875624" cy="1690688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 Medication Administration</a:t>
            </a:r>
            <a:endParaRPr lang="en-GB" sz="2800" b="1" dirty="0"/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staff nurse is preparing to administer a new medication prescribed for a patient with a known allergy.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BB2FAF4-E714-FCFF-DF82-BB2E3C7FADAA}"/>
              </a:ext>
            </a:extLst>
          </p:cNvPr>
          <p:cNvSpPr/>
          <p:nvPr/>
        </p:nvSpPr>
        <p:spPr>
          <a:xfrm>
            <a:off x="158188" y="4259593"/>
            <a:ext cx="11875624" cy="16906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Interprofessional Decision-Making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a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multidisciplinary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team discharge planning meeting, a physiotherapist raises a concern that a patient is being discharged too soon. </a:t>
            </a:r>
          </a:p>
        </p:txBody>
      </p:sp>
    </p:spTree>
    <p:extLst>
      <p:ext uri="{BB962C8B-B14F-4D97-AF65-F5344CB8AC3E}">
        <p14:creationId xmlns:p14="http://schemas.microsoft.com/office/powerpoint/2010/main" val="3361949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282C9-95A8-A7C7-E94B-5CF15E227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A81F3-22BD-34E2-9FE4-1E9C5C641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Employability</a:t>
            </a:r>
          </a:p>
          <a:p>
            <a:pPr marL="0" indent="0">
              <a:buNone/>
            </a:pPr>
            <a:r>
              <a:rPr lang="en-GB" b="1" dirty="0"/>
              <a:t>Future role</a:t>
            </a:r>
          </a:p>
          <a:p>
            <a:pPr marL="0" indent="0">
              <a:buNone/>
            </a:pPr>
            <a:r>
              <a:rPr lang="en-GB" b="1" dirty="0"/>
              <a:t>Personal reflection</a:t>
            </a:r>
          </a:p>
          <a:p>
            <a:pPr marL="0" indent="0">
              <a:buNone/>
            </a:pPr>
            <a:r>
              <a:rPr lang="en-GB" b="1" dirty="0"/>
              <a:t>You will face complexity</a:t>
            </a:r>
          </a:p>
          <a:p>
            <a:pPr marL="0" indent="0">
              <a:buNone/>
            </a:pPr>
            <a:r>
              <a:rPr lang="en-GB" b="1" dirty="0"/>
              <a:t>You will need to protect people</a:t>
            </a:r>
          </a:p>
          <a:p>
            <a:pPr marL="0" indent="0">
              <a:buNone/>
            </a:pPr>
            <a:r>
              <a:rPr lang="en-GB" b="1" dirty="0"/>
              <a:t>You will work in teams.</a:t>
            </a:r>
          </a:p>
          <a:p>
            <a:pPr marL="0" indent="0">
              <a:buNone/>
            </a:pPr>
            <a:r>
              <a:rPr lang="en-GB" b="1" dirty="0"/>
              <a:t>You will be accountable.</a:t>
            </a:r>
          </a:p>
          <a:p>
            <a:pPr marL="0" indent="0">
              <a:buNone/>
            </a:pPr>
            <a:r>
              <a:rPr lang="en-GB" b="1" dirty="0"/>
              <a:t>You will need to keep learning.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64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DAFEBE-E105-A8DC-4F8D-540C50938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374CA98-C38F-E42E-984F-43F039A5C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12ED11E-00B6-818F-E6F8-13FBA5019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DDEDB0-D3D5-9AA0-DE89-033A91B90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9DB3B97-2B9C-9EF4-238B-D5611DE5E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ACA7A-553A-1CC6-E6A4-17BACF515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2191998" cy="1559963"/>
          </a:xfrm>
          <a:solidFill>
            <a:schemeClr val="accent1">
              <a:lumMod val="50000"/>
            </a:schemeClr>
          </a:solidFill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Critical Thinking Supports Safe and Effective Care</a:t>
            </a:r>
            <a:br>
              <a:rPr lang="en-US" sz="3600" dirty="0"/>
            </a:br>
            <a:endParaRPr lang="en-US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BDBB14-44A6-C5F9-55C7-500352928E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2856469"/>
              </p:ext>
            </p:extLst>
          </p:nvPr>
        </p:nvGraphicFramePr>
        <p:xfrm>
          <a:off x="185195" y="1713053"/>
          <a:ext cx="11887199" cy="5011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Rectangle 4">
            <a:extLst>
              <a:ext uri="{FF2B5EF4-FFF2-40B4-BE49-F238E27FC236}">
                <a16:creationId xmlns:a16="http://schemas.microsoft.com/office/drawing/2014/main" id="{0317B72F-B0ED-3B94-CEDF-D45FAB8AE1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10113" y="6237448"/>
            <a:ext cx="230063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(Martí-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Bonmatí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2023)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14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4C592DB7-F223-A9D7-EFA2-3008D1EB1F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706584"/>
            <a:ext cx="11979276" cy="5392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Berg, C., Philipp, R. and Taff, S.D. (2021). Scoping Review of Critical Thinking Literature in Healthcare Education.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Occupational 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Therapy in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37(1), pp.1–18. doi:10.1080/07380577.2021.1879411.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Institute for Academic Development (2024).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University of Edinburgh. Available at: https://institute-academic-development.ed.ac.uk/study-hub/learning-resources/critical [Accessed 3 July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Martí-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Bonmatí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(2023). Embracing critical thinking to enhance our practice.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Insights Imaging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14(1). doi:10.1186/s13244-023-01435-4.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Mylocum (2023).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Significance of Critical Thinking in the Healthcare Sector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Mylocum. Available at: https://www.mylocum.com/the-significance-of-critical-thinking-in-the-healthcare-sector/ [Accessed 26 June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Ruhl, C. (2025).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Bloom’s taxonomy of learning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Simply Psychology. Available at: https://www.simplypsychology.org/blooms-taxonomy.html [Accessed 9 July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Academic Success. (2022).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critical thinking?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[online] Available at: https://www.monash.edu/student-academic-success/sharpen-your-thinking/critical-thinking/what-is-critical-thinking [Accessed 30 June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Wilson, L.O. (2016).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Anderson and 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Krathwohl Bloom’s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Taxonomy Revised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https://quincycollege.edu/wp-content/uploads/Anderson-and-Krathwohl_Revised-Blooms-Taxonomy.pdf [Accessed 4 July 2026].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05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238B6B8-3FBC-5542-82F3-F2039DE9C7DD}">
  <we:reference id="wa200007130" version="1.0.0.1" store="en-US" storeType="OMEX"/>
  <we:alternateReferences>
    <we:reference id="wa200007130" version="1.0.0.1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40323</TotalTime>
  <Words>899</Words>
  <Application>Microsoft Macintosh PowerPoint</Application>
  <PresentationFormat>Widescreen</PresentationFormat>
  <Paragraphs>109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Cambria</vt:lpstr>
      <vt:lpstr>Times New Roman</vt:lpstr>
      <vt:lpstr>Office Theme</vt:lpstr>
      <vt:lpstr>Professional Career Development within H&amp;SC</vt:lpstr>
      <vt:lpstr>Introduction and Objective of this presentation </vt:lpstr>
      <vt:lpstr>     Introduction</vt:lpstr>
      <vt:lpstr>What is critical thinking in health and social care. </vt:lpstr>
      <vt:lpstr>What does it involve in everyday practice. </vt:lpstr>
      <vt:lpstr>                  Why is critical thinking essential. </vt:lpstr>
      <vt:lpstr>        How Critical Thinking Supports Safe and Effective Care</vt:lpstr>
      <vt:lpstr> Bloom's Taxonomy </vt:lpstr>
      <vt:lpstr>Practical example: Where would you use this skill</vt:lpstr>
      <vt:lpstr>PowerPoint Presentation</vt:lpstr>
      <vt:lpstr>How Critical Thinking Supports Safe and Effective Care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Okechukwu Ohiagu (2518547)</dc:creator>
  <cp:lastModifiedBy>Okechukwu Ohiagu (2518547)</cp:lastModifiedBy>
  <cp:revision>1</cp:revision>
  <dcterms:created xsi:type="dcterms:W3CDTF">2026-06-21T15:02:45Z</dcterms:created>
  <dcterms:modified xsi:type="dcterms:W3CDTF">2026-07-19T15:05:45Z</dcterms:modified>
</cp:coreProperties>
</file>