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comments/comment2.xml" ContentType="application/vnd.openxmlformats-officedocument.presentationml.comments+xml"/>
  <Override PartName="/ppt/notesSlides/notesSlide3.xml" ContentType="application/vnd.openxmlformats-officedocument.presentationml.notesSlide+xml"/>
  <Override PartName="/ppt/comments/comment3.xml" ContentType="application/vnd.openxmlformats-officedocument.presentationml.comments+xml"/>
  <Override PartName="/ppt/notesSlides/notesSlide4.xml" ContentType="application/vnd.openxmlformats-officedocument.presentationml.notesSlide+xml"/>
  <Override PartName="/ppt/comments/comment4.xml" ContentType="application/vnd.openxmlformats-officedocument.presentationml.comments+xml"/>
  <Override PartName="/ppt/notesSlides/notesSlide5.xml" ContentType="application/vnd.openxmlformats-officedocument.presentationml.notesSlide+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ppt/comments/comment10.xml" ContentType="application/vnd.openxmlformats-officedocument.presentationml.comments+xml"/>
  <Override PartName="/ppt/comments/comment11.xml" ContentType="application/vnd.openxmlformats-officedocument.presentationml.comments+xml"/>
  <Override PartName="/ppt/comments/comment12.xml" ContentType="application/vnd.openxmlformats-officedocument.presentationml.comments+xml"/>
  <Override PartName="/ppt/comments/comment13.xml" ContentType="application/vnd.openxmlformats-officedocument.presentationml.comments+xml"/>
  <Override PartName="/ppt/comments/comment14.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57" r:id="rId3"/>
    <p:sldId id="258" r:id="rId4"/>
    <p:sldId id="265" r:id="rId5"/>
    <p:sldId id="271" r:id="rId6"/>
    <p:sldId id="270" r:id="rId7"/>
    <p:sldId id="300" r:id="rId8"/>
    <p:sldId id="301" r:id="rId9"/>
    <p:sldId id="302" r:id="rId10"/>
    <p:sldId id="283" r:id="rId11"/>
    <p:sldId id="284" r:id="rId12"/>
    <p:sldId id="285" r:id="rId13"/>
    <p:sldId id="287" r:id="rId14"/>
    <p:sldId id="281" r:id="rId15"/>
    <p:sldId id="296" r:id="rId16"/>
    <p:sldId id="282" r:id="rId17"/>
    <p:sldId id="278" r:id="rId18"/>
    <p:sldId id="290" r:id="rId19"/>
    <p:sldId id="291" r:id="rId20"/>
    <p:sldId id="292" r:id="rId21"/>
    <p:sldId id="293" r:id="rId22"/>
    <p:sldId id="294" r:id="rId23"/>
    <p:sldId id="266" r:id="rId24"/>
    <p:sldId id="267" r:id="rId25"/>
    <p:sldId id="263" r:id="rId26"/>
    <p:sldId id="298" r:id="rId27"/>
    <p:sldId id="274" r:id="rId28"/>
    <p:sldId id="264" r:id="rId29"/>
    <p:sldId id="286" r:id="rId30"/>
    <p:sldId id="288" r:id="rId31"/>
    <p:sldId id="275" r:id="rId32"/>
    <p:sldId id="29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bi Summerfield" initials="AS" lastIdx="5" clrIdx="0">
    <p:extLst>
      <p:ext uri="{19B8F6BF-5375-455C-9EA6-DF929625EA0E}">
        <p15:presenceInfo xmlns:p15="http://schemas.microsoft.com/office/powerpoint/2012/main" userId="S-1-5-21-809251214-2178901256-4152538893-25282" providerId="AD"/>
      </p:ext>
    </p:extLst>
  </p:cmAuthor>
  <p:cmAuthor id="2" name="Guest User" initials="GU" lastIdx="5" clrIdx="1">
    <p:extLst>
      <p:ext uri="{19B8F6BF-5375-455C-9EA6-DF929625EA0E}">
        <p15:presenceInfo xmlns:p15="http://schemas.microsoft.com/office/powerpoint/2012/main" userId="S::urn:spo:anon#776f00674a96e8971c608ab423b7081917fb7b131eae0367cc52d23a02ba9fba::" providerId="AD"/>
      </p:ext>
    </p:extLst>
  </p:cmAuthor>
  <p:cmAuthor id="3" name="Michael Heys (1702352)" initials="MH(" lastIdx="7" clrIdx="2">
    <p:extLst>
      <p:ext uri="{19B8F6BF-5375-455C-9EA6-DF929625EA0E}">
        <p15:presenceInfo xmlns:p15="http://schemas.microsoft.com/office/powerpoint/2012/main" userId="Michael Heys (1702352)" providerId="None"/>
      </p:ext>
    </p:extLst>
  </p:cmAuthor>
  <p:cmAuthor id="4" name="Joshua Lewis (1703080)" initials="J(" lastIdx="5" clrIdx="3">
    <p:extLst>
      <p:ext uri="{19B8F6BF-5375-455C-9EA6-DF929625EA0E}">
        <p15:presenceInfo xmlns:p15="http://schemas.microsoft.com/office/powerpoint/2012/main" userId="S::1703080@student.uwtsd.ac.uk::003d4fea-322b-401d-8fa0-7041d0b1027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310EE1-856E-B840-BEB2-56F7ACD47470}" v="16" dt="2020-03-25T00:59:44.753"/>
    <p1510:client id="{818648B7-FFB3-CA44-0C8F-7902C9358166}" v="2" dt="2020-03-25T07:59:00.513"/>
    <p1510:client id="{B5E12FD2-F8FB-434D-8C7E-4EDFDFD4D94E}" v="376" dt="2020-03-24T23:56:52.328"/>
    <p1510:client id="{DD51C25B-5B64-E123-E159-626FC152BB2D}" v="223" dt="2020-03-24T16:10:04.012"/>
    <p1510:client id="{FEE7EFE4-C108-4825-AB8C-1EBCB1B7255D}" v="8" dt="2020-03-25T00:22:11.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3"/>
  </p:normalViewPr>
  <p:slideViewPr>
    <p:cSldViewPr snapToGrid="0">
      <p:cViewPr varScale="1">
        <p:scale>
          <a:sx n="90" d="100"/>
          <a:sy n="90" d="100"/>
        </p:scale>
        <p:origin x="89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oleObject" Target="file:////G:\1702352%20Michael%20Heys\Second%20Year\group%20gantt%20chart%20starter.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33249199294009241"/>
          <c:y val="7.1587318723618565E-2"/>
          <c:w val="0.63949430817646358"/>
          <c:h val="0.88451120989902399"/>
        </c:manualLayout>
      </c:layout>
      <c:barChart>
        <c:barDir val="bar"/>
        <c:grouping val="stacked"/>
        <c:varyColors val="0"/>
        <c:ser>
          <c:idx val="0"/>
          <c:order val="0"/>
          <c:tx>
            <c:strRef>
              <c:f>Sheet1!$B$1</c:f>
              <c:strCache>
                <c:ptCount val="1"/>
                <c:pt idx="0">
                  <c:v>Start Date</c:v>
                </c:pt>
              </c:strCache>
            </c:strRef>
          </c:tx>
          <c:spPr>
            <a:noFill/>
            <a:ln>
              <a:noFill/>
            </a:ln>
            <a:effectLst/>
          </c:spPr>
          <c:invertIfNegative val="0"/>
          <c:cat>
            <c:strRef>
              <c:f>Sheet1!$A$2:$A$24</c:f>
              <c:strCache>
                <c:ptCount val="23"/>
                <c:pt idx="0">
                  <c:v>Research hill climb events and vehicles</c:v>
                </c:pt>
                <c:pt idx="1">
                  <c:v>Weigh existing components</c:v>
                </c:pt>
                <c:pt idx="2">
                  <c:v>Measuring the mounting points for chassis frame</c:v>
                </c:pt>
                <c:pt idx="3">
                  <c:v>Design a chassis structure</c:v>
                </c:pt>
                <c:pt idx="4">
                  <c:v>Design Motor housing</c:v>
                </c:pt>
                <c:pt idx="5">
                  <c:v>Front Suspension wishbones and uprights CAD</c:v>
                </c:pt>
                <c:pt idx="6">
                  <c:v>Front Suspension Configuration</c:v>
                </c:pt>
                <c:pt idx="7">
                  <c:v>Rear wishbones and uprights CAD</c:v>
                </c:pt>
                <c:pt idx="8">
                  <c:v>Damper Data and selection</c:v>
                </c:pt>
                <c:pt idx="9">
                  <c:v>Front WinGeo3 Analysis</c:v>
                </c:pt>
                <c:pt idx="10">
                  <c:v>Rear Suspension Setup &amp; Tuning</c:v>
                </c:pt>
                <c:pt idx="11">
                  <c:v>Material Selection for chassis and suspension</c:v>
                </c:pt>
                <c:pt idx="12">
                  <c:v>Wheelbase and track width</c:v>
                </c:pt>
                <c:pt idx="13">
                  <c:v>Weight distribution</c:v>
                </c:pt>
                <c:pt idx="14">
                  <c:v>Brakes – Disks, callipers, lines, servos</c:v>
                </c:pt>
                <c:pt idx="15">
                  <c:v>Steering</c:v>
                </c:pt>
                <c:pt idx="16">
                  <c:v>Tyres</c:v>
                </c:pt>
                <c:pt idx="17">
                  <c:v>Wheels</c:v>
                </c:pt>
                <c:pt idx="18">
                  <c:v>Controls</c:v>
                </c:pt>
                <c:pt idx="19">
                  <c:v>Safety devices</c:v>
                </c:pt>
                <c:pt idx="20">
                  <c:v>Measuring front suspension coordinates for WinGeo</c:v>
                </c:pt>
                <c:pt idx="21">
                  <c:v>Group Project VIVA</c:v>
                </c:pt>
                <c:pt idx="22">
                  <c:v>Group Project Report and VIVA</c:v>
                </c:pt>
              </c:strCache>
            </c:strRef>
          </c:cat>
          <c:val>
            <c:numRef>
              <c:f>Sheet1!$B$2:$B$24</c:f>
              <c:numCache>
                <c:formatCode>m/d/yyyy</c:formatCode>
                <c:ptCount val="23"/>
                <c:pt idx="0">
                  <c:v>43738</c:v>
                </c:pt>
                <c:pt idx="1">
                  <c:v>43745</c:v>
                </c:pt>
                <c:pt idx="2">
                  <c:v>43747</c:v>
                </c:pt>
                <c:pt idx="3">
                  <c:v>43749</c:v>
                </c:pt>
                <c:pt idx="4">
                  <c:v>43749</c:v>
                </c:pt>
                <c:pt idx="5">
                  <c:v>43747</c:v>
                </c:pt>
                <c:pt idx="6">
                  <c:v>43747</c:v>
                </c:pt>
                <c:pt idx="7">
                  <c:v>43789</c:v>
                </c:pt>
                <c:pt idx="8">
                  <c:v>43747</c:v>
                </c:pt>
                <c:pt idx="9">
                  <c:v>43792</c:v>
                </c:pt>
                <c:pt idx="10">
                  <c:v>43836</c:v>
                </c:pt>
                <c:pt idx="11">
                  <c:v>43794</c:v>
                </c:pt>
                <c:pt idx="12">
                  <c:v>43761</c:v>
                </c:pt>
                <c:pt idx="13">
                  <c:v>43774</c:v>
                </c:pt>
                <c:pt idx="14">
                  <c:v>43759</c:v>
                </c:pt>
                <c:pt idx="15">
                  <c:v>43857</c:v>
                </c:pt>
                <c:pt idx="16">
                  <c:v>43759</c:v>
                </c:pt>
                <c:pt idx="17">
                  <c:v>43761</c:v>
                </c:pt>
                <c:pt idx="18">
                  <c:v>43766</c:v>
                </c:pt>
                <c:pt idx="19">
                  <c:v>43766</c:v>
                </c:pt>
                <c:pt idx="20">
                  <c:v>43790</c:v>
                </c:pt>
                <c:pt idx="21">
                  <c:v>43801</c:v>
                </c:pt>
                <c:pt idx="22">
                  <c:v>43913</c:v>
                </c:pt>
              </c:numCache>
            </c:numRef>
          </c:val>
          <c:extLst>
            <c:ext xmlns:c16="http://schemas.microsoft.com/office/drawing/2014/chart" uri="{C3380CC4-5D6E-409C-BE32-E72D297353CC}">
              <c16:uniqueId val="{00000000-BE33-4730-A022-CDB1A3BD3D3A}"/>
            </c:ext>
          </c:extLst>
        </c:ser>
        <c:ser>
          <c:idx val="1"/>
          <c:order val="1"/>
          <c:tx>
            <c:strRef>
              <c:f>Sheet1!$D$1</c:f>
              <c:strCache>
                <c:ptCount val="1"/>
                <c:pt idx="0">
                  <c:v>Duration</c:v>
                </c:pt>
              </c:strCache>
            </c:strRef>
          </c:tx>
          <c:spPr>
            <a:solidFill>
              <a:schemeClr val="accent2"/>
            </a:solidFill>
            <a:ln>
              <a:noFill/>
            </a:ln>
            <a:effectLst/>
          </c:spPr>
          <c:invertIfNegative val="0"/>
          <c:dPt>
            <c:idx val="0"/>
            <c:invertIfNegative val="0"/>
            <c:bubble3D val="0"/>
            <c:spPr>
              <a:solidFill>
                <a:srgbClr val="FF0000"/>
              </a:solidFill>
              <a:ln>
                <a:noFill/>
              </a:ln>
              <a:effectLst/>
            </c:spPr>
            <c:extLst>
              <c:ext xmlns:c16="http://schemas.microsoft.com/office/drawing/2014/chart" uri="{C3380CC4-5D6E-409C-BE32-E72D297353CC}">
                <c16:uniqueId val="{00000002-BE33-4730-A022-CDB1A3BD3D3A}"/>
              </c:ext>
            </c:extLst>
          </c:dPt>
          <c:dPt>
            <c:idx val="1"/>
            <c:invertIfNegative val="0"/>
            <c:bubble3D val="0"/>
            <c:spPr>
              <a:solidFill>
                <a:srgbClr val="FF0000"/>
              </a:solidFill>
              <a:ln>
                <a:noFill/>
              </a:ln>
              <a:effectLst/>
            </c:spPr>
            <c:extLst>
              <c:ext xmlns:c16="http://schemas.microsoft.com/office/drawing/2014/chart" uri="{C3380CC4-5D6E-409C-BE32-E72D297353CC}">
                <c16:uniqueId val="{00000004-BE33-4730-A022-CDB1A3BD3D3A}"/>
              </c:ext>
            </c:extLst>
          </c:dPt>
          <c:dPt>
            <c:idx val="2"/>
            <c:invertIfNegative val="0"/>
            <c:bubble3D val="0"/>
            <c:spPr>
              <a:solidFill>
                <a:srgbClr val="00B050"/>
              </a:solidFill>
              <a:ln>
                <a:noFill/>
              </a:ln>
              <a:effectLst/>
            </c:spPr>
            <c:extLst>
              <c:ext xmlns:c16="http://schemas.microsoft.com/office/drawing/2014/chart" uri="{C3380CC4-5D6E-409C-BE32-E72D297353CC}">
                <c16:uniqueId val="{00000006-BE33-4730-A022-CDB1A3BD3D3A}"/>
              </c:ext>
            </c:extLst>
          </c:dPt>
          <c:dPt>
            <c:idx val="3"/>
            <c:invertIfNegative val="0"/>
            <c:bubble3D val="0"/>
            <c:spPr>
              <a:solidFill>
                <a:srgbClr val="00B050"/>
              </a:solidFill>
              <a:ln>
                <a:noFill/>
              </a:ln>
              <a:effectLst/>
            </c:spPr>
            <c:extLst>
              <c:ext xmlns:c16="http://schemas.microsoft.com/office/drawing/2014/chart" uri="{C3380CC4-5D6E-409C-BE32-E72D297353CC}">
                <c16:uniqueId val="{00000008-BE33-4730-A022-CDB1A3BD3D3A}"/>
              </c:ext>
            </c:extLst>
          </c:dPt>
          <c:dPt>
            <c:idx val="4"/>
            <c:invertIfNegative val="0"/>
            <c:bubble3D val="0"/>
            <c:spPr>
              <a:solidFill>
                <a:srgbClr val="F32BD6"/>
              </a:solidFill>
              <a:ln>
                <a:noFill/>
              </a:ln>
              <a:effectLst/>
            </c:spPr>
            <c:extLst>
              <c:ext xmlns:c16="http://schemas.microsoft.com/office/drawing/2014/chart" uri="{C3380CC4-5D6E-409C-BE32-E72D297353CC}">
                <c16:uniqueId val="{0000000A-BE33-4730-A022-CDB1A3BD3D3A}"/>
              </c:ext>
            </c:extLst>
          </c:dPt>
          <c:dPt>
            <c:idx val="5"/>
            <c:invertIfNegative val="0"/>
            <c:bubble3D val="0"/>
            <c:spPr>
              <a:solidFill>
                <a:srgbClr val="0070C0"/>
              </a:solidFill>
              <a:ln>
                <a:noFill/>
              </a:ln>
              <a:effectLst/>
            </c:spPr>
            <c:extLst>
              <c:ext xmlns:c16="http://schemas.microsoft.com/office/drawing/2014/chart" uri="{C3380CC4-5D6E-409C-BE32-E72D297353CC}">
                <c16:uniqueId val="{0000000C-BE33-4730-A022-CDB1A3BD3D3A}"/>
              </c:ext>
            </c:extLst>
          </c:dPt>
          <c:dPt>
            <c:idx val="6"/>
            <c:invertIfNegative val="0"/>
            <c:bubble3D val="0"/>
            <c:spPr>
              <a:solidFill>
                <a:schemeClr val="tx1"/>
              </a:solidFill>
              <a:ln>
                <a:noFill/>
              </a:ln>
              <a:effectLst/>
            </c:spPr>
            <c:extLst>
              <c:ext xmlns:c16="http://schemas.microsoft.com/office/drawing/2014/chart" uri="{C3380CC4-5D6E-409C-BE32-E72D297353CC}">
                <c16:uniqueId val="{0000000E-BE33-4730-A022-CDB1A3BD3D3A}"/>
              </c:ext>
            </c:extLst>
          </c:dPt>
          <c:dPt>
            <c:idx val="7"/>
            <c:invertIfNegative val="0"/>
            <c:bubble3D val="0"/>
            <c:spPr>
              <a:solidFill>
                <a:srgbClr val="0070C0"/>
              </a:solidFill>
              <a:ln>
                <a:noFill/>
              </a:ln>
              <a:effectLst/>
            </c:spPr>
            <c:extLst>
              <c:ext xmlns:c16="http://schemas.microsoft.com/office/drawing/2014/chart" uri="{C3380CC4-5D6E-409C-BE32-E72D297353CC}">
                <c16:uniqueId val="{00000010-BE33-4730-A022-CDB1A3BD3D3A}"/>
              </c:ext>
            </c:extLst>
          </c:dPt>
          <c:dPt>
            <c:idx val="8"/>
            <c:invertIfNegative val="0"/>
            <c:bubble3D val="0"/>
            <c:spPr>
              <a:solidFill>
                <a:schemeClr val="tx1"/>
              </a:solidFill>
              <a:ln>
                <a:noFill/>
              </a:ln>
              <a:effectLst/>
            </c:spPr>
            <c:extLst>
              <c:ext xmlns:c16="http://schemas.microsoft.com/office/drawing/2014/chart" uri="{C3380CC4-5D6E-409C-BE32-E72D297353CC}">
                <c16:uniqueId val="{00000012-BE33-4730-A022-CDB1A3BD3D3A}"/>
              </c:ext>
            </c:extLst>
          </c:dPt>
          <c:dPt>
            <c:idx val="9"/>
            <c:invertIfNegative val="0"/>
            <c:bubble3D val="0"/>
            <c:spPr>
              <a:solidFill>
                <a:schemeClr val="tx1"/>
              </a:solidFill>
              <a:ln>
                <a:noFill/>
              </a:ln>
              <a:effectLst/>
            </c:spPr>
            <c:extLst>
              <c:ext xmlns:c16="http://schemas.microsoft.com/office/drawing/2014/chart" uri="{C3380CC4-5D6E-409C-BE32-E72D297353CC}">
                <c16:uniqueId val="{00000014-BE33-4730-A022-CDB1A3BD3D3A}"/>
              </c:ext>
            </c:extLst>
          </c:dPt>
          <c:dPt>
            <c:idx val="10"/>
            <c:invertIfNegative val="0"/>
            <c:bubble3D val="0"/>
            <c:spPr>
              <a:solidFill>
                <a:schemeClr val="tx1"/>
              </a:solidFill>
              <a:ln>
                <a:noFill/>
              </a:ln>
              <a:effectLst/>
            </c:spPr>
            <c:extLst>
              <c:ext xmlns:c16="http://schemas.microsoft.com/office/drawing/2014/chart" uri="{C3380CC4-5D6E-409C-BE32-E72D297353CC}">
                <c16:uniqueId val="{00000016-BE33-4730-A022-CDB1A3BD3D3A}"/>
              </c:ext>
            </c:extLst>
          </c:dPt>
          <c:dPt>
            <c:idx val="11"/>
            <c:invertIfNegative val="0"/>
            <c:bubble3D val="0"/>
            <c:spPr>
              <a:solidFill>
                <a:srgbClr val="FF0000"/>
              </a:solidFill>
              <a:ln>
                <a:noFill/>
              </a:ln>
              <a:effectLst/>
            </c:spPr>
            <c:extLst>
              <c:ext xmlns:c16="http://schemas.microsoft.com/office/drawing/2014/chart" uri="{C3380CC4-5D6E-409C-BE32-E72D297353CC}">
                <c16:uniqueId val="{00000018-BE33-4730-A022-CDB1A3BD3D3A}"/>
              </c:ext>
            </c:extLst>
          </c:dPt>
          <c:dPt>
            <c:idx val="12"/>
            <c:invertIfNegative val="0"/>
            <c:bubble3D val="0"/>
            <c:spPr>
              <a:solidFill>
                <a:srgbClr val="00B050"/>
              </a:solidFill>
              <a:ln>
                <a:noFill/>
              </a:ln>
              <a:effectLst/>
            </c:spPr>
            <c:extLst>
              <c:ext xmlns:c16="http://schemas.microsoft.com/office/drawing/2014/chart" uri="{C3380CC4-5D6E-409C-BE32-E72D297353CC}">
                <c16:uniqueId val="{0000001A-BE33-4730-A022-CDB1A3BD3D3A}"/>
              </c:ext>
            </c:extLst>
          </c:dPt>
          <c:dPt>
            <c:idx val="13"/>
            <c:invertIfNegative val="0"/>
            <c:bubble3D val="0"/>
            <c:spPr>
              <a:solidFill>
                <a:srgbClr val="00B050"/>
              </a:solidFill>
              <a:ln>
                <a:noFill/>
              </a:ln>
              <a:effectLst/>
            </c:spPr>
            <c:extLst>
              <c:ext xmlns:c16="http://schemas.microsoft.com/office/drawing/2014/chart" uri="{C3380CC4-5D6E-409C-BE32-E72D297353CC}">
                <c16:uniqueId val="{0000001C-BE33-4730-A022-CDB1A3BD3D3A}"/>
              </c:ext>
            </c:extLst>
          </c:dPt>
          <c:dPt>
            <c:idx val="14"/>
            <c:invertIfNegative val="0"/>
            <c:bubble3D val="0"/>
            <c:spPr>
              <a:solidFill>
                <a:srgbClr val="FFFF00"/>
              </a:solidFill>
              <a:ln>
                <a:noFill/>
              </a:ln>
              <a:effectLst/>
            </c:spPr>
            <c:extLst>
              <c:ext xmlns:c16="http://schemas.microsoft.com/office/drawing/2014/chart" uri="{C3380CC4-5D6E-409C-BE32-E72D297353CC}">
                <c16:uniqueId val="{0000001E-BE33-4730-A022-CDB1A3BD3D3A}"/>
              </c:ext>
            </c:extLst>
          </c:dPt>
          <c:dPt>
            <c:idx val="15"/>
            <c:invertIfNegative val="0"/>
            <c:bubble3D val="0"/>
            <c:spPr>
              <a:solidFill>
                <a:srgbClr val="0070C0"/>
              </a:solidFill>
              <a:ln>
                <a:noFill/>
              </a:ln>
              <a:effectLst/>
            </c:spPr>
            <c:extLst>
              <c:ext xmlns:c16="http://schemas.microsoft.com/office/drawing/2014/chart" uri="{C3380CC4-5D6E-409C-BE32-E72D297353CC}">
                <c16:uniqueId val="{00000020-BE33-4730-A022-CDB1A3BD3D3A}"/>
              </c:ext>
            </c:extLst>
          </c:dPt>
          <c:dPt>
            <c:idx val="16"/>
            <c:invertIfNegative val="0"/>
            <c:bubble3D val="0"/>
            <c:spPr>
              <a:solidFill>
                <a:srgbClr val="00B050"/>
              </a:solidFill>
              <a:ln>
                <a:noFill/>
              </a:ln>
              <a:effectLst/>
            </c:spPr>
            <c:extLst>
              <c:ext xmlns:c16="http://schemas.microsoft.com/office/drawing/2014/chart" uri="{C3380CC4-5D6E-409C-BE32-E72D297353CC}">
                <c16:uniqueId val="{00000022-BE33-4730-A022-CDB1A3BD3D3A}"/>
              </c:ext>
            </c:extLst>
          </c:dPt>
          <c:dPt>
            <c:idx val="17"/>
            <c:invertIfNegative val="0"/>
            <c:bubble3D val="0"/>
            <c:spPr>
              <a:solidFill>
                <a:srgbClr val="00B050"/>
              </a:solidFill>
              <a:ln>
                <a:noFill/>
              </a:ln>
              <a:effectLst/>
            </c:spPr>
            <c:extLst>
              <c:ext xmlns:c16="http://schemas.microsoft.com/office/drawing/2014/chart" uri="{C3380CC4-5D6E-409C-BE32-E72D297353CC}">
                <c16:uniqueId val="{00000024-BE33-4730-A022-CDB1A3BD3D3A}"/>
              </c:ext>
            </c:extLst>
          </c:dPt>
          <c:dPt>
            <c:idx val="18"/>
            <c:invertIfNegative val="0"/>
            <c:bubble3D val="0"/>
            <c:spPr>
              <a:solidFill>
                <a:srgbClr val="FFFF00"/>
              </a:solidFill>
              <a:ln>
                <a:noFill/>
              </a:ln>
              <a:effectLst/>
            </c:spPr>
            <c:extLst>
              <c:ext xmlns:c16="http://schemas.microsoft.com/office/drawing/2014/chart" uri="{C3380CC4-5D6E-409C-BE32-E72D297353CC}">
                <c16:uniqueId val="{00000026-BE33-4730-A022-CDB1A3BD3D3A}"/>
              </c:ext>
            </c:extLst>
          </c:dPt>
          <c:dPt>
            <c:idx val="19"/>
            <c:invertIfNegative val="0"/>
            <c:bubble3D val="0"/>
            <c:spPr>
              <a:solidFill>
                <a:srgbClr val="7030A0"/>
              </a:solidFill>
              <a:ln>
                <a:noFill/>
              </a:ln>
              <a:effectLst/>
            </c:spPr>
            <c:extLst>
              <c:ext xmlns:c16="http://schemas.microsoft.com/office/drawing/2014/chart" uri="{C3380CC4-5D6E-409C-BE32-E72D297353CC}">
                <c16:uniqueId val="{00000028-BE33-4730-A022-CDB1A3BD3D3A}"/>
              </c:ext>
            </c:extLst>
          </c:dPt>
          <c:dPt>
            <c:idx val="20"/>
            <c:invertIfNegative val="0"/>
            <c:bubble3D val="0"/>
            <c:spPr>
              <a:solidFill>
                <a:srgbClr val="FF0000"/>
              </a:solidFill>
              <a:ln>
                <a:noFill/>
              </a:ln>
              <a:effectLst/>
            </c:spPr>
            <c:extLst>
              <c:ext xmlns:c16="http://schemas.microsoft.com/office/drawing/2014/chart" uri="{C3380CC4-5D6E-409C-BE32-E72D297353CC}">
                <c16:uniqueId val="{0000002A-BE33-4730-A022-CDB1A3BD3D3A}"/>
              </c:ext>
            </c:extLst>
          </c:dPt>
          <c:dPt>
            <c:idx val="21"/>
            <c:invertIfNegative val="0"/>
            <c:bubble3D val="0"/>
            <c:spPr>
              <a:solidFill>
                <a:srgbClr val="FF0000"/>
              </a:solidFill>
              <a:ln>
                <a:noFill/>
              </a:ln>
              <a:effectLst/>
            </c:spPr>
            <c:extLst>
              <c:ext xmlns:c16="http://schemas.microsoft.com/office/drawing/2014/chart" uri="{C3380CC4-5D6E-409C-BE32-E72D297353CC}">
                <c16:uniqueId val="{0000002C-BE33-4730-A022-CDB1A3BD3D3A}"/>
              </c:ext>
            </c:extLst>
          </c:dPt>
          <c:dPt>
            <c:idx val="22"/>
            <c:invertIfNegative val="0"/>
            <c:bubble3D val="0"/>
            <c:spPr>
              <a:solidFill>
                <a:srgbClr val="FF0000"/>
              </a:solidFill>
              <a:ln>
                <a:noFill/>
              </a:ln>
              <a:effectLst/>
            </c:spPr>
            <c:extLst>
              <c:ext xmlns:c16="http://schemas.microsoft.com/office/drawing/2014/chart" uri="{C3380CC4-5D6E-409C-BE32-E72D297353CC}">
                <c16:uniqueId val="{0000002E-BE33-4730-A022-CDB1A3BD3D3A}"/>
              </c:ext>
            </c:extLst>
          </c:dPt>
          <c:cat>
            <c:strRef>
              <c:f>Sheet1!$A$2:$A$24</c:f>
              <c:strCache>
                <c:ptCount val="23"/>
                <c:pt idx="0">
                  <c:v>Research hill climb events and vehicles</c:v>
                </c:pt>
                <c:pt idx="1">
                  <c:v>Weigh existing components</c:v>
                </c:pt>
                <c:pt idx="2">
                  <c:v>Measuring the mounting points for chassis frame</c:v>
                </c:pt>
                <c:pt idx="3">
                  <c:v>Design a chassis structure</c:v>
                </c:pt>
                <c:pt idx="4">
                  <c:v>Design Motor housing</c:v>
                </c:pt>
                <c:pt idx="5">
                  <c:v>Front Suspension wishbones and uprights CAD</c:v>
                </c:pt>
                <c:pt idx="6">
                  <c:v>Front Suspension Configuration</c:v>
                </c:pt>
                <c:pt idx="7">
                  <c:v>Rear wishbones and uprights CAD</c:v>
                </c:pt>
                <c:pt idx="8">
                  <c:v>Damper Data and selection</c:v>
                </c:pt>
                <c:pt idx="9">
                  <c:v>Front WinGeo3 Analysis</c:v>
                </c:pt>
                <c:pt idx="10">
                  <c:v>Rear Suspension Setup &amp; Tuning</c:v>
                </c:pt>
                <c:pt idx="11">
                  <c:v>Material Selection for chassis and suspension</c:v>
                </c:pt>
                <c:pt idx="12">
                  <c:v>Wheelbase and track width</c:v>
                </c:pt>
                <c:pt idx="13">
                  <c:v>Weight distribution</c:v>
                </c:pt>
                <c:pt idx="14">
                  <c:v>Brakes – Disks, callipers, lines, servos</c:v>
                </c:pt>
                <c:pt idx="15">
                  <c:v>Steering</c:v>
                </c:pt>
                <c:pt idx="16">
                  <c:v>Tyres</c:v>
                </c:pt>
                <c:pt idx="17">
                  <c:v>Wheels</c:v>
                </c:pt>
                <c:pt idx="18">
                  <c:v>Controls</c:v>
                </c:pt>
                <c:pt idx="19">
                  <c:v>Safety devices</c:v>
                </c:pt>
                <c:pt idx="20">
                  <c:v>Measuring front suspension coordinates for WinGeo</c:v>
                </c:pt>
                <c:pt idx="21">
                  <c:v>Group Project VIVA</c:v>
                </c:pt>
                <c:pt idx="22">
                  <c:v>Group Project Report and VIVA</c:v>
                </c:pt>
              </c:strCache>
            </c:strRef>
          </c:cat>
          <c:val>
            <c:numRef>
              <c:f>Sheet1!$D$2:$D$24</c:f>
              <c:numCache>
                <c:formatCode>General</c:formatCode>
                <c:ptCount val="23"/>
                <c:pt idx="0">
                  <c:v>35</c:v>
                </c:pt>
                <c:pt idx="1">
                  <c:v>1</c:v>
                </c:pt>
                <c:pt idx="2">
                  <c:v>1</c:v>
                </c:pt>
                <c:pt idx="3">
                  <c:v>24</c:v>
                </c:pt>
                <c:pt idx="4">
                  <c:v>26</c:v>
                </c:pt>
                <c:pt idx="5">
                  <c:v>22</c:v>
                </c:pt>
                <c:pt idx="6">
                  <c:v>53</c:v>
                </c:pt>
                <c:pt idx="7">
                  <c:v>65</c:v>
                </c:pt>
                <c:pt idx="8">
                  <c:v>27</c:v>
                </c:pt>
                <c:pt idx="9">
                  <c:v>7</c:v>
                </c:pt>
                <c:pt idx="10">
                  <c:v>32</c:v>
                </c:pt>
                <c:pt idx="11">
                  <c:v>74</c:v>
                </c:pt>
                <c:pt idx="12">
                  <c:v>114</c:v>
                </c:pt>
                <c:pt idx="13">
                  <c:v>94</c:v>
                </c:pt>
                <c:pt idx="14">
                  <c:v>37</c:v>
                </c:pt>
                <c:pt idx="15">
                  <c:v>14</c:v>
                </c:pt>
                <c:pt idx="16">
                  <c:v>16</c:v>
                </c:pt>
                <c:pt idx="17">
                  <c:v>14</c:v>
                </c:pt>
                <c:pt idx="18">
                  <c:v>116</c:v>
                </c:pt>
                <c:pt idx="19">
                  <c:v>123</c:v>
                </c:pt>
                <c:pt idx="20">
                  <c:v>1</c:v>
                </c:pt>
                <c:pt idx="21">
                  <c:v>4</c:v>
                </c:pt>
                <c:pt idx="22">
                  <c:v>3</c:v>
                </c:pt>
              </c:numCache>
            </c:numRef>
          </c:val>
          <c:extLst>
            <c:ext xmlns:c16="http://schemas.microsoft.com/office/drawing/2014/chart" uri="{C3380CC4-5D6E-409C-BE32-E72D297353CC}">
              <c16:uniqueId val="{0000002F-BE33-4730-A022-CDB1A3BD3D3A}"/>
            </c:ext>
          </c:extLst>
        </c:ser>
        <c:dLbls>
          <c:showLegendKey val="0"/>
          <c:showVal val="0"/>
          <c:showCatName val="0"/>
          <c:showSerName val="0"/>
          <c:showPercent val="0"/>
          <c:showBubbleSize val="0"/>
        </c:dLbls>
        <c:gapWidth val="150"/>
        <c:overlap val="100"/>
        <c:axId val="1056674864"/>
        <c:axId val="1064894208"/>
      </c:barChart>
      <c:catAx>
        <c:axId val="1056674864"/>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Group</a:t>
                </a:r>
                <a:r>
                  <a:rPr lang="en-GB" baseline="0"/>
                  <a:t> Tasks</a:t>
                </a:r>
                <a:endParaRPr lang="en-GB"/>
              </a:p>
            </c:rich>
          </c:tx>
          <c:layout>
            <c:manualLayout>
              <c:xMode val="edge"/>
              <c:yMode val="edge"/>
              <c:x val="1.2409513960703205E-2"/>
              <c:y val="0.4780775719349100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64894208"/>
        <c:crosses val="autoZero"/>
        <c:auto val="1"/>
        <c:lblAlgn val="ctr"/>
        <c:lblOffset val="100"/>
        <c:noMultiLvlLbl val="0"/>
      </c:catAx>
      <c:valAx>
        <c:axId val="1064894208"/>
        <c:scaling>
          <c:orientation val="minMax"/>
          <c:max val="43916"/>
          <c:min val="43738"/>
        </c:scaling>
        <c:delete val="0"/>
        <c:axPos val="t"/>
        <c:majorGridlines>
          <c:spPr>
            <a:ln w="9525" cap="flat" cmpd="sng" algn="ctr">
              <a:solidFill>
                <a:schemeClr val="tx1">
                  <a:lumMod val="15000"/>
                  <a:lumOff val="85000"/>
                </a:schemeClr>
              </a:solidFill>
              <a:round/>
            </a:ln>
            <a:effectLst/>
          </c:spPr>
        </c:majorGridlines>
        <c:numFmt formatCode="d\.m\.yy;@"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667486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3" dt="2020-03-24T19:31:31.894" idx="2">
    <p:pos x="10" y="10"/>
    <p:text>I allowed the Dallara to influence my wheel size and tyre choices. the wheels are 13inch diameter and 10 and 12 inches wide. The tyres are also based off the Dallara, an ultra soft, intermediate, and a radial cut wet tyre.</p:text>
    <p:extLst>
      <p:ext uri="{C676402C-5697-4E1C-873F-D02D1690AC5C}">
        <p15:threadingInfo xmlns:p15="http://schemas.microsoft.com/office/powerpoint/2012/main" timeZoneBias="0"/>
      </p:ext>
    </p:extLst>
  </p:cm>
  <p:cm authorId="3" dt="2020-03-24T23:56:46.519" idx="7">
    <p:pos x="146" y="146"/>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3" dt="2020-03-24T19:11:39.496" idx="1">
    <p:pos x="10" y="10"/>
    <p:text>I started with the Mk1 which was just too heavy and over engineered. The Mk5 was the first iteration since the first viva, with feedback from Reza I redesigned the rear chassis incorporating Reza's motor mount, but it wasn’t strong enough. So, I designed the Mk6 with bigger tubing and 2 more supports. the Mk7 was a redesign to accommodate the large battery packs, it also uses an aluminium plate instead of a hoop, this is so we can have the top tubes outside the perimeter of the tub allowing for a larger battery pack and controllers.</p:text>
    <p:extLst>
      <p:ext uri="{C676402C-5697-4E1C-873F-D02D1690AC5C}">
        <p15:threadingInfo xmlns:p15="http://schemas.microsoft.com/office/powerpoint/2012/main" timeZoneBias="0"/>
      </p:ext>
    </p:extLst>
  </p:cm>
  <p:cm authorId="3" dt="2020-03-24T23:55:14.870" idx="6">
    <p:pos x="146" y="146"/>
    <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3" dt="2020-03-24T20:17:02.246" idx="3">
    <p:pos x="10" y="10"/>
    <p:text>The rear damper mounts were arduous. Mk1 and Mk3 mimic the damper setup of the front. The following designs keep all the forces on two planes instead of three, this then makes the maths simpler. Mk5, 6 &amp; 7 are trying to exploit the hypotenuse of a triangle to get the most room possible for the widest range of dampers.</p:text>
    <p:extLst>
      <p:ext uri="{C676402C-5697-4E1C-873F-D02D1690AC5C}">
        <p15:threadingInfo xmlns:p15="http://schemas.microsoft.com/office/powerpoint/2012/main" timeZoneBias="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3" dt="2020-03-24T20:46:48.933" idx="4">
    <p:pos x="10" y="10"/>
    <p:text>Duke approached me to make the mounting bracket for his rear wing. The Mk4 is much larger than the Mk5 as the picture suggests. This is because I wasn't aware of any size restrictions until Duke told me it must be no more than 0.9m. So, the Mk5 is a scaled down Mk4 with the same 5° angle for the wing to mount to. I then did a very basic topology run to see how my design correlates to the ideal design.</p:text>
    <p:extLst>
      <p:ext uri="{C676402C-5697-4E1C-873F-D02D1690AC5C}">
        <p15:threadingInfo xmlns:p15="http://schemas.microsoft.com/office/powerpoint/2012/main" timeZoneBias="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3" dt="2020-03-24T20:57:17.844" idx="5">
    <p:pos x="10" y="10"/>
    <p:text>Due to time constraints we split the work up and we needed a cad model of the rear hubs, so I measured the existing hub and drew up a model and thankfully the first iteration was acceptable. This version would be made out of aluminium, but if I had more time I would more time i would have done a series of topology runs and FEA studies to get the best strenght to weight ratio. I also drew up a suspension mounting point which is just a simple bracket that would either be bolted or welded on.</p:text>
    <p:extLst>
      <p:ext uri="{C676402C-5697-4E1C-873F-D02D1690AC5C}">
        <p15:threadingInfo xmlns:p15="http://schemas.microsoft.com/office/powerpoint/2012/main" timeZoneBias="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2" dt="2020-03-24T08:54:19.119" idx="2">
    <p:pos x="10" y="10"/>
    <p:text>The front suspension layout was kept largely the same as it met the needs of the desired application, thus saving time and expense. It is a pushrod double a-arm setup providing minimal geometrical change with wheel travel helping to make the car handle predicatably. 
</p:text>
    <p:extLst>
      <p:ext uri="{C676402C-5697-4E1C-873F-D02D1690AC5C}">
        <p15:threadingInfo xmlns:p15="http://schemas.microsoft.com/office/powerpoint/2012/main" timeZoneBias="42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2" dt="2020-03-24T08:59:20.968" idx="3">
    <p:pos x="2381" y="344"/>
    <p:text>The damper dyno was used in the workshop to assess the capabilities of the existing dampers. The initial graph produced, shown by the red line, shows bump and rebound set to their minimum and produces a nice uniform shape with the bump and rebound characteristics suiting their intended application. Having set the dampers to the maximum setting however, we see little change in the characteristics. The faulty adjustments on one damper, and the other damper's inability to hold air lead us to pursuing new dampers.
</p:text>
    <p:extLst>
      <p:ext uri="{C676402C-5697-4E1C-873F-D02D1690AC5C}">
        <p15:threadingInfo xmlns:p15="http://schemas.microsoft.com/office/powerpoint/2012/main" timeZoneBias="42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2" dt="2020-03-24T09:04:38.099" idx="4">
    <p:pos x="10" y="10"/>
    <p:text>In order to select dampers we needed to consider the needs of the car. They would need to be lightweight, serivicable, low friction, have reliable and versatile low-speed adjustability, and due to the rear dampers being exposed they would also need to be aerodynamic. Having been developed on a Formula 3 chassis similar to the TOMs and meeting the above requirements the team settled on KONI 2612 competiton dampers.
</p:text>
    <p:extLst>
      <p:ext uri="{C676402C-5697-4E1C-873F-D02D1690AC5C}">
        <p15:threadingInfo xmlns:p15="http://schemas.microsoft.com/office/powerpoint/2012/main" timeZoneBias="42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2" dt="2020-03-25T00:58:57.981" idx="5">
    <p:pos x="106" y="106"/>
    <p:text>Having initially input the suspension configurations for the front end of the TOMS 033F incorrectly, it needed to be revised. The new model can be seen on the right hand photo along with the re-designed suspension configuration of the rear. it has also been tuned so that the desired camber, toe and castor settings could be tested
</p:text>
    <p:extLst>
      <p:ext uri="{C676402C-5697-4E1C-873F-D02D1690AC5C}">
        <p15:threadingInfo xmlns:p15="http://schemas.microsoft.com/office/powerpoint/2012/main" timeZoneBias="420"/>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4" dt="2020-03-24T17:07:51.727" idx="1">
    <p:pos x="10" y="10"/>
    <p:text>firstly i needed to design how to build a custom seat to fit in the toms F3. car i was alos tasked with finding a suitible steering wheel and harness to fit the car.
my main responsibilty was to design a braking system that was adequte to bring the car to a controlled stop and provide solid driver feedback
</p:text>
    <p:extLst>
      <p:ext uri="{C676402C-5697-4E1C-873F-D02D1690AC5C}">
        <p15:threadingInfo xmlns:p15="http://schemas.microsoft.com/office/powerpoint/2012/main" timeZoneBias="420"/>
      </p:ext>
    </p:extLst>
  </p:cm>
</p:cmLst>
</file>

<file path=ppt/comments/comment11.xml><?xml version="1.0" encoding="utf-8"?>
<p:cmLst xmlns:a="http://schemas.openxmlformats.org/drawingml/2006/main" xmlns:r="http://schemas.openxmlformats.org/officeDocument/2006/relationships" xmlns:p="http://schemas.openxmlformats.org/presentationml/2006/main">
  <p:cm authorId="4" dt="2020-03-24T17:21:29.888" idx="2">
    <p:pos x="4437" y="1784"/>
    <p:text>the brakes i have selected are a two piece aluminium alloy body made by AP racing. these are a 4 piston billet calliper that can provide 15,000N of braking force with the selected components. this is able to give the car a braking g force of -2.3g which is all most half that of a formula 1 car. this disk and caliper combination just fits inside a 13'' wheel, this was proven on the sim to give great feedback. following the question from mark sanford on my first viva i hadn't looked at what brake bias i was running, So i researched into brake biasing systems and I found a remote wildwood brake bias system which allows the driver to adjust the brake bias accordingly. The simulation team informed me that it would be a 55/45 split which the car responded well too.
</p:text>
    <p:extLst>
      <p:ext uri="{C676402C-5697-4E1C-873F-D02D1690AC5C}">
        <p15:threadingInfo xmlns:p15="http://schemas.microsoft.com/office/powerpoint/2012/main" timeZoneBias="420"/>
      </p:ext>
    </p:extLst>
  </p:cm>
</p:cmLst>
</file>

<file path=ppt/comments/comment12.xml><?xml version="1.0" encoding="utf-8"?>
<p:cmLst xmlns:a="http://schemas.openxmlformats.org/drawingml/2006/main" xmlns:r="http://schemas.openxmlformats.org/officeDocument/2006/relationships" xmlns:p="http://schemas.openxmlformats.org/presentationml/2006/main">
  <p:cm authorId="4" dt="2020-03-25T00:35:01.680" idx="3">
    <p:pos x="10" y="10"/>
    <p:text>How do you make a seat for a single seater race car? Well can you not just buy one ? the awnser is simply no you cannot. How do I make one then ? You start off by lining the tub with polyurethane sheeting and spray an even layer of expanding foam with another sheet on top, then you get your driver in their full race suit to climb into the tub letting the foam expand around them thus creating a foam mould of the seat. Once you have this mould you can gain a 3D model by scanning it with a 3D scanner from this you will have a 3D model which you can then use to create a mould wether thats 3D printed or inc machined out of a slightly more dense foam to use as you cast you then decide wether you would like it made out of GRP or carbon fibre.</p:text>
    <p:extLst>
      <p:ext uri="{C676402C-5697-4E1C-873F-D02D1690AC5C}">
        <p15:threadingInfo xmlns:p15="http://schemas.microsoft.com/office/powerpoint/2012/main" timeZoneBias="0"/>
      </p:ext>
    </p:extLst>
  </p:cm>
</p:cmLst>
</file>

<file path=ppt/comments/comment13.xml><?xml version="1.0" encoding="utf-8"?>
<p:cmLst xmlns:a="http://schemas.openxmlformats.org/drawingml/2006/main" xmlns:r="http://schemas.openxmlformats.org/officeDocument/2006/relationships" xmlns:p="http://schemas.openxmlformats.org/presentationml/2006/main">
  <p:cm authorId="4" dt="2020-03-25T00:42:48.057" idx="4">
    <p:pos x="10" y="10"/>
    <p:text>In figure 32 you can clearly see the cad model for the accelerator pedal which myself and Liu took upon to design in cad. I have decided that we could make this out of sheet and tube aluminium to save some weight of the original pedal in the toms F3 car. However if I could change this design I would consider drilling holes down the length of the pedal itself to try and keep it as light as possible.</p:text>
    <p:extLst>
      <p:ext uri="{C676402C-5697-4E1C-873F-D02D1690AC5C}">
        <p15:threadingInfo xmlns:p15="http://schemas.microsoft.com/office/powerpoint/2012/main" timeZoneBias="0"/>
      </p:ext>
    </p:extLst>
  </p:cm>
</p:cmLst>
</file>

<file path=ppt/comments/comment14.xml><?xml version="1.0" encoding="utf-8"?>
<p:cmLst xmlns:a="http://schemas.openxmlformats.org/drawingml/2006/main" xmlns:r="http://schemas.openxmlformats.org/officeDocument/2006/relationships" xmlns:p="http://schemas.openxmlformats.org/presentationml/2006/main">
  <p:cm authorId="4" dt="2020-03-25T00:46:41.314" idx="5">
    <p:pos x="10" y="10"/>
    <p:text>The harness I choose was a schroth formula student FIA approved harness which conforms with the rules and regulations of hill climb racing. From Tim Tudors comment last time stating that the Toms tub doesn't have the eyelets to fit this harness I went and spoke to Paul the workshop technician and our solution was too drill holes in the tub to fit eyelets and have aluminium plates ether side to spread the load evenly throughout the tub. I chose the OMP 250mm flat bottom steering wheel as this ergonomic steering wheel will provide the driver with more legroom over a conventional wheel.</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93C156-41C6-464D-8803-5EF0872F4460}"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C1F191-97B4-4A44-8898-EADE7BA12791}" type="slidenum">
              <a:rPr lang="en-GB" smtClean="0"/>
              <a:t>‹#›</a:t>
            </a:fld>
            <a:endParaRPr lang="en-GB"/>
          </a:p>
        </p:txBody>
      </p:sp>
    </p:spTree>
    <p:extLst>
      <p:ext uri="{BB962C8B-B14F-4D97-AF65-F5344CB8AC3E}">
        <p14:creationId xmlns:p14="http://schemas.microsoft.com/office/powerpoint/2010/main" val="3866683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I allowed the </a:t>
            </a:r>
            <a:r>
              <a:rPr lang="en-GB" sz="1200" kern="1200" err="1">
                <a:solidFill>
                  <a:schemeClr val="tx1"/>
                </a:solidFill>
                <a:latin typeface="+mn-lt"/>
                <a:ea typeface="+mn-ea"/>
                <a:cs typeface="+mn-cs"/>
              </a:rPr>
              <a:t>Dallara</a:t>
            </a:r>
            <a:r>
              <a:rPr lang="en-GB" sz="1200" kern="1200">
                <a:solidFill>
                  <a:schemeClr val="tx1"/>
                </a:solidFill>
                <a:latin typeface="+mn-lt"/>
                <a:ea typeface="+mn-ea"/>
                <a:cs typeface="+mn-cs"/>
              </a:rPr>
              <a:t> to influence my wheel size and tyre choices. the wheels are 13inch diameter and 10 and 12 inches wide. The tyres are also based off the </a:t>
            </a:r>
            <a:r>
              <a:rPr lang="en-GB" sz="1200" kern="1200" err="1">
                <a:solidFill>
                  <a:schemeClr val="tx1"/>
                </a:solidFill>
                <a:latin typeface="+mn-lt"/>
                <a:ea typeface="+mn-ea"/>
                <a:cs typeface="+mn-cs"/>
              </a:rPr>
              <a:t>Dallara</a:t>
            </a:r>
            <a:r>
              <a:rPr lang="en-GB" sz="1200" kern="1200">
                <a:solidFill>
                  <a:schemeClr val="tx1"/>
                </a:solidFill>
                <a:latin typeface="+mn-lt"/>
                <a:ea typeface="+mn-ea"/>
                <a:cs typeface="+mn-cs"/>
              </a:rPr>
              <a:t>, an ultra soft, intermediate, and a radial cut wet tyre.</a:t>
            </a:r>
          </a:p>
          <a:p>
            <a:endParaRPr lang="en-GB"/>
          </a:p>
        </p:txBody>
      </p:sp>
      <p:sp>
        <p:nvSpPr>
          <p:cNvPr id="4" name="Slide Number Placeholder 3"/>
          <p:cNvSpPr>
            <a:spLocks noGrp="1"/>
          </p:cNvSpPr>
          <p:nvPr>
            <p:ph type="sldNum" sz="quarter" idx="5"/>
          </p:nvPr>
        </p:nvSpPr>
        <p:spPr/>
        <p:txBody>
          <a:bodyPr/>
          <a:lstStyle/>
          <a:p>
            <a:fld id="{82C1F191-97B4-4A44-8898-EADE7BA12791}" type="slidenum">
              <a:rPr lang="en-GB" smtClean="0"/>
              <a:t>5</a:t>
            </a:fld>
            <a:endParaRPr lang="en-GB"/>
          </a:p>
        </p:txBody>
      </p:sp>
    </p:spTree>
    <p:extLst>
      <p:ext uri="{BB962C8B-B14F-4D97-AF65-F5344CB8AC3E}">
        <p14:creationId xmlns:p14="http://schemas.microsoft.com/office/powerpoint/2010/main" val="3586359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I started with the Mk1 which was just too heavy and over engineered. The Mk5 was the first iteration since the first viva, with feedback from Reza I redesigned the rear chassis incorporating Reza's motor mount, but it wasn’t strong enough. So, I designed the Mk6 with bigger tubing and 2 more supports. the Mk7 was a redesign to accommodate the large battery packs, it also uses an aluminium plate instead of a hoop, this is so we can have the top tubes outside the perimeter of the tub allowing for a larger battery pack and controllers.</a:t>
            </a:r>
          </a:p>
          <a:p>
            <a:endParaRPr lang="en-GB"/>
          </a:p>
        </p:txBody>
      </p:sp>
      <p:sp>
        <p:nvSpPr>
          <p:cNvPr id="4" name="Slide Number Placeholder 3"/>
          <p:cNvSpPr>
            <a:spLocks noGrp="1"/>
          </p:cNvSpPr>
          <p:nvPr>
            <p:ph type="sldNum" sz="quarter" idx="5"/>
          </p:nvPr>
        </p:nvSpPr>
        <p:spPr/>
        <p:txBody>
          <a:bodyPr/>
          <a:lstStyle/>
          <a:p>
            <a:fld id="{82C1F191-97B4-4A44-8898-EADE7BA12791}" type="slidenum">
              <a:rPr lang="en-GB" smtClean="0"/>
              <a:t>6</a:t>
            </a:fld>
            <a:endParaRPr lang="en-GB"/>
          </a:p>
        </p:txBody>
      </p:sp>
    </p:spTree>
    <p:extLst>
      <p:ext uri="{BB962C8B-B14F-4D97-AF65-F5344CB8AC3E}">
        <p14:creationId xmlns:p14="http://schemas.microsoft.com/office/powerpoint/2010/main" val="3195924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The rear damper mounts were arduous. Mk1 and Mk3 mimic the damper setup of the front. The following designs keep all the forces on two planes instead of three, this then makes the maths simpler. Mk5, 6 &amp; 7 are trying to exploit the hypotenuse of a triangle to get the most room possible for the widest range of dampers.</a:t>
            </a:r>
          </a:p>
          <a:p>
            <a:endParaRPr lang="en-GB"/>
          </a:p>
        </p:txBody>
      </p:sp>
      <p:sp>
        <p:nvSpPr>
          <p:cNvPr id="4" name="Slide Number Placeholder 3"/>
          <p:cNvSpPr>
            <a:spLocks noGrp="1"/>
          </p:cNvSpPr>
          <p:nvPr>
            <p:ph type="sldNum" sz="quarter" idx="5"/>
          </p:nvPr>
        </p:nvSpPr>
        <p:spPr/>
        <p:txBody>
          <a:bodyPr/>
          <a:lstStyle/>
          <a:p>
            <a:fld id="{82C1F191-97B4-4A44-8898-EADE7BA12791}" type="slidenum">
              <a:rPr lang="en-GB" smtClean="0"/>
              <a:t>7</a:t>
            </a:fld>
            <a:endParaRPr lang="en-GB"/>
          </a:p>
        </p:txBody>
      </p:sp>
    </p:spTree>
    <p:extLst>
      <p:ext uri="{BB962C8B-B14F-4D97-AF65-F5344CB8AC3E}">
        <p14:creationId xmlns:p14="http://schemas.microsoft.com/office/powerpoint/2010/main" val="279860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Duke approached me to make the mounting bracket for his rear wing. The Mk4 is much larger than the Mk5 as the picture suggests. This is because I wasn't aware of any size restrictions until Duke told me it must be no more than 0.9m. So, the Mk5 is a scaled down Mk4 with the same 5° angle for the wing to mount to. I then did a very basic topology run to see how my design correlates to the ideal design.</a:t>
            </a:r>
          </a:p>
          <a:p>
            <a:endParaRPr lang="en-GB"/>
          </a:p>
        </p:txBody>
      </p:sp>
      <p:sp>
        <p:nvSpPr>
          <p:cNvPr id="4" name="Slide Number Placeholder 3"/>
          <p:cNvSpPr>
            <a:spLocks noGrp="1"/>
          </p:cNvSpPr>
          <p:nvPr>
            <p:ph type="sldNum" sz="quarter" idx="5"/>
          </p:nvPr>
        </p:nvSpPr>
        <p:spPr/>
        <p:txBody>
          <a:bodyPr/>
          <a:lstStyle/>
          <a:p>
            <a:fld id="{82C1F191-97B4-4A44-8898-EADE7BA12791}" type="slidenum">
              <a:rPr lang="en-GB" smtClean="0"/>
              <a:t>8</a:t>
            </a:fld>
            <a:endParaRPr lang="en-GB"/>
          </a:p>
        </p:txBody>
      </p:sp>
    </p:spTree>
    <p:extLst>
      <p:ext uri="{BB962C8B-B14F-4D97-AF65-F5344CB8AC3E}">
        <p14:creationId xmlns:p14="http://schemas.microsoft.com/office/powerpoint/2010/main" val="2322082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Due to time constraints we split the work up and we needed a cad model of the rear hubs, so I measured the existing hub and drew up a model and thankfully the first iteration was acceptable. This version would be made out of aluminium, but if I had more time I would more time </a:t>
            </a:r>
            <a:r>
              <a:rPr lang="en-GB" sz="1200" kern="1200" err="1">
                <a:solidFill>
                  <a:schemeClr val="tx1"/>
                </a:solidFill>
                <a:latin typeface="+mn-lt"/>
                <a:ea typeface="+mn-ea"/>
                <a:cs typeface="+mn-cs"/>
              </a:rPr>
              <a:t>i</a:t>
            </a:r>
            <a:r>
              <a:rPr lang="en-GB" sz="1200" kern="1200">
                <a:solidFill>
                  <a:schemeClr val="tx1"/>
                </a:solidFill>
                <a:latin typeface="+mn-lt"/>
                <a:ea typeface="+mn-ea"/>
                <a:cs typeface="+mn-cs"/>
              </a:rPr>
              <a:t> would have done a series of topology runs and FEA studies to get the best </a:t>
            </a:r>
            <a:r>
              <a:rPr lang="en-GB" sz="1200" kern="1200" err="1">
                <a:solidFill>
                  <a:schemeClr val="tx1"/>
                </a:solidFill>
                <a:latin typeface="+mn-lt"/>
                <a:ea typeface="+mn-ea"/>
                <a:cs typeface="+mn-cs"/>
              </a:rPr>
              <a:t>strenght</a:t>
            </a:r>
            <a:r>
              <a:rPr lang="en-GB" sz="1200" kern="1200">
                <a:solidFill>
                  <a:schemeClr val="tx1"/>
                </a:solidFill>
                <a:latin typeface="+mn-lt"/>
                <a:ea typeface="+mn-ea"/>
                <a:cs typeface="+mn-cs"/>
              </a:rPr>
              <a:t> to weight ratio. I also drew up a suspension mounting point which is just a simple bracket that would either be bolted or welded on.</a:t>
            </a:r>
          </a:p>
          <a:p>
            <a:endParaRPr lang="en-GB"/>
          </a:p>
        </p:txBody>
      </p:sp>
      <p:sp>
        <p:nvSpPr>
          <p:cNvPr id="4" name="Slide Number Placeholder 3"/>
          <p:cNvSpPr>
            <a:spLocks noGrp="1"/>
          </p:cNvSpPr>
          <p:nvPr>
            <p:ph type="sldNum" sz="quarter" idx="5"/>
          </p:nvPr>
        </p:nvSpPr>
        <p:spPr/>
        <p:txBody>
          <a:bodyPr/>
          <a:lstStyle/>
          <a:p>
            <a:fld id="{82C1F191-97B4-4A44-8898-EADE7BA12791}" type="slidenum">
              <a:rPr lang="en-GB" smtClean="0"/>
              <a:t>9</a:t>
            </a:fld>
            <a:endParaRPr lang="en-GB"/>
          </a:p>
        </p:txBody>
      </p:sp>
    </p:spTree>
    <p:extLst>
      <p:ext uri="{BB962C8B-B14F-4D97-AF65-F5344CB8AC3E}">
        <p14:creationId xmlns:p14="http://schemas.microsoft.com/office/powerpoint/2010/main" val="3372023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1C514ABD-CCCE-4670-96B5-3C655C868E8A}" type="datetimeFigureOut">
              <a:rPr lang="en-GB" smtClean="0"/>
              <a:t>25/03/2020</a:t>
            </a:fld>
            <a:endParaRPr lang="en-GB"/>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GB"/>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DA137C75-BED0-49ED-8659-45CB05D93D63}" type="slidenum">
              <a:rPr lang="en-GB" smtClean="0"/>
              <a:t>‹#›</a:t>
            </a:fld>
            <a:endParaRPr lang="en-GB"/>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392405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C514ABD-CCCE-4670-96B5-3C655C868E8A}"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137C75-BED0-49ED-8659-45CB05D93D63}" type="slidenum">
              <a:rPr lang="en-GB" smtClean="0"/>
              <a:t>‹#›</a:t>
            </a:fld>
            <a:endParaRPr lang="en-GB"/>
          </a:p>
        </p:txBody>
      </p:sp>
    </p:spTree>
    <p:extLst>
      <p:ext uri="{BB962C8B-B14F-4D97-AF65-F5344CB8AC3E}">
        <p14:creationId xmlns:p14="http://schemas.microsoft.com/office/powerpoint/2010/main" val="539847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1C514ABD-CCCE-4670-96B5-3C655C868E8A}" type="datetimeFigureOut">
              <a:rPr lang="en-GB" smtClean="0"/>
              <a:t>25/03/2020</a:t>
            </a:fld>
            <a:endParaRPr lang="en-GB"/>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GB"/>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DA137C75-BED0-49ED-8659-45CB05D93D63}" type="slidenum">
              <a:rPr lang="en-GB" smtClean="0"/>
              <a:t>‹#›</a:t>
            </a:fld>
            <a:endParaRPr lang="en-GB"/>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9485554"/>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181600" y="540628"/>
            <a:ext cx="6248400" cy="2488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81600" y="3712467"/>
            <a:ext cx="6248400" cy="2482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C514ABD-CCCE-4670-96B5-3C655C868E8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137C75-BED0-49ED-8659-45CB05D93D63}" type="slidenum">
              <a:rPr lang="en-GB" smtClean="0"/>
              <a:t>‹#›</a:t>
            </a:fld>
            <a:endParaRPr lang="en-GB"/>
          </a:p>
        </p:txBody>
      </p:sp>
    </p:spTree>
    <p:extLst>
      <p:ext uri="{BB962C8B-B14F-4D97-AF65-F5344CB8AC3E}">
        <p14:creationId xmlns:p14="http://schemas.microsoft.com/office/powerpoint/2010/main" val="2887924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C514ABD-CCCE-4670-96B5-3C655C868E8A}" type="datetimeFigureOut">
              <a:rPr lang="en-GB" smtClean="0"/>
              <a:t>25/03/2020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137C75-BED0-49ED-8659-45CB05D93D63}" type="slidenum">
              <a:rPr lang="en-GB" smtClean="0"/>
              <a:t>‹#›</a:t>
            </a:fld>
            <a:endParaRPr lang="en-GB"/>
          </a:p>
        </p:txBody>
      </p:sp>
    </p:spTree>
    <p:extLst>
      <p:ext uri="{BB962C8B-B14F-4D97-AF65-F5344CB8AC3E}">
        <p14:creationId xmlns:p14="http://schemas.microsoft.com/office/powerpoint/2010/main" val="610212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C514ABD-CCCE-4670-96B5-3C655C868E8A}" type="datetimeFigureOut">
              <a:rPr lang="en-GB" smtClean="0"/>
              <a:t>25/03/2020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137C75-BED0-49ED-8659-45CB05D93D63}" type="slidenum">
              <a:rPr lang="en-GB" smtClean="0"/>
              <a:t>‹#›</a:t>
            </a:fld>
            <a:endParaRPr lang="en-GB"/>
          </a:p>
        </p:txBody>
      </p:sp>
    </p:spTree>
    <p:extLst>
      <p:ext uri="{BB962C8B-B14F-4D97-AF65-F5344CB8AC3E}">
        <p14:creationId xmlns:p14="http://schemas.microsoft.com/office/powerpoint/2010/main" val="2675329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514ABD-CCCE-4670-96B5-3C655C868E8A}" type="datetimeFigureOut">
              <a:rPr lang="en-GB" smtClean="0"/>
              <a:t>25/03/2020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137C75-BED0-49ED-8659-45CB05D93D63}" type="slidenum">
              <a:rPr lang="en-GB" smtClean="0"/>
              <a:t>‹#›</a:t>
            </a:fld>
            <a:endParaRPr lang="en-GB"/>
          </a:p>
        </p:txBody>
      </p:sp>
    </p:spTree>
    <p:extLst>
      <p:ext uri="{BB962C8B-B14F-4D97-AF65-F5344CB8AC3E}">
        <p14:creationId xmlns:p14="http://schemas.microsoft.com/office/powerpoint/2010/main" val="3758330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US"/>
              <a:t>Click to edit Master title style</a:t>
            </a:r>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514ABD-CCCE-4670-96B5-3C655C868E8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137C75-BED0-49ED-8659-45CB05D93D63}" type="slidenum">
              <a:rPr lang="en-GB" smtClean="0"/>
              <a:t>‹#›</a:t>
            </a:fld>
            <a:endParaRPr lang="en-GB"/>
          </a:p>
        </p:txBody>
      </p:sp>
    </p:spTree>
    <p:extLst>
      <p:ext uri="{BB962C8B-B14F-4D97-AF65-F5344CB8AC3E}">
        <p14:creationId xmlns:p14="http://schemas.microsoft.com/office/powerpoint/2010/main" val="2049022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US"/>
              <a:t>Click to edit Master title style</a:t>
            </a:r>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514ABD-CCCE-4670-96B5-3C655C868E8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137C75-BED0-49ED-8659-45CB05D93D63}" type="slidenum">
              <a:rPr lang="en-GB" smtClean="0"/>
              <a:t>‹#›</a:t>
            </a:fld>
            <a:endParaRPr lang="en-GB"/>
          </a:p>
        </p:txBody>
      </p:sp>
    </p:spTree>
    <p:extLst>
      <p:ext uri="{BB962C8B-B14F-4D97-AF65-F5344CB8AC3E}">
        <p14:creationId xmlns:p14="http://schemas.microsoft.com/office/powerpoint/2010/main" val="2500996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C514ABD-CCCE-4670-96B5-3C655C868E8A}"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137C75-BED0-49ED-8659-45CB05D93D63}" type="slidenum">
              <a:rPr lang="en-GB" smtClean="0"/>
              <a:t>‹#›</a:t>
            </a:fld>
            <a:endParaRPr lang="en-GB"/>
          </a:p>
        </p:txBody>
      </p:sp>
    </p:spTree>
    <p:extLst>
      <p:ext uri="{BB962C8B-B14F-4D97-AF65-F5344CB8AC3E}">
        <p14:creationId xmlns:p14="http://schemas.microsoft.com/office/powerpoint/2010/main" val="781436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536187" y="5927131"/>
            <a:ext cx="3814856" cy="365125"/>
          </a:xfrm>
        </p:spPr>
        <p:txBody>
          <a:bodyPr/>
          <a:lstStyle/>
          <a:p>
            <a:fld id="{1C514ABD-CCCE-4670-96B5-3C655C868E8A}" type="datetimeFigureOut">
              <a:rPr lang="en-GB" smtClean="0"/>
              <a:t>25/03/2020</a:t>
            </a:fld>
            <a:endParaRPr lang="en-GB"/>
          </a:p>
        </p:txBody>
      </p:sp>
      <p:sp>
        <p:nvSpPr>
          <p:cNvPr id="5" name="Footer Placeholder 4"/>
          <p:cNvSpPr>
            <a:spLocks noGrp="1"/>
          </p:cNvSpPr>
          <p:nvPr>
            <p:ph type="ftr" sz="quarter" idx="11"/>
          </p:nvPr>
        </p:nvSpPr>
        <p:spPr>
          <a:xfrm>
            <a:off x="6536187" y="6315949"/>
            <a:ext cx="3814856" cy="365125"/>
          </a:xfrm>
        </p:spPr>
        <p:txBody>
          <a:bodyPr/>
          <a:lstStyle/>
          <a:p>
            <a:endParaRPr lang="en-GB"/>
          </a:p>
        </p:txBody>
      </p:sp>
      <p:sp>
        <p:nvSpPr>
          <p:cNvPr id="6" name="Slide Number Placeholder 5"/>
          <p:cNvSpPr>
            <a:spLocks noGrp="1"/>
          </p:cNvSpPr>
          <p:nvPr>
            <p:ph type="sldNum" sz="quarter" idx="12"/>
          </p:nvPr>
        </p:nvSpPr>
        <p:spPr>
          <a:xfrm>
            <a:off x="11784011" y="5607592"/>
            <a:ext cx="407988" cy="365125"/>
          </a:xfrm>
        </p:spPr>
        <p:txBody>
          <a:bodyPr/>
          <a:lstStyle/>
          <a:p>
            <a:fld id="{DA137C75-BED0-49ED-8659-45CB05D93D63}" type="slidenum">
              <a:rPr lang="en-GB" smtClean="0"/>
              <a:t>‹#›</a:t>
            </a:fld>
            <a:endParaRPr lang="en-GB"/>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4240856"/>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1C514ABD-CCCE-4670-96B5-3C655C868E8A}" type="datetimeFigureOut">
              <a:rPr lang="en-GB" smtClean="0"/>
              <a:t>25/03/2020</a:t>
            </a:fld>
            <a:endParaRPr lang="en-GB"/>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GB"/>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DA137C75-BED0-49ED-8659-45CB05D93D63}" type="slidenum">
              <a:rPr lang="en-GB" smtClean="0"/>
              <a:t>‹#›</a:t>
            </a:fld>
            <a:endParaRPr lang="en-GB"/>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71547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comments" Target="../comments/commen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comments" Target="../comments/comment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comments" Target="../comments/comment3.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comments" Target="../comments/comment4.xml"/><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comments" Target="../comments/comment5.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comments" Target="../comments/comment6.xml"/></Relationships>
</file>

<file path=ppt/slides/_rels/slide15.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comments" Target="../comments/comment8.xml"/><Relationship Id="rId2" Type="http://schemas.openxmlformats.org/officeDocument/2006/relationships/image" Target="../media/image34.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comments" Target="../comments/comment9.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comments" Target="../comments/comment10.xml"/><Relationship Id="rId2" Type="http://schemas.openxmlformats.org/officeDocument/2006/relationships/image" Target="../media/image37.jpeg"/><Relationship Id="rId1" Type="http://schemas.openxmlformats.org/officeDocument/2006/relationships/slideLayout" Target="../slideLayouts/slideLayout2.xml"/><Relationship Id="rId6" Type="http://schemas.openxmlformats.org/officeDocument/2006/relationships/image" Target="../media/image41.tiff"/><Relationship Id="rId5" Type="http://schemas.openxmlformats.org/officeDocument/2006/relationships/image" Target="../media/image40.png"/><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comments" Target="../comments/comment11.xml"/><Relationship Id="rId5" Type="http://schemas.openxmlformats.org/officeDocument/2006/relationships/image" Target="../media/image44.tiff"/><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image" Target="../media/image45.tiff"/><Relationship Id="rId1" Type="http://schemas.openxmlformats.org/officeDocument/2006/relationships/slideLayout" Target="../slideLayouts/slideLayout2.xml"/><Relationship Id="rId5" Type="http://schemas.openxmlformats.org/officeDocument/2006/relationships/comments" Target="../comments/comment12.xml"/><Relationship Id="rId4" Type="http://schemas.openxmlformats.org/officeDocument/2006/relationships/image" Target="../media/image47.tiff"/></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8.tiff"/><Relationship Id="rId1" Type="http://schemas.openxmlformats.org/officeDocument/2006/relationships/slideLayout" Target="../slideLayouts/slideLayout2.xml"/><Relationship Id="rId4" Type="http://schemas.openxmlformats.org/officeDocument/2006/relationships/comments" Target="../comments/commen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comments" Target="../comments/comment14.xml"/></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2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2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fia.com/regulation/category/109"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race.parts/Catalogue/Formula-Student/Products/Schroth-Formula-Student-Harnes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uowtsd-my.sharepoint.com/personal/tim_tudor_uwtsd_ac_uk/_layouts/15/WopiFrame.aspx?sourcedoc=%7b392bd272-8ac1-4f4d-9177-d810c40068a9%7d&amp;action=view&amp;wd=target%28TOMS%20033f.one%7C42e09036-df2a-4183-aa1f-6bb69ca8867c%2FReference%20Photos%7Cac99ab73-e5f4-43c4-b2a3-cf5e708039bf%2F%2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8913" y="1143293"/>
            <a:ext cx="5823615" cy="3697155"/>
          </a:xfrm>
        </p:spPr>
        <p:txBody>
          <a:bodyPr>
            <a:noAutofit/>
          </a:bodyPr>
          <a:lstStyle/>
          <a:p>
            <a:r>
              <a:rPr lang="en-GB" sz="6000" b="1" u="sng"/>
              <a:t>TOM’s F3 Electric Hillclimb Racer</a:t>
            </a:r>
          </a:p>
        </p:txBody>
      </p:sp>
      <p:sp>
        <p:nvSpPr>
          <p:cNvPr id="3" name="Subtitle 2"/>
          <p:cNvSpPr>
            <a:spLocks noGrp="1"/>
          </p:cNvSpPr>
          <p:nvPr>
            <p:ph type="subTitle" idx="1"/>
          </p:nvPr>
        </p:nvSpPr>
        <p:spPr>
          <a:xfrm>
            <a:off x="3184192" y="4840448"/>
            <a:ext cx="5823616" cy="973122"/>
          </a:xfrm>
        </p:spPr>
        <p:txBody>
          <a:bodyPr>
            <a:normAutofit/>
          </a:bodyPr>
          <a:lstStyle/>
          <a:p>
            <a:r>
              <a:rPr lang="en-GB" sz="4800" b="1" u="sng"/>
              <a:t>Chassis &amp; Suspension</a:t>
            </a:r>
          </a:p>
        </p:txBody>
      </p:sp>
      <p:pic>
        <p:nvPicPr>
          <p:cNvPr id="1026" name="Picture 2" descr="WWO9 ÆVOIUOISIHMWOYÆIM &#10;تتي &#10;IID -M ">
            <a:extLst>
              <a:ext uri="{FF2B5EF4-FFF2-40B4-BE49-F238E27FC236}">
                <a16:creationId xmlns:a16="http://schemas.microsoft.com/office/drawing/2014/main" id="{46369E69-6D26-4AE8-992F-CF16690E40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7132" y="1143293"/>
            <a:ext cx="4507683" cy="3380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8997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99" y="559678"/>
            <a:ext cx="4330117" cy="4952492"/>
          </a:xfrm>
        </p:spPr>
        <p:txBody>
          <a:bodyPr>
            <a:normAutofit/>
          </a:bodyPr>
          <a:lstStyle/>
          <a:p>
            <a:pPr algn="l"/>
            <a:r>
              <a:rPr lang="en-GB" sz="3600" b="1" u="sng"/>
              <a:t>Introduction</a:t>
            </a:r>
          </a:p>
        </p:txBody>
      </p:sp>
      <p:sp>
        <p:nvSpPr>
          <p:cNvPr id="3" name="Content Placeholder 2"/>
          <p:cNvSpPr>
            <a:spLocks noGrp="1"/>
          </p:cNvSpPr>
          <p:nvPr>
            <p:ph idx="1"/>
          </p:nvPr>
        </p:nvSpPr>
        <p:spPr>
          <a:xfrm>
            <a:off x="583040" y="1139502"/>
            <a:ext cx="5473815" cy="4783126"/>
          </a:xfrm>
        </p:spPr>
        <p:txBody>
          <a:bodyPr>
            <a:normAutofit/>
          </a:bodyPr>
          <a:lstStyle/>
          <a:p>
            <a:pPr marL="0" indent="0">
              <a:buNone/>
            </a:pPr>
            <a:r>
              <a:rPr lang="en-GB" sz="1800"/>
              <a:t>Planned Work Scope:</a:t>
            </a:r>
          </a:p>
          <a:p>
            <a:r>
              <a:rPr lang="en-GB" sz="1800"/>
              <a:t>Research</a:t>
            </a:r>
          </a:p>
          <a:p>
            <a:r>
              <a:rPr lang="en-GB" sz="1800"/>
              <a:t>CAD – Chassis &amp; Suspension</a:t>
            </a:r>
          </a:p>
          <a:p>
            <a:r>
              <a:rPr lang="en-GB" sz="1800"/>
              <a:t>Vehicle Dynamics</a:t>
            </a:r>
          </a:p>
          <a:p>
            <a:r>
              <a:rPr lang="en-GB" sz="1800"/>
              <a:t>Wheels &amp; Tyres</a:t>
            </a:r>
          </a:p>
          <a:p>
            <a:r>
              <a:rPr lang="en-GB" sz="1800"/>
              <a:t>Brakes &amp; Steering</a:t>
            </a:r>
          </a:p>
          <a:p>
            <a:r>
              <a:rPr lang="en-GB" sz="1800"/>
              <a:t>Controls</a:t>
            </a:r>
          </a:p>
          <a:p>
            <a:r>
              <a:rPr lang="en-GB" sz="1800"/>
              <a:t>Safety</a:t>
            </a:r>
          </a:p>
        </p:txBody>
      </p:sp>
      <p:pic>
        <p:nvPicPr>
          <p:cNvPr id="2050" name="Picture 2">
            <a:extLst>
              <a:ext uri="{FF2B5EF4-FFF2-40B4-BE49-F238E27FC236}">
                <a16:creationId xmlns:a16="http://schemas.microsoft.com/office/drawing/2014/main" id="{0B89F3CE-6737-4DB2-A245-04B8F8A991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7403" y="752912"/>
            <a:ext cx="5281557" cy="5352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773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833906" cy="983896"/>
          </a:xfrm>
        </p:spPr>
        <p:txBody>
          <a:bodyPr>
            <a:normAutofit/>
          </a:bodyPr>
          <a:lstStyle/>
          <a:p>
            <a:pPr algn="l"/>
            <a:r>
              <a:rPr lang="en-GB" sz="3600" b="1" u="sng"/>
              <a:t>Timing Plan</a:t>
            </a:r>
          </a:p>
        </p:txBody>
      </p:sp>
      <p:sp>
        <p:nvSpPr>
          <p:cNvPr id="3" name="Content Placeholder 2"/>
          <p:cNvSpPr>
            <a:spLocks noGrp="1"/>
          </p:cNvSpPr>
          <p:nvPr>
            <p:ph idx="1"/>
          </p:nvPr>
        </p:nvSpPr>
        <p:spPr/>
        <p:txBody>
          <a:bodyPr/>
          <a:lstStyle/>
          <a:p>
            <a:pPr marL="0" indent="0">
              <a:buNone/>
            </a:pPr>
            <a:endParaRPr lang="en-GB"/>
          </a:p>
          <a:p>
            <a:endParaRPr lang="en-GB"/>
          </a:p>
        </p:txBody>
      </p:sp>
      <p:sp>
        <p:nvSpPr>
          <p:cNvPr id="6" name="TextBox 5">
            <a:extLst>
              <a:ext uri="{FF2B5EF4-FFF2-40B4-BE49-F238E27FC236}">
                <a16:creationId xmlns:a16="http://schemas.microsoft.com/office/drawing/2014/main" id="{07F813E7-96ED-40B8-B0E4-1AF1248636A5}"/>
              </a:ext>
            </a:extLst>
          </p:cNvPr>
          <p:cNvSpPr txBox="1"/>
          <p:nvPr/>
        </p:nvSpPr>
        <p:spPr>
          <a:xfrm>
            <a:off x="9773175" y="6400800"/>
            <a:ext cx="1312154" cy="338554"/>
          </a:xfrm>
          <a:prstGeom prst="rect">
            <a:avLst/>
          </a:prstGeom>
          <a:noFill/>
        </p:spPr>
        <p:txBody>
          <a:bodyPr wrap="none" rtlCol="0">
            <a:spAutoFit/>
          </a:bodyPr>
          <a:lstStyle/>
          <a:p>
            <a:r>
              <a:rPr lang="en-GB" sz="1600"/>
              <a:t>Michael Heys</a:t>
            </a:r>
          </a:p>
        </p:txBody>
      </p:sp>
      <p:sp>
        <p:nvSpPr>
          <p:cNvPr id="4" name="TextBox 3">
            <a:extLst>
              <a:ext uri="{FF2B5EF4-FFF2-40B4-BE49-F238E27FC236}">
                <a16:creationId xmlns:a16="http://schemas.microsoft.com/office/drawing/2014/main" id="{B88A9C74-FCE3-4C56-8E13-E9EBE6F25DC5}"/>
              </a:ext>
            </a:extLst>
          </p:cNvPr>
          <p:cNvSpPr txBox="1"/>
          <p:nvPr/>
        </p:nvSpPr>
        <p:spPr>
          <a:xfrm>
            <a:off x="9906000" y="1543574"/>
            <a:ext cx="2286000" cy="3693319"/>
          </a:xfrm>
          <a:prstGeom prst="rect">
            <a:avLst/>
          </a:prstGeom>
          <a:solidFill>
            <a:schemeClr val="bg1"/>
          </a:solidFill>
        </p:spPr>
        <p:txBody>
          <a:bodyPr wrap="square" rtlCol="0">
            <a:spAutoFit/>
          </a:bodyPr>
          <a:lstStyle/>
          <a:p>
            <a:pPr algn="ctr"/>
            <a:endParaRPr lang="en-GB" b="1" u="sng"/>
          </a:p>
          <a:p>
            <a:pPr algn="ctr"/>
            <a:r>
              <a:rPr lang="en-GB" b="1" u="sng"/>
              <a:t>KEY</a:t>
            </a:r>
          </a:p>
          <a:p>
            <a:pPr algn="ctr"/>
            <a:endParaRPr lang="en-GB" b="1" u="sng"/>
          </a:p>
          <a:p>
            <a:pPr algn="ctr"/>
            <a:r>
              <a:rPr lang="en-GB" b="1">
                <a:solidFill>
                  <a:srgbClr val="FF0000"/>
                </a:solidFill>
              </a:rPr>
              <a:t>GROUP</a:t>
            </a:r>
          </a:p>
          <a:p>
            <a:pPr algn="ctr"/>
            <a:r>
              <a:rPr lang="en-GB" b="1">
                <a:solidFill>
                  <a:srgbClr val="00B050"/>
                </a:solidFill>
              </a:rPr>
              <a:t>MICHAEL HEYS</a:t>
            </a:r>
          </a:p>
          <a:p>
            <a:pPr algn="ctr"/>
            <a:r>
              <a:rPr lang="en-GB" b="1">
                <a:solidFill>
                  <a:srgbClr val="FF66FF"/>
                </a:solidFill>
              </a:rPr>
              <a:t>RICHARD OSBORNE</a:t>
            </a:r>
          </a:p>
          <a:p>
            <a:pPr algn="ctr"/>
            <a:r>
              <a:rPr lang="en-GB" b="1">
                <a:solidFill>
                  <a:srgbClr val="0070C0"/>
                </a:solidFill>
              </a:rPr>
              <a:t>SAM WILLIAMS</a:t>
            </a:r>
          </a:p>
          <a:p>
            <a:pPr algn="ctr"/>
            <a:r>
              <a:rPr lang="en-GB" b="1"/>
              <a:t>JOHN HOPKINS</a:t>
            </a:r>
          </a:p>
          <a:p>
            <a:pPr algn="ctr"/>
            <a:r>
              <a:rPr lang="en-GB" b="1">
                <a:solidFill>
                  <a:srgbClr val="FFFF00"/>
                </a:solidFill>
              </a:rPr>
              <a:t>JOSHUA LEWIS </a:t>
            </a:r>
          </a:p>
          <a:p>
            <a:pPr algn="ctr"/>
            <a:r>
              <a:rPr lang="en-GB" b="1">
                <a:solidFill>
                  <a:srgbClr val="7030A0"/>
                </a:solidFill>
              </a:rPr>
              <a:t>ZIHAO LIU</a:t>
            </a:r>
          </a:p>
          <a:p>
            <a:pPr algn="ctr"/>
            <a:endParaRPr lang="en-GB"/>
          </a:p>
          <a:p>
            <a:pPr algn="ctr"/>
            <a:endParaRPr lang="en-GB"/>
          </a:p>
          <a:p>
            <a:pPr algn="ctr"/>
            <a:endParaRPr lang="en-GB"/>
          </a:p>
        </p:txBody>
      </p:sp>
      <p:sp>
        <p:nvSpPr>
          <p:cNvPr id="7" name="TextBox 6">
            <a:extLst>
              <a:ext uri="{FF2B5EF4-FFF2-40B4-BE49-F238E27FC236}">
                <a16:creationId xmlns:a16="http://schemas.microsoft.com/office/drawing/2014/main" id="{C0DFA112-68FD-4C28-AF17-806B33D3DA13}"/>
              </a:ext>
            </a:extLst>
          </p:cNvPr>
          <p:cNvSpPr txBox="1"/>
          <p:nvPr/>
        </p:nvSpPr>
        <p:spPr>
          <a:xfrm>
            <a:off x="4275180" y="5068205"/>
            <a:ext cx="1812838" cy="246221"/>
          </a:xfrm>
          <a:prstGeom prst="rect">
            <a:avLst/>
          </a:prstGeom>
          <a:noFill/>
        </p:spPr>
        <p:txBody>
          <a:bodyPr wrap="square" rtlCol="0">
            <a:spAutoFit/>
          </a:bodyPr>
          <a:lstStyle/>
          <a:p>
            <a:r>
              <a:rPr lang="en-GB" sz="1000" i="1"/>
              <a:t>Fig. 1  Personal Gantt Chart</a:t>
            </a:r>
          </a:p>
        </p:txBody>
      </p:sp>
      <p:graphicFrame>
        <p:nvGraphicFramePr>
          <p:cNvPr id="11" name="Chart 10">
            <a:extLst>
              <a:ext uri="{FF2B5EF4-FFF2-40B4-BE49-F238E27FC236}">
                <a16:creationId xmlns:a16="http://schemas.microsoft.com/office/drawing/2014/main" id="{677EC48E-D519-462F-A9B4-C6A5934549AB}"/>
              </a:ext>
            </a:extLst>
          </p:cNvPr>
          <p:cNvGraphicFramePr>
            <a:graphicFrameLocks/>
          </p:cNvGraphicFramePr>
          <p:nvPr>
            <p:extLst>
              <p:ext uri="{D42A27DB-BD31-4B8C-83A1-F6EECF244321}">
                <p14:modId xmlns:p14="http://schemas.microsoft.com/office/powerpoint/2010/main" val="931188698"/>
              </p:ext>
            </p:extLst>
          </p:nvPr>
        </p:nvGraphicFramePr>
        <p:xfrm>
          <a:off x="982937" y="1553732"/>
          <a:ext cx="8923063" cy="376069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038660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99" y="559678"/>
            <a:ext cx="5334001" cy="1202010"/>
          </a:xfrm>
        </p:spPr>
        <p:txBody>
          <a:bodyPr>
            <a:normAutofit/>
          </a:bodyPr>
          <a:lstStyle/>
          <a:p>
            <a:pPr algn="l"/>
            <a:r>
              <a:rPr lang="en-GB" sz="3600" b="1" u="sng"/>
              <a:t>Powertrain Choices</a:t>
            </a:r>
          </a:p>
        </p:txBody>
      </p:sp>
      <p:sp>
        <p:nvSpPr>
          <p:cNvPr id="4" name="TextBox 3"/>
          <p:cNvSpPr txBox="1"/>
          <p:nvPr/>
        </p:nvSpPr>
        <p:spPr>
          <a:xfrm>
            <a:off x="6564735" y="1590733"/>
            <a:ext cx="4093827" cy="1200329"/>
          </a:xfrm>
          <a:prstGeom prst="rect">
            <a:avLst/>
          </a:prstGeom>
          <a:noFill/>
        </p:spPr>
        <p:txBody>
          <a:bodyPr wrap="square" rtlCol="0">
            <a:spAutoFit/>
          </a:bodyPr>
          <a:lstStyle/>
          <a:p>
            <a:pPr algn="ctr"/>
            <a:r>
              <a:rPr lang="en-GB" b="1" u="sng" err="1"/>
              <a:t>Emrax</a:t>
            </a:r>
            <a:r>
              <a:rPr lang="en-GB" b="1" u="sng"/>
              <a:t> 268</a:t>
            </a:r>
          </a:p>
          <a:p>
            <a:pPr marL="285750" indent="-285750" algn="ctr">
              <a:buFont typeface="Arial" panose="020B0604020202020204" pitchFamily="34" charset="0"/>
              <a:buChar char="•"/>
            </a:pPr>
            <a:r>
              <a:rPr lang="en-GB"/>
              <a:t>Casing Diameter: 268mm</a:t>
            </a:r>
          </a:p>
          <a:p>
            <a:pPr marL="285750" indent="-285750" algn="ctr">
              <a:buFont typeface="Arial" panose="020B0604020202020204" pitchFamily="34" charset="0"/>
              <a:buChar char="•"/>
            </a:pPr>
            <a:r>
              <a:rPr lang="en-GB"/>
              <a:t>Peak Power (at 4500 RPM): 230kW</a:t>
            </a:r>
          </a:p>
          <a:p>
            <a:pPr marL="285750" indent="-285750" algn="ctr">
              <a:buFont typeface="Arial" panose="020B0604020202020204" pitchFamily="34" charset="0"/>
              <a:buChar char="•"/>
            </a:pPr>
            <a:r>
              <a:rPr lang="en-GB"/>
              <a:t>Peak Torque: 500Nm</a:t>
            </a:r>
          </a:p>
        </p:txBody>
      </p:sp>
      <p:sp>
        <p:nvSpPr>
          <p:cNvPr id="5" name="TextBox 4">
            <a:extLst>
              <a:ext uri="{FF2B5EF4-FFF2-40B4-BE49-F238E27FC236}">
                <a16:creationId xmlns:a16="http://schemas.microsoft.com/office/drawing/2014/main" id="{61E4D5AD-7616-441D-9198-9F7CD9FD5244}"/>
              </a:ext>
            </a:extLst>
          </p:cNvPr>
          <p:cNvSpPr txBox="1"/>
          <p:nvPr/>
        </p:nvSpPr>
        <p:spPr>
          <a:xfrm>
            <a:off x="1281418" y="1590733"/>
            <a:ext cx="4295162" cy="1200329"/>
          </a:xfrm>
          <a:prstGeom prst="rect">
            <a:avLst/>
          </a:prstGeom>
          <a:noFill/>
        </p:spPr>
        <p:txBody>
          <a:bodyPr wrap="square" rtlCol="0">
            <a:spAutoFit/>
          </a:bodyPr>
          <a:lstStyle/>
          <a:p>
            <a:pPr algn="ctr"/>
            <a:r>
              <a:rPr lang="en-GB" b="1" u="sng" err="1"/>
              <a:t>Emrax</a:t>
            </a:r>
            <a:r>
              <a:rPr lang="en-GB" b="1" u="sng"/>
              <a:t> 348</a:t>
            </a:r>
          </a:p>
          <a:p>
            <a:pPr marL="285750" indent="-285750" algn="ctr">
              <a:buFont typeface="Arial" panose="020B0604020202020204" pitchFamily="34" charset="0"/>
              <a:buChar char="•"/>
            </a:pPr>
            <a:r>
              <a:rPr lang="en-GB"/>
              <a:t>Casing Diameter: 348mm</a:t>
            </a:r>
          </a:p>
          <a:p>
            <a:pPr marL="285750" indent="-285750" algn="ctr">
              <a:buFont typeface="Arial" panose="020B0604020202020204" pitchFamily="34" charset="0"/>
              <a:buChar char="•"/>
            </a:pPr>
            <a:r>
              <a:rPr lang="en-GB"/>
              <a:t>Peak Power (at 4000 RPM): 300kW</a:t>
            </a:r>
          </a:p>
          <a:p>
            <a:pPr marL="285750" indent="-285750" algn="ctr">
              <a:buFont typeface="Arial" panose="020B0604020202020204" pitchFamily="34" charset="0"/>
              <a:buChar char="•"/>
            </a:pPr>
            <a:r>
              <a:rPr lang="en-GB"/>
              <a:t>Peak Torque: 1000Nm</a:t>
            </a:r>
          </a:p>
        </p:txBody>
      </p:sp>
      <p:pic>
        <p:nvPicPr>
          <p:cNvPr id="6" name="Picture 5">
            <a:extLst>
              <a:ext uri="{FF2B5EF4-FFF2-40B4-BE49-F238E27FC236}">
                <a16:creationId xmlns:a16="http://schemas.microsoft.com/office/drawing/2014/main" id="{D3DFF778-2A91-4EEF-86C6-5E346AC0A54B}"/>
              </a:ext>
            </a:extLst>
          </p:cNvPr>
          <p:cNvPicPr>
            <a:picLocks noChangeAspect="1"/>
          </p:cNvPicPr>
          <p:nvPr/>
        </p:nvPicPr>
        <p:blipFill>
          <a:blip r:embed="rId2"/>
          <a:stretch>
            <a:fillRect/>
          </a:stretch>
        </p:blipFill>
        <p:spPr>
          <a:xfrm>
            <a:off x="7248088" y="2944950"/>
            <a:ext cx="2727123" cy="2893538"/>
          </a:xfrm>
          <a:prstGeom prst="rect">
            <a:avLst/>
          </a:prstGeom>
        </p:spPr>
      </p:pic>
      <p:pic>
        <p:nvPicPr>
          <p:cNvPr id="7" name="Picture 6">
            <a:extLst>
              <a:ext uri="{FF2B5EF4-FFF2-40B4-BE49-F238E27FC236}">
                <a16:creationId xmlns:a16="http://schemas.microsoft.com/office/drawing/2014/main" id="{E8EA230F-E49F-43B0-87A3-FA08D85AD4A8}"/>
              </a:ext>
            </a:extLst>
          </p:cNvPr>
          <p:cNvPicPr>
            <a:picLocks noChangeAspect="1"/>
          </p:cNvPicPr>
          <p:nvPr/>
        </p:nvPicPr>
        <p:blipFill>
          <a:blip r:embed="rId3"/>
          <a:stretch>
            <a:fillRect/>
          </a:stretch>
        </p:blipFill>
        <p:spPr>
          <a:xfrm>
            <a:off x="2216788" y="2944951"/>
            <a:ext cx="2424422" cy="2893538"/>
          </a:xfrm>
          <a:prstGeom prst="rect">
            <a:avLst/>
          </a:prstGeom>
        </p:spPr>
      </p:pic>
      <p:sp>
        <p:nvSpPr>
          <p:cNvPr id="3" name="TextBox 2">
            <a:extLst>
              <a:ext uri="{FF2B5EF4-FFF2-40B4-BE49-F238E27FC236}">
                <a16:creationId xmlns:a16="http://schemas.microsoft.com/office/drawing/2014/main" id="{19979AAA-9B75-4569-9C88-0E0072F0481F}"/>
              </a:ext>
            </a:extLst>
          </p:cNvPr>
          <p:cNvSpPr txBox="1"/>
          <p:nvPr/>
        </p:nvSpPr>
        <p:spPr>
          <a:xfrm>
            <a:off x="2687444" y="5838488"/>
            <a:ext cx="1483110" cy="246221"/>
          </a:xfrm>
          <a:prstGeom prst="rect">
            <a:avLst/>
          </a:prstGeom>
          <a:noFill/>
        </p:spPr>
        <p:txBody>
          <a:bodyPr wrap="square" rtlCol="0">
            <a:spAutoFit/>
          </a:bodyPr>
          <a:lstStyle/>
          <a:p>
            <a:r>
              <a:rPr lang="en-GB" sz="1000" i="1"/>
              <a:t>Fig. 2     (EMRAX, 2019)</a:t>
            </a:r>
            <a:endParaRPr lang="en-GB" sz="600" i="1"/>
          </a:p>
        </p:txBody>
      </p:sp>
      <p:sp>
        <p:nvSpPr>
          <p:cNvPr id="8" name="TextBox 7">
            <a:extLst>
              <a:ext uri="{FF2B5EF4-FFF2-40B4-BE49-F238E27FC236}">
                <a16:creationId xmlns:a16="http://schemas.microsoft.com/office/drawing/2014/main" id="{937BBEBA-6B80-4BDB-A1F4-9229D345A2BC}"/>
              </a:ext>
            </a:extLst>
          </p:cNvPr>
          <p:cNvSpPr txBox="1"/>
          <p:nvPr/>
        </p:nvSpPr>
        <p:spPr>
          <a:xfrm>
            <a:off x="7945770" y="5838488"/>
            <a:ext cx="1331756" cy="246221"/>
          </a:xfrm>
          <a:prstGeom prst="rect">
            <a:avLst/>
          </a:prstGeom>
          <a:noFill/>
        </p:spPr>
        <p:txBody>
          <a:bodyPr wrap="square" rtlCol="0">
            <a:spAutoFit/>
          </a:bodyPr>
          <a:lstStyle/>
          <a:p>
            <a:r>
              <a:rPr lang="en-GB" sz="1000" i="1"/>
              <a:t>Fig. 3    (EMRAX, 2019)</a:t>
            </a:r>
          </a:p>
        </p:txBody>
      </p:sp>
      <p:sp>
        <p:nvSpPr>
          <p:cNvPr id="9" name="TextBox 8">
            <a:extLst>
              <a:ext uri="{FF2B5EF4-FFF2-40B4-BE49-F238E27FC236}">
                <a16:creationId xmlns:a16="http://schemas.microsoft.com/office/drawing/2014/main" id="{800D6AF3-17BD-462A-998B-621005964C16}"/>
              </a:ext>
            </a:extLst>
          </p:cNvPr>
          <p:cNvSpPr txBox="1"/>
          <p:nvPr/>
        </p:nvSpPr>
        <p:spPr>
          <a:xfrm>
            <a:off x="9773175" y="6400800"/>
            <a:ext cx="1601721" cy="338554"/>
          </a:xfrm>
          <a:prstGeom prst="rect">
            <a:avLst/>
          </a:prstGeom>
          <a:noFill/>
        </p:spPr>
        <p:txBody>
          <a:bodyPr wrap="none" rtlCol="0">
            <a:spAutoFit/>
          </a:bodyPr>
          <a:lstStyle/>
          <a:p>
            <a:r>
              <a:rPr lang="en-GB" sz="1600"/>
              <a:t>Richard Osborne</a:t>
            </a:r>
          </a:p>
        </p:txBody>
      </p:sp>
    </p:spTree>
    <p:extLst>
      <p:ext uri="{BB962C8B-B14F-4D97-AF65-F5344CB8AC3E}">
        <p14:creationId xmlns:p14="http://schemas.microsoft.com/office/powerpoint/2010/main" val="1334988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i="1" u="sng">
                <a:latin typeface="Century Schoolbook" panose="02040604050505020304" pitchFamily="18" charset="0"/>
              </a:rPr>
              <a:t>Wheels &amp; Tyres</a:t>
            </a:r>
          </a:p>
        </p:txBody>
      </p:sp>
      <p:sp>
        <p:nvSpPr>
          <p:cNvPr id="3" name="Content Placeholder 2"/>
          <p:cNvSpPr>
            <a:spLocks noGrp="1"/>
          </p:cNvSpPr>
          <p:nvPr>
            <p:ph sz="half" idx="1"/>
          </p:nvPr>
        </p:nvSpPr>
        <p:spPr>
          <a:xfrm>
            <a:off x="838201" y="1548788"/>
            <a:ext cx="5181600" cy="1517542"/>
          </a:xfrm>
        </p:spPr>
        <p:txBody>
          <a:bodyPr>
            <a:normAutofit fontScale="92500" lnSpcReduction="10000"/>
          </a:bodyPr>
          <a:lstStyle/>
          <a:p>
            <a:r>
              <a:rPr lang="en-GB" sz="1800">
                <a:latin typeface="Corbel" panose="020B0503020204020204" pitchFamily="34" charset="0"/>
              </a:rPr>
              <a:t>Wheels</a:t>
            </a:r>
          </a:p>
          <a:p>
            <a:pPr lvl="1"/>
            <a:r>
              <a:rPr lang="en-GB" sz="1800">
                <a:latin typeface="Corbel" panose="020B0503020204020204" pitchFamily="34" charset="0"/>
              </a:rPr>
              <a:t>Research - </a:t>
            </a:r>
            <a:r>
              <a:rPr lang="en-GB" sz="1800" err="1">
                <a:latin typeface="Corbel" panose="020B0503020204020204" pitchFamily="34" charset="0"/>
              </a:rPr>
              <a:t>Dallara</a:t>
            </a:r>
            <a:endParaRPr lang="en-GB" sz="1800">
              <a:latin typeface="Corbel" panose="020B0503020204020204" pitchFamily="34" charset="0"/>
            </a:endParaRPr>
          </a:p>
          <a:p>
            <a:pPr lvl="1"/>
            <a:r>
              <a:rPr lang="en-GB" sz="1800">
                <a:latin typeface="Corbel" panose="020B0503020204020204" pitchFamily="34" charset="0"/>
              </a:rPr>
              <a:t>13-inch diameter</a:t>
            </a:r>
          </a:p>
          <a:p>
            <a:pPr lvl="1"/>
            <a:r>
              <a:rPr lang="en-GB" sz="1800">
                <a:latin typeface="Corbel" panose="020B0503020204020204" pitchFamily="34" charset="0"/>
              </a:rPr>
              <a:t>Image wheels</a:t>
            </a:r>
          </a:p>
        </p:txBody>
      </p:sp>
      <p:sp>
        <p:nvSpPr>
          <p:cNvPr id="4" name="Content Placeholder 3"/>
          <p:cNvSpPr>
            <a:spLocks noGrp="1"/>
          </p:cNvSpPr>
          <p:nvPr>
            <p:ph sz="half" idx="2"/>
          </p:nvPr>
        </p:nvSpPr>
        <p:spPr>
          <a:xfrm>
            <a:off x="6172200" y="1548788"/>
            <a:ext cx="5181600" cy="1521583"/>
          </a:xfrm>
        </p:spPr>
        <p:txBody>
          <a:bodyPr>
            <a:normAutofit fontScale="92500" lnSpcReduction="10000"/>
          </a:bodyPr>
          <a:lstStyle/>
          <a:p>
            <a:r>
              <a:rPr lang="en-GB" sz="1800">
                <a:latin typeface="Corbel" panose="020B0503020204020204" pitchFamily="34" charset="0"/>
              </a:rPr>
              <a:t>Tyres</a:t>
            </a:r>
          </a:p>
          <a:p>
            <a:pPr lvl="1"/>
            <a:r>
              <a:rPr lang="en-GB" sz="1800">
                <a:latin typeface="Corbel" panose="020B0503020204020204" pitchFamily="34" charset="0"/>
              </a:rPr>
              <a:t>Research - </a:t>
            </a:r>
            <a:r>
              <a:rPr lang="en-GB" sz="1800" err="1">
                <a:latin typeface="Corbel" panose="020B0503020204020204" pitchFamily="34" charset="0"/>
              </a:rPr>
              <a:t>Dallara</a:t>
            </a:r>
            <a:endParaRPr lang="en-GB" sz="1800">
              <a:latin typeface="Corbel" panose="020B0503020204020204" pitchFamily="34" charset="0"/>
            </a:endParaRPr>
          </a:p>
          <a:p>
            <a:pPr lvl="1"/>
            <a:r>
              <a:rPr lang="en-GB" sz="1800">
                <a:latin typeface="Corbel" panose="020B0503020204020204" pitchFamily="34" charset="0"/>
              </a:rPr>
              <a:t>Three firm choices; one Ultra soft dry slick, one intermediate, and one cut wet.</a:t>
            </a:r>
          </a:p>
        </p:txBody>
      </p:sp>
      <p:pic>
        <p:nvPicPr>
          <p:cNvPr id="1026" name="Picture 2" descr="Lightweight Alloy Wheel for Sports, Race and Hillclimb Ca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5600" y="3128164"/>
            <a:ext cx="2700584" cy="270058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F0951F6E-2CC5-415A-A75F-CEA48536D678}"/>
              </a:ext>
            </a:extLst>
          </p:cNvPr>
          <p:cNvPicPr>
            <a:picLocks noChangeAspect="1"/>
          </p:cNvPicPr>
          <p:nvPr/>
        </p:nvPicPr>
        <p:blipFill>
          <a:blip r:embed="rId4"/>
          <a:stretch>
            <a:fillRect/>
          </a:stretch>
        </p:blipFill>
        <p:spPr>
          <a:xfrm>
            <a:off x="6684089" y="3128164"/>
            <a:ext cx="4137710" cy="2681224"/>
          </a:xfrm>
          <a:prstGeom prst="rect">
            <a:avLst/>
          </a:prstGeom>
        </p:spPr>
      </p:pic>
      <p:sp>
        <p:nvSpPr>
          <p:cNvPr id="9" name="TextBox 8">
            <a:extLst>
              <a:ext uri="{FF2B5EF4-FFF2-40B4-BE49-F238E27FC236}">
                <a16:creationId xmlns:a16="http://schemas.microsoft.com/office/drawing/2014/main" id="{751FA3BE-0F0D-4E1A-9179-B1B68DBA28A8}"/>
              </a:ext>
            </a:extLst>
          </p:cNvPr>
          <p:cNvSpPr txBox="1"/>
          <p:nvPr/>
        </p:nvSpPr>
        <p:spPr>
          <a:xfrm>
            <a:off x="1701222" y="5828748"/>
            <a:ext cx="1489340" cy="253916"/>
          </a:xfrm>
          <a:prstGeom prst="rect">
            <a:avLst/>
          </a:prstGeom>
          <a:noFill/>
        </p:spPr>
        <p:txBody>
          <a:bodyPr wrap="square" rtlCol="0">
            <a:spAutoFit/>
          </a:bodyPr>
          <a:lstStyle/>
          <a:p>
            <a:r>
              <a:rPr lang="en-GB" sz="1050" i="1"/>
              <a:t>Fig. 4  </a:t>
            </a:r>
            <a:r>
              <a:rPr lang="en-GB" sz="1050"/>
              <a:t>(Billet 93, 2019)</a:t>
            </a:r>
          </a:p>
        </p:txBody>
      </p:sp>
      <p:sp>
        <p:nvSpPr>
          <p:cNvPr id="10" name="TextBox 9">
            <a:extLst>
              <a:ext uri="{FF2B5EF4-FFF2-40B4-BE49-F238E27FC236}">
                <a16:creationId xmlns:a16="http://schemas.microsoft.com/office/drawing/2014/main" id="{1301E62E-DD8B-4C37-945E-471C59D16E5C}"/>
              </a:ext>
            </a:extLst>
          </p:cNvPr>
          <p:cNvSpPr txBox="1"/>
          <p:nvPr/>
        </p:nvSpPr>
        <p:spPr>
          <a:xfrm>
            <a:off x="8272774" y="5828748"/>
            <a:ext cx="1301531" cy="253916"/>
          </a:xfrm>
          <a:prstGeom prst="rect">
            <a:avLst/>
          </a:prstGeom>
          <a:noFill/>
        </p:spPr>
        <p:txBody>
          <a:bodyPr wrap="square" rtlCol="0">
            <a:spAutoFit/>
          </a:bodyPr>
          <a:lstStyle/>
          <a:p>
            <a:r>
              <a:rPr lang="en-GB" sz="1000" i="1"/>
              <a:t>Fig.5 </a:t>
            </a:r>
            <a:r>
              <a:rPr lang="en-GB" sz="1000"/>
              <a:t>(Pirelli F1, n.d.)</a:t>
            </a:r>
          </a:p>
        </p:txBody>
      </p:sp>
      <p:sp>
        <p:nvSpPr>
          <p:cNvPr id="12" name="TextBox 11">
            <a:extLst>
              <a:ext uri="{FF2B5EF4-FFF2-40B4-BE49-F238E27FC236}">
                <a16:creationId xmlns:a16="http://schemas.microsoft.com/office/drawing/2014/main" id="{3FBFA733-A28B-491A-BE7A-DDF5DA264337}"/>
              </a:ext>
            </a:extLst>
          </p:cNvPr>
          <p:cNvSpPr txBox="1"/>
          <p:nvPr/>
        </p:nvSpPr>
        <p:spPr>
          <a:xfrm>
            <a:off x="9773175" y="6400800"/>
            <a:ext cx="1312154" cy="338554"/>
          </a:xfrm>
          <a:prstGeom prst="rect">
            <a:avLst/>
          </a:prstGeom>
          <a:noFill/>
        </p:spPr>
        <p:txBody>
          <a:bodyPr wrap="none" rtlCol="0">
            <a:spAutoFit/>
          </a:bodyPr>
          <a:lstStyle/>
          <a:p>
            <a:r>
              <a:rPr lang="en-GB" sz="1600"/>
              <a:t>Michael Heys</a:t>
            </a:r>
          </a:p>
        </p:txBody>
      </p:sp>
    </p:spTree>
    <p:extLst>
      <p:ext uri="{BB962C8B-B14F-4D97-AF65-F5344CB8AC3E}">
        <p14:creationId xmlns:p14="http://schemas.microsoft.com/office/powerpoint/2010/main" val="808210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5334000" cy="1587904"/>
          </a:xfrm>
        </p:spPr>
        <p:txBody>
          <a:bodyPr>
            <a:normAutofit/>
          </a:bodyPr>
          <a:lstStyle/>
          <a:p>
            <a:pPr algn="l"/>
            <a:r>
              <a:rPr lang="en-GB" sz="3600" b="1" i="1" u="sng">
                <a:latin typeface="Century Schoolbook" panose="02040604050505020304" pitchFamily="18" charset="0"/>
              </a:rPr>
              <a:t>Rear Chassis Design- Tub to Motors</a:t>
            </a:r>
          </a:p>
        </p:txBody>
      </p:sp>
      <p:pic>
        <p:nvPicPr>
          <p:cNvPr id="5" name="Content Placeholder 4"/>
          <p:cNvPicPr>
            <a:picLocks noGrp="1" noChangeAspect="1"/>
          </p:cNvPicPr>
          <p:nvPr>
            <p:ph sz="half" idx="2"/>
          </p:nvPr>
        </p:nvPicPr>
        <p:blipFill>
          <a:blip r:embed="rId3"/>
          <a:stretch>
            <a:fillRect/>
          </a:stretch>
        </p:blipFill>
        <p:spPr>
          <a:xfrm>
            <a:off x="100387" y="1612059"/>
            <a:ext cx="2508543" cy="2488946"/>
          </a:xfrm>
          <a:prstGeom prst="rect">
            <a:avLst/>
          </a:prstGeom>
        </p:spPr>
      </p:pic>
      <p:sp>
        <p:nvSpPr>
          <p:cNvPr id="6" name="TextBox 5">
            <a:extLst>
              <a:ext uri="{FF2B5EF4-FFF2-40B4-BE49-F238E27FC236}">
                <a16:creationId xmlns:a16="http://schemas.microsoft.com/office/drawing/2014/main" id="{192149E5-B393-41F5-9AE6-227C506A75EF}"/>
              </a:ext>
            </a:extLst>
          </p:cNvPr>
          <p:cNvSpPr txBox="1"/>
          <p:nvPr/>
        </p:nvSpPr>
        <p:spPr>
          <a:xfrm>
            <a:off x="9773175" y="6400800"/>
            <a:ext cx="1312154" cy="338554"/>
          </a:xfrm>
          <a:prstGeom prst="rect">
            <a:avLst/>
          </a:prstGeom>
          <a:noFill/>
        </p:spPr>
        <p:txBody>
          <a:bodyPr wrap="none" rtlCol="0">
            <a:spAutoFit/>
          </a:bodyPr>
          <a:lstStyle/>
          <a:p>
            <a:r>
              <a:rPr lang="en-GB" sz="1600"/>
              <a:t>Michael Heys</a:t>
            </a:r>
          </a:p>
        </p:txBody>
      </p:sp>
      <p:pic>
        <p:nvPicPr>
          <p:cNvPr id="9" name="Picture 8">
            <a:extLst>
              <a:ext uri="{FF2B5EF4-FFF2-40B4-BE49-F238E27FC236}">
                <a16:creationId xmlns:a16="http://schemas.microsoft.com/office/drawing/2014/main" id="{2693A959-8513-4A93-A352-679B7ABA2874}"/>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81935" y="1612059"/>
            <a:ext cx="2591858" cy="2488946"/>
          </a:xfrm>
          <a:prstGeom prst="rect">
            <a:avLst/>
          </a:prstGeom>
          <a:noFill/>
        </p:spPr>
      </p:pic>
      <p:pic>
        <p:nvPicPr>
          <p:cNvPr id="10" name="Picture 9">
            <a:extLst>
              <a:ext uri="{FF2B5EF4-FFF2-40B4-BE49-F238E27FC236}">
                <a16:creationId xmlns:a16="http://schemas.microsoft.com/office/drawing/2014/main" id="{6F4BBE2E-F2B1-4027-9F49-265A493A2B72}"/>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28537" y="1612060"/>
            <a:ext cx="3205973" cy="2488946"/>
          </a:xfrm>
          <a:prstGeom prst="rect">
            <a:avLst/>
          </a:prstGeom>
          <a:noFill/>
        </p:spPr>
      </p:pic>
      <p:pic>
        <p:nvPicPr>
          <p:cNvPr id="11" name="Picture 10">
            <a:extLst>
              <a:ext uri="{FF2B5EF4-FFF2-40B4-BE49-F238E27FC236}">
                <a16:creationId xmlns:a16="http://schemas.microsoft.com/office/drawing/2014/main" id="{49C08A23-55BE-4E17-9E29-78479D6D49A0}"/>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8989254" y="1612060"/>
            <a:ext cx="2864863" cy="2488946"/>
          </a:xfrm>
          <a:prstGeom prst="rect">
            <a:avLst/>
          </a:prstGeom>
        </p:spPr>
      </p:pic>
      <p:sp>
        <p:nvSpPr>
          <p:cNvPr id="12" name="TextBox 11">
            <a:extLst>
              <a:ext uri="{FF2B5EF4-FFF2-40B4-BE49-F238E27FC236}">
                <a16:creationId xmlns:a16="http://schemas.microsoft.com/office/drawing/2014/main" id="{F452D835-4197-4DC3-94F1-4ABD3912EA17}"/>
              </a:ext>
            </a:extLst>
          </p:cNvPr>
          <p:cNvSpPr txBox="1"/>
          <p:nvPr/>
        </p:nvSpPr>
        <p:spPr>
          <a:xfrm>
            <a:off x="100387" y="4176264"/>
            <a:ext cx="2508543" cy="369332"/>
          </a:xfrm>
          <a:prstGeom prst="rect">
            <a:avLst/>
          </a:prstGeom>
          <a:noFill/>
        </p:spPr>
        <p:txBody>
          <a:bodyPr wrap="square" rtlCol="0">
            <a:spAutoFit/>
          </a:bodyPr>
          <a:lstStyle/>
          <a:p>
            <a:r>
              <a:rPr lang="en-GB"/>
              <a:t>Mk1</a:t>
            </a:r>
          </a:p>
        </p:txBody>
      </p:sp>
      <p:sp>
        <p:nvSpPr>
          <p:cNvPr id="13" name="TextBox 12">
            <a:extLst>
              <a:ext uri="{FF2B5EF4-FFF2-40B4-BE49-F238E27FC236}">
                <a16:creationId xmlns:a16="http://schemas.microsoft.com/office/drawing/2014/main" id="{DEED9D1D-4AFF-4974-A745-00D7B59C27B9}"/>
              </a:ext>
            </a:extLst>
          </p:cNvPr>
          <p:cNvSpPr txBox="1"/>
          <p:nvPr/>
        </p:nvSpPr>
        <p:spPr>
          <a:xfrm>
            <a:off x="2881935" y="4176264"/>
            <a:ext cx="2508543" cy="369332"/>
          </a:xfrm>
          <a:prstGeom prst="rect">
            <a:avLst/>
          </a:prstGeom>
          <a:noFill/>
        </p:spPr>
        <p:txBody>
          <a:bodyPr wrap="square" rtlCol="0">
            <a:spAutoFit/>
          </a:bodyPr>
          <a:lstStyle/>
          <a:p>
            <a:r>
              <a:rPr lang="en-GB"/>
              <a:t>Mk5</a:t>
            </a:r>
          </a:p>
        </p:txBody>
      </p:sp>
      <p:sp>
        <p:nvSpPr>
          <p:cNvPr id="14" name="TextBox 13">
            <a:extLst>
              <a:ext uri="{FF2B5EF4-FFF2-40B4-BE49-F238E27FC236}">
                <a16:creationId xmlns:a16="http://schemas.microsoft.com/office/drawing/2014/main" id="{A1C6FE8B-76E8-4C1F-BF7C-3358EBE4FFEC}"/>
              </a:ext>
            </a:extLst>
          </p:cNvPr>
          <p:cNvSpPr txBox="1"/>
          <p:nvPr/>
        </p:nvSpPr>
        <p:spPr>
          <a:xfrm>
            <a:off x="5628537" y="4101005"/>
            <a:ext cx="3205973" cy="369332"/>
          </a:xfrm>
          <a:prstGeom prst="rect">
            <a:avLst/>
          </a:prstGeom>
          <a:noFill/>
        </p:spPr>
        <p:txBody>
          <a:bodyPr wrap="square" rtlCol="0">
            <a:spAutoFit/>
          </a:bodyPr>
          <a:lstStyle/>
          <a:p>
            <a:r>
              <a:rPr lang="en-GB"/>
              <a:t>Mk6</a:t>
            </a:r>
          </a:p>
        </p:txBody>
      </p:sp>
      <p:sp>
        <p:nvSpPr>
          <p:cNvPr id="15" name="TextBox 14">
            <a:extLst>
              <a:ext uri="{FF2B5EF4-FFF2-40B4-BE49-F238E27FC236}">
                <a16:creationId xmlns:a16="http://schemas.microsoft.com/office/drawing/2014/main" id="{6FB841AA-5A0C-43CC-A360-868BEB54CBFA}"/>
              </a:ext>
            </a:extLst>
          </p:cNvPr>
          <p:cNvSpPr txBox="1"/>
          <p:nvPr/>
        </p:nvSpPr>
        <p:spPr>
          <a:xfrm>
            <a:off x="9025175" y="4176264"/>
            <a:ext cx="2843968" cy="369332"/>
          </a:xfrm>
          <a:prstGeom prst="rect">
            <a:avLst/>
          </a:prstGeom>
          <a:noFill/>
        </p:spPr>
        <p:txBody>
          <a:bodyPr wrap="square" rtlCol="0">
            <a:spAutoFit/>
          </a:bodyPr>
          <a:lstStyle/>
          <a:p>
            <a:r>
              <a:rPr lang="en-GB"/>
              <a:t>Mk7</a:t>
            </a:r>
          </a:p>
        </p:txBody>
      </p:sp>
    </p:spTree>
    <p:extLst>
      <p:ext uri="{BB962C8B-B14F-4D97-AF65-F5344CB8AC3E}">
        <p14:creationId xmlns:p14="http://schemas.microsoft.com/office/powerpoint/2010/main" val="3793220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A0D83-3CD7-4B74-B6AD-6B161A7A9CB3}"/>
              </a:ext>
            </a:extLst>
          </p:cNvPr>
          <p:cNvSpPr>
            <a:spLocks noGrp="1"/>
          </p:cNvSpPr>
          <p:nvPr>
            <p:ph type="title"/>
          </p:nvPr>
        </p:nvSpPr>
        <p:spPr>
          <a:xfrm>
            <a:off x="382137" y="341314"/>
            <a:ext cx="2780754" cy="2210818"/>
          </a:xfrm>
        </p:spPr>
        <p:txBody>
          <a:bodyPr/>
          <a:lstStyle/>
          <a:p>
            <a:r>
              <a:rPr lang="en-GB"/>
              <a:t>Rear Damper Mounts</a:t>
            </a:r>
          </a:p>
        </p:txBody>
      </p:sp>
      <p:pic>
        <p:nvPicPr>
          <p:cNvPr id="4" name="Content Placeholder 3">
            <a:extLst>
              <a:ext uri="{FF2B5EF4-FFF2-40B4-BE49-F238E27FC236}">
                <a16:creationId xmlns:a16="http://schemas.microsoft.com/office/drawing/2014/main" id="{753FDDF5-DEFB-4C40-82E1-4F71BBD4C727}"/>
              </a:ext>
            </a:extLst>
          </p:cNvPr>
          <p:cNvPicPr>
            <a:picLocks noGrp="1" noChangeAspect="1"/>
          </p:cNvPicPr>
          <p:nvPr>
            <p:ph idx="1"/>
          </p:nvPr>
        </p:nvPicPr>
        <p:blipFill>
          <a:blip r:embed="rId3"/>
          <a:stretch>
            <a:fillRect/>
          </a:stretch>
        </p:blipFill>
        <p:spPr>
          <a:xfrm>
            <a:off x="3822064" y="509533"/>
            <a:ext cx="2322164" cy="1464946"/>
          </a:xfrm>
          <a:prstGeom prst="rect">
            <a:avLst/>
          </a:prstGeom>
        </p:spPr>
      </p:pic>
      <p:pic>
        <p:nvPicPr>
          <p:cNvPr id="5" name="Picture 4">
            <a:extLst>
              <a:ext uri="{FF2B5EF4-FFF2-40B4-BE49-F238E27FC236}">
                <a16:creationId xmlns:a16="http://schemas.microsoft.com/office/drawing/2014/main" id="{6B305CE8-B44B-4A7D-9AE5-ECB06ACB10A8}"/>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6613904" y="509533"/>
            <a:ext cx="2266950" cy="1464945"/>
          </a:xfrm>
          <a:prstGeom prst="rect">
            <a:avLst/>
          </a:prstGeom>
        </p:spPr>
      </p:pic>
      <p:pic>
        <p:nvPicPr>
          <p:cNvPr id="6" name="Picture 5">
            <a:extLst>
              <a:ext uri="{FF2B5EF4-FFF2-40B4-BE49-F238E27FC236}">
                <a16:creationId xmlns:a16="http://schemas.microsoft.com/office/drawing/2014/main" id="{3449BE91-9170-42DA-BA42-D5F52901C7DB}"/>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9350530" y="526678"/>
            <a:ext cx="2186305" cy="1447800"/>
          </a:xfrm>
          <a:prstGeom prst="rect">
            <a:avLst/>
          </a:prstGeom>
        </p:spPr>
      </p:pic>
      <p:pic>
        <p:nvPicPr>
          <p:cNvPr id="7" name="Picture 6">
            <a:extLst>
              <a:ext uri="{FF2B5EF4-FFF2-40B4-BE49-F238E27FC236}">
                <a16:creationId xmlns:a16="http://schemas.microsoft.com/office/drawing/2014/main" id="{3F427A5B-1365-4588-B869-810BC8EAE6F9}"/>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3558813" y="2835321"/>
            <a:ext cx="2537187" cy="1610435"/>
          </a:xfrm>
          <a:prstGeom prst="rect">
            <a:avLst/>
          </a:prstGeom>
        </p:spPr>
      </p:pic>
      <p:pic>
        <p:nvPicPr>
          <p:cNvPr id="8" name="Picture 7">
            <a:extLst>
              <a:ext uri="{FF2B5EF4-FFF2-40B4-BE49-F238E27FC236}">
                <a16:creationId xmlns:a16="http://schemas.microsoft.com/office/drawing/2014/main" id="{85DCB3CB-80B5-4950-9BEE-CCA04950E645}"/>
              </a:ext>
            </a:extLst>
          </p:cNvPr>
          <p:cNvPicPr/>
          <p:nvPr/>
        </p:nvPicPr>
        <p:blipFill>
          <a:blip r:embed="rId7">
            <a:extLst>
              <a:ext uri="{28A0092B-C50C-407E-A947-70E740481C1C}">
                <a14:useLocalDpi xmlns:a14="http://schemas.microsoft.com/office/drawing/2010/main" val="0"/>
              </a:ext>
            </a:extLst>
          </a:blip>
          <a:stretch>
            <a:fillRect/>
          </a:stretch>
        </p:blipFill>
        <p:spPr>
          <a:xfrm>
            <a:off x="6552944" y="2778527"/>
            <a:ext cx="2327910" cy="1724025"/>
          </a:xfrm>
          <a:prstGeom prst="rect">
            <a:avLst/>
          </a:prstGeom>
        </p:spPr>
      </p:pic>
      <p:pic>
        <p:nvPicPr>
          <p:cNvPr id="9" name="Picture 8">
            <a:extLst>
              <a:ext uri="{FF2B5EF4-FFF2-40B4-BE49-F238E27FC236}">
                <a16:creationId xmlns:a16="http://schemas.microsoft.com/office/drawing/2014/main" id="{7973ACAD-1270-4042-9259-2744F6087C48}"/>
              </a:ext>
            </a:extLst>
          </p:cNvPr>
          <p:cNvPicPr/>
          <p:nvPr/>
        </p:nvPicPr>
        <p:blipFill>
          <a:blip r:embed="rId8">
            <a:extLst>
              <a:ext uri="{28A0092B-C50C-407E-A947-70E740481C1C}">
                <a14:useLocalDpi xmlns:a14="http://schemas.microsoft.com/office/drawing/2010/main" val="0"/>
              </a:ext>
            </a:extLst>
          </a:blip>
          <a:stretch>
            <a:fillRect/>
          </a:stretch>
        </p:blipFill>
        <p:spPr>
          <a:xfrm>
            <a:off x="9310207" y="2740996"/>
            <a:ext cx="2266950" cy="1761556"/>
          </a:xfrm>
          <a:prstGeom prst="rect">
            <a:avLst/>
          </a:prstGeom>
        </p:spPr>
      </p:pic>
      <p:sp>
        <p:nvSpPr>
          <p:cNvPr id="10" name="TextBox 9">
            <a:extLst>
              <a:ext uri="{FF2B5EF4-FFF2-40B4-BE49-F238E27FC236}">
                <a16:creationId xmlns:a16="http://schemas.microsoft.com/office/drawing/2014/main" id="{D85E3593-ECBB-44EC-996A-55779E86654A}"/>
              </a:ext>
            </a:extLst>
          </p:cNvPr>
          <p:cNvSpPr txBox="1"/>
          <p:nvPr/>
        </p:nvSpPr>
        <p:spPr>
          <a:xfrm>
            <a:off x="3822064" y="2124604"/>
            <a:ext cx="2273936" cy="369332"/>
          </a:xfrm>
          <a:prstGeom prst="rect">
            <a:avLst/>
          </a:prstGeom>
          <a:noFill/>
        </p:spPr>
        <p:txBody>
          <a:bodyPr wrap="square" rtlCol="0">
            <a:spAutoFit/>
          </a:bodyPr>
          <a:lstStyle/>
          <a:p>
            <a:r>
              <a:rPr lang="en-GB"/>
              <a:t>Mk1</a:t>
            </a:r>
          </a:p>
        </p:txBody>
      </p:sp>
      <p:sp>
        <p:nvSpPr>
          <p:cNvPr id="11" name="TextBox 10">
            <a:extLst>
              <a:ext uri="{FF2B5EF4-FFF2-40B4-BE49-F238E27FC236}">
                <a16:creationId xmlns:a16="http://schemas.microsoft.com/office/drawing/2014/main" id="{ABC02C90-36B3-4104-893F-1965E1C8BCAC}"/>
              </a:ext>
            </a:extLst>
          </p:cNvPr>
          <p:cNvSpPr txBox="1"/>
          <p:nvPr/>
        </p:nvSpPr>
        <p:spPr>
          <a:xfrm>
            <a:off x="6613904" y="2101755"/>
            <a:ext cx="2266950" cy="369332"/>
          </a:xfrm>
          <a:prstGeom prst="rect">
            <a:avLst/>
          </a:prstGeom>
          <a:noFill/>
        </p:spPr>
        <p:txBody>
          <a:bodyPr wrap="square" rtlCol="0">
            <a:spAutoFit/>
          </a:bodyPr>
          <a:lstStyle/>
          <a:p>
            <a:r>
              <a:rPr lang="en-GB"/>
              <a:t>Mk3</a:t>
            </a:r>
          </a:p>
        </p:txBody>
      </p:sp>
      <p:sp>
        <p:nvSpPr>
          <p:cNvPr id="12" name="TextBox 11">
            <a:extLst>
              <a:ext uri="{FF2B5EF4-FFF2-40B4-BE49-F238E27FC236}">
                <a16:creationId xmlns:a16="http://schemas.microsoft.com/office/drawing/2014/main" id="{085CD6B1-0C9F-446C-A580-FA7436684280}"/>
              </a:ext>
            </a:extLst>
          </p:cNvPr>
          <p:cNvSpPr txBox="1"/>
          <p:nvPr/>
        </p:nvSpPr>
        <p:spPr>
          <a:xfrm>
            <a:off x="9350530" y="2101755"/>
            <a:ext cx="2186305" cy="369332"/>
          </a:xfrm>
          <a:prstGeom prst="rect">
            <a:avLst/>
          </a:prstGeom>
          <a:noFill/>
        </p:spPr>
        <p:txBody>
          <a:bodyPr wrap="square" rtlCol="0">
            <a:spAutoFit/>
          </a:bodyPr>
          <a:lstStyle/>
          <a:p>
            <a:r>
              <a:rPr lang="en-GB"/>
              <a:t>Mk4</a:t>
            </a:r>
          </a:p>
        </p:txBody>
      </p:sp>
      <p:sp>
        <p:nvSpPr>
          <p:cNvPr id="13" name="TextBox 12">
            <a:extLst>
              <a:ext uri="{FF2B5EF4-FFF2-40B4-BE49-F238E27FC236}">
                <a16:creationId xmlns:a16="http://schemas.microsoft.com/office/drawing/2014/main" id="{7ADC7E23-6004-4A07-AD36-4D9BA4BE4DDD}"/>
              </a:ext>
            </a:extLst>
          </p:cNvPr>
          <p:cNvSpPr txBox="1"/>
          <p:nvPr/>
        </p:nvSpPr>
        <p:spPr>
          <a:xfrm>
            <a:off x="3558813" y="4502552"/>
            <a:ext cx="2537187" cy="369332"/>
          </a:xfrm>
          <a:prstGeom prst="rect">
            <a:avLst/>
          </a:prstGeom>
          <a:noFill/>
        </p:spPr>
        <p:txBody>
          <a:bodyPr wrap="square" rtlCol="0">
            <a:spAutoFit/>
          </a:bodyPr>
          <a:lstStyle/>
          <a:p>
            <a:r>
              <a:rPr lang="en-GB"/>
              <a:t>Mk5</a:t>
            </a:r>
          </a:p>
        </p:txBody>
      </p:sp>
      <p:sp>
        <p:nvSpPr>
          <p:cNvPr id="14" name="TextBox 13">
            <a:extLst>
              <a:ext uri="{FF2B5EF4-FFF2-40B4-BE49-F238E27FC236}">
                <a16:creationId xmlns:a16="http://schemas.microsoft.com/office/drawing/2014/main" id="{5865E7D8-AF7E-428D-BA4F-D1AD436B6493}"/>
              </a:ext>
            </a:extLst>
          </p:cNvPr>
          <p:cNvSpPr txBox="1"/>
          <p:nvPr/>
        </p:nvSpPr>
        <p:spPr>
          <a:xfrm>
            <a:off x="6552944" y="4502552"/>
            <a:ext cx="2327910" cy="369332"/>
          </a:xfrm>
          <a:prstGeom prst="rect">
            <a:avLst/>
          </a:prstGeom>
          <a:noFill/>
        </p:spPr>
        <p:txBody>
          <a:bodyPr wrap="square" rtlCol="0">
            <a:spAutoFit/>
          </a:bodyPr>
          <a:lstStyle/>
          <a:p>
            <a:r>
              <a:rPr lang="en-GB"/>
              <a:t>Mk6</a:t>
            </a:r>
          </a:p>
        </p:txBody>
      </p:sp>
      <p:sp>
        <p:nvSpPr>
          <p:cNvPr id="15" name="TextBox 14">
            <a:extLst>
              <a:ext uri="{FF2B5EF4-FFF2-40B4-BE49-F238E27FC236}">
                <a16:creationId xmlns:a16="http://schemas.microsoft.com/office/drawing/2014/main" id="{8340A1DF-DC6F-4C04-A95D-A64681B56A00}"/>
              </a:ext>
            </a:extLst>
          </p:cNvPr>
          <p:cNvSpPr txBox="1"/>
          <p:nvPr/>
        </p:nvSpPr>
        <p:spPr>
          <a:xfrm>
            <a:off x="9310207" y="4502552"/>
            <a:ext cx="2226628" cy="369332"/>
          </a:xfrm>
          <a:prstGeom prst="rect">
            <a:avLst/>
          </a:prstGeom>
          <a:noFill/>
        </p:spPr>
        <p:txBody>
          <a:bodyPr wrap="square" rtlCol="0">
            <a:spAutoFit/>
          </a:bodyPr>
          <a:lstStyle/>
          <a:p>
            <a:r>
              <a:rPr lang="en-GB"/>
              <a:t>Mk7</a:t>
            </a:r>
          </a:p>
        </p:txBody>
      </p:sp>
      <p:sp>
        <p:nvSpPr>
          <p:cNvPr id="16" name="Footer Placeholder 15">
            <a:extLst>
              <a:ext uri="{FF2B5EF4-FFF2-40B4-BE49-F238E27FC236}">
                <a16:creationId xmlns:a16="http://schemas.microsoft.com/office/drawing/2014/main" id="{F79F158B-571E-4E9F-B7DA-87F82C52392E}"/>
              </a:ext>
            </a:extLst>
          </p:cNvPr>
          <p:cNvSpPr>
            <a:spLocks noGrp="1"/>
          </p:cNvSpPr>
          <p:nvPr>
            <p:ph type="ftr" sz="quarter" idx="11"/>
          </p:nvPr>
        </p:nvSpPr>
        <p:spPr/>
        <p:txBody>
          <a:bodyPr/>
          <a:lstStyle/>
          <a:p>
            <a:r>
              <a:rPr lang="en-GB"/>
              <a:t>Michael Heys</a:t>
            </a:r>
          </a:p>
        </p:txBody>
      </p:sp>
    </p:spTree>
    <p:extLst>
      <p:ext uri="{BB962C8B-B14F-4D97-AF65-F5344CB8AC3E}">
        <p14:creationId xmlns:p14="http://schemas.microsoft.com/office/powerpoint/2010/main" val="291697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C9A4D-082F-472E-9C1A-80FA54A7DC3E}"/>
              </a:ext>
            </a:extLst>
          </p:cNvPr>
          <p:cNvSpPr>
            <a:spLocks noGrp="1"/>
          </p:cNvSpPr>
          <p:nvPr>
            <p:ph type="title"/>
          </p:nvPr>
        </p:nvSpPr>
        <p:spPr>
          <a:xfrm>
            <a:off x="762000" y="559678"/>
            <a:ext cx="2581635" cy="2197170"/>
          </a:xfrm>
        </p:spPr>
        <p:txBody>
          <a:bodyPr/>
          <a:lstStyle/>
          <a:p>
            <a:r>
              <a:rPr lang="en-GB"/>
              <a:t>Rear Spoiler Bracket</a:t>
            </a:r>
          </a:p>
        </p:txBody>
      </p:sp>
      <p:pic>
        <p:nvPicPr>
          <p:cNvPr id="4" name="Content Placeholder 3">
            <a:extLst>
              <a:ext uri="{FF2B5EF4-FFF2-40B4-BE49-F238E27FC236}">
                <a16:creationId xmlns:a16="http://schemas.microsoft.com/office/drawing/2014/main" id="{8A2D9D80-7910-474F-928F-120FD42B06CF}"/>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3727008" y="382257"/>
            <a:ext cx="1813983" cy="3466412"/>
          </a:xfrm>
          <a:prstGeom prst="rect">
            <a:avLst/>
          </a:prstGeom>
        </p:spPr>
      </p:pic>
      <p:pic>
        <p:nvPicPr>
          <p:cNvPr id="5" name="Picture 4">
            <a:extLst>
              <a:ext uri="{FF2B5EF4-FFF2-40B4-BE49-F238E27FC236}">
                <a16:creationId xmlns:a16="http://schemas.microsoft.com/office/drawing/2014/main" id="{6213F55A-BAA2-435B-89E0-A90BB63CD829}"/>
              </a:ext>
            </a:extLst>
          </p:cNvPr>
          <p:cNvPicPr/>
          <p:nvPr/>
        </p:nvPicPr>
        <p:blipFill>
          <a:blip r:embed="rId4">
            <a:extLst>
              <a:ext uri="{28A0092B-C50C-407E-A947-70E740481C1C}">
                <a14:useLocalDpi xmlns:a14="http://schemas.microsoft.com/office/drawing/2010/main" val="0"/>
              </a:ext>
            </a:extLst>
          </a:blip>
          <a:stretch>
            <a:fillRect/>
          </a:stretch>
        </p:blipFill>
        <p:spPr>
          <a:xfrm>
            <a:off x="6096001" y="382258"/>
            <a:ext cx="1915236" cy="3466412"/>
          </a:xfrm>
          <a:prstGeom prst="rect">
            <a:avLst/>
          </a:prstGeom>
        </p:spPr>
      </p:pic>
      <p:sp>
        <p:nvSpPr>
          <p:cNvPr id="6" name="TextBox 5">
            <a:extLst>
              <a:ext uri="{FF2B5EF4-FFF2-40B4-BE49-F238E27FC236}">
                <a16:creationId xmlns:a16="http://schemas.microsoft.com/office/drawing/2014/main" id="{4AC6269A-82C3-4C8C-A037-47DC432F7BA2}"/>
              </a:ext>
            </a:extLst>
          </p:cNvPr>
          <p:cNvSpPr txBox="1"/>
          <p:nvPr/>
        </p:nvSpPr>
        <p:spPr>
          <a:xfrm>
            <a:off x="3686064" y="3959964"/>
            <a:ext cx="7764407" cy="369332"/>
          </a:xfrm>
          <a:prstGeom prst="rect">
            <a:avLst/>
          </a:prstGeom>
          <a:noFill/>
        </p:spPr>
        <p:txBody>
          <a:bodyPr wrap="square" rtlCol="0">
            <a:spAutoFit/>
          </a:bodyPr>
          <a:lstStyle/>
          <a:p>
            <a:r>
              <a:rPr lang="en-GB"/>
              <a:t>Mk4					 Mk5					      Topology Run</a:t>
            </a:r>
          </a:p>
        </p:txBody>
      </p:sp>
      <p:pic>
        <p:nvPicPr>
          <p:cNvPr id="7" name="Picture 6">
            <a:extLst>
              <a:ext uri="{FF2B5EF4-FFF2-40B4-BE49-F238E27FC236}">
                <a16:creationId xmlns:a16="http://schemas.microsoft.com/office/drawing/2014/main" id="{1C84DAF3-565D-4815-9646-0EA9E312D398}"/>
              </a:ext>
            </a:extLst>
          </p:cNvPr>
          <p:cNvPicPr/>
          <p:nvPr/>
        </p:nvPicPr>
        <p:blipFill>
          <a:blip r:embed="rId5">
            <a:extLst>
              <a:ext uri="{28A0092B-C50C-407E-A947-70E740481C1C}">
                <a14:useLocalDpi xmlns:a14="http://schemas.microsoft.com/office/drawing/2010/main" val="0"/>
              </a:ext>
            </a:extLst>
          </a:blip>
          <a:stretch>
            <a:fillRect/>
          </a:stretch>
        </p:blipFill>
        <p:spPr>
          <a:xfrm>
            <a:off x="8566247" y="382257"/>
            <a:ext cx="1915236" cy="3466412"/>
          </a:xfrm>
          <a:prstGeom prst="rect">
            <a:avLst/>
          </a:prstGeom>
        </p:spPr>
      </p:pic>
      <p:sp>
        <p:nvSpPr>
          <p:cNvPr id="8" name="Footer Placeholder 7">
            <a:extLst>
              <a:ext uri="{FF2B5EF4-FFF2-40B4-BE49-F238E27FC236}">
                <a16:creationId xmlns:a16="http://schemas.microsoft.com/office/drawing/2014/main" id="{52D88077-B408-4AF9-B0AE-B20F26AFAF46}"/>
              </a:ext>
            </a:extLst>
          </p:cNvPr>
          <p:cNvSpPr>
            <a:spLocks noGrp="1"/>
          </p:cNvSpPr>
          <p:nvPr>
            <p:ph type="ftr" sz="quarter" idx="11"/>
          </p:nvPr>
        </p:nvSpPr>
        <p:spPr/>
        <p:txBody>
          <a:bodyPr/>
          <a:lstStyle/>
          <a:p>
            <a:r>
              <a:rPr lang="en-GB"/>
              <a:t>Michael Heys</a:t>
            </a:r>
          </a:p>
        </p:txBody>
      </p:sp>
    </p:spTree>
    <p:extLst>
      <p:ext uri="{BB962C8B-B14F-4D97-AF65-F5344CB8AC3E}">
        <p14:creationId xmlns:p14="http://schemas.microsoft.com/office/powerpoint/2010/main" val="3438866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680DE-07CF-4966-9FDA-26883FF13875}"/>
              </a:ext>
            </a:extLst>
          </p:cNvPr>
          <p:cNvSpPr>
            <a:spLocks noGrp="1"/>
          </p:cNvSpPr>
          <p:nvPr>
            <p:ph type="title"/>
          </p:nvPr>
        </p:nvSpPr>
        <p:spPr>
          <a:xfrm>
            <a:off x="762000" y="559678"/>
            <a:ext cx="3833906" cy="2565659"/>
          </a:xfrm>
        </p:spPr>
        <p:txBody>
          <a:bodyPr>
            <a:normAutofit fontScale="90000"/>
          </a:bodyPr>
          <a:lstStyle/>
          <a:p>
            <a:r>
              <a:rPr lang="en-GB"/>
              <a:t>Rear Hub &amp; Suspension Pick up Points</a:t>
            </a:r>
          </a:p>
        </p:txBody>
      </p:sp>
      <p:pic>
        <p:nvPicPr>
          <p:cNvPr id="4" name="Content Placeholder 3">
            <a:extLst>
              <a:ext uri="{FF2B5EF4-FFF2-40B4-BE49-F238E27FC236}">
                <a16:creationId xmlns:a16="http://schemas.microsoft.com/office/drawing/2014/main" id="{095CFD9C-1560-45DC-B548-6C2B9E96DAFF}"/>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26758" y="559678"/>
            <a:ext cx="2972215" cy="4182059"/>
          </a:xfrm>
          <a:prstGeom prst="rect">
            <a:avLst/>
          </a:prstGeom>
          <a:noFill/>
        </p:spPr>
      </p:pic>
      <p:sp>
        <p:nvSpPr>
          <p:cNvPr id="5" name="TextBox 4">
            <a:extLst>
              <a:ext uri="{FF2B5EF4-FFF2-40B4-BE49-F238E27FC236}">
                <a16:creationId xmlns:a16="http://schemas.microsoft.com/office/drawing/2014/main" id="{17451FC2-772E-427B-939B-1AF53875693F}"/>
              </a:ext>
            </a:extLst>
          </p:cNvPr>
          <p:cNvSpPr txBox="1"/>
          <p:nvPr/>
        </p:nvSpPr>
        <p:spPr>
          <a:xfrm>
            <a:off x="4826758" y="4761349"/>
            <a:ext cx="2972215" cy="369332"/>
          </a:xfrm>
          <a:prstGeom prst="rect">
            <a:avLst/>
          </a:prstGeom>
          <a:noFill/>
        </p:spPr>
        <p:txBody>
          <a:bodyPr wrap="square" rtlCol="0">
            <a:spAutoFit/>
          </a:bodyPr>
          <a:lstStyle/>
          <a:p>
            <a:r>
              <a:rPr lang="en-GB"/>
              <a:t>Rear Hub/Upright Mk1</a:t>
            </a:r>
          </a:p>
        </p:txBody>
      </p:sp>
      <p:sp>
        <p:nvSpPr>
          <p:cNvPr id="6" name="Footer Placeholder 5">
            <a:extLst>
              <a:ext uri="{FF2B5EF4-FFF2-40B4-BE49-F238E27FC236}">
                <a16:creationId xmlns:a16="http://schemas.microsoft.com/office/drawing/2014/main" id="{70EA9AC0-A4F4-4C66-9899-5461ACC7F04E}"/>
              </a:ext>
            </a:extLst>
          </p:cNvPr>
          <p:cNvSpPr>
            <a:spLocks noGrp="1"/>
          </p:cNvSpPr>
          <p:nvPr>
            <p:ph type="ftr" sz="quarter" idx="11"/>
          </p:nvPr>
        </p:nvSpPr>
        <p:spPr/>
        <p:txBody>
          <a:bodyPr/>
          <a:lstStyle/>
          <a:p>
            <a:r>
              <a:rPr lang="en-GB"/>
              <a:t>Michael Heys</a:t>
            </a:r>
          </a:p>
        </p:txBody>
      </p:sp>
      <p:pic>
        <p:nvPicPr>
          <p:cNvPr id="7" name="Picture 6">
            <a:extLst>
              <a:ext uri="{FF2B5EF4-FFF2-40B4-BE49-F238E27FC236}">
                <a16:creationId xmlns:a16="http://schemas.microsoft.com/office/drawing/2014/main" id="{37B37C0D-A6C0-4E4C-B379-4BC7F851C60C}"/>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8412963" y="1866615"/>
            <a:ext cx="2805496" cy="2517443"/>
          </a:xfrm>
          <a:prstGeom prst="rect">
            <a:avLst/>
          </a:prstGeom>
        </p:spPr>
      </p:pic>
      <p:sp>
        <p:nvSpPr>
          <p:cNvPr id="8" name="TextBox 7">
            <a:extLst>
              <a:ext uri="{FF2B5EF4-FFF2-40B4-BE49-F238E27FC236}">
                <a16:creationId xmlns:a16="http://schemas.microsoft.com/office/drawing/2014/main" id="{00303183-9915-43CF-B401-0E39012E4CB6}"/>
              </a:ext>
            </a:extLst>
          </p:cNvPr>
          <p:cNvSpPr txBox="1"/>
          <p:nvPr/>
        </p:nvSpPr>
        <p:spPr>
          <a:xfrm>
            <a:off x="8412963" y="4766874"/>
            <a:ext cx="2972215" cy="646331"/>
          </a:xfrm>
          <a:prstGeom prst="rect">
            <a:avLst/>
          </a:prstGeom>
          <a:noFill/>
        </p:spPr>
        <p:txBody>
          <a:bodyPr wrap="square" rtlCol="0">
            <a:spAutoFit/>
          </a:bodyPr>
          <a:lstStyle/>
          <a:p>
            <a:r>
              <a:rPr lang="en-GB"/>
              <a:t>Rear Suspension Mounting Point(s)</a:t>
            </a:r>
          </a:p>
        </p:txBody>
      </p:sp>
    </p:spTree>
    <p:extLst>
      <p:ext uri="{BB962C8B-B14F-4D97-AF65-F5344CB8AC3E}">
        <p14:creationId xmlns:p14="http://schemas.microsoft.com/office/powerpoint/2010/main" val="295293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55620-E2F4-4005-AC17-EC13427B8623}"/>
              </a:ext>
            </a:extLst>
          </p:cNvPr>
          <p:cNvSpPr>
            <a:spLocks noGrp="1"/>
          </p:cNvSpPr>
          <p:nvPr>
            <p:ph type="title"/>
          </p:nvPr>
        </p:nvSpPr>
        <p:spPr>
          <a:xfrm>
            <a:off x="762000" y="559678"/>
            <a:ext cx="4544786" cy="4952492"/>
          </a:xfrm>
        </p:spPr>
        <p:txBody>
          <a:bodyPr>
            <a:normAutofit/>
          </a:bodyPr>
          <a:lstStyle/>
          <a:p>
            <a:pPr algn="l"/>
            <a:r>
              <a:rPr lang="en-GB" sz="3600" b="1" u="sng"/>
              <a:t>Measurement and modelling</a:t>
            </a:r>
            <a:br>
              <a:rPr lang="en-GB" sz="3600" b="1" u="sng"/>
            </a:br>
            <a:br>
              <a:rPr lang="en-GB" sz="1800" b="1" u="sng">
                <a:latin typeface="+mn-lt"/>
              </a:rPr>
            </a:br>
            <a:br>
              <a:rPr lang="en-GB" sz="3600" b="1" u="sng"/>
            </a:br>
            <a:br>
              <a:rPr lang="en-GB" sz="3600" b="1" u="sng"/>
            </a:br>
            <a:endParaRPr lang="en-GB" sz="3600" b="1" u="sng"/>
          </a:p>
        </p:txBody>
      </p:sp>
      <p:pic>
        <p:nvPicPr>
          <p:cNvPr id="7" name="Content Placeholder 6">
            <a:extLst>
              <a:ext uri="{FF2B5EF4-FFF2-40B4-BE49-F238E27FC236}">
                <a16:creationId xmlns:a16="http://schemas.microsoft.com/office/drawing/2014/main" id="{5DDA7FC4-2FD5-410C-9293-5000AA269917}"/>
              </a:ext>
            </a:extLst>
          </p:cNvPr>
          <p:cNvPicPr>
            <a:picLocks noGrp="1" noChangeAspect="1"/>
          </p:cNvPicPr>
          <p:nvPr>
            <p:ph idx="1"/>
          </p:nvPr>
        </p:nvPicPr>
        <p:blipFill>
          <a:blip r:embed="rId2"/>
          <a:stretch>
            <a:fillRect/>
          </a:stretch>
        </p:blipFill>
        <p:spPr>
          <a:xfrm>
            <a:off x="5190813" y="269540"/>
            <a:ext cx="3067674" cy="2766384"/>
          </a:xfrm>
          <a:prstGeom prst="rect">
            <a:avLst/>
          </a:prstGeom>
        </p:spPr>
      </p:pic>
      <p:sp>
        <p:nvSpPr>
          <p:cNvPr id="5" name="TextBox 4">
            <a:extLst>
              <a:ext uri="{FF2B5EF4-FFF2-40B4-BE49-F238E27FC236}">
                <a16:creationId xmlns:a16="http://schemas.microsoft.com/office/drawing/2014/main" id="{1870B1A9-7BA9-4D04-B21F-BB91F6BB5C63}"/>
              </a:ext>
            </a:extLst>
          </p:cNvPr>
          <p:cNvSpPr txBox="1"/>
          <p:nvPr/>
        </p:nvSpPr>
        <p:spPr>
          <a:xfrm>
            <a:off x="506186" y="2596243"/>
            <a:ext cx="4082143" cy="2215991"/>
          </a:xfrm>
          <a:prstGeom prst="rect">
            <a:avLst/>
          </a:prstGeom>
          <a:noFill/>
        </p:spPr>
        <p:txBody>
          <a:bodyPr wrap="square" rtlCol="0" anchor="t">
            <a:spAutoFit/>
          </a:bodyPr>
          <a:lstStyle/>
          <a:p>
            <a:pPr marL="285750" indent="-285750">
              <a:buFont typeface="Arial" panose="020B0604020202020204" pitchFamily="34" charset="0"/>
              <a:buChar char="•"/>
            </a:pPr>
            <a:r>
              <a:rPr lang="en-GB" sz="2400"/>
              <a:t>Methods and equipment</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Material</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Using CAD</a:t>
            </a:r>
          </a:p>
          <a:p>
            <a:pPr marL="285750" indent="-285750">
              <a:buFont typeface="Arial" panose="020B0604020202020204" pitchFamily="34" charset="0"/>
              <a:buChar char="•"/>
            </a:pPr>
            <a:endParaRPr lang="en-GB"/>
          </a:p>
        </p:txBody>
      </p:sp>
      <p:pic>
        <p:nvPicPr>
          <p:cNvPr id="6" name="Content Placeholder 5">
            <a:extLst>
              <a:ext uri="{FF2B5EF4-FFF2-40B4-BE49-F238E27FC236}">
                <a16:creationId xmlns:a16="http://schemas.microsoft.com/office/drawing/2014/main" id="{971F524F-B115-4F4C-8BAF-1E0D3392A90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7567" t="7086" r="142" b="-622"/>
          <a:stretch/>
        </p:blipFill>
        <p:spPr>
          <a:xfrm rot="5400000">
            <a:off x="8534194" y="140119"/>
            <a:ext cx="2723938" cy="3067673"/>
          </a:xfrm>
          <a:prstGeom prst="rect">
            <a:avLst/>
          </a:prstGeom>
        </p:spPr>
      </p:pic>
      <p:pic>
        <p:nvPicPr>
          <p:cNvPr id="1026" name="Picture 2" descr="Image">
            <a:extLst>
              <a:ext uri="{FF2B5EF4-FFF2-40B4-BE49-F238E27FC236}">
                <a16:creationId xmlns:a16="http://schemas.microsoft.com/office/drawing/2014/main" id="{5D8ED0E2-941A-49EE-9900-58FB9DD08CD5}"/>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6244" t="12083" r="17776" b="393"/>
          <a:stretch/>
        </p:blipFill>
        <p:spPr bwMode="auto">
          <a:xfrm>
            <a:off x="8362326" y="3108407"/>
            <a:ext cx="3073207" cy="265510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C9201A4F-B3FF-4D29-8ECA-8254538F2B11}"/>
              </a:ext>
            </a:extLst>
          </p:cNvPr>
          <p:cNvPicPr>
            <a:picLocks noChangeAspect="1"/>
          </p:cNvPicPr>
          <p:nvPr/>
        </p:nvPicPr>
        <p:blipFill rotWithShape="1">
          <a:blip r:embed="rId5"/>
          <a:srcRect l="40648" t="15906" r="23668" b="12892"/>
          <a:stretch/>
        </p:blipFill>
        <p:spPr>
          <a:xfrm rot="5400000">
            <a:off x="5333081" y="2838106"/>
            <a:ext cx="2655105" cy="3195707"/>
          </a:xfrm>
          <a:prstGeom prst="rect">
            <a:avLst/>
          </a:prstGeom>
        </p:spPr>
      </p:pic>
      <p:sp>
        <p:nvSpPr>
          <p:cNvPr id="8" name="TextBox 7">
            <a:extLst>
              <a:ext uri="{FF2B5EF4-FFF2-40B4-BE49-F238E27FC236}">
                <a16:creationId xmlns:a16="http://schemas.microsoft.com/office/drawing/2014/main" id="{F0CD03EE-C167-41AD-85E7-2CCAC31CF0C0}"/>
              </a:ext>
            </a:extLst>
          </p:cNvPr>
          <p:cNvSpPr txBox="1"/>
          <p:nvPr/>
        </p:nvSpPr>
        <p:spPr>
          <a:xfrm>
            <a:off x="6096000" y="5898502"/>
            <a:ext cx="4336464" cy="400110"/>
          </a:xfrm>
          <a:prstGeom prst="rect">
            <a:avLst/>
          </a:prstGeom>
          <a:noFill/>
        </p:spPr>
        <p:txBody>
          <a:bodyPr wrap="square" rtlCol="0">
            <a:spAutoFit/>
          </a:bodyPr>
          <a:lstStyle/>
          <a:p>
            <a:r>
              <a:rPr lang="en-GB" sz="1000" i="1">
                <a:solidFill>
                  <a:prstClr val="black"/>
                </a:solidFill>
              </a:rPr>
              <a:t>Fig. 13 CAD modelled components compared with real images   </a:t>
            </a:r>
            <a:r>
              <a:rPr lang="en-GB" sz="1000"/>
              <a:t>(Williams, 2019)</a:t>
            </a:r>
          </a:p>
          <a:p>
            <a:endParaRPr lang="en-GB" sz="1000"/>
          </a:p>
        </p:txBody>
      </p:sp>
      <p:sp>
        <p:nvSpPr>
          <p:cNvPr id="9" name="TextBox 8">
            <a:extLst>
              <a:ext uri="{FF2B5EF4-FFF2-40B4-BE49-F238E27FC236}">
                <a16:creationId xmlns:a16="http://schemas.microsoft.com/office/drawing/2014/main" id="{37A7D1D5-1B9C-47B0-9852-36EB095206B6}"/>
              </a:ext>
            </a:extLst>
          </p:cNvPr>
          <p:cNvSpPr txBox="1"/>
          <p:nvPr/>
        </p:nvSpPr>
        <p:spPr>
          <a:xfrm>
            <a:off x="9773175" y="6400800"/>
            <a:ext cx="1327799" cy="338554"/>
          </a:xfrm>
          <a:prstGeom prst="rect">
            <a:avLst/>
          </a:prstGeom>
          <a:noFill/>
        </p:spPr>
        <p:txBody>
          <a:bodyPr wrap="none" rtlCol="0">
            <a:spAutoFit/>
          </a:bodyPr>
          <a:lstStyle/>
          <a:p>
            <a:r>
              <a:rPr lang="en-GB" sz="1600"/>
              <a:t>Sam Williams</a:t>
            </a:r>
          </a:p>
        </p:txBody>
      </p:sp>
    </p:spTree>
    <p:extLst>
      <p:ext uri="{BB962C8B-B14F-4D97-AF65-F5344CB8AC3E}">
        <p14:creationId xmlns:p14="http://schemas.microsoft.com/office/powerpoint/2010/main" val="657326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5D6E-6BCA-40F8-8D41-89AB0DBFE8FD}"/>
              </a:ext>
            </a:extLst>
          </p:cNvPr>
          <p:cNvSpPr>
            <a:spLocks noGrp="1"/>
          </p:cNvSpPr>
          <p:nvPr>
            <p:ph type="title"/>
          </p:nvPr>
        </p:nvSpPr>
        <p:spPr>
          <a:xfrm>
            <a:off x="762000" y="559678"/>
            <a:ext cx="3833906" cy="4952492"/>
          </a:xfrm>
        </p:spPr>
        <p:txBody>
          <a:bodyPr>
            <a:normAutofit/>
          </a:bodyPr>
          <a:lstStyle/>
          <a:p>
            <a:pPr algn="l"/>
            <a:r>
              <a:rPr lang="en-GB" sz="3600" b="1" u="sng"/>
              <a:t>CAD assembly</a:t>
            </a:r>
            <a:br>
              <a:rPr lang="en-GB" sz="3600" b="1" u="sng"/>
            </a:br>
            <a:endParaRPr lang="en-GB" sz="3600" b="1" u="sng"/>
          </a:p>
        </p:txBody>
      </p:sp>
      <p:sp>
        <p:nvSpPr>
          <p:cNvPr id="4" name="TextBox 3">
            <a:extLst>
              <a:ext uri="{FF2B5EF4-FFF2-40B4-BE49-F238E27FC236}">
                <a16:creationId xmlns:a16="http://schemas.microsoft.com/office/drawing/2014/main" id="{660E4B26-4906-473F-8540-B27DED430BE3}"/>
              </a:ext>
            </a:extLst>
          </p:cNvPr>
          <p:cNvSpPr txBox="1"/>
          <p:nvPr/>
        </p:nvSpPr>
        <p:spPr>
          <a:xfrm>
            <a:off x="506186" y="1747157"/>
            <a:ext cx="4229100" cy="369332"/>
          </a:xfrm>
          <a:prstGeom prst="rect">
            <a:avLst/>
          </a:prstGeom>
          <a:noFill/>
        </p:spPr>
        <p:txBody>
          <a:bodyPr wrap="square" rtlCol="0">
            <a:spAutoFit/>
          </a:bodyPr>
          <a:lstStyle/>
          <a:p>
            <a:pPr marL="285750" indent="-285750">
              <a:buFont typeface="Arial" panose="020B0604020202020204" pitchFamily="34" charset="0"/>
              <a:buChar char="•"/>
            </a:pPr>
            <a:endParaRPr lang="en-GB"/>
          </a:p>
        </p:txBody>
      </p:sp>
      <p:pic>
        <p:nvPicPr>
          <p:cNvPr id="5" name="Content Placeholder 4">
            <a:extLst>
              <a:ext uri="{FF2B5EF4-FFF2-40B4-BE49-F238E27FC236}">
                <a16:creationId xmlns:a16="http://schemas.microsoft.com/office/drawing/2014/main" id="{BEDD3D21-DEE6-4A69-A293-A47EA6B7CB40}"/>
              </a:ext>
            </a:extLst>
          </p:cNvPr>
          <p:cNvPicPr>
            <a:picLocks noGrp="1" noChangeAspect="1"/>
          </p:cNvPicPr>
          <p:nvPr>
            <p:ph idx="1"/>
          </p:nvPr>
        </p:nvPicPr>
        <p:blipFill rotWithShape="1">
          <a:blip r:embed="rId2"/>
          <a:srcRect l="27875" t="27785" r="6050" b="9241"/>
          <a:stretch/>
        </p:blipFill>
        <p:spPr>
          <a:xfrm>
            <a:off x="5181599" y="1313732"/>
            <a:ext cx="6248400" cy="4859141"/>
          </a:xfrm>
          <a:prstGeom prst="rect">
            <a:avLst/>
          </a:prstGeom>
        </p:spPr>
      </p:pic>
      <p:sp>
        <p:nvSpPr>
          <p:cNvPr id="6" name="TextBox 5">
            <a:extLst>
              <a:ext uri="{FF2B5EF4-FFF2-40B4-BE49-F238E27FC236}">
                <a16:creationId xmlns:a16="http://schemas.microsoft.com/office/drawing/2014/main" id="{6788AF03-AA6A-4832-80A3-719D894CED7F}"/>
              </a:ext>
            </a:extLst>
          </p:cNvPr>
          <p:cNvSpPr txBox="1"/>
          <p:nvPr/>
        </p:nvSpPr>
        <p:spPr>
          <a:xfrm>
            <a:off x="506186" y="1502229"/>
            <a:ext cx="4229100" cy="2585323"/>
          </a:xfrm>
          <a:prstGeom prst="rect">
            <a:avLst/>
          </a:prstGeom>
          <a:noFill/>
        </p:spPr>
        <p:txBody>
          <a:bodyPr wrap="square" rtlCol="0">
            <a:spAutoFit/>
          </a:bodyPr>
          <a:lstStyle/>
          <a:p>
            <a:pPr marL="285750" indent="-285750">
              <a:buFont typeface="Arial" panose="020B0604020202020204" pitchFamily="34" charset="0"/>
              <a:buChar char="•"/>
            </a:pPr>
            <a:r>
              <a:rPr lang="en-GB"/>
              <a:t>Rose jointed mountings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Wheels, tyres and stub axle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Brakes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Dampers </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
        <p:nvSpPr>
          <p:cNvPr id="7" name="TextBox 6">
            <a:extLst>
              <a:ext uri="{FF2B5EF4-FFF2-40B4-BE49-F238E27FC236}">
                <a16:creationId xmlns:a16="http://schemas.microsoft.com/office/drawing/2014/main" id="{D2D2CC84-D7DD-4C17-9755-5EBC91B4B2F2}"/>
              </a:ext>
            </a:extLst>
          </p:cNvPr>
          <p:cNvSpPr txBox="1"/>
          <p:nvPr/>
        </p:nvSpPr>
        <p:spPr>
          <a:xfrm>
            <a:off x="2902975" y="6211669"/>
            <a:ext cx="6248399" cy="400110"/>
          </a:xfrm>
          <a:prstGeom prst="rect">
            <a:avLst/>
          </a:prstGeom>
          <a:noFill/>
        </p:spPr>
        <p:txBody>
          <a:bodyPr wrap="square" rtlCol="0">
            <a:spAutoFit/>
          </a:bodyPr>
          <a:lstStyle/>
          <a:p>
            <a:r>
              <a:rPr lang="en-GB" sz="1000" i="1">
                <a:solidFill>
                  <a:prstClr val="black"/>
                </a:solidFill>
              </a:rPr>
              <a:t>Fig. 14  CAD images of rose joint (exploded view) and front CAD assembly completed thus far  </a:t>
            </a:r>
            <a:r>
              <a:rPr lang="en-GB" sz="1000"/>
              <a:t>(Williams, 2019)</a:t>
            </a:r>
          </a:p>
          <a:p>
            <a:endParaRPr lang="en-GB" sz="1000"/>
          </a:p>
        </p:txBody>
      </p:sp>
      <p:pic>
        <p:nvPicPr>
          <p:cNvPr id="8" name="Picture 7">
            <a:extLst>
              <a:ext uri="{FF2B5EF4-FFF2-40B4-BE49-F238E27FC236}">
                <a16:creationId xmlns:a16="http://schemas.microsoft.com/office/drawing/2014/main" id="{52D5C366-CAC9-4954-B684-1ACB826E27D1}"/>
              </a:ext>
            </a:extLst>
          </p:cNvPr>
          <p:cNvPicPr>
            <a:picLocks noChangeAspect="1"/>
          </p:cNvPicPr>
          <p:nvPr/>
        </p:nvPicPr>
        <p:blipFill rotWithShape="1">
          <a:blip r:embed="rId3"/>
          <a:srcRect l="38839" t="34433" r="30404" b="25448"/>
          <a:stretch/>
        </p:blipFill>
        <p:spPr>
          <a:xfrm>
            <a:off x="1366684" y="3537583"/>
            <a:ext cx="3591759" cy="2635290"/>
          </a:xfrm>
          <a:prstGeom prst="rect">
            <a:avLst/>
          </a:prstGeom>
        </p:spPr>
      </p:pic>
      <p:sp>
        <p:nvSpPr>
          <p:cNvPr id="9" name="TextBox 8">
            <a:extLst>
              <a:ext uri="{FF2B5EF4-FFF2-40B4-BE49-F238E27FC236}">
                <a16:creationId xmlns:a16="http://schemas.microsoft.com/office/drawing/2014/main" id="{AD1377F1-A1BF-4CDC-B57D-CF3F78CB19DE}"/>
              </a:ext>
            </a:extLst>
          </p:cNvPr>
          <p:cNvSpPr txBox="1"/>
          <p:nvPr/>
        </p:nvSpPr>
        <p:spPr>
          <a:xfrm>
            <a:off x="9773175" y="6400800"/>
            <a:ext cx="1327799" cy="338554"/>
          </a:xfrm>
          <a:prstGeom prst="rect">
            <a:avLst/>
          </a:prstGeom>
          <a:noFill/>
        </p:spPr>
        <p:txBody>
          <a:bodyPr wrap="none" rtlCol="0">
            <a:spAutoFit/>
          </a:bodyPr>
          <a:lstStyle/>
          <a:p>
            <a:r>
              <a:rPr lang="en-GB" sz="1600"/>
              <a:t>Sam Williams</a:t>
            </a:r>
          </a:p>
        </p:txBody>
      </p:sp>
    </p:spTree>
    <p:extLst>
      <p:ext uri="{BB962C8B-B14F-4D97-AF65-F5344CB8AC3E}">
        <p14:creationId xmlns:p14="http://schemas.microsoft.com/office/powerpoint/2010/main" val="2871872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50E0-6A20-4372-854B-7A9345CAAC42}"/>
              </a:ext>
            </a:extLst>
          </p:cNvPr>
          <p:cNvSpPr>
            <a:spLocks noGrp="1"/>
          </p:cNvSpPr>
          <p:nvPr>
            <p:ph type="title"/>
          </p:nvPr>
        </p:nvSpPr>
        <p:spPr/>
        <p:txBody>
          <a:bodyPr>
            <a:normAutofit/>
          </a:bodyPr>
          <a:lstStyle/>
          <a:p>
            <a:pPr algn="l"/>
            <a:r>
              <a:rPr lang="en-GB" sz="3600" b="1" u="sng"/>
              <a:t>Wheel dynamic calculations</a:t>
            </a:r>
          </a:p>
        </p:txBody>
      </p:sp>
      <p:sp>
        <p:nvSpPr>
          <p:cNvPr id="4" name="TextBox 3">
            <a:extLst>
              <a:ext uri="{FF2B5EF4-FFF2-40B4-BE49-F238E27FC236}">
                <a16:creationId xmlns:a16="http://schemas.microsoft.com/office/drawing/2014/main" id="{9B978780-2F96-4E47-AFA6-8F2422BF8629}"/>
              </a:ext>
            </a:extLst>
          </p:cNvPr>
          <p:cNvSpPr txBox="1"/>
          <p:nvPr/>
        </p:nvSpPr>
        <p:spPr>
          <a:xfrm>
            <a:off x="408214" y="1861457"/>
            <a:ext cx="4261757" cy="2862322"/>
          </a:xfrm>
          <a:prstGeom prst="rect">
            <a:avLst/>
          </a:prstGeom>
          <a:noFill/>
        </p:spPr>
        <p:txBody>
          <a:bodyPr wrap="square" rtlCol="0">
            <a:spAutoFit/>
          </a:bodyPr>
          <a:lstStyle/>
          <a:p>
            <a:pPr marL="285750" indent="-285750">
              <a:buFont typeface="Arial" panose="020B0604020202020204" pitchFamily="34" charset="0"/>
              <a:buChar char="•"/>
            </a:pPr>
            <a:r>
              <a:rPr lang="en-GB"/>
              <a:t>Accurate measurements between load bearing points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Cornering force, lateral and longitudinal loads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Max braking force/acceleration force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Safety factor of 3 (Van </a:t>
            </a:r>
            <a:r>
              <a:rPr lang="en-GB" err="1"/>
              <a:t>Valkenburgh</a:t>
            </a:r>
            <a:r>
              <a:rPr lang="en-GB"/>
              <a:t>, 1992)</a:t>
            </a:r>
          </a:p>
        </p:txBody>
      </p:sp>
      <p:pic>
        <p:nvPicPr>
          <p:cNvPr id="5" name="Picture 2" descr="Image result for wheel force free body diagram&quot;">
            <a:extLst>
              <a:ext uri="{FF2B5EF4-FFF2-40B4-BE49-F238E27FC236}">
                <a16:creationId xmlns:a16="http://schemas.microsoft.com/office/drawing/2014/main" id="{1200F85A-74F1-40EF-A86C-F28F574D0A9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00921" y="559678"/>
            <a:ext cx="5261640" cy="56562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19DFADB-41F2-414E-822D-D4AA5CC2394F}"/>
              </a:ext>
            </a:extLst>
          </p:cNvPr>
          <p:cNvSpPr txBox="1"/>
          <p:nvPr/>
        </p:nvSpPr>
        <p:spPr>
          <a:xfrm>
            <a:off x="5791200" y="6277688"/>
            <a:ext cx="3467100" cy="246221"/>
          </a:xfrm>
          <a:prstGeom prst="rect">
            <a:avLst/>
          </a:prstGeom>
          <a:noFill/>
        </p:spPr>
        <p:txBody>
          <a:bodyPr wrap="square" rtlCol="0">
            <a:spAutoFit/>
          </a:bodyPr>
          <a:lstStyle/>
          <a:p>
            <a:r>
              <a:rPr lang="en-GB" sz="1000" i="1">
                <a:solidFill>
                  <a:prstClr val="black"/>
                </a:solidFill>
              </a:rPr>
              <a:t>Fig. 15  Free body diagram of a single wheel  </a:t>
            </a:r>
            <a:r>
              <a:rPr lang="en-GB" sz="1000"/>
              <a:t>(</a:t>
            </a:r>
            <a:r>
              <a:rPr lang="en-GB" sz="1000" err="1"/>
              <a:t>Khaleghian</a:t>
            </a:r>
            <a:r>
              <a:rPr lang="en-GB" sz="1000"/>
              <a:t>, 2017)</a:t>
            </a:r>
          </a:p>
        </p:txBody>
      </p:sp>
      <p:sp>
        <p:nvSpPr>
          <p:cNvPr id="7" name="TextBox 6">
            <a:extLst>
              <a:ext uri="{FF2B5EF4-FFF2-40B4-BE49-F238E27FC236}">
                <a16:creationId xmlns:a16="http://schemas.microsoft.com/office/drawing/2014/main" id="{369F882A-7B1E-434F-8741-C72F2B0743C5}"/>
              </a:ext>
            </a:extLst>
          </p:cNvPr>
          <p:cNvSpPr txBox="1"/>
          <p:nvPr/>
        </p:nvSpPr>
        <p:spPr>
          <a:xfrm>
            <a:off x="9773175" y="6400800"/>
            <a:ext cx="1327799" cy="338554"/>
          </a:xfrm>
          <a:prstGeom prst="rect">
            <a:avLst/>
          </a:prstGeom>
          <a:noFill/>
        </p:spPr>
        <p:txBody>
          <a:bodyPr wrap="none" rtlCol="0">
            <a:spAutoFit/>
          </a:bodyPr>
          <a:lstStyle/>
          <a:p>
            <a:r>
              <a:rPr lang="en-GB" sz="1600"/>
              <a:t>Sam Williams</a:t>
            </a:r>
          </a:p>
        </p:txBody>
      </p:sp>
    </p:spTree>
    <p:extLst>
      <p:ext uri="{BB962C8B-B14F-4D97-AF65-F5344CB8AC3E}">
        <p14:creationId xmlns:p14="http://schemas.microsoft.com/office/powerpoint/2010/main" val="2108628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AB770-3B1E-40A9-A15E-806DD38BEBB4}"/>
              </a:ext>
            </a:extLst>
          </p:cNvPr>
          <p:cNvSpPr>
            <a:spLocks noGrp="1"/>
          </p:cNvSpPr>
          <p:nvPr>
            <p:ph type="title"/>
          </p:nvPr>
        </p:nvSpPr>
        <p:spPr/>
        <p:txBody>
          <a:bodyPr>
            <a:normAutofit/>
          </a:bodyPr>
          <a:lstStyle/>
          <a:p>
            <a:pPr algn="l"/>
            <a:r>
              <a:rPr lang="en-GB" sz="3600" b="1" u="sng"/>
              <a:t>Brake mounting to uprights</a:t>
            </a:r>
            <a:br>
              <a:rPr lang="en-GB" sz="3600" b="1" u="sng"/>
            </a:br>
            <a:endParaRPr lang="en-GB" sz="3600" b="1" u="sng"/>
          </a:p>
        </p:txBody>
      </p:sp>
      <p:sp>
        <p:nvSpPr>
          <p:cNvPr id="4" name="TextBox 3">
            <a:extLst>
              <a:ext uri="{FF2B5EF4-FFF2-40B4-BE49-F238E27FC236}">
                <a16:creationId xmlns:a16="http://schemas.microsoft.com/office/drawing/2014/main" id="{9824F150-1656-44BE-B5B6-E45D464384A2}"/>
              </a:ext>
            </a:extLst>
          </p:cNvPr>
          <p:cNvSpPr txBox="1"/>
          <p:nvPr/>
        </p:nvSpPr>
        <p:spPr>
          <a:xfrm>
            <a:off x="519953" y="2384612"/>
            <a:ext cx="4177553" cy="2031325"/>
          </a:xfrm>
          <a:prstGeom prst="rect">
            <a:avLst/>
          </a:prstGeom>
          <a:noFill/>
        </p:spPr>
        <p:txBody>
          <a:bodyPr wrap="square" rtlCol="0">
            <a:spAutoFit/>
          </a:bodyPr>
          <a:lstStyle/>
          <a:p>
            <a:pPr marL="285750" indent="-285750">
              <a:buFont typeface="Arial" panose="020B0604020202020204" pitchFamily="34" charset="0"/>
              <a:buChar char="•"/>
            </a:pPr>
            <a:r>
              <a:rPr lang="en-GB"/>
              <a:t>Brake disc PDC adapter</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Top hats and dowels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Max braking force</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pic>
        <p:nvPicPr>
          <p:cNvPr id="5" name="Content Placeholder 5">
            <a:extLst>
              <a:ext uri="{FF2B5EF4-FFF2-40B4-BE49-F238E27FC236}">
                <a16:creationId xmlns:a16="http://schemas.microsoft.com/office/drawing/2014/main" id="{51D93454-4B22-4631-9F22-3E45A1BAB6AE}"/>
              </a:ext>
            </a:extLst>
          </p:cNvPr>
          <p:cNvPicPr>
            <a:picLocks noGrp="1" noChangeAspect="1"/>
          </p:cNvPicPr>
          <p:nvPr>
            <p:ph idx="1"/>
          </p:nvPr>
        </p:nvPicPr>
        <p:blipFill rotWithShape="1">
          <a:blip r:embed="rId2"/>
          <a:srcRect l="18446" t="29964" r="35155" b="17643"/>
          <a:stretch/>
        </p:blipFill>
        <p:spPr>
          <a:xfrm>
            <a:off x="3696359" y="2852144"/>
            <a:ext cx="6248400" cy="3968770"/>
          </a:xfrm>
          <a:prstGeom prst="rect">
            <a:avLst/>
          </a:prstGeom>
        </p:spPr>
      </p:pic>
      <p:pic>
        <p:nvPicPr>
          <p:cNvPr id="6" name="Picture 5" descr="A picture containing indoor&#10;&#10;Description automatically generated">
            <a:extLst>
              <a:ext uri="{FF2B5EF4-FFF2-40B4-BE49-F238E27FC236}">
                <a16:creationId xmlns:a16="http://schemas.microsoft.com/office/drawing/2014/main" id="{875CF24A-61E7-47A9-A159-66BA77074AA8}"/>
              </a:ext>
            </a:extLst>
          </p:cNvPr>
          <p:cNvPicPr/>
          <p:nvPr/>
        </p:nvPicPr>
        <p:blipFill rotWithShape="1">
          <a:blip r:embed="rId3" cstate="print">
            <a:extLst>
              <a:ext uri="{28A0092B-C50C-407E-A947-70E740481C1C}">
                <a14:useLocalDpi xmlns:a14="http://schemas.microsoft.com/office/drawing/2010/main" val="0"/>
              </a:ext>
            </a:extLst>
          </a:blip>
          <a:srcRect l="-761" t="11207" b="17741"/>
          <a:stretch/>
        </p:blipFill>
        <p:spPr>
          <a:xfrm>
            <a:off x="8676683" y="311474"/>
            <a:ext cx="3175818" cy="2998838"/>
          </a:xfrm>
          <a:prstGeom prst="rect">
            <a:avLst/>
          </a:prstGeom>
        </p:spPr>
      </p:pic>
      <p:sp>
        <p:nvSpPr>
          <p:cNvPr id="8" name="TextBox 7">
            <a:extLst>
              <a:ext uri="{FF2B5EF4-FFF2-40B4-BE49-F238E27FC236}">
                <a16:creationId xmlns:a16="http://schemas.microsoft.com/office/drawing/2014/main" id="{B2E8732D-1FCC-4358-8DBF-A7A1A268DB60}"/>
              </a:ext>
            </a:extLst>
          </p:cNvPr>
          <p:cNvSpPr txBox="1"/>
          <p:nvPr/>
        </p:nvSpPr>
        <p:spPr>
          <a:xfrm>
            <a:off x="10053055" y="3428999"/>
            <a:ext cx="1799446" cy="861774"/>
          </a:xfrm>
          <a:prstGeom prst="rect">
            <a:avLst/>
          </a:prstGeom>
          <a:noFill/>
        </p:spPr>
        <p:txBody>
          <a:bodyPr wrap="square" rtlCol="0">
            <a:spAutoFit/>
          </a:bodyPr>
          <a:lstStyle/>
          <a:p>
            <a:r>
              <a:rPr lang="en-GB" sz="1000" i="1">
                <a:solidFill>
                  <a:prstClr val="black"/>
                </a:solidFill>
              </a:rPr>
              <a:t>(Above) Fig. 16 </a:t>
            </a:r>
            <a:r>
              <a:rPr lang="en-GB" sz="1000"/>
              <a:t>Image of N/S/F upright showing brake disc mountings</a:t>
            </a:r>
          </a:p>
          <a:p>
            <a:r>
              <a:rPr lang="en-GB" sz="1000"/>
              <a:t>(Williams, 2019)</a:t>
            </a:r>
          </a:p>
          <a:p>
            <a:endParaRPr lang="en-GB" sz="1000"/>
          </a:p>
        </p:txBody>
      </p:sp>
      <p:sp>
        <p:nvSpPr>
          <p:cNvPr id="9" name="TextBox 8">
            <a:extLst>
              <a:ext uri="{FF2B5EF4-FFF2-40B4-BE49-F238E27FC236}">
                <a16:creationId xmlns:a16="http://schemas.microsoft.com/office/drawing/2014/main" id="{5FF941AE-956B-4C18-A927-5621E7119A63}"/>
              </a:ext>
            </a:extLst>
          </p:cNvPr>
          <p:cNvSpPr txBox="1"/>
          <p:nvPr/>
        </p:nvSpPr>
        <p:spPr>
          <a:xfrm>
            <a:off x="10079982" y="6084861"/>
            <a:ext cx="1799446" cy="861774"/>
          </a:xfrm>
          <a:prstGeom prst="rect">
            <a:avLst/>
          </a:prstGeom>
          <a:noFill/>
        </p:spPr>
        <p:txBody>
          <a:bodyPr wrap="square" rtlCol="0">
            <a:spAutoFit/>
          </a:bodyPr>
          <a:lstStyle/>
          <a:p>
            <a:r>
              <a:rPr lang="en-GB" sz="1000"/>
              <a:t>(Left) </a:t>
            </a:r>
            <a:r>
              <a:rPr lang="en-GB" sz="1000" i="1">
                <a:solidFill>
                  <a:prstClr val="black"/>
                </a:solidFill>
              </a:rPr>
              <a:t>Fig. 17  </a:t>
            </a:r>
            <a:r>
              <a:rPr lang="en-GB" sz="1000"/>
              <a:t>Engineers drawing of chosen brake disc                       (AP Racing, 2007)</a:t>
            </a:r>
          </a:p>
          <a:p>
            <a:endParaRPr lang="en-GB" sz="1000"/>
          </a:p>
          <a:p>
            <a:endParaRPr lang="en-GB" sz="1000"/>
          </a:p>
        </p:txBody>
      </p:sp>
      <p:sp>
        <p:nvSpPr>
          <p:cNvPr id="10" name="TextBox 9">
            <a:extLst>
              <a:ext uri="{FF2B5EF4-FFF2-40B4-BE49-F238E27FC236}">
                <a16:creationId xmlns:a16="http://schemas.microsoft.com/office/drawing/2014/main" id="{1AC6F215-8688-4AE9-89D5-7782E54913C3}"/>
              </a:ext>
            </a:extLst>
          </p:cNvPr>
          <p:cNvSpPr txBox="1"/>
          <p:nvPr/>
        </p:nvSpPr>
        <p:spPr>
          <a:xfrm>
            <a:off x="237481" y="6376104"/>
            <a:ext cx="1327799" cy="338554"/>
          </a:xfrm>
          <a:prstGeom prst="rect">
            <a:avLst/>
          </a:prstGeom>
          <a:noFill/>
        </p:spPr>
        <p:txBody>
          <a:bodyPr wrap="none" rtlCol="0">
            <a:spAutoFit/>
          </a:bodyPr>
          <a:lstStyle/>
          <a:p>
            <a:r>
              <a:rPr lang="en-GB" sz="1600"/>
              <a:t>Sam Williams</a:t>
            </a:r>
          </a:p>
        </p:txBody>
      </p:sp>
    </p:spTree>
    <p:extLst>
      <p:ext uri="{BB962C8B-B14F-4D97-AF65-F5344CB8AC3E}">
        <p14:creationId xmlns:p14="http://schemas.microsoft.com/office/powerpoint/2010/main" val="36428571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CFBFE-6FFF-4513-9BF0-55644575C7B3}"/>
              </a:ext>
            </a:extLst>
          </p:cNvPr>
          <p:cNvSpPr>
            <a:spLocks noGrp="1"/>
          </p:cNvSpPr>
          <p:nvPr>
            <p:ph type="title"/>
          </p:nvPr>
        </p:nvSpPr>
        <p:spPr>
          <a:xfrm>
            <a:off x="762000" y="559678"/>
            <a:ext cx="3833906" cy="4952492"/>
          </a:xfrm>
        </p:spPr>
        <p:txBody>
          <a:bodyPr>
            <a:normAutofit/>
          </a:bodyPr>
          <a:lstStyle/>
          <a:p>
            <a:pPr algn="l"/>
            <a:r>
              <a:rPr lang="en-GB" sz="3600" b="1" u="sng"/>
              <a:t>Front Suspension</a:t>
            </a:r>
          </a:p>
        </p:txBody>
      </p:sp>
      <p:sp>
        <p:nvSpPr>
          <p:cNvPr id="8" name="TextBox 7">
            <a:extLst>
              <a:ext uri="{FF2B5EF4-FFF2-40B4-BE49-F238E27FC236}">
                <a16:creationId xmlns:a16="http://schemas.microsoft.com/office/drawing/2014/main" id="{F471A7C6-2865-4101-835B-9104A236B895}"/>
              </a:ext>
            </a:extLst>
          </p:cNvPr>
          <p:cNvSpPr txBox="1"/>
          <p:nvPr/>
        </p:nvSpPr>
        <p:spPr>
          <a:xfrm>
            <a:off x="838201" y="2161307"/>
            <a:ext cx="3312007" cy="1754326"/>
          </a:xfrm>
          <a:prstGeom prst="rect">
            <a:avLst/>
          </a:prstGeom>
          <a:noFill/>
        </p:spPr>
        <p:txBody>
          <a:bodyPr wrap="square" rtlCol="0" anchor="t">
            <a:spAutoFit/>
          </a:bodyPr>
          <a:lstStyle/>
          <a:p>
            <a:pPr marL="285750" indent="-285750">
              <a:buFont typeface="Arial" panose="020B0604020202020204" pitchFamily="34" charset="0"/>
              <a:buChar char="•"/>
              <a:defRPr/>
            </a:pPr>
            <a:r>
              <a:rPr lang="en-GB">
                <a:latin typeface="Corbel" panose="020B0503020204020204"/>
              </a:rPr>
              <a:t>Front suspension configuration</a:t>
            </a:r>
          </a:p>
          <a:p>
            <a:pPr marL="285750" indent="-285750">
              <a:buFont typeface="Arial" panose="020B0604020202020204" pitchFamily="34" charset="0"/>
              <a:buChar char="•"/>
              <a:defRPr/>
            </a:pPr>
            <a:endParaRPr lang="en-GB">
              <a:latin typeface="Corbel" panose="020B0503020204020204"/>
            </a:endParaRPr>
          </a:p>
          <a:p>
            <a:pPr marL="285750" marR="0" lvl="0" indent="-285750" algn="l" defTabSz="457200">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effectLst/>
                <a:uLnTx/>
                <a:uFillTx/>
                <a:latin typeface="Corbel" panose="020B0503020204020204"/>
                <a:ea typeface="+mn-ea"/>
                <a:cs typeface="+mn-cs"/>
              </a:rPr>
              <a:t>Front damper dyno analysis</a:t>
            </a:r>
            <a:endParaRPr lang="en-GB">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effectLst/>
                <a:uLnTx/>
                <a:uFillTx/>
                <a:latin typeface="Corbel" panose="020B0503020204020204"/>
                <a:ea typeface="+mn-ea"/>
                <a:cs typeface="+mn-cs"/>
              </a:rPr>
              <a:t>Front damper </a:t>
            </a:r>
            <a:r>
              <a:rPr lang="en-GB">
                <a:latin typeface="Corbel" panose="020B0503020204020204"/>
              </a:rPr>
              <a:t>selection</a:t>
            </a:r>
            <a:endParaRPr lang="en-GB" sz="1800" b="0" i="0" u="none" strike="noStrike" kern="1200" cap="none" spc="0" normalizeH="0" baseline="0" noProof="0">
              <a:ln>
                <a:noFill/>
              </a:ln>
              <a:effectLst/>
              <a:uLnTx/>
              <a:uFillTx/>
              <a:latin typeface="Corbel" panose="020B0503020204020204"/>
            </a:endParaRPr>
          </a:p>
        </p:txBody>
      </p:sp>
      <p:pic>
        <p:nvPicPr>
          <p:cNvPr id="1028" name="Picture 4" descr="Image">
            <a:extLst>
              <a:ext uri="{FF2B5EF4-FFF2-40B4-BE49-F238E27FC236}">
                <a16:creationId xmlns:a16="http://schemas.microsoft.com/office/drawing/2014/main" id="{4A59777A-B454-4D12-B93F-B669B364405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72880" y="1813099"/>
            <a:ext cx="2957119" cy="39428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67F9205-996C-46F0-AC67-646BDC213659}"/>
              </a:ext>
            </a:extLst>
          </p:cNvPr>
          <p:cNvSpPr txBox="1"/>
          <p:nvPr/>
        </p:nvSpPr>
        <p:spPr>
          <a:xfrm>
            <a:off x="9773175" y="6400800"/>
            <a:ext cx="1324402"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prstClr val="black"/>
                </a:solidFill>
                <a:effectLst/>
                <a:uLnTx/>
                <a:uFillTx/>
                <a:latin typeface="Corbel" panose="020B0503020204020204"/>
                <a:ea typeface="+mn-ea"/>
                <a:cs typeface="+mn-cs"/>
              </a:rPr>
              <a:t>John Hopkins</a:t>
            </a:r>
          </a:p>
        </p:txBody>
      </p:sp>
      <p:sp>
        <p:nvSpPr>
          <p:cNvPr id="7" name="TextBox 6">
            <a:extLst>
              <a:ext uri="{FF2B5EF4-FFF2-40B4-BE49-F238E27FC236}">
                <a16:creationId xmlns:a16="http://schemas.microsoft.com/office/drawing/2014/main" id="{A566EF8A-7B3F-E14B-8878-A0034D6B6BD3}"/>
              </a:ext>
            </a:extLst>
          </p:cNvPr>
          <p:cNvSpPr txBox="1"/>
          <p:nvPr/>
        </p:nvSpPr>
        <p:spPr>
          <a:xfrm>
            <a:off x="5087550" y="3634959"/>
            <a:ext cx="2016899" cy="246221"/>
          </a:xfrm>
          <a:prstGeom prst="rect">
            <a:avLst/>
          </a:prstGeom>
          <a:noFill/>
        </p:spPr>
        <p:txBody>
          <a:bodyPr wrap="none" rtlCol="0" anchor="t">
            <a:spAutoFit/>
          </a:bodyPr>
          <a:lstStyle/>
          <a:p>
            <a:pPr>
              <a:defRPr/>
            </a:pPr>
            <a:r>
              <a:rPr kumimoji="0" lang="en-GB" sz="1000" b="0" i="1" u="none" strike="noStrike" kern="1200" cap="none" spc="0" normalizeH="0" baseline="0" noProof="0">
                <a:ln>
                  <a:noFill/>
                </a:ln>
                <a:effectLst/>
                <a:uLnTx/>
                <a:uFillTx/>
                <a:latin typeface="Corbel" panose="020B0503020204020204"/>
                <a:ea typeface="+mn-ea"/>
                <a:cs typeface="+mn-cs"/>
              </a:rPr>
              <a:t>Fig. 18 TOMS F3 </a:t>
            </a:r>
            <a:r>
              <a:rPr lang="en-GB" sz="1000" i="1">
                <a:latin typeface="Corbel" panose="020B0503020204020204"/>
              </a:rPr>
              <a:t>car </a:t>
            </a:r>
            <a:r>
              <a:rPr kumimoji="0" lang="en-GB" sz="1000" b="0" i="1" u="none" strike="noStrike" kern="1200" cap="none" spc="0" normalizeH="0" baseline="0" noProof="0">
                <a:ln>
                  <a:noFill/>
                </a:ln>
                <a:effectLst/>
                <a:uLnTx/>
                <a:uFillTx/>
                <a:latin typeface="Corbel" panose="020B0503020204020204"/>
                <a:ea typeface="+mn-ea"/>
                <a:cs typeface="+mn-cs"/>
              </a:rPr>
              <a:t>(UWTSD, 2019)</a:t>
            </a:r>
          </a:p>
        </p:txBody>
      </p:sp>
      <p:sp>
        <p:nvSpPr>
          <p:cNvPr id="9" name="TextBox 8">
            <a:extLst>
              <a:ext uri="{FF2B5EF4-FFF2-40B4-BE49-F238E27FC236}">
                <a16:creationId xmlns:a16="http://schemas.microsoft.com/office/drawing/2014/main" id="{30BEB64F-0F7C-FF4D-B24F-B1870F437F86}"/>
              </a:ext>
            </a:extLst>
          </p:cNvPr>
          <p:cNvSpPr txBox="1"/>
          <p:nvPr/>
        </p:nvSpPr>
        <p:spPr>
          <a:xfrm>
            <a:off x="8670479" y="5832141"/>
            <a:ext cx="2561920"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black"/>
                </a:solidFill>
                <a:effectLst/>
                <a:uLnTx/>
                <a:uFillTx/>
                <a:latin typeface="Corbel" panose="020B0503020204020204"/>
                <a:ea typeface="+mn-ea"/>
                <a:cs typeface="+mn-cs"/>
              </a:rPr>
              <a:t>Fig. 19 TOMS F3 front damper  (UWTSD, 2019)</a:t>
            </a:r>
          </a:p>
        </p:txBody>
      </p:sp>
      <p:pic>
        <p:nvPicPr>
          <p:cNvPr id="3" name="Picture 3" descr="A close up of a car&#10;&#10;Description generated with high confidence">
            <a:extLst>
              <a:ext uri="{FF2B5EF4-FFF2-40B4-BE49-F238E27FC236}">
                <a16:creationId xmlns:a16="http://schemas.microsoft.com/office/drawing/2014/main" id="{1FEA33D2-5770-4B46-AD54-7EAFB526910F}"/>
              </a:ext>
            </a:extLst>
          </p:cNvPr>
          <p:cNvPicPr>
            <a:picLocks noChangeAspect="1"/>
          </p:cNvPicPr>
          <p:nvPr/>
        </p:nvPicPr>
        <p:blipFill>
          <a:blip r:embed="rId3"/>
          <a:stretch>
            <a:fillRect/>
          </a:stretch>
        </p:blipFill>
        <p:spPr>
          <a:xfrm>
            <a:off x="4781909" y="1523281"/>
            <a:ext cx="2743200" cy="2057400"/>
          </a:xfrm>
          <a:prstGeom prst="rect">
            <a:avLst/>
          </a:prstGeom>
        </p:spPr>
      </p:pic>
    </p:spTree>
    <p:extLst>
      <p:ext uri="{BB962C8B-B14F-4D97-AF65-F5344CB8AC3E}">
        <p14:creationId xmlns:p14="http://schemas.microsoft.com/office/powerpoint/2010/main" val="3881457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FD9F4F1-5DFB-4A55-93FB-5F73B24BAB50}"/>
              </a:ext>
            </a:extLst>
          </p:cNvPr>
          <p:cNvSpPr txBox="1"/>
          <p:nvPr/>
        </p:nvSpPr>
        <p:spPr>
          <a:xfrm>
            <a:off x="5403997" y="5893533"/>
            <a:ext cx="3014397" cy="2462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black"/>
                </a:solidFill>
                <a:effectLst/>
                <a:uLnTx/>
                <a:uFillTx/>
                <a:latin typeface="Corbel" panose="020B0503020204020204"/>
                <a:ea typeface="+mn-ea"/>
                <a:cs typeface="+mn-cs"/>
              </a:rPr>
              <a:t>Fig. </a:t>
            </a:r>
            <a:r>
              <a:rPr lang="en-GB" sz="1000" i="1">
                <a:solidFill>
                  <a:prstClr val="black"/>
                </a:solidFill>
                <a:latin typeface="Corbel" panose="020B0503020204020204"/>
              </a:rPr>
              <a:t>20</a:t>
            </a:r>
            <a:r>
              <a:rPr kumimoji="0" lang="en-GB" sz="1000" b="0" i="1" u="none" strike="noStrike" kern="1200" cap="none" spc="0" normalizeH="0" baseline="0" noProof="0">
                <a:ln>
                  <a:noFill/>
                </a:ln>
                <a:solidFill>
                  <a:prstClr val="black"/>
                </a:solidFill>
                <a:effectLst/>
                <a:uLnTx/>
                <a:uFillTx/>
                <a:latin typeface="Corbel" panose="020B0503020204020204"/>
                <a:ea typeface="+mn-ea"/>
                <a:cs typeface="+mn-cs"/>
              </a:rPr>
              <a:t> TOMS F3 damper dyno graph  (UWTSD, 2019)</a:t>
            </a:r>
          </a:p>
        </p:txBody>
      </p:sp>
      <p:sp>
        <p:nvSpPr>
          <p:cNvPr id="9" name="Title 1">
            <a:extLst>
              <a:ext uri="{FF2B5EF4-FFF2-40B4-BE49-F238E27FC236}">
                <a16:creationId xmlns:a16="http://schemas.microsoft.com/office/drawing/2014/main" id="{056C0F7E-216D-41E8-9BA5-29249395E6B8}"/>
              </a:ext>
            </a:extLst>
          </p:cNvPr>
          <p:cNvSpPr>
            <a:spLocks noGrp="1"/>
          </p:cNvSpPr>
          <p:nvPr>
            <p:ph type="title"/>
          </p:nvPr>
        </p:nvSpPr>
        <p:spPr>
          <a:xfrm>
            <a:off x="762000" y="559677"/>
            <a:ext cx="3014397" cy="4952492"/>
          </a:xfrm>
        </p:spPr>
        <p:txBody>
          <a:bodyPr>
            <a:normAutofit/>
          </a:bodyPr>
          <a:lstStyle/>
          <a:p>
            <a:pPr algn="l"/>
            <a:r>
              <a:rPr lang="en-GB" sz="3600" b="1" u="sng"/>
              <a:t>Damper dyno</a:t>
            </a:r>
          </a:p>
        </p:txBody>
      </p:sp>
      <p:pic>
        <p:nvPicPr>
          <p:cNvPr id="12" name="Picture 12" descr="A close up of a necklace&#10;&#10;Description generated with high confidence">
            <a:extLst>
              <a:ext uri="{FF2B5EF4-FFF2-40B4-BE49-F238E27FC236}">
                <a16:creationId xmlns:a16="http://schemas.microsoft.com/office/drawing/2014/main" id="{1777F7CD-B59F-466F-86F0-E9CFF240B42B}"/>
              </a:ext>
            </a:extLst>
          </p:cNvPr>
          <p:cNvPicPr>
            <a:picLocks noGrp="1" noChangeAspect="1"/>
          </p:cNvPicPr>
          <p:nvPr>
            <p:ph idx="1"/>
          </p:nvPr>
        </p:nvPicPr>
        <p:blipFill>
          <a:blip r:embed="rId2"/>
          <a:stretch>
            <a:fillRect/>
          </a:stretch>
        </p:blipFill>
        <p:spPr>
          <a:xfrm>
            <a:off x="3786997" y="1086398"/>
            <a:ext cx="5587040" cy="4678001"/>
          </a:xfrm>
        </p:spPr>
      </p:pic>
    </p:spTree>
    <p:extLst>
      <p:ext uri="{BB962C8B-B14F-4D97-AF65-F5344CB8AC3E}">
        <p14:creationId xmlns:p14="http://schemas.microsoft.com/office/powerpoint/2010/main" val="40394079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2FA3-FAA7-45AB-9C00-25311C2C7C89}"/>
              </a:ext>
            </a:extLst>
          </p:cNvPr>
          <p:cNvSpPr>
            <a:spLocks noGrp="1"/>
          </p:cNvSpPr>
          <p:nvPr>
            <p:ph type="title"/>
          </p:nvPr>
        </p:nvSpPr>
        <p:spPr/>
        <p:txBody>
          <a:bodyPr>
            <a:normAutofit/>
          </a:bodyPr>
          <a:lstStyle/>
          <a:p>
            <a:pPr algn="l"/>
            <a:r>
              <a:rPr lang="en-GB" sz="3600" b="1" u="sng"/>
              <a:t>New dampers</a:t>
            </a:r>
          </a:p>
        </p:txBody>
      </p:sp>
      <p:sp>
        <p:nvSpPr>
          <p:cNvPr id="7" name="TextBox 6">
            <a:extLst>
              <a:ext uri="{FF2B5EF4-FFF2-40B4-BE49-F238E27FC236}">
                <a16:creationId xmlns:a16="http://schemas.microsoft.com/office/drawing/2014/main" id="{5EBD1E1E-ABD1-4240-AB0B-802F3D2852EF}"/>
              </a:ext>
            </a:extLst>
          </p:cNvPr>
          <p:cNvSpPr txBox="1"/>
          <p:nvPr/>
        </p:nvSpPr>
        <p:spPr>
          <a:xfrm>
            <a:off x="9773175" y="6400800"/>
            <a:ext cx="1324402"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prstClr val="black"/>
                </a:solidFill>
                <a:effectLst/>
                <a:uLnTx/>
                <a:uFillTx/>
                <a:latin typeface="Corbel" panose="020B0503020204020204"/>
                <a:ea typeface="+mn-ea"/>
                <a:cs typeface="+mn-cs"/>
              </a:rPr>
              <a:t>John Hopkins</a:t>
            </a:r>
          </a:p>
        </p:txBody>
      </p:sp>
      <p:sp>
        <p:nvSpPr>
          <p:cNvPr id="10" name="TextBox 9">
            <a:extLst>
              <a:ext uri="{FF2B5EF4-FFF2-40B4-BE49-F238E27FC236}">
                <a16:creationId xmlns:a16="http://schemas.microsoft.com/office/drawing/2014/main" id="{33219D3A-5D86-4F42-932B-83D658F7728C}"/>
              </a:ext>
            </a:extLst>
          </p:cNvPr>
          <p:cNvSpPr txBox="1"/>
          <p:nvPr/>
        </p:nvSpPr>
        <p:spPr>
          <a:xfrm>
            <a:off x="7451289" y="5104119"/>
            <a:ext cx="2247731" cy="24622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black"/>
                </a:solidFill>
                <a:effectLst/>
                <a:uLnTx/>
                <a:uFillTx/>
                <a:latin typeface="Corbel" panose="020B0503020204020204"/>
                <a:ea typeface="+mn-ea"/>
                <a:cs typeface="+mn-cs"/>
              </a:rPr>
              <a:t>Fig. </a:t>
            </a:r>
            <a:r>
              <a:rPr lang="en-GB" sz="1000" i="1">
                <a:solidFill>
                  <a:prstClr val="black"/>
                </a:solidFill>
                <a:latin typeface="Corbel" panose="020B0503020204020204"/>
              </a:rPr>
              <a:t>22</a:t>
            </a:r>
            <a:r>
              <a:rPr kumimoji="0" lang="en-GB" sz="1000" b="0" i="1" u="none" strike="noStrike" kern="1200" cap="none" spc="0" normalizeH="0" baseline="0" noProof="0">
                <a:ln>
                  <a:noFill/>
                </a:ln>
                <a:solidFill>
                  <a:prstClr val="black"/>
                </a:solidFill>
                <a:effectLst/>
                <a:uLnTx/>
                <a:uFillTx/>
                <a:latin typeface="Corbel" panose="020B0503020204020204"/>
                <a:ea typeface="+mn-ea"/>
                <a:cs typeface="+mn-cs"/>
              </a:rPr>
              <a:t> KONI 2612 damper (KONI, 2019) </a:t>
            </a:r>
          </a:p>
        </p:txBody>
      </p:sp>
      <p:pic>
        <p:nvPicPr>
          <p:cNvPr id="3" name="Picture 2">
            <a:extLst>
              <a:ext uri="{FF2B5EF4-FFF2-40B4-BE49-F238E27FC236}">
                <a16:creationId xmlns:a16="http://schemas.microsoft.com/office/drawing/2014/main" id="{BA282997-8D06-B84E-8485-1F0F9149CD85}"/>
              </a:ext>
            </a:extLst>
          </p:cNvPr>
          <p:cNvPicPr>
            <a:picLocks noChangeAspect="1"/>
          </p:cNvPicPr>
          <p:nvPr/>
        </p:nvPicPr>
        <p:blipFill>
          <a:blip r:embed="rId2"/>
          <a:stretch>
            <a:fillRect/>
          </a:stretch>
        </p:blipFill>
        <p:spPr>
          <a:xfrm>
            <a:off x="7072501" y="759492"/>
            <a:ext cx="2699026" cy="4048539"/>
          </a:xfrm>
          <a:prstGeom prst="rect">
            <a:avLst/>
          </a:prstGeom>
        </p:spPr>
      </p:pic>
    </p:spTree>
    <p:extLst>
      <p:ext uri="{BB962C8B-B14F-4D97-AF65-F5344CB8AC3E}">
        <p14:creationId xmlns:p14="http://schemas.microsoft.com/office/powerpoint/2010/main" val="283481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D4B0C-4D29-41D5-84CD-62B6732D7B82}"/>
              </a:ext>
            </a:extLst>
          </p:cNvPr>
          <p:cNvSpPr>
            <a:spLocks noGrp="1"/>
          </p:cNvSpPr>
          <p:nvPr>
            <p:ph type="title"/>
          </p:nvPr>
        </p:nvSpPr>
        <p:spPr/>
        <p:txBody>
          <a:bodyPr>
            <a:normAutofit/>
          </a:bodyPr>
          <a:lstStyle/>
          <a:p>
            <a:pPr algn="l"/>
            <a:r>
              <a:rPr lang="en-GB" sz="3600" b="1" u="sng"/>
              <a:t>WinGeo3</a:t>
            </a:r>
          </a:p>
        </p:txBody>
      </p:sp>
      <p:pic>
        <p:nvPicPr>
          <p:cNvPr id="5" name="Content Placeholder 4">
            <a:extLst>
              <a:ext uri="{FF2B5EF4-FFF2-40B4-BE49-F238E27FC236}">
                <a16:creationId xmlns:a16="http://schemas.microsoft.com/office/drawing/2014/main" id="{7CE02BEF-4A15-492C-973C-6BFA2D67F965}"/>
              </a:ext>
            </a:extLst>
          </p:cNvPr>
          <p:cNvPicPr>
            <a:picLocks noGrp="1" noChangeAspect="1"/>
          </p:cNvPicPr>
          <p:nvPr>
            <p:ph idx="1"/>
          </p:nvPr>
        </p:nvPicPr>
        <p:blipFill>
          <a:blip r:embed="rId2"/>
          <a:stretch>
            <a:fillRect/>
          </a:stretch>
        </p:blipFill>
        <p:spPr>
          <a:xfrm>
            <a:off x="404604" y="2245272"/>
            <a:ext cx="4552803" cy="2374985"/>
          </a:xfrm>
          <a:prstGeom prst="rect">
            <a:avLst/>
          </a:prstGeom>
        </p:spPr>
      </p:pic>
      <p:sp>
        <p:nvSpPr>
          <p:cNvPr id="4" name="TextBox 3">
            <a:extLst>
              <a:ext uri="{FF2B5EF4-FFF2-40B4-BE49-F238E27FC236}">
                <a16:creationId xmlns:a16="http://schemas.microsoft.com/office/drawing/2014/main" id="{551C0E31-E616-400E-BF19-309D50B29FA3}"/>
              </a:ext>
            </a:extLst>
          </p:cNvPr>
          <p:cNvSpPr txBox="1"/>
          <p:nvPr/>
        </p:nvSpPr>
        <p:spPr>
          <a:xfrm>
            <a:off x="9773175" y="6400800"/>
            <a:ext cx="1324402" cy="338554"/>
          </a:xfrm>
          <a:prstGeom prst="rect">
            <a:avLst/>
          </a:prstGeom>
          <a:noFill/>
        </p:spPr>
        <p:txBody>
          <a:bodyPr wrap="none" rtlCol="0">
            <a:spAutoFit/>
          </a:bodyPr>
          <a:lstStyle/>
          <a:p>
            <a:r>
              <a:rPr lang="en-GB" sz="1600"/>
              <a:t>John Hopkins</a:t>
            </a:r>
          </a:p>
        </p:txBody>
      </p:sp>
      <p:sp>
        <p:nvSpPr>
          <p:cNvPr id="8" name="TextBox 7">
            <a:extLst>
              <a:ext uri="{FF2B5EF4-FFF2-40B4-BE49-F238E27FC236}">
                <a16:creationId xmlns:a16="http://schemas.microsoft.com/office/drawing/2014/main" id="{E2E95395-18D0-45EA-A1A2-3E974AF458A8}"/>
              </a:ext>
            </a:extLst>
          </p:cNvPr>
          <p:cNvSpPr txBox="1"/>
          <p:nvPr/>
        </p:nvSpPr>
        <p:spPr>
          <a:xfrm>
            <a:off x="544127" y="1711989"/>
            <a:ext cx="3624710" cy="246221"/>
          </a:xfrm>
          <a:prstGeom prst="rect">
            <a:avLst/>
          </a:prstGeom>
          <a:noFill/>
        </p:spPr>
        <p:txBody>
          <a:bodyPr wrap="none" rtlCol="0" anchor="t">
            <a:spAutoFit/>
          </a:bodyPr>
          <a:lstStyle/>
          <a:p>
            <a:pPr>
              <a:defRPr/>
            </a:pPr>
            <a:r>
              <a:rPr kumimoji="0" lang="en-GB" sz="1000" b="0" i="1" u="none" strike="noStrike" kern="1200" cap="none" spc="0" normalizeH="0" baseline="0" noProof="0">
                <a:ln>
                  <a:noFill/>
                </a:ln>
                <a:effectLst/>
                <a:uLnTx/>
                <a:uFillTx/>
                <a:latin typeface="Corbel" panose="020B0503020204020204"/>
                <a:ea typeface="+mn-ea"/>
                <a:cs typeface="+mn-cs"/>
              </a:rPr>
              <a:t>Fig. </a:t>
            </a:r>
            <a:r>
              <a:rPr lang="en-GB" sz="1000" i="1">
                <a:latin typeface="Corbel" panose="020B0503020204020204"/>
              </a:rPr>
              <a:t>23</a:t>
            </a:r>
            <a:r>
              <a:rPr kumimoji="0" lang="en-GB" sz="1000" b="0" i="1" u="none" strike="noStrike" kern="1200" cap="none" spc="0" normalizeH="0" baseline="0" noProof="0">
                <a:ln>
                  <a:noFill/>
                </a:ln>
                <a:effectLst/>
                <a:uLnTx/>
                <a:uFillTx/>
                <a:latin typeface="Corbel" panose="020B0503020204020204"/>
                <a:ea typeface="+mn-ea"/>
                <a:cs typeface="+mn-cs"/>
              </a:rPr>
              <a:t> </a:t>
            </a:r>
            <a:r>
              <a:rPr lang="en-GB" sz="1000" i="1">
                <a:latin typeface="Corbel" panose="020B0503020204020204"/>
              </a:rPr>
              <a:t>Initial front suspension model and new front/rear suspension.</a:t>
            </a:r>
            <a:endParaRPr kumimoji="0" lang="en-GB" sz="1000" b="0" i="1" u="none" strike="noStrike" kern="1200" cap="none" spc="0" normalizeH="0" baseline="0" noProof="0">
              <a:ln>
                <a:noFill/>
              </a:ln>
              <a:effectLst/>
              <a:uLnTx/>
              <a:uFillTx/>
              <a:latin typeface="Corbel" panose="020B0503020204020204"/>
              <a:ea typeface="+mn-ea"/>
              <a:cs typeface="+mn-cs"/>
            </a:endParaRPr>
          </a:p>
        </p:txBody>
      </p:sp>
      <p:pic>
        <p:nvPicPr>
          <p:cNvPr id="6" name="Picture 6" descr="A screenshot of a cell phone&#10;&#10;Description generated with very high confidence">
            <a:extLst>
              <a:ext uri="{FF2B5EF4-FFF2-40B4-BE49-F238E27FC236}">
                <a16:creationId xmlns:a16="http://schemas.microsoft.com/office/drawing/2014/main" id="{D76C314B-8F39-4635-8335-ADB0AEC61E02}"/>
              </a:ext>
            </a:extLst>
          </p:cNvPr>
          <p:cNvPicPr>
            <a:picLocks noChangeAspect="1"/>
          </p:cNvPicPr>
          <p:nvPr/>
        </p:nvPicPr>
        <p:blipFill>
          <a:blip r:embed="rId3"/>
          <a:stretch>
            <a:fillRect/>
          </a:stretch>
        </p:blipFill>
        <p:spPr>
          <a:xfrm>
            <a:off x="5695335" y="1735825"/>
            <a:ext cx="5397909" cy="3374058"/>
          </a:xfrm>
          <a:prstGeom prst="rect">
            <a:avLst/>
          </a:prstGeom>
        </p:spPr>
      </p:pic>
    </p:spTree>
    <p:extLst>
      <p:ext uri="{BB962C8B-B14F-4D97-AF65-F5344CB8AC3E}">
        <p14:creationId xmlns:p14="http://schemas.microsoft.com/office/powerpoint/2010/main" val="28483289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490F6-689B-F842-B9E3-EBAF089F993B}"/>
              </a:ext>
            </a:extLst>
          </p:cNvPr>
          <p:cNvSpPr>
            <a:spLocks noGrp="1"/>
          </p:cNvSpPr>
          <p:nvPr>
            <p:ph type="title"/>
          </p:nvPr>
        </p:nvSpPr>
        <p:spPr>
          <a:xfrm>
            <a:off x="704209" y="635069"/>
            <a:ext cx="4509236" cy="1139139"/>
          </a:xfrm>
        </p:spPr>
        <p:txBody>
          <a:bodyPr>
            <a:normAutofit/>
          </a:bodyPr>
          <a:lstStyle/>
          <a:p>
            <a:pPr algn="l"/>
            <a:r>
              <a:rPr lang="en-US" sz="3600" b="1" u="sng">
                <a:solidFill>
                  <a:schemeClr val="bg1"/>
                </a:solidFill>
              </a:rPr>
              <a:t>Responsibilities</a:t>
            </a:r>
            <a:r>
              <a:rPr lang="en-US" sz="3600">
                <a:solidFill>
                  <a:schemeClr val="bg1"/>
                </a:solidFill>
              </a:rPr>
              <a:t> </a:t>
            </a:r>
          </a:p>
        </p:txBody>
      </p:sp>
      <p:sp>
        <p:nvSpPr>
          <p:cNvPr id="3" name="Content Placeholder 2">
            <a:extLst>
              <a:ext uri="{FF2B5EF4-FFF2-40B4-BE49-F238E27FC236}">
                <a16:creationId xmlns:a16="http://schemas.microsoft.com/office/drawing/2014/main" id="{4B2F8699-68C4-644A-AD2C-01B3E26C7BEF}"/>
              </a:ext>
            </a:extLst>
          </p:cNvPr>
          <p:cNvSpPr>
            <a:spLocks noGrp="1"/>
          </p:cNvSpPr>
          <p:nvPr>
            <p:ph idx="1"/>
          </p:nvPr>
        </p:nvSpPr>
        <p:spPr>
          <a:xfrm>
            <a:off x="720992" y="1941362"/>
            <a:ext cx="4492454" cy="2419097"/>
          </a:xfrm>
        </p:spPr>
        <p:txBody>
          <a:bodyPr anchor="t">
            <a:normAutofit/>
          </a:bodyPr>
          <a:lstStyle/>
          <a:p>
            <a:r>
              <a:rPr lang="en-US" sz="1800">
                <a:solidFill>
                  <a:schemeClr val="bg1"/>
                </a:solidFill>
              </a:rPr>
              <a:t>How will the seat be made?</a:t>
            </a:r>
          </a:p>
          <a:p>
            <a:r>
              <a:rPr lang="en-US" sz="1800">
                <a:solidFill>
                  <a:schemeClr val="bg1"/>
                </a:solidFill>
              </a:rPr>
              <a:t>Steering wheel </a:t>
            </a:r>
          </a:p>
          <a:p>
            <a:r>
              <a:rPr lang="en-US" sz="1800">
                <a:solidFill>
                  <a:schemeClr val="bg1"/>
                </a:solidFill>
              </a:rPr>
              <a:t>Harnesses </a:t>
            </a:r>
          </a:p>
          <a:p>
            <a:r>
              <a:rPr lang="en-US" sz="1800">
                <a:solidFill>
                  <a:schemeClr val="bg1"/>
                </a:solidFill>
              </a:rPr>
              <a:t>Custom pedal box  </a:t>
            </a:r>
          </a:p>
          <a:p>
            <a:endParaRPr lang="en-US" sz="1800"/>
          </a:p>
        </p:txBody>
      </p:sp>
      <p:pic>
        <p:nvPicPr>
          <p:cNvPr id="4" name="Picture 3" descr="Schroth formula student harness">
            <a:extLst>
              <a:ext uri="{FF2B5EF4-FFF2-40B4-BE49-F238E27FC236}">
                <a16:creationId xmlns:a16="http://schemas.microsoft.com/office/drawing/2014/main" id="{072DD6A3-2D62-1843-9B3A-A7DD8A9FCAB1}"/>
              </a:ext>
            </a:extLst>
          </p:cNvPr>
          <p:cNvPicPr/>
          <p:nvPr/>
        </p:nvPicPr>
        <p:blipFill rotWithShape="1">
          <a:blip r:embed="rId2">
            <a:extLst>
              <a:ext uri="{28A0092B-C50C-407E-A947-70E740481C1C}">
                <a14:useLocalDpi xmlns:a14="http://schemas.microsoft.com/office/drawing/2010/main" val="0"/>
              </a:ext>
            </a:extLst>
          </a:blip>
          <a:srcRect t="10331" r="4" b="10339"/>
          <a:stretch/>
        </p:blipFill>
        <p:spPr bwMode="auto">
          <a:xfrm>
            <a:off x="5714207" y="361702"/>
            <a:ext cx="1691640" cy="1691640"/>
          </a:xfrm>
          <a:custGeom>
            <a:avLst/>
            <a:gdLst>
              <a:gd name="connsiteX0" fmla="*/ 978408 w 1956816"/>
              <a:gd name="connsiteY0" fmla="*/ 0 h 1956816"/>
              <a:gd name="connsiteX1" fmla="*/ 1956816 w 1956816"/>
              <a:gd name="connsiteY1" fmla="*/ 978408 h 1956816"/>
              <a:gd name="connsiteX2" fmla="*/ 978408 w 1956816"/>
              <a:gd name="connsiteY2" fmla="*/ 1956816 h 1956816"/>
              <a:gd name="connsiteX3" fmla="*/ 0 w 1956816"/>
              <a:gd name="connsiteY3" fmla="*/ 978408 h 1956816"/>
              <a:gd name="connsiteX4" fmla="*/ 978408 w 1956816"/>
              <a:gd name="connsiteY4" fmla="*/ 0 h 195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p:spPr>
      </p:pic>
      <p:pic>
        <p:nvPicPr>
          <p:cNvPr id="10" name="Picture 9">
            <a:extLst>
              <a:ext uri="{FF2B5EF4-FFF2-40B4-BE49-F238E27FC236}">
                <a16:creationId xmlns:a16="http://schemas.microsoft.com/office/drawing/2014/main" id="{A2077D3E-9B1B-EB41-B177-15DB5731C9E8}"/>
              </a:ext>
            </a:extLst>
          </p:cNvPr>
          <p:cNvPicPr/>
          <p:nvPr/>
        </p:nvPicPr>
        <p:blipFill rotWithShape="1">
          <a:blip r:embed="rId3" cstate="print">
            <a:extLst>
              <a:ext uri="{28A0092B-C50C-407E-A947-70E740481C1C}">
                <a14:useLocalDpi xmlns:a14="http://schemas.microsoft.com/office/drawing/2010/main" val="0"/>
              </a:ext>
            </a:extLst>
          </a:blip>
          <a:srcRect t="4601" r="5" b="5"/>
          <a:stretch/>
        </p:blipFill>
        <p:spPr>
          <a:xfrm>
            <a:off x="5886020" y="2715337"/>
            <a:ext cx="2743200" cy="2743200"/>
          </a:xfrm>
          <a:custGeom>
            <a:avLst/>
            <a:gdLst>
              <a:gd name="connsiteX0" fmla="*/ 1417320 w 2834640"/>
              <a:gd name="connsiteY0" fmla="*/ 0 h 2834640"/>
              <a:gd name="connsiteX1" fmla="*/ 2834640 w 2834640"/>
              <a:gd name="connsiteY1" fmla="*/ 1417320 h 2834640"/>
              <a:gd name="connsiteX2" fmla="*/ 1417320 w 2834640"/>
              <a:gd name="connsiteY2" fmla="*/ 2834640 h 2834640"/>
              <a:gd name="connsiteX3" fmla="*/ 0 w 2834640"/>
              <a:gd name="connsiteY3" fmla="*/ 1417320 h 2834640"/>
              <a:gd name="connsiteX4" fmla="*/ 1417320 w 2834640"/>
              <a:gd name="connsiteY4" fmla="*/ 0 h 2834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9" name="Picture 8">
            <a:extLst>
              <a:ext uri="{FF2B5EF4-FFF2-40B4-BE49-F238E27FC236}">
                <a16:creationId xmlns:a16="http://schemas.microsoft.com/office/drawing/2014/main" id="{73DBCA64-313D-EF4C-B112-50EC7E39BB84}"/>
              </a:ext>
            </a:extLst>
          </p:cNvPr>
          <p:cNvPicPr/>
          <p:nvPr/>
        </p:nvPicPr>
        <p:blipFill rotWithShape="1">
          <a:blip r:embed="rId4" cstate="print">
            <a:extLst>
              <a:ext uri="{28A0092B-C50C-407E-A947-70E740481C1C}">
                <a14:useLocalDpi xmlns:a14="http://schemas.microsoft.com/office/drawing/2010/main" val="0"/>
              </a:ext>
            </a:extLst>
          </a:blip>
          <a:srcRect l="919" r="695" b="-1"/>
          <a:stretch/>
        </p:blipFill>
        <p:spPr>
          <a:xfrm>
            <a:off x="8278624" y="2"/>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pic>
        <p:nvPicPr>
          <p:cNvPr id="8" name="Picture 7" descr="A picture containing sky&#10;&#10;Description automatically generated">
            <a:extLst>
              <a:ext uri="{FF2B5EF4-FFF2-40B4-BE49-F238E27FC236}">
                <a16:creationId xmlns:a16="http://schemas.microsoft.com/office/drawing/2014/main" id="{3AFC807B-DC99-E248-A9F9-D0E83D45F981}"/>
              </a:ext>
            </a:extLst>
          </p:cNvPr>
          <p:cNvPicPr>
            <a:picLocks noChangeAspect="1"/>
          </p:cNvPicPr>
          <p:nvPr/>
        </p:nvPicPr>
        <p:blipFill rotWithShape="1">
          <a:blip r:embed="rId5"/>
          <a:srcRect t="9923" r="5" b="16395"/>
          <a:stretch/>
        </p:blipFill>
        <p:spPr>
          <a:xfrm>
            <a:off x="1763999" y="4414306"/>
            <a:ext cx="3950208" cy="2088462"/>
          </a:xfrm>
          <a:custGeom>
            <a:avLst/>
            <a:gdLst>
              <a:gd name="connsiteX0" fmla="*/ 1975104 w 3950208"/>
              <a:gd name="connsiteY0" fmla="*/ 0 h 2088462"/>
              <a:gd name="connsiteX1" fmla="*/ 3950208 w 3950208"/>
              <a:gd name="connsiteY1" fmla="*/ 1975104 h 2088462"/>
              <a:gd name="connsiteX2" fmla="*/ 3944484 w 3950208"/>
              <a:gd name="connsiteY2" fmla="*/ 2088462 h 2088462"/>
              <a:gd name="connsiteX3" fmla="*/ 5724 w 3950208"/>
              <a:gd name="connsiteY3" fmla="*/ 2088462 h 2088462"/>
              <a:gd name="connsiteX4" fmla="*/ 0 w 3950208"/>
              <a:gd name="connsiteY4" fmla="*/ 1975104 h 2088462"/>
              <a:gd name="connsiteX5" fmla="*/ 1975104 w 3950208"/>
              <a:gd name="connsiteY5" fmla="*/ 0 h 208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pic>
        <p:nvPicPr>
          <p:cNvPr id="5" name="Picture 4">
            <a:extLst>
              <a:ext uri="{FF2B5EF4-FFF2-40B4-BE49-F238E27FC236}">
                <a16:creationId xmlns:a16="http://schemas.microsoft.com/office/drawing/2014/main" id="{9EB50195-2077-3247-97C4-BF88C936C021}"/>
              </a:ext>
            </a:extLst>
          </p:cNvPr>
          <p:cNvPicPr>
            <a:picLocks noChangeAspect="1"/>
          </p:cNvPicPr>
          <p:nvPr/>
        </p:nvPicPr>
        <p:blipFill rotWithShape="1">
          <a:blip r:embed="rId6"/>
          <a:srcRect l="27812" r="6605" b="4"/>
          <a:stretch/>
        </p:blipFill>
        <p:spPr>
          <a:xfrm>
            <a:off x="9013088" y="3762214"/>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7" name="TextBox 6">
            <a:extLst>
              <a:ext uri="{FF2B5EF4-FFF2-40B4-BE49-F238E27FC236}">
                <a16:creationId xmlns:a16="http://schemas.microsoft.com/office/drawing/2014/main" id="{97054C5C-21B4-204A-BF6E-FCDE5475867E}"/>
              </a:ext>
            </a:extLst>
          </p:cNvPr>
          <p:cNvSpPr txBox="1"/>
          <p:nvPr/>
        </p:nvSpPr>
        <p:spPr>
          <a:xfrm>
            <a:off x="5052948" y="2107189"/>
            <a:ext cx="3224729" cy="276999"/>
          </a:xfrm>
          <a:prstGeom prst="rect">
            <a:avLst/>
          </a:prstGeom>
          <a:noFill/>
        </p:spPr>
        <p:txBody>
          <a:bodyPr wrap="none" rtlCol="0">
            <a:spAutoFit/>
          </a:bodyPr>
          <a:lstStyle/>
          <a:p>
            <a:r>
              <a:rPr lang="en-GB" sz="1200" i="1">
                <a:solidFill>
                  <a:prstClr val="black"/>
                </a:solidFill>
              </a:rPr>
              <a:t>Fig. 25  Racing safety harness  </a:t>
            </a:r>
            <a:r>
              <a:rPr lang="en-GB" sz="1200">
                <a:ln w="0"/>
                <a:solidFill>
                  <a:schemeClr val="bg1"/>
                </a:solidFill>
              </a:rPr>
              <a:t>(Race Parts , 2019)</a:t>
            </a:r>
            <a:endParaRPr lang="en-US" sz="1200">
              <a:solidFill>
                <a:schemeClr val="bg1"/>
              </a:solidFill>
            </a:endParaRPr>
          </a:p>
        </p:txBody>
      </p:sp>
      <p:sp>
        <p:nvSpPr>
          <p:cNvPr id="11" name="Rectangle 10">
            <a:extLst>
              <a:ext uri="{FF2B5EF4-FFF2-40B4-BE49-F238E27FC236}">
                <a16:creationId xmlns:a16="http://schemas.microsoft.com/office/drawing/2014/main" id="{B7A9AD7B-DA59-3442-92FB-61A616C148F1}"/>
              </a:ext>
            </a:extLst>
          </p:cNvPr>
          <p:cNvSpPr/>
          <p:nvPr/>
        </p:nvSpPr>
        <p:spPr>
          <a:xfrm>
            <a:off x="2522895" y="6488668"/>
            <a:ext cx="3123419" cy="276999"/>
          </a:xfrm>
          <a:prstGeom prst="rect">
            <a:avLst/>
          </a:prstGeom>
        </p:spPr>
        <p:txBody>
          <a:bodyPr wrap="none">
            <a:spAutoFit/>
          </a:bodyPr>
          <a:lstStyle/>
          <a:p>
            <a:r>
              <a:rPr lang="en-GB" sz="1200" i="1">
                <a:solidFill>
                  <a:prstClr val="black"/>
                </a:solidFill>
              </a:rPr>
              <a:t>Fig. 24 Chosen brake </a:t>
            </a:r>
            <a:r>
              <a:rPr lang="en-GB" sz="1200" i="1" err="1">
                <a:solidFill>
                  <a:prstClr val="black"/>
                </a:solidFill>
              </a:rPr>
              <a:t>caliper</a:t>
            </a:r>
            <a:r>
              <a:rPr lang="en-GB" sz="1200" i="1">
                <a:solidFill>
                  <a:prstClr val="black"/>
                </a:solidFill>
              </a:rPr>
              <a:t>  </a:t>
            </a:r>
            <a:r>
              <a:rPr lang="en-GB" sz="1200">
                <a:ln w="0"/>
                <a:solidFill>
                  <a:schemeClr val="bg1"/>
                </a:solidFill>
              </a:rPr>
              <a:t>(AP RACING,2019)</a:t>
            </a:r>
            <a:endParaRPr lang="en-US" sz="1200">
              <a:solidFill>
                <a:schemeClr val="bg1"/>
              </a:solidFill>
            </a:endParaRPr>
          </a:p>
        </p:txBody>
      </p:sp>
      <p:sp>
        <p:nvSpPr>
          <p:cNvPr id="12" name="Rectangle 11">
            <a:extLst>
              <a:ext uri="{FF2B5EF4-FFF2-40B4-BE49-F238E27FC236}">
                <a16:creationId xmlns:a16="http://schemas.microsoft.com/office/drawing/2014/main" id="{9A69D670-D2BD-754E-9E34-495FE47964E1}"/>
              </a:ext>
            </a:extLst>
          </p:cNvPr>
          <p:cNvSpPr/>
          <p:nvPr/>
        </p:nvSpPr>
        <p:spPr>
          <a:xfrm>
            <a:off x="9041329" y="6484812"/>
            <a:ext cx="3400033" cy="276999"/>
          </a:xfrm>
          <a:prstGeom prst="rect">
            <a:avLst/>
          </a:prstGeom>
        </p:spPr>
        <p:txBody>
          <a:bodyPr wrap="none">
            <a:spAutoFit/>
          </a:bodyPr>
          <a:lstStyle/>
          <a:p>
            <a:r>
              <a:rPr lang="en-GB" sz="1200" i="1">
                <a:solidFill>
                  <a:prstClr val="black"/>
                </a:solidFill>
              </a:rPr>
              <a:t>Fig. 28  Racing seat  </a:t>
            </a:r>
            <a:r>
              <a:rPr lang="en-GB" sz="1200">
                <a:ln w="0"/>
                <a:solidFill>
                  <a:schemeClr val="bg1"/>
                </a:solidFill>
              </a:rPr>
              <a:t>(Motorsport technology, 2019),</a:t>
            </a:r>
            <a:endParaRPr lang="en-US" sz="1200">
              <a:solidFill>
                <a:schemeClr val="bg1"/>
              </a:solidFill>
            </a:endParaRPr>
          </a:p>
        </p:txBody>
      </p:sp>
      <p:sp>
        <p:nvSpPr>
          <p:cNvPr id="13" name="Rectangle 12">
            <a:extLst>
              <a:ext uri="{FF2B5EF4-FFF2-40B4-BE49-F238E27FC236}">
                <a16:creationId xmlns:a16="http://schemas.microsoft.com/office/drawing/2014/main" id="{3B7C1265-9D13-6E46-B6AF-F80C6C16B7FA}"/>
              </a:ext>
            </a:extLst>
          </p:cNvPr>
          <p:cNvSpPr/>
          <p:nvPr/>
        </p:nvSpPr>
        <p:spPr>
          <a:xfrm>
            <a:off x="5822163" y="5458537"/>
            <a:ext cx="3148234" cy="276999"/>
          </a:xfrm>
          <a:prstGeom prst="rect">
            <a:avLst/>
          </a:prstGeom>
        </p:spPr>
        <p:txBody>
          <a:bodyPr wrap="none">
            <a:spAutoFit/>
          </a:bodyPr>
          <a:lstStyle/>
          <a:p>
            <a:r>
              <a:rPr lang="en-GB" sz="1200" i="1">
                <a:solidFill>
                  <a:prstClr val="black"/>
                </a:solidFill>
              </a:rPr>
              <a:t>Fig. 26  Racing steering wheel  </a:t>
            </a:r>
            <a:r>
              <a:rPr lang="en-GB" sz="1200">
                <a:solidFill>
                  <a:schemeClr val="bg1"/>
                </a:solidFill>
              </a:rPr>
              <a:t>(</a:t>
            </a:r>
            <a:r>
              <a:rPr lang="en-GB" sz="1200" err="1">
                <a:solidFill>
                  <a:schemeClr val="bg1"/>
                </a:solidFill>
              </a:rPr>
              <a:t>tweeks</a:t>
            </a:r>
            <a:r>
              <a:rPr lang="en-GB" sz="1200">
                <a:solidFill>
                  <a:schemeClr val="bg1"/>
                </a:solidFill>
              </a:rPr>
              <a:t>, D, 2019)</a:t>
            </a:r>
            <a:endParaRPr lang="en-US" sz="1200">
              <a:solidFill>
                <a:schemeClr val="bg1"/>
              </a:solidFill>
            </a:endParaRPr>
          </a:p>
        </p:txBody>
      </p:sp>
      <p:sp>
        <p:nvSpPr>
          <p:cNvPr id="14" name="TextBox 13">
            <a:extLst>
              <a:ext uri="{FF2B5EF4-FFF2-40B4-BE49-F238E27FC236}">
                <a16:creationId xmlns:a16="http://schemas.microsoft.com/office/drawing/2014/main" id="{FB3D89A3-4F1F-1A45-9F1E-C09DC85411CC}"/>
              </a:ext>
            </a:extLst>
          </p:cNvPr>
          <p:cNvSpPr txBox="1"/>
          <p:nvPr/>
        </p:nvSpPr>
        <p:spPr>
          <a:xfrm>
            <a:off x="9919197" y="3308651"/>
            <a:ext cx="1952971" cy="276999"/>
          </a:xfrm>
          <a:prstGeom prst="rect">
            <a:avLst/>
          </a:prstGeom>
          <a:noFill/>
        </p:spPr>
        <p:txBody>
          <a:bodyPr wrap="none" rtlCol="0">
            <a:spAutoFit/>
          </a:bodyPr>
          <a:lstStyle/>
          <a:p>
            <a:r>
              <a:rPr lang="en-GB" sz="1200" i="1">
                <a:solidFill>
                  <a:prstClr val="black"/>
                </a:solidFill>
              </a:rPr>
              <a:t>Fig. 27  </a:t>
            </a:r>
            <a:r>
              <a:rPr lang="en-US" sz="1200">
                <a:solidFill>
                  <a:schemeClr val="bg1"/>
                </a:solidFill>
              </a:rPr>
              <a:t>CAD design of pedal </a:t>
            </a:r>
          </a:p>
        </p:txBody>
      </p:sp>
      <p:sp>
        <p:nvSpPr>
          <p:cNvPr id="15" name="TextBox 14">
            <a:extLst>
              <a:ext uri="{FF2B5EF4-FFF2-40B4-BE49-F238E27FC236}">
                <a16:creationId xmlns:a16="http://schemas.microsoft.com/office/drawing/2014/main" id="{9CC0618C-F537-43F4-89CA-653525C5C163}"/>
              </a:ext>
            </a:extLst>
          </p:cNvPr>
          <p:cNvSpPr txBox="1"/>
          <p:nvPr/>
        </p:nvSpPr>
        <p:spPr>
          <a:xfrm>
            <a:off x="151749" y="6315535"/>
            <a:ext cx="1298753" cy="338554"/>
          </a:xfrm>
          <a:prstGeom prst="rect">
            <a:avLst/>
          </a:prstGeom>
          <a:noFill/>
        </p:spPr>
        <p:txBody>
          <a:bodyPr wrap="none" rtlCol="0">
            <a:spAutoFit/>
          </a:bodyPr>
          <a:lstStyle/>
          <a:p>
            <a:r>
              <a:rPr lang="en-GB" sz="1600">
                <a:solidFill>
                  <a:schemeClr val="bg1"/>
                </a:solidFill>
              </a:rPr>
              <a:t>Joshua Lewis</a:t>
            </a:r>
          </a:p>
        </p:txBody>
      </p:sp>
    </p:spTree>
    <p:extLst>
      <p:ext uri="{BB962C8B-B14F-4D97-AF65-F5344CB8AC3E}">
        <p14:creationId xmlns:p14="http://schemas.microsoft.com/office/powerpoint/2010/main" val="196956774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AA956-0120-934D-8F52-A5E2FF74ECB5}"/>
              </a:ext>
            </a:extLst>
          </p:cNvPr>
          <p:cNvSpPr>
            <a:spLocks noGrp="1"/>
          </p:cNvSpPr>
          <p:nvPr>
            <p:ph type="title"/>
          </p:nvPr>
        </p:nvSpPr>
        <p:spPr>
          <a:xfrm>
            <a:off x="762000" y="618859"/>
            <a:ext cx="2671482" cy="878248"/>
          </a:xfrm>
        </p:spPr>
        <p:txBody>
          <a:bodyPr>
            <a:normAutofit/>
          </a:bodyPr>
          <a:lstStyle/>
          <a:p>
            <a:pPr algn="l"/>
            <a:r>
              <a:rPr lang="en-US" b="1" u="sng">
                <a:solidFill>
                  <a:schemeClr val="bg1"/>
                </a:solidFill>
              </a:rPr>
              <a:t>Brakes</a:t>
            </a:r>
            <a:r>
              <a:rPr lang="en-US"/>
              <a:t> </a:t>
            </a:r>
          </a:p>
        </p:txBody>
      </p:sp>
      <p:sp>
        <p:nvSpPr>
          <p:cNvPr id="3" name="Content Placeholder 2">
            <a:extLst>
              <a:ext uri="{FF2B5EF4-FFF2-40B4-BE49-F238E27FC236}">
                <a16:creationId xmlns:a16="http://schemas.microsoft.com/office/drawing/2014/main" id="{F88C160A-E4AC-6248-9B96-999634AB5B08}"/>
              </a:ext>
            </a:extLst>
          </p:cNvPr>
          <p:cNvSpPr>
            <a:spLocks noGrp="1"/>
          </p:cNvSpPr>
          <p:nvPr>
            <p:ph idx="1"/>
          </p:nvPr>
        </p:nvSpPr>
        <p:spPr>
          <a:xfrm>
            <a:off x="658510" y="1349799"/>
            <a:ext cx="5314543" cy="3375920"/>
          </a:xfrm>
        </p:spPr>
        <p:txBody>
          <a:bodyPr anchor="t">
            <a:normAutofit lnSpcReduction="10000"/>
          </a:bodyPr>
          <a:lstStyle/>
          <a:p>
            <a:r>
              <a:rPr lang="en-GB">
                <a:solidFill>
                  <a:schemeClr val="bg1"/>
                </a:solidFill>
              </a:rPr>
              <a:t>Two piece aluminium alloy body.</a:t>
            </a:r>
            <a:br>
              <a:rPr lang="en-GB">
                <a:solidFill>
                  <a:schemeClr val="bg1"/>
                </a:solidFill>
              </a:rPr>
            </a:br>
            <a:r>
              <a:rPr lang="en-GB">
                <a:solidFill>
                  <a:schemeClr val="bg1"/>
                </a:solidFill>
              </a:rPr>
              <a:t>- CNC machined from billet.</a:t>
            </a:r>
            <a:br>
              <a:rPr lang="en-GB">
                <a:solidFill>
                  <a:schemeClr val="bg1"/>
                </a:solidFill>
              </a:rPr>
            </a:br>
            <a:r>
              <a:rPr lang="en-GB">
                <a:solidFill>
                  <a:schemeClr val="bg1"/>
                </a:solidFill>
              </a:rPr>
              <a:t>- Lightweight 2.1kgs</a:t>
            </a:r>
            <a:br>
              <a:rPr lang="en-GB">
                <a:solidFill>
                  <a:schemeClr val="bg1"/>
                </a:solidFill>
              </a:rPr>
            </a:br>
            <a:r>
              <a:rPr lang="en-GB">
                <a:solidFill>
                  <a:schemeClr val="bg1"/>
                </a:solidFill>
              </a:rPr>
              <a:t>- 278mm ventilated  discs</a:t>
            </a:r>
            <a:br>
              <a:rPr lang="en-GB">
                <a:solidFill>
                  <a:schemeClr val="bg1"/>
                </a:solidFill>
              </a:rPr>
            </a:br>
            <a:r>
              <a:rPr lang="en-GB">
                <a:solidFill>
                  <a:schemeClr val="bg1"/>
                </a:solidFill>
              </a:rPr>
              <a:t>- Deceleration 23 m/s^2</a:t>
            </a:r>
          </a:p>
          <a:p>
            <a:r>
              <a:rPr lang="en-GB">
                <a:solidFill>
                  <a:schemeClr val="bg1"/>
                </a:solidFill>
              </a:rPr>
              <a:t>55/45 front brake bias</a:t>
            </a:r>
          </a:p>
          <a:p>
            <a:r>
              <a:rPr lang="en-GB">
                <a:solidFill>
                  <a:schemeClr val="bg1"/>
                </a:solidFill>
              </a:rPr>
              <a:t>2.3 braking G force</a:t>
            </a:r>
          </a:p>
          <a:p>
            <a:r>
              <a:rPr lang="en-GB">
                <a:solidFill>
                  <a:schemeClr val="bg1"/>
                </a:solidFill>
              </a:rPr>
              <a:t>Custom made HEL</a:t>
            </a:r>
            <a:r>
              <a:rPr lang="en-GB"/>
              <a:t> </a:t>
            </a:r>
            <a:r>
              <a:rPr lang="en-GB">
                <a:solidFill>
                  <a:schemeClr val="bg1"/>
                </a:solidFill>
              </a:rPr>
              <a:t>brake lines </a:t>
            </a:r>
          </a:p>
          <a:p>
            <a:r>
              <a:rPr lang="en-GB">
                <a:solidFill>
                  <a:schemeClr val="bg1"/>
                </a:solidFill>
              </a:rPr>
              <a:t>14974N of braking force </a:t>
            </a:r>
          </a:p>
          <a:p>
            <a:pPr marL="0" indent="0">
              <a:buNone/>
            </a:pPr>
            <a:endParaRPr lang="en-US" sz="1800"/>
          </a:p>
        </p:txBody>
      </p:sp>
      <p:pic>
        <p:nvPicPr>
          <p:cNvPr id="5" name="Picture 4" descr="A picture containing sky&#10;&#10;Description automatically generated">
            <a:extLst>
              <a:ext uri="{FF2B5EF4-FFF2-40B4-BE49-F238E27FC236}">
                <a16:creationId xmlns:a16="http://schemas.microsoft.com/office/drawing/2014/main" id="{6930F54D-1E81-2A4B-97BC-2C2479686637}"/>
              </a:ext>
            </a:extLst>
          </p:cNvPr>
          <p:cNvPicPr>
            <a:picLocks noChangeAspect="1"/>
          </p:cNvPicPr>
          <p:nvPr/>
        </p:nvPicPr>
        <p:blipFill rotWithShape="1">
          <a:blip r:embed="rId2"/>
          <a:srcRect l="11182" r="19772"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7" name="Picture 6" descr="A picture containing tennis&#10;&#10;Description automatically generated">
            <a:extLst>
              <a:ext uri="{FF2B5EF4-FFF2-40B4-BE49-F238E27FC236}">
                <a16:creationId xmlns:a16="http://schemas.microsoft.com/office/drawing/2014/main" id="{74E5EEBC-CC02-2A49-97C8-D1C28EBCD29C}"/>
              </a:ext>
            </a:extLst>
          </p:cNvPr>
          <p:cNvPicPr>
            <a:picLocks noChangeAspect="1"/>
          </p:cNvPicPr>
          <p:nvPr/>
        </p:nvPicPr>
        <p:blipFill>
          <a:blip r:embed="rId3"/>
          <a:stretch>
            <a:fillRect/>
          </a:stretch>
        </p:blipFill>
        <p:spPr>
          <a:xfrm>
            <a:off x="762000" y="4691157"/>
            <a:ext cx="4990804" cy="1547985"/>
          </a:xfrm>
          <a:prstGeom prst="rect">
            <a:avLst/>
          </a:prstGeom>
        </p:spPr>
      </p:pic>
      <p:sp>
        <p:nvSpPr>
          <p:cNvPr id="4" name="Rectangle 3">
            <a:extLst>
              <a:ext uri="{FF2B5EF4-FFF2-40B4-BE49-F238E27FC236}">
                <a16:creationId xmlns:a16="http://schemas.microsoft.com/office/drawing/2014/main" id="{DEA8A47B-AA10-3B4F-84A5-88B23868E2C0}"/>
              </a:ext>
            </a:extLst>
          </p:cNvPr>
          <p:cNvSpPr/>
          <p:nvPr/>
        </p:nvSpPr>
        <p:spPr>
          <a:xfrm>
            <a:off x="9088402" y="5654938"/>
            <a:ext cx="1826462" cy="276999"/>
          </a:xfrm>
          <a:prstGeom prst="rect">
            <a:avLst/>
          </a:prstGeom>
        </p:spPr>
        <p:txBody>
          <a:bodyPr wrap="none">
            <a:spAutoFit/>
          </a:bodyPr>
          <a:lstStyle/>
          <a:p>
            <a:r>
              <a:rPr lang="en-GB" sz="1200" i="1">
                <a:solidFill>
                  <a:prstClr val="black"/>
                </a:solidFill>
              </a:rPr>
              <a:t>Fig. 30  </a:t>
            </a:r>
            <a:r>
              <a:rPr lang="en-GB" sz="1200">
                <a:ln w="0"/>
                <a:solidFill>
                  <a:schemeClr val="bg1"/>
                </a:solidFill>
              </a:rPr>
              <a:t>(AP RACING,2019)</a:t>
            </a:r>
            <a:endParaRPr lang="en-US" sz="1200">
              <a:solidFill>
                <a:schemeClr val="bg1"/>
              </a:solidFill>
            </a:endParaRPr>
          </a:p>
        </p:txBody>
      </p:sp>
      <p:sp>
        <p:nvSpPr>
          <p:cNvPr id="6" name="Rectangle 5">
            <a:extLst>
              <a:ext uri="{FF2B5EF4-FFF2-40B4-BE49-F238E27FC236}">
                <a16:creationId xmlns:a16="http://schemas.microsoft.com/office/drawing/2014/main" id="{6859EE0D-F2C6-2E41-976F-6FC7784A82D0}"/>
              </a:ext>
            </a:extLst>
          </p:cNvPr>
          <p:cNvSpPr/>
          <p:nvPr/>
        </p:nvSpPr>
        <p:spPr>
          <a:xfrm>
            <a:off x="1504867" y="6239142"/>
            <a:ext cx="2455865" cy="276999"/>
          </a:xfrm>
          <a:prstGeom prst="rect">
            <a:avLst/>
          </a:prstGeom>
        </p:spPr>
        <p:txBody>
          <a:bodyPr wrap="none">
            <a:spAutoFit/>
          </a:bodyPr>
          <a:lstStyle/>
          <a:p>
            <a:r>
              <a:rPr lang="en-GB" sz="1200" i="1">
                <a:solidFill>
                  <a:prstClr val="black"/>
                </a:solidFill>
              </a:rPr>
              <a:t>Fig. 29  </a:t>
            </a:r>
            <a:r>
              <a:rPr lang="en-GB" sz="1200">
                <a:solidFill>
                  <a:schemeClr val="bg1"/>
                </a:solidFill>
              </a:rPr>
              <a:t>Helperformance.com. (2017)</a:t>
            </a:r>
            <a:endParaRPr lang="en-US" sz="1200">
              <a:solidFill>
                <a:schemeClr val="bg1"/>
              </a:solidFill>
            </a:endParaRPr>
          </a:p>
        </p:txBody>
      </p:sp>
      <p:sp>
        <p:nvSpPr>
          <p:cNvPr id="8" name="TextBox 7">
            <a:extLst>
              <a:ext uri="{FF2B5EF4-FFF2-40B4-BE49-F238E27FC236}">
                <a16:creationId xmlns:a16="http://schemas.microsoft.com/office/drawing/2014/main" id="{5DE04FB1-4121-43F9-92AC-15BE2456FE0B}"/>
              </a:ext>
            </a:extLst>
          </p:cNvPr>
          <p:cNvSpPr txBox="1"/>
          <p:nvPr/>
        </p:nvSpPr>
        <p:spPr>
          <a:xfrm>
            <a:off x="10453199" y="6346864"/>
            <a:ext cx="1298753" cy="338554"/>
          </a:xfrm>
          <a:prstGeom prst="rect">
            <a:avLst/>
          </a:prstGeom>
          <a:noFill/>
        </p:spPr>
        <p:txBody>
          <a:bodyPr wrap="none" rtlCol="0">
            <a:spAutoFit/>
          </a:bodyPr>
          <a:lstStyle/>
          <a:p>
            <a:r>
              <a:rPr lang="en-GB" sz="1600">
                <a:solidFill>
                  <a:schemeClr val="bg1"/>
                </a:solidFill>
              </a:rPr>
              <a:t>Joshua Lewis</a:t>
            </a:r>
          </a:p>
        </p:txBody>
      </p:sp>
      <p:pic>
        <p:nvPicPr>
          <p:cNvPr id="9" name="Picture 9" descr="A close up of a device&#10;&#10;Description generated with very high confidence">
            <a:extLst>
              <a:ext uri="{FF2B5EF4-FFF2-40B4-BE49-F238E27FC236}">
                <a16:creationId xmlns:a16="http://schemas.microsoft.com/office/drawing/2014/main" id="{5B269773-421A-4B0A-B331-78BF21A7855B}"/>
              </a:ext>
            </a:extLst>
          </p:cNvPr>
          <p:cNvPicPr>
            <a:picLocks noChangeAspect="1"/>
          </p:cNvPicPr>
          <p:nvPr/>
        </p:nvPicPr>
        <p:blipFill>
          <a:blip r:embed="rId4"/>
          <a:stretch>
            <a:fillRect/>
          </a:stretch>
        </p:blipFill>
        <p:spPr>
          <a:xfrm>
            <a:off x="5752112" y="4717122"/>
            <a:ext cx="2427437" cy="1506926"/>
          </a:xfrm>
          <a:prstGeom prst="rect">
            <a:avLst/>
          </a:prstGeom>
        </p:spPr>
      </p:pic>
      <p:sp>
        <p:nvSpPr>
          <p:cNvPr id="10" name="TextBox 9">
            <a:extLst>
              <a:ext uri="{FF2B5EF4-FFF2-40B4-BE49-F238E27FC236}">
                <a16:creationId xmlns:a16="http://schemas.microsoft.com/office/drawing/2014/main" id="{7AA3EE79-80F9-7F44-B7CB-C86509AAE01D}"/>
              </a:ext>
            </a:extLst>
          </p:cNvPr>
          <p:cNvSpPr txBox="1"/>
          <p:nvPr/>
        </p:nvSpPr>
        <p:spPr>
          <a:xfrm>
            <a:off x="5973053" y="6346864"/>
            <a:ext cx="2427436" cy="276999"/>
          </a:xfrm>
          <a:prstGeom prst="rect">
            <a:avLst/>
          </a:prstGeom>
          <a:noFill/>
        </p:spPr>
        <p:txBody>
          <a:bodyPr wrap="square" rtlCol="0">
            <a:spAutoFit/>
          </a:bodyPr>
          <a:lstStyle/>
          <a:p>
            <a:r>
              <a:rPr lang="en-US" sz="1200">
                <a:solidFill>
                  <a:schemeClr val="bg1"/>
                </a:solidFill>
              </a:rPr>
              <a:t>Fig.31 (willwood,2020)</a:t>
            </a:r>
          </a:p>
        </p:txBody>
      </p:sp>
      <p:pic>
        <p:nvPicPr>
          <p:cNvPr id="11" name="Picture 10">
            <a:extLst>
              <a:ext uri="{FF2B5EF4-FFF2-40B4-BE49-F238E27FC236}">
                <a16:creationId xmlns:a16="http://schemas.microsoft.com/office/drawing/2014/main" id="{F211DF57-6D90-534B-A84C-BF4625CB3EA8}"/>
              </a:ext>
            </a:extLst>
          </p:cNvPr>
          <p:cNvPicPr>
            <a:picLocks noChangeAspect="1"/>
          </p:cNvPicPr>
          <p:nvPr/>
        </p:nvPicPr>
        <p:blipFill>
          <a:blip r:embed="rId5"/>
          <a:stretch>
            <a:fillRect/>
          </a:stretch>
        </p:blipFill>
        <p:spPr>
          <a:xfrm>
            <a:off x="4681025" y="71762"/>
            <a:ext cx="2069116" cy="2069116"/>
          </a:xfrm>
          <a:prstGeom prst="rect">
            <a:avLst/>
          </a:prstGeom>
        </p:spPr>
      </p:pic>
      <p:sp>
        <p:nvSpPr>
          <p:cNvPr id="12" name="TextBox 11">
            <a:extLst>
              <a:ext uri="{FF2B5EF4-FFF2-40B4-BE49-F238E27FC236}">
                <a16:creationId xmlns:a16="http://schemas.microsoft.com/office/drawing/2014/main" id="{71D8AB13-297F-0C41-A955-8FCF4E53DEC6}"/>
              </a:ext>
            </a:extLst>
          </p:cNvPr>
          <p:cNvSpPr txBox="1"/>
          <p:nvPr/>
        </p:nvSpPr>
        <p:spPr>
          <a:xfrm>
            <a:off x="4651098" y="2140878"/>
            <a:ext cx="2069116" cy="276999"/>
          </a:xfrm>
          <a:prstGeom prst="rect">
            <a:avLst/>
          </a:prstGeom>
          <a:noFill/>
        </p:spPr>
        <p:txBody>
          <a:bodyPr wrap="square" rtlCol="0">
            <a:spAutoFit/>
          </a:bodyPr>
          <a:lstStyle/>
          <a:p>
            <a:r>
              <a:rPr lang="en-US" sz="1200">
                <a:solidFill>
                  <a:schemeClr val="bg1"/>
                </a:solidFill>
              </a:rPr>
              <a:t>Fig.32 (demon tweeks,2020)</a:t>
            </a:r>
          </a:p>
        </p:txBody>
      </p:sp>
    </p:spTree>
    <p:extLst>
      <p:ext uri="{BB962C8B-B14F-4D97-AF65-F5344CB8AC3E}">
        <p14:creationId xmlns:p14="http://schemas.microsoft.com/office/powerpoint/2010/main" val="72821949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68CE8-1912-C847-AF1E-738AEAF1178B}"/>
              </a:ext>
            </a:extLst>
          </p:cNvPr>
          <p:cNvSpPr>
            <a:spLocks noGrp="1"/>
          </p:cNvSpPr>
          <p:nvPr>
            <p:ph type="title"/>
          </p:nvPr>
        </p:nvSpPr>
        <p:spPr>
          <a:xfrm>
            <a:off x="195262" y="723578"/>
            <a:ext cx="4595071" cy="1645501"/>
          </a:xfrm>
        </p:spPr>
        <p:txBody>
          <a:bodyPr>
            <a:normAutofit/>
          </a:bodyPr>
          <a:lstStyle/>
          <a:p>
            <a:pPr algn="l"/>
            <a:r>
              <a:rPr lang="en-US" b="1" u="sng">
                <a:solidFill>
                  <a:schemeClr val="bg1"/>
                </a:solidFill>
              </a:rPr>
              <a:t>Custom seat </a:t>
            </a:r>
          </a:p>
        </p:txBody>
      </p:sp>
      <p:sp>
        <p:nvSpPr>
          <p:cNvPr id="14" name="Content Placeholder 13">
            <a:extLst>
              <a:ext uri="{FF2B5EF4-FFF2-40B4-BE49-F238E27FC236}">
                <a16:creationId xmlns:a16="http://schemas.microsoft.com/office/drawing/2014/main" id="{7EC6CFA5-F627-4757-A8AA-085CB3C0BEF0}"/>
              </a:ext>
            </a:extLst>
          </p:cNvPr>
          <p:cNvSpPr>
            <a:spLocks noGrp="1"/>
          </p:cNvSpPr>
          <p:nvPr>
            <p:ph idx="1"/>
          </p:nvPr>
        </p:nvSpPr>
        <p:spPr>
          <a:xfrm>
            <a:off x="838200" y="2548467"/>
            <a:ext cx="4595071" cy="3628495"/>
          </a:xfrm>
        </p:spPr>
        <p:txBody>
          <a:bodyPr>
            <a:normAutofit/>
          </a:bodyPr>
          <a:lstStyle/>
          <a:p>
            <a:r>
              <a:rPr lang="en-US" sz="2000">
                <a:solidFill>
                  <a:schemeClr val="bg1"/>
                </a:solidFill>
              </a:rPr>
              <a:t>How would you make a seat for a single seater racecar?</a:t>
            </a:r>
          </a:p>
          <a:p>
            <a:r>
              <a:rPr lang="en-US" sz="2000">
                <a:solidFill>
                  <a:schemeClr val="bg1"/>
                </a:solidFill>
              </a:rPr>
              <a:t>Can I not just buy one?</a:t>
            </a:r>
          </a:p>
        </p:txBody>
      </p:sp>
      <p:pic>
        <p:nvPicPr>
          <p:cNvPr id="10" name="Picture 9">
            <a:extLst>
              <a:ext uri="{FF2B5EF4-FFF2-40B4-BE49-F238E27FC236}">
                <a16:creationId xmlns:a16="http://schemas.microsoft.com/office/drawing/2014/main" id="{809454DC-2B80-B348-843B-DF8166FDB020}"/>
              </a:ext>
            </a:extLst>
          </p:cNvPr>
          <p:cNvPicPr>
            <a:picLocks noChangeAspect="1"/>
          </p:cNvPicPr>
          <p:nvPr/>
        </p:nvPicPr>
        <p:blipFill>
          <a:blip r:embed="rId2"/>
          <a:stretch>
            <a:fillRect/>
          </a:stretch>
        </p:blipFill>
        <p:spPr>
          <a:xfrm>
            <a:off x="6108444" y="2998306"/>
            <a:ext cx="6083556" cy="3178656"/>
          </a:xfrm>
          <a:prstGeom prst="rect">
            <a:avLst/>
          </a:prstGeom>
        </p:spPr>
      </p:pic>
      <p:pic>
        <p:nvPicPr>
          <p:cNvPr id="16" name="Content Placeholder 3">
            <a:extLst>
              <a:ext uri="{FF2B5EF4-FFF2-40B4-BE49-F238E27FC236}">
                <a16:creationId xmlns:a16="http://schemas.microsoft.com/office/drawing/2014/main" id="{65AC6805-0920-5646-B4BE-D5E857C50709}"/>
              </a:ext>
            </a:extLst>
          </p:cNvPr>
          <p:cNvPicPr>
            <a:picLocks noChangeAspect="1"/>
          </p:cNvPicPr>
          <p:nvPr/>
        </p:nvPicPr>
        <p:blipFill>
          <a:blip r:embed="rId3"/>
          <a:stretch>
            <a:fillRect/>
          </a:stretch>
        </p:blipFill>
        <p:spPr>
          <a:xfrm>
            <a:off x="6108444" y="934139"/>
            <a:ext cx="2988828" cy="2064167"/>
          </a:xfrm>
          <a:prstGeom prst="rect">
            <a:avLst/>
          </a:prstGeom>
        </p:spPr>
      </p:pic>
      <p:pic>
        <p:nvPicPr>
          <p:cNvPr id="18" name="Content Placeholder 7">
            <a:extLst>
              <a:ext uri="{FF2B5EF4-FFF2-40B4-BE49-F238E27FC236}">
                <a16:creationId xmlns:a16="http://schemas.microsoft.com/office/drawing/2014/main" id="{A9DE6492-3861-7943-9DB9-1D49B9551B54}"/>
              </a:ext>
            </a:extLst>
          </p:cNvPr>
          <p:cNvPicPr>
            <a:picLocks noChangeAspect="1"/>
          </p:cNvPicPr>
          <p:nvPr/>
        </p:nvPicPr>
        <p:blipFill>
          <a:blip r:embed="rId4"/>
          <a:stretch>
            <a:fillRect/>
          </a:stretch>
        </p:blipFill>
        <p:spPr>
          <a:xfrm>
            <a:off x="8811276" y="934138"/>
            <a:ext cx="3380724" cy="2064168"/>
          </a:xfrm>
          <a:prstGeom prst="rect">
            <a:avLst/>
          </a:prstGeom>
        </p:spPr>
      </p:pic>
      <p:sp>
        <p:nvSpPr>
          <p:cNvPr id="3" name="Rectangle 2">
            <a:extLst>
              <a:ext uri="{FF2B5EF4-FFF2-40B4-BE49-F238E27FC236}">
                <a16:creationId xmlns:a16="http://schemas.microsoft.com/office/drawing/2014/main" id="{6C5B4383-CA9B-AD4D-8ABF-821C29E4A582}"/>
              </a:ext>
            </a:extLst>
          </p:cNvPr>
          <p:cNvSpPr/>
          <p:nvPr/>
        </p:nvSpPr>
        <p:spPr>
          <a:xfrm>
            <a:off x="7349988" y="6176962"/>
            <a:ext cx="3942105" cy="461665"/>
          </a:xfrm>
          <a:prstGeom prst="rect">
            <a:avLst/>
          </a:prstGeom>
        </p:spPr>
        <p:txBody>
          <a:bodyPr wrap="none">
            <a:spAutoFit/>
          </a:bodyPr>
          <a:lstStyle/>
          <a:p>
            <a:r>
              <a:rPr lang="en-GB" sz="1200" i="1">
                <a:solidFill>
                  <a:prstClr val="black"/>
                </a:solidFill>
              </a:rPr>
              <a:t>Fig. 31  Image highlighting the process of making a racing seat</a:t>
            </a:r>
          </a:p>
          <a:p>
            <a:pPr algn="ctr"/>
            <a:r>
              <a:rPr lang="en-GB" sz="1200">
                <a:ln w="0"/>
                <a:solidFill>
                  <a:schemeClr val="bg1"/>
                </a:solidFill>
              </a:rPr>
              <a:t>(Motorsport technology, 2019)</a:t>
            </a:r>
            <a:endParaRPr lang="en-US" sz="1200">
              <a:solidFill>
                <a:schemeClr val="bg1"/>
              </a:solidFill>
            </a:endParaRPr>
          </a:p>
        </p:txBody>
      </p:sp>
      <p:sp>
        <p:nvSpPr>
          <p:cNvPr id="8" name="TextBox 7">
            <a:extLst>
              <a:ext uri="{FF2B5EF4-FFF2-40B4-BE49-F238E27FC236}">
                <a16:creationId xmlns:a16="http://schemas.microsoft.com/office/drawing/2014/main" id="{6E4811DF-3E11-45D0-90D0-A3673BB4254C}"/>
              </a:ext>
            </a:extLst>
          </p:cNvPr>
          <p:cNvSpPr txBox="1"/>
          <p:nvPr/>
        </p:nvSpPr>
        <p:spPr>
          <a:xfrm>
            <a:off x="151749" y="6315535"/>
            <a:ext cx="1298753" cy="338554"/>
          </a:xfrm>
          <a:prstGeom prst="rect">
            <a:avLst/>
          </a:prstGeom>
          <a:noFill/>
        </p:spPr>
        <p:txBody>
          <a:bodyPr wrap="none" rtlCol="0">
            <a:spAutoFit/>
          </a:bodyPr>
          <a:lstStyle/>
          <a:p>
            <a:r>
              <a:rPr lang="en-GB" sz="1600">
                <a:solidFill>
                  <a:schemeClr val="bg1"/>
                </a:solidFill>
              </a:rPr>
              <a:t>Joshua Lewis</a:t>
            </a:r>
          </a:p>
        </p:txBody>
      </p:sp>
    </p:spTree>
    <p:extLst>
      <p:ext uri="{BB962C8B-B14F-4D97-AF65-F5344CB8AC3E}">
        <p14:creationId xmlns:p14="http://schemas.microsoft.com/office/powerpoint/2010/main" val="300501221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AD12E-DC52-A848-8C73-C8F8DDBC723F}"/>
              </a:ext>
            </a:extLst>
          </p:cNvPr>
          <p:cNvSpPr>
            <a:spLocks noGrp="1"/>
          </p:cNvSpPr>
          <p:nvPr>
            <p:ph type="title"/>
          </p:nvPr>
        </p:nvSpPr>
        <p:spPr>
          <a:xfrm>
            <a:off x="757236" y="461095"/>
            <a:ext cx="3135781" cy="1424446"/>
          </a:xfrm>
        </p:spPr>
        <p:txBody>
          <a:bodyPr>
            <a:normAutofit fontScale="90000"/>
          </a:bodyPr>
          <a:lstStyle/>
          <a:p>
            <a:pPr algn="l"/>
            <a:r>
              <a:rPr lang="en-US" b="1" u="sng">
                <a:solidFill>
                  <a:schemeClr val="tx1"/>
                </a:solidFill>
              </a:rPr>
              <a:t>Pedal box </a:t>
            </a:r>
          </a:p>
        </p:txBody>
      </p:sp>
      <p:sp>
        <p:nvSpPr>
          <p:cNvPr id="7" name="Content Placeholder 6">
            <a:extLst>
              <a:ext uri="{FF2B5EF4-FFF2-40B4-BE49-F238E27FC236}">
                <a16:creationId xmlns:a16="http://schemas.microsoft.com/office/drawing/2014/main" id="{9688FBA2-5132-C94D-8AA1-941E102C0579}"/>
              </a:ext>
            </a:extLst>
          </p:cNvPr>
          <p:cNvSpPr>
            <a:spLocks noGrp="1"/>
          </p:cNvSpPr>
          <p:nvPr>
            <p:ph idx="1"/>
          </p:nvPr>
        </p:nvSpPr>
        <p:spPr>
          <a:xfrm>
            <a:off x="1019423" y="1885541"/>
            <a:ext cx="5747187" cy="2987543"/>
          </a:xfrm>
        </p:spPr>
        <p:txBody>
          <a:bodyPr anchor="t">
            <a:normAutofit/>
          </a:bodyPr>
          <a:lstStyle/>
          <a:p>
            <a:r>
              <a:rPr lang="en-US" sz="2400">
                <a:solidFill>
                  <a:schemeClr val="tx1"/>
                </a:solidFill>
              </a:rPr>
              <a:t>Liu’s CAD of accelerator pedal </a:t>
            </a:r>
          </a:p>
          <a:p>
            <a:r>
              <a:rPr lang="en-US" sz="2400">
                <a:solidFill>
                  <a:schemeClr val="tx1"/>
                </a:solidFill>
              </a:rPr>
              <a:t>Future plans </a:t>
            </a:r>
          </a:p>
          <a:p>
            <a:r>
              <a:rPr lang="en-US" sz="2400">
                <a:solidFill>
                  <a:schemeClr val="tx1"/>
                </a:solidFill>
              </a:rPr>
              <a:t>Materials </a:t>
            </a:r>
          </a:p>
          <a:p>
            <a:r>
              <a:rPr lang="en-US" sz="2400">
                <a:solidFill>
                  <a:schemeClr val="tx1"/>
                </a:solidFill>
              </a:rPr>
              <a:t>Design brake pedal </a:t>
            </a:r>
          </a:p>
          <a:p>
            <a:r>
              <a:rPr lang="en-US" sz="2400">
                <a:solidFill>
                  <a:schemeClr val="tx1"/>
                </a:solidFill>
              </a:rPr>
              <a:t>Design pedal box housing </a:t>
            </a:r>
          </a:p>
        </p:txBody>
      </p:sp>
      <p:pic>
        <p:nvPicPr>
          <p:cNvPr id="8" name="Picture 7">
            <a:extLst>
              <a:ext uri="{FF2B5EF4-FFF2-40B4-BE49-F238E27FC236}">
                <a16:creationId xmlns:a16="http://schemas.microsoft.com/office/drawing/2014/main" id="{8C1B9EC2-77D2-1940-8101-342258B95AD7}"/>
              </a:ext>
            </a:extLst>
          </p:cNvPr>
          <p:cNvPicPr>
            <a:picLocks noChangeAspect="1"/>
          </p:cNvPicPr>
          <p:nvPr/>
        </p:nvPicPr>
        <p:blipFill>
          <a:blip r:embed="rId2"/>
          <a:stretch>
            <a:fillRect/>
          </a:stretch>
        </p:blipFill>
        <p:spPr>
          <a:xfrm>
            <a:off x="8433645" y="3280492"/>
            <a:ext cx="2738932" cy="3020592"/>
          </a:xfrm>
          <a:prstGeom prst="rect">
            <a:avLst/>
          </a:prstGeom>
        </p:spPr>
      </p:pic>
      <p:pic>
        <p:nvPicPr>
          <p:cNvPr id="5" name="Content Placeholder 3">
            <a:extLst>
              <a:ext uri="{FF2B5EF4-FFF2-40B4-BE49-F238E27FC236}">
                <a16:creationId xmlns:a16="http://schemas.microsoft.com/office/drawing/2014/main" id="{CA9AC351-C4F8-3041-9D10-CF3A16EBFE61}"/>
              </a:ext>
            </a:extLst>
          </p:cNvPr>
          <p:cNvPicPr>
            <a:picLocks/>
          </p:cNvPicPr>
          <p:nvPr/>
        </p:nvPicPr>
        <p:blipFill>
          <a:blip r:embed="rId3" cstate="print">
            <a:extLst>
              <a:ext uri="{28A0092B-C50C-407E-A947-70E740481C1C}">
                <a14:useLocalDpi xmlns:a14="http://schemas.microsoft.com/office/drawing/2010/main" val="0"/>
              </a:ext>
            </a:extLst>
          </a:blip>
          <a:stretch>
            <a:fillRect/>
          </a:stretch>
        </p:blipFill>
        <p:spPr>
          <a:xfrm>
            <a:off x="8433645" y="343286"/>
            <a:ext cx="2738932" cy="2612185"/>
          </a:xfrm>
          <a:prstGeom prst="rect">
            <a:avLst/>
          </a:prstGeom>
        </p:spPr>
      </p:pic>
      <p:sp>
        <p:nvSpPr>
          <p:cNvPr id="3" name="Rectangle 2">
            <a:extLst>
              <a:ext uri="{FF2B5EF4-FFF2-40B4-BE49-F238E27FC236}">
                <a16:creationId xmlns:a16="http://schemas.microsoft.com/office/drawing/2014/main" id="{DAAE8881-8EE3-BB46-B598-51BD768EA306}"/>
              </a:ext>
            </a:extLst>
          </p:cNvPr>
          <p:cNvSpPr/>
          <p:nvPr/>
        </p:nvSpPr>
        <p:spPr>
          <a:xfrm>
            <a:off x="7862252" y="6325095"/>
            <a:ext cx="3881717" cy="461665"/>
          </a:xfrm>
          <a:prstGeom prst="rect">
            <a:avLst/>
          </a:prstGeom>
        </p:spPr>
        <p:txBody>
          <a:bodyPr wrap="square">
            <a:spAutoFit/>
          </a:bodyPr>
          <a:lstStyle/>
          <a:p>
            <a:r>
              <a:rPr lang="en-GB" sz="1200" i="1">
                <a:solidFill>
                  <a:prstClr val="black"/>
                </a:solidFill>
              </a:rPr>
              <a:t>Fig. 33  Possible pedal box</a:t>
            </a:r>
            <a:r>
              <a:rPr lang="en-US" sz="1200" i="1">
                <a:solidFill>
                  <a:schemeClr val="bg1"/>
                </a:solidFill>
              </a:rPr>
              <a:t>  </a:t>
            </a:r>
            <a:r>
              <a:rPr lang="en-GB" sz="1200">
                <a:ln w="0"/>
              </a:rPr>
              <a:t>(Pegasus auto racing supplies, 2019)</a:t>
            </a:r>
            <a:endParaRPr lang="en-US" sz="1200"/>
          </a:p>
        </p:txBody>
      </p:sp>
      <p:sp>
        <p:nvSpPr>
          <p:cNvPr id="4" name="TextBox 3">
            <a:extLst>
              <a:ext uri="{FF2B5EF4-FFF2-40B4-BE49-F238E27FC236}">
                <a16:creationId xmlns:a16="http://schemas.microsoft.com/office/drawing/2014/main" id="{764EBE4E-3C29-EC44-874B-B6A7A87AAB8C}"/>
              </a:ext>
            </a:extLst>
          </p:cNvPr>
          <p:cNvSpPr txBox="1"/>
          <p:nvPr/>
        </p:nvSpPr>
        <p:spPr>
          <a:xfrm>
            <a:off x="8926108" y="2979482"/>
            <a:ext cx="1962397" cy="276999"/>
          </a:xfrm>
          <a:prstGeom prst="rect">
            <a:avLst/>
          </a:prstGeom>
          <a:noFill/>
        </p:spPr>
        <p:txBody>
          <a:bodyPr wrap="none" rtlCol="0">
            <a:spAutoFit/>
          </a:bodyPr>
          <a:lstStyle/>
          <a:p>
            <a:r>
              <a:rPr lang="en-GB" sz="1200" i="1"/>
              <a:t>Fig. 32  </a:t>
            </a:r>
            <a:r>
              <a:rPr lang="en-US" sz="1200"/>
              <a:t>CAD design of pedal </a:t>
            </a:r>
          </a:p>
        </p:txBody>
      </p:sp>
      <p:sp>
        <p:nvSpPr>
          <p:cNvPr id="9" name="TextBox 8">
            <a:extLst>
              <a:ext uri="{FF2B5EF4-FFF2-40B4-BE49-F238E27FC236}">
                <a16:creationId xmlns:a16="http://schemas.microsoft.com/office/drawing/2014/main" id="{1FFB2450-D44E-4EDA-9FD4-42218B8074FD}"/>
              </a:ext>
            </a:extLst>
          </p:cNvPr>
          <p:cNvSpPr txBox="1"/>
          <p:nvPr/>
        </p:nvSpPr>
        <p:spPr>
          <a:xfrm>
            <a:off x="151749" y="6315535"/>
            <a:ext cx="1298753" cy="338554"/>
          </a:xfrm>
          <a:prstGeom prst="rect">
            <a:avLst/>
          </a:prstGeom>
          <a:noFill/>
        </p:spPr>
        <p:txBody>
          <a:bodyPr wrap="none" rtlCol="0">
            <a:spAutoFit/>
          </a:bodyPr>
          <a:lstStyle/>
          <a:p>
            <a:r>
              <a:rPr lang="en-GB" sz="1600"/>
              <a:t>Joshua Lewis</a:t>
            </a:r>
          </a:p>
        </p:txBody>
      </p:sp>
    </p:spTree>
    <p:extLst>
      <p:ext uri="{BB962C8B-B14F-4D97-AF65-F5344CB8AC3E}">
        <p14:creationId xmlns:p14="http://schemas.microsoft.com/office/powerpoint/2010/main" val="1718746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73F49-4ED8-F342-BCD5-5D6D852FD16D}"/>
              </a:ext>
            </a:extLst>
          </p:cNvPr>
          <p:cNvSpPr>
            <a:spLocks noGrp="1"/>
          </p:cNvSpPr>
          <p:nvPr>
            <p:ph type="title"/>
          </p:nvPr>
        </p:nvSpPr>
        <p:spPr>
          <a:xfrm>
            <a:off x="285313" y="358345"/>
            <a:ext cx="5638994" cy="1424446"/>
          </a:xfrm>
        </p:spPr>
        <p:txBody>
          <a:bodyPr>
            <a:normAutofit fontScale="90000"/>
          </a:bodyPr>
          <a:lstStyle/>
          <a:p>
            <a:pPr algn="l"/>
            <a:r>
              <a:rPr lang="en-US" b="1" u="sng">
                <a:solidFill>
                  <a:schemeClr val="tx1"/>
                </a:solidFill>
              </a:rPr>
              <a:t>Steering wheel &amp; harness  </a:t>
            </a:r>
          </a:p>
        </p:txBody>
      </p:sp>
      <p:sp>
        <p:nvSpPr>
          <p:cNvPr id="8" name="Content Placeholder 7">
            <a:extLst>
              <a:ext uri="{FF2B5EF4-FFF2-40B4-BE49-F238E27FC236}">
                <a16:creationId xmlns:a16="http://schemas.microsoft.com/office/drawing/2014/main" id="{74462930-531F-4E2B-B170-00F2BCF3D435}"/>
              </a:ext>
            </a:extLst>
          </p:cNvPr>
          <p:cNvSpPr>
            <a:spLocks noGrp="1"/>
          </p:cNvSpPr>
          <p:nvPr>
            <p:ph idx="1"/>
          </p:nvPr>
        </p:nvSpPr>
        <p:spPr>
          <a:xfrm>
            <a:off x="971333" y="1996784"/>
            <a:ext cx="5747187" cy="2987543"/>
          </a:xfrm>
        </p:spPr>
        <p:txBody>
          <a:bodyPr anchor="t">
            <a:normAutofit/>
          </a:bodyPr>
          <a:lstStyle/>
          <a:p>
            <a:r>
              <a:rPr lang="en-GB" sz="2400" err="1">
                <a:solidFill>
                  <a:schemeClr val="tx1"/>
                </a:solidFill>
              </a:rPr>
              <a:t>Schroth</a:t>
            </a:r>
            <a:r>
              <a:rPr lang="en-GB" sz="2400">
                <a:solidFill>
                  <a:schemeClr val="tx1"/>
                </a:solidFill>
              </a:rPr>
              <a:t> formula student harness</a:t>
            </a:r>
          </a:p>
          <a:p>
            <a:r>
              <a:rPr lang="en-GB" sz="2400">
                <a:solidFill>
                  <a:schemeClr val="tx1"/>
                </a:solidFill>
                <a:effectLst/>
              </a:rPr>
              <a:t> 2.11kg lightweight </a:t>
            </a:r>
          </a:p>
          <a:p>
            <a:r>
              <a:rPr lang="en-GB" sz="2400" err="1">
                <a:solidFill>
                  <a:schemeClr val="tx1"/>
                </a:solidFill>
              </a:rPr>
              <a:t>Fia</a:t>
            </a:r>
            <a:r>
              <a:rPr lang="en-GB" sz="2400">
                <a:solidFill>
                  <a:schemeClr val="tx1"/>
                </a:solidFill>
              </a:rPr>
              <a:t> approved </a:t>
            </a:r>
          </a:p>
          <a:p>
            <a:r>
              <a:rPr lang="en-GB" sz="2400" err="1">
                <a:solidFill>
                  <a:schemeClr val="tx1"/>
                </a:solidFill>
              </a:rPr>
              <a:t>Omp</a:t>
            </a:r>
            <a:r>
              <a:rPr lang="en-GB" sz="2400">
                <a:solidFill>
                  <a:schemeClr val="tx1"/>
                </a:solidFill>
              </a:rPr>
              <a:t> 250mm </a:t>
            </a:r>
          </a:p>
          <a:p>
            <a:r>
              <a:rPr lang="en-GB" sz="2400">
                <a:solidFill>
                  <a:schemeClr val="tx1"/>
                </a:solidFill>
              </a:rPr>
              <a:t>Flat bottom (for extra legroom)</a:t>
            </a:r>
            <a:endParaRPr lang="en-US" sz="2400">
              <a:solidFill>
                <a:schemeClr val="tx1"/>
              </a:solidFill>
            </a:endParaRPr>
          </a:p>
        </p:txBody>
      </p:sp>
      <p:pic>
        <p:nvPicPr>
          <p:cNvPr id="7" name="Picture 6" descr="Schroth formula student harness">
            <a:extLst>
              <a:ext uri="{FF2B5EF4-FFF2-40B4-BE49-F238E27FC236}">
                <a16:creationId xmlns:a16="http://schemas.microsoft.com/office/drawing/2014/main" id="{58D1950B-1807-1F4C-87AD-A358BBDF0AFB}"/>
              </a:ext>
            </a:extLst>
          </p:cNvPr>
          <p:cNvPicPr/>
          <p:nvPr/>
        </p:nvPicPr>
        <p:blipFill>
          <a:blip r:embed="rId2">
            <a:extLst>
              <a:ext uri="{28A0092B-C50C-407E-A947-70E740481C1C}">
                <a14:useLocalDpi xmlns:a14="http://schemas.microsoft.com/office/drawing/2010/main" val="0"/>
              </a:ext>
            </a:extLst>
          </a:blip>
          <a:stretch>
            <a:fillRect/>
          </a:stretch>
        </p:blipFill>
        <p:spPr bwMode="auto">
          <a:xfrm>
            <a:off x="8623329" y="755793"/>
            <a:ext cx="2683835" cy="2462540"/>
          </a:xfrm>
          <a:prstGeom prst="rect">
            <a:avLst/>
          </a:prstGeom>
          <a:noFill/>
        </p:spPr>
      </p:pic>
      <p:pic>
        <p:nvPicPr>
          <p:cNvPr id="4" name="Content Placeholder 3">
            <a:extLst>
              <a:ext uri="{FF2B5EF4-FFF2-40B4-BE49-F238E27FC236}">
                <a16:creationId xmlns:a16="http://schemas.microsoft.com/office/drawing/2014/main" id="{9D1B96C7-060B-164F-B9FE-90499E4BB278}"/>
              </a:ext>
            </a:extLst>
          </p:cNvPr>
          <p:cNvPicPr>
            <a:picLocks/>
          </p:cNvPicPr>
          <p:nvPr/>
        </p:nvPicPr>
        <p:blipFill rotWithShape="1">
          <a:blip r:embed="rId3" cstate="print">
            <a:extLst>
              <a:ext uri="{28A0092B-C50C-407E-A947-70E740481C1C}">
                <a14:useLocalDpi xmlns:a14="http://schemas.microsoft.com/office/drawing/2010/main" val="0"/>
              </a:ext>
            </a:extLst>
          </a:blip>
          <a:srcRect t="866"/>
          <a:stretch/>
        </p:blipFill>
        <p:spPr>
          <a:xfrm>
            <a:off x="8623329" y="3544713"/>
            <a:ext cx="2683835" cy="2788920"/>
          </a:xfrm>
          <a:prstGeom prst="rect">
            <a:avLst/>
          </a:prstGeom>
        </p:spPr>
      </p:pic>
      <p:sp>
        <p:nvSpPr>
          <p:cNvPr id="3" name="Rectangle 2">
            <a:extLst>
              <a:ext uri="{FF2B5EF4-FFF2-40B4-BE49-F238E27FC236}">
                <a16:creationId xmlns:a16="http://schemas.microsoft.com/office/drawing/2014/main" id="{DBF70832-FDE7-1544-BBE5-3CF575613185}"/>
              </a:ext>
            </a:extLst>
          </p:cNvPr>
          <p:cNvSpPr/>
          <p:nvPr/>
        </p:nvSpPr>
        <p:spPr>
          <a:xfrm>
            <a:off x="9086095" y="6275957"/>
            <a:ext cx="1687898" cy="276999"/>
          </a:xfrm>
          <a:prstGeom prst="rect">
            <a:avLst/>
          </a:prstGeom>
        </p:spPr>
        <p:txBody>
          <a:bodyPr wrap="none">
            <a:spAutoFit/>
          </a:bodyPr>
          <a:lstStyle/>
          <a:p>
            <a:r>
              <a:rPr lang="en-GB" sz="1200" i="1">
                <a:solidFill>
                  <a:prstClr val="black"/>
                </a:solidFill>
              </a:rPr>
              <a:t>Fig. 35  </a:t>
            </a:r>
            <a:r>
              <a:rPr lang="en-GB" sz="1200" err="1"/>
              <a:t>tweeks</a:t>
            </a:r>
            <a:r>
              <a:rPr lang="en-GB" sz="1200"/>
              <a:t>, D, 2019)</a:t>
            </a:r>
            <a:endParaRPr lang="en-US" sz="1200"/>
          </a:p>
        </p:txBody>
      </p:sp>
      <p:sp>
        <p:nvSpPr>
          <p:cNvPr id="5" name="Rectangle 4">
            <a:extLst>
              <a:ext uri="{FF2B5EF4-FFF2-40B4-BE49-F238E27FC236}">
                <a16:creationId xmlns:a16="http://schemas.microsoft.com/office/drawing/2014/main" id="{09824F3D-4437-7040-AE68-F5A081018305}"/>
              </a:ext>
            </a:extLst>
          </p:cNvPr>
          <p:cNvSpPr/>
          <p:nvPr/>
        </p:nvSpPr>
        <p:spPr>
          <a:xfrm>
            <a:off x="8900916" y="3175381"/>
            <a:ext cx="1815112" cy="276999"/>
          </a:xfrm>
          <a:prstGeom prst="rect">
            <a:avLst/>
          </a:prstGeom>
        </p:spPr>
        <p:txBody>
          <a:bodyPr wrap="none">
            <a:spAutoFit/>
          </a:bodyPr>
          <a:lstStyle/>
          <a:p>
            <a:r>
              <a:rPr lang="en-GB" sz="1200" i="1">
                <a:solidFill>
                  <a:prstClr val="black"/>
                </a:solidFill>
              </a:rPr>
              <a:t>Fig. 34  </a:t>
            </a:r>
            <a:r>
              <a:rPr lang="en-GB" sz="1200">
                <a:ln w="0"/>
              </a:rPr>
              <a:t>(Race Parts , 2019)</a:t>
            </a:r>
            <a:endParaRPr lang="en-US" sz="1200"/>
          </a:p>
        </p:txBody>
      </p:sp>
      <p:sp>
        <p:nvSpPr>
          <p:cNvPr id="9" name="TextBox 8">
            <a:extLst>
              <a:ext uri="{FF2B5EF4-FFF2-40B4-BE49-F238E27FC236}">
                <a16:creationId xmlns:a16="http://schemas.microsoft.com/office/drawing/2014/main" id="{B4DA364A-7902-42A6-AB1B-CB13EF91B080}"/>
              </a:ext>
            </a:extLst>
          </p:cNvPr>
          <p:cNvSpPr txBox="1"/>
          <p:nvPr/>
        </p:nvSpPr>
        <p:spPr>
          <a:xfrm>
            <a:off x="151749" y="6315535"/>
            <a:ext cx="1298753" cy="338554"/>
          </a:xfrm>
          <a:prstGeom prst="rect">
            <a:avLst/>
          </a:prstGeom>
          <a:noFill/>
        </p:spPr>
        <p:txBody>
          <a:bodyPr wrap="none" rtlCol="0">
            <a:spAutoFit/>
          </a:bodyPr>
          <a:lstStyle/>
          <a:p>
            <a:r>
              <a:rPr lang="en-GB" sz="1600"/>
              <a:t>Joshua Lewis</a:t>
            </a:r>
          </a:p>
        </p:txBody>
      </p:sp>
    </p:spTree>
    <p:extLst>
      <p:ext uri="{BB962C8B-B14F-4D97-AF65-F5344CB8AC3E}">
        <p14:creationId xmlns:p14="http://schemas.microsoft.com/office/powerpoint/2010/main" val="1479638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833906" cy="1403346"/>
          </a:xfrm>
        </p:spPr>
        <p:txBody>
          <a:bodyPr>
            <a:normAutofit/>
          </a:bodyPr>
          <a:lstStyle/>
          <a:p>
            <a:pPr algn="l"/>
            <a:r>
              <a:rPr lang="en-GB" sz="3600" b="1" u="sng"/>
              <a:t>C</a:t>
            </a:r>
            <a:r>
              <a:rPr lang="en-US" altLang="zh-CN" sz="3600" b="1" u="sng"/>
              <a:t>heck the regulations</a:t>
            </a:r>
            <a:endParaRPr lang="en-GB" sz="3600" b="1" u="sng"/>
          </a:p>
        </p:txBody>
      </p:sp>
      <p:sp>
        <p:nvSpPr>
          <p:cNvPr id="3" name="Content Placeholder 2"/>
          <p:cNvSpPr>
            <a:spLocks noGrp="1"/>
          </p:cNvSpPr>
          <p:nvPr>
            <p:ph idx="1"/>
          </p:nvPr>
        </p:nvSpPr>
        <p:spPr>
          <a:xfrm>
            <a:off x="5181600" y="569065"/>
            <a:ext cx="6248398" cy="5856901"/>
          </a:xfrm>
        </p:spPr>
        <p:txBody>
          <a:bodyPr>
            <a:normAutofit fontScale="55000" lnSpcReduction="20000"/>
          </a:bodyPr>
          <a:lstStyle/>
          <a:p>
            <a:r>
              <a:rPr lang="en-GB" sz="2900"/>
              <a:t>2. </a:t>
            </a:r>
            <a:r>
              <a:rPr lang="en-US" altLang="zh-CN" sz="2900"/>
              <a:t>Choose the right fire extinguisher and cuts off by checking the regulations</a:t>
            </a:r>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r>
              <a:rPr lang="en-GB"/>
              <a:t>  </a:t>
            </a:r>
          </a:p>
        </p:txBody>
      </p:sp>
      <p:pic>
        <p:nvPicPr>
          <p:cNvPr id="4" name="图片 3">
            <a:extLst>
              <a:ext uri="{FF2B5EF4-FFF2-40B4-BE49-F238E27FC236}">
                <a16:creationId xmlns:a16="http://schemas.microsoft.com/office/drawing/2014/main" id="{3571EE20-6D4D-4C0A-B539-8168A7825DE9}"/>
              </a:ext>
            </a:extLst>
          </p:cNvPr>
          <p:cNvPicPr>
            <a:picLocks noChangeAspect="1"/>
          </p:cNvPicPr>
          <p:nvPr/>
        </p:nvPicPr>
        <p:blipFill>
          <a:blip r:embed="rId2"/>
          <a:stretch>
            <a:fillRect/>
          </a:stretch>
        </p:blipFill>
        <p:spPr>
          <a:xfrm>
            <a:off x="789873" y="2781753"/>
            <a:ext cx="2516049" cy="3180055"/>
          </a:xfrm>
          <a:prstGeom prst="rect">
            <a:avLst/>
          </a:prstGeom>
        </p:spPr>
      </p:pic>
      <p:pic>
        <p:nvPicPr>
          <p:cNvPr id="5" name="图片 4">
            <a:extLst>
              <a:ext uri="{FF2B5EF4-FFF2-40B4-BE49-F238E27FC236}">
                <a16:creationId xmlns:a16="http://schemas.microsoft.com/office/drawing/2014/main" id="{94313061-8684-4B2F-A038-76421097BAA1}"/>
              </a:ext>
            </a:extLst>
          </p:cNvPr>
          <p:cNvPicPr>
            <a:picLocks noChangeAspect="1"/>
          </p:cNvPicPr>
          <p:nvPr/>
        </p:nvPicPr>
        <p:blipFill>
          <a:blip r:embed="rId3"/>
          <a:stretch>
            <a:fillRect/>
          </a:stretch>
        </p:blipFill>
        <p:spPr>
          <a:xfrm>
            <a:off x="3480033" y="3295691"/>
            <a:ext cx="4072184" cy="2239701"/>
          </a:xfrm>
          <a:prstGeom prst="rect">
            <a:avLst/>
          </a:prstGeom>
        </p:spPr>
      </p:pic>
      <p:pic>
        <p:nvPicPr>
          <p:cNvPr id="6" name="图片 5">
            <a:extLst>
              <a:ext uri="{FF2B5EF4-FFF2-40B4-BE49-F238E27FC236}">
                <a16:creationId xmlns:a16="http://schemas.microsoft.com/office/drawing/2014/main" id="{C5F2D353-181F-4444-8491-0C833ED58ABA}"/>
              </a:ext>
            </a:extLst>
          </p:cNvPr>
          <p:cNvPicPr>
            <a:picLocks noChangeAspect="1"/>
          </p:cNvPicPr>
          <p:nvPr/>
        </p:nvPicPr>
        <p:blipFill>
          <a:blip r:embed="rId4"/>
          <a:stretch>
            <a:fillRect/>
          </a:stretch>
        </p:blipFill>
        <p:spPr>
          <a:xfrm>
            <a:off x="5248249" y="1261351"/>
            <a:ext cx="5148498" cy="1070788"/>
          </a:xfrm>
          <a:prstGeom prst="rect">
            <a:avLst/>
          </a:prstGeom>
        </p:spPr>
      </p:pic>
      <p:pic>
        <p:nvPicPr>
          <p:cNvPr id="7" name="图片 6">
            <a:extLst>
              <a:ext uri="{FF2B5EF4-FFF2-40B4-BE49-F238E27FC236}">
                <a16:creationId xmlns:a16="http://schemas.microsoft.com/office/drawing/2014/main" id="{472E3783-8A00-46BF-968A-A4C369D7A2E9}"/>
              </a:ext>
            </a:extLst>
          </p:cNvPr>
          <p:cNvPicPr>
            <a:picLocks noChangeAspect="1"/>
          </p:cNvPicPr>
          <p:nvPr/>
        </p:nvPicPr>
        <p:blipFill>
          <a:blip r:embed="rId5"/>
          <a:stretch>
            <a:fillRect/>
          </a:stretch>
        </p:blipFill>
        <p:spPr>
          <a:xfrm>
            <a:off x="7902939" y="2920951"/>
            <a:ext cx="4002150" cy="1813285"/>
          </a:xfrm>
          <a:prstGeom prst="rect">
            <a:avLst/>
          </a:prstGeom>
        </p:spPr>
      </p:pic>
      <p:sp>
        <p:nvSpPr>
          <p:cNvPr id="9" name="TextBox 8">
            <a:extLst>
              <a:ext uri="{FF2B5EF4-FFF2-40B4-BE49-F238E27FC236}">
                <a16:creationId xmlns:a16="http://schemas.microsoft.com/office/drawing/2014/main" id="{A72426AB-AA78-4DA2-8872-2F9A81702DD8}"/>
              </a:ext>
            </a:extLst>
          </p:cNvPr>
          <p:cNvSpPr txBox="1"/>
          <p:nvPr/>
        </p:nvSpPr>
        <p:spPr>
          <a:xfrm>
            <a:off x="789874" y="1963024"/>
            <a:ext cx="3833906"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prstClr val="black"/>
                </a:solidFill>
                <a:effectLst/>
                <a:uLnTx/>
                <a:uFillTx/>
                <a:latin typeface="Corbel" panose="020B0503020204020204"/>
                <a:ea typeface="+mn-ea"/>
                <a:cs typeface="+mn-cs"/>
              </a:rPr>
              <a:t>1. Check  the regulations about Formula 3 and E</a:t>
            </a:r>
          </a:p>
        </p:txBody>
      </p:sp>
      <p:sp>
        <p:nvSpPr>
          <p:cNvPr id="10" name="TextBox 9">
            <a:extLst>
              <a:ext uri="{FF2B5EF4-FFF2-40B4-BE49-F238E27FC236}">
                <a16:creationId xmlns:a16="http://schemas.microsoft.com/office/drawing/2014/main" id="{87D0DC0B-1075-4A94-908D-7BD730592E13}"/>
              </a:ext>
            </a:extLst>
          </p:cNvPr>
          <p:cNvSpPr txBox="1"/>
          <p:nvPr/>
        </p:nvSpPr>
        <p:spPr>
          <a:xfrm>
            <a:off x="9773175" y="6400800"/>
            <a:ext cx="974947" cy="338554"/>
          </a:xfrm>
          <a:prstGeom prst="rect">
            <a:avLst/>
          </a:prstGeom>
          <a:noFill/>
        </p:spPr>
        <p:txBody>
          <a:bodyPr wrap="none" rtlCol="0">
            <a:spAutoFit/>
          </a:bodyPr>
          <a:lstStyle/>
          <a:p>
            <a:r>
              <a:rPr lang="en-GB" sz="1600" err="1"/>
              <a:t>Zihao</a:t>
            </a:r>
            <a:r>
              <a:rPr lang="en-GB" sz="1600"/>
              <a:t> Liu</a:t>
            </a:r>
          </a:p>
        </p:txBody>
      </p:sp>
      <p:sp>
        <p:nvSpPr>
          <p:cNvPr id="8" name="Rectangle 7">
            <a:extLst>
              <a:ext uri="{FF2B5EF4-FFF2-40B4-BE49-F238E27FC236}">
                <a16:creationId xmlns:a16="http://schemas.microsoft.com/office/drawing/2014/main" id="{D73AB518-0836-4662-9CA3-7ED47254BB59}"/>
              </a:ext>
            </a:extLst>
          </p:cNvPr>
          <p:cNvSpPr/>
          <p:nvPr/>
        </p:nvSpPr>
        <p:spPr>
          <a:xfrm>
            <a:off x="4623780" y="5823308"/>
            <a:ext cx="2511329" cy="276999"/>
          </a:xfrm>
          <a:prstGeom prst="rect">
            <a:avLst/>
          </a:prstGeom>
        </p:spPr>
        <p:txBody>
          <a:bodyPr wrap="none">
            <a:spAutoFit/>
          </a:bodyPr>
          <a:lstStyle/>
          <a:p>
            <a:r>
              <a:rPr lang="en-GB" sz="1200" i="1">
                <a:solidFill>
                  <a:srgbClr val="000000"/>
                </a:solidFill>
                <a:latin typeface="Times New Roman" panose="02020603050405020304" pitchFamily="18" charset="0"/>
              </a:rPr>
              <a:t> Fig. 36  </a:t>
            </a:r>
            <a:r>
              <a:rPr lang="en-GB" sz="1200" i="1" err="1">
                <a:solidFill>
                  <a:srgbClr val="000000"/>
                </a:solidFill>
                <a:latin typeface="Times New Roman" panose="02020603050405020304" pitchFamily="18" charset="0"/>
              </a:rPr>
              <a:t>Motorport</a:t>
            </a:r>
            <a:r>
              <a:rPr lang="en-GB" sz="1200" i="1">
                <a:solidFill>
                  <a:srgbClr val="000000"/>
                </a:solidFill>
                <a:latin typeface="Times New Roman" panose="02020603050405020304" pitchFamily="18" charset="0"/>
              </a:rPr>
              <a:t> regulatory bodies</a:t>
            </a:r>
            <a:endParaRPr lang="en-GB" sz="1200" i="1"/>
          </a:p>
        </p:txBody>
      </p:sp>
    </p:spTree>
    <p:extLst>
      <p:ext uri="{BB962C8B-B14F-4D97-AF65-F5344CB8AC3E}">
        <p14:creationId xmlns:p14="http://schemas.microsoft.com/office/powerpoint/2010/main" val="2453337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4029051-DA1C-4A73-9A33-A22C1FAA4857}"/>
              </a:ext>
            </a:extLst>
          </p:cNvPr>
          <p:cNvSpPr>
            <a:spLocks noGrp="1"/>
          </p:cNvSpPr>
          <p:nvPr>
            <p:ph type="title"/>
          </p:nvPr>
        </p:nvSpPr>
        <p:spPr>
          <a:xfrm>
            <a:off x="762000" y="559678"/>
            <a:ext cx="3833906" cy="1755683"/>
          </a:xfrm>
        </p:spPr>
        <p:txBody>
          <a:bodyPr>
            <a:normAutofit/>
          </a:bodyPr>
          <a:lstStyle/>
          <a:p>
            <a:pPr algn="l"/>
            <a:r>
              <a:rPr lang="en-US" altLang="zh-CN" sz="3600" b="1" u="sng"/>
              <a:t>Choice the fire extinguishers</a:t>
            </a:r>
            <a:br>
              <a:rPr lang="en-US" altLang="zh-CN" sz="3600" b="1" u="sng"/>
            </a:br>
            <a:r>
              <a:rPr lang="en-US" altLang="zh-CN" sz="3600" b="1" u="sng"/>
              <a:t>and cuts off </a:t>
            </a:r>
            <a:endParaRPr lang="zh-CN" altLang="en-US" sz="3600" b="1" u="sng"/>
          </a:p>
        </p:txBody>
      </p:sp>
      <p:sp>
        <p:nvSpPr>
          <p:cNvPr id="3" name="内容占位符 2">
            <a:extLst>
              <a:ext uri="{FF2B5EF4-FFF2-40B4-BE49-F238E27FC236}">
                <a16:creationId xmlns:a16="http://schemas.microsoft.com/office/drawing/2014/main" id="{2C27CB99-1479-455F-8279-8D152D0304E7}"/>
              </a:ext>
            </a:extLst>
          </p:cNvPr>
          <p:cNvSpPr>
            <a:spLocks noGrp="1"/>
          </p:cNvSpPr>
          <p:nvPr>
            <p:ph idx="1"/>
          </p:nvPr>
        </p:nvSpPr>
        <p:spPr/>
        <p:txBody>
          <a:bodyPr/>
          <a:lstStyle/>
          <a:p>
            <a:r>
              <a:rPr lang="en-US" altLang="zh-CN" sz="1800"/>
              <a:t>2.</a:t>
            </a:r>
            <a:r>
              <a:rPr lang="zh-CN" altLang="en-US" sz="1800"/>
              <a:t> </a:t>
            </a:r>
            <a:r>
              <a:rPr lang="en-US" altLang="zh-CN" sz="1800"/>
              <a:t>Cuts</a:t>
            </a:r>
            <a:r>
              <a:rPr lang="zh-CN" altLang="en-US" sz="1800"/>
              <a:t> </a:t>
            </a:r>
            <a:r>
              <a:rPr lang="en-US" altLang="zh-CN" sz="1800"/>
              <a:t>off</a:t>
            </a:r>
          </a:p>
          <a:p>
            <a:endParaRPr lang="en-US" altLang="zh-CN"/>
          </a:p>
          <a:p>
            <a:endParaRPr lang="en-US" altLang="zh-CN"/>
          </a:p>
          <a:p>
            <a:endParaRPr lang="en-US" altLang="zh-CN"/>
          </a:p>
          <a:p>
            <a:endParaRPr lang="en-US" altLang="zh-CN"/>
          </a:p>
          <a:p>
            <a:endParaRPr lang="en-US" altLang="zh-CN"/>
          </a:p>
          <a:p>
            <a:pPr marL="0" indent="0">
              <a:buNone/>
            </a:pPr>
            <a:endParaRPr lang="en-US" altLang="zh-CN"/>
          </a:p>
        </p:txBody>
      </p:sp>
      <p:pic>
        <p:nvPicPr>
          <p:cNvPr id="6" name="图片 5">
            <a:extLst>
              <a:ext uri="{FF2B5EF4-FFF2-40B4-BE49-F238E27FC236}">
                <a16:creationId xmlns:a16="http://schemas.microsoft.com/office/drawing/2014/main" id="{8930503E-7CE0-4E94-8800-2EB05F5FA768}"/>
              </a:ext>
            </a:extLst>
          </p:cNvPr>
          <p:cNvPicPr>
            <a:picLocks noChangeAspect="1"/>
          </p:cNvPicPr>
          <p:nvPr/>
        </p:nvPicPr>
        <p:blipFill>
          <a:blip r:embed="rId2"/>
          <a:stretch>
            <a:fillRect/>
          </a:stretch>
        </p:blipFill>
        <p:spPr>
          <a:xfrm rot="5400000">
            <a:off x="1697823" y="2263408"/>
            <a:ext cx="2011309" cy="4015226"/>
          </a:xfrm>
          <a:prstGeom prst="rect">
            <a:avLst/>
          </a:prstGeom>
        </p:spPr>
      </p:pic>
      <p:pic>
        <p:nvPicPr>
          <p:cNvPr id="7" name="图片 6">
            <a:extLst>
              <a:ext uri="{FF2B5EF4-FFF2-40B4-BE49-F238E27FC236}">
                <a16:creationId xmlns:a16="http://schemas.microsoft.com/office/drawing/2014/main" id="{5B96E996-CA85-4DF1-A53F-068A93F48F14}"/>
              </a:ext>
            </a:extLst>
          </p:cNvPr>
          <p:cNvPicPr>
            <a:picLocks noChangeAspect="1"/>
          </p:cNvPicPr>
          <p:nvPr/>
        </p:nvPicPr>
        <p:blipFill>
          <a:blip r:embed="rId3"/>
          <a:stretch>
            <a:fillRect/>
          </a:stretch>
        </p:blipFill>
        <p:spPr>
          <a:xfrm>
            <a:off x="5181599" y="1175677"/>
            <a:ext cx="2670495" cy="2446480"/>
          </a:xfrm>
          <a:prstGeom prst="rect">
            <a:avLst/>
          </a:prstGeom>
        </p:spPr>
      </p:pic>
      <p:pic>
        <p:nvPicPr>
          <p:cNvPr id="8" name="图片 7">
            <a:extLst>
              <a:ext uri="{FF2B5EF4-FFF2-40B4-BE49-F238E27FC236}">
                <a16:creationId xmlns:a16="http://schemas.microsoft.com/office/drawing/2014/main" id="{9CB658C9-749C-4A7C-813A-00C792B610AA}"/>
              </a:ext>
            </a:extLst>
          </p:cNvPr>
          <p:cNvPicPr>
            <a:picLocks noChangeAspect="1"/>
          </p:cNvPicPr>
          <p:nvPr/>
        </p:nvPicPr>
        <p:blipFill>
          <a:blip r:embed="rId4"/>
          <a:stretch>
            <a:fillRect/>
          </a:stretch>
        </p:blipFill>
        <p:spPr>
          <a:xfrm>
            <a:off x="8110273" y="2315361"/>
            <a:ext cx="3790234" cy="3192284"/>
          </a:xfrm>
          <a:prstGeom prst="rect">
            <a:avLst/>
          </a:prstGeom>
        </p:spPr>
      </p:pic>
      <p:sp>
        <p:nvSpPr>
          <p:cNvPr id="4" name="TextBox 3">
            <a:extLst>
              <a:ext uri="{FF2B5EF4-FFF2-40B4-BE49-F238E27FC236}">
                <a16:creationId xmlns:a16="http://schemas.microsoft.com/office/drawing/2014/main" id="{BD06DF84-50F6-4A41-A45E-675B0E2965D3}"/>
              </a:ext>
            </a:extLst>
          </p:cNvPr>
          <p:cNvSpPr txBox="1"/>
          <p:nvPr/>
        </p:nvSpPr>
        <p:spPr>
          <a:xfrm>
            <a:off x="762000" y="2469546"/>
            <a:ext cx="389389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a:ln>
                  <a:noFill/>
                </a:ln>
                <a:solidFill>
                  <a:prstClr val="black"/>
                </a:solidFill>
                <a:effectLst/>
                <a:uLnTx/>
                <a:uFillTx/>
                <a:latin typeface="Corbel" panose="020B0503020204020204"/>
                <a:ea typeface="华文楷体" panose="02010600040101010101" pitchFamily="2" charset="-122"/>
                <a:cs typeface="+mn-cs"/>
              </a:rPr>
              <a:t>1. FE 36 fire extinguishers</a:t>
            </a:r>
          </a:p>
        </p:txBody>
      </p:sp>
      <p:sp>
        <p:nvSpPr>
          <p:cNvPr id="9" name="TextBox 8">
            <a:extLst>
              <a:ext uri="{FF2B5EF4-FFF2-40B4-BE49-F238E27FC236}">
                <a16:creationId xmlns:a16="http://schemas.microsoft.com/office/drawing/2014/main" id="{7EE48C53-BCDB-44D8-A05E-818A51B7F154}"/>
              </a:ext>
            </a:extLst>
          </p:cNvPr>
          <p:cNvSpPr txBox="1"/>
          <p:nvPr/>
        </p:nvSpPr>
        <p:spPr>
          <a:xfrm>
            <a:off x="9773175" y="6400800"/>
            <a:ext cx="974947" cy="338554"/>
          </a:xfrm>
          <a:prstGeom prst="rect">
            <a:avLst/>
          </a:prstGeom>
          <a:noFill/>
        </p:spPr>
        <p:txBody>
          <a:bodyPr wrap="none" rtlCol="0">
            <a:spAutoFit/>
          </a:bodyPr>
          <a:lstStyle/>
          <a:p>
            <a:r>
              <a:rPr lang="en-GB" sz="1600" err="1"/>
              <a:t>Zihao</a:t>
            </a:r>
            <a:r>
              <a:rPr lang="en-GB" sz="1600"/>
              <a:t> Liu</a:t>
            </a:r>
          </a:p>
        </p:txBody>
      </p:sp>
      <p:sp>
        <p:nvSpPr>
          <p:cNvPr id="10" name="Rectangle 9">
            <a:extLst>
              <a:ext uri="{FF2B5EF4-FFF2-40B4-BE49-F238E27FC236}">
                <a16:creationId xmlns:a16="http://schemas.microsoft.com/office/drawing/2014/main" id="{72DA26D6-D86F-4773-B845-80515CA0E84B}"/>
              </a:ext>
            </a:extLst>
          </p:cNvPr>
          <p:cNvSpPr/>
          <p:nvPr/>
        </p:nvSpPr>
        <p:spPr>
          <a:xfrm>
            <a:off x="4840335" y="5897013"/>
            <a:ext cx="2625142" cy="276999"/>
          </a:xfrm>
          <a:prstGeom prst="rect">
            <a:avLst/>
          </a:prstGeom>
        </p:spPr>
        <p:txBody>
          <a:bodyPr wrap="none">
            <a:spAutoFit/>
          </a:bodyPr>
          <a:lstStyle/>
          <a:p>
            <a:r>
              <a:rPr lang="en-GB" sz="1200" i="1">
                <a:solidFill>
                  <a:srgbClr val="000000"/>
                </a:solidFill>
                <a:latin typeface="Times New Roman" panose="02020603050405020304" pitchFamily="18" charset="0"/>
              </a:rPr>
              <a:t> Fig. 37  Fire extinguishers and cut offs</a:t>
            </a:r>
            <a:endParaRPr lang="en-GB" sz="1200" i="1"/>
          </a:p>
        </p:txBody>
      </p:sp>
    </p:spTree>
    <p:extLst>
      <p:ext uri="{BB962C8B-B14F-4D97-AF65-F5344CB8AC3E}">
        <p14:creationId xmlns:p14="http://schemas.microsoft.com/office/powerpoint/2010/main" val="358065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b="1" u="sng"/>
              <a:t>Overall future plans</a:t>
            </a:r>
          </a:p>
        </p:txBody>
      </p:sp>
      <p:sp>
        <p:nvSpPr>
          <p:cNvPr id="3" name="Content Placeholder 2"/>
          <p:cNvSpPr>
            <a:spLocks noGrp="1"/>
          </p:cNvSpPr>
          <p:nvPr>
            <p:ph idx="1"/>
          </p:nvPr>
        </p:nvSpPr>
        <p:spPr>
          <a:xfrm>
            <a:off x="762000" y="1745671"/>
            <a:ext cx="5737412" cy="4404117"/>
          </a:xfrm>
        </p:spPr>
        <p:txBody>
          <a:bodyPr>
            <a:normAutofit fontScale="92500" lnSpcReduction="10000"/>
          </a:bodyPr>
          <a:lstStyle/>
          <a:p>
            <a:pPr>
              <a:lnSpc>
                <a:spcPct val="170000"/>
              </a:lnSpc>
            </a:pPr>
            <a:r>
              <a:rPr lang="en-GB" sz="1800"/>
              <a:t>Complete CAD models and assembly of all applicable components</a:t>
            </a:r>
          </a:p>
          <a:p>
            <a:pPr>
              <a:lnSpc>
                <a:spcPct val="170000"/>
              </a:lnSpc>
            </a:pPr>
            <a:r>
              <a:rPr lang="en-GB" sz="1800"/>
              <a:t>Completed suspension model – </a:t>
            </a:r>
            <a:r>
              <a:rPr lang="en-GB" sz="1800" err="1"/>
              <a:t>WinGeo</a:t>
            </a:r>
            <a:endParaRPr lang="en-GB" sz="1800"/>
          </a:p>
          <a:p>
            <a:pPr>
              <a:lnSpc>
                <a:spcPct val="170000"/>
              </a:lnSpc>
            </a:pPr>
            <a:r>
              <a:rPr lang="en-GB" sz="1800"/>
              <a:t>Defined wheelbase &amp; track width</a:t>
            </a:r>
          </a:p>
          <a:p>
            <a:pPr>
              <a:lnSpc>
                <a:spcPct val="170000"/>
              </a:lnSpc>
            </a:pPr>
            <a:r>
              <a:rPr lang="en-GB" sz="1800"/>
              <a:t>Completed calculations for </a:t>
            </a:r>
            <a:r>
              <a:rPr lang="en-GB" sz="1800" err="1"/>
              <a:t>CoG</a:t>
            </a:r>
            <a:r>
              <a:rPr lang="en-GB" sz="1800"/>
              <a:t>, weight transfer and distribution, wheel dynamics, material selection &amp; strength analysis</a:t>
            </a:r>
          </a:p>
          <a:p>
            <a:pPr>
              <a:lnSpc>
                <a:spcPct val="170000"/>
              </a:lnSpc>
            </a:pPr>
            <a:r>
              <a:rPr lang="en-GB" sz="1800"/>
              <a:t>Complete FEA</a:t>
            </a:r>
          </a:p>
          <a:p>
            <a:pPr>
              <a:lnSpc>
                <a:spcPct val="170000"/>
              </a:lnSpc>
            </a:pPr>
            <a:r>
              <a:rPr lang="en-GB" sz="1800"/>
              <a:t>Define and design full braking system</a:t>
            </a:r>
          </a:p>
          <a:p>
            <a:endParaRPr lang="en-GB" sz="1800"/>
          </a:p>
        </p:txBody>
      </p:sp>
      <p:sp>
        <p:nvSpPr>
          <p:cNvPr id="4" name="TextBox 3">
            <a:extLst>
              <a:ext uri="{FF2B5EF4-FFF2-40B4-BE49-F238E27FC236}">
                <a16:creationId xmlns:a16="http://schemas.microsoft.com/office/drawing/2014/main" id="{810541C2-584F-4ED6-AFF8-CE888F73EC31}"/>
              </a:ext>
            </a:extLst>
          </p:cNvPr>
          <p:cNvSpPr txBox="1"/>
          <p:nvPr/>
        </p:nvSpPr>
        <p:spPr>
          <a:xfrm>
            <a:off x="6615953" y="1685365"/>
            <a:ext cx="5056094" cy="24468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a:t>Define overall vehicle mass</a:t>
            </a:r>
          </a:p>
          <a:p>
            <a:pPr marL="285750" indent="-285750">
              <a:lnSpc>
                <a:spcPct val="150000"/>
              </a:lnSpc>
              <a:buFont typeface="Arial" panose="020B0604020202020204" pitchFamily="34" charset="0"/>
              <a:buChar char="•"/>
            </a:pPr>
            <a:r>
              <a:rPr lang="en-GB"/>
              <a:t>Calculate accurate weight distribution (with Simulation group)</a:t>
            </a:r>
          </a:p>
          <a:p>
            <a:pPr marL="285750" indent="-285750">
              <a:lnSpc>
                <a:spcPct val="150000"/>
              </a:lnSpc>
              <a:buFont typeface="Arial" panose="020B0604020202020204" pitchFamily="34" charset="0"/>
              <a:buChar char="•"/>
            </a:pPr>
            <a:r>
              <a:rPr lang="en-GB"/>
              <a:t>Define wheelbase length (with Simulation group)</a:t>
            </a:r>
          </a:p>
          <a:p>
            <a:pPr marL="285750" indent="-285750">
              <a:buFont typeface="Arial" panose="020B0604020202020204" pitchFamily="34" charset="0"/>
              <a:buChar char="•"/>
            </a:pPr>
            <a:endParaRPr lang="en-GB"/>
          </a:p>
        </p:txBody>
      </p:sp>
      <p:pic>
        <p:nvPicPr>
          <p:cNvPr id="1026" name="Picture 2">
            <a:extLst>
              <a:ext uri="{FF2B5EF4-FFF2-40B4-BE49-F238E27FC236}">
                <a16:creationId xmlns:a16="http://schemas.microsoft.com/office/drawing/2014/main" id="{E6B65F18-5850-4C20-8689-F22657BD0C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963" y="3810076"/>
            <a:ext cx="3816073" cy="255942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FA2740A6-F702-46B3-BD09-D83E05B4A52F}"/>
              </a:ext>
            </a:extLst>
          </p:cNvPr>
          <p:cNvSpPr/>
          <p:nvPr/>
        </p:nvSpPr>
        <p:spPr>
          <a:xfrm>
            <a:off x="5974813" y="3244334"/>
            <a:ext cx="242374" cy="369332"/>
          </a:xfrm>
          <a:prstGeom prst="rect">
            <a:avLst/>
          </a:prstGeom>
        </p:spPr>
        <p:txBody>
          <a:bodyPr wrap="none">
            <a:spAutoFit/>
          </a:bodyPr>
          <a:lstStyle/>
          <a:p>
            <a:r>
              <a:rPr lang="en-GB">
                <a:solidFill>
                  <a:srgbClr val="000000"/>
                </a:solidFill>
                <a:latin typeface="Times New Roman" panose="02020603050405020304" pitchFamily="18" charset="0"/>
              </a:rPr>
              <a:t> </a:t>
            </a:r>
            <a:endParaRPr lang="en-GB"/>
          </a:p>
        </p:txBody>
      </p:sp>
      <p:sp>
        <p:nvSpPr>
          <p:cNvPr id="8" name="Rectangle 7">
            <a:extLst>
              <a:ext uri="{FF2B5EF4-FFF2-40B4-BE49-F238E27FC236}">
                <a16:creationId xmlns:a16="http://schemas.microsoft.com/office/drawing/2014/main" id="{C0417D38-97D5-47BD-9C28-3021F75DF02E}"/>
              </a:ext>
            </a:extLst>
          </p:cNvPr>
          <p:cNvSpPr/>
          <p:nvPr/>
        </p:nvSpPr>
        <p:spPr>
          <a:xfrm>
            <a:off x="7888334" y="6423285"/>
            <a:ext cx="2822247" cy="276999"/>
          </a:xfrm>
          <a:prstGeom prst="rect">
            <a:avLst/>
          </a:prstGeom>
        </p:spPr>
        <p:txBody>
          <a:bodyPr wrap="none">
            <a:spAutoFit/>
          </a:bodyPr>
          <a:lstStyle/>
          <a:p>
            <a:r>
              <a:rPr lang="en-GB" sz="1200" i="1">
                <a:solidFill>
                  <a:srgbClr val="000000"/>
                </a:solidFill>
              </a:rPr>
              <a:t> Fig. 38  </a:t>
            </a:r>
            <a:r>
              <a:rPr lang="en-GB" sz="1200" i="1"/>
              <a:t>Team Work, (</a:t>
            </a:r>
            <a:r>
              <a:rPr lang="en-GB" sz="1200" i="1" err="1"/>
              <a:t>merinachhetri</a:t>
            </a:r>
            <a:r>
              <a:rPr lang="en-GB" sz="1200" i="1"/>
              <a:t>, 2019)</a:t>
            </a:r>
          </a:p>
        </p:txBody>
      </p:sp>
    </p:spTree>
    <p:extLst>
      <p:ext uri="{BB962C8B-B14F-4D97-AF65-F5344CB8AC3E}">
        <p14:creationId xmlns:p14="http://schemas.microsoft.com/office/powerpoint/2010/main" val="2551795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83B75-2FC7-47DF-A915-A556508C6108}"/>
              </a:ext>
            </a:extLst>
          </p:cNvPr>
          <p:cNvSpPr>
            <a:spLocks noGrp="1"/>
          </p:cNvSpPr>
          <p:nvPr>
            <p:ph type="title"/>
          </p:nvPr>
        </p:nvSpPr>
        <p:spPr>
          <a:xfrm>
            <a:off x="1631576" y="1178242"/>
            <a:ext cx="8928847" cy="1260157"/>
          </a:xfrm>
        </p:spPr>
        <p:txBody>
          <a:bodyPr/>
          <a:lstStyle/>
          <a:p>
            <a:pPr algn="ctr"/>
            <a:r>
              <a:rPr lang="en-GB"/>
              <a:t>Thanks for listening!</a:t>
            </a:r>
          </a:p>
        </p:txBody>
      </p:sp>
      <p:sp>
        <p:nvSpPr>
          <p:cNvPr id="3" name="Content Placeholder 2">
            <a:extLst>
              <a:ext uri="{FF2B5EF4-FFF2-40B4-BE49-F238E27FC236}">
                <a16:creationId xmlns:a16="http://schemas.microsoft.com/office/drawing/2014/main" id="{D6CAF942-31B4-43D2-B10E-71FF80A21347}"/>
              </a:ext>
            </a:extLst>
          </p:cNvPr>
          <p:cNvSpPr>
            <a:spLocks noGrp="1"/>
          </p:cNvSpPr>
          <p:nvPr>
            <p:ph idx="1"/>
          </p:nvPr>
        </p:nvSpPr>
        <p:spPr>
          <a:xfrm>
            <a:off x="2922494" y="2941987"/>
            <a:ext cx="6347011" cy="974026"/>
          </a:xfrm>
        </p:spPr>
        <p:txBody>
          <a:bodyPr/>
          <a:lstStyle/>
          <a:p>
            <a:pPr marL="0" indent="0">
              <a:buNone/>
            </a:pPr>
            <a:r>
              <a:rPr lang="en-GB"/>
              <a:t>We would be happy to try to answer any of your questions</a:t>
            </a:r>
          </a:p>
        </p:txBody>
      </p:sp>
    </p:spTree>
    <p:extLst>
      <p:ext uri="{BB962C8B-B14F-4D97-AF65-F5344CB8AC3E}">
        <p14:creationId xmlns:p14="http://schemas.microsoft.com/office/powerpoint/2010/main" val="668161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A458C-866B-4E9A-8271-82FF7A773C78}"/>
              </a:ext>
            </a:extLst>
          </p:cNvPr>
          <p:cNvSpPr>
            <a:spLocks noGrp="1"/>
          </p:cNvSpPr>
          <p:nvPr>
            <p:ph type="title"/>
          </p:nvPr>
        </p:nvSpPr>
        <p:spPr>
          <a:xfrm>
            <a:off x="761999" y="559679"/>
            <a:ext cx="6131860" cy="1116722"/>
          </a:xfrm>
        </p:spPr>
        <p:txBody>
          <a:bodyPr>
            <a:noAutofit/>
          </a:bodyPr>
          <a:lstStyle/>
          <a:p>
            <a:pPr algn="l"/>
            <a:r>
              <a:rPr lang="en-GB" sz="3600" b="1" i="1" u="sng">
                <a:latin typeface="Century Schoolbook" panose="02040604050505020304" pitchFamily="18" charset="0"/>
              </a:rPr>
              <a:t>Michael Heys’ References &amp; List of Figures</a:t>
            </a:r>
          </a:p>
        </p:txBody>
      </p:sp>
      <p:sp>
        <p:nvSpPr>
          <p:cNvPr id="3" name="Content Placeholder 2">
            <a:extLst>
              <a:ext uri="{FF2B5EF4-FFF2-40B4-BE49-F238E27FC236}">
                <a16:creationId xmlns:a16="http://schemas.microsoft.com/office/drawing/2014/main" id="{C9E8E98D-5018-4F3C-8A8E-E4380CECBA75}"/>
              </a:ext>
            </a:extLst>
          </p:cNvPr>
          <p:cNvSpPr>
            <a:spLocks noGrp="1"/>
          </p:cNvSpPr>
          <p:nvPr>
            <p:ph idx="1"/>
          </p:nvPr>
        </p:nvSpPr>
        <p:spPr>
          <a:xfrm>
            <a:off x="838200" y="1825625"/>
            <a:ext cx="5487099" cy="4351338"/>
          </a:xfrm>
        </p:spPr>
        <p:txBody>
          <a:bodyPr>
            <a:normAutofit/>
          </a:bodyPr>
          <a:lstStyle/>
          <a:p>
            <a:r>
              <a:rPr lang="en-GB" sz="1200">
                <a:latin typeface="Corbel" panose="020B0503020204020204" pitchFamily="34" charset="0"/>
              </a:rPr>
              <a:t>Billet 93. (2019). Retrieved from Image: https://www.imagewheels.co.uk/billet-93-alloy-wheel/</a:t>
            </a:r>
          </a:p>
          <a:p>
            <a:r>
              <a:rPr lang="en-GB" sz="1200">
                <a:latin typeface="Corbel" panose="020B0503020204020204" pitchFamily="34" charset="0"/>
              </a:rPr>
              <a:t>Pirelli F1. (n.d.). Retrieved from adwonline.ae: http://www.adwonline.ae/wp-content/uploads/2016/11/Pirelli_F1_2016_03.jpg</a:t>
            </a:r>
          </a:p>
          <a:p>
            <a:endParaRPr lang="en-GB"/>
          </a:p>
          <a:p>
            <a:endParaRPr lang="en-GB"/>
          </a:p>
        </p:txBody>
      </p:sp>
    </p:spTree>
    <p:extLst>
      <p:ext uri="{BB962C8B-B14F-4D97-AF65-F5344CB8AC3E}">
        <p14:creationId xmlns:p14="http://schemas.microsoft.com/office/powerpoint/2010/main" val="694067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99" y="559678"/>
            <a:ext cx="6822142" cy="1161546"/>
          </a:xfrm>
        </p:spPr>
        <p:txBody>
          <a:bodyPr>
            <a:noAutofit/>
          </a:bodyPr>
          <a:lstStyle/>
          <a:p>
            <a:pPr algn="l"/>
            <a:r>
              <a:rPr lang="en-GB" sz="3600" b="1" u="sng"/>
              <a:t>Richard Osborne’s References &amp; List of Figures</a:t>
            </a:r>
          </a:p>
        </p:txBody>
      </p:sp>
      <p:sp>
        <p:nvSpPr>
          <p:cNvPr id="3" name="Content Placeholder 2"/>
          <p:cNvSpPr>
            <a:spLocks noGrp="1"/>
          </p:cNvSpPr>
          <p:nvPr>
            <p:ph idx="1"/>
          </p:nvPr>
        </p:nvSpPr>
        <p:spPr>
          <a:xfrm>
            <a:off x="693490" y="2038525"/>
            <a:ext cx="5623419" cy="4169328"/>
          </a:xfrm>
        </p:spPr>
        <p:txBody>
          <a:bodyPr vert="horz" lIns="91440" tIns="45720" rIns="91440" bIns="45720" rtlCol="0" anchor="t">
            <a:normAutofit/>
          </a:bodyPr>
          <a:lstStyle/>
          <a:p>
            <a:pPr marL="283210" indent="-283210"/>
            <a:r>
              <a:rPr lang="en-GB" sz="1200"/>
              <a:t>EMRAX. (2019). </a:t>
            </a:r>
            <a:r>
              <a:rPr lang="en-GB" sz="1200" i="1"/>
              <a:t>EMRAX 268 - EMRAX</a:t>
            </a:r>
            <a:r>
              <a:rPr lang="en-GB" sz="1200"/>
              <a:t>. [online] Available at: https://emrax.com/products/emrax-268/ [Accessed 28 Nov. 2019].</a:t>
            </a:r>
            <a:endParaRPr lang="en-US"/>
          </a:p>
          <a:p>
            <a:pPr marL="283210" indent="-283210"/>
            <a:r>
              <a:rPr lang="en-GB" sz="1200"/>
              <a:t>EMRAX. (2019). </a:t>
            </a:r>
            <a:r>
              <a:rPr lang="en-GB" sz="1200" i="1"/>
              <a:t>EMRAX 348 - EMRAX</a:t>
            </a:r>
            <a:r>
              <a:rPr lang="en-GB" sz="1200"/>
              <a:t>. [online] Available at: https://emrax.com/products/emrax-348/ [Accessed 28 Nov. 2019].</a:t>
            </a:r>
          </a:p>
          <a:p>
            <a:pPr marL="283210" indent="-283210"/>
            <a:r>
              <a:rPr lang="en-GB" sz="1200" err="1"/>
              <a:t>merinachhetri</a:t>
            </a:r>
            <a:r>
              <a:rPr lang="en-GB" sz="1200"/>
              <a:t>. (2019). </a:t>
            </a:r>
            <a:r>
              <a:rPr lang="en-GB" sz="1200" i="1"/>
              <a:t>Motivation &amp; Teamwork</a:t>
            </a:r>
            <a:r>
              <a:rPr lang="en-GB" sz="1200"/>
              <a:t>. [online] Available at: https://merinachhetri.wordpress.com/2014/12/19/38/ [Accessed 28 Nov. 2019].</a:t>
            </a:r>
          </a:p>
          <a:p>
            <a:pPr marL="283210" indent="-283210"/>
            <a:r>
              <a:rPr lang="en-GB" sz="1200"/>
              <a:t>Uowtsd-my.sharepoint.com. (2019). </a:t>
            </a:r>
            <a:r>
              <a:rPr lang="en-GB" sz="1200" i="1"/>
              <a:t>TOMS 033f, Reference Photos</a:t>
            </a:r>
            <a:r>
              <a:rPr lang="en-GB" sz="1200"/>
              <a:t>. [online] Available at: https://uowtsd-my.sharepoint.com/personal/tim_tudor_uwtsd_ac_uk/_layouts/15/WopiFrame.aspx?sourcedoc={392bd272-8ac1-4f4d-9177-d810c40068a9}&amp;action=edit&amp;wd=target%28TOMS%20033f.one%7C42e09036-df2a-4183-aa1f-6bb69ca8867c%2FReference%20Photos%7Cac99ab73-e5f4-43c4-b2a3-cf5e708039bf%2F%29 [Accessed 28 Nov. 2019].</a:t>
            </a:r>
          </a:p>
          <a:p>
            <a:pPr marL="283210" indent="-283210"/>
            <a:r>
              <a:rPr lang="en-GB" sz="1200"/>
              <a:t>EMRAX. (2019). </a:t>
            </a:r>
            <a:r>
              <a:rPr lang="en-GB" sz="1200" i="1"/>
              <a:t>STANDARD MOTORS - EMRAX</a:t>
            </a:r>
            <a:r>
              <a:rPr lang="en-GB" sz="1200"/>
              <a:t>. [online] Available at: https://emrax.com/standard-emrax-motors/ [Accessed 1 Dec. 2019].</a:t>
            </a:r>
            <a:endParaRPr lang="en-GB" sz="800"/>
          </a:p>
        </p:txBody>
      </p:sp>
      <p:sp>
        <p:nvSpPr>
          <p:cNvPr id="4" name="TextBox 3">
            <a:extLst>
              <a:ext uri="{FF2B5EF4-FFF2-40B4-BE49-F238E27FC236}">
                <a16:creationId xmlns:a16="http://schemas.microsoft.com/office/drawing/2014/main" id="{992F6D4B-AD38-4D25-B2AA-2F4C46FDF348}"/>
              </a:ext>
            </a:extLst>
          </p:cNvPr>
          <p:cNvSpPr txBox="1"/>
          <p:nvPr/>
        </p:nvSpPr>
        <p:spPr>
          <a:xfrm>
            <a:off x="9773175" y="6400800"/>
            <a:ext cx="1601721" cy="338554"/>
          </a:xfrm>
          <a:prstGeom prst="rect">
            <a:avLst/>
          </a:prstGeom>
          <a:noFill/>
        </p:spPr>
        <p:txBody>
          <a:bodyPr wrap="none" rtlCol="0">
            <a:spAutoFit/>
          </a:bodyPr>
          <a:lstStyle/>
          <a:p>
            <a:r>
              <a:rPr lang="en-GB" sz="1600"/>
              <a:t>Richard Osborne</a:t>
            </a:r>
          </a:p>
        </p:txBody>
      </p:sp>
    </p:spTree>
    <p:extLst>
      <p:ext uri="{BB962C8B-B14F-4D97-AF65-F5344CB8AC3E}">
        <p14:creationId xmlns:p14="http://schemas.microsoft.com/office/powerpoint/2010/main" val="25438326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4F2AF-87B7-438B-A650-8DF12C77CF27}"/>
              </a:ext>
            </a:extLst>
          </p:cNvPr>
          <p:cNvSpPr>
            <a:spLocks noGrp="1"/>
          </p:cNvSpPr>
          <p:nvPr>
            <p:ph type="title"/>
          </p:nvPr>
        </p:nvSpPr>
        <p:spPr>
          <a:xfrm>
            <a:off x="762000" y="559678"/>
            <a:ext cx="6508376" cy="1448416"/>
          </a:xfrm>
        </p:spPr>
        <p:txBody>
          <a:bodyPr>
            <a:normAutofit/>
          </a:bodyPr>
          <a:lstStyle/>
          <a:p>
            <a:pPr algn="l"/>
            <a:r>
              <a:rPr lang="en-GB" sz="3600" b="1" u="sng"/>
              <a:t>Sam Williams’s References &amp; List of Figures</a:t>
            </a:r>
            <a:endParaRPr lang="en-GB" sz="3600"/>
          </a:p>
        </p:txBody>
      </p:sp>
      <p:sp>
        <p:nvSpPr>
          <p:cNvPr id="3" name="Content Placeholder 2">
            <a:extLst>
              <a:ext uri="{FF2B5EF4-FFF2-40B4-BE49-F238E27FC236}">
                <a16:creationId xmlns:a16="http://schemas.microsoft.com/office/drawing/2014/main" id="{AFBFB6C2-EAE1-45C7-9B7B-0F342D980A66}"/>
              </a:ext>
            </a:extLst>
          </p:cNvPr>
          <p:cNvSpPr>
            <a:spLocks noGrp="1"/>
          </p:cNvSpPr>
          <p:nvPr>
            <p:ph idx="1"/>
          </p:nvPr>
        </p:nvSpPr>
        <p:spPr>
          <a:xfrm>
            <a:off x="322730" y="2008094"/>
            <a:ext cx="6248398" cy="3965116"/>
          </a:xfrm>
        </p:spPr>
        <p:txBody>
          <a:bodyPr>
            <a:normAutofit/>
          </a:bodyPr>
          <a:lstStyle/>
          <a:p>
            <a:r>
              <a:rPr lang="en-GB" sz="1200">
                <a:solidFill>
                  <a:schemeClr val="tx1"/>
                </a:solidFill>
              </a:rPr>
              <a:t>Van </a:t>
            </a:r>
            <a:r>
              <a:rPr lang="en-GB" sz="1200" err="1">
                <a:solidFill>
                  <a:schemeClr val="tx1"/>
                </a:solidFill>
              </a:rPr>
              <a:t>Valkenburgh</a:t>
            </a:r>
            <a:r>
              <a:rPr lang="en-GB" sz="1200">
                <a:solidFill>
                  <a:schemeClr val="tx1"/>
                </a:solidFill>
              </a:rPr>
              <a:t>, P. (1992). </a:t>
            </a:r>
            <a:r>
              <a:rPr lang="en-GB" sz="1200" i="1">
                <a:solidFill>
                  <a:schemeClr val="tx1"/>
                </a:solidFill>
              </a:rPr>
              <a:t>Race Car Engineering And Mechanics.</a:t>
            </a:r>
            <a:r>
              <a:rPr lang="en-GB" sz="1200">
                <a:solidFill>
                  <a:schemeClr val="tx1"/>
                </a:solidFill>
              </a:rPr>
              <a:t> Los Angeles: HP Books</a:t>
            </a:r>
          </a:p>
          <a:p>
            <a:r>
              <a:rPr lang="en-US" sz="1200">
                <a:solidFill>
                  <a:schemeClr val="tx1"/>
                </a:solidFill>
              </a:rPr>
              <a:t>AP Racing, 2007. </a:t>
            </a:r>
            <a:r>
              <a:rPr lang="en-US" sz="1200" i="1">
                <a:solidFill>
                  <a:schemeClr val="tx1"/>
                </a:solidFill>
              </a:rPr>
              <a:t>AP Racing. </a:t>
            </a:r>
            <a:r>
              <a:rPr lang="en-US" sz="1200">
                <a:solidFill>
                  <a:schemeClr val="tx1"/>
                </a:solidFill>
              </a:rPr>
              <a:t>[Online] </a:t>
            </a:r>
            <a:br>
              <a:rPr lang="en-US" sz="1200">
                <a:solidFill>
                  <a:schemeClr val="tx1"/>
                </a:solidFill>
              </a:rPr>
            </a:br>
            <a:r>
              <a:rPr lang="en-US" sz="1200">
                <a:solidFill>
                  <a:schemeClr val="tx1"/>
                </a:solidFill>
              </a:rPr>
              <a:t>Available at: </a:t>
            </a:r>
            <a:r>
              <a:rPr lang="en-US" sz="1200" u="sng">
                <a:solidFill>
                  <a:schemeClr val="tx1"/>
                </a:solidFill>
              </a:rPr>
              <a:t>https://apracing.com/cdn/drawings/cp3770-1002~3cd.pdf</a:t>
            </a:r>
            <a:br>
              <a:rPr lang="en-US" sz="1200">
                <a:solidFill>
                  <a:schemeClr val="tx1"/>
                </a:solidFill>
              </a:rPr>
            </a:br>
            <a:r>
              <a:rPr lang="en-US" sz="1200">
                <a:solidFill>
                  <a:schemeClr val="tx1"/>
                </a:solidFill>
              </a:rPr>
              <a:t>[Accessed 28 November 2019].</a:t>
            </a:r>
            <a:endParaRPr lang="en-GB" sz="1200">
              <a:solidFill>
                <a:schemeClr val="tx1"/>
              </a:solidFill>
            </a:endParaRPr>
          </a:p>
          <a:p>
            <a:r>
              <a:rPr lang="en-US" altLang="en-US" sz="1200" err="1">
                <a:solidFill>
                  <a:schemeClr val="tx1"/>
                </a:solidFill>
                <a:latin typeface="Calibri" panose="020F0502020204030204" pitchFamily="34" charset="0"/>
                <a:ea typeface="Calibri" panose="020F0502020204030204" pitchFamily="34" charset="0"/>
                <a:cs typeface="Times New Roman" panose="02020603050405020304" pitchFamily="18" charset="0"/>
              </a:rPr>
              <a:t>Khaleghian</a:t>
            </a:r>
            <a:r>
              <a:rPr lang="en-US" altLang="en-US" sz="1200">
                <a:solidFill>
                  <a:schemeClr val="tx1"/>
                </a:solidFill>
                <a:latin typeface="Calibri" panose="020F0502020204030204" pitchFamily="34" charset="0"/>
                <a:ea typeface="Calibri" panose="020F0502020204030204" pitchFamily="34" charset="0"/>
                <a:cs typeface="Times New Roman" panose="02020603050405020304" pitchFamily="18" charset="0"/>
              </a:rPr>
              <a:t>, M., 2017. </a:t>
            </a:r>
            <a:r>
              <a:rPr lang="en-US" altLang="en-US" sz="1200" i="1">
                <a:solidFill>
                  <a:schemeClr val="tx1"/>
                </a:solidFill>
                <a:latin typeface="Calibri" panose="020F0502020204030204" pitchFamily="34" charset="0"/>
                <a:ea typeface="Calibri" panose="020F0502020204030204" pitchFamily="34" charset="0"/>
                <a:cs typeface="Times New Roman" panose="02020603050405020304" pitchFamily="18" charset="0"/>
              </a:rPr>
              <a:t>Research Gate. </a:t>
            </a:r>
            <a:r>
              <a:rPr lang="en-US" altLang="en-US" sz="1200">
                <a:solidFill>
                  <a:schemeClr val="tx1"/>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a:solidFill>
                  <a:schemeClr val="tx1"/>
                </a:solidFill>
                <a:latin typeface="Calibri" panose="020F0502020204030204" pitchFamily="34" charset="0"/>
                <a:ea typeface="Calibri" panose="020F0502020204030204" pitchFamily="34" charset="0"/>
                <a:cs typeface="Times New Roman" panose="02020603050405020304" pitchFamily="18" charset="0"/>
              </a:rPr>
            </a:br>
            <a:r>
              <a:rPr lang="en-US" altLang="en-US" sz="1200">
                <a:solidFill>
                  <a:schemeClr val="tx1"/>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a:solidFill>
                  <a:schemeClr val="tx1"/>
                </a:solidFill>
                <a:latin typeface="Calibri" panose="020F0502020204030204" pitchFamily="34" charset="0"/>
                <a:ea typeface="Calibri" panose="020F0502020204030204" pitchFamily="34" charset="0"/>
                <a:cs typeface="Times New Roman" panose="02020603050405020304" pitchFamily="18" charset="0"/>
              </a:rPr>
              <a:t>https://www.researchgate.net/figure/Free-body-diagram-of-a-single-wheel_fig1_317006192</a:t>
            </a:r>
            <a:br>
              <a:rPr lang="en-US" altLang="en-US" sz="1200">
                <a:solidFill>
                  <a:schemeClr val="tx1"/>
                </a:solidFill>
                <a:latin typeface="Calibri" panose="020F0502020204030204" pitchFamily="34" charset="0"/>
                <a:ea typeface="Calibri" panose="020F0502020204030204" pitchFamily="34" charset="0"/>
                <a:cs typeface="Times New Roman" panose="02020603050405020304" pitchFamily="18" charset="0"/>
              </a:rPr>
            </a:br>
            <a:r>
              <a:rPr lang="en-US" altLang="en-US" sz="1200">
                <a:solidFill>
                  <a:schemeClr val="tx1"/>
                </a:solidFill>
                <a:latin typeface="Calibri" panose="020F0502020204030204" pitchFamily="34" charset="0"/>
                <a:ea typeface="Calibri" panose="020F0502020204030204" pitchFamily="34" charset="0"/>
                <a:cs typeface="Times New Roman" panose="02020603050405020304" pitchFamily="18" charset="0"/>
              </a:rPr>
              <a:t>[Accessed 1 December 2019].</a:t>
            </a:r>
            <a:endParaRPr lang="en-GB" altLang="en-US" sz="900">
              <a:solidFill>
                <a:schemeClr val="tx1"/>
              </a:solidFill>
            </a:endParaRPr>
          </a:p>
          <a:p>
            <a:r>
              <a:rPr lang="en-US" sz="1200"/>
              <a:t>Williams, S., 2019. </a:t>
            </a:r>
            <a:r>
              <a:rPr lang="en-US" sz="1200" i="1"/>
              <a:t>Personal photographs. </a:t>
            </a:r>
            <a:r>
              <a:rPr lang="en-US" sz="1200"/>
              <a:t>Swansea: UWTSD.</a:t>
            </a:r>
            <a:endParaRPr lang="en-GB" sz="1200"/>
          </a:p>
          <a:p>
            <a:endParaRPr lang="en-GB" sz="1200"/>
          </a:p>
          <a:p>
            <a:endParaRPr lang="en-GB" sz="1200"/>
          </a:p>
        </p:txBody>
      </p:sp>
    </p:spTree>
    <p:extLst>
      <p:ext uri="{BB962C8B-B14F-4D97-AF65-F5344CB8AC3E}">
        <p14:creationId xmlns:p14="http://schemas.microsoft.com/office/powerpoint/2010/main" val="34396782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02BF2D9-A0EA-4F29-AFAC-610CB79B5E55}"/>
              </a:ext>
            </a:extLst>
          </p:cNvPr>
          <p:cNvSpPr>
            <a:spLocks noGrp="1"/>
          </p:cNvSpPr>
          <p:nvPr>
            <p:ph type="title"/>
          </p:nvPr>
        </p:nvSpPr>
        <p:spPr>
          <a:xfrm>
            <a:off x="762000" y="286871"/>
            <a:ext cx="6481482" cy="5225299"/>
          </a:xfrm>
        </p:spPr>
        <p:txBody>
          <a:bodyPr>
            <a:normAutofit/>
          </a:bodyPr>
          <a:lstStyle/>
          <a:p>
            <a:pPr algn="l"/>
            <a:r>
              <a:rPr lang="en-GB" altLang="zh-CN" sz="3600" b="1" u="sng" err="1">
                <a:ea typeface="+mj-lt"/>
                <a:cs typeface="+mj-lt"/>
              </a:rPr>
              <a:t>Zihao</a:t>
            </a:r>
            <a:r>
              <a:rPr lang="en-GB" altLang="zh-CN" sz="3600" b="1" u="sng">
                <a:ea typeface="+mj-lt"/>
                <a:cs typeface="+mj-lt"/>
              </a:rPr>
              <a:t> </a:t>
            </a:r>
            <a:r>
              <a:rPr lang="zh-CN" sz="3600" b="1" u="sng">
                <a:ea typeface="+mj-lt"/>
                <a:cs typeface="+mj-lt"/>
              </a:rPr>
              <a:t>L</a:t>
            </a:r>
            <a:r>
              <a:rPr lang="en-GB" altLang="zh-CN" sz="3600" b="1" u="sng" err="1">
                <a:ea typeface="+mj-lt"/>
                <a:cs typeface="+mj-lt"/>
              </a:rPr>
              <a:t>iu</a:t>
            </a:r>
            <a:r>
              <a:rPr lang="zh-CN" sz="3600" b="1" u="sng">
                <a:ea typeface="+mj-lt"/>
                <a:cs typeface="+mj-lt"/>
              </a:rPr>
              <a:t>’</a:t>
            </a:r>
            <a:r>
              <a:rPr lang="en-GB" altLang="zh-CN" sz="3600" b="1" u="sng">
                <a:ea typeface="+mj-lt"/>
                <a:cs typeface="+mj-lt"/>
              </a:rPr>
              <a:t>s</a:t>
            </a:r>
            <a:r>
              <a:rPr lang="zh-CN" sz="3600" b="1" u="sng">
                <a:ea typeface="+mj-lt"/>
                <a:cs typeface="+mj-lt"/>
              </a:rPr>
              <a:t> References &amp; List of Figures</a:t>
            </a:r>
            <a:br>
              <a:rPr lang="zh-CN" sz="2400" b="1" u="sng">
                <a:ea typeface="+mj-lt"/>
                <a:cs typeface="+mj-lt"/>
              </a:rPr>
            </a:br>
            <a:r>
              <a:rPr lang="zh-CN" sz="1000" b="1" u="sng">
                <a:ea typeface="+mj-lt"/>
                <a:cs typeface="+mj-lt"/>
              </a:rPr>
              <a:t> </a:t>
            </a:r>
            <a:br>
              <a:rPr lang="zh-CN" sz="1000" b="1" u="sng">
                <a:ea typeface="+mj-lt"/>
                <a:cs typeface="+mj-lt"/>
              </a:rPr>
            </a:br>
            <a:endParaRPr lang="zh-CN" sz="1400">
              <a:ea typeface="宋体"/>
            </a:endParaRPr>
          </a:p>
        </p:txBody>
      </p:sp>
      <p:sp>
        <p:nvSpPr>
          <p:cNvPr id="4" name="TextBox 3">
            <a:extLst>
              <a:ext uri="{FF2B5EF4-FFF2-40B4-BE49-F238E27FC236}">
                <a16:creationId xmlns:a16="http://schemas.microsoft.com/office/drawing/2014/main" id="{0135B558-C10B-43CD-A9E3-66B623D14E5A}"/>
              </a:ext>
            </a:extLst>
          </p:cNvPr>
          <p:cNvSpPr txBox="1"/>
          <p:nvPr/>
        </p:nvSpPr>
        <p:spPr>
          <a:xfrm>
            <a:off x="591671" y="1515035"/>
            <a:ext cx="5576047" cy="2492990"/>
          </a:xfrm>
          <a:prstGeom prst="rect">
            <a:avLst/>
          </a:prstGeom>
          <a:noFill/>
        </p:spPr>
        <p:txBody>
          <a:bodyPr wrap="square" rtlCol="0">
            <a:spAutoFit/>
          </a:bodyPr>
          <a:lstStyle/>
          <a:p>
            <a:pPr marL="285750" indent="-285750">
              <a:buFont typeface="Arial" panose="020B0604020202020204" pitchFamily="34" charset="0"/>
              <a:buChar char="•"/>
            </a:pPr>
            <a:r>
              <a:rPr lang="en-US" altLang="zh-CN" sz="1200">
                <a:ea typeface="SimSun"/>
                <a:cs typeface="+mj-lt"/>
              </a:rPr>
              <a:t>FIA FORMULA E CHAMPIONSHIP. (2019/11/20). </a:t>
            </a:r>
            <a:br>
              <a:rPr lang="en-US" altLang="zh-CN" sz="1200">
                <a:ea typeface="SimSun"/>
                <a:cs typeface="+mj-lt"/>
              </a:rPr>
            </a:br>
            <a:r>
              <a:rPr lang="en-US" altLang="zh-CN" sz="1200">
                <a:ea typeface="SimSun"/>
                <a:cs typeface="+mj-lt"/>
              </a:rPr>
              <a:t>: FIA: </a:t>
            </a:r>
            <a:r>
              <a:rPr lang="en-US" altLang="zh-CN" sz="1200">
                <a:ea typeface="SimSun"/>
                <a:cs typeface="+mj-lt"/>
                <a:hlinkClick r:id="rId2"/>
              </a:rPr>
              <a:t>https://www.fia.com/regulation/category/109</a:t>
            </a:r>
            <a:br>
              <a:rPr lang="zh-CN" altLang="en-US" sz="1200">
                <a:ea typeface="SimSun"/>
                <a:cs typeface="+mj-lt"/>
              </a:rPr>
            </a:br>
            <a:r>
              <a:rPr lang="zh-CN" altLang="en-US" sz="1200">
                <a:ea typeface="+mj-lt"/>
                <a:cs typeface="+mj-lt"/>
              </a:rPr>
              <a:t>  </a:t>
            </a:r>
            <a:endParaRPr lang="en-GB" altLang="zh-CN" sz="1200">
              <a:ea typeface="+mj-lt"/>
              <a:cs typeface="+mj-lt"/>
            </a:endParaRPr>
          </a:p>
          <a:p>
            <a:pPr marL="285750" indent="-285750">
              <a:buFont typeface="Arial" panose="020B0604020202020204" pitchFamily="34" charset="0"/>
              <a:buChar char="•"/>
            </a:pPr>
            <a:r>
              <a:rPr lang="en-US" altLang="zh-CN" sz="1200">
                <a:ea typeface="+mj-lt"/>
                <a:cs typeface="+mj-lt"/>
              </a:rPr>
              <a:t>Lain M J</a:t>
            </a:r>
            <a:r>
              <a:rPr lang="zh-CN" altLang="en-US" sz="1200">
                <a:ea typeface="+mj-lt"/>
                <a:cs typeface="+mj-lt"/>
              </a:rPr>
              <a:t>，</a:t>
            </a:r>
            <a:r>
              <a:rPr lang="en-US" altLang="zh-CN" sz="1200" err="1">
                <a:ea typeface="+mj-lt"/>
                <a:cs typeface="+mj-lt"/>
              </a:rPr>
              <a:t>Teagle</a:t>
            </a:r>
            <a:r>
              <a:rPr lang="en-US" altLang="zh-CN" sz="1200">
                <a:ea typeface="+mj-lt"/>
                <a:cs typeface="+mj-lt"/>
              </a:rPr>
              <a:t> D A</a:t>
            </a:r>
            <a:r>
              <a:rPr lang="zh-CN" altLang="en-US" sz="1200">
                <a:ea typeface="+mj-lt"/>
                <a:cs typeface="+mj-lt"/>
              </a:rPr>
              <a:t>，</a:t>
            </a:r>
            <a:r>
              <a:rPr lang="en-US" altLang="zh-CN" sz="1200">
                <a:ea typeface="+mj-lt"/>
                <a:cs typeface="+mj-lt"/>
              </a:rPr>
              <a:t>Cullen J</a:t>
            </a:r>
            <a:r>
              <a:rPr lang="zh-CN" altLang="en-US" sz="1200">
                <a:ea typeface="+mj-lt"/>
                <a:cs typeface="+mj-lt"/>
              </a:rPr>
              <a:t>，</a:t>
            </a:r>
            <a:r>
              <a:rPr lang="en-US" altLang="zh-CN" sz="1200">
                <a:ea typeface="+mj-lt"/>
                <a:cs typeface="+mj-lt"/>
              </a:rPr>
              <a:t>et al. Dealing With </a:t>
            </a:r>
            <a:r>
              <a:rPr lang="en-US" altLang="zh-CN" sz="1200" err="1">
                <a:ea typeface="+mj-lt"/>
                <a:cs typeface="+mj-lt"/>
              </a:rPr>
              <a:t>InFlight</a:t>
            </a:r>
            <a:r>
              <a:rPr lang="en-US" altLang="zh-CN" sz="1200">
                <a:ea typeface="+mj-lt"/>
                <a:cs typeface="+mj-lt"/>
              </a:rPr>
              <a:t> Lithium Battery Fires In Portable Electronic Devices[J].CAA PAPER</a:t>
            </a:r>
            <a:r>
              <a:rPr lang="zh-CN" altLang="en-US" sz="1200">
                <a:ea typeface="+mj-lt"/>
                <a:cs typeface="+mj-lt"/>
              </a:rPr>
              <a:t>，</a:t>
            </a:r>
            <a:r>
              <a:rPr lang="en-US" altLang="zh-CN" sz="1200">
                <a:ea typeface="+mj-lt"/>
                <a:cs typeface="+mj-lt"/>
              </a:rPr>
              <a:t>2003 (4)</a:t>
            </a:r>
            <a:br>
              <a:rPr lang="en-US" altLang="zh-CN" sz="1200">
                <a:ea typeface="+mj-lt"/>
                <a:cs typeface="+mj-lt"/>
              </a:rPr>
            </a:br>
            <a:r>
              <a:rPr lang="en-US" altLang="zh-CN" sz="1200">
                <a:ea typeface="+mj-lt"/>
                <a:cs typeface="+mj-lt"/>
              </a:rPr>
              <a:t>  </a:t>
            </a:r>
          </a:p>
          <a:p>
            <a:pPr marL="285750" indent="-285750">
              <a:buFont typeface="Arial" panose="020B0604020202020204" pitchFamily="34" charset="0"/>
              <a:buChar char="•"/>
            </a:pPr>
            <a:r>
              <a:rPr lang="en-US" altLang="zh-CN" sz="1200">
                <a:ea typeface="+mj-lt"/>
                <a:cs typeface="+mj-lt"/>
              </a:rPr>
              <a:t>Summer S M. Flammability Assessment of Lithium- Ion and Lithium- Ion Polymer Battery Cells Designed for Air⁃ craft Power Usage[M]. US Department of Transportation, Federal Aviation Administration</a:t>
            </a:r>
            <a:r>
              <a:rPr lang="zh-CN" altLang="en-US" sz="1200">
                <a:ea typeface="+mj-lt"/>
                <a:cs typeface="+mj-lt"/>
              </a:rPr>
              <a:t>，</a:t>
            </a:r>
            <a:r>
              <a:rPr lang="en-US" altLang="zh-CN" sz="1200">
                <a:ea typeface="+mj-lt"/>
                <a:cs typeface="+mj-lt"/>
              </a:rPr>
              <a:t>2010.</a:t>
            </a:r>
            <a:br>
              <a:rPr lang="en-US" altLang="zh-CN" sz="1200">
                <a:ea typeface="+mj-lt"/>
                <a:cs typeface="+mj-lt"/>
              </a:rPr>
            </a:br>
            <a:r>
              <a:rPr lang="en-US" altLang="zh-CN" sz="1200">
                <a:ea typeface="+mj-lt"/>
                <a:cs typeface="+mj-lt"/>
              </a:rPr>
              <a:t>  </a:t>
            </a:r>
            <a:endParaRPr lang="en-GB" altLang="zh-CN" sz="1200">
              <a:ea typeface="+mj-lt"/>
              <a:cs typeface="+mj-lt"/>
            </a:endParaRPr>
          </a:p>
          <a:p>
            <a:pPr marL="285750" indent="-285750">
              <a:buFont typeface="Arial" panose="020B0604020202020204" pitchFamily="34" charset="0"/>
              <a:buChar char="•"/>
            </a:pPr>
            <a:r>
              <a:rPr lang="en-US" altLang="zh-CN" sz="1200">
                <a:ea typeface="+mj-lt"/>
                <a:cs typeface="+mj-lt"/>
              </a:rPr>
              <a:t>FIA Formula E Championship Technical</a:t>
            </a:r>
            <a:r>
              <a:rPr lang="zh-CN" altLang="en-US" sz="1200">
                <a:ea typeface="+mj-lt"/>
                <a:cs typeface="+mj-lt"/>
              </a:rPr>
              <a:t> </a:t>
            </a:r>
            <a:r>
              <a:rPr lang="en-US" altLang="zh-CN" sz="1200">
                <a:ea typeface="+mj-lt"/>
                <a:cs typeface="+mj-lt"/>
              </a:rPr>
              <a:t>Regulations</a:t>
            </a:r>
            <a:br>
              <a:rPr lang="en-US" altLang="zh-CN" sz="1200">
                <a:ea typeface="+mj-lt"/>
                <a:cs typeface="+mj-lt"/>
              </a:rPr>
            </a:br>
            <a:r>
              <a:rPr lang="zh-CN" altLang="en-US" sz="1200">
                <a:ea typeface="+mj-lt"/>
                <a:cs typeface="+mj-lt"/>
              </a:rPr>
              <a:t>   </a:t>
            </a:r>
            <a:r>
              <a:rPr lang="en-US" altLang="zh-CN" sz="1200">
                <a:ea typeface="+mj-lt"/>
                <a:cs typeface="+mj-lt"/>
              </a:rPr>
              <a:t>ANNEXE J / APPENDIX J – ARTICLE 253</a:t>
            </a:r>
            <a:br>
              <a:rPr lang="en-US" altLang="zh-CN" sz="1200">
                <a:ea typeface="+mj-lt"/>
                <a:cs typeface="+mj-lt"/>
              </a:rPr>
            </a:br>
            <a:r>
              <a:rPr lang="en-US" altLang="zh-CN" sz="1200">
                <a:ea typeface="+mj-lt"/>
                <a:cs typeface="+mj-lt"/>
              </a:rPr>
              <a:t> www.fia.com/regulation/category/109#(2019)</a:t>
            </a:r>
            <a:endParaRPr lang="en-GB" sz="1200"/>
          </a:p>
        </p:txBody>
      </p:sp>
    </p:spTree>
    <p:extLst>
      <p:ext uri="{BB962C8B-B14F-4D97-AF65-F5344CB8AC3E}">
        <p14:creationId xmlns:p14="http://schemas.microsoft.com/office/powerpoint/2010/main" val="14518658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D5461-ED89-1D4B-B2BE-E4ED9ABA1A3D}"/>
              </a:ext>
            </a:extLst>
          </p:cNvPr>
          <p:cNvSpPr>
            <a:spLocks noGrp="1"/>
          </p:cNvSpPr>
          <p:nvPr>
            <p:ph type="title"/>
          </p:nvPr>
        </p:nvSpPr>
        <p:spPr>
          <a:xfrm>
            <a:off x="632281" y="963877"/>
            <a:ext cx="3494362" cy="4930246"/>
          </a:xfrm>
        </p:spPr>
        <p:txBody>
          <a:bodyPr>
            <a:normAutofit/>
          </a:bodyPr>
          <a:lstStyle/>
          <a:p>
            <a:pPr algn="l"/>
            <a:br>
              <a:rPr lang="en-US" sz="3600">
                <a:solidFill>
                  <a:schemeClr val="tx1"/>
                </a:solidFill>
              </a:rPr>
            </a:br>
            <a:br>
              <a:rPr lang="en-US" sz="3600">
                <a:solidFill>
                  <a:schemeClr val="tx1"/>
                </a:solidFill>
              </a:rPr>
            </a:br>
            <a:br>
              <a:rPr lang="en-US" sz="3600">
                <a:solidFill>
                  <a:schemeClr val="tx1"/>
                </a:solidFill>
              </a:rPr>
            </a:br>
            <a:r>
              <a:rPr lang="en-US" sz="3600">
                <a:solidFill>
                  <a:schemeClr val="tx1"/>
                </a:solidFill>
              </a:rPr>
              <a:t> </a:t>
            </a:r>
            <a:r>
              <a:rPr lang="en-US" sz="3600">
                <a:solidFill>
                  <a:schemeClr val="accent1"/>
                </a:solidFill>
              </a:rPr>
              <a:t> </a:t>
            </a:r>
          </a:p>
        </p:txBody>
      </p:sp>
      <p:sp>
        <p:nvSpPr>
          <p:cNvPr id="4" name="TextBox 3">
            <a:extLst>
              <a:ext uri="{FF2B5EF4-FFF2-40B4-BE49-F238E27FC236}">
                <a16:creationId xmlns:a16="http://schemas.microsoft.com/office/drawing/2014/main" id="{E2474F82-D934-2A4C-98B7-087813BDBCBD}"/>
              </a:ext>
            </a:extLst>
          </p:cNvPr>
          <p:cNvSpPr txBox="1"/>
          <p:nvPr/>
        </p:nvSpPr>
        <p:spPr>
          <a:xfrm>
            <a:off x="8572500" y="2628900"/>
            <a:ext cx="184731" cy="369332"/>
          </a:xfrm>
          <a:prstGeom prst="rect">
            <a:avLst/>
          </a:prstGeom>
          <a:noFill/>
        </p:spPr>
        <p:txBody>
          <a:bodyPr wrap="none" rtlCol="0">
            <a:spAutoFit/>
          </a:bodyPr>
          <a:lstStyle/>
          <a:p>
            <a:endParaRPr lang="en-US"/>
          </a:p>
        </p:txBody>
      </p:sp>
      <p:sp>
        <p:nvSpPr>
          <p:cNvPr id="5" name="Rectangle 4">
            <a:extLst>
              <a:ext uri="{FF2B5EF4-FFF2-40B4-BE49-F238E27FC236}">
                <a16:creationId xmlns:a16="http://schemas.microsoft.com/office/drawing/2014/main" id="{0A2F47B0-DC8A-744A-90E2-0CF57928DC27}"/>
              </a:ext>
            </a:extLst>
          </p:cNvPr>
          <p:cNvSpPr/>
          <p:nvPr/>
        </p:nvSpPr>
        <p:spPr>
          <a:xfrm>
            <a:off x="632281" y="640711"/>
            <a:ext cx="10512814" cy="646331"/>
          </a:xfrm>
          <a:prstGeom prst="rect">
            <a:avLst/>
          </a:prstGeom>
        </p:spPr>
        <p:txBody>
          <a:bodyPr wrap="none">
            <a:spAutoFit/>
          </a:bodyPr>
          <a:lstStyle/>
          <a:p>
            <a:r>
              <a:rPr lang="en-GB" sz="3600" b="1" i="1" u="sng">
                <a:latin typeface="Century Schoolbook" panose="02040604050505020304" pitchFamily="18" charset="0"/>
              </a:rPr>
              <a:t>Joshua Lewis’s References &amp; List of Figures</a:t>
            </a:r>
            <a:endParaRPr lang="en-US" sz="3600"/>
          </a:p>
        </p:txBody>
      </p:sp>
      <p:sp>
        <p:nvSpPr>
          <p:cNvPr id="7" name="Content Placeholder 6">
            <a:extLst>
              <a:ext uri="{FF2B5EF4-FFF2-40B4-BE49-F238E27FC236}">
                <a16:creationId xmlns:a16="http://schemas.microsoft.com/office/drawing/2014/main" id="{0ADA3F45-BAB0-3645-B82C-A13DEB0E3474}"/>
              </a:ext>
            </a:extLst>
          </p:cNvPr>
          <p:cNvSpPr>
            <a:spLocks noGrp="1"/>
          </p:cNvSpPr>
          <p:nvPr>
            <p:ph idx="1"/>
          </p:nvPr>
        </p:nvSpPr>
        <p:spPr>
          <a:xfrm>
            <a:off x="544285" y="1418151"/>
            <a:ext cx="5739973" cy="5000577"/>
          </a:xfrm>
        </p:spPr>
        <p:txBody>
          <a:bodyPr>
            <a:normAutofit/>
          </a:bodyPr>
          <a:lstStyle/>
          <a:p>
            <a:r>
              <a:rPr lang="en-GB" sz="1200">
                <a:ln w="0"/>
                <a:solidFill>
                  <a:schemeClr val="tx1"/>
                </a:solidFill>
              </a:rPr>
              <a:t>AP RACING, (2019), </a:t>
            </a:r>
            <a:r>
              <a:rPr lang="en-GB" sz="1200" i="1">
                <a:ln w="0"/>
                <a:solidFill>
                  <a:schemeClr val="tx1"/>
                </a:solidFill>
              </a:rPr>
              <a:t>brake calliper</a:t>
            </a:r>
            <a:r>
              <a:rPr lang="en-GB" sz="1200">
                <a:ln w="0"/>
                <a:solidFill>
                  <a:schemeClr val="tx1"/>
                </a:solidFill>
              </a:rPr>
              <a:t> [ONLINE]. Available at: </a:t>
            </a:r>
            <a:r>
              <a:rPr lang="en-GB" sz="1200" u="sng">
                <a:ln w="0"/>
                <a:solidFill>
                  <a:schemeClr val="tx1"/>
                </a:solidFill>
              </a:rPr>
              <a:t>https://</a:t>
            </a:r>
            <a:r>
              <a:rPr lang="en-GB" sz="1200" u="sng" err="1">
                <a:ln w="0"/>
                <a:solidFill>
                  <a:schemeClr val="tx1"/>
                </a:solidFill>
              </a:rPr>
              <a:t>apracing.com</a:t>
            </a:r>
            <a:r>
              <a:rPr lang="en-GB" sz="1200" u="sng">
                <a:ln w="0"/>
                <a:solidFill>
                  <a:schemeClr val="tx1"/>
                </a:solidFill>
              </a:rPr>
              <a:t>/race-car/brake-</a:t>
            </a:r>
            <a:r>
              <a:rPr lang="en-GB" sz="1200" u="sng" err="1">
                <a:ln w="0"/>
                <a:solidFill>
                  <a:schemeClr val="tx1"/>
                </a:solidFill>
              </a:rPr>
              <a:t>calipers</a:t>
            </a:r>
            <a:r>
              <a:rPr lang="en-GB" sz="1200" u="sng">
                <a:ln w="0"/>
                <a:solidFill>
                  <a:schemeClr val="tx1"/>
                </a:solidFill>
              </a:rPr>
              <a:t>/formula-car-range/radial-4-piston-two-piece-billet-f3-caliper-cp7030</a:t>
            </a:r>
            <a:r>
              <a:rPr lang="en-GB" sz="1200">
                <a:ln w="0"/>
                <a:solidFill>
                  <a:schemeClr val="tx1"/>
                </a:solidFill>
              </a:rPr>
              <a:t> [Accessed 28 November 2019].</a:t>
            </a:r>
          </a:p>
          <a:p>
            <a:r>
              <a:rPr lang="en-GB" sz="1200">
                <a:ln w="0"/>
                <a:solidFill>
                  <a:schemeClr val="tx1"/>
                </a:solidFill>
              </a:rPr>
              <a:t>Race Parts , 2019. </a:t>
            </a:r>
            <a:r>
              <a:rPr lang="en-GB" sz="1200" i="1" err="1">
                <a:ln w="0"/>
                <a:solidFill>
                  <a:schemeClr val="tx1"/>
                </a:solidFill>
              </a:rPr>
              <a:t>schroth</a:t>
            </a:r>
            <a:r>
              <a:rPr lang="en-GB" sz="1200" i="1">
                <a:ln w="0"/>
                <a:solidFill>
                  <a:schemeClr val="tx1"/>
                </a:solidFill>
              </a:rPr>
              <a:t> formula student harness. </a:t>
            </a:r>
            <a:r>
              <a:rPr lang="en-GB" sz="1200">
                <a:ln w="0"/>
                <a:solidFill>
                  <a:schemeClr val="tx1"/>
                </a:solidFill>
              </a:rPr>
              <a:t>[Online] </a:t>
            </a:r>
            <a:br>
              <a:rPr lang="en-GB" sz="1200">
                <a:ln w="0"/>
                <a:solidFill>
                  <a:schemeClr val="tx1"/>
                </a:solidFill>
              </a:rPr>
            </a:br>
            <a:r>
              <a:rPr lang="en-GB" sz="1200">
                <a:ln w="0"/>
                <a:solidFill>
                  <a:schemeClr val="tx1"/>
                </a:solidFill>
              </a:rPr>
              <a:t>Available at: </a:t>
            </a:r>
            <a:r>
              <a:rPr lang="en-GB" sz="1200" u="sng">
                <a:ln w="0"/>
                <a:solidFill>
                  <a:schemeClr val="tx1"/>
                </a:solidFill>
                <a:hlinkClick r:id="rId2">
                  <a:extLst>
                    <a:ext uri="{A12FA001-AC4F-418D-AE19-62706E023703}">
                      <ahyp:hlinkClr xmlns:ahyp="http://schemas.microsoft.com/office/drawing/2018/hyperlinkcolor" val="tx"/>
                    </a:ext>
                  </a:extLst>
                </a:hlinkClick>
              </a:rPr>
              <a:t>http://race.parts/Catalogue/Formula-Student/Products/Schroth-Formula-Student-Harness</a:t>
            </a:r>
            <a:endParaRPr lang="en-GB" sz="1200" u="sng">
              <a:ln w="0"/>
              <a:solidFill>
                <a:schemeClr val="tx1"/>
              </a:solidFill>
            </a:endParaRPr>
          </a:p>
          <a:p>
            <a:r>
              <a:rPr lang="en-GB" sz="1200">
                <a:ln w="0"/>
                <a:solidFill>
                  <a:schemeClr val="tx1"/>
                </a:solidFill>
              </a:rPr>
              <a:t>Pegasus auto racing supplies, (2019), </a:t>
            </a:r>
            <a:r>
              <a:rPr lang="en-GB" sz="1200" i="1">
                <a:ln w="0"/>
                <a:solidFill>
                  <a:schemeClr val="tx1"/>
                </a:solidFill>
              </a:rPr>
              <a:t>2 pedal box</a:t>
            </a:r>
            <a:r>
              <a:rPr lang="en-GB" sz="1200">
                <a:ln w="0"/>
                <a:solidFill>
                  <a:schemeClr val="tx1"/>
                </a:solidFill>
              </a:rPr>
              <a:t> [ONLINE]. Available at: </a:t>
            </a:r>
            <a:r>
              <a:rPr lang="en-GB" sz="1200" u="sng">
                <a:ln w="0"/>
                <a:solidFill>
                  <a:schemeClr val="tx1"/>
                </a:solidFill>
              </a:rPr>
              <a:t>https://</a:t>
            </a:r>
            <a:r>
              <a:rPr lang="en-GB" sz="1200" u="sng" err="1">
                <a:ln w="0"/>
                <a:solidFill>
                  <a:schemeClr val="tx1"/>
                </a:solidFill>
              </a:rPr>
              <a:t>www.pegasusautoracing.com</a:t>
            </a:r>
            <a:r>
              <a:rPr lang="en-GB" sz="1200" u="sng">
                <a:ln w="0"/>
                <a:solidFill>
                  <a:schemeClr val="tx1"/>
                </a:solidFill>
              </a:rPr>
              <a:t>/</a:t>
            </a:r>
            <a:r>
              <a:rPr lang="en-GB" sz="1200" u="sng" err="1">
                <a:ln w="0"/>
                <a:solidFill>
                  <a:schemeClr val="tx1"/>
                </a:solidFill>
              </a:rPr>
              <a:t>productdetails.asp?RecID</a:t>
            </a:r>
            <a:r>
              <a:rPr lang="en-GB" sz="1200" u="sng">
                <a:ln w="0"/>
                <a:solidFill>
                  <a:schemeClr val="tx1"/>
                </a:solidFill>
              </a:rPr>
              <a:t>=26120</a:t>
            </a:r>
            <a:r>
              <a:rPr lang="en-GB" sz="1200">
                <a:ln w="0"/>
                <a:solidFill>
                  <a:schemeClr val="tx1"/>
                </a:solidFill>
              </a:rPr>
              <a:t> [Accessed 28 November 2019].</a:t>
            </a:r>
          </a:p>
          <a:p>
            <a:r>
              <a:rPr lang="en-GB" sz="1200">
                <a:ln w="0"/>
                <a:solidFill>
                  <a:schemeClr val="tx1"/>
                </a:solidFill>
              </a:rPr>
              <a:t>Motorsport technology, (2019), </a:t>
            </a:r>
            <a:r>
              <a:rPr lang="en-GB" sz="1200" i="1">
                <a:ln w="0"/>
                <a:solidFill>
                  <a:schemeClr val="tx1"/>
                </a:solidFill>
              </a:rPr>
              <a:t>f1 seat build</a:t>
            </a:r>
            <a:r>
              <a:rPr lang="en-GB" sz="1200">
                <a:ln w="0"/>
                <a:solidFill>
                  <a:schemeClr val="tx1"/>
                </a:solidFill>
              </a:rPr>
              <a:t> [ONLINE]. Available at: </a:t>
            </a:r>
            <a:r>
              <a:rPr lang="en-GB" sz="1200" u="sng">
                <a:ln w="0"/>
                <a:solidFill>
                  <a:schemeClr val="tx1"/>
                </a:solidFill>
              </a:rPr>
              <a:t>https://</a:t>
            </a:r>
            <a:r>
              <a:rPr lang="en-GB" sz="1200" u="sng" err="1">
                <a:ln w="0"/>
                <a:solidFill>
                  <a:schemeClr val="tx1"/>
                </a:solidFill>
              </a:rPr>
              <a:t>motorsport.tech</a:t>
            </a:r>
            <a:r>
              <a:rPr lang="en-GB" sz="1200" u="sng">
                <a:ln w="0"/>
                <a:solidFill>
                  <a:schemeClr val="tx1"/>
                </a:solidFill>
              </a:rPr>
              <a:t>/formula-1/f1-seat-fitting</a:t>
            </a:r>
            <a:r>
              <a:rPr lang="en-GB" sz="1200">
                <a:ln w="0"/>
                <a:solidFill>
                  <a:schemeClr val="tx1"/>
                </a:solidFill>
              </a:rPr>
              <a:t> [Accessed 28 November </a:t>
            </a:r>
            <a:r>
              <a:rPr lang="en-GB" sz="1200">
                <a:solidFill>
                  <a:schemeClr val="tx1"/>
                </a:solidFill>
              </a:rPr>
              <a:t>2019]. </a:t>
            </a:r>
          </a:p>
          <a:p>
            <a:r>
              <a:rPr lang="en-GB" sz="1200" err="1"/>
              <a:t>tweeks</a:t>
            </a:r>
            <a:r>
              <a:rPr lang="en-GB" sz="1200"/>
              <a:t>, D., 2019. </a:t>
            </a:r>
            <a:r>
              <a:rPr lang="en-GB" sz="1200" i="1"/>
              <a:t>demon </a:t>
            </a:r>
            <a:r>
              <a:rPr lang="en-GB" sz="1200" i="1" err="1"/>
              <a:t>tweeks</a:t>
            </a:r>
            <a:r>
              <a:rPr lang="en-GB" sz="1200" i="1"/>
              <a:t>. </a:t>
            </a:r>
            <a:r>
              <a:rPr lang="en-GB" sz="1200"/>
              <a:t>[Online] </a:t>
            </a:r>
            <a:br>
              <a:rPr lang="en-GB" sz="1200"/>
            </a:br>
            <a:r>
              <a:rPr lang="en-GB" sz="1200"/>
              <a:t>Available at: </a:t>
            </a:r>
            <a:r>
              <a:rPr lang="en-GB" sz="1200" u="sng"/>
              <a:t>https://</a:t>
            </a:r>
            <a:r>
              <a:rPr lang="en-GB" sz="1200" u="sng" err="1"/>
              <a:t>www.demon-tweeks.com</a:t>
            </a:r>
            <a:r>
              <a:rPr lang="en-GB" sz="1200" u="sng"/>
              <a:t>/omp-formula-quadro-steering-wheel-ompod1972blk/?</a:t>
            </a:r>
            <a:r>
              <a:rPr lang="en-GB" sz="1200" u="sng" err="1"/>
              <a:t>istCompanyId</a:t>
            </a:r>
            <a:r>
              <a:rPr lang="en-GB" sz="1200" u="sng"/>
              <a:t>=a2904180-3a7d-4e56-b876-cf81c9512180&amp;istFeedId=0f6db192-3a9a-4369-b1f8-79615c622f96&amp;istItemId=</a:t>
            </a:r>
            <a:r>
              <a:rPr lang="en-GB" sz="1200" u="sng" err="1"/>
              <a:t>wptpmampr&amp;istBid</a:t>
            </a:r>
            <a:r>
              <a:rPr lang="en-GB" sz="1200" u="sng"/>
              <a:t>=</a:t>
            </a:r>
            <a:r>
              <a:rPr lang="en-GB" sz="1200" u="sng" err="1"/>
              <a:t>t&amp;utm_source</a:t>
            </a:r>
            <a:r>
              <a:rPr lang="en-GB" sz="1200" u="sng"/>
              <a:t>=</a:t>
            </a:r>
            <a:r>
              <a:rPr lang="en-GB" sz="1200" u="sng" err="1"/>
              <a:t>bybuybye&amp;utm_medium</a:t>
            </a:r>
            <a:r>
              <a:rPr lang="en-GB" sz="1200" u="sng"/>
              <a:t>=</a:t>
            </a:r>
            <a:r>
              <a:rPr lang="en-GB" sz="1200" u="sng" err="1"/>
              <a:t>css&amp;utm_campaign</a:t>
            </a:r>
            <a:r>
              <a:rPr lang="en-GB" sz="1200" u="sng"/>
              <a:t>=</a:t>
            </a:r>
            <a:r>
              <a:rPr lang="en-GB" sz="1200" u="sng" err="1"/>
              <a:t>nmpi</a:t>
            </a:r>
            <a:endParaRPr lang="en-GB" sz="1200" u="sng"/>
          </a:p>
          <a:p>
            <a:r>
              <a:rPr lang="en-GB" sz="1200" err="1"/>
              <a:t>Helperformance.com</a:t>
            </a:r>
            <a:r>
              <a:rPr lang="en-GB" sz="1200"/>
              <a:t>. (2017). </a:t>
            </a:r>
            <a:r>
              <a:rPr lang="en-GB" sz="1200" i="1"/>
              <a:t>HEL Performance Products</a:t>
            </a:r>
            <a:r>
              <a:rPr lang="en-GB" sz="1200"/>
              <a:t>. [online] Available at: https://</a:t>
            </a:r>
            <a:r>
              <a:rPr lang="en-GB" sz="1200" err="1"/>
              <a:t>auto.helperformance.com</a:t>
            </a:r>
            <a:r>
              <a:rPr lang="en-GB" sz="1200"/>
              <a:t>/custom-brake-hose [Accessed 3 Dec. 2019].</a:t>
            </a:r>
          </a:p>
          <a:p>
            <a:endParaRPr lang="en-US" sz="1200"/>
          </a:p>
        </p:txBody>
      </p:sp>
      <p:sp>
        <p:nvSpPr>
          <p:cNvPr id="3" name="TextBox 2">
            <a:extLst>
              <a:ext uri="{FF2B5EF4-FFF2-40B4-BE49-F238E27FC236}">
                <a16:creationId xmlns:a16="http://schemas.microsoft.com/office/drawing/2014/main" id="{5EF13543-09BA-0044-AB3F-C06BB89EC7DC}"/>
              </a:ext>
            </a:extLst>
          </p:cNvPr>
          <p:cNvSpPr txBox="1"/>
          <p:nvPr/>
        </p:nvSpPr>
        <p:spPr>
          <a:xfrm>
            <a:off x="6729413" y="1443038"/>
            <a:ext cx="5000625" cy="2862322"/>
          </a:xfrm>
          <a:prstGeom prst="rect">
            <a:avLst/>
          </a:prstGeom>
          <a:noFill/>
        </p:spPr>
        <p:txBody>
          <a:bodyPr wrap="square" rtlCol="0">
            <a:spAutoFit/>
          </a:bodyPr>
          <a:lstStyle/>
          <a:p>
            <a:pPr marL="285750" indent="-285750">
              <a:buFont typeface="Arial" panose="020B0604020202020204" pitchFamily="34" charset="0"/>
              <a:buChar char="•"/>
            </a:pPr>
            <a:r>
              <a:rPr lang="en-GB"/>
              <a:t>Demon </a:t>
            </a:r>
            <a:r>
              <a:rPr lang="en-GB" err="1"/>
              <a:t>tweeks</a:t>
            </a:r>
            <a:r>
              <a:rPr lang="en-GB"/>
              <a:t>. (2020). </a:t>
            </a:r>
            <a:r>
              <a:rPr lang="en-GB" i="1"/>
              <a:t>wildwood brake bias bar .</a:t>
            </a:r>
            <a:r>
              <a:rPr lang="en-GB"/>
              <a:t> Available: https://</a:t>
            </a:r>
            <a:r>
              <a:rPr lang="en-GB" err="1"/>
              <a:t>www.demon-tweeks.com</a:t>
            </a:r>
            <a:r>
              <a:rPr lang="en-GB"/>
              <a:t>/</a:t>
            </a:r>
            <a:r>
              <a:rPr lang="en-GB" err="1"/>
              <a:t>uk</a:t>
            </a:r>
            <a:r>
              <a:rPr lang="en-GB"/>
              <a:t>/wilwood-balance-bar-assembly-wil340-1757/. Last accessed 23/3/2020.</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demon </a:t>
            </a:r>
            <a:r>
              <a:rPr lang="en-GB" err="1"/>
              <a:t>tweeks</a:t>
            </a:r>
            <a:r>
              <a:rPr lang="en-GB"/>
              <a:t>. (2020). </a:t>
            </a:r>
            <a:r>
              <a:rPr lang="en-GB" i="1"/>
              <a:t>wildwood remote brake bias adjuster .</a:t>
            </a:r>
            <a:r>
              <a:rPr lang="en-GB"/>
              <a:t> Available: https://</a:t>
            </a:r>
            <a:r>
              <a:rPr lang="en-GB" err="1"/>
              <a:t>www.demon-tweeks.com</a:t>
            </a:r>
            <a:r>
              <a:rPr lang="en-GB"/>
              <a:t>/</a:t>
            </a:r>
            <a:r>
              <a:rPr lang="en-GB" err="1"/>
              <a:t>uk</a:t>
            </a:r>
            <a:r>
              <a:rPr lang="en-GB"/>
              <a:t>/wilwood-remote-brake-bias-balance-bar-adjuster-cable-wil340-4990/. Last accessed 21/3/2020</a:t>
            </a:r>
            <a:endParaRPr lang="en-US"/>
          </a:p>
        </p:txBody>
      </p:sp>
    </p:spTree>
    <p:extLst>
      <p:ext uri="{BB962C8B-B14F-4D97-AF65-F5344CB8AC3E}">
        <p14:creationId xmlns:p14="http://schemas.microsoft.com/office/powerpoint/2010/main" val="42033393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A6E62-9455-426E-90F4-3561FAC4519F}"/>
              </a:ext>
            </a:extLst>
          </p:cNvPr>
          <p:cNvSpPr>
            <a:spLocks noGrp="1"/>
          </p:cNvSpPr>
          <p:nvPr>
            <p:ph type="title"/>
          </p:nvPr>
        </p:nvSpPr>
        <p:spPr>
          <a:xfrm>
            <a:off x="762000" y="559678"/>
            <a:ext cx="7091082" cy="982251"/>
          </a:xfrm>
        </p:spPr>
        <p:txBody>
          <a:bodyPr>
            <a:noAutofit/>
          </a:bodyPr>
          <a:lstStyle/>
          <a:p>
            <a:pPr algn="l"/>
            <a:r>
              <a:rPr lang="en-GB" sz="3600" b="1" u="sng">
                <a:latin typeface="Century Schoolbook" panose="02040604050505020304" pitchFamily="18" charset="0"/>
              </a:rPr>
              <a:t>John Hopkins’s References &amp; List of Figures</a:t>
            </a:r>
            <a:br>
              <a:rPr lang="en-US" sz="3600"/>
            </a:br>
            <a:endParaRPr lang="en-GB" sz="3600"/>
          </a:p>
        </p:txBody>
      </p:sp>
      <p:sp>
        <p:nvSpPr>
          <p:cNvPr id="4" name="Content Placeholder 6">
            <a:extLst>
              <a:ext uri="{FF2B5EF4-FFF2-40B4-BE49-F238E27FC236}">
                <a16:creationId xmlns:a16="http://schemas.microsoft.com/office/drawing/2014/main" id="{0E91E384-E6B8-4BFE-ADA4-FA286086B929}"/>
              </a:ext>
            </a:extLst>
          </p:cNvPr>
          <p:cNvSpPr>
            <a:spLocks noGrp="1"/>
          </p:cNvSpPr>
          <p:nvPr>
            <p:ph idx="1"/>
          </p:nvPr>
        </p:nvSpPr>
        <p:spPr>
          <a:xfrm>
            <a:off x="535321" y="1633304"/>
            <a:ext cx="5739973" cy="5000577"/>
          </a:xfrm>
        </p:spPr>
        <p:txBody>
          <a:bodyPr vert="horz" lIns="91440" tIns="45720" rIns="91440" bIns="45720" rtlCol="0" anchor="t">
            <a:normAutofit/>
          </a:bodyPr>
          <a:lstStyle/>
          <a:p>
            <a:pPr marL="283210" indent="-283210"/>
            <a:r>
              <a:rPr lang="en-GB" sz="1200" err="1"/>
              <a:t>Koni</a:t>
            </a:r>
            <a:r>
              <a:rPr lang="en-GB" sz="1200"/>
              <a:t> (2019) http://www.koni.com/en-US/Cars/Products/Racing/2612/</a:t>
            </a:r>
            <a:endParaRPr lang="en-US"/>
          </a:p>
          <a:p>
            <a:pPr marL="283210" indent="-283210"/>
            <a:r>
              <a:rPr lang="en-GB" sz="1200"/>
              <a:t>Farrington (2011) Redesign of an FSAE Race Car’s Steering and Suspension System</a:t>
            </a:r>
          </a:p>
          <a:p>
            <a:pPr marL="283210" indent="-283210"/>
            <a:r>
              <a:rPr lang="en-GB" sz="1200" err="1"/>
              <a:t>Malmedahl</a:t>
            </a:r>
            <a:r>
              <a:rPr lang="en-GB" sz="1200"/>
              <a:t> (2005) Analysis of Automotive Damper Data and Design of a Portable Measurement System </a:t>
            </a:r>
          </a:p>
          <a:p>
            <a:pPr marL="283210" indent="-283210"/>
            <a:r>
              <a:rPr lang="en-GB" sz="1200"/>
              <a:t>Parker (2010)A System For Aiding The User Assimilation Of Acquired Motorsport Data</a:t>
            </a:r>
          </a:p>
          <a:p>
            <a:pPr marL="283210" indent="-283210"/>
            <a:r>
              <a:rPr lang="en-GB" sz="1200">
                <a:solidFill>
                  <a:schemeClr val="tx1"/>
                </a:solidFill>
                <a:ea typeface="+mn-lt"/>
                <a:cs typeface="+mn-lt"/>
                <a:hlinkClick r:id="rId2"/>
              </a:rPr>
              <a:t>https://uowtsd-my.sharepoint.com/personal/tim_tudor_uwtsd_ac_uk/_layouts/15/WopiFrame.aspx?sourcedoc={392bd272-8ac1-4f4d-9177-d810c40068a9}&amp;action=view&amp;wd=target%28TOMS%20033f.one%7C42e09036-df2a-4183-aa1f-6bb69ca8867c%2FReference%20Photos%7Cac99ab73-e5f4-43c4-b2a3-cf5e708039bf%2F%29</a:t>
            </a:r>
            <a:endParaRPr lang="en-GB" sz="1200">
              <a:solidFill>
                <a:schemeClr val="tx1"/>
              </a:solidFill>
              <a:ea typeface="+mn-lt"/>
              <a:cs typeface="+mn-lt"/>
            </a:endParaRPr>
          </a:p>
          <a:p>
            <a:pPr marL="283210" indent="-283210"/>
            <a:r>
              <a:rPr lang="en-GB" sz="1200">
                <a:solidFill>
                  <a:schemeClr val="tx1"/>
                </a:solidFill>
                <a:ea typeface="+mn-lt"/>
                <a:cs typeface="+mn-lt"/>
              </a:rPr>
              <a:t>Richardson, R. M. (1984). Ada</a:t>
            </a:r>
            <a:r>
              <a:rPr lang="en-GB" sz="1200">
                <a:ea typeface="+mn-lt"/>
                <a:cs typeface="+mn-lt"/>
              </a:rPr>
              <a:t>ptive Suspension Damping. </a:t>
            </a:r>
            <a:r>
              <a:rPr lang="en-GB" sz="1200" i="1">
                <a:ea typeface="+mn-lt"/>
                <a:cs typeface="+mn-lt"/>
              </a:rPr>
              <a:t>Publication of: Society of Automotive Engineers</a:t>
            </a:r>
            <a:r>
              <a:rPr lang="en-GB" sz="1200">
                <a:ea typeface="+mn-lt"/>
                <a:cs typeface="+mn-lt"/>
              </a:rPr>
              <a:t>.</a:t>
            </a:r>
          </a:p>
          <a:p>
            <a:pPr marL="283210" indent="-283210"/>
            <a:r>
              <a:rPr lang="en-GB" sz="1200">
                <a:ea typeface="+mn-lt"/>
                <a:cs typeface="+mn-lt"/>
              </a:rPr>
              <a:t>Sun, S., Deng, H., Du, H., Li, W., Yang, J., Liu, G., . . . Yan, T. (2015). A Compact Variable Stiffness and Damping Shock Absorber for Vehicle Suspension. </a:t>
            </a:r>
            <a:r>
              <a:rPr lang="en-GB" sz="1200" i="1">
                <a:ea typeface="+mn-lt"/>
                <a:cs typeface="+mn-lt"/>
              </a:rPr>
              <a:t>IEEE-ASME Transactions on Mechatronics, 20</a:t>
            </a:r>
            <a:r>
              <a:rPr lang="en-GB" sz="1200">
                <a:ea typeface="+mn-lt"/>
                <a:cs typeface="+mn-lt"/>
              </a:rPr>
              <a:t>(5), 2621-2629.</a:t>
            </a:r>
            <a:endParaRPr lang="en-GB" sz="1200"/>
          </a:p>
        </p:txBody>
      </p:sp>
    </p:spTree>
    <p:extLst>
      <p:ext uri="{BB962C8B-B14F-4D97-AF65-F5344CB8AC3E}">
        <p14:creationId xmlns:p14="http://schemas.microsoft.com/office/powerpoint/2010/main" val="1701806438"/>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2417</Words>
  <Application>Microsoft Macintosh PowerPoint</Application>
  <PresentationFormat>Widescreen</PresentationFormat>
  <Paragraphs>266</Paragraphs>
  <Slides>32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Century Schoolbook</vt:lpstr>
      <vt:lpstr>Corbel</vt:lpstr>
      <vt:lpstr>Times New Roman</vt:lpstr>
      <vt:lpstr>Headlines</vt:lpstr>
      <vt:lpstr>TOM’s F3 Electric Hillclimb Racer</vt:lpstr>
      <vt:lpstr>Introduction</vt:lpstr>
      <vt:lpstr>Timing Plan</vt:lpstr>
      <vt:lpstr>Powertrain Choices</vt:lpstr>
      <vt:lpstr>Wheels &amp; Tyres</vt:lpstr>
      <vt:lpstr>Rear Chassis Design- Tub to Motors</vt:lpstr>
      <vt:lpstr>Rear Damper Mounts</vt:lpstr>
      <vt:lpstr>Rear Spoiler Bracket</vt:lpstr>
      <vt:lpstr>Rear Hub &amp; Suspension Pick up Points</vt:lpstr>
      <vt:lpstr>Measurement and modelling    </vt:lpstr>
      <vt:lpstr>CAD assembly </vt:lpstr>
      <vt:lpstr>Wheel dynamic calculations</vt:lpstr>
      <vt:lpstr>Brake mounting to uprights </vt:lpstr>
      <vt:lpstr>Front Suspension</vt:lpstr>
      <vt:lpstr>Damper dyno</vt:lpstr>
      <vt:lpstr>New dampers</vt:lpstr>
      <vt:lpstr>WinGeo3</vt:lpstr>
      <vt:lpstr>Responsibilities </vt:lpstr>
      <vt:lpstr>Brakes </vt:lpstr>
      <vt:lpstr>Custom seat </vt:lpstr>
      <vt:lpstr>Pedal box </vt:lpstr>
      <vt:lpstr>Steering wheel &amp; harness  </vt:lpstr>
      <vt:lpstr>Check the regulations</vt:lpstr>
      <vt:lpstr>Choice the fire extinguishers and cuts off </vt:lpstr>
      <vt:lpstr>Overall future plans</vt:lpstr>
      <vt:lpstr>Thanks for listening!</vt:lpstr>
      <vt:lpstr>Michael Heys’ References &amp; List of Figures</vt:lpstr>
      <vt:lpstr>Richard Osborne’s References &amp; List of Figures</vt:lpstr>
      <vt:lpstr>Sam Williams’s References &amp; List of Figures</vt:lpstr>
      <vt:lpstr>Zihao Liu’s References &amp; List of Figures   </vt:lpstr>
      <vt:lpstr>     </vt:lpstr>
      <vt:lpstr>John Hopkins’s References &amp; List of Figures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TOMS F3 Electronic Hillclimb Car</dc:title>
  <dc:creator>Richard Osborne (1704921)</dc:creator>
  <cp:lastModifiedBy>John Hopkins (P151371)</cp:lastModifiedBy>
  <cp:revision>4</cp:revision>
  <dcterms:created xsi:type="dcterms:W3CDTF">2019-11-27T10:59:28Z</dcterms:created>
  <dcterms:modified xsi:type="dcterms:W3CDTF">2020-03-25T08:02:14Z</dcterms:modified>
</cp:coreProperties>
</file>