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2"/>
  </p:notesMasterIdLst>
  <p:sldIdLst>
    <p:sldId id="256" r:id="rId3"/>
    <p:sldId id="381" r:id="rId4"/>
    <p:sldId id="382" r:id="rId5"/>
    <p:sldId id="339" r:id="rId6"/>
    <p:sldId id="380" r:id="rId7"/>
    <p:sldId id="383" r:id="rId8"/>
    <p:sldId id="385" r:id="rId9"/>
    <p:sldId id="377" r:id="rId10"/>
    <p:sldId id="321" r:id="rId11"/>
    <p:sldId id="378" r:id="rId12"/>
    <p:sldId id="379" r:id="rId13"/>
    <p:sldId id="258" r:id="rId14"/>
    <p:sldId id="304" r:id="rId15"/>
    <p:sldId id="324" r:id="rId16"/>
    <p:sldId id="359" r:id="rId17"/>
    <p:sldId id="360" r:id="rId18"/>
    <p:sldId id="375" r:id="rId19"/>
    <p:sldId id="361" r:id="rId20"/>
    <p:sldId id="362" r:id="rId21"/>
    <p:sldId id="369" r:id="rId22"/>
    <p:sldId id="363" r:id="rId23"/>
    <p:sldId id="364" r:id="rId24"/>
    <p:sldId id="367" r:id="rId25"/>
    <p:sldId id="368" r:id="rId26"/>
    <p:sldId id="370" r:id="rId27"/>
    <p:sldId id="371" r:id="rId28"/>
    <p:sldId id="372" r:id="rId29"/>
    <p:sldId id="373" r:id="rId30"/>
    <p:sldId id="336" r:id="rId31"/>
    <p:sldId id="281" r:id="rId33"/>
  </p:sldIdLst>
  <p:sldSz cx="12192000" cy="6858000"/>
  <p:notesSz cx="7103745" cy="10234295"/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1A9A5"/>
    <a:srgbClr val="BBB1A8"/>
    <a:srgbClr val="BBB0AC"/>
    <a:srgbClr val="BCB7B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4" d="100"/>
          <a:sy n="74" d="100"/>
        </p:scale>
        <p:origin x="-540" y="-90"/>
      </p:cViewPr>
      <p:guideLst>
        <p:guide orient="horz" pos="2265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6" Type="http://schemas.openxmlformats.org/officeDocument/2006/relationships/tableStyles" Target="tableStyles.xml"/><Relationship Id="rId35" Type="http://schemas.openxmlformats.org/officeDocument/2006/relationships/viewProps" Target="viewProps.xml"/><Relationship Id="rId34" Type="http://schemas.openxmlformats.org/officeDocument/2006/relationships/presProps" Target="presProps.xml"/><Relationship Id="rId33" Type="http://schemas.openxmlformats.org/officeDocument/2006/relationships/slide" Target="slides/slide30.xml"/><Relationship Id="rId32" Type="http://schemas.openxmlformats.org/officeDocument/2006/relationships/notesMaster" Target="notesMasters/notesMaster1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4167998" y="0"/>
            <a:ext cx="3188595" cy="574719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242770" y="1431824"/>
            <a:ext cx="6872756" cy="38659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735830" y="5512523"/>
            <a:ext cx="5886637" cy="4510246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4167998" y="10879875"/>
            <a:ext cx="3188595" cy="57471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9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幻灯片图像占位符 1"/>
          <p:cNvSpPr/>
          <p:nvPr>
            <p:ph type="sldImg" idx="2"/>
          </p:nvPr>
        </p:nvSpPr>
        <p:spPr/>
      </p:sp>
      <p:sp>
        <p:nvSpPr>
          <p:cNvPr id="3" name="文本占位符 2"/>
          <p:cNvSpPr/>
          <p:nvPr>
            <p:ph type="body" idx="3"/>
          </p:nvPr>
        </p:nvSpPr>
        <p:spPr/>
        <p:txBody>
          <a:bodyPr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4" y="1778438"/>
            <a:ext cx="4873574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4" y="2665379"/>
            <a:ext cx="4873574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8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800"/>
            </a:lvl1pPr>
            <a:lvl2pPr marL="457200" indent="0">
              <a:buNone/>
              <a:defRPr sz="2400"/>
            </a:lvl2pPr>
            <a:lvl3pPr marL="914400" indent="0">
              <a:buNone/>
              <a:defRPr sz="2000"/>
            </a:lvl3pPr>
            <a:lvl4pPr marL="1371600" indent="0">
              <a:buNone/>
              <a:defRPr sz="1800"/>
            </a:lvl4pPr>
            <a:lvl5pPr marL="1828800" indent="0">
              <a:buNone/>
              <a:defRPr sz="1800"/>
            </a:lvl5pPr>
            <a:lvl6pPr marL="2286000" indent="0">
              <a:buNone/>
              <a:defRPr sz="1800"/>
            </a:lvl6pPr>
            <a:lvl7pPr marL="2743200" indent="0">
              <a:buNone/>
              <a:defRPr sz="1800"/>
            </a:lvl7pPr>
            <a:lvl8pPr marL="3200400" indent="0">
              <a:buNone/>
              <a:defRPr sz="1800"/>
            </a:lvl8pPr>
            <a:lvl9pPr marL="3657600" indent="0">
              <a:buNone/>
              <a:defRPr sz="18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8" y="2665379"/>
            <a:ext cx="4897576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838200" y="365125"/>
            <a:ext cx="10515600" cy="58118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0">
          <a:blip r:embed="rId1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288E0-7875-42C4-84C8-98DBBD3BF4D2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9BB5D0-35E4-459D-AEF3-FE4D7C45CC19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3.png"/><Relationship Id="rId1" Type="http://schemas.openxmlformats.org/officeDocument/2006/relationships/image" Target="../media/image2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文本框 11"/>
          <p:cNvSpPr txBox="1"/>
          <p:nvPr/>
        </p:nvSpPr>
        <p:spPr>
          <a:xfrm>
            <a:off x="457835" y="1640840"/>
            <a:ext cx="10539730" cy="181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40000"/>
              </a:lnSpc>
              <a:buClrTx/>
              <a:buSzTx/>
              <a:buFontTx/>
            </a:pPr>
            <a:r>
              <a:rPr lang="zh-CN" sz="4000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Application of Semantic Exegesis in the Interpretation of Classic Text</a:t>
            </a:r>
            <a:endParaRPr lang="zh-CN" sz="4000" dirty="0">
              <a:solidFill>
                <a:srgbClr val="FF0000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8053070" y="3588385"/>
            <a:ext cx="3399790" cy="27997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>
              <a:lnSpc>
                <a:spcPct val="110000"/>
              </a:lnSpc>
            </a:pPr>
            <a:r>
              <a:rPr lang="en-GB" altLang="zh-CN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Mo</a:t>
            </a: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dule Code</a:t>
            </a: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: </a:t>
            </a:r>
            <a:endParaRPr lang="en-US" altLang="en-GB" sz="2000" b="1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                    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SICH6014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Module totor: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             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                    Bixiang Zhou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Student Name: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                      Taiyu Cao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SID: 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1706350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  <a:p>
            <a:pPr algn="l">
              <a:lnSpc>
                <a:spcPct val="110000"/>
              </a:lnSpc>
            </a:pPr>
            <a:r>
              <a:rPr lang="en-US" altLang="en-GB" sz="2000" b="1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Date: </a:t>
            </a:r>
            <a:r>
              <a:rPr lang="en-US" altLang="en-GB" sz="2000" dirty="0">
                <a:solidFill>
                  <a:schemeClr val="tx1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</a:rPr>
              <a:t>12/11/2021</a:t>
            </a:r>
            <a:endParaRPr lang="en-US" altLang="en-GB" sz="2000" dirty="0">
              <a:solidFill>
                <a:schemeClr val="tx1"/>
              </a:solidFill>
              <a:latin typeface="Times New Roman" panose="02020603050405020304" charset="0"/>
              <a:ea typeface="微软雅黑" panose="020B0503020204020204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087120"/>
            <a:ext cx="10515600" cy="4351338"/>
          </a:xfrm>
        </p:spPr>
        <p:txBody>
          <a:bodyPr/>
          <a:p>
            <a:pPr marL="0" indent="0">
              <a:buNone/>
            </a:pPr>
            <a:r>
              <a:rPr lang="zh-CN" altLang="en-US"/>
              <a:t>In the Analects, many passages are difficult to interpret, for example, the seventh passage in the 學而 chapter. 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/>
              <a:t>子夏曰：「賢賢易色，事父母能竭其力，事君能致其身，與朋友交言而有信。雖曰未學，吾必謂之學矣。」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/>
              <a:t>The method of text exegesis should be used to investigate the most reasonable interpretation. </a:t>
            </a:r>
            <a:endParaRPr lang="zh-CN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1339215" y="1644650"/>
            <a:ext cx="9230360" cy="22561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>
              <a:lnSpc>
                <a:spcPct val="110000"/>
              </a:lnSpc>
            </a:pPr>
            <a:r>
              <a:rPr lang="zh-CN" altLang="en-US" sz="3200"/>
              <a:t>A Chinese text exegesis has gradually formed a relatively comprehensive research system, which mainly consists of methods based on text form, sound and semantics.</a:t>
            </a:r>
            <a:endParaRPr lang="zh-CN" altLang="en-US" sz="32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795655"/>
            <a:ext cx="10515600" cy="4877435"/>
          </a:xfrm>
        </p:spPr>
        <p:txBody>
          <a:bodyPr>
            <a:noAutofit/>
          </a:bodyPr>
          <a:p>
            <a:pPr marL="0" indent="0">
              <a:buNone/>
            </a:pPr>
            <a:r>
              <a:rPr lang="en-US" altLang="zh-CN" sz="4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Outline</a:t>
            </a:r>
            <a:r>
              <a:rPr lang="zh-CN" altLang="en-US" sz="4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</a:t>
            </a:r>
            <a:r>
              <a:rPr lang="en-US" altLang="zh-CN" sz="4400">
                <a:latin typeface="Times New Roman" panose="02020603050405020304" charset="0"/>
                <a:cs typeface="Times New Roman" panose="02020603050405020304" charset="0"/>
                <a:sym typeface="+mn-ea"/>
              </a:rPr>
              <a:t> </a:t>
            </a:r>
            <a:r>
              <a:rPr lang="en-US" altLang="zh-CN" sz="4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</a:t>
            </a:r>
            <a:br>
              <a:rPr lang="en-US" altLang="zh-CN" sz="4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</a:br>
            <a:r>
              <a:rPr lang="en-US" altLang="zh-CN" sz="44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            1.  </a:t>
            </a:r>
            <a:r>
              <a:rPr lang="en-US" altLang="zh-CN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  </a:t>
            </a:r>
            <a:r>
              <a:rPr sz="3200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Annotation By Past Scholars</a:t>
            </a:r>
            <a:br>
              <a:rPr lang="zh-CN" sz="4400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</a:br>
            <a:br>
              <a:rPr lang="zh-CN" sz="4400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</a:br>
            <a:r>
              <a:rPr lang="zh-CN" sz="4400" dirty="0">
                <a:solidFill>
                  <a:srgbClr val="FF0000"/>
                </a:solidFill>
                <a:latin typeface="Times New Roman" panose="02020603050405020304" charset="0"/>
                <a:ea typeface="微软雅黑" panose="020B0503020204020204" charset="-122"/>
                <a:cs typeface="Times New Roman" panose="02020603050405020304" charset="0"/>
                <a:sym typeface="+mn-ea"/>
              </a:rPr>
              <a:t>             </a:t>
            </a:r>
            <a:r>
              <a:rPr lang="en-US" altLang="zh-CN" sz="44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2. What is Semantic Exegesis</a:t>
            </a:r>
            <a:br>
              <a:rPr lang="en-US" altLang="zh-CN" sz="44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</a:br>
            <a:br>
              <a:rPr lang="en-US" altLang="zh-CN" sz="44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</a:br>
            <a:r>
              <a:rPr lang="en-US" altLang="zh-CN" sz="4400">
                <a:solidFill>
                  <a:srgbClr val="0070C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            </a:t>
            </a:r>
            <a:r>
              <a:rPr lang="en-US" altLang="zh-CN" sz="44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3.</a:t>
            </a:r>
            <a:r>
              <a:rPr lang="en-US" altLang="zh-CN" sz="36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Interpretation of the Chosen Text by          </a:t>
            </a:r>
            <a:endParaRPr lang="en-US" altLang="zh-CN" sz="3600">
              <a:gradFill>
                <a:gsLst>
                  <a:gs pos="0">
                    <a:srgbClr val="14CD68"/>
                  </a:gs>
                  <a:gs pos="100000">
                    <a:srgbClr val="035C7D"/>
                  </a:gs>
                </a:gsLst>
                <a:lin scaled="0"/>
              </a:gra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  <a:p>
            <a:pPr marL="0" indent="0">
              <a:buNone/>
            </a:pPr>
            <a:r>
              <a:rPr lang="en-US" altLang="zh-CN" sz="36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                  Applying Semantic Exegesis</a:t>
            </a:r>
            <a:br>
              <a:rPr lang="en-US" altLang="zh-CN" sz="44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</a:br>
            <a:br>
              <a:rPr lang="en-US" altLang="zh-CN" sz="44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</a:br>
            <a:r>
              <a:rPr lang="en-US" altLang="zh-CN" sz="4400">
                <a:gradFill>
                  <a:gsLst>
                    <a:gs pos="0">
                      <a:srgbClr val="14CD68"/>
                    </a:gs>
                    <a:gs pos="100000">
                      <a:srgbClr val="035C7D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          </a:t>
            </a:r>
            <a:endParaRPr lang="en-US" altLang="zh-CN" sz="4400"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>
              <a:buNone/>
            </a:pPr>
            <a:endParaRPr lang="en-US" altLang="zh-CN" sz="4400"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1.</a:t>
            </a:r>
            <a:r>
              <a:rPr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An Excerpt of Classic Text to be Examined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p>
            <a:pPr marL="0" indent="0">
              <a:buNone/>
            </a:pPr>
            <a:r>
              <a:rPr lang="zh-CN" altLang="en-US"/>
              <a:t>子夏曰：「賢賢易色，事父母能竭其力，事君能致其身，與朋友交言而有信。雖曰未學，吾必謂之學矣。」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zh-CN" altLang="en-US"/>
              <a:t>Zi Xia said, "If a man withdraws his mind from the love of beauty, and applies it as sincerely to the love of the virtuous; if he can exert utmost effort in serving his parents; if he can devote his life in serving his emperor; if his words are honest in his interaction with his friends, although such a man says that he has not learned, I will certainly believe that he has."</a:t>
            </a:r>
            <a:endParaRPr lang="zh-CN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1.</a:t>
            </a:r>
            <a:r>
              <a:rPr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An Excerpt of Classic Text to be Examined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2454275"/>
            <a:ext cx="10515600" cy="2193925"/>
          </a:xfrm>
        </p:spPr>
        <p:txBody>
          <a:bodyPr/>
          <a:p>
            <a:pPr marL="0" indent="0">
              <a:buNone/>
            </a:pPr>
            <a:r>
              <a:rPr lang="zh-CN" altLang="en-US" sz="3600"/>
              <a:t>子夏曰：「</a:t>
            </a:r>
            <a:r>
              <a:rPr lang="zh-CN" altLang="en-US" sz="3600">
                <a:highlight>
                  <a:srgbClr val="00FF00"/>
                </a:highlight>
              </a:rPr>
              <a:t>賢賢易色</a:t>
            </a:r>
            <a:r>
              <a:rPr lang="zh-CN" altLang="en-US" sz="3600"/>
              <a:t>，事父母能竭其力，事君能致其身，與朋友交言而有信。雖曰未學，吾必謂之學矣。」</a:t>
            </a:r>
            <a:endParaRPr lang="zh-CN" altLang="en-US" sz="3600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1.</a:t>
            </a:r>
            <a:r>
              <a:rPr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  <a:sym typeface="+mn-ea"/>
              </a:rPr>
              <a:t>An Excerpt of Classic Text to be Examined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2454275"/>
            <a:ext cx="10515600" cy="2193925"/>
          </a:xfrm>
        </p:spPr>
        <p:txBody>
          <a:bodyPr/>
          <a:p>
            <a:pPr marL="0" indent="0">
              <a:buNone/>
            </a:pPr>
            <a:r>
              <a:rPr lang="zh-CN" altLang="en-US" sz="3600"/>
              <a:t>子夏曰：「</a:t>
            </a:r>
            <a:r>
              <a:rPr lang="zh-CN" altLang="en-US" sz="3600">
                <a:highlight>
                  <a:srgbClr val="00FF00"/>
                </a:highlight>
              </a:rPr>
              <a:t>賢賢易</a:t>
            </a:r>
            <a:r>
              <a:rPr lang="zh-CN" altLang="en-US" sz="3600">
                <a:highlight>
                  <a:srgbClr val="FF0000"/>
                </a:highlight>
              </a:rPr>
              <a:t>色</a:t>
            </a:r>
            <a:r>
              <a:rPr lang="zh-CN" altLang="en-US" sz="3600"/>
              <a:t>，事父母能竭其力，事君能致其身，與朋友交言而有信。雖曰未學，吾必謂之學矣。」</a:t>
            </a:r>
            <a:endParaRPr lang="zh-CN" altLang="en-US" sz="3600"/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zh-CN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155065" y="1911350"/>
            <a:ext cx="9561195" cy="99187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algn="ctr">
              <a:lnSpc>
                <a:spcPct val="150000"/>
              </a:lnSpc>
              <a:buClrTx/>
              <a:buSzTx/>
              <a:buFontTx/>
            </a:pPr>
            <a:r>
              <a:rPr lang="en-US" altLang="zh-CN" sz="4000">
                <a:solidFill>
                  <a:srgbClr val="FF0000"/>
                </a:solidFill>
                <a:latin typeface="Times New Roman" panose="02020603050405020304" charset="0"/>
                <a:ea typeface="+mj-ea"/>
                <a:cs typeface="Times New Roman" panose="02020603050405020304" charset="0"/>
                <a:sym typeface="+mn-ea"/>
              </a:rPr>
              <a:t>Annotation By Past Scholars</a:t>
            </a:r>
            <a:endParaRPr lang="en-US" altLang="zh-CN" sz="4000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914400"/>
            <a:ext cx="10515600" cy="4351338"/>
          </a:xfrm>
        </p:spPr>
        <p:txBody>
          <a:bodyPr/>
          <a:p>
            <a:pPr marL="0" indent="0" algn="ctr">
              <a:buNone/>
            </a:pPr>
            <a:r>
              <a:rPr lang="en-US" altLang="zh-CN" sz="4400">
                <a:solidFill>
                  <a:srgbClr val="FF0000"/>
                </a:solidFill>
                <a:latin typeface="Times New Roman" panose="02020603050405020304" charset="0"/>
                <a:ea typeface="+mj-ea"/>
                <a:cs typeface="Times New Roman" panose="02020603050405020304" charset="0"/>
              </a:rPr>
              <a:t>I Annotation By Past Scholars</a:t>
            </a:r>
            <a:endParaRPr lang="en-US" altLang="zh-CN" sz="4400">
              <a:solidFill>
                <a:srgbClr val="FF0000"/>
              </a:solidFill>
              <a:latin typeface="Times New Roman" panose="02020603050405020304" charset="0"/>
              <a:ea typeface="+mj-ea"/>
              <a:cs typeface="Times New Roman" panose="02020603050405020304" charset="0"/>
            </a:endParaRPr>
          </a:p>
          <a:p>
            <a:pPr marL="0" indent="0" algn="ctr">
              <a:buNone/>
            </a:pPr>
            <a:endParaRPr sz="32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ctr">
              <a:buNone/>
            </a:pPr>
            <a:r>
              <a:rPr sz="320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1. 「色」is interpreted as “the beauty of wife”</a:t>
            </a:r>
            <a:endParaRPr sz="32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ctr">
              <a:buNone/>
            </a:pPr>
            <a:r>
              <a:rPr sz="320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The first interpretation of 「色」is “the beauty of wife”. </a:t>
            </a:r>
            <a:endParaRPr sz="32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ctr">
              <a:buNone/>
            </a:pPr>
            <a:r>
              <a:rPr sz="320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「易色」as to belittle beauty. 「賢賢」i means to attach higher importance to the virtues of one’s wife.</a:t>
            </a:r>
            <a:endParaRPr sz="32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ctr">
              <a:buNone/>
            </a:pPr>
            <a:endParaRPr lang="zh-CN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832485"/>
            <a:ext cx="10515600" cy="4815840"/>
          </a:xfrm>
        </p:spPr>
        <p:txBody>
          <a:bodyPr>
            <a:normAutofit fontScale="80000"/>
          </a:bodyPr>
          <a:p>
            <a:pPr marL="0" indent="0" algn="ctr">
              <a:buNone/>
            </a:pPr>
            <a:r>
              <a:rPr lang="en-US" altLang="zh-CN" sz="4400">
                <a:solidFill>
                  <a:srgbClr val="FF0000"/>
                </a:solidFill>
                <a:latin typeface="Times New Roman" panose="02020603050405020304" charset="0"/>
                <a:ea typeface="+mj-ea"/>
                <a:cs typeface="Times New Roman" panose="02020603050405020304" charset="0"/>
              </a:rPr>
              <a:t>I Annotation By Past Scholars</a:t>
            </a:r>
            <a:endParaRPr lang="en-US" altLang="zh-CN" sz="4400">
              <a:solidFill>
                <a:srgbClr val="FF0000"/>
              </a:solidFill>
              <a:latin typeface="Times New Roman" panose="02020603050405020304" charset="0"/>
              <a:ea typeface="+mj-ea"/>
              <a:cs typeface="Times New Roman" panose="02020603050405020304" charset="0"/>
            </a:endParaRPr>
          </a:p>
          <a:p>
            <a:pPr marL="0" indent="0" algn="ctr">
              <a:buNone/>
            </a:pPr>
            <a:endParaRPr sz="32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buNone/>
            </a:pPr>
            <a:r>
              <a:rPr sz="350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2. 「色」is interpreted as “the beauty of women”</a:t>
            </a:r>
            <a:endParaRPr sz="35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buNone/>
            </a:pPr>
            <a:r>
              <a:rPr sz="350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The difference in the second interpretation to the first is the object of 「色」. the second refers to the appearance of all women. </a:t>
            </a:r>
            <a:endParaRPr sz="35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buNone/>
            </a:pPr>
            <a:r>
              <a:rPr sz="350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This love for beauty should be transformed to the admiration for the virtuous. This view is acknowledged by scholars邢昺、朱熹 and李培宗</a:t>
            </a:r>
            <a:endParaRPr sz="35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buNone/>
            </a:pPr>
            <a:r>
              <a:rPr sz="350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The meaning of「易」 is now “transform” or “change” ; 「賢賢」holds the meaning of respecting the virtuous</a:t>
            </a:r>
            <a:endParaRPr sz="35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832485"/>
            <a:ext cx="10515600" cy="4815840"/>
          </a:xfrm>
        </p:spPr>
        <p:txBody>
          <a:bodyPr>
            <a:normAutofit fontScale="80000"/>
          </a:bodyPr>
          <a:p>
            <a:pPr marL="0" indent="0" algn="ctr">
              <a:buNone/>
            </a:pPr>
            <a:r>
              <a:rPr lang="en-US" altLang="zh-CN" sz="4400">
                <a:solidFill>
                  <a:srgbClr val="FF0000"/>
                </a:solidFill>
                <a:latin typeface="Times New Roman" panose="02020603050405020304" charset="0"/>
                <a:ea typeface="+mj-ea"/>
                <a:cs typeface="Times New Roman" panose="02020603050405020304" charset="0"/>
              </a:rPr>
              <a:t>I Annotation By Past Scholars</a:t>
            </a:r>
            <a:endParaRPr lang="en-US" altLang="zh-CN" sz="4400">
              <a:solidFill>
                <a:srgbClr val="FF0000"/>
              </a:solidFill>
              <a:latin typeface="Times New Roman" panose="02020603050405020304" charset="0"/>
              <a:ea typeface="+mj-ea"/>
              <a:cs typeface="Times New Roman" panose="02020603050405020304" charset="0"/>
            </a:endParaRPr>
          </a:p>
          <a:p>
            <a:pPr marL="0" indent="0" algn="ctr">
              <a:buNone/>
            </a:pPr>
            <a:endParaRPr sz="32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buNone/>
            </a:pPr>
            <a:r>
              <a:rPr sz="350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3. 「色」is interpreted as “one’s countenance”</a:t>
            </a:r>
            <a:endParaRPr sz="35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buNone/>
            </a:pPr>
            <a:r>
              <a:rPr sz="350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Another interpretation excludes the element of “beauty” but refers to one’s countenance. </a:t>
            </a:r>
            <a:endParaRPr sz="35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buNone/>
            </a:pPr>
            <a:r>
              <a:rPr sz="350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Scholar Huang Kan explained that the first 賢 means “to respect” and the second 賢 indicates virtuous people. So as to show respect to the virtuous, the look of admiration and reverence naturally emerges</a:t>
            </a:r>
            <a:endParaRPr sz="35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0" indent="0" algn="just">
              <a:buNone/>
            </a:pPr>
            <a:r>
              <a:rPr sz="3500">
                <a:solidFill>
                  <a:srgbClr val="00B0F0"/>
                </a:solidFill>
                <a:latin typeface="Times New Roman" panose="02020603050405020304" charset="0"/>
                <a:cs typeface="Times New Roman" panose="02020603050405020304" charset="0"/>
              </a:rPr>
              <a:t>「賢賢易色」appeared in學而, hence it must be closely related to the subject of “learning”</a:t>
            </a:r>
            <a:endParaRPr sz="3500">
              <a:solidFill>
                <a:srgbClr val="00B0F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5de101964d001b5eb0b8e18458c80e7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4400" y="5798820"/>
            <a:ext cx="572770" cy="763270"/>
          </a:xfrm>
          <a:prstGeom prst="rect">
            <a:avLst/>
          </a:prstGeom>
        </p:spPr>
      </p:pic>
      <p:sp>
        <p:nvSpPr>
          <p:cNvPr id="7" name="文本框 6"/>
          <p:cNvSpPr txBox="1"/>
          <p:nvPr/>
        </p:nvSpPr>
        <p:spPr>
          <a:xfrm>
            <a:off x="1072515" y="290195"/>
            <a:ext cx="9561195" cy="99187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algn="ctr">
              <a:lnSpc>
                <a:spcPct val="150000"/>
              </a:lnSpc>
              <a:buClrTx/>
              <a:buSzTx/>
              <a:buFontTx/>
            </a:pPr>
            <a:r>
              <a:rPr lang="en-US" altLang="zh-CN" sz="4000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Semantic Exegesis</a:t>
            </a:r>
            <a:endParaRPr lang="en-US" altLang="zh-CN" sz="4000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315720" y="1463675"/>
            <a:ext cx="9561195" cy="2468880"/>
          </a:xfrm>
          <a:prstGeom prst="rect">
            <a:avLst/>
          </a:prstGeom>
          <a:noFill/>
        </p:spPr>
        <p:txBody>
          <a:bodyPr wrap="square" lIns="68580" tIns="34290" rIns="68580" bIns="34290" rtlCol="0">
            <a:spAutoFit/>
          </a:bodyPr>
          <a:p>
            <a:pPr algn="just">
              <a:lnSpc>
                <a:spcPct val="130000"/>
              </a:lnSpc>
              <a:buClrTx/>
              <a:buSzTx/>
              <a:buFontTx/>
            </a:pPr>
            <a:r>
              <a:rPr lang="en-US" altLang="zh-CN" sz="40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·A text interpretation method.</a:t>
            </a:r>
            <a:endParaRPr lang="en-US" altLang="zh-CN" sz="40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130000"/>
              </a:lnSpc>
              <a:buClrTx/>
              <a:buSzTx/>
              <a:buFontTx/>
            </a:pPr>
            <a:r>
              <a:rPr lang="en-US" altLang="zh-CN" sz="40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·Using the existing meaning of the words. </a:t>
            </a:r>
            <a:endParaRPr lang="en-US" altLang="zh-CN" sz="40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  <a:p>
            <a:pPr algn="just">
              <a:lnSpc>
                <a:spcPct val="130000"/>
              </a:lnSpc>
              <a:buClrTx/>
              <a:buSzTx/>
              <a:buFontTx/>
            </a:pPr>
            <a:r>
              <a:rPr lang="en-US" altLang="zh-CN" sz="40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 ·Without considering the form and sound.</a:t>
            </a:r>
            <a:endParaRPr lang="en-US" altLang="zh-CN" sz="400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00" name="文本框 99"/>
          <p:cNvSpPr txBox="1"/>
          <p:nvPr/>
        </p:nvSpPr>
        <p:spPr>
          <a:xfrm>
            <a:off x="1072515" y="4114165"/>
            <a:ext cx="969835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en-US" sz="3200">
                <a:latin typeface="Times New Roman" panose="02020603050405020304" charset="0"/>
                <a:cs typeface="MingLiU" charset="0"/>
              </a:rPr>
              <a:t>Synonymous Interpretation                Semantic Boundary </a:t>
            </a:r>
            <a:endParaRPr lang="en-US" altLang="en-US" sz="320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圆角矩形 5"/>
          <p:cNvSpPr/>
          <p:nvPr/>
        </p:nvSpPr>
        <p:spPr>
          <a:xfrm>
            <a:off x="3719195" y="918210"/>
            <a:ext cx="4850130" cy="949325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477520" y="334645"/>
            <a:ext cx="3241675" cy="58356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Semantic Exegesis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823210" y="1101090"/>
            <a:ext cx="664273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ctr"/>
            <a:r>
              <a:rPr lang="en-US" sz="320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cs typeface="MingLiU" charset="0"/>
                <a:sym typeface="+mn-ea"/>
              </a:rPr>
              <a:t>Synonymous Interpretation</a:t>
            </a:r>
            <a:endParaRPr lang="en-US" altLang="en-US" sz="3200" b="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  <a:cs typeface="MingLiU" charset="0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151380" y="2495550"/>
            <a:ext cx="7152005" cy="24358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ctr"/>
            <a:r>
              <a:rPr lang="en-US" sz="3200" b="0">
                <a:latin typeface="Times New Roman" panose="02020603050405020304" charset="0"/>
                <a:ea typeface="宋体" panose="02010600030101010101" pitchFamily="2" charset="-122"/>
              </a:rPr>
              <a:t>Using synonyms to explain one another</a:t>
            </a:r>
            <a:endParaRPr lang="en-US" sz="32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 algn="ctr"/>
            <a:endParaRPr lang="en-US" sz="28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 algn="just">
              <a:lnSpc>
                <a:spcPct val="110000"/>
              </a:lnSpc>
            </a:pPr>
            <a:r>
              <a:rPr lang="en-US" sz="2800" b="0">
                <a:latin typeface="Times New Roman" panose="02020603050405020304" charset="0"/>
                <a:ea typeface="宋体" panose="02010600030101010101" pitchFamily="2" charset="-122"/>
              </a:rPr>
              <a:t>Example :</a:t>
            </a:r>
            <a:endParaRPr lang="en-US" sz="28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 algn="just">
              <a:lnSpc>
                <a:spcPct val="110000"/>
              </a:lnSpc>
            </a:pPr>
            <a:r>
              <a:rPr lang="en-US" altLang="en-US" sz="2800" b="0">
                <a:latin typeface="Times New Roman" panose="02020603050405020304" charset="0"/>
                <a:ea typeface="宋体" panose="02010600030101010101" pitchFamily="2" charset="-122"/>
              </a:rPr>
              <a:t>                   績 、勳 can all be explained with 功</a:t>
            </a:r>
            <a:endParaRPr lang="en-US" altLang="en-US" sz="28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 algn="just">
              <a:lnSpc>
                <a:spcPct val="110000"/>
              </a:lnSpc>
            </a:pPr>
            <a:r>
              <a:rPr lang="en-US" altLang="en-US" sz="2800" b="0">
                <a:latin typeface="Times New Roman" panose="02020603050405020304" charset="0"/>
                <a:ea typeface="宋体" panose="02010600030101010101" pitchFamily="2" charset="-122"/>
              </a:rPr>
              <a:t>                              meaning achievement</a:t>
            </a:r>
            <a:endParaRPr lang="en-US" altLang="en-US" sz="2800" b="0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圆角矩形 4"/>
          <p:cNvSpPr/>
          <p:nvPr/>
        </p:nvSpPr>
        <p:spPr>
          <a:xfrm>
            <a:off x="3881120" y="1064895"/>
            <a:ext cx="3937000" cy="91440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113348" y="234950"/>
            <a:ext cx="3241675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>
              <a:lnSpc>
                <a:spcPct val="150000"/>
              </a:lnSpc>
              <a:buClrTx/>
              <a:buSzTx/>
              <a:buFontTx/>
            </a:pPr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Semantic Exegesis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152650" y="1225550"/>
            <a:ext cx="739330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ctr"/>
            <a:r>
              <a:rPr lang="en-US" sz="3200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cs typeface="MingLiU" charset="0"/>
              </a:rPr>
              <a:t>Semantic Boundary</a:t>
            </a:r>
            <a:endParaRPr lang="en-US" sz="3200" b="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cs typeface="MingLiU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682115" y="2543810"/>
            <a:ext cx="8335010" cy="160464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ctr">
              <a:lnSpc>
                <a:spcPct val="110000"/>
              </a:lnSpc>
            </a:pPr>
            <a:r>
              <a:rPr lang="en-US" sz="3200" b="0">
                <a:latin typeface="Times New Roman" panose="02020603050405020304" charset="0"/>
                <a:ea typeface="宋体" panose="02010600030101010101" pitchFamily="2" charset="-122"/>
              </a:rPr>
              <a:t>Interpreting words by description, metaphor or assigning definition.</a:t>
            </a:r>
            <a:endParaRPr lang="en-US" sz="32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 algn="ctr"/>
            <a:endParaRPr lang="en-US" altLang="en-US" sz="2800" b="0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圆角矩形 4"/>
          <p:cNvSpPr/>
          <p:nvPr/>
        </p:nvSpPr>
        <p:spPr>
          <a:xfrm>
            <a:off x="3881120" y="1064895"/>
            <a:ext cx="3937000" cy="914400"/>
          </a:xfrm>
          <a:prstGeom prst="round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2" name="文本框 1"/>
          <p:cNvSpPr txBox="1"/>
          <p:nvPr/>
        </p:nvSpPr>
        <p:spPr>
          <a:xfrm>
            <a:off x="113348" y="234950"/>
            <a:ext cx="3241675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>
              <a:lnSpc>
                <a:spcPct val="150000"/>
              </a:lnSpc>
              <a:buClrTx/>
              <a:buSzTx/>
              <a:buFontTx/>
            </a:pPr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Semantic Exegesis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152650" y="1225550"/>
            <a:ext cx="739330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ctr"/>
            <a:r>
              <a:rPr lang="en-US" sz="3200" b="0">
                <a:gradFill>
                  <a:gsLst>
                    <a:gs pos="0">
                      <a:srgbClr val="007BD3"/>
                    </a:gs>
                    <a:gs pos="100000">
                      <a:srgbClr val="034373"/>
                    </a:gs>
                  </a:gsLst>
                  <a:lin scaled="0"/>
                </a:gradFill>
                <a:latin typeface="Times New Roman" panose="02020603050405020304" charset="0"/>
                <a:cs typeface="MingLiU" charset="0"/>
              </a:rPr>
              <a:t>Semantic Boundary</a:t>
            </a:r>
            <a:endParaRPr lang="en-US" sz="3200" b="0">
              <a:gradFill>
                <a:gsLst>
                  <a:gs pos="0">
                    <a:srgbClr val="007BD3"/>
                  </a:gs>
                  <a:gs pos="100000">
                    <a:srgbClr val="034373"/>
                  </a:gs>
                </a:gsLst>
                <a:lin scaled="0"/>
              </a:gradFill>
              <a:latin typeface="Times New Roman" panose="02020603050405020304" charset="0"/>
              <a:cs typeface="MingLiU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681480" y="2422525"/>
            <a:ext cx="8335010" cy="27971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just">
              <a:lnSpc>
                <a:spcPct val="110000"/>
              </a:lnSpc>
            </a:pPr>
            <a:r>
              <a:rPr lang="en-US" sz="3200" b="0">
                <a:latin typeface="Times New Roman" panose="02020603050405020304" charset="0"/>
                <a:ea typeface="宋体" panose="02010600030101010101" pitchFamily="2" charset="-122"/>
              </a:rPr>
              <a:t>Examlpe:</a:t>
            </a:r>
            <a:endParaRPr lang="en-US" sz="3200" b="0">
              <a:latin typeface="Times New Roman" panose="02020603050405020304" charset="0"/>
              <a:ea typeface="宋体" panose="02010600030101010101" pitchFamily="2" charset="-122"/>
            </a:endParaRPr>
          </a:p>
          <a:p>
            <a:pPr indent="0" algn="just">
              <a:lnSpc>
                <a:spcPct val="110000"/>
              </a:lnSpc>
            </a:pPr>
            <a:r>
              <a:rPr lang="en-US" sz="3200" b="0">
                <a:latin typeface="Times New Roman" panose="02020603050405020304" charset="0"/>
                <a:ea typeface="宋体" panose="02010600030101010101" pitchFamily="2" charset="-122"/>
              </a:rPr>
              <a:t>The one being born before the man is called the older brother兄, the younger brother 弟 is born after the man; Father’s sister, whether younger or older, is an aunt 姑.</a:t>
            </a:r>
            <a:endParaRPr lang="en-US" sz="3200" b="0"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4028758" y="569595"/>
            <a:ext cx="3241675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>
              <a:lnSpc>
                <a:spcPct val="150000"/>
              </a:lnSpc>
              <a:buClrTx/>
              <a:buSzTx/>
              <a:buFontTx/>
            </a:pPr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Semantic Exegesis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01" name="文本框 100"/>
          <p:cNvSpPr txBox="1"/>
          <p:nvPr/>
        </p:nvSpPr>
        <p:spPr>
          <a:xfrm>
            <a:off x="2303780" y="2020570"/>
            <a:ext cx="7584440" cy="206121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en-US" sz="3200" b="0">
                <a:latin typeface="Times New Roman" panose="02020603050405020304" charset="0"/>
                <a:cs typeface="MingLiU" charset="0"/>
              </a:rPr>
              <a:t>Significant principle:</a:t>
            </a:r>
            <a:endParaRPr lang="en-US" sz="3200" b="0">
              <a:latin typeface="Times New Roman" panose="02020603050405020304" charset="0"/>
              <a:cs typeface="MingLiU" charset="0"/>
            </a:endParaRPr>
          </a:p>
          <a:p>
            <a:pPr indent="127000"/>
            <a:endParaRPr lang="en-US" sz="3200" b="0">
              <a:latin typeface="Times New Roman" panose="02020603050405020304" charset="0"/>
              <a:cs typeface="MingLiU" charset="0"/>
            </a:endParaRPr>
          </a:p>
          <a:p>
            <a:pPr indent="127000" algn="ctr"/>
            <a:r>
              <a:rPr lang="en-US" sz="3200" b="0">
                <a:latin typeface="Times New Roman" panose="02020603050405020304" charset="0"/>
                <a:cs typeface="MingLiU" charset="0"/>
              </a:rPr>
              <a:t>Exegesis is dependent on Context</a:t>
            </a:r>
            <a:endParaRPr lang="en-US" sz="3200" b="0">
              <a:latin typeface="Times New Roman" panose="02020603050405020304" charset="0"/>
              <a:cs typeface="MingLiU" charset="0"/>
            </a:endParaRPr>
          </a:p>
          <a:p>
            <a:pPr indent="127000" algn="ctr"/>
            <a:r>
              <a:rPr lang="en-US" altLang="en-US" sz="3200" b="0">
                <a:latin typeface="Times New Roman" panose="02020603050405020304" charset="0"/>
                <a:cs typeface="MingLiU" charset="0"/>
              </a:rPr>
              <a:t>                                    -- Dapu Zhou 周大璞</a:t>
            </a:r>
            <a:endParaRPr lang="en-US" altLang="en-US" sz="3200" b="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08100" y="1839595"/>
            <a:ext cx="9144000" cy="1670050"/>
          </a:xfrm>
        </p:spPr>
        <p:txBody>
          <a:bodyPr>
            <a:normAutofit fontScale="70000"/>
          </a:bodyPr>
          <a:p>
            <a:r>
              <a:rPr lang="en-US" altLang="zh-CN" sz="48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Interpretation of the Chosen Text by Applying Semantic Exegesis</a:t>
            </a:r>
            <a:r>
              <a:rPr lang="en-US" altLang="zh-CN" sz="4800" b="1">
                <a:solidFill>
                  <a:srgbClr val="FF0000"/>
                </a:solidFill>
              </a:rPr>
              <a:t> </a:t>
            </a:r>
            <a:endParaRPr lang="en-US" altLang="zh-CN" sz="4800" b="1">
              <a:solidFill>
                <a:srgbClr val="FF0000"/>
              </a:solidFill>
            </a:endParaRPr>
          </a:p>
          <a:p>
            <a:pPr algn="just"/>
            <a:r>
              <a:rPr lang="en-US" altLang="zh-CN" sz="4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          </a:t>
            </a:r>
            <a:endParaRPr lang="en-US" altLang="zh-CN" sz="36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框 1"/>
          <p:cNvSpPr txBox="1"/>
          <p:nvPr/>
        </p:nvSpPr>
        <p:spPr>
          <a:xfrm>
            <a:off x="2698433" y="589915"/>
            <a:ext cx="6073775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>
              <a:lnSpc>
                <a:spcPct val="150000"/>
              </a:lnSpc>
              <a:buClrTx/>
              <a:buSzTx/>
              <a:buFontTx/>
            </a:pPr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The Literal Interpretation of 「色」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101" name="文本框 100"/>
          <p:cNvSpPr txBox="1"/>
          <p:nvPr/>
        </p:nvSpPr>
        <p:spPr>
          <a:xfrm>
            <a:off x="1583690" y="2020570"/>
            <a:ext cx="8304530" cy="225615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 algn="just">
              <a:lnSpc>
                <a:spcPct val="110000"/>
              </a:lnSpc>
            </a:pPr>
            <a:r>
              <a:rPr lang="en-US" sz="3200" b="0">
                <a:latin typeface="Times New Roman" panose="02020603050405020304" charset="0"/>
                <a:cs typeface="MingLiU" charset="0"/>
              </a:rPr>
              <a:t>1. Shuowen Jiezi interprets</a:t>
            </a:r>
            <a:r>
              <a:rPr lang="zh-CN" altLang="en-US" sz="3200" b="0">
                <a:latin typeface="Times New Roman" panose="02020603050405020304" charset="0"/>
                <a:cs typeface="MingLiU" charset="0"/>
              </a:rPr>
              <a:t>：</a:t>
            </a:r>
            <a:endParaRPr lang="zh-CN" altLang="en-US" sz="3200" b="0">
              <a:latin typeface="Times New Roman" panose="02020603050405020304" charset="0"/>
              <a:cs typeface="MingLiU" charset="0"/>
            </a:endParaRPr>
          </a:p>
          <a:p>
            <a:pPr indent="127000" algn="just">
              <a:lnSpc>
                <a:spcPct val="110000"/>
              </a:lnSpc>
            </a:pPr>
            <a:endParaRPr lang="en-US" sz="3200" b="0">
              <a:latin typeface="Times New Roman" panose="02020603050405020304" charset="0"/>
              <a:cs typeface="MingLiU" charset="0"/>
            </a:endParaRPr>
          </a:p>
          <a:p>
            <a:pPr indent="127000" algn="just">
              <a:lnSpc>
                <a:spcPct val="110000"/>
              </a:lnSpc>
            </a:pPr>
            <a:r>
              <a:rPr lang="en-US" sz="3200" b="0">
                <a:latin typeface="Times New Roman" panose="02020603050405020304" charset="0"/>
                <a:cs typeface="MingLiU" charset="0"/>
              </a:rPr>
              <a:t>「色」 as "a person’s vital energy 氣 is reflected in the facial skin coloration."</a:t>
            </a:r>
            <a:endParaRPr lang="en-US" sz="3200" b="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2" name="文本框 101"/>
          <p:cNvSpPr txBox="1"/>
          <p:nvPr/>
        </p:nvSpPr>
        <p:spPr>
          <a:xfrm>
            <a:off x="1893570" y="1835785"/>
            <a:ext cx="7501890" cy="255333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en-US" sz="3200" b="0">
                <a:latin typeface="Times New Roman" panose="02020603050405020304" charset="0"/>
                <a:cs typeface="MingLiU" charset="0"/>
              </a:rPr>
              <a:t>2. Countenance</a:t>
            </a:r>
            <a:endParaRPr lang="en-US" sz="3200" b="0">
              <a:latin typeface="Times New Roman" panose="02020603050405020304" charset="0"/>
              <a:cs typeface="MingLiU" charset="0"/>
            </a:endParaRPr>
          </a:p>
          <a:p>
            <a:pPr indent="127000"/>
            <a:endParaRPr lang="en-US" altLang="en-US" sz="3200" b="0">
              <a:latin typeface="Times New Roman" panose="02020603050405020304" charset="0"/>
              <a:cs typeface="MingLiU" charset="0"/>
            </a:endParaRPr>
          </a:p>
          <a:p>
            <a:pPr indent="127000"/>
            <a:r>
              <a:rPr lang="en-US" altLang="en-US" sz="3200" b="0">
                <a:latin typeface="Times New Roman" panose="02020603050405020304" charset="0"/>
                <a:cs typeface="MingLiU" charset="0"/>
              </a:rPr>
              <a:t>「色」is an expression on one’s face that arises from one’s thoughts.</a:t>
            </a:r>
            <a:endParaRPr lang="en-US" altLang="en-US" sz="3200" b="0">
              <a:latin typeface="Times New Roman" panose="02020603050405020304" charset="0"/>
              <a:cs typeface="MingLiU" charset="0"/>
            </a:endParaRPr>
          </a:p>
          <a:p>
            <a:pPr indent="127000"/>
            <a:endParaRPr lang="en-US" altLang="en-US" sz="3200" b="0">
              <a:latin typeface="Times New Roman" panose="02020603050405020304" charset="0"/>
              <a:cs typeface="MingLiU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698433" y="589915"/>
            <a:ext cx="6073775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>
              <a:lnSpc>
                <a:spcPct val="150000"/>
              </a:lnSpc>
              <a:buClrTx/>
              <a:buSzTx/>
              <a:buFontTx/>
            </a:pPr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The Literal Interpretation of 「色」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2" name="文本框 101"/>
          <p:cNvSpPr txBox="1"/>
          <p:nvPr/>
        </p:nvSpPr>
        <p:spPr>
          <a:xfrm>
            <a:off x="1893570" y="1835785"/>
            <a:ext cx="8529320" cy="15684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en-US" sz="3200" b="0">
                <a:latin typeface="Times New Roman" panose="02020603050405020304" charset="0"/>
                <a:cs typeface="MingLiU" charset="0"/>
              </a:rPr>
              <a:t>2. Beauty</a:t>
            </a:r>
            <a:endParaRPr lang="en-US" sz="3200" b="0">
              <a:latin typeface="Times New Roman" panose="02020603050405020304" charset="0"/>
              <a:cs typeface="MingLiU" charset="0"/>
            </a:endParaRPr>
          </a:p>
          <a:p>
            <a:pPr indent="127000"/>
            <a:r>
              <a:rPr lang="zh-CN" altLang="en-US" sz="3200" b="0">
                <a:latin typeface="Times New Roman" panose="02020603050405020304" charset="0"/>
                <a:cs typeface="MingLiU" charset="0"/>
              </a:rPr>
              <a:t>《</a:t>
            </a:r>
            <a:r>
              <a:rPr lang="en-US" altLang="en-US" sz="3200">
                <a:latin typeface="Times New Roman" panose="02020603050405020304" charset="0"/>
                <a:cs typeface="MingLiU" charset="0"/>
                <a:sym typeface="+mn-ea"/>
              </a:rPr>
              <a:t>尚書</a:t>
            </a:r>
            <a:r>
              <a:rPr lang="zh-CN" altLang="en-US" sz="3200" b="0">
                <a:latin typeface="Times New Roman" panose="02020603050405020304" charset="0"/>
                <a:cs typeface="MingLiU" charset="0"/>
              </a:rPr>
              <a:t>》</a:t>
            </a:r>
            <a:r>
              <a:rPr lang="en-US" altLang="en-US" sz="3200" b="0">
                <a:latin typeface="Times New Roman" panose="02020603050405020304" charset="0"/>
                <a:cs typeface="MingLiU" charset="0"/>
              </a:rPr>
              <a:t>：「訓有之，內作</a:t>
            </a:r>
            <a:r>
              <a:rPr lang="en-US" altLang="en-US" sz="3200" b="0">
                <a:highlight>
                  <a:srgbClr val="FFFF00"/>
                </a:highlight>
                <a:latin typeface="Times New Roman" panose="02020603050405020304" charset="0"/>
                <a:cs typeface="MingLiU" charset="0"/>
              </a:rPr>
              <a:t>色</a:t>
            </a:r>
            <a:r>
              <a:rPr lang="en-US" altLang="en-US" sz="3200" b="0">
                <a:latin typeface="Times New Roman" panose="02020603050405020304" charset="0"/>
                <a:cs typeface="MingLiU" charset="0"/>
              </a:rPr>
              <a:t>荒，外作禽荒。甘酒嗜音，峻宇彫牆。有一于此，未或不亡。」</a:t>
            </a:r>
            <a:endParaRPr lang="en-US" altLang="en-US" sz="3200" b="0">
              <a:latin typeface="Times New Roman" panose="02020603050405020304" charset="0"/>
              <a:cs typeface="MingLiU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698433" y="589915"/>
            <a:ext cx="6073775" cy="82994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p>
            <a:pPr algn="ctr">
              <a:lnSpc>
                <a:spcPct val="150000"/>
              </a:lnSpc>
              <a:buClrTx/>
              <a:buSzTx/>
              <a:buFontTx/>
            </a:pPr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  <a:ea typeface="楷体" panose="02010609060101010101" charset="-122"/>
                <a:cs typeface="Times New Roman" panose="02020603050405020304" charset="0"/>
                <a:sym typeface="+mn-ea"/>
              </a:rPr>
              <a:t>The Literal Interpretation of 「色」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  <a:ea typeface="楷体" panose="02010609060101010101" charset="-122"/>
              <a:cs typeface="Times New Roman" panose="02020603050405020304" charset="0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962785" y="3820160"/>
            <a:ext cx="8459470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 algn="just"/>
            <a:r>
              <a:rPr lang="en-US" sz="2800" b="0">
                <a:latin typeface="Times New Roman" panose="02020603050405020304" charset="0"/>
                <a:cs typeface="MingLiU" charset="0"/>
              </a:rPr>
              <a:t>It can be contended that the meaning of </a:t>
            </a:r>
            <a:r>
              <a:rPr lang="zh-CN" sz="2800" b="0">
                <a:latin typeface="Times New Roman" panose="02020603050405020304" charset="0"/>
                <a:cs typeface="MingLiU" charset="0"/>
              </a:rPr>
              <a:t>「色」</a:t>
            </a:r>
            <a:r>
              <a:rPr lang="en-US" sz="2800" b="0">
                <a:latin typeface="Times New Roman" panose="02020603050405020304" charset="0"/>
                <a:cs typeface="MingLiU" charset="0"/>
              </a:rPr>
              <a:t>is further derived as the beauty of women from the interpretation of countenance.</a:t>
            </a:r>
            <a:endParaRPr lang="en-US" altLang="en-US" sz="2800" b="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2" name="文本框 101"/>
          <p:cNvSpPr txBox="1"/>
          <p:nvPr/>
        </p:nvSpPr>
        <p:spPr>
          <a:xfrm>
            <a:off x="2299335" y="2176145"/>
            <a:ext cx="7329805" cy="141986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just">
              <a:lnSpc>
                <a:spcPct val="120000"/>
              </a:lnSpc>
            </a:pPr>
            <a:r>
              <a:rPr lang="en-US" sz="3600">
                <a:solidFill>
                  <a:srgbClr val="FF0000"/>
                </a:solidFill>
                <a:latin typeface="Times New Roman" panose="02020603050405020304" charset="0"/>
                <a:cs typeface="MingLiU" charset="0"/>
              </a:rPr>
              <a:t>Further Analysis on</a:t>
            </a:r>
            <a:r>
              <a:rPr lang="zh-CN" sz="3600">
                <a:solidFill>
                  <a:srgbClr val="FF0000"/>
                </a:solidFill>
                <a:latin typeface="Times New Roman" panose="02020603050405020304" charset="0"/>
                <a:cs typeface="MingLiU" charset="0"/>
              </a:rPr>
              <a:t>「賢賢易色」</a:t>
            </a:r>
            <a:r>
              <a:rPr lang="en-US" sz="3600">
                <a:solidFill>
                  <a:srgbClr val="FF0000"/>
                </a:solidFill>
                <a:latin typeface="Times New Roman" panose="02020603050405020304" charset="0"/>
                <a:cs typeface="MingLiU" charset="0"/>
              </a:rPr>
              <a:t>from the perspective of the Analects</a:t>
            </a:r>
            <a:r>
              <a:rPr lang="en-US" sz="3600" b="1">
                <a:solidFill>
                  <a:srgbClr val="FF0000"/>
                </a:solidFill>
                <a:latin typeface="Times New Roman" panose="02020603050405020304" charset="0"/>
                <a:cs typeface="MingLiU" charset="0"/>
              </a:rPr>
              <a:t> </a:t>
            </a:r>
            <a:endParaRPr lang="en-US" altLang="en-US" sz="3600" b="1">
              <a:solidFill>
                <a:srgbClr val="FF0000"/>
              </a:solidFill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2" name="文本框 101"/>
          <p:cNvSpPr txBox="1"/>
          <p:nvPr/>
        </p:nvSpPr>
        <p:spPr>
          <a:xfrm>
            <a:off x="1780540" y="776605"/>
            <a:ext cx="7747000" cy="536829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 algn="just">
              <a:lnSpc>
                <a:spcPct val="130000"/>
              </a:lnSpc>
            </a:pPr>
            <a:r>
              <a:rPr lang="en-US" sz="2800">
                <a:solidFill>
                  <a:srgbClr val="0070C0"/>
                </a:solidFill>
                <a:latin typeface="Times New Roman" panose="02020603050405020304" charset="0"/>
                <a:cs typeface="MingLiU" charset="0"/>
                <a:sym typeface="+mn-ea"/>
              </a:rPr>
              <a:t>1. It seems untenable that interpret </a:t>
            </a:r>
            <a:r>
              <a:rPr lang="zh-CN" sz="2800" b="0">
                <a:solidFill>
                  <a:srgbClr val="0070C0"/>
                </a:solidFill>
                <a:latin typeface="Times New Roman" panose="02020603050405020304" charset="0"/>
                <a:cs typeface="MingLiU" charset="0"/>
              </a:rPr>
              <a:t>賢賢易色</a:t>
            </a:r>
            <a:r>
              <a:rPr lang="en-US" sz="2800" b="0">
                <a:solidFill>
                  <a:srgbClr val="0070C0"/>
                </a:solidFill>
                <a:latin typeface="Times New Roman" panose="02020603050405020304" charset="0"/>
                <a:cs typeface="MingLiU" charset="0"/>
              </a:rPr>
              <a:t>" from the perspective of the Five Cardinal Relationships </a:t>
            </a:r>
            <a:endParaRPr lang="en-US" sz="2800" b="0">
              <a:solidFill>
                <a:srgbClr val="0070C0"/>
              </a:solidFill>
              <a:latin typeface="Times New Roman" panose="02020603050405020304" charset="0"/>
              <a:cs typeface="MingLiU" charset="0"/>
            </a:endParaRPr>
          </a:p>
          <a:p>
            <a:pPr indent="127000" algn="just">
              <a:lnSpc>
                <a:spcPct val="130000"/>
              </a:lnSpc>
            </a:pPr>
            <a:endParaRPr lang="en-US" altLang="en-US" sz="2800" b="0">
              <a:latin typeface="Times New Roman" panose="02020603050405020304" charset="0"/>
              <a:cs typeface="MingLiU" charset="0"/>
            </a:endParaRPr>
          </a:p>
          <a:p>
            <a:pPr indent="127000" algn="just">
              <a:lnSpc>
                <a:spcPct val="130000"/>
              </a:lnSpc>
            </a:pPr>
            <a:r>
              <a:rPr lang="en-US" altLang="en-US" sz="2800" b="0">
                <a:latin typeface="Times New Roman" panose="02020603050405020304" charset="0"/>
                <a:cs typeface="MingLiU" charset="0"/>
              </a:rPr>
              <a:t>(1.): </a:t>
            </a:r>
            <a:r>
              <a:rPr lang="en-US" altLang="en-US" sz="2400" b="0">
                <a:latin typeface="Times New Roman" panose="02020603050405020304" charset="0"/>
                <a:cs typeface="MingLiU" charset="0"/>
              </a:rPr>
              <a:t>Confucius did not elaborate much on the “Relationship between husband and wife” in the Analects.</a:t>
            </a:r>
            <a:endParaRPr lang="en-US" altLang="en-US" sz="2400" b="0">
              <a:latin typeface="Times New Roman" panose="02020603050405020304" charset="0"/>
              <a:cs typeface="MingLiU" charset="0"/>
            </a:endParaRPr>
          </a:p>
          <a:p>
            <a:pPr indent="127000" algn="just">
              <a:lnSpc>
                <a:spcPct val="130000"/>
              </a:lnSpc>
            </a:pPr>
            <a:r>
              <a:rPr lang="en-US" altLang="en-US" sz="2800" b="0">
                <a:latin typeface="Times New Roman" panose="02020603050405020304" charset="0"/>
                <a:cs typeface="MingLiU" charset="0"/>
              </a:rPr>
              <a:t>(2.): </a:t>
            </a:r>
            <a:r>
              <a:rPr lang="en-US" altLang="en-US" sz="2400" b="0">
                <a:latin typeface="Times New Roman" panose="02020603050405020304" charset="0"/>
                <a:cs typeface="MingLiU" charset="0"/>
              </a:rPr>
              <a:t>The Five Cardinal Relationships did not appear as an independent theme in this classic</a:t>
            </a:r>
            <a:endParaRPr lang="en-US" altLang="en-US" sz="2400" b="0">
              <a:latin typeface="Times New Roman" panose="02020603050405020304" charset="0"/>
              <a:cs typeface="MingLiU" charset="0"/>
            </a:endParaRPr>
          </a:p>
          <a:p>
            <a:pPr indent="127000" algn="just">
              <a:lnSpc>
                <a:spcPct val="130000"/>
              </a:lnSpc>
            </a:pPr>
            <a:r>
              <a:rPr lang="en-US" altLang="en-US" sz="2800">
                <a:latin typeface="Times New Roman" panose="02020603050405020304" charset="0"/>
                <a:cs typeface="MingLiU" charset="0"/>
                <a:sym typeface="+mn-ea"/>
              </a:rPr>
              <a:t>(3.)</a:t>
            </a:r>
            <a:r>
              <a:rPr lang="en-US" altLang="en-US" sz="2400">
                <a:latin typeface="Times New Roman" panose="02020603050405020304" charset="0"/>
                <a:cs typeface="MingLiU" charset="0"/>
                <a:sym typeface="+mn-ea"/>
              </a:rPr>
              <a:t>Incompletion:</a:t>
            </a:r>
            <a:endParaRPr lang="en-US" altLang="en-US" sz="2400" b="0">
              <a:latin typeface="Times New Roman" panose="02020603050405020304" charset="0"/>
              <a:cs typeface="MingLiU" charset="0"/>
            </a:endParaRPr>
          </a:p>
          <a:p>
            <a:pPr indent="127000" algn="just">
              <a:lnSpc>
                <a:spcPct val="130000"/>
              </a:lnSpc>
            </a:pPr>
            <a:r>
              <a:rPr lang="en-US" altLang="en-US" sz="2400">
                <a:latin typeface="Times New Roman" panose="02020603050405020304" charset="0"/>
                <a:cs typeface="MingLiU" charset="0"/>
                <a:sym typeface="+mn-ea"/>
              </a:rPr>
              <a:t>                   Missing the relationship of siblings</a:t>
            </a:r>
            <a:endParaRPr lang="en-US" altLang="en-US" sz="2400" b="0">
              <a:latin typeface="Times New Roman" panose="02020603050405020304" charset="0"/>
              <a:cs typeface="MingLiU" charset="0"/>
            </a:endParaRPr>
          </a:p>
          <a:p>
            <a:pPr indent="127000" algn="just">
              <a:lnSpc>
                <a:spcPct val="130000"/>
              </a:lnSpc>
            </a:pPr>
            <a:endParaRPr lang="en-US" altLang="en-US" sz="2400" b="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2" name="文本框 101"/>
          <p:cNvSpPr txBox="1"/>
          <p:nvPr/>
        </p:nvSpPr>
        <p:spPr>
          <a:xfrm>
            <a:off x="1780540" y="776605"/>
            <a:ext cx="7747000" cy="496887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 algn="just">
              <a:lnSpc>
                <a:spcPct val="130000"/>
              </a:lnSpc>
            </a:pPr>
            <a:r>
              <a:rPr lang="en-US" sz="2800">
                <a:solidFill>
                  <a:srgbClr val="0070C0"/>
                </a:solidFill>
                <a:latin typeface="Times New Roman" panose="02020603050405020304" charset="0"/>
                <a:cs typeface="MingLiU" charset="0"/>
                <a:sym typeface="+mn-ea"/>
              </a:rPr>
              <a:t>1. </a:t>
            </a:r>
            <a:r>
              <a:rPr sz="2800">
                <a:solidFill>
                  <a:srgbClr val="0070C0"/>
                </a:solidFill>
                <a:latin typeface="Times New Roman" panose="02020603050405020304" charset="0"/>
                <a:cs typeface="MingLiU" charset="0"/>
              </a:rPr>
              <a:t>The explanation of 「易色」as “transforming the love for beauty” needs to be further examined.</a:t>
            </a:r>
            <a:endParaRPr sz="2800">
              <a:solidFill>
                <a:srgbClr val="0070C0"/>
              </a:solidFill>
              <a:latin typeface="Times New Roman" panose="02020603050405020304" charset="0"/>
              <a:cs typeface="MingLiU" charset="0"/>
            </a:endParaRPr>
          </a:p>
          <a:p>
            <a:pPr indent="127000" algn="just">
              <a:lnSpc>
                <a:spcPct val="130000"/>
              </a:lnSpc>
            </a:pPr>
            <a:endParaRPr lang="en-US" altLang="en-US" sz="2800" b="0">
              <a:latin typeface="Times New Roman" panose="02020603050405020304" charset="0"/>
              <a:cs typeface="MingLiU" charset="0"/>
            </a:endParaRPr>
          </a:p>
          <a:p>
            <a:pPr indent="127000" algn="just">
              <a:lnSpc>
                <a:spcPct val="130000"/>
              </a:lnSpc>
            </a:pPr>
            <a:r>
              <a:rPr lang="en-US" altLang="en-US" sz="2800">
                <a:latin typeface="Times New Roman" panose="02020603050405020304" charset="0"/>
                <a:cs typeface="MingLiU" charset="0"/>
                <a:sym typeface="+mn-ea"/>
              </a:rPr>
              <a:t> </a:t>
            </a:r>
            <a:r>
              <a:rPr lang="zh-CN" altLang="en-US" sz="2800">
                <a:latin typeface="Times New Roman" panose="02020603050405020304" charset="0"/>
                <a:cs typeface="MingLiU" charset="0"/>
                <a:sym typeface="+mn-ea"/>
              </a:rPr>
              <a:t>《</a:t>
            </a:r>
            <a:r>
              <a:rPr lang="zh-CN" altLang="en-US" sz="2800">
                <a:latin typeface="Times New Roman" panose="02020603050405020304" charset="0"/>
                <a:cs typeface="MingLiU" charset="0"/>
                <a:sym typeface="+mn-ea"/>
              </a:rPr>
              <a:t>詩經·</a:t>
            </a:r>
            <a:r>
              <a:rPr lang="zh-CN" altLang="en-US" sz="2800">
                <a:latin typeface="Times New Roman" panose="02020603050405020304" charset="0"/>
                <a:cs typeface="MingLiU" charset="0"/>
                <a:sym typeface="+mn-ea"/>
              </a:rPr>
              <a:t>關雎》《論語·</a:t>
            </a:r>
            <a:r>
              <a:rPr lang="zh-CN" altLang="en-US" sz="2800">
                <a:latin typeface="Times New Roman" panose="02020603050405020304" charset="0"/>
                <a:cs typeface="MingLiU" charset="0"/>
                <a:sym typeface="+mn-ea"/>
              </a:rPr>
              <a:t>為政篇</a:t>
            </a:r>
            <a:r>
              <a:rPr lang="zh-CN" altLang="en-US" sz="2800">
                <a:latin typeface="Times New Roman" panose="02020603050405020304" charset="0"/>
                <a:cs typeface="MingLiU" charset="0"/>
                <a:sym typeface="+mn-ea"/>
              </a:rPr>
              <a:t>》：</a:t>
            </a:r>
            <a:endParaRPr lang="zh-CN" altLang="en-US" sz="2800">
              <a:latin typeface="Times New Roman" panose="02020603050405020304" charset="0"/>
              <a:cs typeface="MingLiU" charset="0"/>
              <a:sym typeface="+mn-ea"/>
            </a:endParaRPr>
          </a:p>
          <a:p>
            <a:pPr indent="127000" algn="just">
              <a:lnSpc>
                <a:spcPct val="130000"/>
              </a:lnSpc>
            </a:pPr>
            <a:r>
              <a:rPr lang="zh-CN" altLang="en-US" sz="2800" b="0">
                <a:latin typeface="Times New Roman" panose="02020603050405020304" charset="0"/>
                <a:cs typeface="MingLiU" charset="0"/>
              </a:rPr>
              <a:t>Showing that people's appreciation of "beauty" seems to be a positive motive in the time of Confucius</a:t>
            </a:r>
            <a:endParaRPr lang="zh-CN" altLang="en-US" sz="2800" b="0">
              <a:latin typeface="Times New Roman" panose="02020603050405020304" charset="0"/>
              <a:cs typeface="MingLiU" charset="0"/>
            </a:endParaRPr>
          </a:p>
          <a:p>
            <a:pPr indent="127000" algn="just">
              <a:lnSpc>
                <a:spcPct val="130000"/>
              </a:lnSpc>
            </a:pPr>
            <a:endParaRPr lang="en-US" altLang="en-US" sz="2400" b="0">
              <a:latin typeface="Times New Roman" panose="02020603050405020304" charset="0"/>
              <a:cs typeface="MingLiU" charset="0"/>
            </a:endParaRPr>
          </a:p>
          <a:p>
            <a:pPr indent="127000" algn="just">
              <a:lnSpc>
                <a:spcPct val="130000"/>
              </a:lnSpc>
            </a:pPr>
            <a:endParaRPr lang="en-US" altLang="en-US" sz="2400" b="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102" name="文本框 101"/>
          <p:cNvSpPr txBox="1"/>
          <p:nvPr/>
        </p:nvSpPr>
        <p:spPr>
          <a:xfrm>
            <a:off x="1260475" y="1242060"/>
            <a:ext cx="9051290" cy="396938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127000"/>
            <a:r>
              <a:rPr lang="en-US" sz="3600" b="0">
                <a:latin typeface="Times New Roman" panose="02020603050405020304" charset="0"/>
                <a:cs typeface="MingLiU" charset="0"/>
              </a:rPr>
              <a:t>My statistics</a:t>
            </a:r>
            <a:r>
              <a:rPr lang="zh-CN" altLang="en-US" sz="3600" b="0">
                <a:latin typeface="Times New Roman" panose="02020603050405020304" charset="0"/>
                <a:cs typeface="MingLiU" charset="0"/>
              </a:rPr>
              <a:t>：</a:t>
            </a:r>
            <a:endParaRPr lang="zh-CN" altLang="en-US" sz="3600" b="0">
              <a:latin typeface="Times New Roman" panose="02020603050405020304" charset="0"/>
              <a:cs typeface="MingLiU" charset="0"/>
            </a:endParaRPr>
          </a:p>
          <a:p>
            <a:pPr indent="127000"/>
            <a:endParaRPr lang="zh-CN" altLang="en-US" sz="3600" b="0">
              <a:latin typeface="Times New Roman" panose="02020603050405020304" charset="0"/>
              <a:cs typeface="MingLiU" charset="0"/>
            </a:endParaRPr>
          </a:p>
          <a:p>
            <a:pPr indent="127000" algn="just"/>
            <a:r>
              <a:rPr lang="en-US" altLang="zh-CN" sz="3600" b="0">
                <a:latin typeface="Times New Roman" panose="02020603050405020304" charset="0"/>
                <a:cs typeface="MingLiU" charset="0"/>
              </a:rPr>
              <a:t>   色 appears in 25 places in the Analects (excluding 賢賢易色), amongst them only 3 have the meaning of beauty. </a:t>
            </a:r>
            <a:endParaRPr lang="en-US" altLang="zh-CN" sz="3600" b="0">
              <a:latin typeface="Times New Roman" panose="02020603050405020304" charset="0"/>
              <a:cs typeface="MingLiU" charset="0"/>
            </a:endParaRPr>
          </a:p>
          <a:p>
            <a:pPr indent="127000" algn="just"/>
            <a:endParaRPr lang="en-US" altLang="zh-CN" sz="3600" b="0">
              <a:latin typeface="Times New Roman" panose="02020603050405020304" charset="0"/>
              <a:cs typeface="MingLiU" charset="0"/>
            </a:endParaRPr>
          </a:p>
          <a:p>
            <a:pPr indent="127000" algn="just"/>
            <a:endParaRPr lang="zh-CN" altLang="en-US" sz="3600" b="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1348105" y="1596390"/>
            <a:ext cx="8902700" cy="304609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indent="127000" algn="just"/>
            <a:r>
              <a:rPr lang="en-US" altLang="zh-CN" sz="3200">
                <a:latin typeface="Times New Roman" panose="02020603050405020304" charset="0"/>
                <a:cs typeface="MingLiU" charset="0"/>
                <a:sym typeface="+mn-ea"/>
              </a:rPr>
              <a:t>《子罕篇》and《衛靈公篇》:Confucius lamented that he had never seen a man who desires virtue more than his desire for beauty.</a:t>
            </a:r>
            <a:endParaRPr lang="zh-CN" altLang="en-US" sz="3200">
              <a:latin typeface="Times New Roman" panose="02020603050405020304" charset="0"/>
              <a:cs typeface="MingLiU" charset="0"/>
              <a:sym typeface="+mn-ea"/>
            </a:endParaRPr>
          </a:p>
          <a:p>
            <a:pPr indent="127000" algn="just"/>
            <a:endParaRPr lang="zh-CN" altLang="en-US" sz="3200">
              <a:latin typeface="Times New Roman" panose="02020603050405020304" charset="0"/>
              <a:cs typeface="MingLiU" charset="0"/>
              <a:sym typeface="+mn-ea"/>
            </a:endParaRPr>
          </a:p>
          <a:p>
            <a:pPr indent="127000" algn="just"/>
            <a:r>
              <a:rPr lang="zh-CN" altLang="en-US" sz="3200">
                <a:latin typeface="Times New Roman" panose="02020603050405020304" charset="0"/>
                <a:cs typeface="MingLiU" charset="0"/>
                <a:sym typeface="+mn-ea"/>
              </a:rPr>
              <a:t>《</a:t>
            </a:r>
            <a:r>
              <a:rPr lang="zh-CN" altLang="en-US" sz="3200">
                <a:latin typeface="Times New Roman" panose="02020603050405020304" charset="0"/>
                <a:cs typeface="MingLiU" charset="0"/>
                <a:sym typeface="+mn-ea"/>
              </a:rPr>
              <a:t>季氏篇</a:t>
            </a:r>
            <a:r>
              <a:rPr lang="zh-CN" altLang="en-US" sz="3200">
                <a:latin typeface="Times New Roman" panose="02020603050405020304" charset="0"/>
                <a:cs typeface="MingLiU" charset="0"/>
                <a:sym typeface="+mn-ea"/>
              </a:rPr>
              <a:t>》: people should restrain themselves from lusting for beauty in their youth</a:t>
            </a:r>
            <a:r>
              <a:rPr lang="en-US" altLang="zh-CN" sz="3200">
                <a:latin typeface="Times New Roman" panose="02020603050405020304" charset="0"/>
                <a:cs typeface="MingLiU" charset="0"/>
                <a:sym typeface="+mn-ea"/>
              </a:rPr>
              <a:t>.</a:t>
            </a:r>
            <a:endParaRPr lang="en-US" altLang="zh-CN" sz="3200">
              <a:latin typeface="Times New Roman" panose="02020603050405020304" charset="0"/>
              <a:cs typeface="MingLiU" charset="0"/>
              <a:sym typeface="+mn-ea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1738630" y="674370"/>
            <a:ext cx="8286115" cy="526224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/>
            <a:r>
              <a:rPr lang="en-US" altLang="zh-CN" sz="2800" b="1">
                <a:latin typeface="Times New Roman" panose="02020603050405020304" charset="0"/>
                <a:cs typeface="MingLiU" charset="0"/>
              </a:rPr>
              <a:t>Contend: </a:t>
            </a:r>
            <a:endParaRPr lang="en-US" altLang="zh-CN" sz="2800" b="1">
              <a:latin typeface="Times New Roman" panose="02020603050405020304" charset="0"/>
              <a:cs typeface="MingLiU" charset="0"/>
            </a:endParaRPr>
          </a:p>
          <a:p>
            <a:pPr algn="just"/>
            <a:r>
              <a:rPr lang="en-US" altLang="zh-CN" sz="2800">
                <a:latin typeface="Times New Roman" panose="02020603050405020304" charset="0"/>
                <a:cs typeface="MingLiU" charset="0"/>
              </a:rPr>
              <a:t>It is not Confucius’ intention to encourage people to remove their appreciation for "beauty" if it was in a positive way. </a:t>
            </a:r>
            <a:endParaRPr lang="en-US" altLang="zh-CN" sz="2800">
              <a:latin typeface="Times New Roman" panose="02020603050405020304" charset="0"/>
              <a:cs typeface="MingLiU" charset="0"/>
            </a:endParaRPr>
          </a:p>
          <a:p>
            <a:pPr algn="just"/>
            <a:endParaRPr lang="en-US" altLang="zh-CN" sz="2800">
              <a:latin typeface="Times New Roman" panose="02020603050405020304" charset="0"/>
              <a:cs typeface="MingLiU" charset="0"/>
            </a:endParaRPr>
          </a:p>
          <a:p>
            <a:pPr algn="just"/>
            <a:r>
              <a:rPr lang="en-US" altLang="zh-CN" sz="2800">
                <a:latin typeface="Times New Roman" panose="02020603050405020304" charset="0"/>
                <a:cs typeface="MingLiU" charset="0"/>
              </a:rPr>
              <a:t>Therefore, under this context, it is more reasonable to interpret 「易」of</a:t>
            </a:r>
            <a:r>
              <a:rPr lang="en-US" altLang="zh-CN" sz="2800">
                <a:latin typeface="Times New Roman" panose="02020603050405020304" charset="0"/>
                <a:cs typeface="MingLiU" charset="0"/>
                <a:sym typeface="+mn-ea"/>
              </a:rPr>
              <a:t>「</a:t>
            </a:r>
            <a:r>
              <a:rPr lang="en-US" altLang="zh-CN" sz="2800">
                <a:latin typeface="Times New Roman" panose="02020603050405020304" charset="0"/>
                <a:cs typeface="MingLiU" charset="0"/>
              </a:rPr>
              <a:t>易色」as “is like” rather than “transform”</a:t>
            </a:r>
            <a:endParaRPr lang="en-US" altLang="zh-CN" sz="2800">
              <a:latin typeface="Times New Roman" panose="02020603050405020304" charset="0"/>
              <a:cs typeface="MingLiU" charset="0"/>
            </a:endParaRPr>
          </a:p>
          <a:p>
            <a:pPr algn="just"/>
            <a:endParaRPr lang="en-US" altLang="zh-CN" sz="2800">
              <a:latin typeface="Times New Roman" panose="02020603050405020304" charset="0"/>
              <a:cs typeface="MingLiU" charset="0"/>
            </a:endParaRPr>
          </a:p>
          <a:p>
            <a:pPr algn="just"/>
            <a:r>
              <a:rPr lang="en-US" altLang="zh-CN" sz="2800" b="1">
                <a:latin typeface="Times New Roman" panose="02020603050405020304" charset="0"/>
                <a:cs typeface="MingLiU" charset="0"/>
              </a:rPr>
              <a:t>Reinterpret:</a:t>
            </a:r>
            <a:endParaRPr lang="en-US" altLang="zh-CN" sz="2800" b="1">
              <a:latin typeface="Times New Roman" panose="02020603050405020304" charset="0"/>
              <a:cs typeface="MingLiU" charset="0"/>
            </a:endParaRPr>
          </a:p>
          <a:p>
            <a:pPr algn="just"/>
            <a:r>
              <a:rPr lang="en-US" altLang="zh-CN" sz="2800">
                <a:latin typeface="Times New Roman" panose="02020603050405020304" charset="0"/>
                <a:cs typeface="MingLiU" charset="0"/>
              </a:rPr>
              <a:t>賢賢易色 as: “admiring virtue as one would appreciate beauty.” </a:t>
            </a:r>
            <a:endParaRPr lang="en-US" altLang="zh-CN" sz="280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1847850" y="778510"/>
            <a:ext cx="8430895" cy="495427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/>
            <a:r>
              <a:rPr lang="en-US" sz="2800">
                <a:solidFill>
                  <a:srgbClr val="0070C0"/>
                </a:solidFill>
                <a:latin typeface="Times New Roman" panose="02020603050405020304" charset="0"/>
                <a:cs typeface="MingLiU" charset="0"/>
              </a:rPr>
              <a:t>3. The Third interpretation of「易色」 as “to dignify one’s countenance,” seems more reasonable.</a:t>
            </a:r>
            <a:r>
              <a:rPr lang="zh-CN" altLang="en-US"/>
              <a:t> </a:t>
            </a:r>
            <a:endParaRPr lang="zh-CN" altLang="en-US"/>
          </a:p>
          <a:p>
            <a:pPr algn="just"/>
            <a:endParaRPr lang="zh-CN" altLang="en-US"/>
          </a:p>
          <a:p>
            <a:pPr algn="just"/>
            <a:endParaRPr lang="zh-CN" altLang="en-US"/>
          </a:p>
          <a:p>
            <a:pPr algn="just"/>
            <a:r>
              <a:rPr lang="zh-CN" altLang="en-US" sz="2800"/>
              <a:t>In the Analects, apart from the 3 places that indicate “beauty”, the others mainly refer to “countenance”. </a:t>
            </a:r>
            <a:endParaRPr lang="zh-CN" altLang="en-US" sz="2800"/>
          </a:p>
          <a:p>
            <a:pPr algn="just"/>
            <a:endParaRPr lang="zh-CN" altLang="en-US" sz="2800"/>
          </a:p>
          <a:p>
            <a:pPr algn="just"/>
            <a:endParaRPr lang="zh-CN" altLang="en-US" sz="2800"/>
          </a:p>
          <a:p>
            <a:pPr algn="just"/>
            <a:r>
              <a:rPr lang="en-US" altLang="zh-CN" sz="2800"/>
              <a:t>I</a:t>
            </a:r>
            <a:r>
              <a:rPr lang="zh-CN" altLang="en-US" sz="2800"/>
              <a:t>f a man dignifies his countenance when meeting a virtuous person, this manner corresponds with the statement by Confucius: “In seeing a man of virtue, we should try to become his equal.”</a:t>
            </a:r>
            <a:r>
              <a:rPr lang="en-US" altLang="zh-CN" sz="2800"/>
              <a:t>(</a:t>
            </a:r>
            <a:r>
              <a:rPr lang="zh-CN" altLang="en-US" sz="2800">
                <a:sym typeface="+mn-ea"/>
              </a:rPr>
              <a:t>見賢思齊</a:t>
            </a:r>
            <a:r>
              <a:rPr lang="en-US" altLang="zh-CN" sz="2800"/>
              <a:t>)</a:t>
            </a:r>
            <a:endParaRPr lang="en-US" altLang="zh-CN" sz="280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文本框 3"/>
          <p:cNvSpPr txBox="1"/>
          <p:nvPr/>
        </p:nvSpPr>
        <p:spPr>
          <a:xfrm>
            <a:off x="1612265" y="1007110"/>
            <a:ext cx="8331200" cy="396938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algn="just"/>
            <a:r>
              <a:rPr lang="en-US" altLang="zh-CN" sz="2800">
                <a:latin typeface="Times New Roman" panose="02020603050405020304" charset="0"/>
                <a:cs typeface="MingLiU" charset="0"/>
              </a:rPr>
              <a:t>The theme of學而 chapter is about “learning”; Confucius’ learning attitude is proven in his saying “When I walk along with two others, they may serve me as my teachers”（三人行，必有我師焉）</a:t>
            </a:r>
            <a:endParaRPr lang="en-US" altLang="zh-CN" sz="2800">
              <a:latin typeface="Times New Roman" panose="02020603050405020304" charset="0"/>
              <a:cs typeface="MingLiU" charset="0"/>
            </a:endParaRPr>
          </a:p>
          <a:p>
            <a:pPr algn="just"/>
            <a:endParaRPr lang="en-US" altLang="zh-CN" sz="2800">
              <a:latin typeface="Times New Roman" panose="02020603050405020304" charset="0"/>
              <a:cs typeface="MingLiU" charset="0"/>
            </a:endParaRPr>
          </a:p>
          <a:p>
            <a:pPr algn="just"/>
            <a:r>
              <a:rPr lang="en-US" altLang="zh-CN" sz="2800">
                <a:latin typeface="Times New Roman" panose="02020603050405020304" charset="0"/>
                <a:cs typeface="MingLiU" charset="0"/>
              </a:rPr>
              <a:t>His joy when meeting the virtuous cannot be compared with the ordinary happiness of seeing beautiful things. Based on this, it would be a natural gesture to show respectful countenance when meeting virtuous people.</a:t>
            </a:r>
            <a:endParaRPr lang="en-US" altLang="zh-CN" sz="2800">
              <a:latin typeface="Times New Roman" panose="02020603050405020304" charset="0"/>
              <a:cs typeface="MingLiU" charset="0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文本框 99"/>
          <p:cNvSpPr txBox="1"/>
          <p:nvPr/>
        </p:nvSpPr>
        <p:spPr>
          <a:xfrm>
            <a:off x="3003550" y="608330"/>
            <a:ext cx="5356225" cy="76835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ctr"/>
            <a:r>
              <a:rPr lang="en-US" altLang="zh-CN" sz="4400">
                <a:solidFill>
                  <a:srgbClr val="FF0000"/>
                </a:solidFill>
                <a:latin typeface="Times New Roman" panose="02020603050405020304" charset="0"/>
                <a:ea typeface="+mj-ea"/>
                <a:cs typeface="Times New Roman" panose="02020603050405020304" charset="0"/>
              </a:rPr>
              <a:t>Conclusion</a:t>
            </a:r>
            <a:endParaRPr lang="en-US" altLang="zh-CN" sz="4400">
              <a:solidFill>
                <a:srgbClr val="FF0000"/>
              </a:solidFill>
              <a:latin typeface="Times New Roman" panose="02020603050405020304" charset="0"/>
              <a:ea typeface="+mj-ea"/>
              <a:cs typeface="Times New Roman" panose="02020603050405020304" charset="0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740410" y="1720215"/>
            <a:ext cx="10295255" cy="13836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p>
            <a:pPr indent="0" algn="just"/>
            <a:r>
              <a:rPr lang="en-US" altLang="en-US" sz="2800" b="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Times New Roman" panose="02020603050405020304" charset="0"/>
                <a:ea typeface="宋体" panose="02010600030101010101" pitchFamily="2" charset="-122"/>
              </a:rPr>
              <a:t>After examining the three possible interpretations by applying Semantic Exegesis, I find「易色」’s third interpretation of “to dignify one’s countenance” to be the most reasonable. </a:t>
            </a:r>
            <a:endParaRPr lang="en-US" altLang="en-US" sz="2800" b="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Times New Roman" panose="0202060305040502030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038860" y="3497580"/>
            <a:ext cx="9562465" cy="230695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zh-CN" altLang="en-US" sz="2400"/>
              <a:t>1. more in line with the overall context of學而 chapter</a:t>
            </a:r>
            <a:endParaRPr lang="zh-CN" altLang="en-US" sz="2400"/>
          </a:p>
          <a:p>
            <a:endParaRPr lang="zh-CN" altLang="en-US" sz="2400"/>
          </a:p>
          <a:p>
            <a:r>
              <a:rPr lang="zh-CN" altLang="en-US" sz="2400"/>
              <a:t>2. corresponds with Confucius’ idea of “striving to equal oneself to a virtuous man 「見賢思齊」</a:t>
            </a:r>
            <a:endParaRPr lang="zh-CN" altLang="en-US" sz="2400"/>
          </a:p>
          <a:p>
            <a:endParaRPr lang="zh-CN" altLang="en-US" sz="2400"/>
          </a:p>
          <a:p>
            <a:r>
              <a:rPr lang="zh-CN" altLang="en-US" sz="2400"/>
              <a:t>3 .more fitting with the literal meaning of 「色」</a:t>
            </a:r>
            <a:endParaRPr lang="zh-CN" altLang="en-US" sz="2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289685" y="1145540"/>
            <a:ext cx="9144000" cy="4566285"/>
          </a:xfrm>
        </p:spPr>
        <p:txBody>
          <a:bodyPr>
            <a:normAutofit/>
          </a:bodyPr>
          <a:p>
            <a:r>
              <a:rPr lang="en-US" altLang="zh-CN" sz="6600" b="1">
                <a:solidFill>
                  <a:srgbClr val="FF0000"/>
                </a:solidFill>
                <a:latin typeface="Times New Roman" panose="02020603050405020304" charset="0"/>
                <a:cs typeface="Times New Roman" panose="02020603050405020304" charset="0"/>
              </a:rPr>
              <a:t>Thank  you </a:t>
            </a:r>
            <a:endParaRPr lang="en-US" altLang="zh-CN" sz="6600" b="1">
              <a:solidFill>
                <a:srgbClr val="FF0000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r>
              <a:rPr lang="en-US" altLang="zh-CN" sz="6600" b="1">
                <a:solidFill>
                  <a:srgbClr val="FF0000"/>
                </a:solidFill>
              </a:rPr>
              <a:t> </a:t>
            </a:r>
            <a:endParaRPr lang="en-US" altLang="zh-CN" sz="6600" b="1">
              <a:solidFill>
                <a:srgbClr val="FF0000"/>
              </a:solidFill>
            </a:endParaRPr>
          </a:p>
          <a:p>
            <a:pPr algn="just"/>
            <a:r>
              <a:rPr lang="en-US" altLang="zh-CN" sz="44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            </a:t>
            </a:r>
            <a:r>
              <a:rPr lang="en-US" altLang="zh-CN" sz="3600" b="1">
                <a:solidFill>
                  <a:schemeClr val="tx1"/>
                </a:solidFill>
                <a:latin typeface="Times New Roman" panose="02020603050405020304" charset="0"/>
                <a:cs typeface="Times New Roman" panose="02020603050405020304" charset="0"/>
              </a:rPr>
              <a:t>Any feedback is appreciated</a:t>
            </a:r>
            <a:endParaRPr lang="en-US" altLang="zh-CN" sz="3600" b="1">
              <a:solidFill>
                <a:schemeClr val="tx1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ww.33ppt.c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6493</Words>
  <Application>WPS 演示</Application>
  <PresentationFormat>Custom</PresentationFormat>
  <Paragraphs>187</Paragraphs>
  <Slides>30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36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30</vt:i4>
      </vt:variant>
    </vt:vector>
  </HeadingPairs>
  <TitlesOfParts>
    <vt:vector size="67" baseType="lpstr">
      <vt:lpstr>Arial</vt:lpstr>
      <vt:lpstr>宋体</vt:lpstr>
      <vt:lpstr>Wingdings</vt:lpstr>
      <vt:lpstr>Times New Roman</vt:lpstr>
      <vt:lpstr>微软雅黑</vt:lpstr>
      <vt:lpstr>楷体</vt:lpstr>
      <vt:lpstr>Arial Unicode MS</vt:lpstr>
      <vt:lpstr>Calibri Light</vt:lpstr>
      <vt:lpstr>Calibri</vt:lpstr>
      <vt:lpstr>MingLiU</vt:lpstr>
      <vt:lpstr>Segoe Print</vt:lpstr>
      <vt:lpstr>华光超粗黑_CNKI</vt:lpstr>
      <vt:lpstr>华光淡古印_CNKI</vt:lpstr>
      <vt:lpstr>华光仿宋_CNKI</vt:lpstr>
      <vt:lpstr>华光黑体_CNKI</vt:lpstr>
      <vt:lpstr>华光魏体_CNKI</vt:lpstr>
      <vt:lpstr>华光行草_CNKI</vt:lpstr>
      <vt:lpstr>华光准圆_CNKI</vt:lpstr>
      <vt:lpstr>Bahnschrift SemiBold Condensed</vt:lpstr>
      <vt:lpstr>Corbel Light</vt:lpstr>
      <vt:lpstr>Gabriola</vt:lpstr>
      <vt:lpstr>HGB6X_CNKI</vt:lpstr>
      <vt:lpstr>HGBD_CNKI</vt:lpstr>
      <vt:lpstr>HGF1_CNKI</vt:lpstr>
      <vt:lpstr>HGF6X_CNKI</vt:lpstr>
      <vt:lpstr>HGF9X_CNKI</vt:lpstr>
      <vt:lpstr>HGH3X_CNKI</vt:lpstr>
      <vt:lpstr>HGHZ_CNKI</vt:lpstr>
      <vt:lpstr>HGXFX_CNKI</vt:lpstr>
      <vt:lpstr>Microsoft JhengHei UI Light</vt:lpstr>
      <vt:lpstr>MS Gothic</vt:lpstr>
      <vt:lpstr>Myanmar Text</vt:lpstr>
      <vt:lpstr>Segoe Script</vt:lpstr>
      <vt:lpstr>Segoe UI Historic</vt:lpstr>
      <vt:lpstr>Sitka Text</vt:lpstr>
      <vt:lpstr>Trebuchet MS</vt:lpstr>
      <vt:lpstr>www.33ppt.com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1.An Excerpt of Classic Text to be Examined</vt:lpstr>
      <vt:lpstr>1.An Excerpt of Classic Text to be Examined</vt:lpstr>
      <vt:lpstr>PowerPoint 演示文稿</vt:lpstr>
      <vt:lpstr>Introduction  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www.33ppt.com</dc:title>
  <dc:creator>www.33ppt.com</dc:creator>
  <cp:lastModifiedBy>泰域</cp:lastModifiedBy>
  <cp:revision>32</cp:revision>
  <dcterms:created xsi:type="dcterms:W3CDTF">2017-03-03T07:14:00Z</dcterms:created>
  <dcterms:modified xsi:type="dcterms:W3CDTF">2021-11-12T15:04:53Z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2052-11.1.0.11045</vt:lpwstr>
  </property>
  <property fmtid="{D5CDD505-2E9C-101B-9397-08002B2CF9AE}" pid="3" name="ICV">
    <vt:lpwstr>06384F205DDB438792A37485724DC5DC</vt:lpwstr>
  </property>
</Properties>
</file>