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2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8" d="100"/>
          <a:sy n="138" d="100"/>
        </p:scale>
        <p:origin x="834" y="11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9b0fffec6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9b0fffec6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To meet the rising marketplace demand for an improved lifestyle while saving time, Fitbit UK provides calorie-counted mealtimes created with locally sourced, fresh ingredients to help people make well-being the focus of their mealtimes without foregoing palate or time. Consumption rights and exercise with pardon, we eat each day, impressions our short- and long-term well-being (Parker, 2023). Consumption of right and exercise can inferior risks for heart illness, diabetes, being overweight, and cancers. It is significant to help form good habits through the internal (personal) and outer (ecological) to help with their future health and savings..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9b0fffec6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9b0fffec6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With so many crops on the marketplace, it can be thought-provoking for patrons to make a choice -- that's where a robust USP (Unique Selling Proposition) originates for them. FitBite UK is dissimilar because we equilibrium health, suitability and sustainability (Ajikawo, 2024). We produce healthful meals day-to-day under the leadership of a nutritionist, clients, track calories, initial menus and partake in business maintainable labour. Their USP is like a supervisory light - mineral clear, sets them apart and delivers a way for patrons. Now is your time to shine a light on your USP.</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9b0fffec68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9b0fffec6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food distribution business in the UK is rising rapidly, but contempt these developments, choices are still largely limited to corrupt fast food. General quick service restaurant chains, including McDonald's, Burger King, and Greggs, of which the last conquered Q1 2025, and McDonald's made £1.8 billion in proceeds in 2023 (Statista, 2025), these formations show the sustained popularity of QSRs in general food distribution. FitBite UK, though, is as long as time-efficient, suitable and nutritious meal choices to specialists who prioritise their health and happiness while often making use of skills to assess and screen their health.</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9b0fffec6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9b0fffec6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Fitbit UK, as a limited company, is intended to maintain suppleness and credibility and protect individual assets. The drives of Fitbit are to contribute to the best and managers in providing suppleness (Kalogiannidis, 2022), and to project schemes that can be altered for effective outcomes in volatile and stormy circumstances. In this globalisation era, governments need to be agile and flexible to alleviate the challenges induced by scientific advances and open markets (Mavrommati, 2022). A small, effective, and skilled organisation team delivers for effective decision-making and accountability.</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9b0fffec68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9b0fffec6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New creativities and party-political agendas around well-being create chances. On the other hand, just as rising costs create financial pressure, entrepreneurs make a chance to counteract those pressures by increasing the cheap, creating jobs, and increasing cumulative productivity (Das, 2024).</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9b0fffec68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9b0fffec6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Through the use of developing skills and innovative design, FitBite UK has combined data-driven personalisation hooked on an app-based facility, changing the way user knowledge is designed in the numerical space. It examines five core areas, such as user conduct, division and audience targeting, machine learning algorithms, real-time adaptation, and privacy and ethical tests (Sharma, 2024).</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9b0fffec68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9b0fffec68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Marketing activities will highlight online visibility and health companies. Data from the literature review, a qualitative education led between 2012 and 2023, presented a significant role of influencer advertising in ornamental brand consciousness and sales in small and medium enterprises (SMEs (Agustian, 2023). Influencers will encourage nourishing and suitable food services as a brand partner on social media. Influencers have a documented role in an unstable digital world, while local proceedings will create public recognition for the brand.</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9b0fffec68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9b0fffec68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Targeted persons, despite favouring to order their health, may have trouble managing the essential time. Time management is a valued skill in healthcare settings, as wasted time for healthcare specialists is fundamentally less time spent with the affected role, thus affecting their care and action quality (Addis, 2023). One scheme was intended to inspect these time management practices. At the same time, FitBite UK luxuries their burden -- they transport fresh, nourishing and reasonably priced meals to their door. Fruits, potatoes, oats, dairy and protein should all have a place in a healthy diet. Low-fat milk, lactose-free and/or just soy milk are all suggested; a plant-like beverage is not anyway nourishing than one ( Guadie, 2023).</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9b0fffec68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9b0fffec68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startup needs £50,000 to start operations, which will be learnt via personal investment, bank loans and crowdfunding to reduce monetary cost. Much of the coffers will be allocated to kitchenette operations, digital promotion and distribution services (Renzetti, 2021). Financial planning is a pivotal bodybuilding in analysis that multitasks and reflects the mutuality of capital investment and funding decisions, and so cannot be shown in isolation. It deliberates the financial flows of the entire group, estimates the upcoming effects of decisions, and compares options (Renzetti, 2021). Changes to your wealth asset policy or capital foundations directly impact the company’s future profit, capital structure and cost of wealth. These are the issues that the financial manager will be nursing.</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9b0fffec68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9b0fffec68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company examined the association between manufacturing and costs, which has a standard monthly working cost of about £9,000, between January 2013 and September 2016 (Rodríguez-Villalobos, 2018). The answers indicate that the bounciness of manufacturing is one, representing that when production surges, so does manufacturing cost proportionally. The number of personnel is assumed to be the best (Hayes, 2024). The ABC technique as a way to improve cost organisation is to drive cost per mill down and increase success in six months with small to intermediate assembly line models.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9b0fffec68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9b0fffec68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FitBite UK is at the vanguard of a new method to healthy and sustainable eating in the UK via sustainability, nourishment and innovation, in response to modern lifestyle issues (Granato, 2023). Food safety, security, nourishment and accountable and sustainable manufacture and consumption are priorities for administrations and industries in the 2020s, together with public health. In this context, the new European Union lawmaking (Green Deal – Farm to Fork), which is grounded on the United Nations Sustainable Development Goals, has drawn new attention to ways to reduce the environmental impact of the food industry and ways to promote sustainable food systems. FitBite UK is supporting this shift. Thank you!</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9b0fffec68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9b0fffec68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9144000" cy="51435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950797"/>
            <a:ext cx="7182197" cy="323096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085851" y="1058711"/>
            <a:ext cx="6972300" cy="3026078"/>
          </a:xfrm>
          <a:prstGeom prst="rect">
            <a:avLst/>
          </a:prstGeom>
          <a:solidFill>
            <a:schemeClr val="bg2"/>
          </a:solidFill>
          <a:ln w="9525" cap="sq" cmpd="sng" algn="ctr">
            <a:noFill/>
            <a:prstDash val="solid"/>
            <a:miter lim="800000"/>
          </a:ln>
          <a:effectLst/>
        </p:spPr>
      </p:sp>
      <p:sp>
        <p:nvSpPr>
          <p:cNvPr id="15" name="Rectangle 14"/>
          <p:cNvSpPr/>
          <p:nvPr/>
        </p:nvSpPr>
        <p:spPr>
          <a:xfrm>
            <a:off x="3851910" y="950798"/>
            <a:ext cx="1440180" cy="54864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937635" y="950798"/>
            <a:ext cx="1268730" cy="483971"/>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1568447"/>
            <a:ext cx="6801440" cy="1943100"/>
          </a:xfrm>
        </p:spPr>
        <p:txBody>
          <a:bodyPr tIns="45720" bIns="45720" anchor="ctr">
            <a:noAutofit/>
          </a:bodyPr>
          <a:lstStyle>
            <a:lvl1pPr algn="ctr">
              <a:lnSpc>
                <a:spcPct val="83000"/>
              </a:lnSpc>
              <a:defRPr lang="en-US" sz="5400" b="0" kern="1200" cap="all" spc="-75"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3511547"/>
            <a:ext cx="6803136" cy="342901"/>
          </a:xfrm>
        </p:spPr>
        <p:txBody>
          <a:bodyPr>
            <a:normAutofit/>
          </a:bodyPr>
          <a:lstStyle>
            <a:lvl1pPr marL="0" indent="0" algn="ctr">
              <a:spcBef>
                <a:spcPts val="0"/>
              </a:spcBef>
              <a:buNone/>
              <a:defRPr sz="1200" spc="60" baseline="0">
                <a:solidFill>
                  <a:schemeClr val="tx2"/>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20" name="Date Placeholder 19"/>
          <p:cNvSpPr>
            <a:spLocks noGrp="1"/>
          </p:cNvSpPr>
          <p:nvPr>
            <p:ph type="dt" sz="half" idx="10"/>
          </p:nvPr>
        </p:nvSpPr>
        <p:spPr>
          <a:xfrm>
            <a:off x="3989070" y="1005942"/>
            <a:ext cx="1165860" cy="395410"/>
          </a:xfrm>
        </p:spPr>
        <p:txBody>
          <a:bodyPr/>
          <a:lstStyle>
            <a:lvl1pPr algn="ctr">
              <a:defRPr sz="975" spc="0" baseline="0">
                <a:solidFill>
                  <a:srgbClr val="FFFFFF"/>
                </a:solidFill>
                <a:latin typeface="+mn-lt"/>
              </a:defRPr>
            </a:lvl1pPr>
          </a:lstStyle>
          <a:p>
            <a:fld id="{B61BEF0D-F0BB-DE4B-95CE-6DB70DBA9567}" type="datetimeFigureOut">
              <a:rPr lang="en-US" smtClean="0"/>
              <a:pPr/>
              <a:t>10/20/2025</a:t>
            </a:fld>
            <a:endParaRPr lang="en-US" dirty="0"/>
          </a:p>
        </p:txBody>
      </p:sp>
      <p:sp>
        <p:nvSpPr>
          <p:cNvPr id="21" name="Footer Placeholder 20"/>
          <p:cNvSpPr>
            <a:spLocks noGrp="1"/>
          </p:cNvSpPr>
          <p:nvPr>
            <p:ph type="ftr" sz="quarter" idx="11"/>
          </p:nvPr>
        </p:nvSpPr>
        <p:spPr>
          <a:xfrm>
            <a:off x="1090422" y="3909060"/>
            <a:ext cx="4429125" cy="17145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6455190" y="3909060"/>
            <a:ext cx="1583911" cy="171450"/>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8010625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35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342900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9144000" cy="51435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950797"/>
            <a:ext cx="7182197" cy="323096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085851" y="1058711"/>
            <a:ext cx="6972300" cy="3026078"/>
          </a:xfrm>
          <a:prstGeom prst="rect">
            <a:avLst/>
          </a:prstGeom>
          <a:solidFill>
            <a:schemeClr val="bg2"/>
          </a:solidFill>
          <a:ln w="9525" cap="sq" cmpd="sng" algn="ctr">
            <a:noFill/>
            <a:prstDash val="solid"/>
            <a:miter lim="800000"/>
          </a:ln>
          <a:effectLst/>
        </p:spPr>
      </p:sp>
      <p:sp>
        <p:nvSpPr>
          <p:cNvPr id="30" name="Rectangle 29"/>
          <p:cNvSpPr/>
          <p:nvPr/>
        </p:nvSpPr>
        <p:spPr>
          <a:xfrm>
            <a:off x="3851910" y="950798"/>
            <a:ext cx="1440180" cy="54864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937635" y="950798"/>
            <a:ext cx="1268730" cy="483971"/>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1570732"/>
            <a:ext cx="6803136" cy="1940814"/>
          </a:xfrm>
        </p:spPr>
        <p:txBody>
          <a:bodyPr anchor="ctr">
            <a:noAutofit/>
          </a:bodyPr>
          <a:lstStyle>
            <a:lvl1pPr algn="ctr">
              <a:lnSpc>
                <a:spcPct val="83000"/>
              </a:lnSpc>
              <a:defRPr lang="en-US" sz="5400" b="0" kern="1200" cap="all" spc="-75"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3511547"/>
            <a:ext cx="6803136" cy="342900"/>
          </a:xfrm>
        </p:spPr>
        <p:txBody>
          <a:bodyPr anchor="t">
            <a:normAutofit/>
          </a:bodyPr>
          <a:lstStyle>
            <a:lvl1pPr marL="0" indent="0" algn="ctr">
              <a:buNone/>
              <a:tabLst>
                <a:tab pos="1975247" algn="l"/>
              </a:tabLst>
              <a:defRPr sz="1200">
                <a:solidFill>
                  <a:schemeClr val="tx2"/>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991356" y="1008377"/>
            <a:ext cx="1165860" cy="397764"/>
          </a:xfrm>
        </p:spPr>
        <p:txBody>
          <a:bodyPr/>
          <a:lstStyle>
            <a:lvl1pPr algn="ctr">
              <a:defRPr lang="en-US" sz="975" kern="1200" spc="0" baseline="0">
                <a:solidFill>
                  <a:srgbClr val="FFFFFF"/>
                </a:solidFill>
                <a:latin typeface="+mn-lt"/>
                <a:ea typeface="+mn-ea"/>
                <a:cs typeface="+mn-cs"/>
              </a:defRPr>
            </a:lvl1p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a:xfrm>
            <a:off x="1090422" y="3909060"/>
            <a:ext cx="4430268" cy="17145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6453378" y="3909060"/>
            <a:ext cx="1584198" cy="171450"/>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1836405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010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7774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739802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02386" y="1555751"/>
            <a:ext cx="3566160" cy="480060"/>
          </a:xfrm>
        </p:spPr>
        <p:txBody>
          <a:bodyPr anchor="ctr">
            <a:normAutofit/>
          </a:bodyPr>
          <a:lstStyle>
            <a:lvl1pPr marL="0" indent="0" algn="ctr">
              <a:spcBef>
                <a:spcPts val="0"/>
              </a:spcBef>
              <a:buNone/>
              <a:defRPr sz="1350" b="0">
                <a:solidFill>
                  <a:schemeClr val="tx2"/>
                </a:solidFill>
                <a:latin typeface="+mn-lt"/>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02386" y="2066924"/>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80026" y="1555751"/>
            <a:ext cx="3566160" cy="480060"/>
          </a:xfrm>
        </p:spPr>
        <p:txBody>
          <a:bodyPr anchor="ctr">
            <a:normAutofit/>
          </a:bodyPr>
          <a:lstStyle>
            <a:lvl1pPr marL="0" indent="0" algn="ctr">
              <a:spcBef>
                <a:spcPts val="0"/>
              </a:spcBef>
              <a:buNone/>
              <a:defRPr sz="1350" b="0">
                <a:solidFill>
                  <a:schemeClr val="tx2"/>
                </a:solidFill>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780026" y="2067436"/>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8400409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25635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32221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176020" y="178308"/>
            <a:ext cx="6474811" cy="4786884"/>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278892" y="281178"/>
            <a:ext cx="6264783" cy="4581144"/>
          </a:xfrm>
          <a:prstGeom prst="rect">
            <a:avLst/>
          </a:prstGeom>
          <a:solidFill>
            <a:schemeClr val="bg2"/>
          </a:solidFill>
          <a:ln w="6350" cap="sq" cmpd="sng" algn="ctr">
            <a:noFill/>
            <a:prstDash val="solid"/>
            <a:miter lim="800000"/>
          </a:ln>
          <a:effectLst/>
        </p:spPr>
      </p:sp>
      <p:sp>
        <p:nvSpPr>
          <p:cNvPr id="15" name="Rectangle 14"/>
          <p:cNvSpPr/>
          <p:nvPr/>
        </p:nvSpPr>
        <p:spPr>
          <a:xfrm>
            <a:off x="6765290" y="178308"/>
            <a:ext cx="2194560" cy="478688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5544"/>
            <a:ext cx="1823085" cy="1234440"/>
          </a:xfrm>
        </p:spPr>
        <p:txBody>
          <a:bodyPr anchor="b">
            <a:normAutofit/>
          </a:bodyPr>
          <a:lstStyle>
            <a:lvl1pPr algn="l" defTabSz="685800" rtl="0" eaLnBrk="1" latinLnBrk="0" hangingPunct="1">
              <a:lnSpc>
                <a:spcPct val="90000"/>
              </a:lnSpc>
              <a:spcBef>
                <a:spcPct val="0"/>
              </a:spcBef>
              <a:buNone/>
              <a:defRPr lang="en-US" sz="21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592931" y="528638"/>
            <a:ext cx="5672138" cy="3857625"/>
          </a:xfrm>
        </p:spPr>
        <p:txBody>
          <a:bodyPr/>
          <a:lstStyle>
            <a:lvl1pPr>
              <a:defRPr sz="1425"/>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1714500"/>
            <a:ext cx="1823085" cy="2628900"/>
          </a:xfrm>
        </p:spPr>
        <p:txBody>
          <a:bodyPr>
            <a:normAutofit/>
          </a:bodyPr>
          <a:lstStyle>
            <a:lvl1pPr marL="0" indent="0">
              <a:lnSpc>
                <a:spcPct val="110000"/>
              </a:lnSpc>
              <a:spcBef>
                <a:spcPts val="600"/>
              </a:spcBef>
              <a:buNone/>
              <a:defRPr sz="1050">
                <a:solidFill>
                  <a:schemeClr val="bg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6" name="Footer Placeholder 5"/>
          <p:cNvSpPr>
            <a:spLocks noGrp="1"/>
          </p:cNvSpPr>
          <p:nvPr>
            <p:ph type="ftr" sz="quarter" idx="11"/>
          </p:nvPr>
        </p:nvSpPr>
        <p:spPr>
          <a:xfrm>
            <a:off x="2579369" y="4660901"/>
            <a:ext cx="3888486" cy="192024"/>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pPr marL="0" lvl="0" indent="0" algn="r" rtl="0">
              <a:spcBef>
                <a:spcPts val="0"/>
              </a:spcBef>
              <a:spcAft>
                <a:spcPts val="0"/>
              </a:spcAft>
              <a:buNone/>
            </a:pPr>
            <a:fld id="{00000000-1234-1234-1234-123412341234}" type="slidenum">
              <a:rPr lang="en-GB" smtClean="0"/>
              <a:t>‹#›</a:t>
            </a:fld>
            <a:endParaRPr lang="en-GB"/>
          </a:p>
        </p:txBody>
      </p:sp>
      <p:sp>
        <p:nvSpPr>
          <p:cNvPr id="11" name="Rectangle 10"/>
          <p:cNvSpPr/>
          <p:nvPr/>
        </p:nvSpPr>
        <p:spPr>
          <a:xfrm>
            <a:off x="6868160" y="281178"/>
            <a:ext cx="1988820" cy="4581144"/>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36332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8308"/>
            <a:ext cx="2194560" cy="4786884"/>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68160" y="281178"/>
            <a:ext cx="1988820" cy="4581144"/>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2628"/>
            <a:ext cx="1824228" cy="1234440"/>
          </a:xfrm>
        </p:spPr>
        <p:txBody>
          <a:bodyPr anchor="b">
            <a:noAutofit/>
          </a:bodyPr>
          <a:lstStyle>
            <a:lvl1pPr algn="l">
              <a:defRPr sz="21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8308"/>
            <a:ext cx="6450807" cy="4786884"/>
          </a:xfrm>
          <a:solidFill>
            <a:srgbClr val="808080"/>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972300" y="1714500"/>
            <a:ext cx="1824228" cy="2626614"/>
          </a:xfrm>
        </p:spPr>
        <p:txBody>
          <a:bodyPr>
            <a:normAutofit/>
          </a:bodyPr>
          <a:lstStyle>
            <a:lvl1pPr marL="0" indent="0" algn="l">
              <a:lnSpc>
                <a:spcPct val="110000"/>
              </a:lnSpc>
              <a:spcBef>
                <a:spcPts val="600"/>
              </a:spcBef>
              <a:buNone/>
              <a:defRPr sz="1050">
                <a:solidFill>
                  <a:schemeClr val="tx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B61BEF0D-F0BB-DE4B-95CE-6DB70DBA9567}" type="datetimeFigureOut">
              <a:rPr lang="en-US" smtClean="0"/>
              <a:pPr/>
              <a:t>10/20/2025</a:t>
            </a:fld>
            <a:endParaRPr lang="en-US" dirty="0"/>
          </a:p>
        </p:txBody>
      </p:sp>
      <p:sp>
        <p:nvSpPr>
          <p:cNvPr id="6" name="Footer Placeholder 5"/>
          <p:cNvSpPr>
            <a:spLocks noGrp="1"/>
          </p:cNvSpPr>
          <p:nvPr>
            <p:ph type="ftr" sz="quarter" idx="11"/>
          </p:nvPr>
        </p:nvSpPr>
        <p:spPr/>
        <p:txBody>
          <a:bodyPr/>
          <a:lstStyle>
            <a:lvl1pPr marL="0" algn="r" defTabSz="685800" rtl="0" eaLnBrk="1" latinLnBrk="0" hangingPunct="1">
              <a:defRPr lang="en-US" sz="75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1267104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023042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571500"/>
            <a:ext cx="1771650" cy="39433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571500"/>
            <a:ext cx="6057900" cy="3943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771793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552356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176022" y="178308"/>
            <a:ext cx="8791956" cy="4786884"/>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278892" y="281178"/>
            <a:ext cx="8586216" cy="4581144"/>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800100" y="481946"/>
            <a:ext cx="7543800" cy="10287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00100" y="1577340"/>
            <a:ext cx="7543800" cy="29489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2098" y="4660901"/>
            <a:ext cx="2057400" cy="192024"/>
          </a:xfrm>
          <a:prstGeom prst="rect">
            <a:avLst/>
          </a:prstGeom>
        </p:spPr>
        <p:txBody>
          <a:bodyPr vert="horz" lIns="91440" tIns="45720" rIns="91440" bIns="45720" rtlCol="0" anchor="b"/>
          <a:lstStyle>
            <a:lvl1pPr algn="l">
              <a:defRPr sz="750">
                <a:solidFill>
                  <a:schemeClr val="bg2"/>
                </a:solidFill>
              </a:defRPr>
            </a:lvl1p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3"/>
          </p:nvPr>
        </p:nvSpPr>
        <p:spPr>
          <a:xfrm>
            <a:off x="2617470" y="4660901"/>
            <a:ext cx="3909060" cy="192024"/>
          </a:xfrm>
          <a:prstGeom prst="rect">
            <a:avLst/>
          </a:prstGeom>
        </p:spPr>
        <p:txBody>
          <a:bodyPr vert="horz" lIns="91440" tIns="45720" rIns="91440" bIns="45720" rtlCol="0" anchor="b"/>
          <a:lstStyle>
            <a:lvl1pPr algn="ctr">
              <a:defRPr sz="750">
                <a:solidFill>
                  <a:schemeClr val="bg2"/>
                </a:solidFill>
              </a:defRPr>
            </a:lvl1pPr>
          </a:lstStyle>
          <a:p>
            <a:endParaRPr lang="en-US" dirty="0"/>
          </a:p>
        </p:txBody>
      </p:sp>
      <p:sp>
        <p:nvSpPr>
          <p:cNvPr id="6" name="Slide Number Placeholder 5"/>
          <p:cNvSpPr>
            <a:spLocks noGrp="1"/>
          </p:cNvSpPr>
          <p:nvPr>
            <p:ph type="sldNum" sz="quarter" idx="4"/>
          </p:nvPr>
        </p:nvSpPr>
        <p:spPr>
          <a:xfrm>
            <a:off x="7761401" y="4660901"/>
            <a:ext cx="1097280" cy="192024"/>
          </a:xfrm>
          <a:prstGeom prst="rect">
            <a:avLst/>
          </a:prstGeom>
        </p:spPr>
        <p:txBody>
          <a:bodyPr vert="horz" lIns="91440" tIns="45720" rIns="91440" bIns="45720" rtlCol="0" anchor="b"/>
          <a:lstStyle>
            <a:lvl1pPr algn="r">
              <a:defRPr sz="750">
                <a:solidFill>
                  <a:schemeClr val="bg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25748453"/>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685800" rtl="0" eaLnBrk="1" latinLnBrk="0" hangingPunct="1">
        <a:lnSpc>
          <a:spcPct val="90000"/>
        </a:lnSpc>
        <a:spcBef>
          <a:spcPct val="0"/>
        </a:spcBef>
        <a:buNone/>
        <a:defRPr lang="en-US" sz="3600" kern="1200" cap="none" spc="0" baseline="0" dirty="0">
          <a:solidFill>
            <a:schemeClr val="tx1"/>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2">
            <a:lumMod val="60000"/>
            <a:lumOff val="40000"/>
          </a:schemeClr>
        </a:buClr>
        <a:buFont typeface="Arial" pitchFamily="34"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2">
            <a:lumMod val="60000"/>
            <a:lumOff val="40000"/>
          </a:schemeClr>
        </a:buClr>
        <a:buFont typeface="Arial" pitchFamily="34"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bg1"/>
          </a:solidFill>
          <a:latin typeface="+mn-lt"/>
          <a:ea typeface="+mn-ea"/>
          <a:cs typeface="+mn-cs"/>
        </a:defRPr>
      </a:lvl6pPr>
      <a:lvl7pPr marL="1425000" indent="-17145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bg1"/>
          </a:solidFill>
          <a:latin typeface="+mn-lt"/>
          <a:ea typeface="+mn-ea"/>
          <a:cs typeface="+mn-cs"/>
        </a:defRPr>
      </a:lvl7pPr>
      <a:lvl8pPr marL="1650000" indent="-17145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bg1"/>
          </a:solidFill>
          <a:latin typeface="+mn-lt"/>
          <a:ea typeface="+mn-ea"/>
          <a:cs typeface="+mn-cs"/>
        </a:defRPr>
      </a:lvl8pPr>
      <a:lvl9pPr marL="1875000" indent="-171450" algn="l" defTabSz="685800" rtl="0" eaLnBrk="1" latinLnBrk="0" hangingPunct="1">
        <a:lnSpc>
          <a:spcPct val="100000"/>
        </a:lnSpc>
        <a:spcBef>
          <a:spcPts val="375"/>
        </a:spcBef>
        <a:buClr>
          <a:schemeClr val="tx2">
            <a:lumMod val="60000"/>
            <a:lumOff val="40000"/>
          </a:schemeClr>
        </a:buClr>
        <a:buFont typeface="Arial" pitchFamily="34" charset="0"/>
        <a:buChar char="•"/>
        <a:defRPr sz="1050" kern="1200">
          <a:solidFill>
            <a:schemeClr val="bg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1821771"/>
            <a:ext cx="8520600" cy="2052600"/>
          </a:xfrm>
          <a:prstGeom prst="rect">
            <a:avLst/>
          </a:prstGeom>
        </p:spPr>
        <p:txBody>
          <a:bodyPr spcFirstLastPara="1" wrap="square" lIns="91425" tIns="91425" rIns="91425" bIns="91425" anchor="b" anchorCtr="0">
            <a:noAutofit/>
          </a:bodyPr>
          <a:lstStyle/>
          <a:p>
            <a:pPr marL="0" lvl="0" indent="0" algn="ctr" rtl="0">
              <a:lnSpc>
                <a:spcPct val="150000"/>
              </a:lnSpc>
              <a:spcBef>
                <a:spcPts val="1000"/>
              </a:spcBef>
              <a:spcAft>
                <a:spcPts val="0"/>
              </a:spcAft>
              <a:buClr>
                <a:schemeClr val="dk1"/>
              </a:buClr>
              <a:buSzPct val="91666"/>
              <a:buFont typeface="Arial"/>
              <a:buNone/>
            </a:pPr>
            <a:r>
              <a:rPr lang="en-GB" sz="600" b="1" dirty="0" err="1">
                <a:latin typeface="Times New Roman"/>
                <a:ea typeface="Times New Roman"/>
                <a:cs typeface="Times New Roman"/>
                <a:sym typeface="Times New Roman"/>
              </a:rPr>
              <a:t>FitBite</a:t>
            </a:r>
            <a:r>
              <a:rPr lang="en-GB" sz="600" b="1" dirty="0">
                <a:latin typeface="Times New Roman"/>
                <a:ea typeface="Times New Roman"/>
                <a:cs typeface="Times New Roman"/>
                <a:sym typeface="Times New Roman"/>
              </a:rPr>
              <a:t> UK – Healthy Meal Prep &amp; Delivery Service</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Subtitle:</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A Business Plan for LCLM4006 – Enterprise &amp; Entrepreneurship</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Student Name: [Your Full Name]</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Student ID: [Your Student Number]</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Programme of Study: [e.g., BA (Hons) Business Management]</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Module Name &amp; Code: Enterprise &amp; Entrepreneurship (LCLM4006)</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Lecturer’s Name: [Lecturer’s Full Name]</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Word Count: 1,500 words</a:t>
            </a:r>
            <a:endParaRPr sz="6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ct val="91666"/>
              <a:buFont typeface="Arial"/>
              <a:buNone/>
            </a:pPr>
            <a:r>
              <a:rPr lang="en-GB" sz="600" b="1" dirty="0">
                <a:latin typeface="Times New Roman"/>
                <a:ea typeface="Times New Roman"/>
                <a:cs typeface="Times New Roman"/>
                <a:sym typeface="Times New Roman"/>
              </a:rPr>
              <a:t>Date of Submission: [Insert Date]</a:t>
            </a:r>
            <a:endParaRPr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400"/>
              </a:spcAft>
              <a:buClr>
                <a:schemeClr val="dk1"/>
              </a:buClr>
              <a:buSzPts val="1100"/>
              <a:buFont typeface="Arial"/>
              <a:buNone/>
            </a:pPr>
            <a:r>
              <a:rPr lang="en-GB" sz="1200" b="1">
                <a:latin typeface="Times New Roman"/>
                <a:ea typeface="Times New Roman"/>
                <a:cs typeface="Times New Roman"/>
                <a:sym typeface="Times New Roman"/>
              </a:rPr>
              <a:t>Business Overview</a:t>
            </a:r>
            <a:endParaRPr/>
          </a:p>
        </p:txBody>
      </p:sp>
      <p:sp>
        <p:nvSpPr>
          <p:cNvPr id="60" name="Google Shape;60;p14"/>
          <p:cNvSpPr txBox="1">
            <a:spLocks noGrp="1"/>
          </p:cNvSpPr>
          <p:nvPr>
            <p:ph type="body" idx="1"/>
          </p:nvPr>
        </p:nvSpPr>
        <p:spPr>
          <a:xfrm>
            <a:off x="311700" y="1152475"/>
            <a:ext cx="4317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GB" sz="1200">
                <a:latin typeface="Times New Roman"/>
                <a:ea typeface="Times New Roman"/>
                <a:cs typeface="Times New Roman"/>
                <a:sym typeface="Times New Roman"/>
              </a:rPr>
              <a:t>To meet the rising marketplace demand for an improved lifestyle while saving time, Fitbit UK provides calorie-counted mealtimes created with locally sourced, fresh ingredients to help people make well-being the focus (Parker, 2023).</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latin typeface="Times New Roman"/>
                <a:ea typeface="Times New Roman"/>
                <a:cs typeface="Times New Roman"/>
                <a:sym typeface="Times New Roman"/>
              </a:rPr>
              <a:t>Consumption of right and exercise can inferiorly risks for heart illness, diabetes, being overweight, and cancers. It is significant to help form good habits through the internal (personal) and outer (ecological) to help with their future health and savings (Parker, 2023).</a:t>
            </a:r>
            <a:endParaRPr sz="1200">
              <a:latin typeface="Times New Roman"/>
              <a:ea typeface="Times New Roman"/>
              <a:cs typeface="Times New Roman"/>
              <a:sym typeface="Times New Roman"/>
            </a:endParaRPr>
          </a:p>
          <a:p>
            <a:pPr marL="457200" lvl="0" indent="-304800" algn="l" rtl="0">
              <a:spcBef>
                <a:spcPts val="0"/>
              </a:spcBef>
              <a:spcAft>
                <a:spcPts val="0"/>
              </a:spcAft>
              <a:buClr>
                <a:schemeClr val="dk1"/>
              </a:buClr>
              <a:buSzPts val="1200"/>
              <a:buFont typeface="Times New Roman"/>
              <a:buChar char="●"/>
            </a:pPr>
            <a:endParaRPr sz="1200">
              <a:latin typeface="Times New Roman"/>
              <a:ea typeface="Times New Roman"/>
              <a:cs typeface="Times New Roman"/>
              <a:sym typeface="Times New Roman"/>
            </a:endParaRPr>
          </a:p>
        </p:txBody>
      </p:sp>
      <p:pic>
        <p:nvPicPr>
          <p:cNvPr id="61" name="Google Shape;61;p14"/>
          <p:cNvPicPr preferRelativeResize="0"/>
          <p:nvPr/>
        </p:nvPicPr>
        <p:blipFill>
          <a:blip r:embed="rId3">
            <a:alphaModFix/>
          </a:blip>
          <a:stretch>
            <a:fillRect/>
          </a:stretch>
        </p:blipFill>
        <p:spPr>
          <a:xfrm>
            <a:off x="4774472" y="1447216"/>
            <a:ext cx="3690655" cy="237663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400"/>
              </a:spcAft>
              <a:buClr>
                <a:schemeClr val="dk1"/>
              </a:buClr>
              <a:buSzPts val="1100"/>
              <a:buFont typeface="Arial"/>
              <a:buNone/>
            </a:pPr>
            <a:r>
              <a:rPr lang="en-GB" sz="1200" b="1">
                <a:latin typeface="Times New Roman"/>
                <a:ea typeface="Times New Roman"/>
                <a:cs typeface="Times New Roman"/>
                <a:sym typeface="Times New Roman"/>
              </a:rPr>
              <a:t>Unique Selling Proposition (USP)</a:t>
            </a:r>
            <a:endParaRPr/>
          </a:p>
        </p:txBody>
      </p:sp>
      <p:sp>
        <p:nvSpPr>
          <p:cNvPr id="67" name="Google Shape;67;p15"/>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With so many crops on the marketplace, it can be thought-provoking for patrons to make a choice -- that's where a robust USP (Unique Selling Proposition) originates for them. </a:t>
            </a:r>
            <a:r>
              <a:rPr lang="en-GB" sz="1200" dirty="0" err="1">
                <a:latin typeface="Times New Roman"/>
                <a:ea typeface="Times New Roman"/>
                <a:cs typeface="Times New Roman"/>
                <a:sym typeface="Times New Roman"/>
              </a:rPr>
              <a:t>FitBite</a:t>
            </a:r>
            <a:r>
              <a:rPr lang="en-GB" sz="1200" dirty="0">
                <a:latin typeface="Times New Roman"/>
                <a:ea typeface="Times New Roman"/>
                <a:cs typeface="Times New Roman"/>
                <a:sym typeface="Times New Roman"/>
              </a:rPr>
              <a:t> UK (</a:t>
            </a:r>
            <a:r>
              <a:rPr lang="en-GB" sz="1200" dirty="0" err="1">
                <a:latin typeface="Times New Roman"/>
                <a:ea typeface="Times New Roman"/>
                <a:cs typeface="Times New Roman"/>
                <a:sym typeface="Times New Roman"/>
              </a:rPr>
              <a:t>Ajikawo</a:t>
            </a:r>
            <a:r>
              <a:rPr lang="en-GB" sz="1200" dirty="0">
                <a:latin typeface="Times New Roman"/>
                <a:ea typeface="Times New Roman"/>
                <a:cs typeface="Times New Roman"/>
                <a:sym typeface="Times New Roman"/>
              </a:rPr>
              <a:t>, 2024).</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We produce healthful meals day-to-day under the leadership of a nutritionist, clients, track calories, initial menus and partake in business maintainable labour (</a:t>
            </a:r>
            <a:r>
              <a:rPr lang="en-GB" sz="1200" dirty="0" err="1">
                <a:latin typeface="Times New Roman"/>
                <a:ea typeface="Times New Roman"/>
                <a:cs typeface="Times New Roman"/>
                <a:sym typeface="Times New Roman"/>
              </a:rPr>
              <a:t>Ajikawo</a:t>
            </a:r>
            <a:r>
              <a:rPr lang="en-GB" sz="1200" dirty="0">
                <a:latin typeface="Times New Roman"/>
                <a:ea typeface="Times New Roman"/>
                <a:cs typeface="Times New Roman"/>
                <a:sym typeface="Times New Roman"/>
              </a:rPr>
              <a:t>, 2024). </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Their USP is like a supervisory light - mineral clear, sets them apart and delivers a way for patrons. Now is your time to shine a light on your USP (</a:t>
            </a:r>
            <a:r>
              <a:rPr lang="en-GB" sz="1200" dirty="0" err="1">
                <a:latin typeface="Times New Roman"/>
                <a:ea typeface="Times New Roman"/>
                <a:cs typeface="Times New Roman"/>
                <a:sym typeface="Times New Roman"/>
              </a:rPr>
              <a:t>Ajikawo</a:t>
            </a:r>
            <a:r>
              <a:rPr lang="en-GB" sz="1200" dirty="0">
                <a:latin typeface="Times New Roman"/>
                <a:ea typeface="Times New Roman"/>
                <a:cs typeface="Times New Roman"/>
                <a:sym typeface="Times New Roman"/>
              </a:rPr>
              <a:t>, 2024).</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68" name="Google Shape;68;p15"/>
          <p:cNvPicPr preferRelativeResize="0"/>
          <p:nvPr/>
        </p:nvPicPr>
        <p:blipFill>
          <a:blip r:embed="rId3">
            <a:alphaModFix/>
          </a:blip>
          <a:stretch>
            <a:fillRect/>
          </a:stretch>
        </p:blipFill>
        <p:spPr>
          <a:xfrm>
            <a:off x="4724400" y="1170125"/>
            <a:ext cx="4267200" cy="3333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Market Opportunity</a:t>
            </a:r>
            <a:endParaRPr sz="1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74" name="Google Shape;74;p16"/>
          <p:cNvSpPr txBox="1">
            <a:spLocks noGrp="1"/>
          </p:cNvSpPr>
          <p:nvPr>
            <p:ph type="body" idx="1"/>
          </p:nvPr>
        </p:nvSpPr>
        <p:spPr>
          <a:xfrm>
            <a:off x="311700" y="1152475"/>
            <a:ext cx="43347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The food distribution business in the UK is rising rapidly, but contempt these developments, choices are still largely limited to corrupt fast food  (Statista, 2025). General quick service restaurant chains, including McDonald's.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McDonald's made £1.8 billion in proceeds in 2023 (Statista, 2025). These figures show the sustained popularity of QSRs in general food distribution. </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75" name="Google Shape;75;p16"/>
          <p:cNvPicPr preferRelativeResize="0"/>
          <p:nvPr/>
        </p:nvPicPr>
        <p:blipFill>
          <a:blip r:embed="rId3">
            <a:alphaModFix/>
          </a:blip>
          <a:stretch>
            <a:fillRect/>
          </a:stretch>
        </p:blipFill>
        <p:spPr>
          <a:xfrm>
            <a:off x="4833437" y="1315598"/>
            <a:ext cx="3423873" cy="215496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Legal Format &amp; Management Structure</a:t>
            </a:r>
            <a:endParaRPr sz="1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81" name="Google Shape;81;p17"/>
          <p:cNvSpPr txBox="1">
            <a:spLocks noGrp="1"/>
          </p:cNvSpPr>
          <p:nvPr>
            <p:ph type="body" idx="1"/>
          </p:nvPr>
        </p:nvSpPr>
        <p:spPr>
          <a:xfrm>
            <a:off x="311700" y="1152475"/>
            <a:ext cx="43878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Legal Structure:</a:t>
            </a:r>
            <a:r>
              <a:rPr lang="en-GB" sz="1200" dirty="0">
                <a:latin typeface="Times New Roman"/>
                <a:ea typeface="Times New Roman"/>
                <a:cs typeface="Times New Roman"/>
                <a:sym typeface="Times New Roman"/>
              </a:rPr>
              <a:t> Private Limited Company (Ltd).</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Reasons:</a:t>
            </a:r>
            <a:endParaRPr sz="1200" b="1"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Limited liability for founders.</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Easier to raise capital.</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Professional credibility.</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Management:</a:t>
            </a:r>
            <a:endParaRPr sz="1200" b="1"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CEO – oversees strategy &amp; finance.</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Operations Manager – manages kitchen &amp; logistics.</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Marketing Manager – digital campaigns.</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Nutrition Advisor – menu planning.</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82" name="Google Shape;82;p17"/>
          <p:cNvPicPr preferRelativeResize="0"/>
          <p:nvPr/>
        </p:nvPicPr>
        <p:blipFill>
          <a:blip r:embed="rId3">
            <a:alphaModFix/>
          </a:blip>
          <a:stretch>
            <a:fillRect/>
          </a:stretch>
        </p:blipFill>
        <p:spPr>
          <a:xfrm>
            <a:off x="4572000" y="1627115"/>
            <a:ext cx="3693961" cy="206512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400"/>
              </a:spcAft>
              <a:buClr>
                <a:schemeClr val="dk1"/>
              </a:buClr>
              <a:buSzPts val="1100"/>
              <a:buFont typeface="Arial"/>
              <a:buNone/>
            </a:pPr>
            <a:r>
              <a:rPr lang="en-GB" sz="1200" b="1">
                <a:latin typeface="Times New Roman"/>
                <a:ea typeface="Times New Roman"/>
                <a:cs typeface="Times New Roman"/>
                <a:sym typeface="Times New Roman"/>
              </a:rPr>
              <a:t>PESTEL Analysis (1/2)</a:t>
            </a:r>
            <a:endParaRPr/>
          </a:p>
        </p:txBody>
      </p:sp>
      <p:sp>
        <p:nvSpPr>
          <p:cNvPr id="88" name="Google Shape;88;p18"/>
          <p:cNvSpPr txBox="1">
            <a:spLocks noGrp="1"/>
          </p:cNvSpPr>
          <p:nvPr>
            <p:ph type="body" idx="1"/>
          </p:nvPr>
        </p:nvSpPr>
        <p:spPr>
          <a:xfrm>
            <a:off x="311700" y="1152475"/>
            <a:ext cx="4299600" cy="3416400"/>
          </a:xfrm>
          <a:prstGeom prst="rect">
            <a:avLst/>
          </a:prstGeom>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0"/>
              </a:spcAft>
              <a:buClr>
                <a:schemeClr val="dk1"/>
              </a:buClr>
              <a:buSzPct val="91666"/>
              <a:buFont typeface="Arial"/>
              <a:buNone/>
            </a:pPr>
            <a:r>
              <a:rPr lang="en-GB" sz="1200">
                <a:latin typeface="Times New Roman"/>
                <a:ea typeface="Times New Roman"/>
                <a:cs typeface="Times New Roman"/>
                <a:sym typeface="Times New Roman"/>
              </a:rPr>
              <a:t> </a:t>
            </a:r>
            <a:r>
              <a:rPr lang="en-GB" sz="1200" b="1">
                <a:latin typeface="Times New Roman"/>
                <a:ea typeface="Times New Roman"/>
                <a:cs typeface="Times New Roman"/>
                <a:sym typeface="Times New Roman"/>
              </a:rPr>
              <a:t>Political:</a:t>
            </a:r>
            <a:endParaRPr sz="1200" b="1">
              <a:latin typeface="Times New Roman"/>
              <a:ea typeface="Times New Roman"/>
              <a:cs typeface="Times New Roman"/>
              <a:sym typeface="Times New Roman"/>
            </a:endParaRPr>
          </a:p>
          <a:p>
            <a:pPr marL="457200" lvl="0" indent="-293370" algn="l" rtl="0">
              <a:lnSpc>
                <a:spcPct val="150000"/>
              </a:lnSpc>
              <a:spcBef>
                <a:spcPts val="1200"/>
              </a:spcBef>
              <a:spcAft>
                <a:spcPts val="0"/>
              </a:spcAft>
              <a:buClr>
                <a:schemeClr val="dk1"/>
              </a:buClr>
              <a:buSzPct val="100000"/>
              <a:buFont typeface="Times New Roman"/>
              <a:buChar char="●"/>
            </a:pPr>
            <a:r>
              <a:rPr lang="en-GB" sz="1200">
                <a:latin typeface="Times New Roman"/>
                <a:ea typeface="Times New Roman"/>
                <a:cs typeface="Times New Roman"/>
                <a:sym typeface="Times New Roman"/>
              </a:rPr>
              <a:t>The UK government encourages small business development (Das, 2024).</a:t>
            </a:r>
            <a:endParaRPr sz="1200">
              <a:latin typeface="Times New Roman"/>
              <a:ea typeface="Times New Roman"/>
              <a:cs typeface="Times New Roman"/>
              <a:sym typeface="Times New Roman"/>
            </a:endParaRPr>
          </a:p>
          <a:p>
            <a:pPr marL="457200" lvl="0" indent="-293370" algn="l" rtl="0">
              <a:lnSpc>
                <a:spcPct val="150000"/>
              </a:lnSpc>
              <a:spcBef>
                <a:spcPts val="0"/>
              </a:spcBef>
              <a:spcAft>
                <a:spcPts val="0"/>
              </a:spcAft>
              <a:buClr>
                <a:schemeClr val="dk1"/>
              </a:buClr>
              <a:buSzPct val="100000"/>
              <a:buFont typeface="Times New Roman"/>
              <a:buChar char="●"/>
            </a:pPr>
            <a:r>
              <a:rPr lang="en-GB" sz="1200">
                <a:latin typeface="Times New Roman"/>
                <a:ea typeface="Times New Roman"/>
                <a:cs typeface="Times New Roman"/>
                <a:sym typeface="Times New Roman"/>
              </a:rPr>
              <a:t>Food hygiene and health regulations must be followed.</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b="1">
                <a:latin typeface="Times New Roman"/>
                <a:ea typeface="Times New Roman"/>
                <a:cs typeface="Times New Roman"/>
                <a:sym typeface="Times New Roman"/>
              </a:rPr>
              <a:t>Economic:</a:t>
            </a:r>
            <a:endParaRPr sz="1200" b="1">
              <a:latin typeface="Times New Roman"/>
              <a:ea typeface="Times New Roman"/>
              <a:cs typeface="Times New Roman"/>
              <a:sym typeface="Times New Roman"/>
            </a:endParaRPr>
          </a:p>
          <a:p>
            <a:pPr marL="457200" lvl="0" indent="-293370" algn="l" rtl="0">
              <a:lnSpc>
                <a:spcPct val="150000"/>
              </a:lnSpc>
              <a:spcBef>
                <a:spcPts val="1200"/>
              </a:spcBef>
              <a:spcAft>
                <a:spcPts val="0"/>
              </a:spcAft>
              <a:buClr>
                <a:schemeClr val="dk1"/>
              </a:buClr>
              <a:buSzPct val="100000"/>
              <a:buFont typeface="Times New Roman"/>
              <a:buChar char="●"/>
            </a:pPr>
            <a:r>
              <a:rPr lang="en-GB" sz="1200">
                <a:latin typeface="Times New Roman"/>
                <a:ea typeface="Times New Roman"/>
                <a:cs typeface="Times New Roman"/>
                <a:sym typeface="Times New Roman"/>
              </a:rPr>
              <a:t>Inflation affects ingredient and delivery costs.</a:t>
            </a:r>
            <a:endParaRPr sz="1200">
              <a:latin typeface="Times New Roman"/>
              <a:ea typeface="Times New Roman"/>
              <a:cs typeface="Times New Roman"/>
              <a:sym typeface="Times New Roman"/>
            </a:endParaRPr>
          </a:p>
          <a:p>
            <a:pPr marL="457200" lvl="0" indent="-293370" algn="l" rtl="0">
              <a:lnSpc>
                <a:spcPct val="150000"/>
              </a:lnSpc>
              <a:spcBef>
                <a:spcPts val="0"/>
              </a:spcBef>
              <a:spcAft>
                <a:spcPts val="0"/>
              </a:spcAft>
              <a:buClr>
                <a:schemeClr val="dk1"/>
              </a:buClr>
              <a:buSzPct val="100000"/>
              <a:buFont typeface="Times New Roman"/>
              <a:buChar char="●"/>
            </a:pPr>
            <a:r>
              <a:rPr lang="en-GB" sz="1200">
                <a:latin typeface="Times New Roman"/>
                <a:ea typeface="Times New Roman"/>
                <a:cs typeface="Times New Roman"/>
                <a:sym typeface="Times New Roman"/>
              </a:rPr>
              <a:t>Rising demand for affordable yet quality meals (Das, 2024).</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b="1">
                <a:latin typeface="Times New Roman"/>
                <a:ea typeface="Times New Roman"/>
                <a:cs typeface="Times New Roman"/>
                <a:sym typeface="Times New Roman"/>
              </a:rPr>
              <a:t>Social:</a:t>
            </a:r>
            <a:endParaRPr sz="1200" b="1">
              <a:latin typeface="Times New Roman"/>
              <a:ea typeface="Times New Roman"/>
              <a:cs typeface="Times New Roman"/>
              <a:sym typeface="Times New Roman"/>
            </a:endParaRPr>
          </a:p>
          <a:p>
            <a:pPr marL="457200" lvl="0" indent="-293370" algn="l" rtl="0">
              <a:lnSpc>
                <a:spcPct val="150000"/>
              </a:lnSpc>
              <a:spcBef>
                <a:spcPts val="1200"/>
              </a:spcBef>
              <a:spcAft>
                <a:spcPts val="0"/>
              </a:spcAft>
              <a:buClr>
                <a:schemeClr val="dk1"/>
              </a:buClr>
              <a:buSzPct val="100000"/>
              <a:buFont typeface="Times New Roman"/>
              <a:buChar char="●"/>
            </a:pPr>
            <a:r>
              <a:rPr lang="en-GB" sz="1200">
                <a:latin typeface="Times New Roman"/>
                <a:ea typeface="Times New Roman"/>
                <a:cs typeface="Times New Roman"/>
                <a:sym typeface="Times New Roman"/>
              </a:rPr>
              <a:t>The health-conscious consumer trend is increasing.</a:t>
            </a:r>
            <a:endParaRPr sz="1200">
              <a:latin typeface="Times New Roman"/>
              <a:ea typeface="Times New Roman"/>
              <a:cs typeface="Times New Roman"/>
              <a:sym typeface="Times New Roman"/>
            </a:endParaRPr>
          </a:p>
          <a:p>
            <a:pPr marL="457200" lvl="0" indent="-293370" algn="l" rtl="0">
              <a:lnSpc>
                <a:spcPct val="150000"/>
              </a:lnSpc>
              <a:spcBef>
                <a:spcPts val="0"/>
              </a:spcBef>
              <a:spcAft>
                <a:spcPts val="0"/>
              </a:spcAft>
              <a:buClr>
                <a:schemeClr val="dk1"/>
              </a:buClr>
              <a:buSzPct val="100000"/>
              <a:buFont typeface="Times New Roman"/>
              <a:buChar char="●"/>
            </a:pPr>
            <a:r>
              <a:rPr lang="en-GB" sz="1200">
                <a:latin typeface="Times New Roman"/>
                <a:ea typeface="Times New Roman"/>
                <a:cs typeface="Times New Roman"/>
                <a:sym typeface="Times New Roman"/>
              </a:rPr>
              <a:t>Shift toward online convenience and lifestyle apps (Das, 2024).</a:t>
            </a:r>
            <a:endParaRPr sz="1200">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9" name="Google Shape;89;p18"/>
          <p:cNvPicPr preferRelativeResize="0"/>
          <p:nvPr/>
        </p:nvPicPr>
        <p:blipFill>
          <a:blip r:embed="rId3">
            <a:alphaModFix/>
          </a:blip>
          <a:stretch>
            <a:fillRect/>
          </a:stretch>
        </p:blipFill>
        <p:spPr>
          <a:xfrm>
            <a:off x="4666718" y="1876067"/>
            <a:ext cx="3535173" cy="195471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200"/>
              </a:spcBef>
              <a:spcAft>
                <a:spcPts val="1200"/>
              </a:spcAft>
              <a:buClr>
                <a:schemeClr val="dk1"/>
              </a:buClr>
              <a:buSzPts val="1100"/>
              <a:buFont typeface="Arial"/>
              <a:buNone/>
            </a:pPr>
            <a:r>
              <a:rPr lang="en-GB" sz="1200" b="1">
                <a:latin typeface="Times New Roman"/>
                <a:ea typeface="Times New Roman"/>
                <a:cs typeface="Times New Roman"/>
                <a:sym typeface="Times New Roman"/>
              </a:rPr>
              <a:t>PESTEL Analysis (2/2)</a:t>
            </a:r>
            <a:endParaRPr/>
          </a:p>
        </p:txBody>
      </p:sp>
      <p:sp>
        <p:nvSpPr>
          <p:cNvPr id="95" name="Google Shape;95;p19"/>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fontScale="92500"/>
          </a:bodyPr>
          <a:lstStyle/>
          <a:p>
            <a:pPr marL="0" lvl="0" indent="0" algn="just" rtl="0">
              <a:lnSpc>
                <a:spcPct val="150000"/>
              </a:lnSpc>
              <a:spcBef>
                <a:spcPts val="1200"/>
              </a:spcBef>
              <a:spcAft>
                <a:spcPts val="0"/>
              </a:spcAft>
              <a:buClr>
                <a:schemeClr val="dk1"/>
              </a:buClr>
              <a:buSzPct val="91666"/>
              <a:buFont typeface="Arial"/>
              <a:buNone/>
            </a:pPr>
            <a:r>
              <a:rPr lang="en-GB" sz="1200" dirty="0">
                <a:latin typeface="Times New Roman"/>
                <a:ea typeface="Times New Roman"/>
                <a:cs typeface="Times New Roman"/>
                <a:sym typeface="Times New Roman"/>
              </a:rPr>
              <a:t> </a:t>
            </a:r>
            <a:r>
              <a:rPr lang="en-GB" sz="1200" b="1" dirty="0">
                <a:latin typeface="Times New Roman"/>
                <a:ea typeface="Times New Roman"/>
                <a:cs typeface="Times New Roman"/>
                <a:sym typeface="Times New Roman"/>
              </a:rPr>
              <a:t>Technological:</a:t>
            </a:r>
            <a:endParaRPr sz="1200" b="1" dirty="0">
              <a:latin typeface="Times New Roman"/>
              <a:ea typeface="Times New Roman"/>
              <a:cs typeface="Times New Roman"/>
              <a:sym typeface="Times New Roman"/>
            </a:endParaRPr>
          </a:p>
          <a:p>
            <a:pPr marL="457200" lvl="0" indent="0" algn="l" rtl="0">
              <a:lnSpc>
                <a:spcPct val="150000"/>
              </a:lnSpc>
              <a:spcBef>
                <a:spcPts val="1200"/>
              </a:spcBef>
              <a:spcAft>
                <a:spcPts val="0"/>
              </a:spcAft>
              <a:buClr>
                <a:schemeClr val="dk1"/>
              </a:buClr>
              <a:buSzPct val="91666"/>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Rising use of distribution apps (</a:t>
            </a:r>
            <a:r>
              <a:rPr lang="en-GB" sz="1200" dirty="0" err="1">
                <a:latin typeface="Times New Roman"/>
                <a:ea typeface="Times New Roman"/>
                <a:cs typeface="Times New Roman"/>
                <a:sym typeface="Times New Roman"/>
              </a:rPr>
              <a:t>JustEat</a:t>
            </a:r>
            <a:r>
              <a:rPr lang="en-GB" sz="1200" dirty="0">
                <a:latin typeface="Times New Roman"/>
                <a:ea typeface="Times New Roman"/>
                <a:cs typeface="Times New Roman"/>
                <a:sym typeface="Times New Roman"/>
              </a:rPr>
              <a:t>, Uber Eats).</a:t>
            </a:r>
            <a:endParaRPr sz="1200" dirty="0">
              <a:latin typeface="Times New Roman"/>
              <a:ea typeface="Times New Roman"/>
              <a:cs typeface="Times New Roman"/>
              <a:sym typeface="Times New Roman"/>
            </a:endParaRPr>
          </a:p>
          <a:p>
            <a:pPr marL="457200" lvl="0" indent="0" algn="l" rtl="0">
              <a:lnSpc>
                <a:spcPct val="150000"/>
              </a:lnSpc>
              <a:spcBef>
                <a:spcPts val="0"/>
              </a:spcBef>
              <a:spcAft>
                <a:spcPts val="0"/>
              </a:spcAft>
              <a:buClr>
                <a:schemeClr val="dk1"/>
              </a:buClr>
              <a:buSzPct val="91666"/>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Possible for </a:t>
            </a:r>
            <a:r>
              <a:rPr lang="en-GB" sz="1200" dirty="0" err="1">
                <a:latin typeface="Times New Roman"/>
                <a:ea typeface="Times New Roman"/>
                <a:cs typeface="Times New Roman"/>
                <a:sym typeface="Times New Roman"/>
              </a:rPr>
              <a:t>FitBite’s</a:t>
            </a:r>
            <a:r>
              <a:rPr lang="en-GB" sz="1200" dirty="0">
                <a:latin typeface="Times New Roman"/>
                <a:ea typeface="Times New Roman"/>
                <a:cs typeface="Times New Roman"/>
                <a:sym typeface="Times New Roman"/>
              </a:rPr>
              <a:t> own collation app &amp; calorie tracker.</a:t>
            </a:r>
            <a:endParaRPr sz="1200" dirty="0">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ct val="91666"/>
              <a:buFont typeface="Arial"/>
              <a:buNone/>
            </a:pPr>
            <a:r>
              <a:rPr lang="en-GB" sz="1200" b="1" dirty="0">
                <a:latin typeface="Times New Roman"/>
                <a:ea typeface="Times New Roman"/>
                <a:cs typeface="Times New Roman"/>
                <a:sym typeface="Times New Roman"/>
              </a:rPr>
              <a:t>Environmental:</a:t>
            </a:r>
            <a:endParaRPr sz="1200" b="1" dirty="0">
              <a:latin typeface="Times New Roman"/>
              <a:ea typeface="Times New Roman"/>
              <a:cs typeface="Times New Roman"/>
              <a:sym typeface="Times New Roman"/>
            </a:endParaRPr>
          </a:p>
          <a:p>
            <a:pPr marL="457200" lvl="0" indent="0" algn="l" rtl="0">
              <a:lnSpc>
                <a:spcPct val="150000"/>
              </a:lnSpc>
              <a:spcBef>
                <a:spcPts val="1200"/>
              </a:spcBef>
              <a:spcAft>
                <a:spcPts val="0"/>
              </a:spcAft>
              <a:buClr>
                <a:schemeClr val="dk1"/>
              </a:buClr>
              <a:buSzPct val="91666"/>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High demand for eco-friendly packaging.</a:t>
            </a:r>
            <a:endParaRPr sz="1200" dirty="0">
              <a:latin typeface="Times New Roman"/>
              <a:ea typeface="Times New Roman"/>
              <a:cs typeface="Times New Roman"/>
              <a:sym typeface="Times New Roman"/>
            </a:endParaRPr>
          </a:p>
          <a:p>
            <a:pPr marL="457200" lvl="0" indent="0" algn="l" rtl="0">
              <a:lnSpc>
                <a:spcPct val="150000"/>
              </a:lnSpc>
              <a:spcBef>
                <a:spcPts val="0"/>
              </a:spcBef>
              <a:spcAft>
                <a:spcPts val="0"/>
              </a:spcAft>
              <a:buClr>
                <a:schemeClr val="dk1"/>
              </a:buClr>
              <a:buSzPct val="91666"/>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Chance for carbon-neutral distribution partnerships.</a:t>
            </a:r>
            <a:endParaRPr sz="1200" dirty="0">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b="1" dirty="0">
                <a:latin typeface="Times New Roman"/>
                <a:ea typeface="Times New Roman"/>
                <a:cs typeface="Times New Roman"/>
                <a:sym typeface="Times New Roman"/>
              </a:rPr>
              <a:t>Legal:</a:t>
            </a:r>
            <a:endParaRPr sz="1200" b="1" dirty="0">
              <a:latin typeface="Times New Roman"/>
              <a:ea typeface="Times New Roman"/>
              <a:cs typeface="Times New Roman"/>
              <a:sym typeface="Times New Roman"/>
            </a:endParaRPr>
          </a:p>
          <a:p>
            <a:pPr marL="457200" lvl="0" indent="0" algn="l" rtl="0">
              <a:lnSpc>
                <a:spcPct val="150000"/>
              </a:lnSpc>
              <a:spcBef>
                <a:spcPts val="1200"/>
              </a:spcBef>
              <a:spcAft>
                <a:spcPts val="0"/>
              </a:spcAft>
              <a:buClr>
                <a:schemeClr val="dk1"/>
              </a:buClr>
              <a:buSzPct val="91666"/>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Must observe with UK Food Security Act 1990.</a:t>
            </a:r>
            <a:endParaRPr sz="1200" dirty="0">
              <a:latin typeface="Times New Roman"/>
              <a:ea typeface="Times New Roman"/>
              <a:cs typeface="Times New Roman"/>
              <a:sym typeface="Times New Roman"/>
            </a:endParaRPr>
          </a:p>
          <a:p>
            <a:pPr marL="457200" lvl="0" indent="0" algn="l" rtl="0">
              <a:lnSpc>
                <a:spcPct val="150000"/>
              </a:lnSpc>
              <a:spcBef>
                <a:spcPts val="0"/>
              </a:spcBef>
              <a:spcAft>
                <a:spcPts val="0"/>
              </a:spcAft>
              <a:buClr>
                <a:schemeClr val="dk1"/>
              </a:buClr>
              <a:buSzPct val="91666"/>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GDPR obedience for purchaser data.</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96" name="Google Shape;96;p19"/>
          <p:cNvPicPr preferRelativeResize="0"/>
          <p:nvPr/>
        </p:nvPicPr>
        <p:blipFill>
          <a:blip r:embed="rId3">
            <a:alphaModFix/>
          </a:blip>
          <a:stretch>
            <a:fillRect/>
          </a:stretch>
        </p:blipFill>
        <p:spPr>
          <a:xfrm>
            <a:off x="4743972" y="1364384"/>
            <a:ext cx="3700373" cy="279198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200" b="1">
                <a:latin typeface="Times New Roman"/>
                <a:ea typeface="Times New Roman"/>
                <a:cs typeface="Times New Roman"/>
                <a:sym typeface="Times New Roman"/>
              </a:rPr>
              <a:t>Marketing Strategy</a:t>
            </a:r>
            <a:endParaRPr/>
          </a:p>
        </p:txBody>
      </p:sp>
      <p:sp>
        <p:nvSpPr>
          <p:cNvPr id="102" name="Google Shape;102;p2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0" algn="just" rtl="0">
              <a:lnSpc>
                <a:spcPct val="150000"/>
              </a:lnSpc>
              <a:spcBef>
                <a:spcPts val="1200"/>
              </a:spcBef>
              <a:spcAft>
                <a:spcPts val="0"/>
              </a:spcAft>
              <a:buClr>
                <a:schemeClr val="dk1"/>
              </a:buClr>
              <a:buSzPts val="1100"/>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Marketing will highlight online discernibility and health businesses. Data from the literature appraisal, a qualitative teaching led between 2012 and 2023 (</a:t>
            </a:r>
            <a:r>
              <a:rPr lang="en-GB" sz="1200" dirty="0" err="1">
                <a:latin typeface="Times New Roman"/>
                <a:ea typeface="Times New Roman"/>
                <a:cs typeface="Times New Roman"/>
                <a:sym typeface="Times New Roman"/>
              </a:rPr>
              <a:t>Agustian</a:t>
            </a:r>
            <a:r>
              <a:rPr lang="en-GB" sz="1200" dirty="0">
                <a:latin typeface="Times New Roman"/>
                <a:ea typeface="Times New Roman"/>
                <a:cs typeface="Times New Roman"/>
                <a:sym typeface="Times New Roman"/>
              </a:rPr>
              <a:t>, 2023).</a:t>
            </a:r>
            <a:endParaRPr sz="1200" dirty="0">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ts val="1100"/>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 presented a noteworthy role of influencer advertising in attracting brand consciousness and auctions in small and medium enterprises (SMEs) (</a:t>
            </a:r>
            <a:r>
              <a:rPr lang="en-GB" sz="1200" dirty="0" err="1">
                <a:latin typeface="Times New Roman"/>
                <a:ea typeface="Times New Roman"/>
                <a:cs typeface="Times New Roman"/>
                <a:sym typeface="Times New Roman"/>
              </a:rPr>
              <a:t>Agustian</a:t>
            </a:r>
            <a:r>
              <a:rPr lang="en-GB" sz="1200" dirty="0">
                <a:latin typeface="Times New Roman"/>
                <a:ea typeface="Times New Roman"/>
                <a:cs typeface="Times New Roman"/>
                <a:sym typeface="Times New Roman"/>
              </a:rPr>
              <a:t>, 2023). </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03" name="Google Shape;103;p20"/>
          <p:cNvPicPr preferRelativeResize="0"/>
          <p:nvPr/>
        </p:nvPicPr>
        <p:blipFill>
          <a:blip r:embed="rId3">
            <a:alphaModFix/>
          </a:blip>
          <a:stretch>
            <a:fillRect/>
          </a:stretch>
        </p:blipFill>
        <p:spPr>
          <a:xfrm>
            <a:off x="4745181" y="1530344"/>
            <a:ext cx="3519055" cy="235585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200"/>
              </a:spcBef>
              <a:spcAft>
                <a:spcPts val="0"/>
              </a:spcAft>
              <a:buClr>
                <a:schemeClr val="dk1"/>
              </a:buClr>
              <a:buSzPct val="91666"/>
              <a:buFont typeface="Arial"/>
              <a:buNone/>
            </a:pPr>
            <a:r>
              <a:rPr lang="en-GB" sz="1200" b="1">
                <a:latin typeface="Times New Roman"/>
                <a:ea typeface="Times New Roman"/>
                <a:cs typeface="Times New Roman"/>
                <a:sym typeface="Times New Roman"/>
              </a:rPr>
              <a:t>Target Audience</a:t>
            </a:r>
            <a:endParaRPr sz="1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09" name="Google Shape;109;p21"/>
          <p:cNvSpPr txBox="1">
            <a:spLocks noGrp="1"/>
          </p:cNvSpPr>
          <p:nvPr>
            <p:ph type="body" idx="1"/>
          </p:nvPr>
        </p:nvSpPr>
        <p:spPr>
          <a:xfrm>
            <a:off x="311700" y="1152475"/>
            <a:ext cx="4431900" cy="3416400"/>
          </a:xfrm>
          <a:prstGeom prst="rect">
            <a:avLst/>
          </a:prstGeom>
        </p:spPr>
        <p:txBody>
          <a:bodyPr spcFirstLastPara="1" wrap="square" lIns="91425" tIns="91425" rIns="91425" bIns="91425" anchor="t" anchorCtr="0">
            <a:normAutofit/>
          </a:bodyPr>
          <a:lstStyle/>
          <a:p>
            <a:pPr marL="457200" lvl="0" indent="0" algn="just" rtl="0">
              <a:lnSpc>
                <a:spcPct val="150000"/>
              </a:lnSpc>
              <a:spcBef>
                <a:spcPts val="1200"/>
              </a:spcBef>
              <a:spcAft>
                <a:spcPts val="0"/>
              </a:spcAft>
              <a:buClr>
                <a:schemeClr val="dk1"/>
              </a:buClr>
              <a:buSzPts val="1100"/>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Time organisation is a valued skill in health care settings, as misused time for healthcare authorities is basically less time spent with the pretentious role, thus moving their care and act quality (Addis, 2023).</a:t>
            </a:r>
            <a:endParaRPr sz="1200" dirty="0">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ts val="1100"/>
              <a:buFont typeface="Arial"/>
              <a:buNone/>
            </a:pPr>
            <a:r>
              <a:rPr lang="en-GB" sz="1200" dirty="0">
                <a:latin typeface="Times New Roman"/>
                <a:ea typeface="Times New Roman"/>
                <a:cs typeface="Times New Roman"/>
                <a:sym typeface="Times New Roman"/>
              </a:rPr>
              <a:t>●</a:t>
            </a:r>
            <a:r>
              <a:rPr lang="en-GB" sz="700" dirty="0">
                <a:latin typeface="Times New Roman"/>
                <a:ea typeface="Times New Roman"/>
                <a:cs typeface="Times New Roman"/>
                <a:sym typeface="Times New Roman"/>
              </a:rPr>
              <a:t>   	</a:t>
            </a:r>
            <a:r>
              <a:rPr lang="en-GB" sz="1200" dirty="0">
                <a:latin typeface="Times New Roman"/>
                <a:ea typeface="Times New Roman"/>
                <a:cs typeface="Times New Roman"/>
                <a:sym typeface="Times New Roman"/>
              </a:rPr>
              <a:t>Fruits, tubers, oats, dairy and protein should all be consumed a place in a well-balanced diet. Low-fat milk, lactose-free or just soy milk, are all optional; a plant-like drink is not anyway nutritious than one ( </a:t>
            </a:r>
            <a:r>
              <a:rPr lang="en-GB" sz="1200" dirty="0" err="1">
                <a:latin typeface="Times New Roman"/>
                <a:ea typeface="Times New Roman"/>
                <a:cs typeface="Times New Roman"/>
                <a:sym typeface="Times New Roman"/>
              </a:rPr>
              <a:t>Guadie</a:t>
            </a:r>
            <a:r>
              <a:rPr lang="en-GB" sz="1200" dirty="0">
                <a:latin typeface="Times New Roman"/>
                <a:ea typeface="Times New Roman"/>
                <a:cs typeface="Times New Roman"/>
                <a:sym typeface="Times New Roman"/>
              </a:rPr>
              <a:t>, 2023).</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10" name="Google Shape;110;p21"/>
          <p:cNvPicPr preferRelativeResize="0"/>
          <p:nvPr/>
        </p:nvPicPr>
        <p:blipFill>
          <a:blip r:embed="rId3">
            <a:alphaModFix/>
          </a:blip>
          <a:stretch>
            <a:fillRect/>
          </a:stretch>
        </p:blipFill>
        <p:spPr>
          <a:xfrm>
            <a:off x="4958346" y="1632310"/>
            <a:ext cx="3278182" cy="203914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200"/>
              </a:spcBef>
              <a:spcAft>
                <a:spcPts val="0"/>
              </a:spcAft>
              <a:buClr>
                <a:schemeClr val="dk1"/>
              </a:buClr>
              <a:buSzPct val="91666"/>
              <a:buFont typeface="Arial"/>
              <a:buNone/>
            </a:pPr>
            <a:r>
              <a:rPr lang="en-GB" sz="1200" b="1">
                <a:latin typeface="Times New Roman"/>
                <a:ea typeface="Times New Roman"/>
                <a:cs typeface="Times New Roman"/>
                <a:sym typeface="Times New Roman"/>
              </a:rPr>
              <a:t>Funding &amp; Financial Plan</a:t>
            </a:r>
            <a:endParaRPr sz="1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16" name="Google Shape;116;p22"/>
          <p:cNvSpPr txBox="1">
            <a:spLocks noGrp="1"/>
          </p:cNvSpPr>
          <p:nvPr>
            <p:ph type="body" idx="1"/>
          </p:nvPr>
        </p:nvSpPr>
        <p:spPr>
          <a:xfrm>
            <a:off x="311700" y="1152475"/>
            <a:ext cx="41226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Initial Funding Required:</a:t>
            </a:r>
            <a:r>
              <a:rPr lang="en-GB" sz="1200" dirty="0">
                <a:latin typeface="Times New Roman"/>
                <a:ea typeface="Times New Roman"/>
                <a:cs typeface="Times New Roman"/>
                <a:sym typeface="Times New Roman"/>
              </a:rPr>
              <a:t> £50,000.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Sources:</a:t>
            </a:r>
            <a:endParaRPr sz="1200" b="1"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£20,000 – personal savings.</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£20,000 – small business bank loan.</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£10,000 – crowdfunding or angel investor.</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Uses:</a:t>
            </a:r>
            <a:endParaRPr sz="1200" b="1"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Kitchen setup &amp; licenses: £15,000.</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Marketing: £10,000.</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Equipment &amp; packaging: £8,000.</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Delivery vehicles: £10,000.</a:t>
            </a:r>
            <a:endParaRPr sz="1200" dirty="0">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Working capital: £7,000.</a:t>
            </a:r>
            <a:endParaRPr sz="1200" dirty="0">
              <a:latin typeface="Times New Roman"/>
              <a:ea typeface="Times New Roman"/>
              <a:cs typeface="Times New Roman"/>
              <a:sym typeface="Times New Roman"/>
            </a:endParaRPr>
          </a:p>
        </p:txBody>
      </p:sp>
      <p:pic>
        <p:nvPicPr>
          <p:cNvPr id="117" name="Google Shape;117;p22"/>
          <p:cNvPicPr preferRelativeResize="0"/>
          <p:nvPr/>
        </p:nvPicPr>
        <p:blipFill>
          <a:blip r:embed="rId3">
            <a:alphaModFix/>
          </a:blip>
          <a:stretch>
            <a:fillRect/>
          </a:stretch>
        </p:blipFill>
        <p:spPr>
          <a:xfrm>
            <a:off x="4316537" y="1384871"/>
            <a:ext cx="4404900" cy="247800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First-Month Expenses Forecast</a:t>
            </a:r>
            <a:endParaRPr sz="1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23" name="Google Shape;123;p23"/>
          <p:cNvSpPr txBox="1">
            <a:spLocks noGrp="1"/>
          </p:cNvSpPr>
          <p:nvPr>
            <p:ph type="body" idx="1"/>
          </p:nvPr>
        </p:nvSpPr>
        <p:spPr>
          <a:xfrm>
            <a:off x="311700" y="1152475"/>
            <a:ext cx="41934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Rent &amp; utilities – £1,500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Raw ingredients – £2,000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Packaging materials – £800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Staff wages – £3,000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Marketing &amp; advertising – £1,000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Insurance, licenses, delivery fuel – £700</a:t>
            </a:r>
            <a:endParaRPr sz="1200" dirty="0">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dirty="0">
                <a:latin typeface="Times New Roman"/>
                <a:ea typeface="Times New Roman"/>
                <a:cs typeface="Times New Roman"/>
                <a:sym typeface="Times New Roman"/>
              </a:rPr>
              <a:t>Total: £9,000</a:t>
            </a:r>
            <a:endParaRPr sz="1200" b="1"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24" name="Google Shape;124;p23"/>
          <p:cNvPicPr preferRelativeResize="0"/>
          <p:nvPr/>
        </p:nvPicPr>
        <p:blipFill>
          <a:blip r:embed="rId3">
            <a:alphaModFix/>
          </a:blip>
          <a:stretch>
            <a:fillRect/>
          </a:stretch>
        </p:blipFill>
        <p:spPr>
          <a:xfrm>
            <a:off x="4087091" y="1381075"/>
            <a:ext cx="4334101" cy="206583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Conclusion </a:t>
            </a:r>
            <a:endParaRPr sz="1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30" name="Google Shape;130;p24"/>
          <p:cNvSpPr txBox="1">
            <a:spLocks noGrp="1"/>
          </p:cNvSpPr>
          <p:nvPr>
            <p:ph type="body" idx="1"/>
          </p:nvPr>
        </p:nvSpPr>
        <p:spPr>
          <a:xfrm>
            <a:off x="311700" y="1152475"/>
            <a:ext cx="43701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In conclusion, </a:t>
            </a:r>
            <a:r>
              <a:rPr lang="en-GB" sz="1200" dirty="0" err="1">
                <a:latin typeface="Times New Roman"/>
                <a:ea typeface="Times New Roman"/>
                <a:cs typeface="Times New Roman"/>
                <a:sym typeface="Times New Roman"/>
              </a:rPr>
              <a:t>FitBite</a:t>
            </a:r>
            <a:r>
              <a:rPr lang="en-GB" sz="1200" dirty="0">
                <a:latin typeface="Times New Roman"/>
                <a:ea typeface="Times New Roman"/>
                <a:cs typeface="Times New Roman"/>
                <a:sym typeface="Times New Roman"/>
              </a:rPr>
              <a:t> UK is at the vanguard of a new method to healthy and sustainable eating in the UK via sustainability, nourishment and innovation, in response to modern lifestyle issues (Granato, 2023). </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latin typeface="Times New Roman"/>
                <a:ea typeface="Times New Roman"/>
                <a:cs typeface="Times New Roman"/>
                <a:sym typeface="Times New Roman"/>
              </a:rPr>
              <a:t>In this context, the new European Union lawmaking (Green Deal – Farm to Fork), which is grounded on the United Nations Sustainable Development Goals, has drawn new attention to ways to reduce the environmental impact of the food industry and ways to promote sustainable food systems. </a:t>
            </a:r>
            <a:r>
              <a:rPr lang="en-GB" sz="1200" dirty="0" err="1">
                <a:latin typeface="Times New Roman"/>
                <a:ea typeface="Times New Roman"/>
                <a:cs typeface="Times New Roman"/>
                <a:sym typeface="Times New Roman"/>
              </a:rPr>
              <a:t>FitBite</a:t>
            </a:r>
            <a:r>
              <a:rPr lang="en-GB" sz="1200" dirty="0">
                <a:latin typeface="Times New Roman"/>
                <a:ea typeface="Times New Roman"/>
                <a:cs typeface="Times New Roman"/>
                <a:sym typeface="Times New Roman"/>
              </a:rPr>
              <a:t> UK is supporting this shift.</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31" name="Google Shape;131;p24"/>
          <p:cNvPicPr preferRelativeResize="0"/>
          <p:nvPr/>
        </p:nvPicPr>
        <p:blipFill>
          <a:blip r:embed="rId3">
            <a:alphaModFix/>
          </a:blip>
          <a:stretch>
            <a:fillRect/>
          </a:stretch>
        </p:blipFill>
        <p:spPr>
          <a:xfrm>
            <a:off x="4903472" y="1775929"/>
            <a:ext cx="3069819" cy="226267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200" b="1">
                <a:latin typeface="Times New Roman"/>
                <a:ea typeface="Times New Roman"/>
                <a:cs typeface="Times New Roman"/>
                <a:sym typeface="Times New Roman"/>
              </a:rPr>
              <a:t>Reference</a:t>
            </a:r>
            <a:endParaRPr/>
          </a:p>
        </p:txBody>
      </p:sp>
      <p:sp>
        <p:nvSpPr>
          <p:cNvPr id="137" name="Google Shape;137;p25"/>
          <p:cNvSpPr txBox="1">
            <a:spLocks noGrp="1"/>
          </p:cNvSpPr>
          <p:nvPr>
            <p:ph type="body" idx="1"/>
          </p:nvPr>
        </p:nvSpPr>
        <p:spPr>
          <a:xfrm>
            <a:off x="311700" y="863550"/>
            <a:ext cx="8520600" cy="3416400"/>
          </a:xfrm>
          <a:prstGeom prst="rect">
            <a:avLst/>
          </a:prstGeom>
        </p:spPr>
        <p:txBody>
          <a:bodyPr spcFirstLastPara="1" wrap="square" lIns="91425" tIns="91425" rIns="91425" bIns="91425" anchor="t" anchorCtr="0">
            <a:noAutofit/>
          </a:bodyPr>
          <a:lstStyle/>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Addis, B.A., </a:t>
            </a:r>
            <a:r>
              <a:rPr lang="en-GB" sz="580" dirty="0" err="1">
                <a:latin typeface="Times New Roman"/>
                <a:ea typeface="Times New Roman"/>
                <a:cs typeface="Times New Roman"/>
                <a:sym typeface="Times New Roman"/>
              </a:rPr>
              <a:t>Gelaw</a:t>
            </a:r>
            <a:r>
              <a:rPr lang="en-GB" sz="580" dirty="0">
                <a:latin typeface="Times New Roman"/>
                <a:ea typeface="Times New Roman"/>
                <a:cs typeface="Times New Roman"/>
                <a:sym typeface="Times New Roman"/>
              </a:rPr>
              <a:t>, Y.M., </a:t>
            </a:r>
            <a:r>
              <a:rPr lang="en-GB" sz="580" dirty="0" err="1">
                <a:latin typeface="Times New Roman"/>
                <a:ea typeface="Times New Roman"/>
                <a:cs typeface="Times New Roman"/>
                <a:sym typeface="Times New Roman"/>
              </a:rPr>
              <a:t>Eyowas</a:t>
            </a:r>
            <a:r>
              <a:rPr lang="en-GB" sz="580" dirty="0">
                <a:latin typeface="Times New Roman"/>
                <a:ea typeface="Times New Roman"/>
                <a:cs typeface="Times New Roman"/>
                <a:sym typeface="Times New Roman"/>
              </a:rPr>
              <a:t>, F.A., Bogale, T.W., Aynalem, Z.B. and </a:t>
            </a:r>
            <a:r>
              <a:rPr lang="en-GB" sz="580" dirty="0" err="1">
                <a:latin typeface="Times New Roman"/>
                <a:ea typeface="Times New Roman"/>
                <a:cs typeface="Times New Roman"/>
                <a:sym typeface="Times New Roman"/>
              </a:rPr>
              <a:t>Guadie</a:t>
            </a:r>
            <a:r>
              <a:rPr lang="en-GB" sz="580" dirty="0">
                <a:latin typeface="Times New Roman"/>
                <a:ea typeface="Times New Roman"/>
                <a:cs typeface="Times New Roman"/>
                <a:sym typeface="Times New Roman"/>
              </a:rPr>
              <a:t>, H.A. (2023). ‘Time wasted by health professionals is time not invested in patients’: Time management practice and associated factors among health professionals at public hospitals in </a:t>
            </a:r>
            <a:r>
              <a:rPr lang="en-GB" sz="580" dirty="0" err="1">
                <a:latin typeface="Times New Roman"/>
                <a:ea typeface="Times New Roman"/>
                <a:cs typeface="Times New Roman"/>
                <a:sym typeface="Times New Roman"/>
              </a:rPr>
              <a:t>bahir</a:t>
            </a:r>
            <a:r>
              <a:rPr lang="en-GB" sz="580" dirty="0">
                <a:latin typeface="Times New Roman"/>
                <a:ea typeface="Times New Roman"/>
                <a:cs typeface="Times New Roman"/>
                <a:sym typeface="Times New Roman"/>
              </a:rPr>
              <a:t> </a:t>
            </a:r>
            <a:r>
              <a:rPr lang="en-GB" sz="580" dirty="0" err="1">
                <a:latin typeface="Times New Roman"/>
                <a:ea typeface="Times New Roman"/>
                <a:cs typeface="Times New Roman"/>
                <a:sym typeface="Times New Roman"/>
              </a:rPr>
              <a:t>dar</a:t>
            </a:r>
            <a:r>
              <a:rPr lang="en-GB" sz="580" dirty="0">
                <a:latin typeface="Times New Roman"/>
                <a:ea typeface="Times New Roman"/>
                <a:cs typeface="Times New Roman"/>
                <a:sym typeface="Times New Roman"/>
              </a:rPr>
              <a:t>, Ethiopia: A </a:t>
            </a:r>
            <a:r>
              <a:rPr lang="en-GB" sz="580" dirty="0" err="1">
                <a:latin typeface="Times New Roman"/>
                <a:ea typeface="Times New Roman"/>
                <a:cs typeface="Times New Roman"/>
                <a:sym typeface="Times New Roman"/>
              </a:rPr>
              <a:t>multicenter</a:t>
            </a:r>
            <a:r>
              <a:rPr lang="en-GB" sz="580" dirty="0">
                <a:latin typeface="Times New Roman"/>
                <a:ea typeface="Times New Roman"/>
                <a:cs typeface="Times New Roman"/>
                <a:sym typeface="Times New Roman"/>
              </a:rPr>
              <a:t> mixed method study. Frontiers in Public Health, [online] 11(11), p.1159275.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://doi.org/10.3389/fpubh.2023.1159275.</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err="1">
                <a:latin typeface="Times New Roman"/>
                <a:ea typeface="Times New Roman"/>
                <a:cs typeface="Times New Roman"/>
                <a:sym typeface="Times New Roman"/>
              </a:rPr>
              <a:t>Agustian</a:t>
            </a:r>
            <a:r>
              <a:rPr lang="en-GB" sz="580" dirty="0">
                <a:latin typeface="Times New Roman"/>
                <a:ea typeface="Times New Roman"/>
                <a:cs typeface="Times New Roman"/>
                <a:sym typeface="Times New Roman"/>
              </a:rPr>
              <a:t>, K., Hidayat, R., Zen, A. and Malik, A.J. (2023). The Influence of Influencer Marketing in Increasing Brand Awareness and Sales for SMEs. [online] ResearchGate. Available at: https://www.researchgate.net/publication/374426411_The_Influence_of_Influencer_Marketing_in_Increasing_Brand_Awareness_and_Sales_for_SMEs.</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err="1">
                <a:latin typeface="Times New Roman"/>
                <a:ea typeface="Times New Roman"/>
                <a:cs typeface="Times New Roman"/>
                <a:sym typeface="Times New Roman"/>
              </a:rPr>
              <a:t>Ajikawo</a:t>
            </a:r>
            <a:r>
              <a:rPr lang="en-GB" sz="580" dirty="0">
                <a:latin typeface="Times New Roman"/>
                <a:ea typeface="Times New Roman"/>
                <a:cs typeface="Times New Roman"/>
                <a:sym typeface="Times New Roman"/>
              </a:rPr>
              <a:t>, H. (2024). What Is a Unique Selling Proposition (USP) and How Do You Craft One That Works? [online] Salesforce. Available at: https://www.salesforce.com/blog/unique-selling-proposition/ [Accessed 10 Jun. 2024].</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Das, R. (2024). Entrepreneurship: A Potential Tool to Combat Inflation. Global Journal of Management and Business Research, pp.61–70.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://doi.org/10.34257/gjmbravol23is11pg61.</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Granato, D., </a:t>
            </a:r>
            <a:r>
              <a:rPr lang="en-GB" sz="580" dirty="0" err="1">
                <a:latin typeface="Times New Roman"/>
                <a:ea typeface="Times New Roman"/>
                <a:cs typeface="Times New Roman"/>
                <a:sym typeface="Times New Roman"/>
              </a:rPr>
              <a:t>Zabetakis</a:t>
            </a:r>
            <a:r>
              <a:rPr lang="en-GB" sz="580" dirty="0">
                <a:latin typeface="Times New Roman"/>
                <a:ea typeface="Times New Roman"/>
                <a:cs typeface="Times New Roman"/>
                <a:sym typeface="Times New Roman"/>
              </a:rPr>
              <a:t>, I. and </a:t>
            </a:r>
            <a:r>
              <a:rPr lang="en-GB" sz="580" dirty="0" err="1">
                <a:latin typeface="Times New Roman"/>
                <a:ea typeface="Times New Roman"/>
                <a:cs typeface="Times New Roman"/>
                <a:sym typeface="Times New Roman"/>
              </a:rPr>
              <a:t>Koidis</a:t>
            </a:r>
            <a:r>
              <a:rPr lang="en-GB" sz="580" dirty="0">
                <a:latin typeface="Times New Roman"/>
                <a:ea typeface="Times New Roman"/>
                <a:cs typeface="Times New Roman"/>
                <a:sym typeface="Times New Roman"/>
              </a:rPr>
              <a:t>, A. (2023). Sustainability, nutrition, and scientific advances of functional foods under the new EU and global legislation initiatives. Journal of Functional Foods, [online] 109, p.105793.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://doi.org/10.1016/j.jff.2023.105793.</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Hayes, A. (2024). Market Share: What It Is and the Formula for Calculating It. [online] Investopedia. Available at: https://www.investopedia.com/terms/m/marketshare.asp.</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err="1">
                <a:latin typeface="Times New Roman"/>
                <a:ea typeface="Times New Roman"/>
                <a:cs typeface="Times New Roman"/>
                <a:sym typeface="Times New Roman"/>
              </a:rPr>
              <a:t>Kalogiannidis</a:t>
            </a:r>
            <a:r>
              <a:rPr lang="en-GB" sz="580" dirty="0">
                <a:latin typeface="Times New Roman"/>
                <a:ea typeface="Times New Roman"/>
                <a:cs typeface="Times New Roman"/>
                <a:sym typeface="Times New Roman"/>
              </a:rPr>
              <a:t>, S., </a:t>
            </a:r>
            <a:r>
              <a:rPr lang="en-GB" sz="580" dirty="0" err="1">
                <a:latin typeface="Times New Roman"/>
                <a:ea typeface="Times New Roman"/>
                <a:cs typeface="Times New Roman"/>
                <a:sym typeface="Times New Roman"/>
              </a:rPr>
              <a:t>Chatzitheodoridis</a:t>
            </a:r>
            <a:r>
              <a:rPr lang="en-GB" sz="580" dirty="0">
                <a:latin typeface="Times New Roman"/>
                <a:ea typeface="Times New Roman"/>
                <a:cs typeface="Times New Roman"/>
                <a:sym typeface="Times New Roman"/>
              </a:rPr>
              <a:t>, F., </a:t>
            </a:r>
            <a:r>
              <a:rPr lang="en-GB" sz="580" dirty="0" err="1">
                <a:latin typeface="Times New Roman"/>
                <a:ea typeface="Times New Roman"/>
                <a:cs typeface="Times New Roman"/>
                <a:sym typeface="Times New Roman"/>
              </a:rPr>
              <a:t>Giannarakis</a:t>
            </a:r>
            <a:r>
              <a:rPr lang="en-GB" sz="580" dirty="0">
                <a:latin typeface="Times New Roman"/>
                <a:ea typeface="Times New Roman"/>
                <a:cs typeface="Times New Roman"/>
                <a:sym typeface="Times New Roman"/>
              </a:rPr>
              <a:t>, G. and </a:t>
            </a:r>
            <a:r>
              <a:rPr lang="en-GB" sz="580" dirty="0" err="1">
                <a:latin typeface="Times New Roman"/>
                <a:ea typeface="Times New Roman"/>
                <a:cs typeface="Times New Roman"/>
                <a:sym typeface="Times New Roman"/>
              </a:rPr>
              <a:t>Mavrommati</a:t>
            </a:r>
            <a:r>
              <a:rPr lang="en-GB" sz="580" dirty="0">
                <a:latin typeface="Times New Roman"/>
                <a:ea typeface="Times New Roman"/>
                <a:cs typeface="Times New Roman"/>
                <a:sym typeface="Times New Roman"/>
              </a:rPr>
              <a:t>, A. (2022). Business organisations’ flexibility as an innovation tool: Factors affecting flexibility in organisations. Journal of Logistics, Informatics and Service Science, 9(4), pp.259–312.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://doi.org/10.33168/LISS.2022.0417.</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Parker, L., Sanchez, E. and Burns, A.C. (2023). Actions for Healthy Eating. [online] Nih.gov. Available at: https://www.ncbi.nlm.nih.gov/books/NBK219682/.</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Renzetti, M. (2021). Corporate Finance: Financial Control. International </a:t>
            </a:r>
            <a:r>
              <a:rPr lang="en-GB" sz="580" dirty="0" err="1">
                <a:latin typeface="Times New Roman"/>
                <a:ea typeface="Times New Roman"/>
                <a:cs typeface="Times New Roman"/>
                <a:sym typeface="Times New Roman"/>
              </a:rPr>
              <a:t>Encyclopedia</a:t>
            </a:r>
            <a:r>
              <a:rPr lang="en-GB" sz="580" dirty="0">
                <a:latin typeface="Times New Roman"/>
                <a:ea typeface="Times New Roman"/>
                <a:cs typeface="Times New Roman"/>
                <a:sym typeface="Times New Roman"/>
              </a:rPr>
              <a:t> of the Social &amp; Behavioural Sciences, pp.2792–2797.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://doi.org/10.1016/b0-08-043076-7/04268-6.</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Rodríguez-Villalobos, M.C. y García-Martínez, J.G. (2018). Economies of Scale and Minimisation of the Cost: Evidence from a Manufacturing Company. Journal of Eastern Europe Research in Business and Economics, [online] 2018, pp.1–16.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://doi.org/10.5171/2018.128823.</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Sharma, R. (2024). Data-Driven Personalisation: Revolutionising User Experience. International Journal of Scientific Research in Computer Science Engineering and Information Technology, [online] 10(5), pp.868–877. </a:t>
            </a:r>
            <a:r>
              <a:rPr lang="en-GB" sz="580" dirty="0" err="1">
                <a:latin typeface="Times New Roman"/>
                <a:ea typeface="Times New Roman"/>
                <a:cs typeface="Times New Roman"/>
                <a:sym typeface="Times New Roman"/>
              </a:rPr>
              <a:t>doi:https</a:t>
            </a:r>
            <a:r>
              <a:rPr lang="en-GB" sz="580" dirty="0">
                <a:latin typeface="Times New Roman"/>
                <a:ea typeface="Times New Roman"/>
                <a:cs typeface="Times New Roman"/>
                <a:sym typeface="Times New Roman"/>
              </a:rPr>
              <a:t>://doi.org/10.32628/CSEIT241051075.</a:t>
            </a:r>
            <a:endParaRPr sz="580" dirty="0">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440"/>
              <a:buFont typeface="Arial"/>
              <a:buNone/>
            </a:pPr>
            <a:r>
              <a:rPr lang="en-GB" sz="580" dirty="0">
                <a:latin typeface="Times New Roman"/>
                <a:ea typeface="Times New Roman"/>
                <a:cs typeface="Times New Roman"/>
                <a:sym typeface="Times New Roman"/>
              </a:rPr>
              <a:t>Statista. (2025). Topic: Fast food restaurants in the United Kingdom. [online] Available at: https://www.statista.com/topics/8974/fast-food-restaurants-in-the-united-kingdom-uk/?srsltid=AfmBOorDjIoHgnr1ErGHI90_wkDTRE8bJ85_hSPlyjWVYYA1Tf9UIvcW#topicOverview [Accessed 19 Oct. 2025].</a:t>
            </a:r>
            <a:endParaRPr sz="580" dirty="0">
              <a:latin typeface="Times New Roman"/>
              <a:ea typeface="Times New Roman"/>
              <a:cs typeface="Times New Roman"/>
              <a:sym typeface="Times New Roman"/>
            </a:endParaRPr>
          </a:p>
          <a:p>
            <a:pPr marL="0" lvl="0" indent="0" algn="l" rtl="0">
              <a:lnSpc>
                <a:spcPct val="95000"/>
              </a:lnSpc>
              <a:spcBef>
                <a:spcPts val="1200"/>
              </a:spcBef>
              <a:spcAft>
                <a:spcPts val="1200"/>
              </a:spcAft>
              <a:buSzPts val="440"/>
              <a:buNone/>
            </a:pPr>
            <a:endParaRPr sz="82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Savon</Template>
  <TotalTime>0</TotalTime>
  <Words>2765</Words>
  <Application>Microsoft Office PowerPoint</Application>
  <PresentationFormat>On-screen Show (16:9)</PresentationFormat>
  <Paragraphs>104</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Times New Roman</vt:lpstr>
      <vt:lpstr>Savon</vt:lpstr>
      <vt:lpstr>FitBite UK – Healthy Meal Prep &amp; Delivery Service Subtitle: A Business Plan for LCLM4006 – Enterprise &amp; Entrepreneurship Student Name: [Your Full Name] Student ID: [Your Student Number] Programme of Study: [e.g., BA (Hons) Business Management] Module Name &amp; Code: Enterprise &amp; Entrepreneurship (LCLM4006) Lecturer’s Name: [Lecturer’s Full Name] Word Count: 1,500 words Date of Submission: [Insert Date]</vt:lpstr>
      <vt:lpstr>Business Overview</vt:lpstr>
      <vt:lpstr>Unique Selling Proposition (USP)</vt:lpstr>
      <vt:lpstr>Market Opportunity </vt:lpstr>
      <vt:lpstr>Legal Format &amp; Management Structure </vt:lpstr>
      <vt:lpstr>PESTEL Analysis (1/2)</vt:lpstr>
      <vt:lpstr>PESTEL Analysis (2/2)</vt:lpstr>
      <vt:lpstr>Marketing Strategy</vt:lpstr>
      <vt:lpstr>Target Audience </vt:lpstr>
      <vt:lpstr>Funding &amp; Financial Plan </vt:lpstr>
      <vt:lpstr>First-Month Expenses Forecast </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PC</cp:lastModifiedBy>
  <cp:revision>1</cp:revision>
  <dcterms:modified xsi:type="dcterms:W3CDTF">2025-10-19T19:11:22Z</dcterms:modified>
</cp:coreProperties>
</file>