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21383625" cy="15119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33" d="100"/>
          <a:sy n="33" d="100"/>
        </p:scale>
        <p:origin x="124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2474395"/>
            <a:ext cx="18176081" cy="5263774"/>
          </a:xfrm>
        </p:spPr>
        <p:txBody>
          <a:bodyPr anchor="b"/>
          <a:lstStyle>
            <a:lvl1pPr algn="ctr">
              <a:defRPr sz="13228"/>
            </a:lvl1pPr>
          </a:lstStyle>
          <a:p>
            <a:r>
              <a:rPr lang="en-US"/>
              <a:t>Click to edit Master title style</a:t>
            </a:r>
            <a:endParaRPr lang="en-US" dirty="0"/>
          </a:p>
        </p:txBody>
      </p:sp>
      <p:sp>
        <p:nvSpPr>
          <p:cNvPr id="3" name="Subtitle 2"/>
          <p:cNvSpPr>
            <a:spLocks noGrp="1"/>
          </p:cNvSpPr>
          <p:nvPr>
            <p:ph type="subTitle" idx="1"/>
          </p:nvPr>
        </p:nvSpPr>
        <p:spPr>
          <a:xfrm>
            <a:off x="2672953" y="7941160"/>
            <a:ext cx="16037719" cy="3650342"/>
          </a:xfrm>
        </p:spPr>
        <p:txBody>
          <a:bodyPr/>
          <a:lstStyle>
            <a:lvl1pPr marL="0" indent="0" algn="ctr">
              <a:buNone/>
              <a:defRPr sz="5291"/>
            </a:lvl1pPr>
            <a:lvl2pPr marL="1007943" indent="0" algn="ctr">
              <a:buNone/>
              <a:defRPr sz="4409"/>
            </a:lvl2pPr>
            <a:lvl3pPr marL="2015886" indent="0" algn="ctr">
              <a:buNone/>
              <a:defRPr sz="3968"/>
            </a:lvl3pPr>
            <a:lvl4pPr marL="3023829" indent="0" algn="ctr">
              <a:buNone/>
              <a:defRPr sz="3527"/>
            </a:lvl4pPr>
            <a:lvl5pPr marL="4031772" indent="0" algn="ctr">
              <a:buNone/>
              <a:defRPr sz="3527"/>
            </a:lvl5pPr>
            <a:lvl6pPr marL="5039716" indent="0" algn="ctr">
              <a:buNone/>
              <a:defRPr sz="3527"/>
            </a:lvl6pPr>
            <a:lvl7pPr marL="6047659" indent="0" algn="ctr">
              <a:buNone/>
              <a:defRPr sz="3527"/>
            </a:lvl7pPr>
            <a:lvl8pPr marL="7055602" indent="0" algn="ctr">
              <a:buNone/>
              <a:defRPr sz="3527"/>
            </a:lvl8pPr>
            <a:lvl9pPr marL="8063545" indent="0" algn="ctr">
              <a:buNone/>
              <a:defRPr sz="352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4226716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3233384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3769342"/>
            <a:ext cx="18443377" cy="6289229"/>
          </a:xfrm>
        </p:spPr>
        <p:txBody>
          <a:bodyPr anchor="b"/>
          <a:lstStyle>
            <a:lvl1pPr>
              <a:defRPr sz="13228"/>
            </a:lvl1pPr>
          </a:lstStyle>
          <a:p>
            <a:r>
              <a:rPr lang="en-US"/>
              <a:t>Click to edit Master title style</a:t>
            </a:r>
            <a:endParaRPr lang="en-US" dirty="0"/>
          </a:p>
        </p:txBody>
      </p:sp>
      <p:sp>
        <p:nvSpPr>
          <p:cNvPr id="3" name="Text Placeholder 2"/>
          <p:cNvSpPr>
            <a:spLocks noGrp="1"/>
          </p:cNvSpPr>
          <p:nvPr>
            <p:ph type="body" idx="1"/>
          </p:nvPr>
        </p:nvSpPr>
        <p:spPr>
          <a:xfrm>
            <a:off x="1458988" y="10118069"/>
            <a:ext cx="18443377" cy="3307357"/>
          </a:xfrm>
        </p:spPr>
        <p:txBody>
          <a:bodyPr/>
          <a:lstStyle>
            <a:lvl1pPr marL="0" indent="0">
              <a:buNone/>
              <a:defRPr sz="5291">
                <a:solidFill>
                  <a:schemeClr val="tx1"/>
                </a:solidFill>
              </a:defRPr>
            </a:lvl1pPr>
            <a:lvl2pPr marL="1007943" indent="0">
              <a:buNone/>
              <a:defRPr sz="4409">
                <a:solidFill>
                  <a:schemeClr val="tx1">
                    <a:tint val="75000"/>
                  </a:schemeClr>
                </a:solidFill>
              </a:defRPr>
            </a:lvl2pPr>
            <a:lvl3pPr marL="2015886" indent="0">
              <a:buNone/>
              <a:defRPr sz="3968">
                <a:solidFill>
                  <a:schemeClr val="tx1">
                    <a:tint val="75000"/>
                  </a:schemeClr>
                </a:solidFill>
              </a:defRPr>
            </a:lvl3pPr>
            <a:lvl4pPr marL="3023829" indent="0">
              <a:buNone/>
              <a:defRPr sz="3527">
                <a:solidFill>
                  <a:schemeClr val="tx1">
                    <a:tint val="75000"/>
                  </a:schemeClr>
                </a:solidFill>
              </a:defRPr>
            </a:lvl4pPr>
            <a:lvl5pPr marL="4031772" indent="0">
              <a:buNone/>
              <a:defRPr sz="3527">
                <a:solidFill>
                  <a:schemeClr val="tx1">
                    <a:tint val="75000"/>
                  </a:schemeClr>
                </a:solidFill>
              </a:defRPr>
            </a:lvl5pPr>
            <a:lvl6pPr marL="5039716" indent="0">
              <a:buNone/>
              <a:defRPr sz="3527">
                <a:solidFill>
                  <a:schemeClr val="tx1">
                    <a:tint val="75000"/>
                  </a:schemeClr>
                </a:solidFill>
              </a:defRPr>
            </a:lvl6pPr>
            <a:lvl7pPr marL="6047659" indent="0">
              <a:buNone/>
              <a:defRPr sz="3527">
                <a:solidFill>
                  <a:schemeClr val="tx1">
                    <a:tint val="75000"/>
                  </a:schemeClr>
                </a:solidFill>
              </a:defRPr>
            </a:lvl7pPr>
            <a:lvl8pPr marL="7055602" indent="0">
              <a:buNone/>
              <a:defRPr sz="3527">
                <a:solidFill>
                  <a:schemeClr val="tx1">
                    <a:tint val="75000"/>
                  </a:schemeClr>
                </a:solidFill>
              </a:defRPr>
            </a:lvl8pPr>
            <a:lvl9pPr marL="8063545" indent="0">
              <a:buNone/>
              <a:defRPr sz="3527">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2523048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4024827"/>
            <a:ext cx="9088041" cy="95930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4024827"/>
            <a:ext cx="9088041" cy="95930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1451152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804969"/>
            <a:ext cx="18443377" cy="292237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3706342"/>
            <a:ext cx="9046274"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Edit Master text styles</a:t>
            </a:r>
          </a:p>
        </p:txBody>
      </p:sp>
      <p:sp>
        <p:nvSpPr>
          <p:cNvPr id="4" name="Content Placeholder 3"/>
          <p:cNvSpPr>
            <a:spLocks noGrp="1"/>
          </p:cNvSpPr>
          <p:nvPr>
            <p:ph sz="half" idx="2"/>
          </p:nvPr>
        </p:nvSpPr>
        <p:spPr>
          <a:xfrm>
            <a:off x="1472912" y="5522763"/>
            <a:ext cx="9046274" cy="81231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3706342"/>
            <a:ext cx="9090826"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Edit Master text styles</a:t>
            </a:r>
          </a:p>
        </p:txBody>
      </p:sp>
      <p:sp>
        <p:nvSpPr>
          <p:cNvPr id="6" name="Content Placeholder 5"/>
          <p:cNvSpPr>
            <a:spLocks noGrp="1"/>
          </p:cNvSpPr>
          <p:nvPr>
            <p:ph sz="quarter" idx="4"/>
          </p:nvPr>
        </p:nvSpPr>
        <p:spPr>
          <a:xfrm>
            <a:off x="10825461" y="5522763"/>
            <a:ext cx="9090826" cy="81231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4140728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381825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160910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007957"/>
            <a:ext cx="6896776" cy="3527848"/>
          </a:xfrm>
        </p:spPr>
        <p:txBody>
          <a:bodyPr anchor="b"/>
          <a:lstStyle>
            <a:lvl1pPr>
              <a:defRPr sz="7055"/>
            </a:lvl1pPr>
          </a:lstStyle>
          <a:p>
            <a:r>
              <a:rPr lang="en-US"/>
              <a:t>Click to edit Master title style</a:t>
            </a:r>
            <a:endParaRPr lang="en-US" dirty="0"/>
          </a:p>
        </p:txBody>
      </p:sp>
      <p:sp>
        <p:nvSpPr>
          <p:cNvPr id="3" name="Content Placeholder 2"/>
          <p:cNvSpPr>
            <a:spLocks noGrp="1"/>
          </p:cNvSpPr>
          <p:nvPr>
            <p:ph idx="1"/>
          </p:nvPr>
        </p:nvSpPr>
        <p:spPr>
          <a:xfrm>
            <a:off x="9090826" y="2176910"/>
            <a:ext cx="10825460" cy="10744538"/>
          </a:xfrm>
        </p:spPr>
        <p:txBody>
          <a:bodyPr/>
          <a:lstStyle>
            <a:lvl1pPr>
              <a:defRPr sz="7055"/>
            </a:lvl1pPr>
            <a:lvl2pPr>
              <a:defRPr sz="6173"/>
            </a:lvl2pPr>
            <a:lvl3pPr>
              <a:defRPr sz="5291"/>
            </a:lvl3pPr>
            <a:lvl4pPr>
              <a:defRPr sz="4409"/>
            </a:lvl4pPr>
            <a:lvl5pPr>
              <a:defRPr sz="4409"/>
            </a:lvl5pPr>
            <a:lvl6pPr>
              <a:defRPr sz="4409"/>
            </a:lvl6pPr>
            <a:lvl7pPr>
              <a:defRPr sz="4409"/>
            </a:lvl7pPr>
            <a:lvl8pPr>
              <a:defRPr sz="4409"/>
            </a:lvl8pPr>
            <a:lvl9pPr>
              <a:defRPr sz="4409"/>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4535805"/>
            <a:ext cx="6896776"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US"/>
              <a:t>Edit Master text styles</a:t>
            </a:r>
          </a:p>
        </p:txBody>
      </p:sp>
      <p:sp>
        <p:nvSpPr>
          <p:cNvPr id="5" name="Date Placeholder 4"/>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3243348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007957"/>
            <a:ext cx="6896776" cy="3527848"/>
          </a:xfrm>
        </p:spPr>
        <p:txBody>
          <a:bodyPr anchor="b"/>
          <a:lstStyle>
            <a:lvl1pPr>
              <a:defRPr sz="7055"/>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2176910"/>
            <a:ext cx="10825460" cy="10744538"/>
          </a:xfrm>
        </p:spPr>
        <p:txBody>
          <a:bodyPr anchor="t"/>
          <a:lstStyle>
            <a:lvl1pPr marL="0" indent="0">
              <a:buNone/>
              <a:defRPr sz="7055"/>
            </a:lvl1pPr>
            <a:lvl2pPr marL="1007943" indent="0">
              <a:buNone/>
              <a:defRPr sz="6173"/>
            </a:lvl2pPr>
            <a:lvl3pPr marL="2015886" indent="0">
              <a:buNone/>
              <a:defRPr sz="5291"/>
            </a:lvl3pPr>
            <a:lvl4pPr marL="3023829" indent="0">
              <a:buNone/>
              <a:defRPr sz="4409"/>
            </a:lvl4pPr>
            <a:lvl5pPr marL="4031772" indent="0">
              <a:buNone/>
              <a:defRPr sz="4409"/>
            </a:lvl5pPr>
            <a:lvl6pPr marL="5039716" indent="0">
              <a:buNone/>
              <a:defRPr sz="4409"/>
            </a:lvl6pPr>
            <a:lvl7pPr marL="6047659" indent="0">
              <a:buNone/>
              <a:defRPr sz="4409"/>
            </a:lvl7pPr>
            <a:lvl8pPr marL="7055602" indent="0">
              <a:buNone/>
              <a:defRPr sz="4409"/>
            </a:lvl8pPr>
            <a:lvl9pPr marL="8063545" indent="0">
              <a:buNone/>
              <a:defRPr sz="4409"/>
            </a:lvl9pPr>
          </a:lstStyle>
          <a:p>
            <a:r>
              <a:rPr lang="en-US" dirty="0"/>
              <a:t>Click icon to add picture</a:t>
            </a:r>
          </a:p>
        </p:txBody>
      </p:sp>
      <p:sp>
        <p:nvSpPr>
          <p:cNvPr id="4" name="Text Placeholder 3"/>
          <p:cNvSpPr>
            <a:spLocks noGrp="1"/>
          </p:cNvSpPr>
          <p:nvPr>
            <p:ph type="body" sz="half" idx="2"/>
          </p:nvPr>
        </p:nvSpPr>
        <p:spPr>
          <a:xfrm>
            <a:off x="1472909" y="4535805"/>
            <a:ext cx="6896776"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US"/>
              <a:t>Edit Master text styles</a:t>
            </a:r>
          </a:p>
        </p:txBody>
      </p:sp>
      <p:sp>
        <p:nvSpPr>
          <p:cNvPr id="5" name="Date Placeholder 4"/>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824959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890932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804966"/>
            <a:ext cx="4610844" cy="128129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804966"/>
            <a:ext cx="13565237" cy="128129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2979581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804969"/>
            <a:ext cx="18443377" cy="292237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4024827"/>
            <a:ext cx="18443377" cy="9593089"/>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14013401"/>
            <a:ext cx="4811316" cy="804965"/>
          </a:xfrm>
          <a:prstGeom prst="rect">
            <a:avLst/>
          </a:prstGeom>
        </p:spPr>
        <p:txBody>
          <a:bodyPr vert="horz" lIns="91440" tIns="45720" rIns="91440" bIns="45720" rtlCol="0" anchor="ctr"/>
          <a:lstStyle>
            <a:lvl1pPr algn="l">
              <a:defRPr sz="2646">
                <a:solidFill>
                  <a:schemeClr val="tx1">
                    <a:tint val="75000"/>
                  </a:schemeClr>
                </a:solidFill>
              </a:defRPr>
            </a:lvl1pPr>
          </a:lstStyle>
          <a:p>
            <a:fld id="{2F8CE534-4EC0-4165-9A09-286303FB66F2}" type="datetimeFigureOut">
              <a:rPr lang="en-GB" smtClean="0"/>
              <a:t>16/12/2018</a:t>
            </a:fld>
            <a:endParaRPr lang="en-GB" dirty="0"/>
          </a:p>
        </p:txBody>
      </p:sp>
      <p:sp>
        <p:nvSpPr>
          <p:cNvPr id="5" name="Footer Placeholder 4"/>
          <p:cNvSpPr>
            <a:spLocks noGrp="1"/>
          </p:cNvSpPr>
          <p:nvPr>
            <p:ph type="ftr" sz="quarter" idx="3"/>
          </p:nvPr>
        </p:nvSpPr>
        <p:spPr>
          <a:xfrm>
            <a:off x="7083326" y="14013401"/>
            <a:ext cx="7216973" cy="804965"/>
          </a:xfrm>
          <a:prstGeom prst="rect">
            <a:avLst/>
          </a:prstGeom>
        </p:spPr>
        <p:txBody>
          <a:bodyPr vert="horz" lIns="91440" tIns="45720" rIns="91440" bIns="45720" rtlCol="0" anchor="ctr"/>
          <a:lstStyle>
            <a:lvl1pPr algn="ctr">
              <a:defRPr sz="2646">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5102185" y="14013401"/>
            <a:ext cx="4811316" cy="804965"/>
          </a:xfrm>
          <a:prstGeom prst="rect">
            <a:avLst/>
          </a:prstGeom>
        </p:spPr>
        <p:txBody>
          <a:bodyPr vert="horz" lIns="91440" tIns="45720" rIns="91440" bIns="45720" rtlCol="0" anchor="ctr"/>
          <a:lstStyle>
            <a:lvl1pPr algn="r">
              <a:defRPr sz="2646">
                <a:solidFill>
                  <a:schemeClr val="tx1">
                    <a:tint val="75000"/>
                  </a:schemeClr>
                </a:solidFill>
              </a:defRPr>
            </a:lvl1pPr>
          </a:lstStyle>
          <a:p>
            <a:fld id="{0DEAC64E-D69A-4A62-BD97-1DA8C4CF8A65}" type="slidenum">
              <a:rPr lang="en-GB" smtClean="0"/>
              <a:t>‹#›</a:t>
            </a:fld>
            <a:endParaRPr lang="en-GB" dirty="0"/>
          </a:p>
        </p:txBody>
      </p:sp>
    </p:spTree>
    <p:extLst>
      <p:ext uri="{BB962C8B-B14F-4D97-AF65-F5344CB8AC3E}">
        <p14:creationId xmlns:p14="http://schemas.microsoft.com/office/powerpoint/2010/main" val="6068193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015886" rtl="0" eaLnBrk="1" latinLnBrk="0" hangingPunct="1">
        <a:lnSpc>
          <a:spcPct val="90000"/>
        </a:lnSpc>
        <a:spcBef>
          <a:spcPct val="0"/>
        </a:spcBef>
        <a:buNone/>
        <a:defRPr sz="9700" kern="1200">
          <a:solidFill>
            <a:schemeClr val="tx1"/>
          </a:solidFill>
          <a:latin typeface="+mj-lt"/>
          <a:ea typeface="+mj-ea"/>
          <a:cs typeface="+mj-cs"/>
        </a:defRPr>
      </a:lvl1pPr>
    </p:titleStyle>
    <p:bodyStyle>
      <a:lvl1pPr marL="503972" indent="-503972" algn="l" defTabSz="2015886" rtl="0" eaLnBrk="1" latinLnBrk="0" hangingPunct="1">
        <a:lnSpc>
          <a:spcPct val="90000"/>
        </a:lnSpc>
        <a:spcBef>
          <a:spcPts val="2205"/>
        </a:spcBef>
        <a:buFont typeface="Arial" panose="020B0604020202020204" pitchFamily="34" charset="0"/>
        <a:buChar char="•"/>
        <a:defRPr sz="6173" kern="1200">
          <a:solidFill>
            <a:schemeClr val="tx1"/>
          </a:solidFill>
          <a:latin typeface="+mn-lt"/>
          <a:ea typeface="+mn-ea"/>
          <a:cs typeface="+mn-cs"/>
        </a:defRPr>
      </a:lvl1pPr>
      <a:lvl2pPr marL="1511915" indent="-503972" algn="l" defTabSz="2015886" rtl="0" eaLnBrk="1" latinLnBrk="0" hangingPunct="1">
        <a:lnSpc>
          <a:spcPct val="90000"/>
        </a:lnSpc>
        <a:spcBef>
          <a:spcPts val="1102"/>
        </a:spcBef>
        <a:buFont typeface="Arial" panose="020B0604020202020204" pitchFamily="34" charset="0"/>
        <a:buChar char="•"/>
        <a:defRPr sz="5291" kern="1200">
          <a:solidFill>
            <a:schemeClr val="tx1"/>
          </a:solidFill>
          <a:latin typeface="+mn-lt"/>
          <a:ea typeface="+mn-ea"/>
          <a:cs typeface="+mn-cs"/>
        </a:defRPr>
      </a:lvl2pPr>
      <a:lvl3pPr marL="2519858" indent="-503972" algn="l" defTabSz="2015886" rtl="0" eaLnBrk="1" latinLnBrk="0" hangingPunct="1">
        <a:lnSpc>
          <a:spcPct val="90000"/>
        </a:lnSpc>
        <a:spcBef>
          <a:spcPts val="1102"/>
        </a:spcBef>
        <a:buFont typeface="Arial" panose="020B0604020202020204" pitchFamily="34" charset="0"/>
        <a:buChar char="•"/>
        <a:defRPr sz="4409" kern="1200">
          <a:solidFill>
            <a:schemeClr val="tx1"/>
          </a:solidFill>
          <a:latin typeface="+mn-lt"/>
          <a:ea typeface="+mn-ea"/>
          <a:cs typeface="+mn-cs"/>
        </a:defRPr>
      </a:lvl3pPr>
      <a:lvl4pPr marL="3527801"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4pPr>
      <a:lvl5pPr marL="4535744"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5pPr>
      <a:lvl6pPr marL="554368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6pPr>
      <a:lvl7pPr marL="6551630"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7pPr>
      <a:lvl8pPr marL="7559573"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8pPr>
      <a:lvl9pPr marL="856751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9pPr>
    </p:bodyStyle>
    <p:otherStyle>
      <a:defPPr>
        <a:defRPr lang="en-US"/>
      </a:defPPr>
      <a:lvl1pPr marL="0" algn="l" defTabSz="2015886" rtl="0" eaLnBrk="1" latinLnBrk="0" hangingPunct="1">
        <a:defRPr sz="3968" kern="1200">
          <a:solidFill>
            <a:schemeClr val="tx1"/>
          </a:solidFill>
          <a:latin typeface="+mn-lt"/>
          <a:ea typeface="+mn-ea"/>
          <a:cs typeface="+mn-cs"/>
        </a:defRPr>
      </a:lvl1pPr>
      <a:lvl2pPr marL="1007943" algn="l" defTabSz="2015886" rtl="0" eaLnBrk="1" latinLnBrk="0" hangingPunct="1">
        <a:defRPr sz="3968" kern="1200">
          <a:solidFill>
            <a:schemeClr val="tx1"/>
          </a:solidFill>
          <a:latin typeface="+mn-lt"/>
          <a:ea typeface="+mn-ea"/>
          <a:cs typeface="+mn-cs"/>
        </a:defRPr>
      </a:lvl2pPr>
      <a:lvl3pPr marL="2015886" algn="l" defTabSz="2015886" rtl="0" eaLnBrk="1" latinLnBrk="0" hangingPunct="1">
        <a:defRPr sz="3968" kern="1200">
          <a:solidFill>
            <a:schemeClr val="tx1"/>
          </a:solidFill>
          <a:latin typeface="+mn-lt"/>
          <a:ea typeface="+mn-ea"/>
          <a:cs typeface="+mn-cs"/>
        </a:defRPr>
      </a:lvl3pPr>
      <a:lvl4pPr marL="3023829" algn="l" defTabSz="2015886" rtl="0" eaLnBrk="1" latinLnBrk="0" hangingPunct="1">
        <a:defRPr sz="3968" kern="1200">
          <a:solidFill>
            <a:schemeClr val="tx1"/>
          </a:solidFill>
          <a:latin typeface="+mn-lt"/>
          <a:ea typeface="+mn-ea"/>
          <a:cs typeface="+mn-cs"/>
        </a:defRPr>
      </a:lvl4pPr>
      <a:lvl5pPr marL="4031772" algn="l" defTabSz="2015886" rtl="0" eaLnBrk="1" latinLnBrk="0" hangingPunct="1">
        <a:defRPr sz="3968" kern="1200">
          <a:solidFill>
            <a:schemeClr val="tx1"/>
          </a:solidFill>
          <a:latin typeface="+mn-lt"/>
          <a:ea typeface="+mn-ea"/>
          <a:cs typeface="+mn-cs"/>
        </a:defRPr>
      </a:lvl5pPr>
      <a:lvl6pPr marL="5039716" algn="l" defTabSz="2015886" rtl="0" eaLnBrk="1" latinLnBrk="0" hangingPunct="1">
        <a:defRPr sz="3968" kern="1200">
          <a:solidFill>
            <a:schemeClr val="tx1"/>
          </a:solidFill>
          <a:latin typeface="+mn-lt"/>
          <a:ea typeface="+mn-ea"/>
          <a:cs typeface="+mn-cs"/>
        </a:defRPr>
      </a:lvl6pPr>
      <a:lvl7pPr marL="6047659" algn="l" defTabSz="2015886" rtl="0" eaLnBrk="1" latinLnBrk="0" hangingPunct="1">
        <a:defRPr sz="3968" kern="1200">
          <a:solidFill>
            <a:schemeClr val="tx1"/>
          </a:solidFill>
          <a:latin typeface="+mn-lt"/>
          <a:ea typeface="+mn-ea"/>
          <a:cs typeface="+mn-cs"/>
        </a:defRPr>
      </a:lvl7pPr>
      <a:lvl8pPr marL="7055602" algn="l" defTabSz="2015886" rtl="0" eaLnBrk="1" latinLnBrk="0" hangingPunct="1">
        <a:defRPr sz="3968" kern="1200">
          <a:solidFill>
            <a:schemeClr val="tx1"/>
          </a:solidFill>
          <a:latin typeface="+mn-lt"/>
          <a:ea typeface="+mn-ea"/>
          <a:cs typeface="+mn-cs"/>
        </a:defRPr>
      </a:lvl8pPr>
      <a:lvl9pPr marL="8063545" algn="l" defTabSz="2015886" rtl="0" eaLnBrk="1" latinLnBrk="0" hangingPunct="1">
        <a:defRPr sz="39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www.simplypsychology.org/maslow.html" TargetMode="External"/><Relationship Id="rId2" Type="http://schemas.openxmlformats.org/officeDocument/2006/relationships/hyperlink" Target="http://timvandevall.com/wp-content/uploads/2013/11/Maslows-Hierarchy-of-Needs.jpg" TargetMode="External"/><Relationship Id="rId1" Type="http://schemas.openxmlformats.org/officeDocument/2006/relationships/slideLayout" Target="../slideLayouts/slideLayout7.xml"/><Relationship Id="rId4" Type="http://schemas.openxmlformats.org/officeDocument/2006/relationships/hyperlink" Target="https://revisesociology.com/2017/11/09/the-hidden-curriculum-and-school-etho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5" name="Flowchart: Punched Tape 4">
            <a:extLst>
              <a:ext uri="{FF2B5EF4-FFF2-40B4-BE49-F238E27FC236}">
                <a16:creationId xmlns:a16="http://schemas.microsoft.com/office/drawing/2014/main" id="{9DA3C85B-AD8F-4C48-AE95-D89B7A13546B}"/>
              </a:ext>
            </a:extLst>
          </p:cNvPr>
          <p:cNvSpPr/>
          <p:nvPr/>
        </p:nvSpPr>
        <p:spPr>
          <a:xfrm>
            <a:off x="7742902" y="275682"/>
            <a:ext cx="5294672" cy="1302908"/>
          </a:xfrm>
          <a:prstGeom prst="flowChartPunchedTape">
            <a:avLst/>
          </a:prstGeom>
          <a:solidFill>
            <a:srgbClr val="FF000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solidFill>
                <a:srgbClr val="FF0000"/>
              </a:solidFill>
            </a:endParaRPr>
          </a:p>
        </p:txBody>
      </p:sp>
      <p:sp>
        <p:nvSpPr>
          <p:cNvPr id="4" name="TextBox 3">
            <a:extLst>
              <a:ext uri="{FF2B5EF4-FFF2-40B4-BE49-F238E27FC236}">
                <a16:creationId xmlns:a16="http://schemas.microsoft.com/office/drawing/2014/main" id="{07735CBF-532F-4C7E-8C73-CA8D938A4643}"/>
              </a:ext>
            </a:extLst>
          </p:cNvPr>
          <p:cNvSpPr txBox="1"/>
          <p:nvPr/>
        </p:nvSpPr>
        <p:spPr>
          <a:xfrm>
            <a:off x="2168012" y="701425"/>
            <a:ext cx="16547690" cy="707886"/>
          </a:xfrm>
          <a:prstGeom prst="rect">
            <a:avLst/>
          </a:prstGeom>
          <a:noFill/>
        </p:spPr>
        <p:txBody>
          <a:bodyPr wrap="square" rtlCol="0">
            <a:spAutoFit/>
          </a:bodyPr>
          <a:lstStyle/>
          <a:p>
            <a:pPr algn="ctr"/>
            <a:r>
              <a:rPr lang="en-GB" sz="2000" dirty="0">
                <a:solidFill>
                  <a:schemeClr val="accent1">
                    <a:lumMod val="75000"/>
                  </a:schemeClr>
                </a:solidFill>
                <a:latin typeface="Arial" panose="020B0604020202020204" pitchFamily="34" charset="0"/>
                <a:cs typeface="Arial" panose="020B0604020202020204" pitchFamily="34" charset="0"/>
              </a:rPr>
              <a:t>Exploring the </a:t>
            </a:r>
          </a:p>
          <a:p>
            <a:pPr algn="ctr"/>
            <a:r>
              <a:rPr lang="en-GB" sz="2000" dirty="0">
                <a:solidFill>
                  <a:schemeClr val="accent1">
                    <a:lumMod val="75000"/>
                  </a:schemeClr>
                </a:solidFill>
                <a:latin typeface="Arial" panose="020B0604020202020204" pitchFamily="34" charset="0"/>
                <a:cs typeface="Arial" panose="020B0604020202020204" pitchFamily="34" charset="0"/>
              </a:rPr>
              <a:t>Hidden Curriculum</a:t>
            </a:r>
          </a:p>
        </p:txBody>
      </p:sp>
      <p:sp>
        <p:nvSpPr>
          <p:cNvPr id="6" name="TextBox 5">
            <a:extLst>
              <a:ext uri="{FF2B5EF4-FFF2-40B4-BE49-F238E27FC236}">
                <a16:creationId xmlns:a16="http://schemas.microsoft.com/office/drawing/2014/main" id="{51F756BF-B829-419D-95BC-ACB849DD043B}"/>
              </a:ext>
            </a:extLst>
          </p:cNvPr>
          <p:cNvSpPr txBox="1"/>
          <p:nvPr/>
        </p:nvSpPr>
        <p:spPr>
          <a:xfrm rot="10800000" flipV="1">
            <a:off x="14128955" y="705193"/>
            <a:ext cx="3395818"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Kayleigh Prydderch 1503341</a:t>
            </a:r>
          </a:p>
          <a:p>
            <a:r>
              <a:rPr lang="en-GB" sz="1200" dirty="0">
                <a:latin typeface="Arial" panose="020B0604020202020204" pitchFamily="34" charset="0"/>
                <a:cs typeface="Arial" panose="020B0604020202020204" pitchFamily="34" charset="0"/>
              </a:rPr>
              <a:t>SJIE6001 Exploring the Hidden Curriculum</a:t>
            </a:r>
          </a:p>
        </p:txBody>
      </p:sp>
      <p:sp>
        <p:nvSpPr>
          <p:cNvPr id="7" name="TextBox 6">
            <a:extLst>
              <a:ext uri="{FF2B5EF4-FFF2-40B4-BE49-F238E27FC236}">
                <a16:creationId xmlns:a16="http://schemas.microsoft.com/office/drawing/2014/main" id="{F452C00A-3FFF-44C4-855C-0C5B92749FF3}"/>
              </a:ext>
            </a:extLst>
          </p:cNvPr>
          <p:cNvSpPr txBox="1"/>
          <p:nvPr/>
        </p:nvSpPr>
        <p:spPr>
          <a:xfrm>
            <a:off x="442452" y="378260"/>
            <a:ext cx="6282813" cy="120032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Aims:</a:t>
            </a:r>
          </a:p>
          <a:p>
            <a:pPr marL="342900" indent="-342900">
              <a:buFont typeface="Wingdings" panose="05000000000000000000" pitchFamily="2" charset="2"/>
              <a:buChar char="v"/>
            </a:pPr>
            <a:r>
              <a:rPr lang="en-GB" sz="1200" dirty="0">
                <a:latin typeface="Arial" panose="020B0604020202020204" pitchFamily="34" charset="0"/>
                <a:cs typeface="Arial" panose="020B0604020202020204" pitchFamily="34" charset="0"/>
              </a:rPr>
              <a:t>To create an academic poster which critically analyses the aspects of the hidden curriculum.</a:t>
            </a:r>
          </a:p>
          <a:p>
            <a:pPr marL="342900" indent="-342900">
              <a:buFont typeface="Wingdings" panose="05000000000000000000" pitchFamily="2" charset="2"/>
              <a:buChar char="v"/>
            </a:pPr>
            <a:r>
              <a:rPr lang="en-GB" sz="1200" dirty="0">
                <a:latin typeface="Arial" panose="020B0604020202020204" pitchFamily="34" charset="0"/>
                <a:cs typeface="Arial" panose="020B0604020202020204" pitchFamily="34" charset="0"/>
              </a:rPr>
              <a:t>To refer to theoretical perspectives of the hidden curriculum </a:t>
            </a:r>
          </a:p>
          <a:p>
            <a:pPr marL="342900" indent="-342900">
              <a:buFont typeface="Wingdings" panose="05000000000000000000" pitchFamily="2" charset="2"/>
              <a:buChar char="v"/>
            </a:pPr>
            <a:r>
              <a:rPr lang="en-GB" sz="1200" dirty="0">
                <a:latin typeface="Arial" panose="020B0604020202020204" pitchFamily="34" charset="0"/>
                <a:cs typeface="Arial" panose="020B0604020202020204" pitchFamily="34" charset="0"/>
              </a:rPr>
              <a:t>To understand the messages that the hidden curriculum is giving to children and their families</a:t>
            </a:r>
          </a:p>
        </p:txBody>
      </p:sp>
      <p:pic>
        <p:nvPicPr>
          <p:cNvPr id="11" name="Picture 10">
            <a:extLst>
              <a:ext uri="{FF2B5EF4-FFF2-40B4-BE49-F238E27FC236}">
                <a16:creationId xmlns:a16="http://schemas.microsoft.com/office/drawing/2014/main" id="{70A95798-06AC-4865-A00B-0415CCBC64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93030" y="378260"/>
            <a:ext cx="2837218" cy="923331"/>
          </a:xfrm>
          <a:prstGeom prst="rect">
            <a:avLst/>
          </a:prstGeom>
          <a:solidFill>
            <a:schemeClr val="accent4"/>
          </a:solidFill>
        </p:spPr>
      </p:pic>
      <p:sp>
        <p:nvSpPr>
          <p:cNvPr id="3" name="TextBox 2">
            <a:extLst>
              <a:ext uri="{FF2B5EF4-FFF2-40B4-BE49-F238E27FC236}">
                <a16:creationId xmlns:a16="http://schemas.microsoft.com/office/drawing/2014/main" id="{2681EE64-AE7B-40D3-BFB8-4E3D88F55C59}"/>
              </a:ext>
            </a:extLst>
          </p:cNvPr>
          <p:cNvSpPr txBox="1"/>
          <p:nvPr/>
        </p:nvSpPr>
        <p:spPr>
          <a:xfrm>
            <a:off x="442452" y="1723277"/>
            <a:ext cx="9438967" cy="120032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 hidden curriculum is a hidden, powerful, intrinsic in organizational structure and culture and sometimes contradictory messages, conveyed implicitly and tactically in the learning environment by structural and human factors and its contents includes cultural habits and customs, norms, values, belief systems, attitudes, skills, desires and behavioural and social expectations can have a positive or negative effect, unplanned, neither planners nor teachers, nor learners are aware of it. The ultimate consequence of the hidden curriculum includes reproducing the existing class structure, socialization, and familiarizing learners for transmission and joining the professional world. </a:t>
            </a:r>
          </a:p>
          <a:p>
            <a:r>
              <a:rPr lang="en-GB" sz="1200" dirty="0">
                <a:latin typeface="Arial" panose="020B0604020202020204" pitchFamily="34" charset="0"/>
                <a:cs typeface="Arial" panose="020B0604020202020204" pitchFamily="34" charset="0"/>
              </a:rPr>
              <a:t>																	McKenna (1997)</a:t>
            </a:r>
          </a:p>
        </p:txBody>
      </p:sp>
      <p:sp>
        <p:nvSpPr>
          <p:cNvPr id="8" name="TextBox 7">
            <a:extLst>
              <a:ext uri="{FF2B5EF4-FFF2-40B4-BE49-F238E27FC236}">
                <a16:creationId xmlns:a16="http://schemas.microsoft.com/office/drawing/2014/main" id="{D7246C6C-6B8A-4C23-862D-C9F57140312A}"/>
              </a:ext>
            </a:extLst>
          </p:cNvPr>
          <p:cNvSpPr txBox="1"/>
          <p:nvPr/>
        </p:nvSpPr>
        <p:spPr>
          <a:xfrm>
            <a:off x="362725" y="2947753"/>
            <a:ext cx="9896936" cy="452431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 Hidden Curriculum refers to the unwritten rules, values and normative patterns of behaviour which students are expected to conform to and learn while in school.</a:t>
            </a:r>
          </a:p>
          <a:p>
            <a:r>
              <a:rPr lang="en-GB" sz="1200" dirty="0">
                <a:latin typeface="Arial" panose="020B0604020202020204" pitchFamily="34" charset="0"/>
                <a:cs typeface="Arial" panose="020B0604020202020204" pitchFamily="34" charset="0"/>
              </a:rPr>
              <a:t>Examples of things taught through the ‘hidden curriculum’ include: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respecting authority</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respect for other pupils’ opinions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punctuality</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aspiring to achieve</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having a ‘work ethic’</a:t>
            </a:r>
          </a:p>
          <a:p>
            <a:r>
              <a:rPr lang="en-GB" sz="1200" dirty="0">
                <a:latin typeface="Arial" panose="020B0604020202020204" pitchFamily="34" charset="0"/>
                <a:cs typeface="Arial" panose="020B0604020202020204" pitchFamily="34" charset="0"/>
              </a:rPr>
              <a:t>The Hidden Curriculum is normally contrasted to the ‘formal’ curriculum which consists of the formal programme of specific subjects and lessons which governments, exam boards and schools designs to promote the educational achievement of students.</a:t>
            </a:r>
          </a:p>
          <a:p>
            <a:r>
              <a:rPr lang="en-GB" sz="1200" dirty="0">
                <a:latin typeface="Arial" panose="020B0604020202020204" pitchFamily="34" charset="0"/>
                <a:cs typeface="Arial" panose="020B0604020202020204" pitchFamily="34" charset="0"/>
              </a:rPr>
              <a:t>A weakness of the concept of the ‘Hidden Curriculum’ is that most, if not all of the expected patterns of behaviour are, in fact, written down and thus formally encoded in school rules, and students usually have to formally agree to them through their school’s tutorial system, so whether these factors make up a truly ‘Hidden Curriculum’ today in school is questionable.</a:t>
            </a:r>
          </a:p>
          <a:p>
            <a:r>
              <a:rPr lang="en-GB" sz="1200" dirty="0">
                <a:latin typeface="Arial" panose="020B0604020202020204" pitchFamily="34" charset="0"/>
                <a:cs typeface="Arial" panose="020B0604020202020204" pitchFamily="34" charset="0"/>
              </a:rPr>
              <a:t>The Hidden Curriculum today is most likely to be reflected in a schools ‘ethos’ – ethos refers to the character, atmosphere, or ‘climate of the school’. This might include things like:</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whether there is an emphasis on academic success, and/ or artistic or sporting achievements.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whether there is an emphasis on equal opportunities for all students – does the school focus on helping disadvantaged students, for example?</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whether there is an emphasis on respect for diversity – does the school promote multiculturalism and anti-racism and sexism?</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Whether the school encourages students to participate in community life.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The extent to which there is an entrepreneurial culture and strong ties with local businesses at the school.</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whether parents are encouraged to get actively involved in the life of the school.</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The type of learning a school encourages – whether formal, traditional ‘chalk and talk’ learning, or independent learning, for example.</a:t>
            </a:r>
          </a:p>
          <a:p>
            <a:r>
              <a:rPr lang="en-GB" sz="1200" dirty="0">
                <a:latin typeface="Arial" panose="020B0604020202020204" pitchFamily="34" charset="0"/>
                <a:cs typeface="Arial" panose="020B0604020202020204" pitchFamily="34" charset="0"/>
              </a:rPr>
              <a:t>																		Thompson (2017)</a:t>
            </a:r>
          </a:p>
        </p:txBody>
      </p:sp>
      <p:sp>
        <p:nvSpPr>
          <p:cNvPr id="15" name="Scroll: Horizontal 14">
            <a:extLst>
              <a:ext uri="{FF2B5EF4-FFF2-40B4-BE49-F238E27FC236}">
                <a16:creationId xmlns:a16="http://schemas.microsoft.com/office/drawing/2014/main" id="{BC7D6B3F-115A-4495-A97D-0BEC53E4E61C}"/>
              </a:ext>
            </a:extLst>
          </p:cNvPr>
          <p:cNvSpPr/>
          <p:nvPr/>
        </p:nvSpPr>
        <p:spPr>
          <a:xfrm>
            <a:off x="13755407" y="1349626"/>
            <a:ext cx="2861187" cy="1158875"/>
          </a:xfrm>
          <a:prstGeom prst="horizontalScroll">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108BB2CE-8CB2-4C12-A665-823972B59B0E}"/>
              </a:ext>
            </a:extLst>
          </p:cNvPr>
          <p:cNvSpPr txBox="1"/>
          <p:nvPr/>
        </p:nvSpPr>
        <p:spPr>
          <a:xfrm>
            <a:off x="10864722" y="1750724"/>
            <a:ext cx="8642555" cy="477054"/>
          </a:xfrm>
          <a:prstGeom prst="rect">
            <a:avLst/>
          </a:prstGeom>
          <a:noFill/>
        </p:spPr>
        <p:txBody>
          <a:bodyPr wrap="square" rtlCol="0">
            <a:spAutoFit/>
          </a:bodyPr>
          <a:lstStyle/>
          <a:p>
            <a:pPr algn="ctr"/>
            <a:r>
              <a:rPr lang="en-GB" sz="2500" dirty="0">
                <a:solidFill>
                  <a:schemeClr val="accent1">
                    <a:lumMod val="75000"/>
                  </a:schemeClr>
                </a:solidFill>
              </a:rPr>
              <a:t>Multiculturalism</a:t>
            </a:r>
          </a:p>
        </p:txBody>
      </p:sp>
      <p:sp>
        <p:nvSpPr>
          <p:cNvPr id="16" name="TextBox 15">
            <a:extLst>
              <a:ext uri="{FF2B5EF4-FFF2-40B4-BE49-F238E27FC236}">
                <a16:creationId xmlns:a16="http://schemas.microsoft.com/office/drawing/2014/main" id="{82502869-7D7E-428E-9DC3-A6A0892F3CB2}"/>
              </a:ext>
            </a:extLst>
          </p:cNvPr>
          <p:cNvSpPr txBox="1"/>
          <p:nvPr/>
        </p:nvSpPr>
        <p:spPr>
          <a:xfrm>
            <a:off x="10864722" y="3845933"/>
            <a:ext cx="10249360" cy="618630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But what messages are we giving our pupils about multiculturalism in our schools?</a:t>
            </a:r>
          </a:p>
          <a:p>
            <a:r>
              <a:rPr lang="en-GB" sz="1200" dirty="0">
                <a:latin typeface="Arial" panose="020B0604020202020204" pitchFamily="34" charset="0"/>
                <a:cs typeface="Arial" panose="020B0604020202020204" pitchFamily="34" charset="0"/>
              </a:rPr>
              <a:t>Within my school setting, we celebrate,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Diwali</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Chinese New Year</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Ede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Christmas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Easter</a:t>
            </a:r>
          </a:p>
          <a:p>
            <a:r>
              <a:rPr lang="en-GB" sz="1200" dirty="0">
                <a:latin typeface="Arial" panose="020B0604020202020204" pitchFamily="34" charset="0"/>
                <a:cs typeface="Arial" panose="020B0604020202020204" pitchFamily="34" charset="0"/>
              </a:rPr>
              <a:t>Why just these religious celebrations?! A lot of emphasis on Christianity celebrations, why? What is so important about these celebrations that we always, without fail, celebrate and what does it teach our children? Is one religion regarded better than another?!</a:t>
            </a:r>
          </a:p>
          <a:p>
            <a:r>
              <a:rPr lang="en-GB" sz="1200" dirty="0">
                <a:latin typeface="Arial" panose="020B0604020202020204" pitchFamily="34" charset="0"/>
                <a:cs typeface="Arial" panose="020B0604020202020204" pitchFamily="34" charset="0"/>
              </a:rPr>
              <a:t>Pupils from some religions may choose to withdraw from activities in schools such as Christmas concerts, or swimming. How do we involve these pupils? Could parents be encouraged to let their child take part? Can girls wear alternative swim wear to enable them to take part? Would there be a call for separate gender swimming? Is this financially and physically possible?</a:t>
            </a:r>
          </a:p>
          <a:p>
            <a:r>
              <a:rPr lang="en-GB" sz="1200" dirty="0">
                <a:latin typeface="Arial" panose="020B0604020202020204" pitchFamily="34" charset="0"/>
                <a:cs typeface="Arial" panose="020B0604020202020204" pitchFamily="34" charset="0"/>
              </a:rPr>
              <a:t>Estyn (2018) suggests,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Pupils need ample opportunities to become aware of differences in our society</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A wide variety of visitors to visit schools to develop and strengthen their understanding of the wider community</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Provide opportunities for children to look at the fundamental questions of life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To understand the practices and importance of other faiths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To understand their role in the future of our world as future citizens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Develop individuals who think of others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intent of equally celebrating all cultures and religions is to have integration in our schools. Looking at Maslow's theory of hierarchy needs, all the basic needs of a child need to be fulfilled before they can attend to things higher up. The need to feel safe and secure and build good relationships can be hindered if there are unintentional views or values are not addressed.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D38E7871-A2CB-41E2-B8FF-B79845CED1DF}"/>
              </a:ext>
            </a:extLst>
          </p:cNvPr>
          <p:cNvSpPr txBox="1"/>
          <p:nvPr/>
        </p:nvSpPr>
        <p:spPr>
          <a:xfrm>
            <a:off x="10691812" y="11285124"/>
            <a:ext cx="9896936" cy="2123658"/>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Donaldson's Curriculum is being rolled out throughout our schools, and this is partly because of the Hidden Curriculum. </a:t>
            </a:r>
          </a:p>
          <a:p>
            <a:r>
              <a:rPr lang="en-GB" sz="1200" dirty="0">
                <a:latin typeface="Arial" panose="020B0604020202020204" pitchFamily="34" charset="0"/>
                <a:cs typeface="Arial" panose="020B0604020202020204" pitchFamily="34" charset="0"/>
              </a:rPr>
              <a:t>The new curriculum emphasises on equipping children for our ever changing world and give them motivation and the ability to apply new skills and help them to thrive in the digital world.  There will be a new emphasis on assessment for learning as an essential and integral feature of learning and teaching.</a:t>
            </a:r>
          </a:p>
          <a:p>
            <a:r>
              <a:rPr lang="en-GB" sz="1200" dirty="0">
                <a:latin typeface="Arial" panose="020B0604020202020204" pitchFamily="34" charset="0"/>
                <a:cs typeface="Arial" panose="020B0604020202020204" pitchFamily="34" charset="0"/>
              </a:rPr>
              <a:t>The purpose of the new curriculum is to support children to become,</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Ambitious, capable learners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Enterprising, creative contributors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Ethical, informed citizens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Healthy, confident individuals</a:t>
            </a:r>
          </a:p>
          <a:p>
            <a:r>
              <a:rPr lang="en-GB" sz="1200" dirty="0">
                <a:latin typeface="Arial" panose="020B0604020202020204" pitchFamily="34" charset="0"/>
                <a:cs typeface="Arial" panose="020B0604020202020204" pitchFamily="34" charset="0"/>
              </a:rPr>
              <a:t>My personal setting has already implemented some of Donaldson's Curriculum so we are working on improving the hidden curriculum. This is a step in the right direction to address these messages that we give our pupils, but more can be done.</a:t>
            </a:r>
          </a:p>
        </p:txBody>
      </p:sp>
      <p:sp>
        <p:nvSpPr>
          <p:cNvPr id="18" name="TextBox 17">
            <a:extLst>
              <a:ext uri="{FF2B5EF4-FFF2-40B4-BE49-F238E27FC236}">
                <a16:creationId xmlns:a16="http://schemas.microsoft.com/office/drawing/2014/main" id="{6D3F6526-4894-42B9-906F-E5786F7CABC9}"/>
              </a:ext>
            </a:extLst>
          </p:cNvPr>
          <p:cNvSpPr txBox="1"/>
          <p:nvPr/>
        </p:nvSpPr>
        <p:spPr>
          <a:xfrm>
            <a:off x="10691812" y="13643339"/>
            <a:ext cx="9896936" cy="120032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Does school prepare our children for work life?</a:t>
            </a:r>
          </a:p>
          <a:p>
            <a:r>
              <a:rPr lang="en-GB" sz="1200" dirty="0">
                <a:latin typeface="Arial" panose="020B0604020202020204" pitchFamily="34" charset="0"/>
                <a:cs typeface="Arial" panose="020B0604020202020204" pitchFamily="34" charset="0"/>
              </a:rPr>
              <a:t>School has taught our pupils unconsciously that we should be oppressed and that we should obey rules and not be rebellious. In schools, children are now taught that their opinions count and pupil voice has been introduced. Does this really equip our pupils for the workplace? Would they be able to adjust to the realisation that they have not got an opinion on how the ‘company’ works and have to take orders from above and understand that there is a hierarchy in life?  However, if you do well academically at school, then earn a good wage and become ‘the boss’ in the workplace, what has school life taught the pupils in this scenario? </a:t>
            </a:r>
          </a:p>
        </p:txBody>
      </p:sp>
      <p:sp>
        <p:nvSpPr>
          <p:cNvPr id="2" name="TextBox 1">
            <a:extLst>
              <a:ext uri="{FF2B5EF4-FFF2-40B4-BE49-F238E27FC236}">
                <a16:creationId xmlns:a16="http://schemas.microsoft.com/office/drawing/2014/main" id="{C1BCAD10-FFA2-430F-B3C2-B396A512108A}"/>
              </a:ext>
            </a:extLst>
          </p:cNvPr>
          <p:cNvSpPr txBox="1"/>
          <p:nvPr/>
        </p:nvSpPr>
        <p:spPr>
          <a:xfrm>
            <a:off x="442452" y="7280955"/>
            <a:ext cx="9438967" cy="1569660"/>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There have been various studies on the theories of the Hidden Curriculum.</a:t>
            </a:r>
          </a:p>
          <a:p>
            <a:r>
              <a:rPr lang="en-GB" sz="1200" dirty="0">
                <a:latin typeface="Arial" panose="020B0604020202020204" pitchFamily="34" charset="0"/>
                <a:cs typeface="Arial" panose="020B0604020202020204" pitchFamily="34" charset="0"/>
              </a:rPr>
              <a:t>According to Dreeben (1968), each pupil has different parental background and when they attend school, they encounter the norms of school that will prepare them to involve in the life of public spheres. He defines these norms as ‘independence’, ‘achievement;’, ‘universalism’ and ‘specificity’. Dreeben suggests that these norms are required to teach them to collaborate with the modern industrial society. Margolis (2001) argues that the hidden curriculum and the school and classroom life is the reproduction of the understanding of the schools hegemonic functions, that maintain the power of state. </a:t>
            </a:r>
          </a:p>
          <a:p>
            <a:r>
              <a:rPr lang="en-GB" sz="1200" dirty="0">
                <a:latin typeface="Arial" panose="020B0604020202020204" pitchFamily="34" charset="0"/>
                <a:cs typeface="Arial" panose="020B0604020202020204" pitchFamily="34" charset="0"/>
              </a:rPr>
              <a:t>Using some of the theorists work, here are some examples of their definitions of the hidden curriculum.  </a:t>
            </a:r>
          </a:p>
          <a:p>
            <a:endParaRPr lang="en-GB" sz="1200" dirty="0">
              <a:latin typeface="Arial" panose="020B0604020202020204" pitchFamily="34" charset="0"/>
              <a:cs typeface="Arial" panose="020B0604020202020204" pitchFamily="34" charset="0"/>
            </a:endParaRPr>
          </a:p>
        </p:txBody>
      </p:sp>
      <p:graphicFrame>
        <p:nvGraphicFramePr>
          <p:cNvPr id="9" name="Table 8">
            <a:extLst>
              <a:ext uri="{FF2B5EF4-FFF2-40B4-BE49-F238E27FC236}">
                <a16:creationId xmlns:a16="http://schemas.microsoft.com/office/drawing/2014/main" id="{374FFBB8-95D4-478B-ABD8-669B9374E63C}"/>
              </a:ext>
            </a:extLst>
          </p:cNvPr>
          <p:cNvGraphicFramePr>
            <a:graphicFrameLocks noGrp="1"/>
          </p:cNvGraphicFramePr>
          <p:nvPr>
            <p:extLst>
              <p:ext uri="{D42A27DB-BD31-4B8C-83A1-F6EECF244321}">
                <p14:modId xmlns:p14="http://schemas.microsoft.com/office/powerpoint/2010/main" val="2424807680"/>
              </p:ext>
            </p:extLst>
          </p:nvPr>
        </p:nvGraphicFramePr>
        <p:xfrm>
          <a:off x="425863" y="8681415"/>
          <a:ext cx="9734169" cy="3707924"/>
        </p:xfrm>
        <a:graphic>
          <a:graphicData uri="http://schemas.openxmlformats.org/drawingml/2006/table">
            <a:tbl>
              <a:tblPr firstRow="1" bandRow="1">
                <a:tableStyleId>{21E4AEA4-8DFA-4A89-87EB-49C32662AFE0}</a:tableStyleId>
              </a:tblPr>
              <a:tblGrid>
                <a:gridCol w="3341953">
                  <a:extLst>
                    <a:ext uri="{9D8B030D-6E8A-4147-A177-3AD203B41FA5}">
                      <a16:colId xmlns:a16="http://schemas.microsoft.com/office/drawing/2014/main" val="1549645017"/>
                    </a:ext>
                  </a:extLst>
                </a:gridCol>
                <a:gridCol w="3196108">
                  <a:extLst>
                    <a:ext uri="{9D8B030D-6E8A-4147-A177-3AD203B41FA5}">
                      <a16:colId xmlns:a16="http://schemas.microsoft.com/office/drawing/2014/main" val="3098142866"/>
                    </a:ext>
                  </a:extLst>
                </a:gridCol>
                <a:gridCol w="3196108">
                  <a:extLst>
                    <a:ext uri="{9D8B030D-6E8A-4147-A177-3AD203B41FA5}">
                      <a16:colId xmlns:a16="http://schemas.microsoft.com/office/drawing/2014/main" val="3515800676"/>
                    </a:ext>
                  </a:extLst>
                </a:gridCol>
              </a:tblGrid>
              <a:tr h="294164">
                <a:tc>
                  <a:txBody>
                    <a:bodyPr/>
                    <a:lstStyle/>
                    <a:p>
                      <a:r>
                        <a:rPr lang="en-GB" sz="1200" dirty="0">
                          <a:latin typeface="Arial" panose="020B0604020202020204" pitchFamily="34" charset="0"/>
                          <a:cs typeface="Arial" panose="020B0604020202020204" pitchFamily="34" charset="0"/>
                        </a:rPr>
                        <a:t>Author</a:t>
                      </a:r>
                    </a:p>
                  </a:txBody>
                  <a:tcPr/>
                </a:tc>
                <a:tc>
                  <a:txBody>
                    <a:bodyPr/>
                    <a:lstStyle/>
                    <a:p>
                      <a:r>
                        <a:rPr lang="en-GB" sz="1200" dirty="0">
                          <a:latin typeface="Arial" panose="020B0604020202020204" pitchFamily="34" charset="0"/>
                          <a:cs typeface="Arial" panose="020B0604020202020204" pitchFamily="34" charset="0"/>
                        </a:rPr>
                        <a:t>Book</a:t>
                      </a:r>
                    </a:p>
                  </a:txBody>
                  <a:tcPr/>
                </a:tc>
                <a:tc>
                  <a:txBody>
                    <a:bodyPr/>
                    <a:lstStyle/>
                    <a:p>
                      <a:r>
                        <a:rPr lang="en-GB" sz="1200" dirty="0">
                          <a:latin typeface="Arial" panose="020B0604020202020204" pitchFamily="34" charset="0"/>
                          <a:cs typeface="Arial" panose="020B0604020202020204" pitchFamily="34" charset="0"/>
                        </a:rPr>
                        <a:t>Definition</a:t>
                      </a:r>
                    </a:p>
                  </a:txBody>
                  <a:tcPr/>
                </a:tc>
                <a:extLst>
                  <a:ext uri="{0D108BD9-81ED-4DB2-BD59-A6C34878D82A}">
                    <a16:rowId xmlns:a16="http://schemas.microsoft.com/office/drawing/2014/main" val="1528457890"/>
                  </a:ext>
                </a:extLst>
              </a:tr>
              <a:tr h="546594">
                <a:tc>
                  <a:txBody>
                    <a:bodyPr/>
                    <a:lstStyle/>
                    <a:p>
                      <a:r>
                        <a:rPr lang="en-GB" sz="1000" dirty="0">
                          <a:latin typeface="Arial" panose="020B0604020202020204" pitchFamily="34" charset="0"/>
                          <a:cs typeface="Arial" panose="020B0604020202020204" pitchFamily="34" charset="0"/>
                        </a:rPr>
                        <a:t>Emile Durkheim (1961), p. 148</a:t>
                      </a:r>
                    </a:p>
                  </a:txBody>
                  <a:tcPr/>
                </a:tc>
                <a:tc>
                  <a:txBody>
                    <a:bodyPr/>
                    <a:lstStyle/>
                    <a:p>
                      <a:r>
                        <a:rPr lang="en-GB" sz="1000" dirty="0">
                          <a:latin typeface="Arial" panose="020B0604020202020204" pitchFamily="34" charset="0"/>
                          <a:cs typeface="Arial" panose="020B0604020202020204" pitchFamily="34" charset="0"/>
                        </a:rPr>
                        <a:t>Moral Education</a:t>
                      </a:r>
                    </a:p>
                  </a:txBody>
                  <a:tcPr/>
                </a:tc>
                <a:tc>
                  <a:txBody>
                    <a:bodyPr/>
                    <a:lstStyle/>
                    <a:p>
                      <a:r>
                        <a:rPr lang="en-GB" sz="1000" dirty="0">
                          <a:latin typeface="Arial" panose="020B0604020202020204" pitchFamily="34" charset="0"/>
                          <a:cs typeface="Arial" panose="020B0604020202020204" pitchFamily="34" charset="0"/>
                        </a:rPr>
                        <a:t>Durkheim had observed that there is more taught and learned in schools than is specified in the established curriculum of textbooks and manuals. Even though it is not directly stated as the hidden curriculum, it refers to the hidden curriculum.</a:t>
                      </a:r>
                    </a:p>
                  </a:txBody>
                  <a:tcPr/>
                </a:tc>
                <a:extLst>
                  <a:ext uri="{0D108BD9-81ED-4DB2-BD59-A6C34878D82A}">
                    <a16:rowId xmlns:a16="http://schemas.microsoft.com/office/drawing/2014/main" val="1931576277"/>
                  </a:ext>
                </a:extLst>
              </a:tr>
              <a:tr h="546594">
                <a:tc>
                  <a:txBody>
                    <a:bodyPr/>
                    <a:lstStyle/>
                    <a:p>
                      <a:r>
                        <a:rPr lang="en-GB" sz="1000" dirty="0">
                          <a:latin typeface="Arial" panose="020B0604020202020204" pitchFamily="34" charset="0"/>
                          <a:cs typeface="Arial" panose="020B0604020202020204" pitchFamily="34" charset="0"/>
                        </a:rPr>
                        <a:t>Phillip Jackson (1968)</a:t>
                      </a:r>
                    </a:p>
                  </a:txBody>
                  <a:tcPr/>
                </a:tc>
                <a:tc>
                  <a:txBody>
                    <a:bodyPr/>
                    <a:lstStyle/>
                    <a:p>
                      <a:r>
                        <a:rPr lang="en-GB" sz="1000" dirty="0">
                          <a:latin typeface="Arial" panose="020B0604020202020204" pitchFamily="34" charset="0"/>
                          <a:cs typeface="Arial" panose="020B0604020202020204" pitchFamily="34" charset="0"/>
                        </a:rPr>
                        <a:t>Life in Classrooms</a:t>
                      </a:r>
                    </a:p>
                  </a:txBody>
                  <a:tcPr/>
                </a:tc>
                <a:tc>
                  <a:txBody>
                    <a:bodyPr/>
                    <a:lstStyle/>
                    <a:p>
                      <a:r>
                        <a:rPr lang="en-GB" sz="1000" dirty="0">
                          <a:latin typeface="Arial" panose="020B0604020202020204" pitchFamily="34" charset="0"/>
                          <a:cs typeface="Arial" panose="020B0604020202020204" pitchFamily="34" charset="0"/>
                        </a:rPr>
                        <a:t>Learning to wait quietly, exercising restraint, trying and completing work, keeping busy, cooperating, being neat and punctual and conducting oneself courteously.</a:t>
                      </a:r>
                    </a:p>
                  </a:txBody>
                  <a:tcPr/>
                </a:tc>
                <a:extLst>
                  <a:ext uri="{0D108BD9-81ED-4DB2-BD59-A6C34878D82A}">
                    <a16:rowId xmlns:a16="http://schemas.microsoft.com/office/drawing/2014/main" val="2679616795"/>
                  </a:ext>
                </a:extLst>
              </a:tr>
              <a:tr h="546594">
                <a:tc>
                  <a:txBody>
                    <a:bodyPr/>
                    <a:lstStyle/>
                    <a:p>
                      <a:r>
                        <a:rPr lang="en-GB" sz="1000" dirty="0">
                          <a:latin typeface="Arial" panose="020B0604020202020204" pitchFamily="34" charset="0"/>
                          <a:cs typeface="Arial" panose="020B0604020202020204" pitchFamily="34" charset="0"/>
                        </a:rPr>
                        <a:t>Robert Dreeben (1967)</a:t>
                      </a:r>
                    </a:p>
                  </a:txBody>
                  <a:tcPr/>
                </a:tc>
                <a:tc>
                  <a:txBody>
                    <a:bodyPr/>
                    <a:lstStyle/>
                    <a:p>
                      <a:r>
                        <a:rPr lang="en-GB" sz="1000" dirty="0">
                          <a:latin typeface="Arial" panose="020B0604020202020204" pitchFamily="34" charset="0"/>
                          <a:cs typeface="Arial" panose="020B0604020202020204" pitchFamily="34" charset="0"/>
                        </a:rPr>
                        <a:t>What is Learned in Classrooms</a:t>
                      </a:r>
                    </a:p>
                  </a:txBody>
                  <a:tcPr/>
                </a:tc>
                <a:tc>
                  <a:txBody>
                    <a:bodyPr/>
                    <a:lstStyle/>
                    <a:p>
                      <a:r>
                        <a:rPr lang="en-GB" sz="1000" dirty="0">
                          <a:latin typeface="Arial" panose="020B0604020202020204" pitchFamily="34" charset="0"/>
                          <a:cs typeface="Arial" panose="020B0604020202020204" pitchFamily="34" charset="0"/>
                        </a:rPr>
                        <a:t>The hidden curriculum makes the pupil to form transient social relationships, submerge much of their personal identity and accept legitimacy of categorical treatment.</a:t>
                      </a:r>
                    </a:p>
                  </a:txBody>
                  <a:tcPr/>
                </a:tc>
                <a:extLst>
                  <a:ext uri="{0D108BD9-81ED-4DB2-BD59-A6C34878D82A}">
                    <a16:rowId xmlns:a16="http://schemas.microsoft.com/office/drawing/2014/main" val="2223258083"/>
                  </a:ext>
                </a:extLst>
              </a:tr>
              <a:tr h="546594">
                <a:tc>
                  <a:txBody>
                    <a:bodyPr/>
                    <a:lstStyle/>
                    <a:p>
                      <a:r>
                        <a:rPr lang="en-GB" sz="1000" dirty="0">
                          <a:latin typeface="Arial" panose="020B0604020202020204" pitchFamily="34" charset="0"/>
                          <a:cs typeface="Arial" panose="020B0604020202020204" pitchFamily="34" charset="0"/>
                        </a:rPr>
                        <a:t>Jane Martin (1976)</a:t>
                      </a:r>
                    </a:p>
                  </a:txBody>
                  <a:tcPr/>
                </a:tc>
                <a:tc>
                  <a:txBody>
                    <a:bodyPr/>
                    <a:lstStyle/>
                    <a:p>
                      <a:r>
                        <a:rPr lang="en-GB" sz="1000" dirty="0">
                          <a:latin typeface="Arial" panose="020B0604020202020204" pitchFamily="34" charset="0"/>
                          <a:cs typeface="Arial" panose="020B0604020202020204" pitchFamily="34" charset="0"/>
                        </a:rPr>
                        <a:t>“What should we do with a hidden curriculum when we find one?” (Article)</a:t>
                      </a:r>
                    </a:p>
                  </a:txBody>
                  <a:tcPr/>
                </a:tc>
                <a:tc>
                  <a:txBody>
                    <a:bodyPr/>
                    <a:lstStyle/>
                    <a:p>
                      <a:r>
                        <a:rPr lang="en-GB" sz="1000" dirty="0">
                          <a:latin typeface="Arial" panose="020B0604020202020204" pitchFamily="34" charset="0"/>
                          <a:cs typeface="Arial" panose="020B0604020202020204" pitchFamily="34" charset="0"/>
                        </a:rPr>
                        <a:t>Hidden curriculum can be found in the social structure of the classroom, the teacher’s exercise authority, the rules governing the relationship between teacher and student. Standard learning activities can be found also to be sources, as can the teacher’s use of language, textbooks, tracking systems and curriculum priorities.</a:t>
                      </a:r>
                    </a:p>
                  </a:txBody>
                  <a:tcPr/>
                </a:tc>
                <a:extLst>
                  <a:ext uri="{0D108BD9-81ED-4DB2-BD59-A6C34878D82A}">
                    <a16:rowId xmlns:a16="http://schemas.microsoft.com/office/drawing/2014/main" val="135819636"/>
                  </a:ext>
                </a:extLst>
              </a:tr>
            </a:tbl>
          </a:graphicData>
        </a:graphic>
      </p:graphicFrame>
      <p:sp>
        <p:nvSpPr>
          <p:cNvPr id="10" name="TextBox 9">
            <a:extLst>
              <a:ext uri="{FF2B5EF4-FFF2-40B4-BE49-F238E27FC236}">
                <a16:creationId xmlns:a16="http://schemas.microsoft.com/office/drawing/2014/main" id="{AFB3C761-A123-4594-9948-F4E513CA9AFD}"/>
              </a:ext>
            </a:extLst>
          </p:cNvPr>
          <p:cNvSpPr txBox="1"/>
          <p:nvPr/>
        </p:nvSpPr>
        <p:spPr>
          <a:xfrm>
            <a:off x="425863" y="12534027"/>
            <a:ext cx="9734169" cy="2585323"/>
          </a:xfrm>
          <a:prstGeom prst="rect">
            <a:avLst/>
          </a:prstGeom>
          <a:noFill/>
        </p:spPr>
        <p:txBody>
          <a:bodyPr wrap="square" rtlCol="0">
            <a:spAutoFit/>
          </a:bodyPr>
          <a:lstStyle/>
          <a:p>
            <a:r>
              <a:rPr lang="en-GB" dirty="0"/>
              <a:t>Phillip Jackson identified features in the classroom that were inherent in the social relations of schooling. Within his research he found values, dispositions and social and behavioural expectations that brought rewards in schools and that learning what was expected as a feature of the hidden curriculum. </a:t>
            </a:r>
          </a:p>
          <a:p>
            <a:r>
              <a:rPr lang="en-GB" dirty="0"/>
              <a:t>Robert Dreeben also examined the norms of the school culture and also focused on the identifiable social structure of the classroom.</a:t>
            </a:r>
          </a:p>
          <a:p>
            <a:r>
              <a:rPr lang="en-GB" dirty="0"/>
              <a:t>The hidden curriculum can be identified by social interactions within the environment. It is in process at all times and gives messages to pupils about values, attitudes and principles. Many claim that the demands of upper and middle class are dominant throughout schooling. </a:t>
            </a:r>
          </a:p>
        </p:txBody>
      </p:sp>
      <p:sp>
        <p:nvSpPr>
          <p:cNvPr id="12" name="TextBox 11">
            <a:extLst>
              <a:ext uri="{FF2B5EF4-FFF2-40B4-BE49-F238E27FC236}">
                <a16:creationId xmlns:a16="http://schemas.microsoft.com/office/drawing/2014/main" id="{12D22B5F-DF48-4BFC-BC11-1A9454CD1055}"/>
              </a:ext>
            </a:extLst>
          </p:cNvPr>
          <p:cNvSpPr txBox="1"/>
          <p:nvPr/>
        </p:nvSpPr>
        <p:spPr>
          <a:xfrm>
            <a:off x="10864722" y="2627110"/>
            <a:ext cx="9896936" cy="101566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Multicultural education can give students the opportunity to build an understanding and communication skills across a wide range of cultures. It also encourages inclusion of multiple perspectives. </a:t>
            </a:r>
          </a:p>
          <a:p>
            <a:r>
              <a:rPr lang="en-GB" sz="1200" dirty="0">
                <a:latin typeface="Arial" panose="020B0604020202020204" pitchFamily="34" charset="0"/>
                <a:cs typeface="Arial" panose="020B0604020202020204" pitchFamily="34" charset="0"/>
              </a:rPr>
              <a:t>These days there are over 35% of pupils in school from different cultures, and this is only set to rise. By having a multicultural environment, each pupils unique ways can be recognised and integration into the school system will be more effective. Exposure to multiculturalism can assist pupils in thinking more critically and encourage an open mindset. </a:t>
            </a:r>
          </a:p>
        </p:txBody>
      </p:sp>
      <p:pic>
        <p:nvPicPr>
          <p:cNvPr id="19" name="Picture 18">
            <a:extLst>
              <a:ext uri="{FF2B5EF4-FFF2-40B4-BE49-F238E27FC236}">
                <a16:creationId xmlns:a16="http://schemas.microsoft.com/office/drawing/2014/main" id="{8EC2D3F7-5447-4A8A-8763-61D4F9CC6C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245020" y="8323906"/>
            <a:ext cx="4790519" cy="2791939"/>
          </a:xfrm>
          <a:prstGeom prst="rect">
            <a:avLst/>
          </a:prstGeom>
        </p:spPr>
      </p:pic>
    </p:spTree>
    <p:extLst>
      <p:ext uri="{BB962C8B-B14F-4D97-AF65-F5344CB8AC3E}">
        <p14:creationId xmlns:p14="http://schemas.microsoft.com/office/powerpoint/2010/main" val="355614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8E124B-DEE3-49AC-999E-380A0CEA6065}"/>
              </a:ext>
            </a:extLst>
          </p:cNvPr>
          <p:cNvSpPr txBox="1"/>
          <p:nvPr/>
        </p:nvSpPr>
        <p:spPr>
          <a:xfrm>
            <a:off x="973394" y="678426"/>
            <a:ext cx="18229006" cy="6524863"/>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References</a:t>
            </a:r>
          </a:p>
          <a:p>
            <a:endParaRPr lang="en-GB" sz="2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Dreeben, R. (1967) On What Is Learned In School. London: Addison-Wesley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Durkheim, E. (1961) Moral Education. New York: Free Press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Estyn. (2018) Annual Report: Estyn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Jackson, P.,W. (1968) Life in Classrooms. New York: Reinhart &amp; Winston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Martin, J. (1976) What should we do with a hidden curriculum when we find one? Curriculum Inquiry. Vol 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Marglois, E. (2001) The Hidden Curriculum in Higher Education. New York &amp; London: Routledge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Maslow’s Hierarchy of Needs. Image available at </a:t>
            </a: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http://timvandevall.com/wp-content/uploads/2013/11/Maslows-Hierarchy-of-Needs.jpg</a:t>
            </a:r>
            <a:r>
              <a:rPr lang="en-GB" dirty="0">
                <a:latin typeface="Arial" panose="020B0604020202020204" pitchFamily="34" charset="0"/>
                <a:cs typeface="Arial" panose="020B0604020202020204" pitchFamily="34" charset="0"/>
              </a:rPr>
              <a:t> [Accessed on: 02/12/18]</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McLeod, S.A. (2017). Maslow’s Hierarchy of Needs. Retrieved from </a:t>
            </a:r>
            <a:r>
              <a:rPr lang="en-GB"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www.simplypsychology.org/maslow.html</a:t>
            </a:r>
            <a:r>
              <a:rPr lang="en-GB" dirty="0">
                <a:latin typeface="Arial" panose="020B0604020202020204" pitchFamily="34" charset="0"/>
                <a:cs typeface="Arial" panose="020B0604020202020204" pitchFamily="34" charset="0"/>
              </a:rPr>
              <a:t>. [Accessed on 02/12/18]</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McKenna H. (1997)  Nursing Theories and Models: Taylor &amp; Francis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Personal Setting Policies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Hidden Curriculum and School Ethos. 2017. Available at </a:t>
            </a:r>
            <a:r>
              <a:rPr lang="en-GB"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https://revisesociology.com/2017/11/09/the-hidden-curriculum-and-school-ethos/</a:t>
            </a:r>
            <a:r>
              <a:rPr lang="en-GB" dirty="0">
                <a:latin typeface="Arial" panose="020B0604020202020204" pitchFamily="34" charset="0"/>
                <a:cs typeface="Arial" panose="020B0604020202020204" pitchFamily="34" charset="0"/>
              </a:rPr>
              <a:t> [Accessed on: 01/12/18]</a:t>
            </a:r>
          </a:p>
        </p:txBody>
      </p:sp>
    </p:spTree>
    <p:extLst>
      <p:ext uri="{BB962C8B-B14F-4D97-AF65-F5344CB8AC3E}">
        <p14:creationId xmlns:p14="http://schemas.microsoft.com/office/powerpoint/2010/main" val="413597248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353</TotalTime>
  <Words>1840</Words>
  <Application>Microsoft Office PowerPoint</Application>
  <PresentationFormat>Custom</PresentationFormat>
  <Paragraphs>111</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Prydderch</dc:creator>
  <cp:lastModifiedBy>Kayleigh Prydderch</cp:lastModifiedBy>
  <cp:revision>47</cp:revision>
  <dcterms:created xsi:type="dcterms:W3CDTF">2018-12-01T20:00:17Z</dcterms:created>
  <dcterms:modified xsi:type="dcterms:W3CDTF">2018-12-16T20:54:39Z</dcterms:modified>
</cp:coreProperties>
</file>