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2.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3.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sldIdLst>
    <p:sldId id="256" r:id="rId2"/>
    <p:sldId id="311" r:id="rId3"/>
    <p:sldId id="316" r:id="rId4"/>
    <p:sldId id="259" r:id="rId5"/>
    <p:sldId id="317" r:id="rId6"/>
    <p:sldId id="260" r:id="rId7"/>
    <p:sldId id="313" r:id="rId8"/>
    <p:sldId id="263" r:id="rId9"/>
    <p:sldId id="266" r:id="rId10"/>
    <p:sldId id="264" r:id="rId11"/>
    <p:sldId id="265" r:id="rId12"/>
    <p:sldId id="318" r:id="rId13"/>
    <p:sldId id="278" r:id="rId14"/>
    <p:sldId id="261" r:id="rId15"/>
    <p:sldId id="268" r:id="rId16"/>
    <p:sldId id="269" r:id="rId17"/>
    <p:sldId id="270" r:id="rId18"/>
    <p:sldId id="310" r:id="rId19"/>
    <p:sldId id="312" r:id="rId20"/>
    <p:sldId id="319" r:id="rId2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D36AE1-9EBA-4D6E-96A9-0E79596D3A9E}" v="7" dt="2021-01-29T11:42:03.0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892" autoAdjust="0"/>
  </p:normalViewPr>
  <p:slideViewPr>
    <p:cSldViewPr>
      <p:cViewPr varScale="1">
        <p:scale>
          <a:sx n="84" d="100"/>
          <a:sy n="84" d="100"/>
        </p:scale>
        <p:origin x="1348"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5828E1-B20A-4F48-8923-7460AC8A3DAD}" type="doc">
      <dgm:prSet loTypeId="urn:microsoft.com/office/officeart/2005/8/layout/cycle3" loCatId="cycle" qsTypeId="urn:microsoft.com/office/officeart/2005/8/quickstyle/simple3" qsCatId="simple" csTypeId="urn:microsoft.com/office/officeart/2005/8/colors/accent1_2" csCatId="accent1" phldr="1"/>
      <dgm:spPr/>
    </dgm:pt>
    <dgm:pt modelId="{AAC4889D-5011-4991-A508-EF02A1B58749}">
      <dgm:prSet phldrT="[Text]" custT="1"/>
      <dgm:spPr/>
      <dgm:t>
        <a:bodyPr/>
        <a:lstStyle/>
        <a:p>
          <a:r>
            <a:rPr lang="en-GB" sz="1200" dirty="0" err="1"/>
            <a:t>Nociceptor</a:t>
          </a:r>
          <a:r>
            <a:rPr lang="en-GB" sz="1200" dirty="0"/>
            <a:t>/ danger receptor detects stimulus </a:t>
          </a:r>
        </a:p>
      </dgm:t>
    </dgm:pt>
    <dgm:pt modelId="{95028E71-79D0-49EA-B562-2F1E0CCE0706}" type="parTrans" cxnId="{B94652B9-2BE6-4F67-A9E5-DE6221AEBDDD}">
      <dgm:prSet/>
      <dgm:spPr/>
      <dgm:t>
        <a:bodyPr/>
        <a:lstStyle/>
        <a:p>
          <a:endParaRPr lang="en-GB"/>
        </a:p>
      </dgm:t>
    </dgm:pt>
    <dgm:pt modelId="{0C814276-CC86-4225-8929-92134C668E0A}" type="sibTrans" cxnId="{B94652B9-2BE6-4F67-A9E5-DE6221AEBDDD}">
      <dgm:prSet/>
      <dgm:spPr/>
      <dgm:t>
        <a:bodyPr/>
        <a:lstStyle/>
        <a:p>
          <a:endParaRPr lang="en-GB"/>
        </a:p>
      </dgm:t>
    </dgm:pt>
    <dgm:pt modelId="{894E995A-D313-4EA5-A103-9FAB4757BA38}">
      <dgm:prSet phldrT="[Text]"/>
      <dgm:spPr/>
      <dgm:t>
        <a:bodyPr/>
        <a:lstStyle/>
        <a:p>
          <a:r>
            <a:rPr lang="en-GB" dirty="0"/>
            <a:t>Threshold for excitation exceeded (and stimuli confirmed by other senses)</a:t>
          </a:r>
        </a:p>
      </dgm:t>
    </dgm:pt>
    <dgm:pt modelId="{C086F4C1-2186-4D91-96F6-9C394FACCAD6}" type="parTrans" cxnId="{F8E610CE-AB0E-4599-ABDF-F98672E2B4E7}">
      <dgm:prSet/>
      <dgm:spPr/>
      <dgm:t>
        <a:bodyPr/>
        <a:lstStyle/>
        <a:p>
          <a:endParaRPr lang="en-GB"/>
        </a:p>
      </dgm:t>
    </dgm:pt>
    <dgm:pt modelId="{6B64089C-EED5-4ED2-A1D0-2C2D8A8BC962}" type="sibTrans" cxnId="{F8E610CE-AB0E-4599-ABDF-F98672E2B4E7}">
      <dgm:prSet/>
      <dgm:spPr/>
      <dgm:t>
        <a:bodyPr/>
        <a:lstStyle/>
        <a:p>
          <a:endParaRPr lang="en-GB"/>
        </a:p>
      </dgm:t>
    </dgm:pt>
    <dgm:pt modelId="{EE8991AD-F9DB-458F-AD50-D5107076C1DE}">
      <dgm:prSet phldrT="[Text]"/>
      <dgm:spPr/>
      <dgm:t>
        <a:bodyPr/>
        <a:lstStyle/>
        <a:p>
          <a:r>
            <a:rPr lang="en-GB" dirty="0"/>
            <a:t>Noxious messages carried by small A-delta and large C fibres  in peripheral nerves </a:t>
          </a:r>
        </a:p>
      </dgm:t>
    </dgm:pt>
    <dgm:pt modelId="{9C978346-FE88-472B-B7B2-6AEE725755D6}" type="parTrans" cxnId="{8FAB3603-E78F-4AFF-B239-E32731E31DC2}">
      <dgm:prSet/>
      <dgm:spPr/>
      <dgm:t>
        <a:bodyPr/>
        <a:lstStyle/>
        <a:p>
          <a:endParaRPr lang="en-GB"/>
        </a:p>
      </dgm:t>
    </dgm:pt>
    <dgm:pt modelId="{6EE4EDC3-9BB7-43A7-BF93-46704D28F75E}" type="sibTrans" cxnId="{8FAB3603-E78F-4AFF-B239-E32731E31DC2}">
      <dgm:prSet/>
      <dgm:spPr/>
      <dgm:t>
        <a:bodyPr/>
        <a:lstStyle/>
        <a:p>
          <a:endParaRPr lang="en-GB"/>
        </a:p>
      </dgm:t>
    </dgm:pt>
    <dgm:pt modelId="{2032B923-1C56-4AFD-BF86-906F3542199E}">
      <dgm:prSet/>
      <dgm:spPr/>
      <dgm:t>
        <a:bodyPr/>
        <a:lstStyle/>
        <a:p>
          <a:r>
            <a:rPr lang="en-GB" dirty="0"/>
            <a:t>Noxious messages reach dorsal root ganglion </a:t>
          </a:r>
        </a:p>
      </dgm:t>
    </dgm:pt>
    <dgm:pt modelId="{32F8DC74-728B-4C17-8E6E-700A6B89E7C8}" type="parTrans" cxnId="{A0256906-086D-4E79-8138-6F0C2AD874DA}">
      <dgm:prSet/>
      <dgm:spPr/>
      <dgm:t>
        <a:bodyPr/>
        <a:lstStyle/>
        <a:p>
          <a:endParaRPr lang="en-GB"/>
        </a:p>
      </dgm:t>
    </dgm:pt>
    <dgm:pt modelId="{F3C994EC-6193-49B8-AFA2-38F883D60DC1}" type="sibTrans" cxnId="{A0256906-086D-4E79-8138-6F0C2AD874DA}">
      <dgm:prSet/>
      <dgm:spPr/>
      <dgm:t>
        <a:bodyPr/>
        <a:lstStyle/>
        <a:p>
          <a:endParaRPr lang="en-GB"/>
        </a:p>
      </dgm:t>
    </dgm:pt>
    <dgm:pt modelId="{23B1960B-F6C2-43D4-B60B-15207F1A6BB1}">
      <dgm:prSet/>
      <dgm:spPr/>
      <dgm:t>
        <a:bodyPr/>
        <a:lstStyle/>
        <a:p>
          <a:r>
            <a:rPr lang="en-GB" dirty="0"/>
            <a:t>Synapse with dorsal horn of spinal cord </a:t>
          </a:r>
        </a:p>
      </dgm:t>
    </dgm:pt>
    <dgm:pt modelId="{31817848-A9C3-4CE0-AE7B-17943489B49B}" type="parTrans" cxnId="{73A67A16-1139-433C-AA1F-490490E546B3}">
      <dgm:prSet/>
      <dgm:spPr/>
      <dgm:t>
        <a:bodyPr/>
        <a:lstStyle/>
        <a:p>
          <a:endParaRPr lang="en-GB"/>
        </a:p>
      </dgm:t>
    </dgm:pt>
    <dgm:pt modelId="{289ED5C6-EEE0-42F4-B4C4-F49638D8BAC3}" type="sibTrans" cxnId="{73A67A16-1139-433C-AA1F-490490E546B3}">
      <dgm:prSet/>
      <dgm:spPr/>
      <dgm:t>
        <a:bodyPr/>
        <a:lstStyle/>
        <a:p>
          <a:endParaRPr lang="en-GB"/>
        </a:p>
      </dgm:t>
    </dgm:pt>
    <dgm:pt modelId="{8B3BF5BB-4186-4289-A981-2427D73598FF}">
      <dgm:prSet/>
      <dgm:spPr/>
      <dgm:t>
        <a:bodyPr/>
        <a:lstStyle/>
        <a:p>
          <a:r>
            <a:rPr lang="en-GB" dirty="0"/>
            <a:t>In (grey matter) dorsal horn impulse relayed to substantia </a:t>
          </a:r>
          <a:r>
            <a:rPr lang="en-GB" dirty="0" err="1"/>
            <a:t>gelantanosa</a:t>
          </a:r>
          <a:r>
            <a:rPr lang="en-GB" dirty="0"/>
            <a:t> </a:t>
          </a:r>
        </a:p>
      </dgm:t>
    </dgm:pt>
    <dgm:pt modelId="{60A0087F-EB95-409B-8E6D-4CD4C13C5D5A}" type="parTrans" cxnId="{76043C27-53E1-42FB-9340-519A007B75A2}">
      <dgm:prSet/>
      <dgm:spPr/>
      <dgm:t>
        <a:bodyPr/>
        <a:lstStyle/>
        <a:p>
          <a:endParaRPr lang="en-GB"/>
        </a:p>
      </dgm:t>
    </dgm:pt>
    <dgm:pt modelId="{2F5F4F37-BAD5-4E94-B169-599B44A7C5E8}" type="sibTrans" cxnId="{76043C27-53E1-42FB-9340-519A007B75A2}">
      <dgm:prSet/>
      <dgm:spPr/>
      <dgm:t>
        <a:bodyPr/>
        <a:lstStyle/>
        <a:p>
          <a:endParaRPr lang="en-GB"/>
        </a:p>
      </dgm:t>
    </dgm:pt>
    <dgm:pt modelId="{448989B7-2AF8-473A-B760-8148BFB66601}">
      <dgm:prSet/>
      <dgm:spPr/>
      <dgm:t>
        <a:bodyPr/>
        <a:lstStyle/>
        <a:p>
          <a:r>
            <a:rPr lang="en-GB" dirty="0"/>
            <a:t>Impulse passes across to white matter (spinothalamic tract) </a:t>
          </a:r>
        </a:p>
      </dgm:t>
    </dgm:pt>
    <dgm:pt modelId="{4862024E-E0D5-48EB-938C-B77080C499A9}" type="parTrans" cxnId="{DB3FD6A7-8AB4-4D0E-9B4C-A487AB376424}">
      <dgm:prSet/>
      <dgm:spPr/>
      <dgm:t>
        <a:bodyPr/>
        <a:lstStyle/>
        <a:p>
          <a:endParaRPr lang="en-GB"/>
        </a:p>
      </dgm:t>
    </dgm:pt>
    <dgm:pt modelId="{C50D67E9-9742-470A-A53D-8B5D097A7513}" type="sibTrans" cxnId="{DB3FD6A7-8AB4-4D0E-9B4C-A487AB376424}">
      <dgm:prSet/>
      <dgm:spPr/>
      <dgm:t>
        <a:bodyPr/>
        <a:lstStyle/>
        <a:p>
          <a:endParaRPr lang="en-GB"/>
        </a:p>
      </dgm:t>
    </dgm:pt>
    <dgm:pt modelId="{DD97FA5C-647B-49F4-BB25-02C96DA4FDD5}">
      <dgm:prSet/>
      <dgm:spPr/>
      <dgm:t>
        <a:bodyPr/>
        <a:lstStyle/>
        <a:p>
          <a:r>
            <a:rPr lang="en-GB" dirty="0"/>
            <a:t>Impulse passes up the spinal cord, through the medulla in to the thalamus </a:t>
          </a:r>
        </a:p>
      </dgm:t>
    </dgm:pt>
    <dgm:pt modelId="{269DB423-93E4-490F-BC8E-458FE5E31724}" type="parTrans" cxnId="{2CA0C0E8-C826-47DD-81A7-BD65B9D8E25A}">
      <dgm:prSet/>
      <dgm:spPr/>
      <dgm:t>
        <a:bodyPr/>
        <a:lstStyle/>
        <a:p>
          <a:endParaRPr lang="en-GB"/>
        </a:p>
      </dgm:t>
    </dgm:pt>
    <dgm:pt modelId="{644D78A9-B661-499C-AB30-1BE12AC329C6}" type="sibTrans" cxnId="{2CA0C0E8-C826-47DD-81A7-BD65B9D8E25A}">
      <dgm:prSet/>
      <dgm:spPr/>
      <dgm:t>
        <a:bodyPr/>
        <a:lstStyle/>
        <a:p>
          <a:endParaRPr lang="en-GB"/>
        </a:p>
      </dgm:t>
    </dgm:pt>
    <dgm:pt modelId="{F482A2A5-7934-4E37-BC95-2336E149D663}">
      <dgm:prSet custT="1"/>
      <dgm:spPr/>
      <dgm:t>
        <a:bodyPr/>
        <a:lstStyle/>
        <a:p>
          <a:r>
            <a:rPr lang="en-GB" sz="1100" dirty="0"/>
            <a:t>Activation of </a:t>
          </a:r>
          <a:r>
            <a:rPr lang="en-GB" sz="1100" dirty="0" err="1"/>
            <a:t>somatosensory</a:t>
          </a:r>
          <a:r>
            <a:rPr lang="en-GB" sz="1100" dirty="0"/>
            <a:t> cortex (amongst other areas of the brain) </a:t>
          </a:r>
        </a:p>
      </dgm:t>
    </dgm:pt>
    <dgm:pt modelId="{2CB2B28A-B93F-4683-9A00-52EB17F22B4D}" type="parTrans" cxnId="{D75E3E23-A701-498B-AC02-233CBFE39FCC}">
      <dgm:prSet/>
      <dgm:spPr/>
      <dgm:t>
        <a:bodyPr/>
        <a:lstStyle/>
        <a:p>
          <a:endParaRPr lang="en-GB"/>
        </a:p>
      </dgm:t>
    </dgm:pt>
    <dgm:pt modelId="{02781C2A-CF09-4BFB-BBD2-C928A862E9A6}" type="sibTrans" cxnId="{D75E3E23-A701-498B-AC02-233CBFE39FCC}">
      <dgm:prSet/>
      <dgm:spPr/>
      <dgm:t>
        <a:bodyPr/>
        <a:lstStyle/>
        <a:p>
          <a:endParaRPr lang="en-GB"/>
        </a:p>
      </dgm:t>
    </dgm:pt>
    <dgm:pt modelId="{4B997E80-E52E-40BD-A1F6-009771F9DC13}" type="pres">
      <dgm:prSet presAssocID="{7D5828E1-B20A-4F48-8923-7460AC8A3DAD}" presName="Name0" presStyleCnt="0">
        <dgm:presLayoutVars>
          <dgm:dir/>
          <dgm:resizeHandles val="exact"/>
        </dgm:presLayoutVars>
      </dgm:prSet>
      <dgm:spPr/>
    </dgm:pt>
    <dgm:pt modelId="{03EDFE4E-EFBD-4535-B4BC-8695CB11CE00}" type="pres">
      <dgm:prSet presAssocID="{7D5828E1-B20A-4F48-8923-7460AC8A3DAD}" presName="cycle" presStyleCnt="0"/>
      <dgm:spPr/>
    </dgm:pt>
    <dgm:pt modelId="{CAF35AC3-00C5-482A-A451-D75127648777}" type="pres">
      <dgm:prSet presAssocID="{AAC4889D-5011-4991-A508-EF02A1B58749}" presName="nodeFirstNode" presStyleLbl="node1" presStyleIdx="0" presStyleCnt="9" custRadScaleRad="100162" custRadScaleInc="8670">
        <dgm:presLayoutVars>
          <dgm:bulletEnabled val="1"/>
        </dgm:presLayoutVars>
      </dgm:prSet>
      <dgm:spPr/>
    </dgm:pt>
    <dgm:pt modelId="{B39CA268-DA2C-4F9E-A9E7-B2C515A28A06}" type="pres">
      <dgm:prSet presAssocID="{0C814276-CC86-4225-8929-92134C668E0A}" presName="sibTransFirstNode" presStyleLbl="bgShp" presStyleIdx="0" presStyleCnt="1" custScaleX="119074" custLinFactNeighborX="1063" custLinFactNeighborY="1101"/>
      <dgm:spPr/>
    </dgm:pt>
    <dgm:pt modelId="{43F87E38-56F9-4267-83CD-55A3BC405EE1}" type="pres">
      <dgm:prSet presAssocID="{894E995A-D313-4EA5-A103-9FAB4757BA38}" presName="nodeFollowingNodes" presStyleLbl="node1" presStyleIdx="1" presStyleCnt="9">
        <dgm:presLayoutVars>
          <dgm:bulletEnabled val="1"/>
        </dgm:presLayoutVars>
      </dgm:prSet>
      <dgm:spPr/>
    </dgm:pt>
    <dgm:pt modelId="{9FEB02B5-FB3D-4B0D-982F-0C16FEB30093}" type="pres">
      <dgm:prSet presAssocID="{EE8991AD-F9DB-458F-AD50-D5107076C1DE}" presName="nodeFollowingNodes" presStyleLbl="node1" presStyleIdx="2" presStyleCnt="9">
        <dgm:presLayoutVars>
          <dgm:bulletEnabled val="1"/>
        </dgm:presLayoutVars>
      </dgm:prSet>
      <dgm:spPr/>
    </dgm:pt>
    <dgm:pt modelId="{5A2D4781-EA67-41F7-B9F0-D711D0149222}" type="pres">
      <dgm:prSet presAssocID="{2032B923-1C56-4AFD-BF86-906F3542199E}" presName="nodeFollowingNodes" presStyleLbl="node1" presStyleIdx="3" presStyleCnt="9">
        <dgm:presLayoutVars>
          <dgm:bulletEnabled val="1"/>
        </dgm:presLayoutVars>
      </dgm:prSet>
      <dgm:spPr/>
    </dgm:pt>
    <dgm:pt modelId="{18798E90-D7A9-461D-AF23-830144415E63}" type="pres">
      <dgm:prSet presAssocID="{23B1960B-F6C2-43D4-B60B-15207F1A6BB1}" presName="nodeFollowingNodes" presStyleLbl="node1" presStyleIdx="4" presStyleCnt="9">
        <dgm:presLayoutVars>
          <dgm:bulletEnabled val="1"/>
        </dgm:presLayoutVars>
      </dgm:prSet>
      <dgm:spPr/>
    </dgm:pt>
    <dgm:pt modelId="{DB440AC2-3816-4A97-9963-ADD7B5F100D9}" type="pres">
      <dgm:prSet presAssocID="{8B3BF5BB-4186-4289-A981-2427D73598FF}" presName="nodeFollowingNodes" presStyleLbl="node1" presStyleIdx="5" presStyleCnt="9">
        <dgm:presLayoutVars>
          <dgm:bulletEnabled val="1"/>
        </dgm:presLayoutVars>
      </dgm:prSet>
      <dgm:spPr/>
    </dgm:pt>
    <dgm:pt modelId="{DB133AD3-71BB-4A30-A843-6324C3C71F7E}" type="pres">
      <dgm:prSet presAssocID="{448989B7-2AF8-473A-B760-8148BFB66601}" presName="nodeFollowingNodes" presStyleLbl="node1" presStyleIdx="6" presStyleCnt="9">
        <dgm:presLayoutVars>
          <dgm:bulletEnabled val="1"/>
        </dgm:presLayoutVars>
      </dgm:prSet>
      <dgm:spPr/>
    </dgm:pt>
    <dgm:pt modelId="{2D5279E2-C55C-4A68-ADCB-8337A515CA85}" type="pres">
      <dgm:prSet presAssocID="{DD97FA5C-647B-49F4-BB25-02C96DA4FDD5}" presName="nodeFollowingNodes" presStyleLbl="node1" presStyleIdx="7" presStyleCnt="9">
        <dgm:presLayoutVars>
          <dgm:bulletEnabled val="1"/>
        </dgm:presLayoutVars>
      </dgm:prSet>
      <dgm:spPr/>
    </dgm:pt>
    <dgm:pt modelId="{D7494C0B-947C-4B0F-9C90-D8F75A27B41C}" type="pres">
      <dgm:prSet presAssocID="{F482A2A5-7934-4E37-BC95-2336E149D663}" presName="nodeFollowingNodes" presStyleLbl="node1" presStyleIdx="8" presStyleCnt="9" custRadScaleRad="113171" custRadScaleInc="-45576">
        <dgm:presLayoutVars>
          <dgm:bulletEnabled val="1"/>
        </dgm:presLayoutVars>
      </dgm:prSet>
      <dgm:spPr/>
    </dgm:pt>
  </dgm:ptLst>
  <dgm:cxnLst>
    <dgm:cxn modelId="{840F3100-46D4-428E-82BC-C50ACF5F2716}" type="presOf" srcId="{DD97FA5C-647B-49F4-BB25-02C96DA4FDD5}" destId="{2D5279E2-C55C-4A68-ADCB-8337A515CA85}" srcOrd="0" destOrd="0" presId="urn:microsoft.com/office/officeart/2005/8/layout/cycle3"/>
    <dgm:cxn modelId="{8FAB3603-E78F-4AFF-B239-E32731E31DC2}" srcId="{7D5828E1-B20A-4F48-8923-7460AC8A3DAD}" destId="{EE8991AD-F9DB-458F-AD50-D5107076C1DE}" srcOrd="2" destOrd="0" parTransId="{9C978346-FE88-472B-B7B2-6AEE725755D6}" sibTransId="{6EE4EDC3-9BB7-43A7-BF93-46704D28F75E}"/>
    <dgm:cxn modelId="{4BDB7A05-C9D3-484A-9230-26719C7FFC3A}" type="presOf" srcId="{EE8991AD-F9DB-458F-AD50-D5107076C1DE}" destId="{9FEB02B5-FB3D-4B0D-982F-0C16FEB30093}" srcOrd="0" destOrd="0" presId="urn:microsoft.com/office/officeart/2005/8/layout/cycle3"/>
    <dgm:cxn modelId="{A0256906-086D-4E79-8138-6F0C2AD874DA}" srcId="{7D5828E1-B20A-4F48-8923-7460AC8A3DAD}" destId="{2032B923-1C56-4AFD-BF86-906F3542199E}" srcOrd="3" destOrd="0" parTransId="{32F8DC74-728B-4C17-8E6E-700A6B89E7C8}" sibTransId="{F3C994EC-6193-49B8-AFA2-38F883D60DC1}"/>
    <dgm:cxn modelId="{73A67A16-1139-433C-AA1F-490490E546B3}" srcId="{7D5828E1-B20A-4F48-8923-7460AC8A3DAD}" destId="{23B1960B-F6C2-43D4-B60B-15207F1A6BB1}" srcOrd="4" destOrd="0" parTransId="{31817848-A9C3-4CE0-AE7B-17943489B49B}" sibTransId="{289ED5C6-EEE0-42F4-B4C4-F49638D8BAC3}"/>
    <dgm:cxn modelId="{D75E3E23-A701-498B-AC02-233CBFE39FCC}" srcId="{7D5828E1-B20A-4F48-8923-7460AC8A3DAD}" destId="{F482A2A5-7934-4E37-BC95-2336E149D663}" srcOrd="8" destOrd="0" parTransId="{2CB2B28A-B93F-4683-9A00-52EB17F22B4D}" sibTransId="{02781C2A-CF09-4BFB-BBD2-C928A862E9A6}"/>
    <dgm:cxn modelId="{76043C27-53E1-42FB-9340-519A007B75A2}" srcId="{7D5828E1-B20A-4F48-8923-7460AC8A3DAD}" destId="{8B3BF5BB-4186-4289-A981-2427D73598FF}" srcOrd="5" destOrd="0" parTransId="{60A0087F-EB95-409B-8E6D-4CD4C13C5D5A}" sibTransId="{2F5F4F37-BAD5-4E94-B169-599B44A7C5E8}"/>
    <dgm:cxn modelId="{37736663-4BD6-4C46-BD01-586B87B8D568}" type="presOf" srcId="{23B1960B-F6C2-43D4-B60B-15207F1A6BB1}" destId="{18798E90-D7A9-461D-AF23-830144415E63}" srcOrd="0" destOrd="0" presId="urn:microsoft.com/office/officeart/2005/8/layout/cycle3"/>
    <dgm:cxn modelId="{7065FA43-69E8-4768-B037-B36AB1134A69}" type="presOf" srcId="{2032B923-1C56-4AFD-BF86-906F3542199E}" destId="{5A2D4781-EA67-41F7-B9F0-D711D0149222}" srcOrd="0" destOrd="0" presId="urn:microsoft.com/office/officeart/2005/8/layout/cycle3"/>
    <dgm:cxn modelId="{D3A22564-AF51-4C79-B5A5-6F2A9F6B7D73}" type="presOf" srcId="{7D5828E1-B20A-4F48-8923-7460AC8A3DAD}" destId="{4B997E80-E52E-40BD-A1F6-009771F9DC13}" srcOrd="0" destOrd="0" presId="urn:microsoft.com/office/officeart/2005/8/layout/cycle3"/>
    <dgm:cxn modelId="{7BAD4872-9D12-48A1-8CD1-52593936E70F}" type="presOf" srcId="{AAC4889D-5011-4991-A508-EF02A1B58749}" destId="{CAF35AC3-00C5-482A-A451-D75127648777}" srcOrd="0" destOrd="0" presId="urn:microsoft.com/office/officeart/2005/8/layout/cycle3"/>
    <dgm:cxn modelId="{281BB883-9BB9-4026-BA0E-F68822648623}" type="presOf" srcId="{0C814276-CC86-4225-8929-92134C668E0A}" destId="{B39CA268-DA2C-4F9E-A9E7-B2C515A28A06}" srcOrd="0" destOrd="0" presId="urn:microsoft.com/office/officeart/2005/8/layout/cycle3"/>
    <dgm:cxn modelId="{69039284-2FB5-45EE-ABBB-089B84F294B3}" type="presOf" srcId="{894E995A-D313-4EA5-A103-9FAB4757BA38}" destId="{43F87E38-56F9-4267-83CD-55A3BC405EE1}" srcOrd="0" destOrd="0" presId="urn:microsoft.com/office/officeart/2005/8/layout/cycle3"/>
    <dgm:cxn modelId="{DB3FD6A7-8AB4-4D0E-9B4C-A487AB376424}" srcId="{7D5828E1-B20A-4F48-8923-7460AC8A3DAD}" destId="{448989B7-2AF8-473A-B760-8148BFB66601}" srcOrd="6" destOrd="0" parTransId="{4862024E-E0D5-48EB-938C-B77080C499A9}" sibTransId="{C50D67E9-9742-470A-A53D-8B5D097A7513}"/>
    <dgm:cxn modelId="{B92FFDA7-49F6-4C28-92B4-0F6AEAED90AD}" type="presOf" srcId="{8B3BF5BB-4186-4289-A981-2427D73598FF}" destId="{DB440AC2-3816-4A97-9963-ADD7B5F100D9}" srcOrd="0" destOrd="0" presId="urn:microsoft.com/office/officeart/2005/8/layout/cycle3"/>
    <dgm:cxn modelId="{8243D7AF-9193-4EB8-AF6F-F43FF93B89B0}" type="presOf" srcId="{448989B7-2AF8-473A-B760-8148BFB66601}" destId="{DB133AD3-71BB-4A30-A843-6324C3C71F7E}" srcOrd="0" destOrd="0" presId="urn:microsoft.com/office/officeart/2005/8/layout/cycle3"/>
    <dgm:cxn modelId="{8DAC0EB4-6F11-471F-B83C-14A39929A87D}" type="presOf" srcId="{F482A2A5-7934-4E37-BC95-2336E149D663}" destId="{D7494C0B-947C-4B0F-9C90-D8F75A27B41C}" srcOrd="0" destOrd="0" presId="urn:microsoft.com/office/officeart/2005/8/layout/cycle3"/>
    <dgm:cxn modelId="{B94652B9-2BE6-4F67-A9E5-DE6221AEBDDD}" srcId="{7D5828E1-B20A-4F48-8923-7460AC8A3DAD}" destId="{AAC4889D-5011-4991-A508-EF02A1B58749}" srcOrd="0" destOrd="0" parTransId="{95028E71-79D0-49EA-B562-2F1E0CCE0706}" sibTransId="{0C814276-CC86-4225-8929-92134C668E0A}"/>
    <dgm:cxn modelId="{F8E610CE-AB0E-4599-ABDF-F98672E2B4E7}" srcId="{7D5828E1-B20A-4F48-8923-7460AC8A3DAD}" destId="{894E995A-D313-4EA5-A103-9FAB4757BA38}" srcOrd="1" destOrd="0" parTransId="{C086F4C1-2186-4D91-96F6-9C394FACCAD6}" sibTransId="{6B64089C-EED5-4ED2-A1D0-2C2D8A8BC962}"/>
    <dgm:cxn modelId="{2CA0C0E8-C826-47DD-81A7-BD65B9D8E25A}" srcId="{7D5828E1-B20A-4F48-8923-7460AC8A3DAD}" destId="{DD97FA5C-647B-49F4-BB25-02C96DA4FDD5}" srcOrd="7" destOrd="0" parTransId="{269DB423-93E4-490F-BC8E-458FE5E31724}" sibTransId="{644D78A9-B661-499C-AB30-1BE12AC329C6}"/>
    <dgm:cxn modelId="{B3E3B3EA-2FF8-477D-AEBF-EEA32925CFE6}" type="presParOf" srcId="{4B997E80-E52E-40BD-A1F6-009771F9DC13}" destId="{03EDFE4E-EFBD-4535-B4BC-8695CB11CE00}" srcOrd="0" destOrd="0" presId="urn:microsoft.com/office/officeart/2005/8/layout/cycle3"/>
    <dgm:cxn modelId="{20C7A0DA-551D-4F10-8B3D-588CF1083E40}" type="presParOf" srcId="{03EDFE4E-EFBD-4535-B4BC-8695CB11CE00}" destId="{CAF35AC3-00C5-482A-A451-D75127648777}" srcOrd="0" destOrd="0" presId="urn:microsoft.com/office/officeart/2005/8/layout/cycle3"/>
    <dgm:cxn modelId="{EE74FE53-003D-4B37-9F63-509A78B6610D}" type="presParOf" srcId="{03EDFE4E-EFBD-4535-B4BC-8695CB11CE00}" destId="{B39CA268-DA2C-4F9E-A9E7-B2C515A28A06}" srcOrd="1" destOrd="0" presId="urn:microsoft.com/office/officeart/2005/8/layout/cycle3"/>
    <dgm:cxn modelId="{71D3A9E0-8B95-4395-8D2D-B08D2875DE0D}" type="presParOf" srcId="{03EDFE4E-EFBD-4535-B4BC-8695CB11CE00}" destId="{43F87E38-56F9-4267-83CD-55A3BC405EE1}" srcOrd="2" destOrd="0" presId="urn:microsoft.com/office/officeart/2005/8/layout/cycle3"/>
    <dgm:cxn modelId="{9F23E179-B19F-4739-8919-C813B753DE00}" type="presParOf" srcId="{03EDFE4E-EFBD-4535-B4BC-8695CB11CE00}" destId="{9FEB02B5-FB3D-4B0D-982F-0C16FEB30093}" srcOrd="3" destOrd="0" presId="urn:microsoft.com/office/officeart/2005/8/layout/cycle3"/>
    <dgm:cxn modelId="{F4C8A7D2-8CC5-4C25-8481-5E10BE01B9E2}" type="presParOf" srcId="{03EDFE4E-EFBD-4535-B4BC-8695CB11CE00}" destId="{5A2D4781-EA67-41F7-B9F0-D711D0149222}" srcOrd="4" destOrd="0" presId="urn:microsoft.com/office/officeart/2005/8/layout/cycle3"/>
    <dgm:cxn modelId="{B0CC177A-ED6B-4A9A-AF30-9172A04C9155}" type="presParOf" srcId="{03EDFE4E-EFBD-4535-B4BC-8695CB11CE00}" destId="{18798E90-D7A9-461D-AF23-830144415E63}" srcOrd="5" destOrd="0" presId="urn:microsoft.com/office/officeart/2005/8/layout/cycle3"/>
    <dgm:cxn modelId="{8585132E-A240-4723-9F1B-532860717663}" type="presParOf" srcId="{03EDFE4E-EFBD-4535-B4BC-8695CB11CE00}" destId="{DB440AC2-3816-4A97-9963-ADD7B5F100D9}" srcOrd="6" destOrd="0" presId="urn:microsoft.com/office/officeart/2005/8/layout/cycle3"/>
    <dgm:cxn modelId="{33A1FFE3-917B-4A94-B385-8D9D45C526CE}" type="presParOf" srcId="{03EDFE4E-EFBD-4535-B4BC-8695CB11CE00}" destId="{DB133AD3-71BB-4A30-A843-6324C3C71F7E}" srcOrd="7" destOrd="0" presId="urn:microsoft.com/office/officeart/2005/8/layout/cycle3"/>
    <dgm:cxn modelId="{B9042BEA-0C76-4658-99F1-8BC86F44EF63}" type="presParOf" srcId="{03EDFE4E-EFBD-4535-B4BC-8695CB11CE00}" destId="{2D5279E2-C55C-4A68-ADCB-8337A515CA85}" srcOrd="8" destOrd="0" presId="urn:microsoft.com/office/officeart/2005/8/layout/cycle3"/>
    <dgm:cxn modelId="{F0BF0466-BC63-4C4C-B268-AC2BD052487B}" type="presParOf" srcId="{03EDFE4E-EFBD-4535-B4BC-8695CB11CE00}" destId="{D7494C0B-947C-4B0F-9C90-D8F75A27B41C}" srcOrd="9" destOrd="0" presId="urn:microsoft.com/office/officeart/2005/8/layout/cycle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CA268-DA2C-4F9E-A9E7-B2C515A28A06}">
      <dsp:nvSpPr>
        <dsp:cNvPr id="0" name=""/>
        <dsp:cNvSpPr/>
      </dsp:nvSpPr>
      <dsp:spPr>
        <a:xfrm>
          <a:off x="547672" y="-409"/>
          <a:ext cx="8534404" cy="7167311"/>
        </a:xfrm>
        <a:prstGeom prst="circularArrow">
          <a:avLst>
            <a:gd name="adj1" fmla="val 5544"/>
            <a:gd name="adj2" fmla="val 330680"/>
            <a:gd name="adj3" fmla="val 14749638"/>
            <a:gd name="adj4" fmla="val 16817493"/>
            <a:gd name="adj5" fmla="val 5757"/>
          </a:avLst>
        </a:prstGeom>
        <a:solidFill>
          <a:schemeClr val="accent1">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CAF35AC3-00C5-482A-A451-D75127648777}">
      <dsp:nvSpPr>
        <dsp:cNvPr id="0" name=""/>
        <dsp:cNvSpPr/>
      </dsp:nvSpPr>
      <dsp:spPr>
        <a:xfrm>
          <a:off x="3809999" y="0"/>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err="1"/>
            <a:t>Nociceptor</a:t>
          </a:r>
          <a:r>
            <a:rPr lang="en-GB" sz="1200" kern="1200" dirty="0"/>
            <a:t>/ danger receptor detects stimulus </a:t>
          </a:r>
        </a:p>
      </dsp:txBody>
      <dsp:txXfrm>
        <a:off x="3855334" y="45335"/>
        <a:ext cx="1766705" cy="838017"/>
      </dsp:txXfrm>
    </dsp:sp>
    <dsp:sp modelId="{43F87E38-56F9-4267-83CD-55A3BC405EE1}">
      <dsp:nvSpPr>
        <dsp:cNvPr id="0" name=""/>
        <dsp:cNvSpPr/>
      </dsp:nvSpPr>
      <dsp:spPr>
        <a:xfrm>
          <a:off x="5607943" y="715462"/>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Threshold for excitation exceeded (and stimuli confirmed by other senses)</a:t>
          </a:r>
        </a:p>
      </dsp:txBody>
      <dsp:txXfrm>
        <a:off x="5653278" y="760797"/>
        <a:ext cx="1766705" cy="838017"/>
      </dsp:txXfrm>
    </dsp:sp>
    <dsp:sp modelId="{9FEB02B5-FB3D-4B0D-982F-0C16FEB30093}">
      <dsp:nvSpPr>
        <dsp:cNvPr id="0" name=""/>
        <dsp:cNvSpPr/>
      </dsp:nvSpPr>
      <dsp:spPr>
        <a:xfrm>
          <a:off x="6653301" y="2526076"/>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Noxious messages carried by small A-delta and large C fibres  in peripheral nerves </a:t>
          </a:r>
        </a:p>
      </dsp:txBody>
      <dsp:txXfrm>
        <a:off x="6698636" y="2571411"/>
        <a:ext cx="1766705" cy="838017"/>
      </dsp:txXfrm>
    </dsp:sp>
    <dsp:sp modelId="{5A2D4781-EA67-41F7-B9F0-D711D0149222}">
      <dsp:nvSpPr>
        <dsp:cNvPr id="0" name=""/>
        <dsp:cNvSpPr/>
      </dsp:nvSpPr>
      <dsp:spPr>
        <a:xfrm>
          <a:off x="6290252" y="4585030"/>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Noxious messages reach dorsal root ganglion </a:t>
          </a:r>
        </a:p>
      </dsp:txBody>
      <dsp:txXfrm>
        <a:off x="6335587" y="4630365"/>
        <a:ext cx="1766705" cy="838017"/>
      </dsp:txXfrm>
    </dsp:sp>
    <dsp:sp modelId="{18798E90-D7A9-461D-AF23-830144415E63}">
      <dsp:nvSpPr>
        <dsp:cNvPr id="0" name=""/>
        <dsp:cNvSpPr/>
      </dsp:nvSpPr>
      <dsp:spPr>
        <a:xfrm>
          <a:off x="4688670" y="5928916"/>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Synapse with dorsal horn of spinal cord </a:t>
          </a:r>
        </a:p>
      </dsp:txBody>
      <dsp:txXfrm>
        <a:off x="4734005" y="5974251"/>
        <a:ext cx="1766705" cy="838017"/>
      </dsp:txXfrm>
    </dsp:sp>
    <dsp:sp modelId="{DB440AC2-3816-4A97-9963-ADD7B5F100D9}">
      <dsp:nvSpPr>
        <dsp:cNvPr id="0" name=""/>
        <dsp:cNvSpPr/>
      </dsp:nvSpPr>
      <dsp:spPr>
        <a:xfrm>
          <a:off x="2597954" y="5928916"/>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In (grey matter) dorsal horn impulse relayed to substantia </a:t>
          </a:r>
          <a:r>
            <a:rPr lang="en-GB" sz="1200" kern="1200" dirty="0" err="1"/>
            <a:t>gelantanosa</a:t>
          </a:r>
          <a:r>
            <a:rPr lang="en-GB" sz="1200" kern="1200" dirty="0"/>
            <a:t> </a:t>
          </a:r>
        </a:p>
      </dsp:txBody>
      <dsp:txXfrm>
        <a:off x="2643289" y="5974251"/>
        <a:ext cx="1766705" cy="838017"/>
      </dsp:txXfrm>
    </dsp:sp>
    <dsp:sp modelId="{DB133AD3-71BB-4A30-A843-6324C3C71F7E}">
      <dsp:nvSpPr>
        <dsp:cNvPr id="0" name=""/>
        <dsp:cNvSpPr/>
      </dsp:nvSpPr>
      <dsp:spPr>
        <a:xfrm>
          <a:off x="996372" y="4585030"/>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Impulse passes across to white matter (spinothalamic tract) </a:t>
          </a:r>
        </a:p>
      </dsp:txBody>
      <dsp:txXfrm>
        <a:off x="1041707" y="4630365"/>
        <a:ext cx="1766705" cy="838017"/>
      </dsp:txXfrm>
    </dsp:sp>
    <dsp:sp modelId="{2D5279E2-C55C-4A68-ADCB-8337A515CA85}">
      <dsp:nvSpPr>
        <dsp:cNvPr id="0" name=""/>
        <dsp:cNvSpPr/>
      </dsp:nvSpPr>
      <dsp:spPr>
        <a:xfrm>
          <a:off x="633323" y="2526076"/>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Impulse passes up the spinal cord, through the medulla in to the thalamus </a:t>
          </a:r>
        </a:p>
      </dsp:txBody>
      <dsp:txXfrm>
        <a:off x="678658" y="2571411"/>
        <a:ext cx="1766705" cy="838017"/>
      </dsp:txXfrm>
    </dsp:sp>
    <dsp:sp modelId="{D7494C0B-947C-4B0F-9C90-D8F75A27B41C}">
      <dsp:nvSpPr>
        <dsp:cNvPr id="0" name=""/>
        <dsp:cNvSpPr/>
      </dsp:nvSpPr>
      <dsp:spPr>
        <a:xfrm>
          <a:off x="762005" y="1143016"/>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Activation of </a:t>
          </a:r>
          <a:r>
            <a:rPr lang="en-GB" sz="1100" kern="1200" dirty="0" err="1"/>
            <a:t>somatosensory</a:t>
          </a:r>
          <a:r>
            <a:rPr lang="en-GB" sz="1100" kern="1200" dirty="0"/>
            <a:t> cortex (amongst other areas of the brain) </a:t>
          </a:r>
        </a:p>
      </dsp:txBody>
      <dsp:txXfrm>
        <a:off x="807340" y="1188351"/>
        <a:ext cx="1766705" cy="838017"/>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E2A675B-8E35-4C3E-93BE-9B47B965B1BD}" type="datetimeFigureOut">
              <a:rPr lang="en-GB" smtClean="0"/>
              <a:pPr/>
              <a:t>15/12/2022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DD8243C-B2BD-4013-8E7E-7CFBC6435A8A}" type="slidenum">
              <a:rPr lang="en-GB" smtClean="0"/>
              <a:pPr/>
              <a:t>‹#›</a:t>
            </a:fld>
            <a:endParaRPr lang="en-GB"/>
          </a:p>
        </p:txBody>
      </p:sp>
    </p:spTree>
    <p:extLst>
      <p:ext uri="{BB962C8B-B14F-4D97-AF65-F5344CB8AC3E}">
        <p14:creationId xmlns:p14="http://schemas.microsoft.com/office/powerpoint/2010/main" val="152523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1</a:t>
            </a:fld>
            <a:endParaRPr lang="en-GB"/>
          </a:p>
        </p:txBody>
      </p:sp>
    </p:spTree>
    <p:extLst>
      <p:ext uri="{BB962C8B-B14F-4D97-AF65-F5344CB8AC3E}">
        <p14:creationId xmlns:p14="http://schemas.microsoft.com/office/powerpoint/2010/main" val="1535808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D8243C-B2BD-4013-8E7E-7CFBC6435A8A}" type="slidenum">
              <a:rPr lang="en-GB" smtClean="0"/>
              <a:pPr/>
              <a:t>3</a:t>
            </a:fld>
            <a:endParaRPr lang="en-GB"/>
          </a:p>
        </p:txBody>
      </p:sp>
    </p:spTree>
    <p:extLst>
      <p:ext uri="{BB962C8B-B14F-4D97-AF65-F5344CB8AC3E}">
        <p14:creationId xmlns:p14="http://schemas.microsoft.com/office/powerpoint/2010/main" val="3104555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4</a:t>
            </a:fld>
            <a:endParaRPr lang="en-GB"/>
          </a:p>
        </p:txBody>
      </p:sp>
    </p:spTree>
    <p:extLst>
      <p:ext uri="{BB962C8B-B14F-4D97-AF65-F5344CB8AC3E}">
        <p14:creationId xmlns:p14="http://schemas.microsoft.com/office/powerpoint/2010/main" val="4188008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6</a:t>
            </a:fld>
            <a:endParaRPr lang="en-GB"/>
          </a:p>
        </p:txBody>
      </p:sp>
    </p:spTree>
    <p:extLst>
      <p:ext uri="{BB962C8B-B14F-4D97-AF65-F5344CB8AC3E}">
        <p14:creationId xmlns:p14="http://schemas.microsoft.com/office/powerpoint/2010/main" val="2118079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your worst headache</a:t>
            </a:r>
          </a:p>
          <a:p>
            <a:r>
              <a:rPr lang="en-GB" dirty="0"/>
              <a:t>We need to change this perception to some extent – Pain can be good</a:t>
            </a:r>
          </a:p>
        </p:txBody>
      </p:sp>
      <p:sp>
        <p:nvSpPr>
          <p:cNvPr id="4" name="Slide Number Placeholder 3"/>
          <p:cNvSpPr>
            <a:spLocks noGrp="1"/>
          </p:cNvSpPr>
          <p:nvPr>
            <p:ph type="sldNum" sz="quarter" idx="5"/>
          </p:nvPr>
        </p:nvSpPr>
        <p:spPr/>
        <p:txBody>
          <a:bodyPr/>
          <a:lstStyle/>
          <a:p>
            <a:fld id="{6DD8243C-B2BD-4013-8E7E-7CFBC6435A8A}" type="slidenum">
              <a:rPr lang="en-GB" smtClean="0"/>
              <a:pPr/>
              <a:t>7</a:t>
            </a:fld>
            <a:endParaRPr lang="en-GB"/>
          </a:p>
        </p:txBody>
      </p:sp>
    </p:spTree>
    <p:extLst>
      <p:ext uri="{BB962C8B-B14F-4D97-AF65-F5344CB8AC3E}">
        <p14:creationId xmlns:p14="http://schemas.microsoft.com/office/powerpoint/2010/main" val="42202394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8</a:t>
            </a:fld>
            <a:endParaRPr lang="en-GB"/>
          </a:p>
        </p:txBody>
      </p:sp>
    </p:spTree>
    <p:extLst>
      <p:ext uri="{BB962C8B-B14F-4D97-AF65-F5344CB8AC3E}">
        <p14:creationId xmlns:p14="http://schemas.microsoft.com/office/powerpoint/2010/main" val="3442941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9</a:t>
            </a:fld>
            <a:endParaRPr lang="en-GB"/>
          </a:p>
        </p:txBody>
      </p:sp>
    </p:spTree>
    <p:extLst>
      <p:ext uri="{BB962C8B-B14F-4D97-AF65-F5344CB8AC3E}">
        <p14:creationId xmlns:p14="http://schemas.microsoft.com/office/powerpoint/2010/main" val="887993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10</a:t>
            </a:fld>
            <a:endParaRPr lang="en-GB"/>
          </a:p>
        </p:txBody>
      </p:sp>
    </p:spTree>
    <p:extLst>
      <p:ext uri="{BB962C8B-B14F-4D97-AF65-F5344CB8AC3E}">
        <p14:creationId xmlns:p14="http://schemas.microsoft.com/office/powerpoint/2010/main" val="7437998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Trophic</a:t>
            </a:r>
            <a:r>
              <a:rPr lang="en-GB" baseline="0" dirty="0"/>
              <a:t> Changes: </a:t>
            </a:r>
            <a:r>
              <a:rPr lang="en-GB" dirty="0"/>
              <a:t>changes resulting from interruption of nerve supply </a:t>
            </a:r>
          </a:p>
          <a:p>
            <a:r>
              <a:rPr lang="en-GB" dirty="0"/>
              <a:t>Abnormalities of the skin, hair, nails, subcutaneous tissues and bone,</a:t>
            </a:r>
          </a:p>
          <a:p>
            <a:r>
              <a:rPr lang="en-GB" dirty="0"/>
              <a:t>e.g. loss of hair, brittle nails,</a:t>
            </a:r>
            <a:r>
              <a:rPr lang="en-GB" baseline="0" dirty="0"/>
              <a:t> increased or decreased sweating, shiny skin and changes in temperature. </a:t>
            </a:r>
            <a:endParaRPr lang="en-GB" dirty="0"/>
          </a:p>
        </p:txBody>
      </p:sp>
      <p:sp>
        <p:nvSpPr>
          <p:cNvPr id="4" name="Slide Number Placeholder 3"/>
          <p:cNvSpPr>
            <a:spLocks noGrp="1"/>
          </p:cNvSpPr>
          <p:nvPr>
            <p:ph type="sldNum" sz="quarter" idx="10"/>
          </p:nvPr>
        </p:nvSpPr>
        <p:spPr/>
        <p:txBody>
          <a:bodyPr/>
          <a:lstStyle/>
          <a:p>
            <a:fld id="{6DD8243C-B2BD-4013-8E7E-7CFBC6435A8A}" type="slidenum">
              <a:rPr lang="en-GB" smtClean="0"/>
              <a:pPr/>
              <a:t>11</a:t>
            </a:fld>
            <a:endParaRPr lang="en-GB"/>
          </a:p>
        </p:txBody>
      </p:sp>
    </p:spTree>
    <p:extLst>
      <p:ext uri="{BB962C8B-B14F-4D97-AF65-F5344CB8AC3E}">
        <p14:creationId xmlns:p14="http://schemas.microsoft.com/office/powerpoint/2010/main" val="1610281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13</a:t>
            </a:fld>
            <a:endParaRPr lang="en-GB"/>
          </a:p>
        </p:txBody>
      </p:sp>
    </p:spTree>
    <p:extLst>
      <p:ext uri="{BB962C8B-B14F-4D97-AF65-F5344CB8AC3E}">
        <p14:creationId xmlns:p14="http://schemas.microsoft.com/office/powerpoint/2010/main" val="35734777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14</a:t>
            </a:fld>
            <a:endParaRPr lang="en-GB"/>
          </a:p>
        </p:txBody>
      </p:sp>
    </p:spTree>
    <p:extLst>
      <p:ext uri="{BB962C8B-B14F-4D97-AF65-F5344CB8AC3E}">
        <p14:creationId xmlns:p14="http://schemas.microsoft.com/office/powerpoint/2010/main" val="649453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BRAIN DECIDES </a:t>
            </a:r>
          </a:p>
        </p:txBody>
      </p:sp>
      <p:sp>
        <p:nvSpPr>
          <p:cNvPr id="4" name="Slide Number Placeholder 3"/>
          <p:cNvSpPr>
            <a:spLocks noGrp="1"/>
          </p:cNvSpPr>
          <p:nvPr>
            <p:ph type="sldNum" sz="quarter" idx="10"/>
          </p:nvPr>
        </p:nvSpPr>
        <p:spPr/>
        <p:txBody>
          <a:bodyPr/>
          <a:lstStyle/>
          <a:p>
            <a:fld id="{6DD8243C-B2BD-4013-8E7E-7CFBC6435A8A}" type="slidenum">
              <a:rPr lang="en-GB" smtClean="0"/>
              <a:pPr/>
              <a:t>15</a:t>
            </a:fld>
            <a:endParaRPr lang="en-GB"/>
          </a:p>
        </p:txBody>
      </p:sp>
    </p:spTree>
    <p:extLst>
      <p:ext uri="{BB962C8B-B14F-4D97-AF65-F5344CB8AC3E}">
        <p14:creationId xmlns:p14="http://schemas.microsoft.com/office/powerpoint/2010/main" val="21635660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16</a:t>
            </a:fld>
            <a:endParaRPr lang="en-GB"/>
          </a:p>
        </p:txBody>
      </p:sp>
    </p:spTree>
    <p:extLst>
      <p:ext uri="{BB962C8B-B14F-4D97-AF65-F5344CB8AC3E}">
        <p14:creationId xmlns:p14="http://schemas.microsoft.com/office/powerpoint/2010/main" val="39814879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 year 100 billion aspirin tablets, 40,000 tonnes, 1million km in a line THAT’S TO THE MOON AND BACK  </a:t>
            </a:r>
          </a:p>
        </p:txBody>
      </p:sp>
      <p:sp>
        <p:nvSpPr>
          <p:cNvPr id="4" name="Slide Number Placeholder 3"/>
          <p:cNvSpPr>
            <a:spLocks noGrp="1"/>
          </p:cNvSpPr>
          <p:nvPr>
            <p:ph type="sldNum" sz="quarter" idx="10"/>
          </p:nvPr>
        </p:nvSpPr>
        <p:spPr/>
        <p:txBody>
          <a:bodyPr/>
          <a:lstStyle/>
          <a:p>
            <a:fld id="{6DD8243C-B2BD-4013-8E7E-7CFBC6435A8A}" type="slidenum">
              <a:rPr lang="en-GB" smtClean="0"/>
              <a:pPr/>
              <a:t>17</a:t>
            </a:fld>
            <a:endParaRPr lang="en-GB"/>
          </a:p>
        </p:txBody>
      </p:sp>
    </p:spTree>
    <p:extLst>
      <p:ext uri="{BB962C8B-B14F-4D97-AF65-F5344CB8AC3E}">
        <p14:creationId xmlns:p14="http://schemas.microsoft.com/office/powerpoint/2010/main" val="14462037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can’t make a crying child disappear, you cannot change the patients financial situation, you cant change gender, age and some other factors that might </a:t>
            </a:r>
            <a:r>
              <a:rPr lang="en-GB"/>
              <a:t>influence pain but </a:t>
            </a:r>
            <a:r>
              <a:rPr lang="en-GB" dirty="0"/>
              <a:t>what you can do is help them to retrain their brain to understand that we can modulate our own pain</a:t>
            </a:r>
          </a:p>
          <a:p>
            <a:endParaRPr lang="en-GB" dirty="0"/>
          </a:p>
          <a:p>
            <a:r>
              <a:rPr lang="en-GB" dirty="0"/>
              <a:t>You can and will be influencing a patients pain perception by things like your reaction to their symptoms, the language you use verbally and body – think about a child that falls and looks for a parent before they cry. GIVE THE PATIENT KNOWLEDGE – HELP THEM UNDERSTAND THEIR OWN PAIN!! DETHREATEN</a:t>
            </a:r>
          </a:p>
        </p:txBody>
      </p:sp>
      <p:sp>
        <p:nvSpPr>
          <p:cNvPr id="4" name="Slide Number Placeholder 3"/>
          <p:cNvSpPr>
            <a:spLocks noGrp="1"/>
          </p:cNvSpPr>
          <p:nvPr>
            <p:ph type="sldNum" sz="quarter" idx="5"/>
          </p:nvPr>
        </p:nvSpPr>
        <p:spPr/>
        <p:txBody>
          <a:bodyPr/>
          <a:lstStyle/>
          <a:p>
            <a:fld id="{6DD8243C-B2BD-4013-8E7E-7CFBC6435A8A}" type="slidenum">
              <a:rPr lang="en-GB" smtClean="0"/>
              <a:pPr/>
              <a:t>19</a:t>
            </a:fld>
            <a:endParaRPr lang="en-GB"/>
          </a:p>
        </p:txBody>
      </p:sp>
    </p:spTree>
    <p:extLst>
      <p:ext uri="{BB962C8B-B14F-4D97-AF65-F5344CB8AC3E}">
        <p14:creationId xmlns:p14="http://schemas.microsoft.com/office/powerpoint/2010/main" val="19938457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EE96FF79-7923-4309-B792-4787914A28F5}" type="datetimeFigureOut">
              <a:rPr lang="en-GB" smtClean="0"/>
              <a:pPr/>
              <a:t>15/12/2022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EE96FF79-7923-4309-B792-4787914A28F5}" type="datetimeFigureOut">
              <a:rPr lang="en-GB" smtClean="0"/>
              <a:pPr/>
              <a:t>15/12/2022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96FF79-7923-4309-B792-4787914A28F5}" type="datetimeFigureOut">
              <a:rPr lang="en-GB" smtClean="0"/>
              <a:pPr/>
              <a:t>15/12/2022</a:t>
            </a:fld>
            <a:endParaRPr lang="en-GB"/>
          </a:p>
        </p:txBody>
      </p:sp>
      <p:sp>
        <p:nvSpPr>
          <p:cNvPr id="6" name="Slide Number Placeholder 5"/>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EE96FF79-7923-4309-B792-4787914A28F5}" type="datetimeFigureOut">
              <a:rPr lang="en-GB" smtClean="0"/>
              <a:pPr/>
              <a:t>15/12/2022</a:t>
            </a:fld>
            <a:endParaRPr lang="en-GB"/>
          </a:p>
        </p:txBody>
      </p:sp>
      <p:sp>
        <p:nvSpPr>
          <p:cNvPr id="7" name="Slide Number Placeholder 6"/>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EE96FF79-7923-4309-B792-4787914A28F5}" type="datetimeFigureOut">
              <a:rPr lang="en-GB" smtClean="0"/>
              <a:pPr/>
              <a:t>15/12/2022</a:t>
            </a:fld>
            <a:endParaRPr lang="en-GB"/>
          </a:p>
        </p:txBody>
      </p:sp>
      <p:sp>
        <p:nvSpPr>
          <p:cNvPr id="9" name="Slide Number Placeholder 8"/>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EE96FF79-7923-4309-B792-4787914A28F5}" type="datetimeFigureOut">
              <a:rPr lang="en-GB" smtClean="0"/>
              <a:pPr/>
              <a:t>15/12/2022</a:t>
            </a:fld>
            <a:endParaRPr lang="en-GB"/>
          </a:p>
        </p:txBody>
      </p:sp>
      <p:sp>
        <p:nvSpPr>
          <p:cNvPr id="5" name="Slide Number Placeholder 4"/>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96FF79-7923-4309-B792-4787914A28F5}" type="datetimeFigureOut">
              <a:rPr lang="en-GB" smtClean="0"/>
              <a:pPr/>
              <a:t>15/12/2022</a:t>
            </a:fld>
            <a:endParaRPr lang="en-GB"/>
          </a:p>
        </p:txBody>
      </p:sp>
      <p:sp>
        <p:nvSpPr>
          <p:cNvPr id="4" name="Slide Number Placeholder 3"/>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E96FF79-7923-4309-B792-4787914A28F5}" type="datetimeFigureOut">
              <a:rPr lang="en-GB" smtClean="0"/>
              <a:pPr/>
              <a:t>15/12/2022</a:t>
            </a:fld>
            <a:endParaRPr lang="en-GB"/>
          </a:p>
        </p:txBody>
      </p:sp>
      <p:sp>
        <p:nvSpPr>
          <p:cNvPr id="7" name="Slide Number Placeholder 6"/>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E96FF79-7923-4309-B792-4787914A28F5}" type="datetimeFigureOut">
              <a:rPr lang="en-GB" smtClean="0"/>
              <a:pPr/>
              <a:t>15/12/2022</a:t>
            </a:fld>
            <a:endParaRPr lang="en-GB"/>
          </a:p>
        </p:txBody>
      </p:sp>
      <p:sp>
        <p:nvSpPr>
          <p:cNvPr id="7" name="Slide Number Placeholder 6"/>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EE96FF79-7923-4309-B792-4787914A28F5}" type="datetimeFigureOut">
              <a:rPr lang="en-GB" smtClean="0"/>
              <a:pPr/>
              <a:t>15/12/2022</a:t>
            </a:fld>
            <a:endParaRPr lang="en-GB"/>
          </a:p>
        </p:txBody>
      </p:sp>
      <p:sp>
        <p:nvSpPr>
          <p:cNvPr id="6" name="Slide Number Placeholder 5"/>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EE96FF79-7923-4309-B792-4787914A28F5}" type="datetimeFigureOut">
              <a:rPr lang="en-GB" smtClean="0"/>
              <a:pPr/>
              <a:t>15/12/2022</a:t>
            </a:fld>
            <a:endParaRPr lang="en-GB"/>
          </a:p>
        </p:txBody>
      </p:sp>
      <p:sp>
        <p:nvSpPr>
          <p:cNvPr id="6" name="Slide Number Placeholder 5"/>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E96FF79-7923-4309-B792-4787914A28F5}" type="datetimeFigureOut">
              <a:rPr lang="en-GB" smtClean="0"/>
              <a:pPr/>
              <a:t>15/12/2022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1C61C3D-9160-4BAC-AD4E-973010D5A1CF}"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gif"/><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gif"/></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3500438"/>
            <a:ext cx="7772400" cy="1470025"/>
          </a:xfrm>
        </p:spPr>
        <p:txBody>
          <a:bodyPr/>
          <a:lstStyle/>
          <a:p>
            <a:r>
              <a:rPr lang="en-GB" dirty="0">
                <a:solidFill>
                  <a:srgbClr val="FFFFFF"/>
                </a:solidFill>
              </a:rPr>
              <a:t>Explain Pain </a:t>
            </a:r>
          </a:p>
        </p:txBody>
      </p:sp>
      <p:sp>
        <p:nvSpPr>
          <p:cNvPr id="3" name="Subtitle 2"/>
          <p:cNvSpPr>
            <a:spLocks noGrp="1"/>
          </p:cNvSpPr>
          <p:nvPr>
            <p:ph type="subTitle" idx="1"/>
          </p:nvPr>
        </p:nvSpPr>
        <p:spPr>
          <a:xfrm>
            <a:off x="1357290" y="5105400"/>
            <a:ext cx="6400800" cy="1752600"/>
          </a:xfrm>
        </p:spPr>
        <p:txBody>
          <a:bodyPr/>
          <a:lstStyle/>
          <a:p>
            <a:r>
              <a:rPr lang="en-GB" dirty="0">
                <a:solidFill>
                  <a:srgbClr val="FFFFFF"/>
                </a:solidFill>
              </a:rPr>
              <a:t>PART 1</a:t>
            </a:r>
          </a:p>
        </p:txBody>
      </p:sp>
      <p:pic>
        <p:nvPicPr>
          <p:cNvPr id="2050" name="Picture 2" descr="C:\Users\s2108939\AppData\Local\Microsoft\Windows\Temporary Internet Files\Content.Outlook\KVKUVOG7\IMG00739-20111124-1413.jpg"/>
          <p:cNvPicPr>
            <a:picLocks noChangeAspect="1" noChangeArrowheads="1"/>
          </p:cNvPicPr>
          <p:nvPr/>
        </p:nvPicPr>
        <p:blipFill>
          <a:blip r:embed="rId3" cstate="print"/>
          <a:srcRect l="2343" t="3125"/>
          <a:stretch>
            <a:fillRect/>
          </a:stretch>
        </p:blipFill>
        <p:spPr bwMode="auto">
          <a:xfrm>
            <a:off x="2483768" y="152020"/>
            <a:ext cx="4500562" cy="3348418"/>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advTm="30056"/>
    </mc:Choice>
    <mc:Fallback xmlns="">
      <p:transition spd="slow" advTm="3005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4712-0D10-43A3-979A-01A3D282D367}"/>
              </a:ext>
            </a:extLst>
          </p:cNvPr>
          <p:cNvSpPr>
            <a:spLocks noGrp="1"/>
          </p:cNvSpPr>
          <p:nvPr>
            <p:ph type="title"/>
          </p:nvPr>
        </p:nvSpPr>
        <p:spPr/>
        <p:txBody>
          <a:bodyPr/>
          <a:lstStyle/>
          <a:p>
            <a:r>
              <a:rPr lang="en-GB" dirty="0"/>
              <a:t>After all 3 parts</a:t>
            </a:r>
          </a:p>
        </p:txBody>
      </p:sp>
      <p:sp>
        <p:nvSpPr>
          <p:cNvPr id="3" name="Content Placeholder 2">
            <a:extLst>
              <a:ext uri="{FF2B5EF4-FFF2-40B4-BE49-F238E27FC236}">
                <a16:creationId xmlns:a16="http://schemas.microsoft.com/office/drawing/2014/main" id="{7B67DCB6-03FE-4A58-8500-669EBE5509A5}"/>
              </a:ext>
            </a:extLst>
          </p:cNvPr>
          <p:cNvSpPr>
            <a:spLocks noGrp="1"/>
          </p:cNvSpPr>
          <p:nvPr>
            <p:ph idx="1"/>
          </p:nvPr>
        </p:nvSpPr>
        <p:spPr/>
        <p:txBody>
          <a:bodyPr>
            <a:normAutofit fontScale="85000" lnSpcReduction="20000"/>
          </a:bodyPr>
          <a:lstStyle/>
          <a:p>
            <a:r>
              <a:rPr lang="en-GB" dirty="0"/>
              <a:t>A very quick reminder of pain physiology and where to find this information </a:t>
            </a:r>
          </a:p>
          <a:p>
            <a:endParaRPr lang="en-GB" dirty="0"/>
          </a:p>
          <a:p>
            <a:r>
              <a:rPr lang="en-GB" dirty="0"/>
              <a:t>Critically understand what can cause pain </a:t>
            </a:r>
          </a:p>
          <a:p>
            <a:endParaRPr lang="en-GB" dirty="0"/>
          </a:p>
          <a:p>
            <a:r>
              <a:rPr lang="en-GB" dirty="0"/>
              <a:t>Understand what is meant by the term sensitisation </a:t>
            </a:r>
          </a:p>
          <a:p>
            <a:endParaRPr lang="en-GB" dirty="0"/>
          </a:p>
          <a:p>
            <a:r>
              <a:rPr lang="en-GB" dirty="0"/>
              <a:t>Be able to prevent, recognise and help a sensitised patient </a:t>
            </a:r>
          </a:p>
        </p:txBody>
      </p:sp>
    </p:spTree>
    <p:extLst>
      <p:ext uri="{BB962C8B-B14F-4D97-AF65-F5344CB8AC3E}">
        <p14:creationId xmlns:p14="http://schemas.microsoft.com/office/powerpoint/2010/main" val="933707568"/>
      </p:ext>
    </p:extLst>
  </p:cSld>
  <p:clrMapOvr>
    <a:masterClrMapping/>
  </p:clrMapOvr>
  <mc:AlternateContent xmlns:mc="http://schemas.openxmlformats.org/markup-compatibility/2006" xmlns:p14="http://schemas.microsoft.com/office/powerpoint/2010/main">
    <mc:Choice Requires="p14">
      <p:transition spd="slow" p14:dur="2000" advTm="49375"/>
    </mc:Choice>
    <mc:Fallback xmlns="">
      <p:transition spd="slow" advTm="4937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E77CC-1302-4DFC-9EB3-9AE7CF39E680}"/>
              </a:ext>
            </a:extLst>
          </p:cNvPr>
          <p:cNvSpPr>
            <a:spLocks noGrp="1"/>
          </p:cNvSpPr>
          <p:nvPr>
            <p:ph type="title"/>
          </p:nvPr>
        </p:nvSpPr>
        <p:spPr>
          <a:xfrm>
            <a:off x="706841" y="217650"/>
            <a:ext cx="7730318" cy="994172"/>
          </a:xfrm>
        </p:spPr>
        <p:txBody>
          <a:bodyPr>
            <a:normAutofit fontScale="90000"/>
          </a:bodyPr>
          <a:lstStyle/>
          <a:p>
            <a:r>
              <a:rPr lang="en-GB" dirty="0"/>
              <a:t>Reminder – How do we feel pain? </a:t>
            </a:r>
          </a:p>
        </p:txBody>
      </p:sp>
      <p:pic>
        <p:nvPicPr>
          <p:cNvPr id="1026" name="Picture 2" descr="Somatosensory Cortex | Function, Position, Anatomy, Physiology">
            <a:extLst>
              <a:ext uri="{FF2B5EF4-FFF2-40B4-BE49-F238E27FC236}">
                <a16:creationId xmlns:a16="http://schemas.microsoft.com/office/drawing/2014/main" id="{08C7E6E3-8577-4E8E-A543-0C3D7DEC275C}"/>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768" r="-7" b="-7"/>
          <a:stretch/>
        </p:blipFill>
        <p:spPr bwMode="auto">
          <a:xfrm>
            <a:off x="107504" y="1412776"/>
            <a:ext cx="4081394" cy="4241205"/>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1F6F419-3E26-485A-86E6-F975ACCB774F}"/>
              </a:ext>
            </a:extLst>
          </p:cNvPr>
          <p:cNvSpPr>
            <a:spLocks noGrp="1"/>
          </p:cNvSpPr>
          <p:nvPr>
            <p:ph idx="1"/>
          </p:nvPr>
        </p:nvSpPr>
        <p:spPr>
          <a:xfrm>
            <a:off x="4499992" y="1211822"/>
            <a:ext cx="4081394" cy="4032448"/>
          </a:xfrm>
        </p:spPr>
        <p:txBody>
          <a:bodyPr anchor="t">
            <a:noAutofit/>
          </a:bodyPr>
          <a:lstStyle/>
          <a:p>
            <a:r>
              <a:rPr lang="en-GB" sz="1200" dirty="0"/>
              <a:t>Nociceptors stimulated by chemical mediators (prostaglandins) and sends this information to the spinal cord </a:t>
            </a:r>
          </a:p>
          <a:p>
            <a:r>
              <a:rPr lang="en-GB" sz="1200" dirty="0"/>
              <a:t>Message carried by  A-delta and C fibres in peripheral nerves </a:t>
            </a:r>
          </a:p>
          <a:p>
            <a:r>
              <a:rPr lang="en-GB" sz="1200" dirty="0"/>
              <a:t>Sensory information goes into the dorsal horn (back) of the spinal cord via the </a:t>
            </a:r>
            <a:r>
              <a:rPr lang="en-GB" sz="1200" dirty="0">
                <a:solidFill>
                  <a:srgbClr val="C00000"/>
                </a:solidFill>
              </a:rPr>
              <a:t>1</a:t>
            </a:r>
            <a:r>
              <a:rPr lang="en-GB" sz="1200" baseline="30000" dirty="0">
                <a:solidFill>
                  <a:srgbClr val="C00000"/>
                </a:solidFill>
              </a:rPr>
              <a:t>st</a:t>
            </a:r>
            <a:r>
              <a:rPr lang="en-GB" sz="1200" dirty="0">
                <a:solidFill>
                  <a:srgbClr val="C00000"/>
                </a:solidFill>
              </a:rPr>
              <a:t> order neuron </a:t>
            </a:r>
          </a:p>
          <a:p>
            <a:r>
              <a:rPr lang="en-GB" sz="1200" dirty="0"/>
              <a:t>Spinal cord acts as the sorting centre sending nociceptive information being sent to the brain</a:t>
            </a:r>
          </a:p>
          <a:p>
            <a:r>
              <a:rPr lang="en-GB" sz="1200" dirty="0"/>
              <a:t>Usual </a:t>
            </a:r>
            <a:r>
              <a:rPr lang="en-GB" sz="1200" dirty="0">
                <a:solidFill>
                  <a:srgbClr val="C00000"/>
                </a:solidFill>
              </a:rPr>
              <a:t>ascending pathway </a:t>
            </a:r>
          </a:p>
          <a:p>
            <a:pPr lvl="1"/>
            <a:r>
              <a:rPr lang="en-GB" sz="1200" dirty="0"/>
              <a:t>Nociceptor (</a:t>
            </a:r>
            <a:r>
              <a:rPr lang="en-GB" sz="1200" dirty="0">
                <a:solidFill>
                  <a:srgbClr val="C00000"/>
                </a:solidFill>
              </a:rPr>
              <a:t>1</a:t>
            </a:r>
            <a:r>
              <a:rPr lang="en-GB" sz="1200" baseline="30000" dirty="0">
                <a:solidFill>
                  <a:srgbClr val="C00000"/>
                </a:solidFill>
              </a:rPr>
              <a:t>st</a:t>
            </a:r>
            <a:r>
              <a:rPr lang="en-GB" sz="1200" dirty="0">
                <a:solidFill>
                  <a:srgbClr val="C00000"/>
                </a:solidFill>
              </a:rPr>
              <a:t> order neuron)</a:t>
            </a:r>
            <a:r>
              <a:rPr lang="en-GB" sz="1200" dirty="0"/>
              <a:t> release pain neurotransmitters (substance P)</a:t>
            </a:r>
          </a:p>
          <a:p>
            <a:pPr lvl="1"/>
            <a:r>
              <a:rPr lang="en-GB" sz="1200" dirty="0">
                <a:solidFill>
                  <a:srgbClr val="C00000"/>
                </a:solidFill>
              </a:rPr>
              <a:t>2</a:t>
            </a:r>
            <a:r>
              <a:rPr lang="en-GB" sz="1200" baseline="30000" dirty="0">
                <a:solidFill>
                  <a:srgbClr val="C00000"/>
                </a:solidFill>
              </a:rPr>
              <a:t>nd</a:t>
            </a:r>
            <a:r>
              <a:rPr lang="en-GB" sz="1200" dirty="0">
                <a:solidFill>
                  <a:srgbClr val="C00000"/>
                </a:solidFill>
              </a:rPr>
              <a:t> order neuron </a:t>
            </a:r>
            <a:r>
              <a:rPr lang="en-GB" sz="1200" dirty="0"/>
              <a:t>will pick up this message </a:t>
            </a:r>
          </a:p>
          <a:p>
            <a:pPr lvl="1"/>
            <a:r>
              <a:rPr lang="en-GB" sz="1200" dirty="0"/>
              <a:t>This will send the message to the opposite side of the spinal cord and up the second order neuron to the brain via the lateral spinothalamic tract (to the thalamus)</a:t>
            </a:r>
          </a:p>
          <a:p>
            <a:pPr lvl="1"/>
            <a:r>
              <a:rPr lang="en-GB" sz="1200" dirty="0"/>
              <a:t>Thalamus is relay station to send information to the various areas of the brain including the somatosensory cortex (homunculus) via a 3</a:t>
            </a:r>
            <a:r>
              <a:rPr lang="en-GB" sz="1200" baseline="30000" dirty="0"/>
              <a:t>rd</a:t>
            </a:r>
            <a:r>
              <a:rPr lang="en-GB" sz="1200" dirty="0"/>
              <a:t> order neuron </a:t>
            </a:r>
          </a:p>
        </p:txBody>
      </p:sp>
    </p:spTree>
    <p:extLst>
      <p:ext uri="{BB962C8B-B14F-4D97-AF65-F5344CB8AC3E}">
        <p14:creationId xmlns:p14="http://schemas.microsoft.com/office/powerpoint/2010/main" val="1987658123"/>
      </p:ext>
    </p:extLst>
  </p:cSld>
  <p:clrMapOvr>
    <a:masterClrMapping/>
  </p:clrMapOvr>
  <mc:AlternateContent xmlns:mc="http://schemas.openxmlformats.org/markup-compatibility/2006" xmlns:p14="http://schemas.microsoft.com/office/powerpoint/2010/main">
    <mc:Choice Requires="p14">
      <p:transition spd="slow" p14:dur="2000" advTm="112974"/>
    </mc:Choice>
    <mc:Fallback xmlns="">
      <p:transition spd="slow" advTm="11297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pain diagram"/>
          <p:cNvPicPr>
            <a:picLocks noChangeAspect="1" noChangeArrowheads="1"/>
          </p:cNvPicPr>
          <p:nvPr/>
        </p:nvPicPr>
        <p:blipFill>
          <a:blip r:embed="rId3" cstate="print">
            <a:duotone>
              <a:schemeClr val="accent1">
                <a:shade val="45000"/>
                <a:satMod val="135000"/>
              </a:schemeClr>
              <a:prstClr val="white"/>
            </a:duotone>
          </a:blip>
          <a:srcRect t="11865"/>
          <a:stretch>
            <a:fillRect/>
          </a:stretch>
        </p:blipFill>
        <p:spPr bwMode="auto">
          <a:xfrm>
            <a:off x="1981200" y="1447800"/>
            <a:ext cx="5453074" cy="3676658"/>
          </a:xfrm>
          <a:prstGeom prst="rect">
            <a:avLst/>
          </a:prstGeom>
          <a:noFill/>
        </p:spPr>
      </p:pic>
      <p:sp>
        <p:nvSpPr>
          <p:cNvPr id="5" name="TextBox 4"/>
          <p:cNvSpPr txBox="1"/>
          <p:nvPr/>
        </p:nvSpPr>
        <p:spPr>
          <a:xfrm>
            <a:off x="2819400" y="1143000"/>
            <a:ext cx="1371600" cy="369332"/>
          </a:xfrm>
          <a:prstGeom prst="rect">
            <a:avLst/>
          </a:prstGeom>
          <a:noFill/>
        </p:spPr>
        <p:txBody>
          <a:bodyPr wrap="square" rtlCol="0">
            <a:spAutoFit/>
          </a:bodyPr>
          <a:lstStyle/>
          <a:p>
            <a:r>
              <a:rPr lang="en-GB" dirty="0"/>
              <a:t>Dendrites </a:t>
            </a:r>
          </a:p>
        </p:txBody>
      </p:sp>
      <p:graphicFrame>
        <p:nvGraphicFramePr>
          <p:cNvPr id="6" name="Diagram 5"/>
          <p:cNvGraphicFramePr/>
          <p:nvPr/>
        </p:nvGraphicFramePr>
        <p:xfrm>
          <a:off x="0" y="0"/>
          <a:ext cx="9144000" cy="685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Rounded Rectangle 7"/>
          <p:cNvSpPr/>
          <p:nvPr/>
        </p:nvSpPr>
        <p:spPr>
          <a:xfrm>
            <a:off x="1981200" y="0"/>
            <a:ext cx="1752600" cy="1066800"/>
          </a:xfrm>
          <a:prstGeom prst="roundRect">
            <a:avLst/>
          </a:prstGeom>
          <a:solidFill>
            <a:srgbClr val="FF0000">
              <a:alpha val="51000"/>
            </a:srgbClr>
          </a:solidFill>
          <a:ln>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b="1" dirty="0"/>
              <a:t>PAIN </a:t>
            </a:r>
          </a:p>
        </p:txBody>
      </p:sp>
    </p:spTree>
  </p:cSld>
  <p:clrMapOvr>
    <a:masterClrMapping/>
  </p:clrMapOvr>
  <mc:AlternateContent xmlns:mc="http://schemas.openxmlformats.org/markup-compatibility/2006" xmlns:p14="http://schemas.microsoft.com/office/powerpoint/2010/main">
    <mc:Choice Requires="p14">
      <p:transition spd="slow" p14:dur="2000" advTm="13895"/>
    </mc:Choice>
    <mc:Fallback xmlns="">
      <p:transition spd="slow" advTm="1389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F8F3D-74F4-49DD-9319-22B999493A6F}"/>
              </a:ext>
            </a:extLst>
          </p:cNvPr>
          <p:cNvSpPr>
            <a:spLocks noGrp="1"/>
          </p:cNvSpPr>
          <p:nvPr>
            <p:ph type="title"/>
          </p:nvPr>
        </p:nvSpPr>
        <p:spPr/>
        <p:txBody>
          <a:bodyPr>
            <a:normAutofit fontScale="90000"/>
          </a:bodyPr>
          <a:lstStyle/>
          <a:p>
            <a:r>
              <a:rPr lang="en-GB" dirty="0"/>
              <a:t>Inhibitory descending pathway (Opioid release) </a:t>
            </a:r>
          </a:p>
        </p:txBody>
      </p:sp>
      <p:sp>
        <p:nvSpPr>
          <p:cNvPr id="3" name="Content Placeholder 2">
            <a:extLst>
              <a:ext uri="{FF2B5EF4-FFF2-40B4-BE49-F238E27FC236}">
                <a16:creationId xmlns:a16="http://schemas.microsoft.com/office/drawing/2014/main" id="{4EBAEA5C-D6A8-4DC5-B09E-3EED72056500}"/>
              </a:ext>
            </a:extLst>
          </p:cNvPr>
          <p:cNvSpPr>
            <a:spLocks noGrp="1"/>
          </p:cNvSpPr>
          <p:nvPr>
            <p:ph idx="1"/>
          </p:nvPr>
        </p:nvSpPr>
        <p:spPr>
          <a:xfrm>
            <a:off x="193575" y="1916832"/>
            <a:ext cx="3943350" cy="3263504"/>
          </a:xfrm>
        </p:spPr>
        <p:txBody>
          <a:bodyPr>
            <a:normAutofit fontScale="40000" lnSpcReduction="20000"/>
          </a:bodyPr>
          <a:lstStyle/>
          <a:p>
            <a:r>
              <a:rPr lang="en-GB" dirty="0">
                <a:solidFill>
                  <a:srgbClr val="00B050"/>
                </a:solidFill>
              </a:rPr>
              <a:t>Descending pathway </a:t>
            </a:r>
            <a:r>
              <a:rPr lang="en-GB" dirty="0"/>
              <a:t>– will control and inhibit the ascending pathway </a:t>
            </a:r>
          </a:p>
          <a:p>
            <a:r>
              <a:rPr lang="en-GB" dirty="0"/>
              <a:t>When not inhibited </a:t>
            </a:r>
            <a:r>
              <a:rPr lang="en-GB" dirty="0">
                <a:solidFill>
                  <a:srgbClr val="00B050"/>
                </a:solidFill>
              </a:rPr>
              <a:t>1</a:t>
            </a:r>
            <a:r>
              <a:rPr lang="en-GB" baseline="30000" dirty="0">
                <a:solidFill>
                  <a:srgbClr val="00B050"/>
                </a:solidFill>
              </a:rPr>
              <a:t>st</a:t>
            </a:r>
            <a:r>
              <a:rPr lang="en-GB" dirty="0">
                <a:solidFill>
                  <a:srgbClr val="00B050"/>
                </a:solidFill>
              </a:rPr>
              <a:t> order neuron</a:t>
            </a:r>
            <a:r>
              <a:rPr lang="en-GB" dirty="0"/>
              <a:t> will travel down to the PAGM to the raphe nucleus </a:t>
            </a:r>
          </a:p>
          <a:p>
            <a:r>
              <a:rPr lang="en-GB" dirty="0"/>
              <a:t>A descending </a:t>
            </a:r>
            <a:r>
              <a:rPr lang="en-GB" dirty="0">
                <a:solidFill>
                  <a:srgbClr val="00B050"/>
                </a:solidFill>
              </a:rPr>
              <a:t>2</a:t>
            </a:r>
            <a:r>
              <a:rPr lang="en-GB" baseline="30000" dirty="0">
                <a:solidFill>
                  <a:srgbClr val="00B050"/>
                </a:solidFill>
              </a:rPr>
              <a:t>nd</a:t>
            </a:r>
            <a:r>
              <a:rPr lang="en-GB" dirty="0">
                <a:solidFill>
                  <a:srgbClr val="00B050"/>
                </a:solidFill>
              </a:rPr>
              <a:t> order neuron </a:t>
            </a:r>
            <a:r>
              <a:rPr lang="en-GB" dirty="0"/>
              <a:t>will go to the dorsal horn of the spinal cord to control the communication between the </a:t>
            </a:r>
            <a:r>
              <a:rPr lang="en-GB" dirty="0">
                <a:solidFill>
                  <a:srgbClr val="C00000"/>
                </a:solidFill>
              </a:rPr>
              <a:t>1</a:t>
            </a:r>
            <a:r>
              <a:rPr lang="en-GB" baseline="30000" dirty="0">
                <a:solidFill>
                  <a:srgbClr val="C00000"/>
                </a:solidFill>
              </a:rPr>
              <a:t>st</a:t>
            </a:r>
            <a:r>
              <a:rPr lang="en-GB" dirty="0">
                <a:solidFill>
                  <a:srgbClr val="C00000"/>
                </a:solidFill>
              </a:rPr>
              <a:t> and 2</a:t>
            </a:r>
            <a:r>
              <a:rPr lang="en-GB" baseline="30000" dirty="0">
                <a:solidFill>
                  <a:srgbClr val="C00000"/>
                </a:solidFill>
              </a:rPr>
              <a:t>nd</a:t>
            </a:r>
            <a:r>
              <a:rPr lang="en-GB" dirty="0">
                <a:solidFill>
                  <a:srgbClr val="C00000"/>
                </a:solidFill>
              </a:rPr>
              <a:t> order neurons</a:t>
            </a:r>
            <a:r>
              <a:rPr lang="en-GB" dirty="0"/>
              <a:t> of the </a:t>
            </a:r>
            <a:r>
              <a:rPr lang="en-GB" dirty="0">
                <a:solidFill>
                  <a:srgbClr val="C00000"/>
                </a:solidFill>
              </a:rPr>
              <a:t>ascending pathways</a:t>
            </a:r>
          </a:p>
          <a:p>
            <a:r>
              <a:rPr lang="en-GB" dirty="0"/>
              <a:t>The descending </a:t>
            </a:r>
            <a:r>
              <a:rPr lang="en-GB" dirty="0">
                <a:solidFill>
                  <a:srgbClr val="00B050"/>
                </a:solidFill>
              </a:rPr>
              <a:t>2</a:t>
            </a:r>
            <a:r>
              <a:rPr lang="en-GB" baseline="30000" dirty="0">
                <a:solidFill>
                  <a:srgbClr val="00B050"/>
                </a:solidFill>
              </a:rPr>
              <a:t>nd</a:t>
            </a:r>
            <a:r>
              <a:rPr lang="en-GB" dirty="0">
                <a:solidFill>
                  <a:srgbClr val="00B050"/>
                </a:solidFill>
              </a:rPr>
              <a:t> order neuron </a:t>
            </a:r>
            <a:r>
              <a:rPr lang="en-GB" dirty="0"/>
              <a:t>will release 5-HT &amp; NA this will do 2 things </a:t>
            </a:r>
          </a:p>
          <a:p>
            <a:pPr lvl="1"/>
            <a:r>
              <a:rPr lang="en-GB" dirty="0"/>
              <a:t>Bind to receptors of the </a:t>
            </a:r>
            <a:r>
              <a:rPr lang="en-GB" dirty="0">
                <a:solidFill>
                  <a:srgbClr val="C00000"/>
                </a:solidFill>
              </a:rPr>
              <a:t>ascending 1</a:t>
            </a:r>
            <a:r>
              <a:rPr lang="en-GB" baseline="30000" dirty="0">
                <a:solidFill>
                  <a:srgbClr val="C00000"/>
                </a:solidFill>
              </a:rPr>
              <a:t>st</a:t>
            </a:r>
            <a:r>
              <a:rPr lang="en-GB" dirty="0">
                <a:solidFill>
                  <a:srgbClr val="C00000"/>
                </a:solidFill>
              </a:rPr>
              <a:t> order neuron</a:t>
            </a:r>
            <a:r>
              <a:rPr lang="en-GB" dirty="0"/>
              <a:t> inhibiting the release of substance P</a:t>
            </a:r>
          </a:p>
          <a:p>
            <a:pPr lvl="1"/>
            <a:r>
              <a:rPr lang="en-GB" dirty="0"/>
              <a:t>Stimulate an interneuron (opioid neuron) releasing endogenous opioid (enkephalin) this will also inhibit the release of substance P and will also stop the </a:t>
            </a:r>
            <a:r>
              <a:rPr lang="en-GB" dirty="0">
                <a:solidFill>
                  <a:srgbClr val="C00000"/>
                </a:solidFill>
              </a:rPr>
              <a:t>ascending 2</a:t>
            </a:r>
            <a:r>
              <a:rPr lang="en-GB" baseline="30000" dirty="0">
                <a:solidFill>
                  <a:srgbClr val="C00000"/>
                </a:solidFill>
              </a:rPr>
              <a:t>nd</a:t>
            </a:r>
            <a:r>
              <a:rPr lang="en-GB" dirty="0">
                <a:solidFill>
                  <a:srgbClr val="C00000"/>
                </a:solidFill>
              </a:rPr>
              <a:t> order neuron </a:t>
            </a:r>
            <a:r>
              <a:rPr lang="en-GB" dirty="0"/>
              <a:t>from depolarising dampening down/stopping the message being received and ascending towards the thalamus. </a:t>
            </a:r>
          </a:p>
        </p:txBody>
      </p:sp>
      <p:pic>
        <p:nvPicPr>
          <p:cNvPr id="3074" name="Picture 2" descr="A) Simplified depiction of ascending and descending pain signaling... |  Download Scientific Diagram">
            <a:extLst>
              <a:ext uri="{FF2B5EF4-FFF2-40B4-BE49-F238E27FC236}">
                <a16:creationId xmlns:a16="http://schemas.microsoft.com/office/drawing/2014/main" id="{42818983-6743-4811-9C79-3A181DABD4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9099" y="2204864"/>
            <a:ext cx="4684318" cy="27058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024579"/>
      </p:ext>
    </p:extLst>
  </p:cSld>
  <p:clrMapOvr>
    <a:masterClrMapping/>
  </p:clrMapOvr>
  <mc:AlternateContent xmlns:mc="http://schemas.openxmlformats.org/markup-compatibility/2006" xmlns:p14="http://schemas.microsoft.com/office/powerpoint/2010/main">
    <mc:Choice Requires="p14">
      <p:transition spd="slow" p14:dur="2000" advTm="142231"/>
    </mc:Choice>
    <mc:Fallback xmlns="">
      <p:transition spd="slow" advTm="14223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2"/>
          <p:cNvSpPr>
            <a:spLocks noGrp="1"/>
          </p:cNvSpPr>
          <p:nvPr>
            <p:ph type="title"/>
          </p:nvPr>
        </p:nvSpPr>
        <p:spPr bwMode="auto">
          <a:xfrm>
            <a:off x="457200" y="152400"/>
            <a:ext cx="8229600" cy="1250950"/>
          </a:xfrm>
        </p:spPr>
        <p:txBody>
          <a:bodyPr wrap="square" tIns="45720" bIns="45720" numCol="1" anchorCtr="0" compatLnSpc="1">
            <a:prstTxWarp prst="textNoShape">
              <a:avLst/>
            </a:prstTxWarp>
          </a:bodyPr>
          <a:lstStyle/>
          <a:p>
            <a:pPr>
              <a:defRPr/>
            </a:pPr>
            <a:r>
              <a:rPr lang="en-GB">
                <a:latin typeface="Arial" charset="0"/>
                <a:cs typeface="Arial" charset="0"/>
              </a:rPr>
              <a:t>Neurological effects</a:t>
            </a:r>
            <a:br>
              <a:rPr lang="en-GB">
                <a:latin typeface="Arial" charset="0"/>
                <a:cs typeface="Arial" charset="0"/>
              </a:rPr>
            </a:br>
            <a:r>
              <a:rPr lang="en-GB" sz="3200">
                <a:latin typeface="Arial" charset="0"/>
                <a:cs typeface="Arial" charset="0"/>
              </a:rPr>
              <a:t>Gating mechanism</a:t>
            </a:r>
            <a:endParaRPr lang="en-GB">
              <a:latin typeface="Arial" charset="0"/>
              <a:cs typeface="Arial" charset="0"/>
            </a:endParaRPr>
          </a:p>
        </p:txBody>
      </p:sp>
      <p:sp>
        <p:nvSpPr>
          <p:cNvPr id="79875" name="Rectangle 3"/>
          <p:cNvSpPr>
            <a:spLocks noGrp="1"/>
          </p:cNvSpPr>
          <p:nvPr>
            <p:ph idx="1"/>
          </p:nvPr>
        </p:nvSpPr>
        <p:spPr>
          <a:xfrm>
            <a:off x="457200" y="4221088"/>
            <a:ext cx="8229600" cy="1461864"/>
          </a:xfrm>
        </p:spPr>
        <p:txBody>
          <a:bodyPr>
            <a:normAutofit fontScale="85000" lnSpcReduction="20000"/>
          </a:bodyPr>
          <a:lstStyle/>
          <a:p>
            <a:pPr eaLnBrk="1" hangingPunct="1">
              <a:spcBef>
                <a:spcPct val="10000"/>
              </a:spcBef>
            </a:pPr>
            <a:r>
              <a:rPr lang="en-GB" dirty="0">
                <a:latin typeface="Arial" charset="0"/>
              </a:rPr>
              <a:t>A</a:t>
            </a:r>
            <a:r>
              <a:rPr lang="en-GB" dirty="0">
                <a:latin typeface="Arial" charset="0"/>
                <a:cs typeface="Arial" charset="0"/>
              </a:rPr>
              <a:t>β fibres stimulate inhibitory T-cells </a:t>
            </a:r>
          </a:p>
          <a:p>
            <a:pPr lvl="1" eaLnBrk="1" hangingPunct="1">
              <a:spcBef>
                <a:spcPct val="10000"/>
              </a:spcBef>
            </a:pPr>
            <a:r>
              <a:rPr lang="en-GB" dirty="0">
                <a:latin typeface="Arial" charset="0"/>
                <a:cs typeface="Arial" charset="0"/>
              </a:rPr>
              <a:t>Counters inhibition from </a:t>
            </a:r>
            <a:r>
              <a:rPr lang="en-GB" dirty="0" err="1">
                <a:latin typeface="Arial" charset="0"/>
                <a:cs typeface="Arial" charset="0"/>
              </a:rPr>
              <a:t>nociceptor</a:t>
            </a:r>
            <a:r>
              <a:rPr lang="en-GB" dirty="0">
                <a:latin typeface="Arial" charset="0"/>
                <a:cs typeface="Arial" charset="0"/>
              </a:rPr>
              <a:t> fibres</a:t>
            </a:r>
          </a:p>
          <a:p>
            <a:pPr eaLnBrk="1" hangingPunct="1">
              <a:spcBef>
                <a:spcPct val="10000"/>
              </a:spcBef>
            </a:pPr>
            <a:r>
              <a:rPr lang="en-GB" dirty="0">
                <a:latin typeface="Arial" charset="0"/>
                <a:cs typeface="Arial" charset="0"/>
              </a:rPr>
              <a:t>T-cells block the transmission of pain signals to the brain</a:t>
            </a:r>
          </a:p>
        </p:txBody>
      </p:sp>
      <p:pic>
        <p:nvPicPr>
          <p:cNvPr id="79876" name="Picture 4" descr="C:\Documents and Settings\Ed\My Documents\My Pictures\Pain gate control.png"/>
          <p:cNvPicPr>
            <a:picLocks noChangeAspect="1" noChangeArrowheads="1"/>
          </p:cNvPicPr>
          <p:nvPr/>
        </p:nvPicPr>
        <p:blipFill>
          <a:blip r:embed="rId3" cstate="print"/>
          <a:srcRect l="50011" t="66609"/>
          <a:stretch>
            <a:fillRect/>
          </a:stretch>
        </p:blipFill>
        <p:spPr bwMode="auto">
          <a:xfrm>
            <a:off x="1752600" y="1524000"/>
            <a:ext cx="5715000" cy="2771775"/>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advTm="41039"/>
    </mc:Choice>
    <mc:Fallback xmlns="">
      <p:transition spd="slow" advTm="4103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DDC5B-86A6-43E9-84D7-BF8A45AAA452}"/>
              </a:ext>
            </a:extLst>
          </p:cNvPr>
          <p:cNvSpPr>
            <a:spLocks noGrp="1"/>
          </p:cNvSpPr>
          <p:nvPr>
            <p:ph type="title"/>
          </p:nvPr>
        </p:nvSpPr>
        <p:spPr/>
        <p:txBody>
          <a:bodyPr>
            <a:normAutofit fontScale="90000"/>
          </a:bodyPr>
          <a:lstStyle/>
          <a:p>
            <a:r>
              <a:rPr lang="en-GB" dirty="0"/>
              <a:t>What words do you associate with pain?</a:t>
            </a:r>
          </a:p>
        </p:txBody>
      </p:sp>
      <p:sp>
        <p:nvSpPr>
          <p:cNvPr id="3" name="Content Placeholder 2">
            <a:extLst>
              <a:ext uri="{FF2B5EF4-FFF2-40B4-BE49-F238E27FC236}">
                <a16:creationId xmlns:a16="http://schemas.microsoft.com/office/drawing/2014/main" id="{D085BA64-57A8-485B-8AF6-1591CD0887C2}"/>
              </a:ext>
            </a:extLst>
          </p:cNvPr>
          <p:cNvSpPr>
            <a:spLocks noGrp="1"/>
          </p:cNvSpPr>
          <p:nvPr>
            <p:ph sz="half" idx="1"/>
          </p:nvPr>
        </p:nvSpPr>
        <p:spPr/>
        <p:txBody>
          <a:bodyPr>
            <a:normAutofit fontScale="92500" lnSpcReduction="10000"/>
          </a:bodyPr>
          <a:lstStyle/>
          <a:p>
            <a:r>
              <a:rPr lang="en-GB" dirty="0"/>
              <a:t>Danger</a:t>
            </a:r>
          </a:p>
          <a:p>
            <a:r>
              <a:rPr lang="en-GB" dirty="0"/>
              <a:t>Damage</a:t>
            </a:r>
          </a:p>
          <a:p>
            <a:r>
              <a:rPr lang="en-GB" dirty="0"/>
              <a:t>Broken</a:t>
            </a:r>
          </a:p>
          <a:p>
            <a:r>
              <a:rPr lang="en-GB" dirty="0"/>
              <a:t>Torn</a:t>
            </a:r>
          </a:p>
          <a:p>
            <a:r>
              <a:rPr lang="en-GB" dirty="0"/>
              <a:t>Ruptured</a:t>
            </a:r>
          </a:p>
          <a:p>
            <a:r>
              <a:rPr lang="en-GB" dirty="0"/>
              <a:t>Lack of sleep</a:t>
            </a:r>
          </a:p>
          <a:p>
            <a:r>
              <a:rPr lang="en-GB" dirty="0"/>
              <a:t>Something is wrong</a:t>
            </a:r>
          </a:p>
          <a:p>
            <a:r>
              <a:rPr lang="en-GB" dirty="0"/>
              <a:t>Health anxiety </a:t>
            </a:r>
          </a:p>
          <a:p>
            <a:r>
              <a:rPr lang="en-GB" dirty="0"/>
              <a:t>Panic</a:t>
            </a:r>
          </a:p>
        </p:txBody>
      </p:sp>
      <p:sp>
        <p:nvSpPr>
          <p:cNvPr id="4" name="Content Placeholder 3">
            <a:extLst>
              <a:ext uri="{FF2B5EF4-FFF2-40B4-BE49-F238E27FC236}">
                <a16:creationId xmlns:a16="http://schemas.microsoft.com/office/drawing/2014/main" id="{667154D1-5F5F-4D03-92E8-D06673239D66}"/>
              </a:ext>
            </a:extLst>
          </p:cNvPr>
          <p:cNvSpPr>
            <a:spLocks noGrp="1"/>
          </p:cNvSpPr>
          <p:nvPr>
            <p:ph sz="half" idx="2"/>
          </p:nvPr>
        </p:nvSpPr>
        <p:spPr/>
        <p:txBody>
          <a:bodyPr>
            <a:normAutofit fontScale="92500" lnSpcReduction="10000"/>
          </a:bodyPr>
          <a:lstStyle/>
          <a:p>
            <a:r>
              <a:rPr lang="en-GB" dirty="0"/>
              <a:t>Agony </a:t>
            </a:r>
          </a:p>
          <a:p>
            <a:r>
              <a:rPr lang="en-GB" dirty="0"/>
              <a:t>Unbearable </a:t>
            </a:r>
          </a:p>
          <a:p>
            <a:r>
              <a:rPr lang="en-GB" dirty="0"/>
              <a:t>Punishment </a:t>
            </a:r>
          </a:p>
          <a:p>
            <a:r>
              <a:rPr lang="en-GB" dirty="0"/>
              <a:t>Worry</a:t>
            </a:r>
          </a:p>
          <a:p>
            <a:r>
              <a:rPr lang="en-GB" dirty="0"/>
              <a:t>Loneliness</a:t>
            </a:r>
          </a:p>
          <a:p>
            <a:r>
              <a:rPr lang="en-GB" dirty="0"/>
              <a:t>Alienation </a:t>
            </a:r>
          </a:p>
          <a:p>
            <a:r>
              <a:rPr lang="en-GB" dirty="0"/>
              <a:t>WE FEAR PAIN</a:t>
            </a:r>
          </a:p>
          <a:p>
            <a:r>
              <a:rPr lang="en-GB" dirty="0"/>
              <a:t>PAIN IS A STRESSFUL EXPERIENCE </a:t>
            </a:r>
          </a:p>
          <a:p>
            <a:endParaRPr lang="en-GB" dirty="0"/>
          </a:p>
          <a:p>
            <a:endParaRPr lang="en-GB" dirty="0"/>
          </a:p>
        </p:txBody>
      </p:sp>
    </p:spTree>
    <p:custDataLst>
      <p:tags r:id="rId1"/>
    </p:custDataLst>
    <p:extLst>
      <p:ext uri="{BB962C8B-B14F-4D97-AF65-F5344CB8AC3E}">
        <p14:creationId xmlns:p14="http://schemas.microsoft.com/office/powerpoint/2010/main" val="502636000"/>
      </p:ext>
    </p:extLst>
  </p:cSld>
  <p:clrMapOvr>
    <a:masterClrMapping/>
  </p:clrMapOvr>
  <mc:AlternateContent xmlns:mc="http://schemas.openxmlformats.org/markup-compatibility/2006" xmlns:p14="http://schemas.microsoft.com/office/powerpoint/2010/main">
    <mc:Choice Requires="p14">
      <p:transition spd="slow" p14:dur="2000" advTm="95049"/>
    </mc:Choice>
    <mc:Fallback xmlns="">
      <p:transition spd="slow" advTm="9504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down)">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down)">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wipe(down)">
                                      <p:cBhvr>
                                        <p:cTn id="47" dur="500"/>
                                        <p:tgtEl>
                                          <p:spTgt spid="3">
                                            <p:txEl>
                                              <p:pRg st="8" end="8"/>
                                            </p:txEl>
                                          </p:spTgt>
                                        </p:tgtEl>
                                      </p:cBhvr>
                                    </p:animEffect>
                                  </p:childTnLst>
                                </p:cTn>
                              </p:par>
                              <p:par>
                                <p:cTn id="48" presetID="22" presetClass="entr" presetSubtype="4" fill="hold" grpId="0" nodeType="withEffect">
                                  <p:stCondLst>
                                    <p:cond delay="0"/>
                                  </p:stCondLst>
                                  <p:childTnLst>
                                    <p:set>
                                      <p:cBhvr>
                                        <p:cTn id="49" dur="1" fill="hold">
                                          <p:stCondLst>
                                            <p:cond delay="0"/>
                                          </p:stCondLst>
                                        </p:cTn>
                                        <p:tgtEl>
                                          <p:spTgt spid="4">
                                            <p:txEl>
                                              <p:pRg st="0" end="0"/>
                                            </p:txEl>
                                          </p:spTgt>
                                        </p:tgtEl>
                                        <p:attrNameLst>
                                          <p:attrName>style.visibility</p:attrName>
                                        </p:attrNameLst>
                                      </p:cBhvr>
                                      <p:to>
                                        <p:strVal val="visible"/>
                                      </p:to>
                                    </p:set>
                                    <p:animEffect transition="in" filter="wipe(down)">
                                      <p:cBhvr>
                                        <p:cTn id="50" dur="500"/>
                                        <p:tgtEl>
                                          <p:spTgt spid="4">
                                            <p:txEl>
                                              <p:pRg st="0" end="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grpId="0" nodeType="clickEffect">
                                  <p:stCondLst>
                                    <p:cond delay="0"/>
                                  </p:stCondLst>
                                  <p:childTnLst>
                                    <p:set>
                                      <p:cBhvr>
                                        <p:cTn id="54" dur="1" fill="hold">
                                          <p:stCondLst>
                                            <p:cond delay="0"/>
                                          </p:stCondLst>
                                        </p:cTn>
                                        <p:tgtEl>
                                          <p:spTgt spid="4">
                                            <p:txEl>
                                              <p:pRg st="1" end="1"/>
                                            </p:txEl>
                                          </p:spTgt>
                                        </p:tgtEl>
                                        <p:attrNameLst>
                                          <p:attrName>style.visibility</p:attrName>
                                        </p:attrNameLst>
                                      </p:cBhvr>
                                      <p:to>
                                        <p:strVal val="visible"/>
                                      </p:to>
                                    </p:set>
                                    <p:animEffect transition="in" filter="wipe(down)">
                                      <p:cBhvr>
                                        <p:cTn id="55" dur="500"/>
                                        <p:tgtEl>
                                          <p:spTgt spid="4">
                                            <p:txEl>
                                              <p:pRg st="1" end="1"/>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22" presetClass="entr" presetSubtype="4" fill="hold" grpId="0" nodeType="clickEffect">
                                  <p:stCondLst>
                                    <p:cond delay="0"/>
                                  </p:stCondLst>
                                  <p:childTnLst>
                                    <p:set>
                                      <p:cBhvr>
                                        <p:cTn id="59" dur="1" fill="hold">
                                          <p:stCondLst>
                                            <p:cond delay="0"/>
                                          </p:stCondLst>
                                        </p:cTn>
                                        <p:tgtEl>
                                          <p:spTgt spid="4">
                                            <p:txEl>
                                              <p:pRg st="2" end="2"/>
                                            </p:txEl>
                                          </p:spTgt>
                                        </p:tgtEl>
                                        <p:attrNameLst>
                                          <p:attrName>style.visibility</p:attrName>
                                        </p:attrNameLst>
                                      </p:cBhvr>
                                      <p:to>
                                        <p:strVal val="visible"/>
                                      </p:to>
                                    </p:set>
                                    <p:animEffect transition="in" filter="wipe(down)">
                                      <p:cBhvr>
                                        <p:cTn id="60" dur="500"/>
                                        <p:tgtEl>
                                          <p:spTgt spid="4">
                                            <p:txEl>
                                              <p:pRg st="2" end="2"/>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22" presetClass="entr" presetSubtype="4" fill="hold" grpId="0" nodeType="clickEffect">
                                  <p:stCondLst>
                                    <p:cond delay="0"/>
                                  </p:stCondLst>
                                  <p:childTnLst>
                                    <p:set>
                                      <p:cBhvr>
                                        <p:cTn id="64" dur="1" fill="hold">
                                          <p:stCondLst>
                                            <p:cond delay="0"/>
                                          </p:stCondLst>
                                        </p:cTn>
                                        <p:tgtEl>
                                          <p:spTgt spid="4">
                                            <p:txEl>
                                              <p:pRg st="3" end="3"/>
                                            </p:txEl>
                                          </p:spTgt>
                                        </p:tgtEl>
                                        <p:attrNameLst>
                                          <p:attrName>style.visibility</p:attrName>
                                        </p:attrNameLst>
                                      </p:cBhvr>
                                      <p:to>
                                        <p:strVal val="visible"/>
                                      </p:to>
                                    </p:set>
                                    <p:animEffect transition="in" filter="wipe(down)">
                                      <p:cBhvr>
                                        <p:cTn id="65" dur="500"/>
                                        <p:tgtEl>
                                          <p:spTgt spid="4">
                                            <p:txEl>
                                              <p:pRg st="3" end="3"/>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22" presetClass="entr" presetSubtype="4" fill="hold" grpId="0" nodeType="clickEffect">
                                  <p:stCondLst>
                                    <p:cond delay="0"/>
                                  </p:stCondLst>
                                  <p:childTnLst>
                                    <p:set>
                                      <p:cBhvr>
                                        <p:cTn id="69" dur="1" fill="hold">
                                          <p:stCondLst>
                                            <p:cond delay="0"/>
                                          </p:stCondLst>
                                        </p:cTn>
                                        <p:tgtEl>
                                          <p:spTgt spid="4">
                                            <p:txEl>
                                              <p:pRg st="4" end="4"/>
                                            </p:txEl>
                                          </p:spTgt>
                                        </p:tgtEl>
                                        <p:attrNameLst>
                                          <p:attrName>style.visibility</p:attrName>
                                        </p:attrNameLst>
                                      </p:cBhvr>
                                      <p:to>
                                        <p:strVal val="visible"/>
                                      </p:to>
                                    </p:set>
                                    <p:animEffect transition="in" filter="wipe(down)">
                                      <p:cBhvr>
                                        <p:cTn id="70" dur="500"/>
                                        <p:tgtEl>
                                          <p:spTgt spid="4">
                                            <p:txEl>
                                              <p:pRg st="4" end="4"/>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22" presetClass="entr" presetSubtype="4" fill="hold" grpId="0" nodeType="clickEffect">
                                  <p:stCondLst>
                                    <p:cond delay="0"/>
                                  </p:stCondLst>
                                  <p:childTnLst>
                                    <p:set>
                                      <p:cBhvr>
                                        <p:cTn id="74" dur="1" fill="hold">
                                          <p:stCondLst>
                                            <p:cond delay="0"/>
                                          </p:stCondLst>
                                        </p:cTn>
                                        <p:tgtEl>
                                          <p:spTgt spid="4">
                                            <p:txEl>
                                              <p:pRg st="5" end="5"/>
                                            </p:txEl>
                                          </p:spTgt>
                                        </p:tgtEl>
                                        <p:attrNameLst>
                                          <p:attrName>style.visibility</p:attrName>
                                        </p:attrNameLst>
                                      </p:cBhvr>
                                      <p:to>
                                        <p:strVal val="visible"/>
                                      </p:to>
                                    </p:set>
                                    <p:animEffect transition="in" filter="wipe(down)">
                                      <p:cBhvr>
                                        <p:cTn id="75" dur="500"/>
                                        <p:tgtEl>
                                          <p:spTgt spid="4">
                                            <p:txEl>
                                              <p:pRg st="5" end="5"/>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22" presetClass="entr" presetSubtype="4" fill="hold" grpId="0" nodeType="clickEffect">
                                  <p:stCondLst>
                                    <p:cond delay="0"/>
                                  </p:stCondLst>
                                  <p:childTnLst>
                                    <p:set>
                                      <p:cBhvr>
                                        <p:cTn id="79" dur="1" fill="hold">
                                          <p:stCondLst>
                                            <p:cond delay="0"/>
                                          </p:stCondLst>
                                        </p:cTn>
                                        <p:tgtEl>
                                          <p:spTgt spid="4">
                                            <p:txEl>
                                              <p:pRg st="6" end="6"/>
                                            </p:txEl>
                                          </p:spTgt>
                                        </p:tgtEl>
                                        <p:attrNameLst>
                                          <p:attrName>style.visibility</p:attrName>
                                        </p:attrNameLst>
                                      </p:cBhvr>
                                      <p:to>
                                        <p:strVal val="visible"/>
                                      </p:to>
                                    </p:set>
                                    <p:animEffect transition="in" filter="wipe(down)">
                                      <p:cBhvr>
                                        <p:cTn id="80" dur="500"/>
                                        <p:tgtEl>
                                          <p:spTgt spid="4">
                                            <p:txEl>
                                              <p:pRg st="6" end="6"/>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22" presetClass="entr" presetSubtype="4" fill="hold" grpId="0" nodeType="clickEffect">
                                  <p:stCondLst>
                                    <p:cond delay="0"/>
                                  </p:stCondLst>
                                  <p:childTnLst>
                                    <p:set>
                                      <p:cBhvr>
                                        <p:cTn id="84" dur="1" fill="hold">
                                          <p:stCondLst>
                                            <p:cond delay="0"/>
                                          </p:stCondLst>
                                        </p:cTn>
                                        <p:tgtEl>
                                          <p:spTgt spid="4">
                                            <p:txEl>
                                              <p:pRg st="7" end="7"/>
                                            </p:txEl>
                                          </p:spTgt>
                                        </p:tgtEl>
                                        <p:attrNameLst>
                                          <p:attrName>style.visibility</p:attrName>
                                        </p:attrNameLst>
                                      </p:cBhvr>
                                      <p:to>
                                        <p:strVal val="visible"/>
                                      </p:to>
                                    </p:set>
                                    <p:animEffect transition="in" filter="wipe(down)">
                                      <p:cBhvr>
                                        <p:cTn id="85"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Pain Truth 1: Pain is Necessary and Normal </a:t>
            </a:r>
          </a:p>
        </p:txBody>
      </p:sp>
      <p:sp>
        <p:nvSpPr>
          <p:cNvPr id="3" name="Content Placeholder 2"/>
          <p:cNvSpPr>
            <a:spLocks noGrp="1"/>
          </p:cNvSpPr>
          <p:nvPr>
            <p:ph idx="1"/>
          </p:nvPr>
        </p:nvSpPr>
        <p:spPr>
          <a:xfrm>
            <a:off x="457200" y="1600200"/>
            <a:ext cx="8229600" cy="4133056"/>
          </a:xfrm>
        </p:spPr>
        <p:txBody>
          <a:bodyPr>
            <a:normAutofit fontScale="77500" lnSpcReduction="20000"/>
          </a:bodyPr>
          <a:lstStyle/>
          <a:p>
            <a:r>
              <a:rPr lang="en-GB" dirty="0"/>
              <a:t>Preservation and protection </a:t>
            </a:r>
          </a:p>
          <a:p>
            <a:r>
              <a:rPr lang="en-GB" dirty="0"/>
              <a:t>Pain:</a:t>
            </a:r>
          </a:p>
          <a:p>
            <a:pPr lvl="1"/>
            <a:r>
              <a:rPr lang="en-GB" dirty="0"/>
              <a:t>protects you (learn from it) </a:t>
            </a:r>
          </a:p>
          <a:p>
            <a:pPr lvl="1"/>
            <a:r>
              <a:rPr lang="en-GB" dirty="0"/>
              <a:t>Alerts you to danger</a:t>
            </a:r>
          </a:p>
          <a:p>
            <a:pPr lvl="1"/>
            <a:r>
              <a:rPr lang="en-GB" dirty="0"/>
              <a:t>Often before you are injured or injured badly </a:t>
            </a:r>
          </a:p>
          <a:p>
            <a:pPr lvl="1"/>
            <a:r>
              <a:rPr lang="en-GB" dirty="0"/>
              <a:t>Makes you think differently </a:t>
            </a:r>
          </a:p>
          <a:p>
            <a:pPr lvl="1"/>
            <a:r>
              <a:rPr lang="en-GB" dirty="0"/>
              <a:t>Makes you act differently </a:t>
            </a:r>
          </a:p>
          <a:p>
            <a:pPr lvl="1"/>
            <a:r>
              <a:rPr lang="en-GB" dirty="0"/>
              <a:t>Facilitates the healing process </a:t>
            </a:r>
          </a:p>
          <a:p>
            <a:r>
              <a:rPr lang="en-GB" dirty="0"/>
              <a:t>All pain experiences are </a:t>
            </a:r>
            <a:r>
              <a:rPr lang="en-GB" b="1" dirty="0"/>
              <a:t>normal </a:t>
            </a:r>
            <a:r>
              <a:rPr lang="en-GB" dirty="0"/>
              <a:t>and are an excellent though unpleasant way to respond to what your brain believes to be a </a:t>
            </a:r>
            <a:r>
              <a:rPr lang="en-GB" b="1" dirty="0"/>
              <a:t>threatening situation </a:t>
            </a:r>
          </a:p>
        </p:txBody>
      </p:sp>
    </p:spTree>
  </p:cSld>
  <p:clrMapOvr>
    <a:masterClrMapping/>
  </p:clrMapOvr>
  <mc:AlternateContent xmlns:mc="http://schemas.openxmlformats.org/markup-compatibility/2006" xmlns:p14="http://schemas.microsoft.com/office/powerpoint/2010/main">
    <mc:Choice Requires="p14">
      <p:transition spd="slow" p14:dur="2000" advTm="69437"/>
    </mc:Choice>
    <mc:Fallback xmlns="">
      <p:transition spd="slow" advTm="6943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But what about chronic, persistent pain?</a:t>
            </a:r>
          </a:p>
        </p:txBody>
      </p:sp>
      <p:sp>
        <p:nvSpPr>
          <p:cNvPr id="3" name="Content Placeholder 2"/>
          <p:cNvSpPr>
            <a:spLocks noGrp="1"/>
          </p:cNvSpPr>
          <p:nvPr>
            <p:ph idx="1"/>
          </p:nvPr>
        </p:nvSpPr>
        <p:spPr/>
        <p:txBody>
          <a:bodyPr>
            <a:normAutofit fontScale="85000" lnSpcReduction="10000"/>
          </a:bodyPr>
          <a:lstStyle/>
          <a:p>
            <a:r>
              <a:rPr lang="en-GB" dirty="0"/>
              <a:t>At any 1 time, 20% of world population  experience pain that has persisted for 3months  + </a:t>
            </a:r>
          </a:p>
          <a:p>
            <a:r>
              <a:rPr lang="en-GB" dirty="0"/>
              <a:t>You are not alone!</a:t>
            </a:r>
          </a:p>
          <a:p>
            <a:r>
              <a:rPr lang="en-GB" dirty="0"/>
              <a:t>When pain persists it is important to realise that the brain has somehow concluded  (often subconsciously) that you are threatened and in danger </a:t>
            </a:r>
          </a:p>
          <a:p>
            <a:r>
              <a:rPr lang="en-GB" dirty="0"/>
              <a:t>Finding out why the brain has reached this conclusion is the key!</a:t>
            </a:r>
          </a:p>
        </p:txBody>
      </p:sp>
    </p:spTree>
  </p:cSld>
  <p:clrMapOvr>
    <a:masterClrMapping/>
  </p:clrMapOvr>
  <mc:AlternateContent xmlns:mc="http://schemas.openxmlformats.org/markup-compatibility/2006" xmlns:p14="http://schemas.microsoft.com/office/powerpoint/2010/main">
    <mc:Choice Requires="p14">
      <p:transition spd="slow" p14:dur="2000" advTm="47285"/>
    </mc:Choice>
    <mc:Fallback xmlns="">
      <p:transition spd="slow" advTm="4728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Pain is...</a:t>
            </a:r>
          </a:p>
        </p:txBody>
      </p:sp>
      <p:sp>
        <p:nvSpPr>
          <p:cNvPr id="3" name="Content Placeholder 2"/>
          <p:cNvSpPr>
            <a:spLocks noGrp="1"/>
          </p:cNvSpPr>
          <p:nvPr>
            <p:ph idx="1"/>
          </p:nvPr>
        </p:nvSpPr>
        <p:spPr/>
        <p:txBody>
          <a:bodyPr>
            <a:normAutofit fontScale="92500"/>
          </a:bodyPr>
          <a:lstStyle/>
          <a:p>
            <a:r>
              <a:rPr lang="en-GB" dirty="0"/>
              <a:t>Peripheral  Nociceptive (mechanical, chemical, Ischaemic, thermal) </a:t>
            </a:r>
          </a:p>
          <a:p>
            <a:r>
              <a:rPr lang="en-GB" dirty="0"/>
              <a:t>Neurogenic </a:t>
            </a:r>
            <a:r>
              <a:rPr lang="en-GB" i="1" dirty="0"/>
              <a:t>(pain arises in or is stimulated by  nerve tissue)</a:t>
            </a:r>
          </a:p>
          <a:p>
            <a:pPr lvl="1"/>
            <a:r>
              <a:rPr lang="en-GB" dirty="0"/>
              <a:t>Peripheral Neurogenic (predictable: follows nerve pathway)</a:t>
            </a:r>
          </a:p>
          <a:p>
            <a:pPr lvl="1"/>
            <a:r>
              <a:rPr lang="en-GB" dirty="0"/>
              <a:t>Central Neurogenic (predictable: follows nerve root of spinal segment; myotomal or dermatomal) </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Tm="64770"/>
    </mc:Choice>
    <mc:Fallback xmlns="">
      <p:transition spd="slow" advTm="6477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2984"/>
          </a:xfrm>
        </p:spPr>
        <p:txBody>
          <a:bodyPr/>
          <a:lstStyle/>
          <a:p>
            <a:r>
              <a:rPr lang="en-GB" dirty="0"/>
              <a:t>Pain may also be...</a:t>
            </a:r>
          </a:p>
        </p:txBody>
      </p:sp>
      <p:sp>
        <p:nvSpPr>
          <p:cNvPr id="3" name="Content Placeholder 2"/>
          <p:cNvSpPr>
            <a:spLocks noGrp="1"/>
          </p:cNvSpPr>
          <p:nvPr>
            <p:ph idx="1"/>
          </p:nvPr>
        </p:nvSpPr>
        <p:spPr>
          <a:xfrm>
            <a:off x="428596" y="1000109"/>
            <a:ext cx="8229600" cy="3292988"/>
          </a:xfrm>
        </p:spPr>
        <p:txBody>
          <a:bodyPr>
            <a:normAutofit fontScale="92500" lnSpcReduction="20000"/>
          </a:bodyPr>
          <a:lstStyle/>
          <a:p>
            <a:r>
              <a:rPr lang="en-GB" dirty="0"/>
              <a:t>Central sensitisation: widespread and non-anatomical pain pattern </a:t>
            </a:r>
          </a:p>
          <a:p>
            <a:r>
              <a:rPr lang="en-GB" dirty="0"/>
              <a:t>Autonomic nervous system pain: unusual pain, mind of its own pain, altered circulation and sweat, </a:t>
            </a:r>
            <a:r>
              <a:rPr lang="en-GB" dirty="0">
                <a:solidFill>
                  <a:srgbClr val="FF0000"/>
                </a:solidFill>
              </a:rPr>
              <a:t>trophic changes</a:t>
            </a:r>
            <a:r>
              <a:rPr lang="en-GB" dirty="0"/>
              <a:t>, sensory deficits </a:t>
            </a:r>
          </a:p>
          <a:p>
            <a:r>
              <a:rPr lang="en-GB" dirty="0"/>
              <a:t>Affective pain:  yellow flags, pain related to emotions and thought processes, pain associated with grief, loneliness, alienation etc </a:t>
            </a:r>
          </a:p>
        </p:txBody>
      </p:sp>
      <p:pic>
        <p:nvPicPr>
          <p:cNvPr id="1026" name="Picture 2" descr="C:\Users\s2108939\AppData\Local\Microsoft\Windows\Temporary Internet Files\Content.Outlook\KVKUVOG7\IMG00738-20111124-1412.jpg"/>
          <p:cNvPicPr>
            <a:picLocks noChangeAspect="1" noChangeArrowheads="1"/>
          </p:cNvPicPr>
          <p:nvPr/>
        </p:nvPicPr>
        <p:blipFill>
          <a:blip r:embed="rId3" cstate="print"/>
          <a:srcRect l="12143" t="5714" r="8571" b="17142"/>
          <a:stretch>
            <a:fillRect/>
          </a:stretch>
        </p:blipFill>
        <p:spPr bwMode="auto">
          <a:xfrm rot="16200000">
            <a:off x="3260189" y="4452779"/>
            <a:ext cx="1714512" cy="1251130"/>
          </a:xfrm>
          <a:prstGeom prst="rect">
            <a:avLst/>
          </a:prstGeom>
          <a:noFill/>
        </p:spPr>
      </p:pic>
      <p:pic>
        <p:nvPicPr>
          <p:cNvPr id="4"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1345" b="7719"/>
          <a:stretch/>
        </p:blipFill>
        <p:spPr bwMode="auto">
          <a:xfrm>
            <a:off x="251520" y="4221088"/>
            <a:ext cx="2219325" cy="166517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56176" y="4221088"/>
            <a:ext cx="2160240" cy="163335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Ovr>
    <a:masterClrMapping/>
  </p:clrMapOvr>
  <mc:AlternateContent xmlns:mc="http://schemas.openxmlformats.org/markup-compatibility/2006" xmlns:p14="http://schemas.microsoft.com/office/powerpoint/2010/main">
    <mc:Choice Requires="p14">
      <p:transition spd="slow" p14:dur="2000" advTm="177"/>
    </mc:Choice>
    <mc:Fallback xmlns="">
      <p:transition spd="slow" advTm="17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E29B1-B7DB-48B0-A366-2DA3B4D3E664}"/>
              </a:ext>
            </a:extLst>
          </p:cNvPr>
          <p:cNvSpPr>
            <a:spLocks noGrp="1"/>
          </p:cNvSpPr>
          <p:nvPr>
            <p:ph type="title"/>
          </p:nvPr>
        </p:nvSpPr>
        <p:spPr/>
        <p:txBody>
          <a:bodyPr/>
          <a:lstStyle/>
          <a:p>
            <a:r>
              <a:rPr lang="en-GB" dirty="0"/>
              <a:t>Tissue healing times </a:t>
            </a:r>
          </a:p>
        </p:txBody>
      </p:sp>
      <p:sp>
        <p:nvSpPr>
          <p:cNvPr id="3" name="Content Placeholder 2">
            <a:extLst>
              <a:ext uri="{FF2B5EF4-FFF2-40B4-BE49-F238E27FC236}">
                <a16:creationId xmlns:a16="http://schemas.microsoft.com/office/drawing/2014/main" id="{BD2B96C9-6F7D-47D9-8159-1FFCB95C9B5D}"/>
              </a:ext>
            </a:extLst>
          </p:cNvPr>
          <p:cNvSpPr>
            <a:spLocks noGrp="1"/>
          </p:cNvSpPr>
          <p:nvPr>
            <p:ph idx="1"/>
          </p:nvPr>
        </p:nvSpPr>
        <p:spPr/>
        <p:txBody>
          <a:bodyPr>
            <a:normAutofit fontScale="92500" lnSpcReduction="10000"/>
          </a:bodyPr>
          <a:lstStyle/>
          <a:p>
            <a:r>
              <a:rPr lang="en-GB" dirty="0"/>
              <a:t>You need to ask yourself </a:t>
            </a:r>
          </a:p>
          <a:p>
            <a:pPr lvl="1"/>
            <a:r>
              <a:rPr lang="en-GB" dirty="0"/>
              <a:t>Is this tissue still damaged? </a:t>
            </a:r>
          </a:p>
          <a:p>
            <a:pPr marL="457200" lvl="1" indent="0">
              <a:buNone/>
            </a:pPr>
            <a:endParaRPr lang="en-GB" dirty="0"/>
          </a:p>
          <a:p>
            <a:r>
              <a:rPr lang="en-GB" dirty="0"/>
              <a:t>If no… why is this patient still feeling pain? </a:t>
            </a:r>
          </a:p>
          <a:p>
            <a:endParaRPr lang="en-GB" dirty="0"/>
          </a:p>
          <a:p>
            <a:r>
              <a:rPr lang="en-GB" dirty="0"/>
              <a:t>A sensitised patient?</a:t>
            </a:r>
          </a:p>
          <a:p>
            <a:pPr lvl="1"/>
            <a:r>
              <a:rPr lang="en-GB" dirty="0"/>
              <a:t>Why are the lightest of touches or the easiest of exercises causing the patient pain? </a:t>
            </a:r>
          </a:p>
        </p:txBody>
      </p:sp>
    </p:spTree>
    <p:extLst>
      <p:ext uri="{BB962C8B-B14F-4D97-AF65-F5344CB8AC3E}">
        <p14:creationId xmlns:p14="http://schemas.microsoft.com/office/powerpoint/2010/main" val="2694151222"/>
      </p:ext>
    </p:extLst>
  </p:cSld>
  <p:clrMapOvr>
    <a:masterClrMapping/>
  </p:clrMapOvr>
  <mc:AlternateContent xmlns:mc="http://schemas.openxmlformats.org/markup-compatibility/2006" xmlns:p14="http://schemas.microsoft.com/office/powerpoint/2010/main">
    <mc:Choice Requires="p14">
      <p:transition spd="slow" p14:dur="2000" advTm="89522"/>
    </mc:Choice>
    <mc:Fallback xmlns="">
      <p:transition spd="slow" advTm="8952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 a therapist and a patient...</a:t>
            </a:r>
          </a:p>
        </p:txBody>
      </p:sp>
      <p:sp>
        <p:nvSpPr>
          <p:cNvPr id="3" name="Content Placeholder 2"/>
          <p:cNvSpPr>
            <a:spLocks noGrp="1"/>
          </p:cNvSpPr>
          <p:nvPr>
            <p:ph idx="1"/>
          </p:nvPr>
        </p:nvSpPr>
        <p:spPr/>
        <p:txBody>
          <a:bodyPr/>
          <a:lstStyle/>
          <a:p>
            <a:r>
              <a:rPr lang="en-GB" dirty="0"/>
              <a:t>Is Pain a Force for Good or Evil? </a:t>
            </a:r>
          </a:p>
        </p:txBody>
      </p:sp>
      <p:pic>
        <p:nvPicPr>
          <p:cNvPr id="1026" name="Picture 2" descr="C:\Documents and Settings\Tesco Staff\Local Settings\Temporary Internet Files\Content.IE5\NCRDGTHW\MC900349119[1].wmf"/>
          <p:cNvPicPr>
            <a:picLocks noChangeAspect="1" noChangeArrowheads="1"/>
          </p:cNvPicPr>
          <p:nvPr/>
        </p:nvPicPr>
        <p:blipFill>
          <a:blip r:embed="rId3" cstate="print"/>
          <a:srcRect/>
          <a:stretch>
            <a:fillRect/>
          </a:stretch>
        </p:blipFill>
        <p:spPr bwMode="auto">
          <a:xfrm>
            <a:off x="611560" y="2959017"/>
            <a:ext cx="2736304" cy="2394106"/>
          </a:xfrm>
          <a:prstGeom prst="rect">
            <a:avLst/>
          </a:prstGeom>
          <a:noFill/>
        </p:spPr>
      </p:pic>
      <p:pic>
        <p:nvPicPr>
          <p:cNvPr id="1027" name="Picture 3" descr="C:\Documents and Settings\Tesco Staff\Local Settings\Temporary Internet Files\Content.IE5\8XWDY34D\MM900356708[1].gif"/>
          <p:cNvPicPr>
            <a:picLocks noChangeAspect="1" noChangeArrowheads="1" noCrop="1"/>
          </p:cNvPicPr>
          <p:nvPr/>
        </p:nvPicPr>
        <p:blipFill>
          <a:blip r:embed="rId4" cstate="print"/>
          <a:srcRect/>
          <a:stretch>
            <a:fillRect/>
          </a:stretch>
        </p:blipFill>
        <p:spPr bwMode="auto">
          <a:xfrm>
            <a:off x="5391894" y="2708920"/>
            <a:ext cx="2636490" cy="263649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advTm="47513"/>
    </mc:Choice>
    <mc:Fallback xmlns="">
      <p:transition spd="slow" advTm="4751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a:t>
            </a:r>
            <a:r>
              <a:rPr lang="en-GB" dirty="0" err="1"/>
              <a:t>Neuromatrix</a:t>
            </a:r>
            <a:r>
              <a:rPr lang="en-GB" dirty="0"/>
              <a:t>: approaches to Pain </a:t>
            </a:r>
          </a:p>
        </p:txBody>
      </p:sp>
      <p:sp>
        <p:nvSpPr>
          <p:cNvPr id="3" name="Content Placeholder 2"/>
          <p:cNvSpPr>
            <a:spLocks noGrp="1"/>
          </p:cNvSpPr>
          <p:nvPr>
            <p:ph idx="1"/>
          </p:nvPr>
        </p:nvSpPr>
        <p:spPr/>
        <p:txBody>
          <a:bodyPr/>
          <a:lstStyle/>
          <a:p>
            <a:r>
              <a:rPr lang="en-GB" dirty="0"/>
              <a:t>David Butler</a:t>
            </a:r>
          </a:p>
          <a:p>
            <a:r>
              <a:rPr lang="en-GB" dirty="0" err="1"/>
              <a:t>Lorimer</a:t>
            </a:r>
            <a:r>
              <a:rPr lang="en-GB" dirty="0"/>
              <a:t> Moseley </a:t>
            </a:r>
          </a:p>
        </p:txBody>
      </p:sp>
      <p:pic>
        <p:nvPicPr>
          <p:cNvPr id="4" name="Picture 2" descr="C:\Users\s2108939\AppData\Local\Microsoft\Windows\Temporary Internet Files\Content.Outlook\KVKUVOG7\IMG00739-20111124-1413.jpg"/>
          <p:cNvPicPr>
            <a:picLocks noChangeAspect="1" noChangeArrowheads="1"/>
          </p:cNvPicPr>
          <p:nvPr/>
        </p:nvPicPr>
        <p:blipFill>
          <a:blip r:embed="rId3" cstate="print"/>
          <a:srcRect l="2343" t="3125"/>
          <a:stretch>
            <a:fillRect/>
          </a:stretch>
        </p:blipFill>
        <p:spPr bwMode="auto">
          <a:xfrm>
            <a:off x="4139952" y="2060848"/>
            <a:ext cx="4500562" cy="3348418"/>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advTm="50629"/>
    </mc:Choice>
    <mc:Fallback xmlns="">
      <p:transition spd="slow" advTm="50629"/>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Pain myth: the amount of pain you experience does NOT reflect the amount of tissue damage </a:t>
            </a:r>
          </a:p>
        </p:txBody>
      </p:sp>
      <p:sp>
        <p:nvSpPr>
          <p:cNvPr id="3" name="Content Placeholder 2"/>
          <p:cNvSpPr>
            <a:spLocks noGrp="1"/>
          </p:cNvSpPr>
          <p:nvPr>
            <p:ph idx="1"/>
          </p:nvPr>
        </p:nvSpPr>
        <p:spPr>
          <a:xfrm>
            <a:off x="457200" y="1600200"/>
            <a:ext cx="8229600" cy="4205063"/>
          </a:xfrm>
        </p:spPr>
        <p:txBody>
          <a:bodyPr>
            <a:normAutofit fontScale="85000" lnSpcReduction="20000"/>
          </a:bodyPr>
          <a:lstStyle/>
          <a:p>
            <a:r>
              <a:rPr lang="en-GB" dirty="0"/>
              <a:t>Think of the wartime stories that involve soldiers with severe injury (even limb loss) yet experience no pain</a:t>
            </a:r>
          </a:p>
          <a:p>
            <a:r>
              <a:rPr lang="en-GB" dirty="0"/>
              <a:t>A WWII veteran, on a routine chest X-Ray, revealed a bullet lodged in his neck for 60years: he never knew? </a:t>
            </a:r>
            <a:r>
              <a:rPr lang="en-GB" sz="2600" dirty="0"/>
              <a:t>(</a:t>
            </a:r>
            <a:r>
              <a:rPr lang="en-GB" sz="2200" dirty="0"/>
              <a:t>The Times, 17</a:t>
            </a:r>
            <a:r>
              <a:rPr lang="en-GB" sz="2200" baseline="30000" dirty="0"/>
              <a:t>th</a:t>
            </a:r>
            <a:r>
              <a:rPr lang="en-GB" sz="2200" dirty="0"/>
              <a:t> Feb, 2003. p.5)</a:t>
            </a:r>
            <a:endParaRPr lang="en-GB" dirty="0"/>
          </a:p>
          <a:p>
            <a:r>
              <a:rPr lang="en-GB" dirty="0"/>
              <a:t>Soldiers suffered traumatic amputation in wartime commented there was no pain only a ‘bump’ or ‘thump’ </a:t>
            </a:r>
            <a:r>
              <a:rPr lang="en-GB" sz="2200" dirty="0"/>
              <a:t>(Beecher, 1956; Carlen et al, 1978) </a:t>
            </a:r>
            <a:endParaRPr lang="en-GB" dirty="0"/>
          </a:p>
          <a:p>
            <a:r>
              <a:rPr lang="en-GB" dirty="0"/>
              <a:t>Where was their alarm system?</a:t>
            </a:r>
          </a:p>
          <a:p>
            <a:r>
              <a:rPr lang="en-GB" dirty="0"/>
              <a:t>Other side of the spectrum: Paper cuts! </a:t>
            </a: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77170"/>
    </mc:Choice>
    <mc:Fallback xmlns="">
      <p:transition spd="slow" advTm="7717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Autofit/>
          </a:bodyPr>
          <a:lstStyle/>
          <a:p>
            <a:r>
              <a:rPr lang="en-GB" sz="3200" b="1" dirty="0"/>
              <a:t>Pain myth: the amount of pain you experience does NOT reflect the amount of tissue damage </a:t>
            </a:r>
          </a:p>
        </p:txBody>
      </p:sp>
      <p:sp>
        <p:nvSpPr>
          <p:cNvPr id="3" name="Content Placeholder 2"/>
          <p:cNvSpPr>
            <a:spLocks noGrp="1"/>
          </p:cNvSpPr>
          <p:nvPr>
            <p:ph idx="1"/>
          </p:nvPr>
        </p:nvSpPr>
        <p:spPr/>
        <p:txBody>
          <a:bodyPr>
            <a:normAutofit lnSpcReduction="10000"/>
          </a:bodyPr>
          <a:lstStyle/>
          <a:p>
            <a:r>
              <a:rPr lang="en-GB" dirty="0"/>
              <a:t>If there is no pain it means that these changes in the tissues are not perceived by your brain to be a threat </a:t>
            </a:r>
          </a:p>
          <a:p>
            <a:r>
              <a:rPr lang="en-GB" dirty="0"/>
              <a:t>OR it is not considered useful for you to experience pain at this point </a:t>
            </a:r>
          </a:p>
          <a:p>
            <a:pPr lvl="1"/>
            <a:r>
              <a:rPr lang="en-GB" dirty="0"/>
              <a:t>Need to escape the enemy, remove yourself from a dangerous situation, </a:t>
            </a:r>
          </a:p>
          <a:p>
            <a:pPr lvl="1"/>
            <a:r>
              <a:rPr lang="en-GB" dirty="0"/>
              <a:t>Descending pain pathways </a:t>
            </a:r>
          </a:p>
        </p:txBody>
      </p:sp>
    </p:spTree>
    <p:extLst>
      <p:ext uri="{BB962C8B-B14F-4D97-AF65-F5344CB8AC3E}">
        <p14:creationId xmlns:p14="http://schemas.microsoft.com/office/powerpoint/2010/main" val="3740819184"/>
      </p:ext>
    </p:extLst>
  </p:cSld>
  <p:clrMapOvr>
    <a:masterClrMapping/>
  </p:clrMapOvr>
  <mc:AlternateContent xmlns:mc="http://schemas.openxmlformats.org/markup-compatibility/2006" xmlns:p14="http://schemas.microsoft.com/office/powerpoint/2010/main">
    <mc:Choice Requires="p14">
      <p:transition spd="slow" p14:dur="2000" advTm="57711"/>
    </mc:Choice>
    <mc:Fallback xmlns="">
      <p:transition spd="slow" advTm="57711"/>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Ok, </a:t>
            </a:r>
          </a:p>
        </p:txBody>
      </p:sp>
      <p:sp>
        <p:nvSpPr>
          <p:cNvPr id="3" name="Content Placeholder 2"/>
          <p:cNvSpPr>
            <a:spLocks noGrp="1"/>
          </p:cNvSpPr>
          <p:nvPr>
            <p:ph idx="1"/>
          </p:nvPr>
        </p:nvSpPr>
        <p:spPr>
          <a:xfrm>
            <a:off x="457200" y="1196752"/>
            <a:ext cx="8229600" cy="4320481"/>
          </a:xfrm>
        </p:spPr>
        <p:txBody>
          <a:bodyPr>
            <a:normAutofit fontScale="77500" lnSpcReduction="20000"/>
          </a:bodyPr>
          <a:lstStyle/>
          <a:p>
            <a:r>
              <a:rPr lang="en-GB" dirty="0"/>
              <a:t>So if pain is not related to the extent of tissue damage, then pain must be a representation of input in the brain: the brain decides!</a:t>
            </a:r>
          </a:p>
          <a:p>
            <a:r>
              <a:rPr lang="en-GB" dirty="0" err="1"/>
              <a:t>Couvade</a:t>
            </a:r>
            <a:r>
              <a:rPr lang="en-GB" dirty="0"/>
              <a:t> syndrome </a:t>
            </a:r>
            <a:r>
              <a:rPr lang="en-GB" sz="2400" dirty="0"/>
              <a:t>(father experiences labour pains)</a:t>
            </a:r>
            <a:r>
              <a:rPr lang="en-GB" sz="1900" dirty="0"/>
              <a:t> </a:t>
            </a:r>
            <a:r>
              <a:rPr lang="en-GB" sz="1900" i="1" dirty="0"/>
              <a:t>Bainbridge (2002)</a:t>
            </a:r>
            <a:endParaRPr lang="en-GB" i="1" dirty="0"/>
          </a:p>
          <a:p>
            <a:r>
              <a:rPr lang="en-GB" dirty="0"/>
              <a:t>Acupuncture </a:t>
            </a:r>
            <a:r>
              <a:rPr lang="en-GB" sz="2400" dirty="0"/>
              <a:t>(works best if Chinese man applies it to Chinese woman in China; worst if applied by non-Chinese woman on non-Chinese man somewhere other than China) </a:t>
            </a:r>
            <a:r>
              <a:rPr lang="en-GB" sz="1900" i="1" dirty="0" err="1"/>
              <a:t>Merskey</a:t>
            </a:r>
            <a:r>
              <a:rPr lang="en-GB" sz="1900" i="1" dirty="0"/>
              <a:t> (1994)</a:t>
            </a:r>
            <a:endParaRPr lang="en-GB" sz="2400" i="1" dirty="0"/>
          </a:p>
          <a:p>
            <a:r>
              <a:rPr lang="en-GB" dirty="0"/>
              <a:t>Hypnosis </a:t>
            </a:r>
            <a:r>
              <a:rPr lang="en-GB" sz="2000" dirty="0"/>
              <a:t>(</a:t>
            </a:r>
            <a:r>
              <a:rPr lang="en-GB" sz="2100" dirty="0"/>
              <a:t>ability to use hypnosis instead of medical anaesthesia) </a:t>
            </a:r>
            <a:r>
              <a:rPr lang="en-GB" sz="1900" i="1" dirty="0" err="1"/>
              <a:t>Spanos</a:t>
            </a:r>
            <a:r>
              <a:rPr lang="en-GB" sz="1900" i="1" dirty="0"/>
              <a:t> et al (1994). </a:t>
            </a:r>
            <a:endParaRPr lang="en-GB" sz="2100" i="1" dirty="0"/>
          </a:p>
          <a:p>
            <a:pPr>
              <a:buNone/>
            </a:pPr>
            <a:endParaRPr lang="en-GB" sz="2000" dirty="0"/>
          </a:p>
          <a:p>
            <a:r>
              <a:rPr lang="en-GB" dirty="0"/>
              <a:t>Aspirin tablets </a:t>
            </a:r>
            <a:r>
              <a:rPr lang="en-GB" sz="2400" dirty="0"/>
              <a:t>(transparent capsule with coloured beads, work better than capsules with white beads, which work better than coloured tablets, which are better than square tablets with the corners missing, which are better than round tablets) </a:t>
            </a:r>
            <a:r>
              <a:rPr lang="en-GB" sz="1900" i="1" dirty="0" err="1"/>
              <a:t>Buckalew</a:t>
            </a:r>
            <a:r>
              <a:rPr lang="en-GB" sz="1900" i="1" dirty="0"/>
              <a:t> &amp; </a:t>
            </a:r>
            <a:r>
              <a:rPr lang="en-GB" sz="1900" i="1" dirty="0" err="1"/>
              <a:t>Coffield</a:t>
            </a:r>
            <a:r>
              <a:rPr lang="en-GB" sz="1900" i="1" dirty="0"/>
              <a:t> (1982)</a:t>
            </a:r>
            <a:endParaRPr lang="en-GB" i="1" dirty="0"/>
          </a:p>
        </p:txBody>
      </p:sp>
    </p:spTree>
    <p:custDataLst>
      <p:tags r:id="rId1"/>
    </p:custDataLst>
    <p:extLst>
      <p:ext uri="{BB962C8B-B14F-4D97-AF65-F5344CB8AC3E}">
        <p14:creationId xmlns:p14="http://schemas.microsoft.com/office/powerpoint/2010/main" val="1256756812"/>
      </p:ext>
    </p:extLst>
  </p:cSld>
  <p:clrMapOvr>
    <a:masterClrMapping/>
  </p:clrMapOvr>
  <mc:AlternateContent xmlns:mc="http://schemas.openxmlformats.org/markup-compatibility/2006" xmlns:p14="http://schemas.microsoft.com/office/powerpoint/2010/main">
    <mc:Choice Requires="p14">
      <p:transition spd="slow" p14:dur="2000" advTm="102967"/>
    </mc:Choice>
    <mc:Fallback xmlns="">
      <p:transition spd="slow" advTm="10296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185"/>
            <a:ext cx="8229600" cy="1143000"/>
          </a:xfrm>
        </p:spPr>
        <p:txBody>
          <a:bodyPr>
            <a:normAutofit fontScale="90000"/>
          </a:bodyPr>
          <a:lstStyle/>
          <a:p>
            <a:r>
              <a:rPr lang="en-GB" dirty="0"/>
              <a:t>The amount of pain you are in does NOT reflect tissue damage…</a:t>
            </a:r>
          </a:p>
        </p:txBody>
      </p:sp>
      <p:pic>
        <p:nvPicPr>
          <p:cNvPr id="4" name="Content Placeholder 3"/>
          <p:cNvPicPr>
            <a:picLocks noGrp="1" noChangeAspect="1"/>
          </p:cNvPicPr>
          <p:nvPr>
            <p:ph idx="1"/>
          </p:nvPr>
        </p:nvPicPr>
        <p:blipFill>
          <a:blip r:embed="rId2"/>
          <a:stretch>
            <a:fillRect/>
          </a:stretch>
        </p:blipFill>
        <p:spPr>
          <a:xfrm>
            <a:off x="457200" y="1556792"/>
            <a:ext cx="3359481" cy="2519611"/>
          </a:xfrm>
          <a:prstGeom prst="rect">
            <a:avLst/>
          </a:prstGeom>
        </p:spPr>
      </p:pic>
      <p:pic>
        <p:nvPicPr>
          <p:cNvPr id="5" name="Picture 4"/>
          <p:cNvPicPr>
            <a:picLocks noChangeAspect="1"/>
          </p:cNvPicPr>
          <p:nvPr/>
        </p:nvPicPr>
        <p:blipFill>
          <a:blip r:embed="rId3"/>
          <a:stretch>
            <a:fillRect/>
          </a:stretch>
        </p:blipFill>
        <p:spPr>
          <a:xfrm>
            <a:off x="5004048" y="3538001"/>
            <a:ext cx="2880320" cy="2053478"/>
          </a:xfrm>
          <a:prstGeom prst="rect">
            <a:avLst/>
          </a:prstGeom>
        </p:spPr>
      </p:pic>
      <p:pic>
        <p:nvPicPr>
          <p:cNvPr id="6" name="Picture 5"/>
          <p:cNvPicPr>
            <a:picLocks noChangeAspect="1"/>
          </p:cNvPicPr>
          <p:nvPr/>
        </p:nvPicPr>
        <p:blipFill rotWithShape="1">
          <a:blip r:embed="rId4"/>
          <a:srcRect l="16148" t="53290" r="39444" b="17643"/>
          <a:stretch/>
        </p:blipFill>
        <p:spPr>
          <a:xfrm>
            <a:off x="4540016" y="1809809"/>
            <a:ext cx="3960440" cy="1728192"/>
          </a:xfrm>
          <a:prstGeom prst="rect">
            <a:avLst/>
          </a:prstGeom>
        </p:spPr>
      </p:pic>
      <p:pic>
        <p:nvPicPr>
          <p:cNvPr id="7" name="Picture 6"/>
          <p:cNvPicPr>
            <a:picLocks noChangeAspect="1"/>
          </p:cNvPicPr>
          <p:nvPr/>
        </p:nvPicPr>
        <p:blipFill rotWithShape="1">
          <a:blip r:embed="rId5"/>
          <a:srcRect b="88293"/>
          <a:stretch/>
        </p:blipFill>
        <p:spPr>
          <a:xfrm>
            <a:off x="4540016" y="1338809"/>
            <a:ext cx="3962743" cy="506015"/>
          </a:xfrm>
          <a:prstGeom prst="rect">
            <a:avLst/>
          </a:prstGeom>
        </p:spPr>
      </p:pic>
    </p:spTree>
    <p:extLst>
      <p:ext uri="{BB962C8B-B14F-4D97-AF65-F5344CB8AC3E}">
        <p14:creationId xmlns:p14="http://schemas.microsoft.com/office/powerpoint/2010/main" val="2295434162"/>
      </p:ext>
    </p:extLst>
  </p:cSld>
  <p:clrMapOvr>
    <a:masterClrMapping/>
  </p:clrMapOvr>
  <mc:AlternateContent xmlns:mc="http://schemas.openxmlformats.org/markup-compatibility/2006" xmlns:p14="http://schemas.microsoft.com/office/powerpoint/2010/main">
    <mc:Choice Requires="p14">
      <p:transition spd="slow" p14:dur="2000" advTm="56457"/>
    </mc:Choice>
    <mc:Fallback xmlns="">
      <p:transition spd="slow" advTm="56457"/>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CA910-42A3-4612-9BF1-D7F0A0716056}"/>
              </a:ext>
            </a:extLst>
          </p:cNvPr>
          <p:cNvSpPr>
            <a:spLocks noGrp="1"/>
          </p:cNvSpPr>
          <p:nvPr>
            <p:ph type="title"/>
          </p:nvPr>
        </p:nvSpPr>
        <p:spPr/>
        <p:txBody>
          <a:bodyPr/>
          <a:lstStyle/>
          <a:p>
            <a:r>
              <a:rPr lang="en-GB" dirty="0"/>
              <a:t>Stressors of Pain</a:t>
            </a:r>
          </a:p>
        </p:txBody>
      </p:sp>
      <p:sp>
        <p:nvSpPr>
          <p:cNvPr id="3" name="Content Placeholder 2">
            <a:extLst>
              <a:ext uri="{FF2B5EF4-FFF2-40B4-BE49-F238E27FC236}">
                <a16:creationId xmlns:a16="http://schemas.microsoft.com/office/drawing/2014/main" id="{2BAD9736-BF80-46AD-B584-7C9CDF65229A}"/>
              </a:ext>
            </a:extLst>
          </p:cNvPr>
          <p:cNvSpPr>
            <a:spLocks noGrp="1"/>
          </p:cNvSpPr>
          <p:nvPr>
            <p:ph idx="1"/>
          </p:nvPr>
        </p:nvSpPr>
        <p:spPr/>
        <p:txBody>
          <a:bodyPr>
            <a:normAutofit fontScale="92500" lnSpcReduction="10000"/>
          </a:bodyPr>
          <a:lstStyle/>
          <a:p>
            <a:r>
              <a:rPr lang="en-GB" dirty="0"/>
              <a:t>What additional life factors do you think that you need to consider?</a:t>
            </a:r>
          </a:p>
          <a:p>
            <a:endParaRPr lang="en-GB" dirty="0"/>
          </a:p>
          <a:p>
            <a:r>
              <a:rPr lang="en-GB" dirty="0"/>
              <a:t>What things do you think you should be picking up on in a subjective and objective assessment?</a:t>
            </a:r>
          </a:p>
          <a:p>
            <a:endParaRPr lang="en-GB" dirty="0"/>
          </a:p>
          <a:p>
            <a:r>
              <a:rPr lang="en-GB" dirty="0"/>
              <a:t>How do you think you can help this patient?</a:t>
            </a:r>
          </a:p>
        </p:txBody>
      </p:sp>
    </p:spTree>
    <p:extLst>
      <p:ext uri="{BB962C8B-B14F-4D97-AF65-F5344CB8AC3E}">
        <p14:creationId xmlns:p14="http://schemas.microsoft.com/office/powerpoint/2010/main" val="3847884891"/>
      </p:ext>
    </p:extLst>
  </p:cSld>
  <p:clrMapOvr>
    <a:masterClrMapping/>
  </p:clrMapOvr>
  <mc:AlternateContent xmlns:mc="http://schemas.openxmlformats.org/markup-compatibility/2006" xmlns:p14="http://schemas.microsoft.com/office/powerpoint/2010/main">
    <mc:Choice Requires="p14">
      <p:transition spd="slow" p14:dur="2000" advTm="212231"/>
    </mc:Choice>
    <mc:Fallback xmlns="">
      <p:transition spd="slow" advTm="21223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BC5D8-2137-45A7-B5BB-D134C88C3F65}"/>
              </a:ext>
            </a:extLst>
          </p:cNvPr>
          <p:cNvSpPr>
            <a:spLocks noGrp="1"/>
          </p:cNvSpPr>
          <p:nvPr>
            <p:ph type="title"/>
          </p:nvPr>
        </p:nvSpPr>
        <p:spPr/>
        <p:txBody>
          <a:bodyPr/>
          <a:lstStyle/>
          <a:p>
            <a:r>
              <a:rPr lang="en-GB"/>
              <a:t>Take A Break</a:t>
            </a:r>
          </a:p>
        </p:txBody>
      </p:sp>
      <p:sp>
        <p:nvSpPr>
          <p:cNvPr id="3" name="Content Placeholder 2">
            <a:extLst>
              <a:ext uri="{FF2B5EF4-FFF2-40B4-BE49-F238E27FC236}">
                <a16:creationId xmlns:a16="http://schemas.microsoft.com/office/drawing/2014/main" id="{D1074575-1541-4622-970B-E726E68CF9F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22337430"/>
      </p:ext>
    </p:extLst>
  </p:cSld>
  <p:clrMapOvr>
    <a:masterClrMapping/>
  </p:clrMapOvr>
  <mc:AlternateContent xmlns:mc="http://schemas.openxmlformats.org/markup-compatibility/2006" xmlns:p14="http://schemas.microsoft.com/office/powerpoint/2010/main">
    <mc:Choice Requires="p14">
      <p:transition spd="slow" p14:dur="2000" advTm="13853"/>
    </mc:Choice>
    <mc:Fallback xmlns="">
      <p:transition spd="slow" advTm="13853"/>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27.1|2.5|1.2|1.2|1.3|1.5|1.4|1.4|1.4|21|1.5|1.8|1.6|10.2|1.8|4.1"/>
</p:tagLst>
</file>

<file path=ppt/tags/tag2.xml><?xml version="1.0" encoding="utf-8"?>
<p:tagLst xmlns:a="http://schemas.openxmlformats.org/drawingml/2006/main" xmlns:r="http://schemas.openxmlformats.org/officeDocument/2006/relationships" xmlns:p="http://schemas.openxmlformats.org/presentationml/2006/main">
  <p:tag name="TIMING" val="|10.1|11.2|19.4|13|11.2"/>
</p:tagLst>
</file>

<file path=ppt/tags/tag3.xml><?xml version="1.0" encoding="utf-8"?>
<p:tagLst xmlns:a="http://schemas.openxmlformats.org/drawingml/2006/main" xmlns:r="http://schemas.openxmlformats.org/officeDocument/2006/relationships" xmlns:p="http://schemas.openxmlformats.org/presentationml/2006/main">
  <p:tag name="TIMING" val="|6.7|5.9|36.7|16.2"/>
</p:tagLst>
</file>

<file path=ppt/theme/theme1.xml><?xml version="1.0" encoding="utf-8"?>
<a:theme xmlns:a="http://schemas.openxmlformats.org/drawingml/2006/main" name="UWTSD NEW ">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NEW .thmx</Template>
  <TotalTime>1438</TotalTime>
  <Words>1413</Words>
  <Application>Microsoft Office PowerPoint</Application>
  <PresentationFormat>On-screen Show (4:3)</PresentationFormat>
  <Paragraphs>148</Paragraphs>
  <Slides>20</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Myriad Pro</vt:lpstr>
      <vt:lpstr>Arial</vt:lpstr>
      <vt:lpstr>Calibri</vt:lpstr>
      <vt:lpstr>UWTSD NEW </vt:lpstr>
      <vt:lpstr>Explain Pain </vt:lpstr>
      <vt:lpstr>After all 3 parts</vt:lpstr>
      <vt:lpstr>Reminder – How do we feel pain? </vt:lpstr>
      <vt:lpstr>PowerPoint Presentation</vt:lpstr>
      <vt:lpstr>Inhibitory descending pathway (Opioid release) </vt:lpstr>
      <vt:lpstr>Neurological effects Gating mechanism</vt:lpstr>
      <vt:lpstr>What words do you associate with pain?</vt:lpstr>
      <vt:lpstr>Pain Truth 1: Pain is Necessary and Normal </vt:lpstr>
      <vt:lpstr>But what about chronic, persistent pain?</vt:lpstr>
      <vt:lpstr>Pain is...</vt:lpstr>
      <vt:lpstr>Pain may also be...</vt:lpstr>
      <vt:lpstr>Tissue healing times </vt:lpstr>
      <vt:lpstr>As a therapist and a patient...</vt:lpstr>
      <vt:lpstr>The Neuromatrix: approaches to Pain </vt:lpstr>
      <vt:lpstr>Pain myth: the amount of pain you experience does NOT reflect the amount of tissue damage </vt:lpstr>
      <vt:lpstr>Pain myth: the amount of pain you experience does NOT reflect the amount of tissue damage </vt:lpstr>
      <vt:lpstr>Ok, </vt:lpstr>
      <vt:lpstr>The amount of pain you are in does NOT reflect tissue damage…</vt:lpstr>
      <vt:lpstr>Stressors of Pain</vt:lpstr>
      <vt:lpstr>Take A 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Explain Pain</dc:title>
  <dc:creator>Kate Evans</dc:creator>
  <cp:lastModifiedBy>Kerry Nicholas</cp:lastModifiedBy>
  <cp:revision>47</cp:revision>
  <cp:lastPrinted>2014-02-12T14:00:31Z</cp:lastPrinted>
  <dcterms:created xsi:type="dcterms:W3CDTF">2011-11-20T19:18:02Z</dcterms:created>
  <dcterms:modified xsi:type="dcterms:W3CDTF">2022-12-15T16:38:34Z</dcterms:modified>
</cp:coreProperties>
</file>