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9"/>
  </p:notesMasterIdLst>
  <p:sldIdLst>
    <p:sldId id="256" r:id="rId2"/>
    <p:sldId id="257" r:id="rId3"/>
    <p:sldId id="258" r:id="rId4"/>
    <p:sldId id="259" r:id="rId5"/>
    <p:sldId id="260" r:id="rId6"/>
    <p:sldId id="263" r:id="rId7"/>
    <p:sldId id="262" r:id="rId8"/>
  </p:sldIdLst>
  <p:sldSz cx="18288000" cy="10287000"/>
  <p:notesSz cx="6858000" cy="9144000"/>
  <p:embeddedFontLst>
    <p:embeddedFont>
      <p:font typeface="Capriola" panose="02010603030502060004" pitchFamily="2" charset="77"/>
      <p:regular r:id="rId10"/>
    </p:embeddedFont>
    <p:embeddedFont>
      <p:font typeface="Handy Casual" pitchFamily="2" charset="77"/>
      <p:regular r:id="rId1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autoAdjust="0"/>
    <p:restoredTop sz="61938" autoAdjust="0"/>
  </p:normalViewPr>
  <p:slideViewPr>
    <p:cSldViewPr>
      <p:cViewPr varScale="1">
        <p:scale>
          <a:sx n="39" d="100"/>
          <a:sy n="39" d="100"/>
        </p:scale>
        <p:origin x="2064"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28.04.2026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nSpc>
                <a:spcPct val="115000"/>
              </a:lnSpc>
              <a:spcAft>
                <a:spcPts val="800"/>
              </a:spcAft>
            </a:pPr>
            <a:r>
              <a:rPr lang="en-GB" sz="1800" kern="100" dirty="0">
                <a:effectLst/>
                <a:latin typeface="Arial" panose="020B0604020202020204" pitchFamily="34" charset="0"/>
                <a:ea typeface="Malgun Gothic" panose="020B0503020000020004" pitchFamily="34" charset="-127"/>
                <a:cs typeface="Times New Roman" panose="02020603050405020304" pitchFamily="18" charset="0"/>
              </a:rPr>
              <a:t>In 2026, Swansea Council greenlit an expansion and rejuvenation project for the Swansea waterfront area that includes the addition of 15 commercial units to home new bars, shops, restaurants, and cafés, 140 new </a:t>
            </a:r>
            <a:r>
              <a:rPr lang="en-GB" sz="1800" kern="100" dirty="0" err="1">
                <a:effectLst/>
                <a:latin typeface="Arial" panose="020B0604020202020204" pitchFamily="34" charset="0"/>
                <a:ea typeface="Malgun Gothic" panose="020B0503020000020004" pitchFamily="34" charset="-127"/>
                <a:cs typeface="Times New Roman" panose="02020603050405020304" pitchFamily="18" charset="0"/>
              </a:rPr>
              <a:t>appartments</a:t>
            </a:r>
            <a:r>
              <a:rPr lang="en-GB" sz="1800" kern="100" dirty="0">
                <a:effectLst/>
                <a:latin typeface="Arial" panose="020B0604020202020204" pitchFamily="34" charset="0"/>
                <a:ea typeface="Malgun Gothic" panose="020B0503020000020004" pitchFamily="34" charset="-127"/>
                <a:cs typeface="Times New Roman" panose="02020603050405020304" pitchFamily="18" charset="0"/>
              </a:rPr>
              <a:t>, a new saltwater lido, and a new aquarium </a:t>
            </a:r>
            <a:r>
              <a:rPr lang="en-GB" sz="1800" kern="100" dirty="0">
                <a:solidFill>
                  <a:srgbClr val="000000"/>
                </a:solidFill>
                <a:effectLst/>
                <a:latin typeface="Arial" panose="020B0604020202020204" pitchFamily="34" charset="0"/>
                <a:ea typeface="Malgun Gothic" panose="020B0503020000020004" pitchFamily="34" charset="-127"/>
                <a:cs typeface="Times New Roman" panose="02020603050405020304" pitchFamily="18" charset="0"/>
              </a:rPr>
              <a:t>(Editor, 2026)</a:t>
            </a:r>
            <a:r>
              <a:rPr lang="en-GB" sz="1800" kern="100" dirty="0">
                <a:effectLst/>
                <a:latin typeface="Aptos" panose="020B0004020202020204" pitchFamily="34" charset="0"/>
                <a:ea typeface="Malgun Gothic" panose="020B0503020000020004" pitchFamily="34" charset="-127"/>
                <a:cs typeface="Times New Roman" panose="02020603050405020304" pitchFamily="18" charset="0"/>
              </a:rPr>
              <a:t>. These developments, whilst only in the pipeline at the moment, can be linked back to past efforts to rejuvenate the city, such as the addition of Swansea Building Society Arena, as well as other future developments in the city, such as the rejuvenation of The Post House- the former Evening Post building- and The Exchange Building- the building alongside the Post House, built between 1913 and 1914, now planned to be turned into an 80+ bedroom aparthotel</a:t>
            </a:r>
            <a:r>
              <a:rPr lang="en-GB" sz="1800" kern="100" dirty="0">
                <a:solidFill>
                  <a:srgbClr val="000000"/>
                </a:solidFill>
                <a:effectLst/>
                <a:latin typeface="Aptos" panose="020B0004020202020204" pitchFamily="34" charset="0"/>
                <a:ea typeface="Malgun Gothic" panose="020B0503020000020004" pitchFamily="34" charset="-127"/>
                <a:cs typeface="Times New Roman" panose="02020603050405020304" pitchFamily="18" charset="0"/>
              </a:rPr>
              <a:t> (</a:t>
            </a:r>
            <a:r>
              <a:rPr lang="en-GB" sz="1800" kern="100" dirty="0" err="1">
                <a:solidFill>
                  <a:srgbClr val="000000"/>
                </a:solidFill>
                <a:effectLst/>
                <a:latin typeface="Aptos" panose="020B0004020202020204" pitchFamily="34" charset="0"/>
                <a:ea typeface="Malgun Gothic" panose="020B0503020000020004" pitchFamily="34" charset="-127"/>
                <a:cs typeface="Times New Roman" panose="02020603050405020304" pitchFamily="18" charset="0"/>
              </a:rPr>
              <a:t>Swansea.com</a:t>
            </a:r>
            <a:r>
              <a:rPr lang="en-GB" sz="1800" kern="100" dirty="0">
                <a:solidFill>
                  <a:srgbClr val="000000"/>
                </a:solidFill>
                <a:effectLst/>
                <a:latin typeface="Aptos" panose="020B0004020202020204" pitchFamily="34" charset="0"/>
                <a:ea typeface="Malgun Gothic" panose="020B0503020000020004" pitchFamily="34" charset="-127"/>
                <a:cs typeface="Times New Roman" panose="02020603050405020304" pitchFamily="18" charset="0"/>
              </a:rPr>
              <a:t>, 2026)</a:t>
            </a:r>
            <a:r>
              <a:rPr lang="en-GB" sz="1800" kern="100" dirty="0">
                <a:effectLst/>
                <a:latin typeface="Aptos" panose="020B0004020202020204" pitchFamily="34" charset="0"/>
                <a:ea typeface="Malgun Gothic" panose="020B0503020000020004" pitchFamily="34" charset="-127"/>
                <a:cs typeface="Times New Roman" panose="02020603050405020304" pitchFamily="18" charset="0"/>
              </a:rPr>
              <a:t>. These can also be associated with other upcoming developments to the city, such as the upcoming Skyline project, designed to carry tourists and locals from Swansea's Copper Quarter to </a:t>
            </a:r>
            <a:r>
              <a:rPr lang="en-GB" sz="1800" kern="100" dirty="0" err="1">
                <a:effectLst/>
                <a:latin typeface="Aptos" panose="020B0004020202020204" pitchFamily="34" charset="0"/>
                <a:ea typeface="Malgun Gothic" panose="020B0503020000020004" pitchFamily="34" charset="-127"/>
                <a:cs typeface="Times New Roman" panose="02020603050405020304" pitchFamily="18" charset="0"/>
              </a:rPr>
              <a:t>Kilvey</a:t>
            </a:r>
            <a:r>
              <a:rPr lang="en-GB" sz="1800" kern="100" dirty="0">
                <a:effectLst/>
                <a:latin typeface="Aptos" panose="020B0004020202020204" pitchFamily="34" charset="0"/>
                <a:ea typeface="Malgun Gothic" panose="020B0503020000020004" pitchFamily="34" charset="-127"/>
                <a:cs typeface="Times New Roman" panose="02020603050405020304" pitchFamily="18" charset="0"/>
              </a:rPr>
              <a:t> Hill </a:t>
            </a:r>
            <a:r>
              <a:rPr lang="en-GB" sz="1800" kern="100" dirty="0">
                <a:solidFill>
                  <a:srgbClr val="000000"/>
                </a:solidFill>
                <a:effectLst/>
                <a:latin typeface="Aptos" panose="020B0004020202020204" pitchFamily="34" charset="0"/>
                <a:ea typeface="Malgun Gothic" panose="020B0503020000020004" pitchFamily="34" charset="-127"/>
                <a:cs typeface="Times New Roman" panose="02020603050405020304" pitchFamily="18" charset="0"/>
              </a:rPr>
              <a:t>(Skyline, 2017)</a:t>
            </a:r>
            <a:r>
              <a:rPr lang="en-GB" sz="1800" kern="100" dirty="0">
                <a:effectLst/>
                <a:latin typeface="Aptos" panose="020B0004020202020204" pitchFamily="34" charset="0"/>
                <a:ea typeface="Malgun Gothic" panose="020B0503020000020004" pitchFamily="34" charset="-127"/>
                <a:cs typeface="Times New Roman" panose="02020603050405020304" pitchFamily="18" charset="0"/>
              </a:rPr>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nSpc>
                <a:spcPct val="115000"/>
              </a:lnSpc>
              <a:spcAft>
                <a:spcPts val="800"/>
              </a:spcAft>
            </a:pPr>
            <a:r>
              <a:rPr lang="en-GB" sz="1800" kern="100" dirty="0">
                <a:effectLst/>
                <a:latin typeface="Arial" panose="020B0604020202020204" pitchFamily="34" charset="0"/>
                <a:ea typeface="Malgun Gothic" panose="020B0503020000020004" pitchFamily="34" charset="-127"/>
                <a:cs typeface="Times New Roman" panose="02020603050405020304" pitchFamily="18" charset="0"/>
              </a:rPr>
              <a:t>A mission statement is a short and clear statement that is designed to explain what a business, organisation, or company aims to achieve with its operations, and why it exists. Whilst there is no clear mission statement released by the development team for the Swansea aquarium, it has been shared that their goals are to inspire curiosity amongst youths and young children around marine life and to promote sustainable marine life, whilst also strengthening the community through the rejuvenation process. </a:t>
            </a:r>
          </a:p>
          <a:p>
            <a:pPr>
              <a:lnSpc>
                <a:spcPct val="115000"/>
              </a:lnSpc>
              <a:spcAft>
                <a:spcPts val="800"/>
              </a:spcAft>
            </a:pPr>
            <a:endParaRPr lang="en-GB" sz="1800" kern="100" dirty="0">
              <a:effectLst/>
              <a:latin typeface="Arial" panose="020B0604020202020204" pitchFamily="34" charset="0"/>
              <a:ea typeface="Malgun Gothic" panose="020B0503020000020004" pitchFamily="34" charset="-127"/>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Malgun Gothic" panose="020B0503020000020004" pitchFamily="34" charset="-127"/>
                <a:cs typeface="Times New Roman" panose="02020603050405020304" pitchFamily="18" charset="0"/>
              </a:rPr>
              <a:t>As previously stated, the planned expansion of the Swansea Council Civic Centre on </a:t>
            </a:r>
            <a:r>
              <a:rPr lang="en-GB" sz="1800" kern="100" dirty="0" err="1">
                <a:effectLst/>
                <a:latin typeface="Arial" panose="020B0604020202020204" pitchFamily="34" charset="0"/>
                <a:ea typeface="Malgun Gothic" panose="020B0503020000020004" pitchFamily="34" charset="-127"/>
                <a:cs typeface="Times New Roman" panose="02020603050405020304" pitchFamily="18" charset="0"/>
              </a:rPr>
              <a:t>Oystermouth</a:t>
            </a:r>
            <a:r>
              <a:rPr lang="en-GB" sz="1800" kern="100" dirty="0">
                <a:effectLst/>
                <a:latin typeface="Arial" panose="020B0604020202020204" pitchFamily="34" charset="0"/>
                <a:ea typeface="Malgun Gothic" panose="020B0503020000020004" pitchFamily="34" charset="-127"/>
                <a:cs typeface="Times New Roman" panose="02020603050405020304" pitchFamily="18" charset="0"/>
              </a:rPr>
              <a:t> Road is just one fragment of a greater scheme to help rejuvenate Swansea and to help to reinstate its significance as a waterfront location. David Warburton, the development director for Urban Splash- the coordinators and developers for the aquarium project in Swansea, stated that he can see 'enormous potential' in the site location, to help them to achieve their goal of 'further strengthening Swansea’s reputation as a leading waterfront destination’ </a:t>
            </a:r>
            <a:r>
              <a:rPr lang="en-GB" sz="1800" kern="100" dirty="0">
                <a:solidFill>
                  <a:srgbClr val="000000"/>
                </a:solidFill>
                <a:effectLst/>
                <a:latin typeface="Arial" panose="020B0604020202020204" pitchFamily="34" charset="0"/>
                <a:ea typeface="Malgun Gothic" panose="020B0503020000020004" pitchFamily="34" charset="-127"/>
                <a:cs typeface="Times New Roman" panose="02020603050405020304" pitchFamily="18" charset="0"/>
              </a:rPr>
              <a:t>(Editor, 2026)</a:t>
            </a:r>
            <a:r>
              <a:rPr lang="en-GB" sz="1800" kern="100" dirty="0">
                <a:effectLst/>
                <a:latin typeface="Arial" panose="020B0604020202020204" pitchFamily="34" charset="0"/>
                <a:ea typeface="Malgun Gothic" panose="020B0503020000020004" pitchFamily="34" charset="-127"/>
                <a:cs typeface="Times New Roman" panose="02020603050405020304" pitchFamily="18" charset="0"/>
              </a:rPr>
              <a:t>.</a:t>
            </a:r>
            <a:r>
              <a:rPr lang="en-GB" sz="1800" kern="100" dirty="0">
                <a:effectLst/>
                <a:latin typeface="Aptos" panose="020B0004020202020204" pitchFamily="34" charset="0"/>
                <a:ea typeface="Malgun Gothic" panose="020B0503020000020004" pitchFamily="34" charset="-127"/>
                <a:cs typeface="Times New Roman" panose="02020603050405020304" pitchFamily="18" charset="0"/>
              </a:rPr>
              <a:t> </a:t>
            </a:r>
          </a:p>
          <a:p>
            <a:pPr>
              <a:lnSpc>
                <a:spcPct val="115000"/>
              </a:lnSpc>
              <a:spcAft>
                <a:spcPts val="800"/>
              </a:spcAft>
            </a:pPr>
            <a:endParaRPr lang="en-GB" sz="1800" kern="100" dirty="0">
              <a:effectLst/>
              <a:latin typeface="Aptos" panose="020B0004020202020204" pitchFamily="34" charset="0"/>
              <a:ea typeface="Malgun Gothic" panose="020B0503020000020004" pitchFamily="34" charset="-127"/>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Malgun Gothic" panose="020B0503020000020004" pitchFamily="34" charset="-127"/>
                <a:cs typeface="Times New Roman" panose="02020603050405020304" pitchFamily="18" charset="0"/>
              </a:rPr>
              <a:t>Swansea has been chose as a prime location for this development due to its proximity to the coastline; repurposing the civic centre will help with encouraging community engagement and more usage of local, pre-existing amenities and areas in Swansea, such as Swansea Bay </a:t>
            </a:r>
            <a:r>
              <a:rPr lang="en-GB" sz="1800" kern="100" dirty="0">
                <a:solidFill>
                  <a:srgbClr val="000000"/>
                </a:solidFill>
                <a:effectLst/>
                <a:latin typeface="Arial" panose="020B0604020202020204" pitchFamily="34" charset="0"/>
                <a:ea typeface="Malgun Gothic" panose="020B0503020000020004" pitchFamily="34" charset="-127"/>
                <a:cs typeface="Times New Roman" panose="02020603050405020304" pitchFamily="18" charset="0"/>
              </a:rPr>
              <a:t>(Editor, 2026)</a:t>
            </a:r>
            <a:r>
              <a:rPr lang="en-GB" sz="1800" kern="100" dirty="0">
                <a:effectLst/>
                <a:latin typeface="Aptos" panose="020B0004020202020204" pitchFamily="34" charset="0"/>
                <a:ea typeface="Malgun Gothic" panose="020B0503020000020004" pitchFamily="34" charset="-127"/>
                <a:cs typeface="Times New Roman" panose="02020603050405020304" pitchFamily="18" charset="0"/>
              </a:rPr>
              <a:t>.</a:t>
            </a:r>
          </a:p>
          <a:p>
            <a:pPr>
              <a:lnSpc>
                <a:spcPct val="115000"/>
              </a:lnSpc>
              <a:spcAft>
                <a:spcPts val="800"/>
              </a:spcAft>
            </a:pPr>
            <a:endParaRPr lang="en-GB" sz="1800" kern="100" dirty="0">
              <a:effectLst/>
              <a:latin typeface="Aptos" panose="020B0004020202020204" pitchFamily="34" charset="0"/>
              <a:ea typeface="Malgun Gothic" panose="020B0503020000020004" pitchFamily="34" charset="-127"/>
              <a:cs typeface="Times New Roman" panose="02020603050405020304" pitchFamily="18" charset="0"/>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nSpc>
                <a:spcPct val="115000"/>
              </a:lnSpc>
              <a:spcAft>
                <a:spcPts val="800"/>
              </a:spcAft>
            </a:pPr>
            <a:r>
              <a:rPr lang="en-GB" sz="1800" kern="100" dirty="0">
                <a:effectLst/>
                <a:latin typeface="Arial" panose="020B0604020202020204" pitchFamily="34" charset="0"/>
                <a:ea typeface="Malgun Gothic" panose="020B0503020000020004" pitchFamily="34" charset="-127"/>
                <a:cs typeface="Times New Roman" panose="02020603050405020304" pitchFamily="18" charset="0"/>
              </a:rPr>
              <a:t>Whereas a mission statement strives to showcase the organisation's overall objectives, a vision statement serves to describe what the organisation or company is hoping to become and maintain in the long-term future, or the ideal and vision that they are working towards as a collective. </a:t>
            </a:r>
            <a:endParaRPr lang="en-GB" sz="1800" kern="100" dirty="0">
              <a:effectLst/>
              <a:latin typeface="Aptos" panose="020B0004020202020204" pitchFamily="34" charset="0"/>
              <a:ea typeface="Malgun Gothic" panose="020B0503020000020004" pitchFamily="34" charset="-127"/>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Malgun Gothic" panose="020B0503020000020004" pitchFamily="34" charset="-127"/>
                <a:cs typeface="Times New Roman" panose="02020603050405020304" pitchFamily="18" charset="0"/>
              </a:rPr>
              <a:t> </a:t>
            </a:r>
            <a:endParaRPr lang="en-GB" sz="1800" kern="100" dirty="0">
              <a:effectLst/>
              <a:latin typeface="Aptos" panose="020B0004020202020204" pitchFamily="34" charset="0"/>
              <a:ea typeface="Malgun Gothic" panose="020B0503020000020004" pitchFamily="34" charset="-127"/>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Malgun Gothic" panose="020B0503020000020004" pitchFamily="34" charset="-127"/>
                <a:cs typeface="Times New Roman" panose="02020603050405020304" pitchFamily="18" charset="0"/>
              </a:rPr>
              <a:t>As of right now, the Swansea aquarium is proposed to contribute to the long-term social and economical prosperity of Swansea City, whilst reinforcing and signifying it's importance and relevance as a coastal destination, due to the close proximity between the coastline and the city centre</a:t>
            </a:r>
            <a:r>
              <a:rPr lang="en-GB" sz="1800" kern="100" dirty="0">
                <a:solidFill>
                  <a:srgbClr val="000000"/>
                </a:solidFill>
                <a:effectLst/>
                <a:latin typeface="Arial" panose="020B0604020202020204" pitchFamily="34" charset="0"/>
                <a:ea typeface="Malgun Gothic" panose="020B0503020000020004" pitchFamily="34" charset="-127"/>
                <a:cs typeface="Times New Roman" panose="02020603050405020304" pitchFamily="18" charset="0"/>
              </a:rPr>
              <a:t> (Editor, 2026)</a:t>
            </a:r>
            <a:r>
              <a:rPr lang="en-GB" sz="1800" kern="100" dirty="0">
                <a:effectLst/>
                <a:latin typeface="Aptos" panose="020B0004020202020204" pitchFamily="34" charset="0"/>
                <a:ea typeface="Malgun Gothic" panose="020B0503020000020004" pitchFamily="34" charset="-127"/>
                <a:cs typeface="Times New Roman" panose="02020603050405020304" pitchFamily="18" charset="0"/>
              </a:rPr>
              <a:t>. Furthermore, the aquarium would serve to support scientific research whilst promoting environmental responsibility for marine life- due to its significance as the first ever aquarium in Wales, the aquarium could potentially draw in hundreds of thousands of new visitors to the city to visit the aquarium, whilst providing the local communities, schools, families, and visitors with the opportunity to learn about the </a:t>
            </a:r>
            <a:r>
              <a:rPr lang="en-GB" sz="1800" kern="100" dirty="0" err="1">
                <a:effectLst/>
                <a:latin typeface="Aptos" panose="020B0004020202020204" pitchFamily="34" charset="0"/>
                <a:ea typeface="Malgun Gothic" panose="020B0503020000020004" pitchFamily="34" charset="-127"/>
                <a:cs typeface="Times New Roman" panose="02020603050405020304" pitchFamily="18" charset="0"/>
              </a:rPr>
              <a:t>sealife</a:t>
            </a:r>
            <a:r>
              <a:rPr lang="en-GB" sz="1800" kern="100" dirty="0">
                <a:effectLst/>
                <a:latin typeface="Aptos" panose="020B0004020202020204" pitchFamily="34" charset="0"/>
                <a:ea typeface="Malgun Gothic" panose="020B0503020000020004" pitchFamily="34" charset="-127"/>
                <a:cs typeface="Times New Roman" panose="02020603050405020304" pitchFamily="18" charset="0"/>
              </a:rPr>
              <a:t> around the Swansea and Gower coast, marine science and biodiversity, as well as the conservation of marine ecosystems </a:t>
            </a:r>
            <a:r>
              <a:rPr lang="en-GB" sz="1800" kern="100" dirty="0">
                <a:solidFill>
                  <a:srgbClr val="000000"/>
                </a:solidFill>
                <a:effectLst/>
                <a:latin typeface="Aptos" panose="020B0004020202020204" pitchFamily="34" charset="0"/>
                <a:ea typeface="Malgun Gothic" panose="020B0503020000020004" pitchFamily="34" charset="-127"/>
                <a:cs typeface="Times New Roman" panose="02020603050405020304" pitchFamily="18" charset="0"/>
              </a:rPr>
              <a:t>(Editor, 2026)</a:t>
            </a:r>
            <a:r>
              <a:rPr lang="en-GB" sz="1800" kern="100" dirty="0">
                <a:effectLst/>
                <a:latin typeface="Aptos" panose="020B0004020202020204" pitchFamily="34" charset="0"/>
                <a:ea typeface="Malgun Gothic" panose="020B0503020000020004" pitchFamily="34" charset="-127"/>
                <a:cs typeface="Times New Roman" panose="02020603050405020304" pitchFamily="18" charset="0"/>
              </a:rPr>
              <a:t>.</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Malgun Gothic" panose="020B0503020000020004" pitchFamily="34" charset="-127"/>
                <a:cs typeface="Times New Roman" panose="02020603050405020304" pitchFamily="18" charset="0"/>
              </a:rPr>
              <a:t>SMART objectives are a method of measuring an organisation's goals, through measuring the progress and the achievement of the goals through five specific criteria- the specific goals, measurable variables, realistically achievable outcomes, the relevance of the goal to the overall objective, and the time-frame the organisation should achieve the goals within. One example of a SMART objective that could be implemented by Swansea aquarium is the creation of job opportunities in Swansea; the specific goal in mind would be to generate both direct and indirect employment opportunities through the aquarium, with the measurable outcome of the objective being to create approximately 200 jobs. This would be achieved through the aquarium's operation, with the relevance linking back to the support of Swansea's economic development. The ideal timeframe to achieve this would be within the first three years of opening. Therefor, the SMART framework helps to convert basic goals into practical, implementable action plans.</a:t>
            </a:r>
            <a:endParaRPr lang="en-GB" sz="1800" kern="100" dirty="0">
              <a:effectLst/>
              <a:latin typeface="Aptos" panose="020B0004020202020204" pitchFamily="34" charset="0"/>
              <a:ea typeface="Malgun Gothic" panose="020B0503020000020004" pitchFamily="34" charset="-127"/>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71B2431-D351-4C6E-A3CF-9DFAC0E3E050}" type="slidenum">
              <a:rPr lang="cs-CZ" smtClean="0"/>
              <a:t>5</a:t>
            </a:fld>
            <a:endParaRPr lang="cs-CZ"/>
          </a:p>
        </p:txBody>
      </p:sp>
    </p:spTree>
    <p:extLst>
      <p:ext uri="{BB962C8B-B14F-4D97-AF65-F5344CB8AC3E}">
        <p14:creationId xmlns:p14="http://schemas.microsoft.com/office/powerpoint/2010/main" val="1374700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4/28/26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4/28/26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4/28/26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4/28/26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sv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svg"/></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svg"/><Relationship Id="rId10" Type="http://schemas.openxmlformats.org/officeDocument/2006/relationships/image" Target="../media/image9.png"/><Relationship Id="rId4" Type="http://schemas.openxmlformats.org/officeDocument/2006/relationships/image" Target="../media/image2.png"/><Relationship Id="rId9" Type="http://schemas.openxmlformats.org/officeDocument/2006/relationships/image" Target="../media/image7.svg"/></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svg"/><Relationship Id="rId10" Type="http://schemas.openxmlformats.org/officeDocument/2006/relationships/image" Target="../media/image10.png"/><Relationship Id="rId4" Type="http://schemas.openxmlformats.org/officeDocument/2006/relationships/image" Target="../media/image2.png"/><Relationship Id="rId9" Type="http://schemas.openxmlformats.org/officeDocument/2006/relationships/image" Target="../media/image7.svg"/></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png"/><Relationship Id="rId9" Type="http://schemas.openxmlformats.org/officeDocument/2006/relationships/image" Target="../media/image7.svg"/></Relationships>
</file>

<file path=ppt/slides/_rels/slide6.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7.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551" r="-2539" b="-6724"/>
            </a:stretch>
          </a:blipFill>
        </p:spPr>
      </p:sp>
      <p:sp>
        <p:nvSpPr>
          <p:cNvPr id="3" name="Freeform 3"/>
          <p:cNvSpPr/>
          <p:nvPr/>
        </p:nvSpPr>
        <p:spPr>
          <a:xfrm>
            <a:off x="1028700" y="1675040"/>
            <a:ext cx="3576506" cy="7342533"/>
          </a:xfrm>
          <a:custGeom>
            <a:avLst/>
            <a:gdLst/>
            <a:ahLst/>
            <a:cxnLst/>
            <a:rect l="l" t="t" r="r" b="b"/>
            <a:pathLst>
              <a:path w="3576506" h="7342533">
                <a:moveTo>
                  <a:pt x="0" y="0"/>
                </a:moveTo>
                <a:lnTo>
                  <a:pt x="3576506" y="0"/>
                </a:lnTo>
                <a:lnTo>
                  <a:pt x="3576506" y="7342533"/>
                </a:lnTo>
                <a:lnTo>
                  <a:pt x="0" y="7342533"/>
                </a:lnTo>
                <a:lnTo>
                  <a:pt x="0" y="0"/>
                </a:lnTo>
                <a:close/>
              </a:path>
            </a:pathLst>
          </a:custGeom>
          <a:blipFill>
            <a:blip r:embed="rId3">
              <a:extLst>
                <a:ext uri="{96DAC541-7B7A-43D3-8B79-37D633B846F1}">
                  <asvg:svgBlip xmlns:asvg="http://schemas.microsoft.com/office/drawing/2016/SVG/main" r:embed="rId4"/>
                </a:ext>
              </a:extLst>
            </a:blip>
            <a:stretch>
              <a:fillRect t="-1114" r="-119675"/>
            </a:stretch>
          </a:blipFill>
        </p:spPr>
      </p:sp>
      <p:sp>
        <p:nvSpPr>
          <p:cNvPr id="4" name="Freeform 4"/>
          <p:cNvSpPr/>
          <p:nvPr/>
        </p:nvSpPr>
        <p:spPr>
          <a:xfrm>
            <a:off x="11524942" y="6645904"/>
            <a:ext cx="1178698" cy="1204988"/>
          </a:xfrm>
          <a:custGeom>
            <a:avLst/>
            <a:gdLst/>
            <a:ahLst/>
            <a:cxnLst/>
            <a:rect l="l" t="t" r="r" b="b"/>
            <a:pathLst>
              <a:path w="1178698" h="1204988">
                <a:moveTo>
                  <a:pt x="0" y="0"/>
                </a:moveTo>
                <a:lnTo>
                  <a:pt x="1178698" y="0"/>
                </a:lnTo>
                <a:lnTo>
                  <a:pt x="1178698" y="1204988"/>
                </a:lnTo>
                <a:lnTo>
                  <a:pt x="0" y="120498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4813616" y="2464139"/>
            <a:ext cx="8660768" cy="3844953"/>
          </a:xfrm>
          <a:prstGeom prst="rect">
            <a:avLst/>
          </a:prstGeom>
        </p:spPr>
        <p:txBody>
          <a:bodyPr lIns="0" tIns="0" rIns="0" bIns="0" rtlCol="0" anchor="t">
            <a:spAutoFit/>
          </a:bodyPr>
          <a:lstStyle/>
          <a:p>
            <a:pPr algn="ctr">
              <a:lnSpc>
                <a:spcPts val="15398"/>
              </a:lnSpc>
            </a:pPr>
            <a:r>
              <a:rPr lang="en-US" sz="10998" spc="219">
                <a:solidFill>
                  <a:srgbClr val="194759"/>
                </a:solidFill>
                <a:latin typeface="Handy Casual"/>
                <a:ea typeface="Handy Casual"/>
                <a:cs typeface="Handy Casual"/>
                <a:sym typeface="Handy Casual"/>
              </a:rPr>
              <a:t>AQUARIUM </a:t>
            </a:r>
          </a:p>
          <a:p>
            <a:pPr algn="ctr">
              <a:lnSpc>
                <a:spcPts val="15398"/>
              </a:lnSpc>
            </a:pPr>
            <a:r>
              <a:rPr lang="en-US" sz="10998" spc="219">
                <a:solidFill>
                  <a:srgbClr val="194759"/>
                </a:solidFill>
                <a:latin typeface="Handy Casual"/>
                <a:ea typeface="Handy Casual"/>
                <a:cs typeface="Handy Casual"/>
                <a:sym typeface="Handy Casual"/>
              </a:rPr>
              <a:t>SWANSEA</a:t>
            </a:r>
          </a:p>
        </p:txBody>
      </p:sp>
      <p:sp>
        <p:nvSpPr>
          <p:cNvPr id="6" name="Freeform 6"/>
          <p:cNvSpPr/>
          <p:nvPr/>
        </p:nvSpPr>
        <p:spPr>
          <a:xfrm rot="-10800000">
            <a:off x="13283272" y="1663738"/>
            <a:ext cx="4025054" cy="6959523"/>
          </a:xfrm>
          <a:custGeom>
            <a:avLst/>
            <a:gdLst/>
            <a:ahLst/>
            <a:cxnLst/>
            <a:rect l="l" t="t" r="r" b="b"/>
            <a:pathLst>
              <a:path w="4025054" h="6959523">
                <a:moveTo>
                  <a:pt x="0" y="0"/>
                </a:moveTo>
                <a:lnTo>
                  <a:pt x="4025054" y="0"/>
                </a:lnTo>
                <a:lnTo>
                  <a:pt x="4025054" y="6959524"/>
                </a:lnTo>
                <a:lnTo>
                  <a:pt x="0" y="6959524"/>
                </a:lnTo>
                <a:lnTo>
                  <a:pt x="0" y="0"/>
                </a:lnTo>
                <a:close/>
              </a:path>
            </a:pathLst>
          </a:custGeom>
          <a:blipFill>
            <a:blip r:embed="rId3">
              <a:extLst>
                <a:ext uri="{96DAC541-7B7A-43D3-8B79-37D633B846F1}">
                  <asvg:svgBlip xmlns:asvg="http://schemas.microsoft.com/office/drawing/2016/SVG/main" r:embed="rId4"/>
                </a:ext>
              </a:extLst>
            </a:blip>
            <a:stretch>
              <a:fillRect l="-82973"/>
            </a:stretch>
          </a:blipFill>
        </p:spPr>
      </p:sp>
      <p:sp>
        <p:nvSpPr>
          <p:cNvPr id="7" name="Freeform 7"/>
          <p:cNvSpPr/>
          <p:nvPr/>
        </p:nvSpPr>
        <p:spPr>
          <a:xfrm rot="-1678667">
            <a:off x="5015694" y="1869805"/>
            <a:ext cx="1178698" cy="1204988"/>
          </a:xfrm>
          <a:custGeom>
            <a:avLst/>
            <a:gdLst/>
            <a:ahLst/>
            <a:cxnLst/>
            <a:rect l="l" t="t" r="r" b="b"/>
            <a:pathLst>
              <a:path w="1178698" h="1204988">
                <a:moveTo>
                  <a:pt x="0" y="0"/>
                </a:moveTo>
                <a:lnTo>
                  <a:pt x="1178697" y="0"/>
                </a:lnTo>
                <a:lnTo>
                  <a:pt x="1178697" y="1204988"/>
                </a:lnTo>
                <a:lnTo>
                  <a:pt x="0" y="120498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8" name="Freeform 8"/>
          <p:cNvSpPr/>
          <p:nvPr/>
        </p:nvSpPr>
        <p:spPr>
          <a:xfrm rot="2843344">
            <a:off x="11289962" y="664119"/>
            <a:ext cx="2003046" cy="2021841"/>
          </a:xfrm>
          <a:custGeom>
            <a:avLst/>
            <a:gdLst/>
            <a:ahLst/>
            <a:cxnLst/>
            <a:rect l="l" t="t" r="r" b="b"/>
            <a:pathLst>
              <a:path w="2003046" h="2021841">
                <a:moveTo>
                  <a:pt x="0" y="0"/>
                </a:moveTo>
                <a:lnTo>
                  <a:pt x="2003046" y="0"/>
                </a:lnTo>
                <a:lnTo>
                  <a:pt x="2003046" y="2021841"/>
                </a:lnTo>
                <a:lnTo>
                  <a:pt x="0" y="202184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9" name="TextBox 9"/>
          <p:cNvSpPr txBox="1"/>
          <p:nvPr/>
        </p:nvSpPr>
        <p:spPr>
          <a:xfrm>
            <a:off x="5919783" y="6693529"/>
            <a:ext cx="6448434" cy="998512"/>
          </a:xfrm>
          <a:prstGeom prst="rect">
            <a:avLst/>
          </a:prstGeom>
        </p:spPr>
        <p:txBody>
          <a:bodyPr lIns="0" tIns="0" rIns="0" bIns="0" rtlCol="0" anchor="t">
            <a:spAutoFit/>
          </a:bodyPr>
          <a:lstStyle/>
          <a:p>
            <a:pPr algn="ctr">
              <a:lnSpc>
                <a:spcPts val="3935"/>
              </a:lnSpc>
            </a:pPr>
            <a:r>
              <a:rPr lang="en-US" sz="3644" spc="134">
                <a:solidFill>
                  <a:srgbClr val="194759"/>
                </a:solidFill>
                <a:latin typeface="Capriola"/>
                <a:ea typeface="Capriola"/>
                <a:cs typeface="Capriola"/>
                <a:sym typeface="Capriola"/>
              </a:rPr>
              <a:t>Nia Abby Mugford</a:t>
            </a:r>
          </a:p>
          <a:p>
            <a:pPr algn="ctr">
              <a:lnSpc>
                <a:spcPts val="3935"/>
              </a:lnSpc>
            </a:pPr>
            <a:r>
              <a:rPr lang="en-US" sz="3644" spc="134">
                <a:solidFill>
                  <a:srgbClr val="194759"/>
                </a:solidFill>
                <a:latin typeface="Capriola"/>
                <a:ea typeface="Capriola"/>
                <a:cs typeface="Capriola"/>
                <a:sym typeface="Capriola"/>
              </a:rPr>
              <a:t>2404769</a:t>
            </a:r>
          </a:p>
        </p:txBody>
      </p:sp>
      <p:sp>
        <p:nvSpPr>
          <p:cNvPr id="10" name="Freeform 10"/>
          <p:cNvSpPr/>
          <p:nvPr/>
        </p:nvSpPr>
        <p:spPr>
          <a:xfrm rot="-1338177">
            <a:off x="-402460" y="2300929"/>
            <a:ext cx="1576425" cy="1591217"/>
          </a:xfrm>
          <a:custGeom>
            <a:avLst/>
            <a:gdLst/>
            <a:ahLst/>
            <a:cxnLst/>
            <a:rect l="l" t="t" r="r" b="b"/>
            <a:pathLst>
              <a:path w="1576425" h="1591217">
                <a:moveTo>
                  <a:pt x="0" y="0"/>
                </a:moveTo>
                <a:lnTo>
                  <a:pt x="1576425" y="0"/>
                </a:lnTo>
                <a:lnTo>
                  <a:pt x="1576425" y="1591218"/>
                </a:lnTo>
                <a:lnTo>
                  <a:pt x="0" y="159121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1" name="Freeform 11"/>
          <p:cNvSpPr/>
          <p:nvPr/>
        </p:nvSpPr>
        <p:spPr>
          <a:xfrm rot="-1567336">
            <a:off x="4393102" y="7175634"/>
            <a:ext cx="1720600" cy="1736745"/>
          </a:xfrm>
          <a:custGeom>
            <a:avLst/>
            <a:gdLst/>
            <a:ahLst/>
            <a:cxnLst/>
            <a:rect l="l" t="t" r="r" b="b"/>
            <a:pathLst>
              <a:path w="1720600" h="1736745">
                <a:moveTo>
                  <a:pt x="0" y="0"/>
                </a:moveTo>
                <a:lnTo>
                  <a:pt x="1720599" y="0"/>
                </a:lnTo>
                <a:lnTo>
                  <a:pt x="1720599" y="1736745"/>
                </a:lnTo>
                <a:lnTo>
                  <a:pt x="0" y="173674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2" name="Freeform 12"/>
          <p:cNvSpPr/>
          <p:nvPr/>
        </p:nvSpPr>
        <p:spPr>
          <a:xfrm>
            <a:off x="17049467" y="7248398"/>
            <a:ext cx="1576425" cy="1591217"/>
          </a:xfrm>
          <a:custGeom>
            <a:avLst/>
            <a:gdLst/>
            <a:ahLst/>
            <a:cxnLst/>
            <a:rect l="l" t="t" r="r" b="b"/>
            <a:pathLst>
              <a:path w="1576425" h="1591217">
                <a:moveTo>
                  <a:pt x="0" y="0"/>
                </a:moveTo>
                <a:lnTo>
                  <a:pt x="1576425" y="0"/>
                </a:lnTo>
                <a:lnTo>
                  <a:pt x="1576425" y="1591217"/>
                </a:lnTo>
                <a:lnTo>
                  <a:pt x="0" y="159121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551" r="-2539" b="-6724"/>
            </a:stretch>
          </a:blipFill>
        </p:spPr>
      </p:sp>
      <p:sp>
        <p:nvSpPr>
          <p:cNvPr id="3" name="Freeform 3"/>
          <p:cNvSpPr/>
          <p:nvPr/>
        </p:nvSpPr>
        <p:spPr>
          <a:xfrm rot="2524142">
            <a:off x="-149555" y="-819601"/>
            <a:ext cx="2534629" cy="5203570"/>
          </a:xfrm>
          <a:custGeom>
            <a:avLst/>
            <a:gdLst/>
            <a:ahLst/>
            <a:cxnLst/>
            <a:rect l="l" t="t" r="r" b="b"/>
            <a:pathLst>
              <a:path w="2534629" h="5203570">
                <a:moveTo>
                  <a:pt x="0" y="0"/>
                </a:moveTo>
                <a:lnTo>
                  <a:pt x="2534630" y="0"/>
                </a:lnTo>
                <a:lnTo>
                  <a:pt x="2534630" y="5203571"/>
                </a:lnTo>
                <a:lnTo>
                  <a:pt x="0" y="5203571"/>
                </a:lnTo>
                <a:lnTo>
                  <a:pt x="0" y="0"/>
                </a:lnTo>
                <a:close/>
              </a:path>
            </a:pathLst>
          </a:custGeom>
          <a:blipFill>
            <a:blip r:embed="rId4">
              <a:extLst>
                <a:ext uri="{96DAC541-7B7A-43D3-8B79-37D633B846F1}">
                  <asvg:svgBlip xmlns:asvg="http://schemas.microsoft.com/office/drawing/2016/SVG/main" r:embed="rId5"/>
                </a:ext>
              </a:extLst>
            </a:blip>
            <a:stretch>
              <a:fillRect t="-1114" r="-119675"/>
            </a:stretch>
          </a:blipFill>
        </p:spPr>
      </p:sp>
      <p:sp>
        <p:nvSpPr>
          <p:cNvPr id="4" name="Freeform 4"/>
          <p:cNvSpPr/>
          <p:nvPr/>
        </p:nvSpPr>
        <p:spPr>
          <a:xfrm>
            <a:off x="15572099" y="7835225"/>
            <a:ext cx="1981375" cy="2025569"/>
          </a:xfrm>
          <a:custGeom>
            <a:avLst/>
            <a:gdLst/>
            <a:ahLst/>
            <a:cxnLst/>
            <a:rect l="l" t="t" r="r" b="b"/>
            <a:pathLst>
              <a:path w="1981375" h="2025569">
                <a:moveTo>
                  <a:pt x="0" y="0"/>
                </a:moveTo>
                <a:lnTo>
                  <a:pt x="1981375" y="0"/>
                </a:lnTo>
                <a:lnTo>
                  <a:pt x="1981375" y="2025569"/>
                </a:lnTo>
                <a:lnTo>
                  <a:pt x="0" y="202556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TextBox 5"/>
          <p:cNvSpPr txBox="1"/>
          <p:nvPr/>
        </p:nvSpPr>
        <p:spPr>
          <a:xfrm>
            <a:off x="5137316" y="329119"/>
            <a:ext cx="8013368" cy="1717676"/>
          </a:xfrm>
          <a:prstGeom prst="rect">
            <a:avLst/>
          </a:prstGeom>
        </p:spPr>
        <p:txBody>
          <a:bodyPr lIns="0" tIns="0" rIns="0" bIns="0" rtlCol="0" anchor="t">
            <a:spAutoFit/>
          </a:bodyPr>
          <a:lstStyle/>
          <a:p>
            <a:pPr algn="ctr">
              <a:lnSpc>
                <a:spcPts val="13999"/>
              </a:lnSpc>
            </a:pPr>
            <a:r>
              <a:rPr lang="en-US" sz="9999" spc="199">
                <a:solidFill>
                  <a:srgbClr val="194759"/>
                </a:solidFill>
                <a:latin typeface="Handy Casual"/>
                <a:ea typeface="Handy Casual"/>
                <a:cs typeface="Handy Casual"/>
                <a:sym typeface="Handy Casual"/>
              </a:rPr>
              <a:t>INTRODUCTION.</a:t>
            </a:r>
          </a:p>
        </p:txBody>
      </p:sp>
      <p:sp>
        <p:nvSpPr>
          <p:cNvPr id="6" name="Freeform 6"/>
          <p:cNvSpPr/>
          <p:nvPr/>
        </p:nvSpPr>
        <p:spPr>
          <a:xfrm rot="8036541">
            <a:off x="15246707" y="-925609"/>
            <a:ext cx="3008180" cy="5201298"/>
          </a:xfrm>
          <a:custGeom>
            <a:avLst/>
            <a:gdLst/>
            <a:ahLst/>
            <a:cxnLst/>
            <a:rect l="l" t="t" r="r" b="b"/>
            <a:pathLst>
              <a:path w="3008180" h="5201298">
                <a:moveTo>
                  <a:pt x="0" y="0"/>
                </a:moveTo>
                <a:lnTo>
                  <a:pt x="3008180" y="0"/>
                </a:lnTo>
                <a:lnTo>
                  <a:pt x="3008180" y="5201297"/>
                </a:lnTo>
                <a:lnTo>
                  <a:pt x="0" y="5201297"/>
                </a:lnTo>
                <a:lnTo>
                  <a:pt x="0" y="0"/>
                </a:lnTo>
                <a:close/>
              </a:path>
            </a:pathLst>
          </a:custGeom>
          <a:blipFill>
            <a:blip r:embed="rId4">
              <a:extLst>
                <a:ext uri="{96DAC541-7B7A-43D3-8B79-37D633B846F1}">
                  <asvg:svgBlip xmlns:asvg="http://schemas.microsoft.com/office/drawing/2016/SVG/main" r:embed="rId5"/>
                </a:ext>
              </a:extLst>
            </a:blip>
            <a:stretch>
              <a:fillRect l="-82973"/>
            </a:stretch>
          </a:blipFill>
        </p:spPr>
      </p:sp>
      <p:sp>
        <p:nvSpPr>
          <p:cNvPr id="7" name="Freeform 7"/>
          <p:cNvSpPr/>
          <p:nvPr/>
        </p:nvSpPr>
        <p:spPr>
          <a:xfrm rot="-1678667">
            <a:off x="826359" y="7197808"/>
            <a:ext cx="2224474" cy="2274090"/>
          </a:xfrm>
          <a:custGeom>
            <a:avLst/>
            <a:gdLst/>
            <a:ahLst/>
            <a:cxnLst/>
            <a:rect l="l" t="t" r="r" b="b"/>
            <a:pathLst>
              <a:path w="2224474" h="2274090">
                <a:moveTo>
                  <a:pt x="0" y="0"/>
                </a:moveTo>
                <a:lnTo>
                  <a:pt x="2224474" y="0"/>
                </a:lnTo>
                <a:lnTo>
                  <a:pt x="2224474" y="2274090"/>
                </a:lnTo>
                <a:lnTo>
                  <a:pt x="0" y="227409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Freeform 8"/>
          <p:cNvSpPr/>
          <p:nvPr/>
        </p:nvSpPr>
        <p:spPr>
          <a:xfrm rot="2843344">
            <a:off x="3738087" y="-153138"/>
            <a:ext cx="1351879" cy="1364564"/>
          </a:xfrm>
          <a:custGeom>
            <a:avLst/>
            <a:gdLst/>
            <a:ahLst/>
            <a:cxnLst/>
            <a:rect l="l" t="t" r="r" b="b"/>
            <a:pathLst>
              <a:path w="1351879" h="1364564">
                <a:moveTo>
                  <a:pt x="0" y="0"/>
                </a:moveTo>
                <a:lnTo>
                  <a:pt x="1351879" y="0"/>
                </a:lnTo>
                <a:lnTo>
                  <a:pt x="1351879" y="1364564"/>
                </a:lnTo>
                <a:lnTo>
                  <a:pt x="0" y="136456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9" name="Freeform 9"/>
          <p:cNvSpPr/>
          <p:nvPr/>
        </p:nvSpPr>
        <p:spPr>
          <a:xfrm rot="-1338177">
            <a:off x="-63127" y="5128311"/>
            <a:ext cx="1576425" cy="1591217"/>
          </a:xfrm>
          <a:custGeom>
            <a:avLst/>
            <a:gdLst/>
            <a:ahLst/>
            <a:cxnLst/>
            <a:rect l="l" t="t" r="r" b="b"/>
            <a:pathLst>
              <a:path w="1576425" h="1591217">
                <a:moveTo>
                  <a:pt x="0" y="0"/>
                </a:moveTo>
                <a:lnTo>
                  <a:pt x="1576426" y="0"/>
                </a:lnTo>
                <a:lnTo>
                  <a:pt x="1576426" y="1591218"/>
                </a:lnTo>
                <a:lnTo>
                  <a:pt x="0" y="159121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0" name="Freeform 10"/>
          <p:cNvSpPr/>
          <p:nvPr/>
        </p:nvSpPr>
        <p:spPr>
          <a:xfrm rot="-1567336">
            <a:off x="4966423" y="9029416"/>
            <a:ext cx="1125793" cy="1136357"/>
          </a:xfrm>
          <a:custGeom>
            <a:avLst/>
            <a:gdLst/>
            <a:ahLst/>
            <a:cxnLst/>
            <a:rect l="l" t="t" r="r" b="b"/>
            <a:pathLst>
              <a:path w="1125793" h="1136357">
                <a:moveTo>
                  <a:pt x="0" y="0"/>
                </a:moveTo>
                <a:lnTo>
                  <a:pt x="1125793" y="0"/>
                </a:lnTo>
                <a:lnTo>
                  <a:pt x="1125793" y="1136357"/>
                </a:lnTo>
                <a:lnTo>
                  <a:pt x="0" y="113635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1" name="Freeform 11"/>
          <p:cNvSpPr/>
          <p:nvPr/>
        </p:nvSpPr>
        <p:spPr>
          <a:xfrm>
            <a:off x="16489239" y="5143500"/>
            <a:ext cx="1798761" cy="1815639"/>
          </a:xfrm>
          <a:custGeom>
            <a:avLst/>
            <a:gdLst/>
            <a:ahLst/>
            <a:cxnLst/>
            <a:rect l="l" t="t" r="r" b="b"/>
            <a:pathLst>
              <a:path w="1798761" h="1815639">
                <a:moveTo>
                  <a:pt x="0" y="0"/>
                </a:moveTo>
                <a:lnTo>
                  <a:pt x="1798761" y="0"/>
                </a:lnTo>
                <a:lnTo>
                  <a:pt x="1798761" y="1815639"/>
                </a:lnTo>
                <a:lnTo>
                  <a:pt x="0" y="181563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2" name="Freeform 12"/>
          <p:cNvSpPr/>
          <p:nvPr/>
        </p:nvSpPr>
        <p:spPr>
          <a:xfrm rot="-1567336">
            <a:off x="12832871" y="718945"/>
            <a:ext cx="1125793" cy="1136357"/>
          </a:xfrm>
          <a:custGeom>
            <a:avLst/>
            <a:gdLst/>
            <a:ahLst/>
            <a:cxnLst/>
            <a:rect l="l" t="t" r="r" b="b"/>
            <a:pathLst>
              <a:path w="1125793" h="1136357">
                <a:moveTo>
                  <a:pt x="0" y="0"/>
                </a:moveTo>
                <a:lnTo>
                  <a:pt x="1125793" y="0"/>
                </a:lnTo>
                <a:lnTo>
                  <a:pt x="1125793" y="1136356"/>
                </a:lnTo>
                <a:lnTo>
                  <a:pt x="0" y="113635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3" name="Freeform 13"/>
          <p:cNvSpPr/>
          <p:nvPr/>
        </p:nvSpPr>
        <p:spPr>
          <a:xfrm rot="1811048">
            <a:off x="11623051" y="8574961"/>
            <a:ext cx="857666" cy="865714"/>
          </a:xfrm>
          <a:custGeom>
            <a:avLst/>
            <a:gdLst/>
            <a:ahLst/>
            <a:cxnLst/>
            <a:rect l="l" t="t" r="r" b="b"/>
            <a:pathLst>
              <a:path w="857666" h="865714">
                <a:moveTo>
                  <a:pt x="0" y="0"/>
                </a:moveTo>
                <a:lnTo>
                  <a:pt x="857666" y="0"/>
                </a:lnTo>
                <a:lnTo>
                  <a:pt x="857666" y="865714"/>
                </a:lnTo>
                <a:lnTo>
                  <a:pt x="0" y="86571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4" name="Freeform 14"/>
          <p:cNvSpPr/>
          <p:nvPr/>
        </p:nvSpPr>
        <p:spPr>
          <a:xfrm>
            <a:off x="1756269" y="3195072"/>
            <a:ext cx="5848938" cy="3896855"/>
          </a:xfrm>
          <a:custGeom>
            <a:avLst/>
            <a:gdLst/>
            <a:ahLst/>
            <a:cxnLst/>
            <a:rect l="l" t="t" r="r" b="b"/>
            <a:pathLst>
              <a:path w="5848938" h="3896855">
                <a:moveTo>
                  <a:pt x="0" y="0"/>
                </a:moveTo>
                <a:lnTo>
                  <a:pt x="5848939" y="0"/>
                </a:lnTo>
                <a:lnTo>
                  <a:pt x="5848939" y="3896856"/>
                </a:lnTo>
                <a:lnTo>
                  <a:pt x="0" y="3896856"/>
                </a:lnTo>
                <a:lnTo>
                  <a:pt x="0" y="0"/>
                </a:lnTo>
                <a:close/>
              </a:path>
            </a:pathLst>
          </a:custGeom>
          <a:blipFill>
            <a:blip r:embed="rId10"/>
            <a:stretch>
              <a:fillRect/>
            </a:stretch>
          </a:blipFill>
        </p:spPr>
      </p:sp>
      <p:sp>
        <p:nvSpPr>
          <p:cNvPr id="15" name="TextBox 15"/>
          <p:cNvSpPr txBox="1"/>
          <p:nvPr/>
        </p:nvSpPr>
        <p:spPr>
          <a:xfrm>
            <a:off x="7420781" y="2036128"/>
            <a:ext cx="8847443" cy="6157595"/>
          </a:xfrm>
          <a:prstGeom prst="rect">
            <a:avLst/>
          </a:prstGeom>
        </p:spPr>
        <p:txBody>
          <a:bodyPr lIns="0" tIns="0" rIns="0" bIns="0" rtlCol="0" anchor="t">
            <a:spAutoFit/>
          </a:bodyPr>
          <a:lstStyle/>
          <a:p>
            <a:pPr marL="690884" lvl="1" indent="-345442" algn="ctr">
              <a:lnSpc>
                <a:spcPts val="4480"/>
              </a:lnSpc>
              <a:buFont typeface="Arial"/>
              <a:buChar char="•"/>
            </a:pPr>
            <a:r>
              <a:rPr lang="en-US" sz="3200" spc="64">
                <a:solidFill>
                  <a:srgbClr val="194759"/>
                </a:solidFill>
                <a:latin typeface="Capriola"/>
                <a:ea typeface="Capriola"/>
                <a:cs typeface="Capriola"/>
                <a:sym typeface="Capriola"/>
              </a:rPr>
              <a:t>Project has been greenlighted for Swansea Civic Centre- will include 15 commercial units for bars, shops, and restaurants, 140 apartments, the aquarium, a saltwater lido.</a:t>
            </a:r>
          </a:p>
          <a:p>
            <a:pPr marL="690884" lvl="1" indent="-345442" algn="ctr">
              <a:lnSpc>
                <a:spcPts val="4480"/>
              </a:lnSpc>
              <a:spcBef>
                <a:spcPct val="0"/>
              </a:spcBef>
              <a:buFont typeface="Arial"/>
              <a:buChar char="•"/>
            </a:pPr>
            <a:r>
              <a:rPr lang="en-US" sz="3200" spc="64">
                <a:solidFill>
                  <a:srgbClr val="194759"/>
                </a:solidFill>
                <a:latin typeface="Capriola"/>
                <a:ea typeface="Capriola"/>
                <a:cs typeface="Capriola"/>
                <a:sym typeface="Capriola"/>
              </a:rPr>
              <a:t>linked to past developments to the city, such as Swansea Building Society Arena, as well as future developments, such as The Post House and The Exchange Buildings (Swansea.com, 2026). </a:t>
            </a:r>
          </a:p>
        </p:txBody>
      </p:sp>
      <p:sp>
        <p:nvSpPr>
          <p:cNvPr id="16" name="TextBox 16"/>
          <p:cNvSpPr txBox="1"/>
          <p:nvPr/>
        </p:nvSpPr>
        <p:spPr>
          <a:xfrm>
            <a:off x="1507024" y="7063353"/>
            <a:ext cx="1788038" cy="276801"/>
          </a:xfrm>
          <a:prstGeom prst="rect">
            <a:avLst/>
          </a:prstGeom>
        </p:spPr>
        <p:txBody>
          <a:bodyPr lIns="0" tIns="0" rIns="0" bIns="0" rtlCol="0" anchor="t">
            <a:spAutoFit/>
          </a:bodyPr>
          <a:lstStyle/>
          <a:p>
            <a:pPr algn="ctr">
              <a:lnSpc>
                <a:spcPts val="2289"/>
              </a:lnSpc>
              <a:spcBef>
                <a:spcPct val="0"/>
              </a:spcBef>
            </a:pPr>
            <a:r>
              <a:rPr lang="en-US" sz="1635" spc="32">
                <a:solidFill>
                  <a:srgbClr val="194759"/>
                </a:solidFill>
                <a:latin typeface="Handy Casual"/>
                <a:ea typeface="Handy Casual"/>
                <a:cs typeface="Handy Casual"/>
                <a:sym typeface="Handy Casual"/>
              </a:rPr>
              <a:t>(YOULE, 2026)</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551" r="-2539" b="-6724"/>
            </a:stretch>
          </a:blipFill>
        </p:spPr>
      </p:sp>
      <p:sp>
        <p:nvSpPr>
          <p:cNvPr id="3" name="Freeform 3"/>
          <p:cNvSpPr/>
          <p:nvPr/>
        </p:nvSpPr>
        <p:spPr>
          <a:xfrm rot="2524142">
            <a:off x="-149555" y="-819601"/>
            <a:ext cx="2534629" cy="5203570"/>
          </a:xfrm>
          <a:custGeom>
            <a:avLst/>
            <a:gdLst/>
            <a:ahLst/>
            <a:cxnLst/>
            <a:rect l="l" t="t" r="r" b="b"/>
            <a:pathLst>
              <a:path w="2534629" h="5203570">
                <a:moveTo>
                  <a:pt x="0" y="0"/>
                </a:moveTo>
                <a:lnTo>
                  <a:pt x="2534630" y="0"/>
                </a:lnTo>
                <a:lnTo>
                  <a:pt x="2534630" y="5203571"/>
                </a:lnTo>
                <a:lnTo>
                  <a:pt x="0" y="5203571"/>
                </a:lnTo>
                <a:lnTo>
                  <a:pt x="0" y="0"/>
                </a:lnTo>
                <a:close/>
              </a:path>
            </a:pathLst>
          </a:custGeom>
          <a:blipFill>
            <a:blip r:embed="rId4">
              <a:extLst>
                <a:ext uri="{96DAC541-7B7A-43D3-8B79-37D633B846F1}">
                  <asvg:svgBlip xmlns:asvg="http://schemas.microsoft.com/office/drawing/2016/SVG/main" r:embed="rId5"/>
                </a:ext>
              </a:extLst>
            </a:blip>
            <a:stretch>
              <a:fillRect t="-1114" r="-119675"/>
            </a:stretch>
          </a:blipFill>
        </p:spPr>
      </p:sp>
      <p:sp>
        <p:nvSpPr>
          <p:cNvPr id="4" name="Freeform 4"/>
          <p:cNvSpPr/>
          <p:nvPr/>
        </p:nvSpPr>
        <p:spPr>
          <a:xfrm>
            <a:off x="15572099" y="7835225"/>
            <a:ext cx="1981375" cy="2025569"/>
          </a:xfrm>
          <a:custGeom>
            <a:avLst/>
            <a:gdLst/>
            <a:ahLst/>
            <a:cxnLst/>
            <a:rect l="l" t="t" r="r" b="b"/>
            <a:pathLst>
              <a:path w="1981375" h="2025569">
                <a:moveTo>
                  <a:pt x="0" y="0"/>
                </a:moveTo>
                <a:lnTo>
                  <a:pt x="1981375" y="0"/>
                </a:lnTo>
                <a:lnTo>
                  <a:pt x="1981375" y="2025569"/>
                </a:lnTo>
                <a:lnTo>
                  <a:pt x="0" y="202556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TextBox 5"/>
          <p:cNvSpPr txBox="1"/>
          <p:nvPr/>
        </p:nvSpPr>
        <p:spPr>
          <a:xfrm>
            <a:off x="5137316" y="291019"/>
            <a:ext cx="8013368" cy="2050428"/>
          </a:xfrm>
          <a:prstGeom prst="rect">
            <a:avLst/>
          </a:prstGeom>
        </p:spPr>
        <p:txBody>
          <a:bodyPr lIns="0" tIns="0" rIns="0" bIns="0" rtlCol="0" anchor="t">
            <a:spAutoFit/>
          </a:bodyPr>
          <a:lstStyle/>
          <a:p>
            <a:pPr algn="ctr">
              <a:lnSpc>
                <a:spcPts val="16659"/>
              </a:lnSpc>
            </a:pPr>
            <a:r>
              <a:rPr lang="en-US" sz="11899" spc="237">
                <a:solidFill>
                  <a:srgbClr val="194759"/>
                </a:solidFill>
                <a:latin typeface="Handy Casual"/>
                <a:ea typeface="Handy Casual"/>
                <a:cs typeface="Handy Casual"/>
                <a:sym typeface="Handy Casual"/>
              </a:rPr>
              <a:t>MISSION.</a:t>
            </a:r>
          </a:p>
        </p:txBody>
      </p:sp>
      <p:sp>
        <p:nvSpPr>
          <p:cNvPr id="6" name="Freeform 6"/>
          <p:cNvSpPr/>
          <p:nvPr/>
        </p:nvSpPr>
        <p:spPr>
          <a:xfrm rot="8036541">
            <a:off x="15246707" y="-925609"/>
            <a:ext cx="3008180" cy="5201298"/>
          </a:xfrm>
          <a:custGeom>
            <a:avLst/>
            <a:gdLst/>
            <a:ahLst/>
            <a:cxnLst/>
            <a:rect l="l" t="t" r="r" b="b"/>
            <a:pathLst>
              <a:path w="3008180" h="5201298">
                <a:moveTo>
                  <a:pt x="0" y="0"/>
                </a:moveTo>
                <a:lnTo>
                  <a:pt x="3008180" y="0"/>
                </a:lnTo>
                <a:lnTo>
                  <a:pt x="3008180" y="5201297"/>
                </a:lnTo>
                <a:lnTo>
                  <a:pt x="0" y="5201297"/>
                </a:lnTo>
                <a:lnTo>
                  <a:pt x="0" y="0"/>
                </a:lnTo>
                <a:close/>
              </a:path>
            </a:pathLst>
          </a:custGeom>
          <a:blipFill>
            <a:blip r:embed="rId4">
              <a:extLst>
                <a:ext uri="{96DAC541-7B7A-43D3-8B79-37D633B846F1}">
                  <asvg:svgBlip xmlns:asvg="http://schemas.microsoft.com/office/drawing/2016/SVG/main" r:embed="rId5"/>
                </a:ext>
              </a:extLst>
            </a:blip>
            <a:stretch>
              <a:fillRect l="-82973"/>
            </a:stretch>
          </a:blipFill>
        </p:spPr>
      </p:sp>
      <p:sp>
        <p:nvSpPr>
          <p:cNvPr id="7" name="Freeform 7"/>
          <p:cNvSpPr/>
          <p:nvPr/>
        </p:nvSpPr>
        <p:spPr>
          <a:xfrm rot="-1678667">
            <a:off x="644032" y="7348035"/>
            <a:ext cx="2224474" cy="2274090"/>
          </a:xfrm>
          <a:custGeom>
            <a:avLst/>
            <a:gdLst/>
            <a:ahLst/>
            <a:cxnLst/>
            <a:rect l="l" t="t" r="r" b="b"/>
            <a:pathLst>
              <a:path w="2224474" h="2274090">
                <a:moveTo>
                  <a:pt x="0" y="0"/>
                </a:moveTo>
                <a:lnTo>
                  <a:pt x="2224474" y="0"/>
                </a:lnTo>
                <a:lnTo>
                  <a:pt x="2224474" y="2274090"/>
                </a:lnTo>
                <a:lnTo>
                  <a:pt x="0" y="227409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Freeform 8"/>
          <p:cNvSpPr/>
          <p:nvPr/>
        </p:nvSpPr>
        <p:spPr>
          <a:xfrm rot="2843344">
            <a:off x="3738087" y="-153138"/>
            <a:ext cx="1351879" cy="1364564"/>
          </a:xfrm>
          <a:custGeom>
            <a:avLst/>
            <a:gdLst/>
            <a:ahLst/>
            <a:cxnLst/>
            <a:rect l="l" t="t" r="r" b="b"/>
            <a:pathLst>
              <a:path w="1351879" h="1364564">
                <a:moveTo>
                  <a:pt x="0" y="0"/>
                </a:moveTo>
                <a:lnTo>
                  <a:pt x="1351879" y="0"/>
                </a:lnTo>
                <a:lnTo>
                  <a:pt x="1351879" y="1364564"/>
                </a:lnTo>
                <a:lnTo>
                  <a:pt x="0" y="136456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9" name="Freeform 9"/>
          <p:cNvSpPr/>
          <p:nvPr/>
        </p:nvSpPr>
        <p:spPr>
          <a:xfrm rot="-1338177">
            <a:off x="-63127" y="5128311"/>
            <a:ext cx="1576425" cy="1591217"/>
          </a:xfrm>
          <a:custGeom>
            <a:avLst/>
            <a:gdLst/>
            <a:ahLst/>
            <a:cxnLst/>
            <a:rect l="l" t="t" r="r" b="b"/>
            <a:pathLst>
              <a:path w="1576425" h="1591217">
                <a:moveTo>
                  <a:pt x="0" y="0"/>
                </a:moveTo>
                <a:lnTo>
                  <a:pt x="1576426" y="0"/>
                </a:lnTo>
                <a:lnTo>
                  <a:pt x="1576426" y="1591218"/>
                </a:lnTo>
                <a:lnTo>
                  <a:pt x="0" y="159121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0" name="Freeform 10"/>
          <p:cNvSpPr/>
          <p:nvPr/>
        </p:nvSpPr>
        <p:spPr>
          <a:xfrm rot="-1567336">
            <a:off x="4966423" y="9029416"/>
            <a:ext cx="1125793" cy="1136357"/>
          </a:xfrm>
          <a:custGeom>
            <a:avLst/>
            <a:gdLst/>
            <a:ahLst/>
            <a:cxnLst/>
            <a:rect l="l" t="t" r="r" b="b"/>
            <a:pathLst>
              <a:path w="1125793" h="1136357">
                <a:moveTo>
                  <a:pt x="0" y="0"/>
                </a:moveTo>
                <a:lnTo>
                  <a:pt x="1125793" y="0"/>
                </a:lnTo>
                <a:lnTo>
                  <a:pt x="1125793" y="1136357"/>
                </a:lnTo>
                <a:lnTo>
                  <a:pt x="0" y="113635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1" name="Freeform 11"/>
          <p:cNvSpPr/>
          <p:nvPr/>
        </p:nvSpPr>
        <p:spPr>
          <a:xfrm>
            <a:off x="16489239" y="5143500"/>
            <a:ext cx="1798761" cy="1815639"/>
          </a:xfrm>
          <a:custGeom>
            <a:avLst/>
            <a:gdLst/>
            <a:ahLst/>
            <a:cxnLst/>
            <a:rect l="l" t="t" r="r" b="b"/>
            <a:pathLst>
              <a:path w="1798761" h="1815639">
                <a:moveTo>
                  <a:pt x="0" y="0"/>
                </a:moveTo>
                <a:lnTo>
                  <a:pt x="1798761" y="0"/>
                </a:lnTo>
                <a:lnTo>
                  <a:pt x="1798761" y="1815639"/>
                </a:lnTo>
                <a:lnTo>
                  <a:pt x="0" y="181563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2" name="Freeform 12"/>
          <p:cNvSpPr/>
          <p:nvPr/>
        </p:nvSpPr>
        <p:spPr>
          <a:xfrm rot="-1567336">
            <a:off x="12832871" y="718945"/>
            <a:ext cx="1125793" cy="1136357"/>
          </a:xfrm>
          <a:custGeom>
            <a:avLst/>
            <a:gdLst/>
            <a:ahLst/>
            <a:cxnLst/>
            <a:rect l="l" t="t" r="r" b="b"/>
            <a:pathLst>
              <a:path w="1125793" h="1136357">
                <a:moveTo>
                  <a:pt x="0" y="0"/>
                </a:moveTo>
                <a:lnTo>
                  <a:pt x="1125793" y="0"/>
                </a:lnTo>
                <a:lnTo>
                  <a:pt x="1125793" y="1136356"/>
                </a:lnTo>
                <a:lnTo>
                  <a:pt x="0" y="113635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3" name="Freeform 13"/>
          <p:cNvSpPr/>
          <p:nvPr/>
        </p:nvSpPr>
        <p:spPr>
          <a:xfrm rot="1811048">
            <a:off x="11623051" y="8574961"/>
            <a:ext cx="857666" cy="865714"/>
          </a:xfrm>
          <a:custGeom>
            <a:avLst/>
            <a:gdLst/>
            <a:ahLst/>
            <a:cxnLst/>
            <a:rect l="l" t="t" r="r" b="b"/>
            <a:pathLst>
              <a:path w="857666" h="865714">
                <a:moveTo>
                  <a:pt x="0" y="0"/>
                </a:moveTo>
                <a:lnTo>
                  <a:pt x="857666" y="0"/>
                </a:lnTo>
                <a:lnTo>
                  <a:pt x="857666" y="865714"/>
                </a:lnTo>
                <a:lnTo>
                  <a:pt x="0" y="86571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4" name="Freeform 14"/>
          <p:cNvSpPr/>
          <p:nvPr/>
        </p:nvSpPr>
        <p:spPr>
          <a:xfrm>
            <a:off x="9591721" y="2775901"/>
            <a:ext cx="6515923" cy="4328525"/>
          </a:xfrm>
          <a:custGeom>
            <a:avLst/>
            <a:gdLst/>
            <a:ahLst/>
            <a:cxnLst/>
            <a:rect l="l" t="t" r="r" b="b"/>
            <a:pathLst>
              <a:path w="6515923" h="4328525">
                <a:moveTo>
                  <a:pt x="0" y="0"/>
                </a:moveTo>
                <a:lnTo>
                  <a:pt x="6515922" y="0"/>
                </a:lnTo>
                <a:lnTo>
                  <a:pt x="6515922" y="4328525"/>
                </a:lnTo>
                <a:lnTo>
                  <a:pt x="0" y="4328525"/>
                </a:lnTo>
                <a:lnTo>
                  <a:pt x="0" y="0"/>
                </a:lnTo>
                <a:close/>
              </a:path>
            </a:pathLst>
          </a:custGeom>
          <a:blipFill>
            <a:blip r:embed="rId10"/>
            <a:stretch>
              <a:fillRect/>
            </a:stretch>
          </a:blipFill>
        </p:spPr>
      </p:sp>
      <p:sp>
        <p:nvSpPr>
          <p:cNvPr id="15" name="TextBox 15"/>
          <p:cNvSpPr txBox="1"/>
          <p:nvPr/>
        </p:nvSpPr>
        <p:spPr>
          <a:xfrm>
            <a:off x="2052712" y="2268209"/>
            <a:ext cx="7091288" cy="5567017"/>
          </a:xfrm>
          <a:prstGeom prst="rect">
            <a:avLst/>
          </a:prstGeom>
        </p:spPr>
        <p:txBody>
          <a:bodyPr lIns="0" tIns="0" rIns="0" bIns="0" rtlCol="0" anchor="t">
            <a:spAutoFit/>
          </a:bodyPr>
          <a:lstStyle/>
          <a:p>
            <a:pPr marL="572619" lvl="1" indent="-286309" algn="l">
              <a:lnSpc>
                <a:spcPts val="3447"/>
              </a:lnSpc>
              <a:buFont typeface="Arial"/>
              <a:buChar char="•"/>
            </a:pPr>
            <a:r>
              <a:rPr lang="en-US" sz="2652" spc="98">
                <a:solidFill>
                  <a:srgbClr val="194759"/>
                </a:solidFill>
                <a:latin typeface="Capriola"/>
                <a:ea typeface="Capriola"/>
                <a:cs typeface="Capriola"/>
                <a:sym typeface="Capriola"/>
              </a:rPr>
              <a:t>One fragment of a greater regeneration scheme for seven of the city’s sites, including the Civic Centre on Oystermouth Road (Swansea Council, 2026). </a:t>
            </a:r>
          </a:p>
          <a:p>
            <a:pPr marL="572619" lvl="1" indent="-286309" algn="l">
              <a:lnSpc>
                <a:spcPts val="3447"/>
              </a:lnSpc>
              <a:buFont typeface="Arial"/>
              <a:buChar char="•"/>
            </a:pPr>
            <a:r>
              <a:rPr lang="en-US" sz="2652" spc="98">
                <a:solidFill>
                  <a:srgbClr val="194759"/>
                </a:solidFill>
                <a:latin typeface="Capriola"/>
                <a:ea typeface="Capriola"/>
                <a:cs typeface="Capriola"/>
                <a:sym typeface="Capriola"/>
              </a:rPr>
              <a:t>To inspire curiosity and to strengthen community through the city’s rejuvination projects.</a:t>
            </a:r>
          </a:p>
          <a:p>
            <a:pPr marL="572619" lvl="1" indent="-286309" algn="l">
              <a:lnSpc>
                <a:spcPts val="3447"/>
              </a:lnSpc>
              <a:buFont typeface="Arial"/>
              <a:buChar char="•"/>
            </a:pPr>
            <a:r>
              <a:rPr lang="en-US" sz="2652" spc="98">
                <a:solidFill>
                  <a:srgbClr val="194759"/>
                </a:solidFill>
                <a:latin typeface="Capriola"/>
                <a:ea typeface="Capriola"/>
                <a:cs typeface="Capriola"/>
                <a:sym typeface="Capriola"/>
              </a:rPr>
              <a:t>Serves as a location where city can meet coast- repurposing the civic centre will help to encourage community engagement and more use of Swansea’s infrastructure.</a:t>
            </a:r>
          </a:p>
        </p:txBody>
      </p:sp>
      <p:sp>
        <p:nvSpPr>
          <p:cNvPr id="16" name="TextBox 16"/>
          <p:cNvSpPr txBox="1"/>
          <p:nvPr/>
        </p:nvSpPr>
        <p:spPr>
          <a:xfrm>
            <a:off x="9591721" y="7157588"/>
            <a:ext cx="2432618" cy="453081"/>
          </a:xfrm>
          <a:prstGeom prst="rect">
            <a:avLst/>
          </a:prstGeom>
        </p:spPr>
        <p:txBody>
          <a:bodyPr lIns="0" tIns="0" rIns="0" bIns="0" rtlCol="0" anchor="t">
            <a:spAutoFit/>
          </a:bodyPr>
          <a:lstStyle/>
          <a:p>
            <a:pPr algn="ctr">
              <a:lnSpc>
                <a:spcPts val="3639"/>
              </a:lnSpc>
              <a:spcBef>
                <a:spcPct val="0"/>
              </a:spcBef>
            </a:pPr>
            <a:r>
              <a:rPr lang="en-US" sz="2599" spc="51">
                <a:solidFill>
                  <a:srgbClr val="194759"/>
                </a:solidFill>
                <a:latin typeface="Handy Casual"/>
                <a:ea typeface="Handy Casual"/>
                <a:cs typeface="Handy Casual"/>
                <a:sym typeface="Handy Casual"/>
              </a:rPr>
              <a:t>(URBANSPLASH, 2026.)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551" r="-2539" b="-6724"/>
            </a:stretch>
          </a:blipFill>
        </p:spPr>
      </p:sp>
      <p:sp>
        <p:nvSpPr>
          <p:cNvPr id="3" name="Freeform 3"/>
          <p:cNvSpPr/>
          <p:nvPr/>
        </p:nvSpPr>
        <p:spPr>
          <a:xfrm rot="2524142">
            <a:off x="-149555" y="-819601"/>
            <a:ext cx="2534629" cy="5203570"/>
          </a:xfrm>
          <a:custGeom>
            <a:avLst/>
            <a:gdLst/>
            <a:ahLst/>
            <a:cxnLst/>
            <a:rect l="l" t="t" r="r" b="b"/>
            <a:pathLst>
              <a:path w="2534629" h="5203570">
                <a:moveTo>
                  <a:pt x="0" y="0"/>
                </a:moveTo>
                <a:lnTo>
                  <a:pt x="2534630" y="0"/>
                </a:lnTo>
                <a:lnTo>
                  <a:pt x="2534630" y="5203571"/>
                </a:lnTo>
                <a:lnTo>
                  <a:pt x="0" y="5203571"/>
                </a:lnTo>
                <a:lnTo>
                  <a:pt x="0" y="0"/>
                </a:lnTo>
                <a:close/>
              </a:path>
            </a:pathLst>
          </a:custGeom>
          <a:blipFill>
            <a:blip r:embed="rId4">
              <a:extLst>
                <a:ext uri="{96DAC541-7B7A-43D3-8B79-37D633B846F1}">
                  <asvg:svgBlip xmlns:asvg="http://schemas.microsoft.com/office/drawing/2016/SVG/main" r:embed="rId5"/>
                </a:ext>
              </a:extLst>
            </a:blip>
            <a:stretch>
              <a:fillRect t="-1114" r="-119675"/>
            </a:stretch>
          </a:blipFill>
        </p:spPr>
      </p:sp>
      <p:sp>
        <p:nvSpPr>
          <p:cNvPr id="4" name="Freeform 4"/>
          <p:cNvSpPr/>
          <p:nvPr/>
        </p:nvSpPr>
        <p:spPr>
          <a:xfrm>
            <a:off x="15572099" y="7835225"/>
            <a:ext cx="1981375" cy="2025569"/>
          </a:xfrm>
          <a:custGeom>
            <a:avLst/>
            <a:gdLst/>
            <a:ahLst/>
            <a:cxnLst/>
            <a:rect l="l" t="t" r="r" b="b"/>
            <a:pathLst>
              <a:path w="1981375" h="2025569">
                <a:moveTo>
                  <a:pt x="0" y="0"/>
                </a:moveTo>
                <a:lnTo>
                  <a:pt x="1981375" y="0"/>
                </a:lnTo>
                <a:lnTo>
                  <a:pt x="1981375" y="2025569"/>
                </a:lnTo>
                <a:lnTo>
                  <a:pt x="0" y="202556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TextBox 5"/>
          <p:cNvSpPr txBox="1"/>
          <p:nvPr/>
        </p:nvSpPr>
        <p:spPr>
          <a:xfrm>
            <a:off x="5137316" y="-115576"/>
            <a:ext cx="8013368" cy="2050428"/>
          </a:xfrm>
          <a:prstGeom prst="rect">
            <a:avLst/>
          </a:prstGeom>
        </p:spPr>
        <p:txBody>
          <a:bodyPr lIns="0" tIns="0" rIns="0" bIns="0" rtlCol="0" anchor="t">
            <a:spAutoFit/>
          </a:bodyPr>
          <a:lstStyle/>
          <a:p>
            <a:pPr algn="ctr">
              <a:lnSpc>
                <a:spcPts val="16659"/>
              </a:lnSpc>
            </a:pPr>
            <a:r>
              <a:rPr lang="en-US" sz="11899" spc="237">
                <a:solidFill>
                  <a:srgbClr val="194759"/>
                </a:solidFill>
                <a:latin typeface="Handy Casual"/>
                <a:ea typeface="Handy Casual"/>
                <a:cs typeface="Handy Casual"/>
                <a:sym typeface="Handy Casual"/>
              </a:rPr>
              <a:t>VISION.</a:t>
            </a:r>
          </a:p>
        </p:txBody>
      </p:sp>
      <p:sp>
        <p:nvSpPr>
          <p:cNvPr id="6" name="Freeform 6"/>
          <p:cNvSpPr/>
          <p:nvPr/>
        </p:nvSpPr>
        <p:spPr>
          <a:xfrm rot="8036541">
            <a:off x="15246707" y="-925609"/>
            <a:ext cx="3008180" cy="5201298"/>
          </a:xfrm>
          <a:custGeom>
            <a:avLst/>
            <a:gdLst/>
            <a:ahLst/>
            <a:cxnLst/>
            <a:rect l="l" t="t" r="r" b="b"/>
            <a:pathLst>
              <a:path w="3008180" h="5201298">
                <a:moveTo>
                  <a:pt x="0" y="0"/>
                </a:moveTo>
                <a:lnTo>
                  <a:pt x="3008180" y="0"/>
                </a:lnTo>
                <a:lnTo>
                  <a:pt x="3008180" y="5201297"/>
                </a:lnTo>
                <a:lnTo>
                  <a:pt x="0" y="5201297"/>
                </a:lnTo>
                <a:lnTo>
                  <a:pt x="0" y="0"/>
                </a:lnTo>
                <a:close/>
              </a:path>
            </a:pathLst>
          </a:custGeom>
          <a:blipFill>
            <a:blip r:embed="rId4">
              <a:extLst>
                <a:ext uri="{96DAC541-7B7A-43D3-8B79-37D633B846F1}">
                  <asvg:svgBlip xmlns:asvg="http://schemas.microsoft.com/office/drawing/2016/SVG/main" r:embed="rId5"/>
                </a:ext>
              </a:extLst>
            </a:blip>
            <a:stretch>
              <a:fillRect l="-82973"/>
            </a:stretch>
          </a:blipFill>
        </p:spPr>
      </p:sp>
      <p:sp>
        <p:nvSpPr>
          <p:cNvPr id="7" name="Freeform 7"/>
          <p:cNvSpPr/>
          <p:nvPr/>
        </p:nvSpPr>
        <p:spPr>
          <a:xfrm rot="-1678667">
            <a:off x="826359" y="7197808"/>
            <a:ext cx="2224474" cy="2274090"/>
          </a:xfrm>
          <a:custGeom>
            <a:avLst/>
            <a:gdLst/>
            <a:ahLst/>
            <a:cxnLst/>
            <a:rect l="l" t="t" r="r" b="b"/>
            <a:pathLst>
              <a:path w="2224474" h="2274090">
                <a:moveTo>
                  <a:pt x="0" y="0"/>
                </a:moveTo>
                <a:lnTo>
                  <a:pt x="2224474" y="0"/>
                </a:lnTo>
                <a:lnTo>
                  <a:pt x="2224474" y="2274090"/>
                </a:lnTo>
                <a:lnTo>
                  <a:pt x="0" y="227409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Freeform 8"/>
          <p:cNvSpPr/>
          <p:nvPr/>
        </p:nvSpPr>
        <p:spPr>
          <a:xfrm rot="2843344">
            <a:off x="3738087" y="-153138"/>
            <a:ext cx="1351879" cy="1364564"/>
          </a:xfrm>
          <a:custGeom>
            <a:avLst/>
            <a:gdLst/>
            <a:ahLst/>
            <a:cxnLst/>
            <a:rect l="l" t="t" r="r" b="b"/>
            <a:pathLst>
              <a:path w="1351879" h="1364564">
                <a:moveTo>
                  <a:pt x="0" y="0"/>
                </a:moveTo>
                <a:lnTo>
                  <a:pt x="1351879" y="0"/>
                </a:lnTo>
                <a:lnTo>
                  <a:pt x="1351879" y="1364564"/>
                </a:lnTo>
                <a:lnTo>
                  <a:pt x="0" y="136456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9" name="TextBox 9"/>
          <p:cNvSpPr txBox="1"/>
          <p:nvPr/>
        </p:nvSpPr>
        <p:spPr>
          <a:xfrm>
            <a:off x="8790772" y="2767808"/>
            <a:ext cx="8128981" cy="5567045"/>
          </a:xfrm>
          <a:prstGeom prst="rect">
            <a:avLst/>
          </a:prstGeom>
        </p:spPr>
        <p:txBody>
          <a:bodyPr lIns="0" tIns="0" rIns="0" bIns="0" rtlCol="0" anchor="t">
            <a:spAutoFit/>
          </a:bodyPr>
          <a:lstStyle/>
          <a:p>
            <a:pPr marL="572134" lvl="1" indent="-286067" algn="ctr">
              <a:lnSpc>
                <a:spcPts val="3444"/>
              </a:lnSpc>
              <a:buFont typeface="Arial"/>
              <a:buChar char="•"/>
            </a:pPr>
            <a:r>
              <a:rPr lang="en-US" sz="2649" spc="98">
                <a:solidFill>
                  <a:srgbClr val="194759"/>
                </a:solidFill>
                <a:latin typeface="Capriola"/>
                <a:ea typeface="Capriola"/>
                <a:cs typeface="Capriola"/>
                <a:sym typeface="Capriola"/>
              </a:rPr>
              <a:t>Serves to contribute to the long-term social and economical prosperity of Swansea, whilst also reinforcing its significance and relevance as a waterfront location and tourist destination.</a:t>
            </a:r>
          </a:p>
          <a:p>
            <a:pPr marL="572134" lvl="1" indent="-286067" algn="ctr">
              <a:lnSpc>
                <a:spcPts val="3444"/>
              </a:lnSpc>
              <a:buFont typeface="Arial"/>
              <a:buChar char="•"/>
            </a:pPr>
            <a:r>
              <a:rPr lang="en-US" sz="2649" spc="98">
                <a:solidFill>
                  <a:srgbClr val="194759"/>
                </a:solidFill>
                <a:latin typeface="Capriola"/>
                <a:ea typeface="Capriola"/>
                <a:cs typeface="Capriola"/>
                <a:sym typeface="Capriola"/>
              </a:rPr>
              <a:t>The first aquarium in Wales- current nearest aquarium to the South Wales region is Bristol. The aquarium would help to educate locals on marine life, whilst also supporting scientific research and promoting environmental responsibility.</a:t>
            </a:r>
          </a:p>
        </p:txBody>
      </p:sp>
      <p:sp>
        <p:nvSpPr>
          <p:cNvPr id="10" name="Freeform 10"/>
          <p:cNvSpPr/>
          <p:nvPr/>
        </p:nvSpPr>
        <p:spPr>
          <a:xfrm rot="-1338177">
            <a:off x="-63127" y="5128311"/>
            <a:ext cx="1576425" cy="1591217"/>
          </a:xfrm>
          <a:custGeom>
            <a:avLst/>
            <a:gdLst/>
            <a:ahLst/>
            <a:cxnLst/>
            <a:rect l="l" t="t" r="r" b="b"/>
            <a:pathLst>
              <a:path w="1576425" h="1591217">
                <a:moveTo>
                  <a:pt x="0" y="0"/>
                </a:moveTo>
                <a:lnTo>
                  <a:pt x="1576426" y="0"/>
                </a:lnTo>
                <a:lnTo>
                  <a:pt x="1576426" y="1591218"/>
                </a:lnTo>
                <a:lnTo>
                  <a:pt x="0" y="159121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1" name="Freeform 11"/>
          <p:cNvSpPr/>
          <p:nvPr/>
        </p:nvSpPr>
        <p:spPr>
          <a:xfrm rot="-1567336">
            <a:off x="4966423" y="9029416"/>
            <a:ext cx="1125793" cy="1136357"/>
          </a:xfrm>
          <a:custGeom>
            <a:avLst/>
            <a:gdLst/>
            <a:ahLst/>
            <a:cxnLst/>
            <a:rect l="l" t="t" r="r" b="b"/>
            <a:pathLst>
              <a:path w="1125793" h="1136357">
                <a:moveTo>
                  <a:pt x="0" y="0"/>
                </a:moveTo>
                <a:lnTo>
                  <a:pt x="1125793" y="0"/>
                </a:lnTo>
                <a:lnTo>
                  <a:pt x="1125793" y="1136357"/>
                </a:lnTo>
                <a:lnTo>
                  <a:pt x="0" y="113635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2" name="Freeform 12"/>
          <p:cNvSpPr/>
          <p:nvPr/>
        </p:nvSpPr>
        <p:spPr>
          <a:xfrm>
            <a:off x="16489239" y="5143500"/>
            <a:ext cx="1798761" cy="1815639"/>
          </a:xfrm>
          <a:custGeom>
            <a:avLst/>
            <a:gdLst/>
            <a:ahLst/>
            <a:cxnLst/>
            <a:rect l="l" t="t" r="r" b="b"/>
            <a:pathLst>
              <a:path w="1798761" h="1815639">
                <a:moveTo>
                  <a:pt x="0" y="0"/>
                </a:moveTo>
                <a:lnTo>
                  <a:pt x="1798761" y="0"/>
                </a:lnTo>
                <a:lnTo>
                  <a:pt x="1798761" y="1815639"/>
                </a:lnTo>
                <a:lnTo>
                  <a:pt x="0" y="181563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3" name="Freeform 13"/>
          <p:cNvSpPr/>
          <p:nvPr/>
        </p:nvSpPr>
        <p:spPr>
          <a:xfrm rot="-1567336">
            <a:off x="13343350" y="1214006"/>
            <a:ext cx="1125793" cy="1136357"/>
          </a:xfrm>
          <a:custGeom>
            <a:avLst/>
            <a:gdLst/>
            <a:ahLst/>
            <a:cxnLst/>
            <a:rect l="l" t="t" r="r" b="b"/>
            <a:pathLst>
              <a:path w="1125793" h="1136357">
                <a:moveTo>
                  <a:pt x="0" y="0"/>
                </a:moveTo>
                <a:lnTo>
                  <a:pt x="1125793" y="0"/>
                </a:lnTo>
                <a:lnTo>
                  <a:pt x="1125793" y="1136357"/>
                </a:lnTo>
                <a:lnTo>
                  <a:pt x="0" y="113635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4" name="Freeform 14"/>
          <p:cNvSpPr/>
          <p:nvPr/>
        </p:nvSpPr>
        <p:spPr>
          <a:xfrm rot="1811048">
            <a:off x="11623051" y="8574961"/>
            <a:ext cx="857666" cy="865714"/>
          </a:xfrm>
          <a:custGeom>
            <a:avLst/>
            <a:gdLst/>
            <a:ahLst/>
            <a:cxnLst/>
            <a:rect l="l" t="t" r="r" b="b"/>
            <a:pathLst>
              <a:path w="857666" h="865714">
                <a:moveTo>
                  <a:pt x="0" y="0"/>
                </a:moveTo>
                <a:lnTo>
                  <a:pt x="857666" y="0"/>
                </a:lnTo>
                <a:lnTo>
                  <a:pt x="857666" y="865714"/>
                </a:lnTo>
                <a:lnTo>
                  <a:pt x="0" y="86571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5" name="Freeform 15"/>
          <p:cNvSpPr/>
          <p:nvPr/>
        </p:nvSpPr>
        <p:spPr>
          <a:xfrm>
            <a:off x="1317276" y="3211113"/>
            <a:ext cx="7042981" cy="3864774"/>
          </a:xfrm>
          <a:custGeom>
            <a:avLst/>
            <a:gdLst/>
            <a:ahLst/>
            <a:cxnLst/>
            <a:rect l="l" t="t" r="r" b="b"/>
            <a:pathLst>
              <a:path w="7042981" h="3864774">
                <a:moveTo>
                  <a:pt x="0" y="0"/>
                </a:moveTo>
                <a:lnTo>
                  <a:pt x="7042982" y="0"/>
                </a:lnTo>
                <a:lnTo>
                  <a:pt x="7042982" y="3864774"/>
                </a:lnTo>
                <a:lnTo>
                  <a:pt x="0" y="3864774"/>
                </a:lnTo>
                <a:lnTo>
                  <a:pt x="0" y="0"/>
                </a:lnTo>
                <a:close/>
              </a:path>
            </a:pathLst>
          </a:custGeom>
          <a:blipFill>
            <a:blip r:embed="rId10"/>
            <a:stretch>
              <a:fillRect/>
            </a:stretch>
          </a:blipFill>
        </p:spPr>
      </p:sp>
      <p:sp>
        <p:nvSpPr>
          <p:cNvPr id="16" name="TextBox 16"/>
          <p:cNvSpPr txBox="1"/>
          <p:nvPr/>
        </p:nvSpPr>
        <p:spPr>
          <a:xfrm>
            <a:off x="5927640" y="7180476"/>
            <a:ext cx="2432618" cy="453081"/>
          </a:xfrm>
          <a:prstGeom prst="rect">
            <a:avLst/>
          </a:prstGeom>
        </p:spPr>
        <p:txBody>
          <a:bodyPr lIns="0" tIns="0" rIns="0" bIns="0" rtlCol="0" anchor="t">
            <a:spAutoFit/>
          </a:bodyPr>
          <a:lstStyle/>
          <a:p>
            <a:pPr algn="ctr">
              <a:lnSpc>
                <a:spcPts val="3639"/>
              </a:lnSpc>
              <a:spcBef>
                <a:spcPct val="0"/>
              </a:spcBef>
            </a:pPr>
            <a:r>
              <a:rPr lang="en-US" sz="2599" spc="51">
                <a:solidFill>
                  <a:srgbClr val="194759"/>
                </a:solidFill>
                <a:latin typeface="Handy Casual"/>
                <a:ea typeface="Handy Casual"/>
                <a:cs typeface="Handy Casual"/>
                <a:sym typeface="Handy Casual"/>
              </a:rPr>
              <a:t>(URBANSPLASH, 2026.)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551" r="-2539" b="-6724"/>
            </a:stretch>
          </a:blipFill>
        </p:spPr>
      </p:sp>
      <p:sp>
        <p:nvSpPr>
          <p:cNvPr id="3" name="Freeform 3"/>
          <p:cNvSpPr/>
          <p:nvPr/>
        </p:nvSpPr>
        <p:spPr>
          <a:xfrm rot="2524142">
            <a:off x="-542229" y="-493621"/>
            <a:ext cx="2534629" cy="5203570"/>
          </a:xfrm>
          <a:custGeom>
            <a:avLst/>
            <a:gdLst/>
            <a:ahLst/>
            <a:cxnLst/>
            <a:rect l="l" t="t" r="r" b="b"/>
            <a:pathLst>
              <a:path w="2534629" h="5203570">
                <a:moveTo>
                  <a:pt x="0" y="0"/>
                </a:moveTo>
                <a:lnTo>
                  <a:pt x="2534630" y="0"/>
                </a:lnTo>
                <a:lnTo>
                  <a:pt x="2534630" y="5203570"/>
                </a:lnTo>
                <a:lnTo>
                  <a:pt x="0" y="5203570"/>
                </a:lnTo>
                <a:lnTo>
                  <a:pt x="0" y="0"/>
                </a:lnTo>
                <a:close/>
              </a:path>
            </a:pathLst>
          </a:custGeom>
          <a:blipFill>
            <a:blip r:embed="rId4">
              <a:extLst>
                <a:ext uri="{96DAC541-7B7A-43D3-8B79-37D633B846F1}">
                  <asvg:svgBlip xmlns:asvg="http://schemas.microsoft.com/office/drawing/2016/SVG/main" r:embed="rId5"/>
                </a:ext>
              </a:extLst>
            </a:blip>
            <a:stretch>
              <a:fillRect t="-1114" r="-119675"/>
            </a:stretch>
          </a:blipFill>
        </p:spPr>
      </p:sp>
      <p:sp>
        <p:nvSpPr>
          <p:cNvPr id="4" name="Freeform 4"/>
          <p:cNvSpPr/>
          <p:nvPr/>
        </p:nvSpPr>
        <p:spPr>
          <a:xfrm>
            <a:off x="15572099" y="7835225"/>
            <a:ext cx="1981375" cy="2025569"/>
          </a:xfrm>
          <a:custGeom>
            <a:avLst/>
            <a:gdLst/>
            <a:ahLst/>
            <a:cxnLst/>
            <a:rect l="l" t="t" r="r" b="b"/>
            <a:pathLst>
              <a:path w="1981375" h="2025569">
                <a:moveTo>
                  <a:pt x="0" y="0"/>
                </a:moveTo>
                <a:lnTo>
                  <a:pt x="1981375" y="0"/>
                </a:lnTo>
                <a:lnTo>
                  <a:pt x="1981375" y="2025569"/>
                </a:lnTo>
                <a:lnTo>
                  <a:pt x="0" y="202556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TextBox 5"/>
          <p:cNvSpPr txBox="1"/>
          <p:nvPr/>
        </p:nvSpPr>
        <p:spPr>
          <a:xfrm>
            <a:off x="3338247" y="-165343"/>
            <a:ext cx="11611506" cy="1840382"/>
          </a:xfrm>
          <a:prstGeom prst="rect">
            <a:avLst/>
          </a:prstGeom>
        </p:spPr>
        <p:txBody>
          <a:bodyPr lIns="0" tIns="0" rIns="0" bIns="0" rtlCol="0" anchor="t">
            <a:spAutoFit/>
          </a:bodyPr>
          <a:lstStyle/>
          <a:p>
            <a:pPr algn="ctr">
              <a:lnSpc>
                <a:spcPts val="15044"/>
              </a:lnSpc>
            </a:pPr>
            <a:r>
              <a:rPr lang="en-US" sz="10745" spc="214">
                <a:solidFill>
                  <a:srgbClr val="194759"/>
                </a:solidFill>
                <a:latin typeface="Handy Casual"/>
                <a:ea typeface="Handy Casual"/>
                <a:cs typeface="Handy Casual"/>
                <a:sym typeface="Handy Casual"/>
              </a:rPr>
              <a:t>SMART OBJECTIVES.</a:t>
            </a:r>
          </a:p>
        </p:txBody>
      </p:sp>
      <p:sp>
        <p:nvSpPr>
          <p:cNvPr id="6" name="Freeform 6"/>
          <p:cNvSpPr/>
          <p:nvPr/>
        </p:nvSpPr>
        <p:spPr>
          <a:xfrm rot="8036541">
            <a:off x="15246707" y="-925609"/>
            <a:ext cx="3008180" cy="5201298"/>
          </a:xfrm>
          <a:custGeom>
            <a:avLst/>
            <a:gdLst/>
            <a:ahLst/>
            <a:cxnLst/>
            <a:rect l="l" t="t" r="r" b="b"/>
            <a:pathLst>
              <a:path w="3008180" h="5201298">
                <a:moveTo>
                  <a:pt x="0" y="0"/>
                </a:moveTo>
                <a:lnTo>
                  <a:pt x="3008180" y="0"/>
                </a:lnTo>
                <a:lnTo>
                  <a:pt x="3008180" y="5201297"/>
                </a:lnTo>
                <a:lnTo>
                  <a:pt x="0" y="5201297"/>
                </a:lnTo>
                <a:lnTo>
                  <a:pt x="0" y="0"/>
                </a:lnTo>
                <a:close/>
              </a:path>
            </a:pathLst>
          </a:custGeom>
          <a:blipFill>
            <a:blip r:embed="rId4">
              <a:extLst>
                <a:ext uri="{96DAC541-7B7A-43D3-8B79-37D633B846F1}">
                  <asvg:svgBlip xmlns:asvg="http://schemas.microsoft.com/office/drawing/2016/SVG/main" r:embed="rId5"/>
                </a:ext>
              </a:extLst>
            </a:blip>
            <a:stretch>
              <a:fillRect l="-82973"/>
            </a:stretch>
          </a:blipFill>
        </p:spPr>
      </p:sp>
      <p:sp>
        <p:nvSpPr>
          <p:cNvPr id="7" name="Freeform 7"/>
          <p:cNvSpPr/>
          <p:nvPr/>
        </p:nvSpPr>
        <p:spPr>
          <a:xfrm rot="-1678667">
            <a:off x="826359" y="7197808"/>
            <a:ext cx="2224474" cy="2274090"/>
          </a:xfrm>
          <a:custGeom>
            <a:avLst/>
            <a:gdLst/>
            <a:ahLst/>
            <a:cxnLst/>
            <a:rect l="l" t="t" r="r" b="b"/>
            <a:pathLst>
              <a:path w="2224474" h="2274090">
                <a:moveTo>
                  <a:pt x="0" y="0"/>
                </a:moveTo>
                <a:lnTo>
                  <a:pt x="2224474" y="0"/>
                </a:lnTo>
                <a:lnTo>
                  <a:pt x="2224474" y="2274090"/>
                </a:lnTo>
                <a:lnTo>
                  <a:pt x="0" y="227409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Freeform 8"/>
          <p:cNvSpPr/>
          <p:nvPr/>
        </p:nvSpPr>
        <p:spPr>
          <a:xfrm rot="2843344">
            <a:off x="3165161" y="-141299"/>
            <a:ext cx="1351879" cy="1364564"/>
          </a:xfrm>
          <a:custGeom>
            <a:avLst/>
            <a:gdLst/>
            <a:ahLst/>
            <a:cxnLst/>
            <a:rect l="l" t="t" r="r" b="b"/>
            <a:pathLst>
              <a:path w="1351879" h="1364564">
                <a:moveTo>
                  <a:pt x="0" y="0"/>
                </a:moveTo>
                <a:lnTo>
                  <a:pt x="1351878" y="0"/>
                </a:lnTo>
                <a:lnTo>
                  <a:pt x="1351878" y="1364564"/>
                </a:lnTo>
                <a:lnTo>
                  <a:pt x="0" y="136456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9" name="TextBox 9"/>
          <p:cNvSpPr txBox="1"/>
          <p:nvPr/>
        </p:nvSpPr>
        <p:spPr>
          <a:xfrm>
            <a:off x="3089272" y="2803851"/>
            <a:ext cx="12482827" cy="4641197"/>
          </a:xfrm>
          <a:prstGeom prst="rect">
            <a:avLst/>
          </a:prstGeom>
        </p:spPr>
        <p:txBody>
          <a:bodyPr lIns="0" tIns="0" rIns="0" bIns="0" rtlCol="0" anchor="t">
            <a:spAutoFit/>
          </a:bodyPr>
          <a:lstStyle/>
          <a:p>
            <a:pPr algn="ctr">
              <a:lnSpc>
                <a:spcPts val="4616"/>
              </a:lnSpc>
            </a:pPr>
            <a:r>
              <a:rPr lang="en-US" sz="3551" u="sng" spc="131">
                <a:solidFill>
                  <a:srgbClr val="194759"/>
                </a:solidFill>
                <a:latin typeface="Capriola"/>
                <a:ea typeface="Capriola"/>
                <a:cs typeface="Capriola"/>
                <a:sym typeface="Capriola"/>
              </a:rPr>
              <a:t>Create job opportunities within Swansea;</a:t>
            </a:r>
          </a:p>
          <a:p>
            <a:pPr algn="ctr">
              <a:lnSpc>
                <a:spcPts val="4616"/>
              </a:lnSpc>
            </a:pPr>
            <a:r>
              <a:rPr lang="en-US" sz="3551" u="sng" spc="131">
                <a:solidFill>
                  <a:srgbClr val="194759"/>
                </a:solidFill>
                <a:latin typeface="Capriola"/>
                <a:ea typeface="Capriola"/>
                <a:cs typeface="Capriola"/>
                <a:sym typeface="Capriola"/>
              </a:rPr>
              <a:t>S</a:t>
            </a:r>
            <a:r>
              <a:rPr lang="en-US" sz="3551" spc="131">
                <a:solidFill>
                  <a:srgbClr val="194759"/>
                </a:solidFill>
                <a:latin typeface="Capriola"/>
                <a:ea typeface="Capriola"/>
                <a:cs typeface="Capriola"/>
                <a:sym typeface="Capriola"/>
              </a:rPr>
              <a:t>pecific - generate direct &amp; indirect employment opportunities. </a:t>
            </a:r>
          </a:p>
          <a:p>
            <a:pPr algn="ctr">
              <a:lnSpc>
                <a:spcPts val="4616"/>
              </a:lnSpc>
            </a:pPr>
            <a:r>
              <a:rPr lang="en-US" sz="3551" u="sng" spc="131">
                <a:solidFill>
                  <a:srgbClr val="194759"/>
                </a:solidFill>
                <a:latin typeface="Capriola"/>
                <a:ea typeface="Capriola"/>
                <a:cs typeface="Capriola"/>
                <a:sym typeface="Capriola"/>
              </a:rPr>
              <a:t>M</a:t>
            </a:r>
            <a:r>
              <a:rPr lang="en-US" sz="3551" spc="131">
                <a:solidFill>
                  <a:srgbClr val="194759"/>
                </a:solidFill>
                <a:latin typeface="Capriola"/>
                <a:ea typeface="Capriola"/>
                <a:cs typeface="Capriola"/>
                <a:sym typeface="Capriola"/>
              </a:rPr>
              <a:t>easurable - 200 jobs.</a:t>
            </a:r>
          </a:p>
          <a:p>
            <a:pPr algn="ctr">
              <a:lnSpc>
                <a:spcPts val="4616"/>
              </a:lnSpc>
            </a:pPr>
            <a:r>
              <a:rPr lang="en-US" sz="3551" u="sng" spc="131">
                <a:solidFill>
                  <a:srgbClr val="194759"/>
                </a:solidFill>
                <a:latin typeface="Capriola"/>
                <a:ea typeface="Capriola"/>
                <a:cs typeface="Capriola"/>
                <a:sym typeface="Capriola"/>
              </a:rPr>
              <a:t>A</a:t>
            </a:r>
            <a:r>
              <a:rPr lang="en-US" sz="3551" spc="131">
                <a:solidFill>
                  <a:srgbClr val="194759"/>
                </a:solidFill>
                <a:latin typeface="Capriola"/>
                <a:ea typeface="Capriola"/>
                <a:cs typeface="Capriola"/>
                <a:sym typeface="Capriola"/>
              </a:rPr>
              <a:t>chievable - through aquarium operations</a:t>
            </a:r>
          </a:p>
          <a:p>
            <a:pPr algn="ctr">
              <a:lnSpc>
                <a:spcPts val="4616"/>
              </a:lnSpc>
            </a:pPr>
            <a:r>
              <a:rPr lang="en-US" sz="3551" u="sng" spc="131">
                <a:solidFill>
                  <a:srgbClr val="194759"/>
                </a:solidFill>
                <a:latin typeface="Capriola"/>
                <a:ea typeface="Capriola"/>
                <a:cs typeface="Capriola"/>
                <a:sym typeface="Capriola"/>
              </a:rPr>
              <a:t>R</a:t>
            </a:r>
            <a:r>
              <a:rPr lang="en-US" sz="3551" spc="131">
                <a:solidFill>
                  <a:srgbClr val="194759"/>
                </a:solidFill>
                <a:latin typeface="Capriola"/>
                <a:ea typeface="Capriola"/>
                <a:cs typeface="Capriola"/>
                <a:sym typeface="Capriola"/>
              </a:rPr>
              <a:t>elevant - supporting the economic development of Swansea.</a:t>
            </a:r>
          </a:p>
          <a:p>
            <a:pPr algn="ctr">
              <a:lnSpc>
                <a:spcPts val="4616"/>
              </a:lnSpc>
            </a:pPr>
            <a:r>
              <a:rPr lang="en-US" sz="3551" u="sng" spc="131">
                <a:solidFill>
                  <a:srgbClr val="194759"/>
                </a:solidFill>
                <a:latin typeface="Capriola"/>
                <a:ea typeface="Capriola"/>
                <a:cs typeface="Capriola"/>
                <a:sym typeface="Capriola"/>
              </a:rPr>
              <a:t>T</a:t>
            </a:r>
            <a:r>
              <a:rPr lang="en-US" sz="3551" spc="131">
                <a:solidFill>
                  <a:srgbClr val="194759"/>
                </a:solidFill>
                <a:latin typeface="Capriola"/>
                <a:ea typeface="Capriola"/>
                <a:cs typeface="Capriola"/>
                <a:sym typeface="Capriola"/>
              </a:rPr>
              <a:t>ime bound - within three years of opening. </a:t>
            </a:r>
          </a:p>
        </p:txBody>
      </p:sp>
      <p:sp>
        <p:nvSpPr>
          <p:cNvPr id="10" name="Freeform 10"/>
          <p:cNvSpPr/>
          <p:nvPr/>
        </p:nvSpPr>
        <p:spPr>
          <a:xfrm rot="-1338177">
            <a:off x="-63127" y="5128311"/>
            <a:ext cx="1576425" cy="1591217"/>
          </a:xfrm>
          <a:custGeom>
            <a:avLst/>
            <a:gdLst/>
            <a:ahLst/>
            <a:cxnLst/>
            <a:rect l="l" t="t" r="r" b="b"/>
            <a:pathLst>
              <a:path w="1576425" h="1591217">
                <a:moveTo>
                  <a:pt x="0" y="0"/>
                </a:moveTo>
                <a:lnTo>
                  <a:pt x="1576426" y="0"/>
                </a:lnTo>
                <a:lnTo>
                  <a:pt x="1576426" y="1591218"/>
                </a:lnTo>
                <a:lnTo>
                  <a:pt x="0" y="159121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1" name="Freeform 11"/>
          <p:cNvSpPr/>
          <p:nvPr/>
        </p:nvSpPr>
        <p:spPr>
          <a:xfrm rot="-1567336">
            <a:off x="4966423" y="9029416"/>
            <a:ext cx="1125793" cy="1136357"/>
          </a:xfrm>
          <a:custGeom>
            <a:avLst/>
            <a:gdLst/>
            <a:ahLst/>
            <a:cxnLst/>
            <a:rect l="l" t="t" r="r" b="b"/>
            <a:pathLst>
              <a:path w="1125793" h="1136357">
                <a:moveTo>
                  <a:pt x="0" y="0"/>
                </a:moveTo>
                <a:lnTo>
                  <a:pt x="1125793" y="0"/>
                </a:lnTo>
                <a:lnTo>
                  <a:pt x="1125793" y="1136357"/>
                </a:lnTo>
                <a:lnTo>
                  <a:pt x="0" y="113635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2" name="Freeform 12"/>
          <p:cNvSpPr/>
          <p:nvPr/>
        </p:nvSpPr>
        <p:spPr>
          <a:xfrm>
            <a:off x="16489239" y="5143500"/>
            <a:ext cx="1798761" cy="1815639"/>
          </a:xfrm>
          <a:custGeom>
            <a:avLst/>
            <a:gdLst/>
            <a:ahLst/>
            <a:cxnLst/>
            <a:rect l="l" t="t" r="r" b="b"/>
            <a:pathLst>
              <a:path w="1798761" h="1815639">
                <a:moveTo>
                  <a:pt x="0" y="0"/>
                </a:moveTo>
                <a:lnTo>
                  <a:pt x="1798761" y="0"/>
                </a:lnTo>
                <a:lnTo>
                  <a:pt x="1798761" y="1815639"/>
                </a:lnTo>
                <a:lnTo>
                  <a:pt x="0" y="181563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3" name="Freeform 13"/>
          <p:cNvSpPr/>
          <p:nvPr/>
        </p:nvSpPr>
        <p:spPr>
          <a:xfrm rot="-1567336">
            <a:off x="13443359" y="348882"/>
            <a:ext cx="1125793" cy="1136357"/>
          </a:xfrm>
          <a:custGeom>
            <a:avLst/>
            <a:gdLst/>
            <a:ahLst/>
            <a:cxnLst/>
            <a:rect l="l" t="t" r="r" b="b"/>
            <a:pathLst>
              <a:path w="1125793" h="1136357">
                <a:moveTo>
                  <a:pt x="0" y="0"/>
                </a:moveTo>
                <a:lnTo>
                  <a:pt x="1125793" y="0"/>
                </a:lnTo>
                <a:lnTo>
                  <a:pt x="1125793" y="1136357"/>
                </a:lnTo>
                <a:lnTo>
                  <a:pt x="0" y="113635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4" name="Freeform 14"/>
          <p:cNvSpPr/>
          <p:nvPr/>
        </p:nvSpPr>
        <p:spPr>
          <a:xfrm rot="1811048">
            <a:off x="11623051" y="8574961"/>
            <a:ext cx="857666" cy="865714"/>
          </a:xfrm>
          <a:custGeom>
            <a:avLst/>
            <a:gdLst/>
            <a:ahLst/>
            <a:cxnLst/>
            <a:rect l="l" t="t" r="r" b="b"/>
            <a:pathLst>
              <a:path w="857666" h="865714">
                <a:moveTo>
                  <a:pt x="0" y="0"/>
                </a:moveTo>
                <a:lnTo>
                  <a:pt x="857666" y="0"/>
                </a:lnTo>
                <a:lnTo>
                  <a:pt x="857666" y="865714"/>
                </a:lnTo>
                <a:lnTo>
                  <a:pt x="0" y="86571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5" name="TextBox 15"/>
          <p:cNvSpPr txBox="1"/>
          <p:nvPr/>
        </p:nvSpPr>
        <p:spPr>
          <a:xfrm>
            <a:off x="4240489" y="1724110"/>
            <a:ext cx="9764531" cy="720482"/>
          </a:xfrm>
          <a:prstGeom prst="rect">
            <a:avLst/>
          </a:prstGeom>
        </p:spPr>
        <p:txBody>
          <a:bodyPr lIns="0" tIns="0" rIns="0" bIns="0" rtlCol="0" anchor="t">
            <a:spAutoFit/>
          </a:bodyPr>
          <a:lstStyle/>
          <a:p>
            <a:pPr algn="ctr">
              <a:lnSpc>
                <a:spcPts val="2852"/>
              </a:lnSpc>
              <a:spcBef>
                <a:spcPct val="0"/>
              </a:spcBef>
            </a:pPr>
            <a:r>
              <a:rPr lang="en-US" sz="2037" spc="40">
                <a:solidFill>
                  <a:srgbClr val="194759"/>
                </a:solidFill>
                <a:latin typeface="Capriola"/>
                <a:ea typeface="Capriola"/>
                <a:cs typeface="Capriola"/>
                <a:sym typeface="Capriola"/>
              </a:rPr>
              <a:t>here is one example of smart objectives that could be used by swansea council for the development of the civic centre’s aquarium.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551" r="-2539" b="-6724"/>
            </a:stretch>
          </a:blipFill>
        </p:spPr>
      </p:sp>
      <p:sp>
        <p:nvSpPr>
          <p:cNvPr id="3" name="Freeform 3"/>
          <p:cNvSpPr/>
          <p:nvPr/>
        </p:nvSpPr>
        <p:spPr>
          <a:xfrm rot="2524142">
            <a:off x="-542229" y="-493621"/>
            <a:ext cx="2534629" cy="5203570"/>
          </a:xfrm>
          <a:custGeom>
            <a:avLst/>
            <a:gdLst/>
            <a:ahLst/>
            <a:cxnLst/>
            <a:rect l="l" t="t" r="r" b="b"/>
            <a:pathLst>
              <a:path w="2534629" h="5203570">
                <a:moveTo>
                  <a:pt x="0" y="0"/>
                </a:moveTo>
                <a:lnTo>
                  <a:pt x="2534630" y="0"/>
                </a:lnTo>
                <a:lnTo>
                  <a:pt x="2534630" y="5203570"/>
                </a:lnTo>
                <a:lnTo>
                  <a:pt x="0" y="5203570"/>
                </a:lnTo>
                <a:lnTo>
                  <a:pt x="0" y="0"/>
                </a:lnTo>
                <a:close/>
              </a:path>
            </a:pathLst>
          </a:custGeom>
          <a:blipFill>
            <a:blip r:embed="rId3">
              <a:extLst>
                <a:ext uri="{96DAC541-7B7A-43D3-8B79-37D633B846F1}">
                  <asvg:svgBlip xmlns:asvg="http://schemas.microsoft.com/office/drawing/2016/SVG/main" r:embed="rId4"/>
                </a:ext>
              </a:extLst>
            </a:blip>
            <a:stretch>
              <a:fillRect t="-1114" r="-119675"/>
            </a:stretch>
          </a:blipFill>
        </p:spPr>
      </p:sp>
      <p:sp>
        <p:nvSpPr>
          <p:cNvPr id="4" name="Freeform 4"/>
          <p:cNvSpPr/>
          <p:nvPr/>
        </p:nvSpPr>
        <p:spPr>
          <a:xfrm>
            <a:off x="15572099" y="7835225"/>
            <a:ext cx="1981375" cy="2025569"/>
          </a:xfrm>
          <a:custGeom>
            <a:avLst/>
            <a:gdLst/>
            <a:ahLst/>
            <a:cxnLst/>
            <a:rect l="l" t="t" r="r" b="b"/>
            <a:pathLst>
              <a:path w="1981375" h="2025569">
                <a:moveTo>
                  <a:pt x="0" y="0"/>
                </a:moveTo>
                <a:lnTo>
                  <a:pt x="1981375" y="0"/>
                </a:lnTo>
                <a:lnTo>
                  <a:pt x="1981375" y="2025569"/>
                </a:lnTo>
                <a:lnTo>
                  <a:pt x="0" y="202556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3338247" y="-165343"/>
            <a:ext cx="11611506" cy="1840382"/>
          </a:xfrm>
          <a:prstGeom prst="rect">
            <a:avLst/>
          </a:prstGeom>
        </p:spPr>
        <p:txBody>
          <a:bodyPr lIns="0" tIns="0" rIns="0" bIns="0" rtlCol="0" anchor="t">
            <a:spAutoFit/>
          </a:bodyPr>
          <a:lstStyle/>
          <a:p>
            <a:pPr algn="ctr">
              <a:lnSpc>
                <a:spcPts val="15044"/>
              </a:lnSpc>
            </a:pPr>
            <a:r>
              <a:rPr lang="en-US" sz="10745" spc="214">
                <a:solidFill>
                  <a:srgbClr val="194759"/>
                </a:solidFill>
                <a:latin typeface="Handy Casual"/>
                <a:ea typeface="Handy Casual"/>
                <a:cs typeface="Handy Casual"/>
                <a:sym typeface="Handy Casual"/>
              </a:rPr>
              <a:t>REFERENCES.</a:t>
            </a:r>
          </a:p>
        </p:txBody>
      </p:sp>
      <p:sp>
        <p:nvSpPr>
          <p:cNvPr id="6" name="Freeform 6"/>
          <p:cNvSpPr/>
          <p:nvPr/>
        </p:nvSpPr>
        <p:spPr>
          <a:xfrm rot="8036541">
            <a:off x="15246707" y="-925609"/>
            <a:ext cx="3008180" cy="5201298"/>
          </a:xfrm>
          <a:custGeom>
            <a:avLst/>
            <a:gdLst/>
            <a:ahLst/>
            <a:cxnLst/>
            <a:rect l="l" t="t" r="r" b="b"/>
            <a:pathLst>
              <a:path w="3008180" h="5201298">
                <a:moveTo>
                  <a:pt x="0" y="0"/>
                </a:moveTo>
                <a:lnTo>
                  <a:pt x="3008180" y="0"/>
                </a:lnTo>
                <a:lnTo>
                  <a:pt x="3008180" y="5201297"/>
                </a:lnTo>
                <a:lnTo>
                  <a:pt x="0" y="5201297"/>
                </a:lnTo>
                <a:lnTo>
                  <a:pt x="0" y="0"/>
                </a:lnTo>
                <a:close/>
              </a:path>
            </a:pathLst>
          </a:custGeom>
          <a:blipFill>
            <a:blip r:embed="rId3">
              <a:extLst>
                <a:ext uri="{96DAC541-7B7A-43D3-8B79-37D633B846F1}">
                  <asvg:svgBlip xmlns:asvg="http://schemas.microsoft.com/office/drawing/2016/SVG/main" r:embed="rId4"/>
                </a:ext>
              </a:extLst>
            </a:blip>
            <a:stretch>
              <a:fillRect l="-82973"/>
            </a:stretch>
          </a:blipFill>
        </p:spPr>
      </p:sp>
      <p:sp>
        <p:nvSpPr>
          <p:cNvPr id="7" name="Freeform 7"/>
          <p:cNvSpPr/>
          <p:nvPr/>
        </p:nvSpPr>
        <p:spPr>
          <a:xfrm rot="-1678667">
            <a:off x="826359" y="7197808"/>
            <a:ext cx="2224474" cy="2274090"/>
          </a:xfrm>
          <a:custGeom>
            <a:avLst/>
            <a:gdLst/>
            <a:ahLst/>
            <a:cxnLst/>
            <a:rect l="l" t="t" r="r" b="b"/>
            <a:pathLst>
              <a:path w="2224474" h="2274090">
                <a:moveTo>
                  <a:pt x="0" y="0"/>
                </a:moveTo>
                <a:lnTo>
                  <a:pt x="2224474" y="0"/>
                </a:lnTo>
                <a:lnTo>
                  <a:pt x="2224474" y="2274090"/>
                </a:lnTo>
                <a:lnTo>
                  <a:pt x="0" y="227409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8" name="Freeform 8"/>
          <p:cNvSpPr/>
          <p:nvPr/>
        </p:nvSpPr>
        <p:spPr>
          <a:xfrm rot="2843344">
            <a:off x="3165161" y="-141299"/>
            <a:ext cx="1351879" cy="1364564"/>
          </a:xfrm>
          <a:custGeom>
            <a:avLst/>
            <a:gdLst/>
            <a:ahLst/>
            <a:cxnLst/>
            <a:rect l="l" t="t" r="r" b="b"/>
            <a:pathLst>
              <a:path w="1351879" h="1364564">
                <a:moveTo>
                  <a:pt x="0" y="0"/>
                </a:moveTo>
                <a:lnTo>
                  <a:pt x="1351878" y="0"/>
                </a:lnTo>
                <a:lnTo>
                  <a:pt x="1351878" y="1364564"/>
                </a:lnTo>
                <a:lnTo>
                  <a:pt x="0" y="136456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9" name="Freeform 9"/>
          <p:cNvSpPr/>
          <p:nvPr/>
        </p:nvSpPr>
        <p:spPr>
          <a:xfrm rot="-1338177">
            <a:off x="-63127" y="5128311"/>
            <a:ext cx="1576425" cy="1591217"/>
          </a:xfrm>
          <a:custGeom>
            <a:avLst/>
            <a:gdLst/>
            <a:ahLst/>
            <a:cxnLst/>
            <a:rect l="l" t="t" r="r" b="b"/>
            <a:pathLst>
              <a:path w="1576425" h="1591217">
                <a:moveTo>
                  <a:pt x="0" y="0"/>
                </a:moveTo>
                <a:lnTo>
                  <a:pt x="1576426" y="0"/>
                </a:lnTo>
                <a:lnTo>
                  <a:pt x="1576426" y="1591218"/>
                </a:lnTo>
                <a:lnTo>
                  <a:pt x="0" y="159121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0" name="Freeform 10"/>
          <p:cNvSpPr/>
          <p:nvPr/>
        </p:nvSpPr>
        <p:spPr>
          <a:xfrm rot="-1567336">
            <a:off x="4966423" y="9029416"/>
            <a:ext cx="1125793" cy="1136357"/>
          </a:xfrm>
          <a:custGeom>
            <a:avLst/>
            <a:gdLst/>
            <a:ahLst/>
            <a:cxnLst/>
            <a:rect l="l" t="t" r="r" b="b"/>
            <a:pathLst>
              <a:path w="1125793" h="1136357">
                <a:moveTo>
                  <a:pt x="0" y="0"/>
                </a:moveTo>
                <a:lnTo>
                  <a:pt x="1125793" y="0"/>
                </a:lnTo>
                <a:lnTo>
                  <a:pt x="1125793" y="1136357"/>
                </a:lnTo>
                <a:lnTo>
                  <a:pt x="0" y="113635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1" name="Freeform 11"/>
          <p:cNvSpPr/>
          <p:nvPr/>
        </p:nvSpPr>
        <p:spPr>
          <a:xfrm>
            <a:off x="16489239" y="5143500"/>
            <a:ext cx="1798761" cy="1815639"/>
          </a:xfrm>
          <a:custGeom>
            <a:avLst/>
            <a:gdLst/>
            <a:ahLst/>
            <a:cxnLst/>
            <a:rect l="l" t="t" r="r" b="b"/>
            <a:pathLst>
              <a:path w="1798761" h="1815639">
                <a:moveTo>
                  <a:pt x="0" y="0"/>
                </a:moveTo>
                <a:lnTo>
                  <a:pt x="1798761" y="0"/>
                </a:lnTo>
                <a:lnTo>
                  <a:pt x="1798761" y="1815639"/>
                </a:lnTo>
                <a:lnTo>
                  <a:pt x="0" y="181563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2" name="Freeform 12"/>
          <p:cNvSpPr/>
          <p:nvPr/>
        </p:nvSpPr>
        <p:spPr>
          <a:xfrm rot="-1567336">
            <a:off x="13443359" y="348882"/>
            <a:ext cx="1125793" cy="1136357"/>
          </a:xfrm>
          <a:custGeom>
            <a:avLst/>
            <a:gdLst/>
            <a:ahLst/>
            <a:cxnLst/>
            <a:rect l="l" t="t" r="r" b="b"/>
            <a:pathLst>
              <a:path w="1125793" h="1136357">
                <a:moveTo>
                  <a:pt x="0" y="0"/>
                </a:moveTo>
                <a:lnTo>
                  <a:pt x="1125793" y="0"/>
                </a:lnTo>
                <a:lnTo>
                  <a:pt x="1125793" y="1136357"/>
                </a:lnTo>
                <a:lnTo>
                  <a:pt x="0" y="113635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3" name="Freeform 13"/>
          <p:cNvSpPr/>
          <p:nvPr/>
        </p:nvSpPr>
        <p:spPr>
          <a:xfrm rot="1811048">
            <a:off x="11623051" y="8574961"/>
            <a:ext cx="857666" cy="865714"/>
          </a:xfrm>
          <a:custGeom>
            <a:avLst/>
            <a:gdLst/>
            <a:ahLst/>
            <a:cxnLst/>
            <a:rect l="l" t="t" r="r" b="b"/>
            <a:pathLst>
              <a:path w="857666" h="865714">
                <a:moveTo>
                  <a:pt x="0" y="0"/>
                </a:moveTo>
                <a:lnTo>
                  <a:pt x="857666" y="0"/>
                </a:lnTo>
                <a:lnTo>
                  <a:pt x="857666" y="865714"/>
                </a:lnTo>
                <a:lnTo>
                  <a:pt x="0" y="86571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4" name="TextBox 14"/>
          <p:cNvSpPr txBox="1"/>
          <p:nvPr/>
        </p:nvSpPr>
        <p:spPr>
          <a:xfrm>
            <a:off x="2553430" y="1658574"/>
            <a:ext cx="13181140" cy="6657110"/>
          </a:xfrm>
          <a:prstGeom prst="rect">
            <a:avLst/>
          </a:prstGeom>
        </p:spPr>
        <p:txBody>
          <a:bodyPr lIns="0" tIns="0" rIns="0" bIns="0" rtlCol="0" anchor="t">
            <a:spAutoFit/>
          </a:bodyPr>
          <a:lstStyle/>
          <a:p>
            <a:pPr algn="l">
              <a:lnSpc>
                <a:spcPts val="2412"/>
              </a:lnSpc>
              <a:spcBef>
                <a:spcPct val="0"/>
              </a:spcBef>
            </a:pPr>
            <a:r>
              <a:rPr lang="en-US" sz="1723" spc="34">
                <a:solidFill>
                  <a:srgbClr val="194759"/>
                </a:solidFill>
                <a:latin typeface="Arial"/>
                <a:ea typeface="Arial"/>
                <a:cs typeface="Arial"/>
                <a:sym typeface="Arial"/>
              </a:rPr>
              <a:t>EDITOR (2026). SWANSEA BAY NEWS. (ONLINE) SWANSEA BAY NEWS. AVAILABLE AT: HTTPS://SWANSEABAYNEWS.COM/FLATS-AQUARIUM-AND-LIDO-SWANSEAS-CIVIC-CENTRE-PLANS-MOVE-CLOSER-AS-CABINET-GIVES-GREEN-LIGHT/ (ACCESSED 9 APR. 2026).</a:t>
            </a:r>
          </a:p>
          <a:p>
            <a:pPr algn="l">
              <a:lnSpc>
                <a:spcPts val="2412"/>
              </a:lnSpc>
              <a:spcBef>
                <a:spcPct val="0"/>
              </a:spcBef>
            </a:pPr>
            <a:endParaRPr lang="en-US" sz="1723" spc="34">
              <a:solidFill>
                <a:srgbClr val="194759"/>
              </a:solidFill>
              <a:latin typeface="Arial"/>
              <a:ea typeface="Arial"/>
              <a:cs typeface="Arial"/>
              <a:sym typeface="Arial"/>
            </a:endParaRPr>
          </a:p>
          <a:p>
            <a:pPr algn="l">
              <a:lnSpc>
                <a:spcPts val="2412"/>
              </a:lnSpc>
              <a:spcBef>
                <a:spcPct val="0"/>
              </a:spcBef>
            </a:pPr>
            <a:r>
              <a:rPr lang="en-US" sz="1723" spc="34">
                <a:solidFill>
                  <a:srgbClr val="194759"/>
                </a:solidFill>
                <a:latin typeface="Arial"/>
                <a:ea typeface="Arial"/>
                <a:cs typeface="Arial"/>
                <a:sym typeface="Arial"/>
              </a:rPr>
              <a:t>SKYLINE (2017). SKYLINE SWANSEA | KILVEY HILL WALES. [ONLINE] HOME. AVAILABLE AT: HTTPS://SKYLINESWANSEA.CO.UK [ACCESSED 26 APR. 2026].</a:t>
            </a:r>
          </a:p>
          <a:p>
            <a:pPr algn="l">
              <a:lnSpc>
                <a:spcPts val="2412"/>
              </a:lnSpc>
              <a:spcBef>
                <a:spcPct val="0"/>
              </a:spcBef>
            </a:pPr>
            <a:endParaRPr lang="en-US" sz="1723" spc="34">
              <a:solidFill>
                <a:srgbClr val="194759"/>
              </a:solidFill>
              <a:latin typeface="Arial"/>
              <a:ea typeface="Arial"/>
              <a:cs typeface="Arial"/>
              <a:sym typeface="Arial"/>
            </a:endParaRPr>
          </a:p>
          <a:p>
            <a:pPr algn="l">
              <a:lnSpc>
                <a:spcPts val="2412"/>
              </a:lnSpc>
              <a:spcBef>
                <a:spcPct val="0"/>
              </a:spcBef>
            </a:pPr>
            <a:r>
              <a:rPr lang="en-US" sz="1723" spc="34">
                <a:solidFill>
                  <a:srgbClr val="194759"/>
                </a:solidFill>
                <a:latin typeface="Arial"/>
                <a:ea typeface="Arial"/>
                <a:cs typeface="Arial"/>
                <a:sym typeface="Arial"/>
              </a:rPr>
              <a:t>SWANSEA COUNCIL (2026). RESIDENTS INVITED TO HELP SHAPE FUTURE OF CIVIC CENTRE SITE - SWANSEA. (ONLINE) SWANSEA. AVAILABLE AT: HTTPS://WWW.SWANSEA.GOV.UK/ARTICLE/43219/RESIDENTS-INVITED-TO-HELP-SHAPE-FUTURE-OF-CIVIC-CENTRE-SITE (ACCESSED 27 APR. 2026).</a:t>
            </a:r>
          </a:p>
          <a:p>
            <a:pPr algn="l">
              <a:lnSpc>
                <a:spcPts val="2412"/>
              </a:lnSpc>
              <a:spcBef>
                <a:spcPct val="0"/>
              </a:spcBef>
            </a:pPr>
            <a:endParaRPr lang="en-US" sz="1723" spc="34">
              <a:solidFill>
                <a:srgbClr val="194759"/>
              </a:solidFill>
              <a:latin typeface="Arial"/>
              <a:ea typeface="Arial"/>
              <a:cs typeface="Arial"/>
              <a:sym typeface="Arial"/>
            </a:endParaRPr>
          </a:p>
          <a:p>
            <a:pPr algn="l">
              <a:lnSpc>
                <a:spcPts val="2412"/>
              </a:lnSpc>
              <a:spcBef>
                <a:spcPct val="0"/>
              </a:spcBef>
            </a:pPr>
            <a:r>
              <a:rPr lang="en-US" sz="1723" spc="34">
                <a:solidFill>
                  <a:srgbClr val="194759"/>
                </a:solidFill>
                <a:latin typeface="Arial"/>
                <a:ea typeface="Arial"/>
                <a:cs typeface="Arial"/>
                <a:sym typeface="Arial"/>
              </a:rPr>
              <a:t>SWANSEA.COM (2026). DEVELOPMENTS | SWANSEA.COM. (ONLINE) SWANSEA.COM. AVAILABLE AT: HTTPS://SWANSEA.COM/DEVELOPMENTS.HTML (ACCESSED 27 APR. 2026).</a:t>
            </a:r>
          </a:p>
          <a:p>
            <a:pPr algn="l">
              <a:lnSpc>
                <a:spcPts val="2412"/>
              </a:lnSpc>
              <a:spcBef>
                <a:spcPct val="0"/>
              </a:spcBef>
            </a:pPr>
            <a:endParaRPr lang="en-US" sz="1723" spc="34">
              <a:solidFill>
                <a:srgbClr val="194759"/>
              </a:solidFill>
              <a:latin typeface="Arial"/>
              <a:ea typeface="Arial"/>
              <a:cs typeface="Arial"/>
              <a:sym typeface="Arial"/>
            </a:endParaRPr>
          </a:p>
          <a:p>
            <a:pPr algn="l">
              <a:lnSpc>
                <a:spcPts val="2412"/>
              </a:lnSpc>
              <a:spcBef>
                <a:spcPct val="0"/>
              </a:spcBef>
            </a:pPr>
            <a:r>
              <a:rPr lang="en-US" sz="1723" spc="34">
                <a:solidFill>
                  <a:srgbClr val="194759"/>
                </a:solidFill>
                <a:latin typeface="Arial"/>
                <a:ea typeface="Arial"/>
                <a:cs typeface="Arial"/>
                <a:sym typeface="Arial"/>
              </a:rPr>
              <a:t>URBANSPLASH (N.D.). WELCOME TO TODAY’S EXHIBITION AND THANK YOU FOR COMING. (ONLINE) AVAILABLE AT: HTTPS://S3-EU-WEST-1.AMAZONAWS.COM/US-WEBSITE-CONTENT/DOWNLOADS/SWANSEA/SWANSEA_CIVIC_CENTRE_CONSULTATION_A1_BOARDS_0126_ENGLISH_AWK_LR.PDF (ACCESSED 27 APR. 2026).</a:t>
            </a:r>
          </a:p>
          <a:p>
            <a:pPr algn="l">
              <a:lnSpc>
                <a:spcPts val="2412"/>
              </a:lnSpc>
              <a:spcBef>
                <a:spcPct val="0"/>
              </a:spcBef>
            </a:pPr>
            <a:endParaRPr lang="en-US" sz="1723" spc="34">
              <a:solidFill>
                <a:srgbClr val="194759"/>
              </a:solidFill>
              <a:latin typeface="Arial"/>
              <a:ea typeface="Arial"/>
              <a:cs typeface="Arial"/>
              <a:sym typeface="Arial"/>
            </a:endParaRPr>
          </a:p>
          <a:p>
            <a:pPr algn="l">
              <a:lnSpc>
                <a:spcPts val="2412"/>
              </a:lnSpc>
              <a:spcBef>
                <a:spcPct val="0"/>
              </a:spcBef>
            </a:pPr>
            <a:r>
              <a:rPr lang="en-US" sz="1723" spc="34">
                <a:solidFill>
                  <a:srgbClr val="194759"/>
                </a:solidFill>
                <a:latin typeface="Arial"/>
                <a:ea typeface="Arial"/>
                <a:cs typeface="Arial"/>
                <a:sym typeface="Arial"/>
              </a:rPr>
              <a:t>YOULE, R. (2026). SWANSEA WATERFRONT TRANSFORMATION TO FEATURE AQUARIUM AND NEW LIDO. [ONLINE] WALES ONLINE. AVAILABLE AT: HTTPS://WWW.WALESONLINE.CO.UK/NEWS/WALES-NEWS/SWANSEA-WATERFRONT-TRANSFORMATION-FEATURE-AQUARIUM-33618733 (ACCESSED 2 APR. 2026).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551" r="-2539" b="-6724"/>
            </a:stretch>
          </a:blipFill>
        </p:spPr>
      </p:sp>
      <p:sp>
        <p:nvSpPr>
          <p:cNvPr id="3" name="Freeform 3"/>
          <p:cNvSpPr/>
          <p:nvPr/>
        </p:nvSpPr>
        <p:spPr>
          <a:xfrm>
            <a:off x="1028700" y="1675040"/>
            <a:ext cx="3576506" cy="7342533"/>
          </a:xfrm>
          <a:custGeom>
            <a:avLst/>
            <a:gdLst/>
            <a:ahLst/>
            <a:cxnLst/>
            <a:rect l="l" t="t" r="r" b="b"/>
            <a:pathLst>
              <a:path w="3576506" h="7342533">
                <a:moveTo>
                  <a:pt x="0" y="0"/>
                </a:moveTo>
                <a:lnTo>
                  <a:pt x="3576506" y="0"/>
                </a:lnTo>
                <a:lnTo>
                  <a:pt x="3576506" y="7342533"/>
                </a:lnTo>
                <a:lnTo>
                  <a:pt x="0" y="7342533"/>
                </a:lnTo>
                <a:lnTo>
                  <a:pt x="0" y="0"/>
                </a:lnTo>
                <a:close/>
              </a:path>
            </a:pathLst>
          </a:custGeom>
          <a:blipFill>
            <a:blip r:embed="rId3">
              <a:extLst>
                <a:ext uri="{96DAC541-7B7A-43D3-8B79-37D633B846F1}">
                  <asvg:svgBlip xmlns:asvg="http://schemas.microsoft.com/office/drawing/2016/SVG/main" r:embed="rId4"/>
                </a:ext>
              </a:extLst>
            </a:blip>
            <a:stretch>
              <a:fillRect t="-1114" r="-119675"/>
            </a:stretch>
          </a:blipFill>
        </p:spPr>
      </p:sp>
      <p:sp>
        <p:nvSpPr>
          <p:cNvPr id="4" name="Freeform 4"/>
          <p:cNvSpPr/>
          <p:nvPr/>
        </p:nvSpPr>
        <p:spPr>
          <a:xfrm>
            <a:off x="11524942" y="6645904"/>
            <a:ext cx="1178698" cy="1204988"/>
          </a:xfrm>
          <a:custGeom>
            <a:avLst/>
            <a:gdLst/>
            <a:ahLst/>
            <a:cxnLst/>
            <a:rect l="l" t="t" r="r" b="b"/>
            <a:pathLst>
              <a:path w="1178698" h="1204988">
                <a:moveTo>
                  <a:pt x="0" y="0"/>
                </a:moveTo>
                <a:lnTo>
                  <a:pt x="1178698" y="0"/>
                </a:lnTo>
                <a:lnTo>
                  <a:pt x="1178698" y="1204988"/>
                </a:lnTo>
                <a:lnTo>
                  <a:pt x="0" y="120498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2992201" y="3617492"/>
            <a:ext cx="12303598" cy="2704887"/>
          </a:xfrm>
          <a:prstGeom prst="rect">
            <a:avLst/>
          </a:prstGeom>
        </p:spPr>
        <p:txBody>
          <a:bodyPr lIns="0" tIns="0" rIns="0" bIns="0" rtlCol="0" anchor="t">
            <a:spAutoFit/>
          </a:bodyPr>
          <a:lstStyle/>
          <a:p>
            <a:pPr algn="ctr">
              <a:lnSpc>
                <a:spcPts val="22061"/>
              </a:lnSpc>
            </a:pPr>
            <a:r>
              <a:rPr lang="en-US" sz="15758" spc="315">
                <a:solidFill>
                  <a:srgbClr val="194759"/>
                </a:solidFill>
                <a:latin typeface="Handy Casual"/>
                <a:ea typeface="Handy Casual"/>
                <a:cs typeface="Handy Casual"/>
                <a:sym typeface="Handy Casual"/>
              </a:rPr>
              <a:t>THANK YOU!</a:t>
            </a:r>
          </a:p>
        </p:txBody>
      </p:sp>
      <p:sp>
        <p:nvSpPr>
          <p:cNvPr id="6" name="Freeform 6"/>
          <p:cNvSpPr/>
          <p:nvPr/>
        </p:nvSpPr>
        <p:spPr>
          <a:xfrm rot="-10800000">
            <a:off x="13283272" y="1663738"/>
            <a:ext cx="4025054" cy="6959523"/>
          </a:xfrm>
          <a:custGeom>
            <a:avLst/>
            <a:gdLst/>
            <a:ahLst/>
            <a:cxnLst/>
            <a:rect l="l" t="t" r="r" b="b"/>
            <a:pathLst>
              <a:path w="4025054" h="6959523">
                <a:moveTo>
                  <a:pt x="0" y="0"/>
                </a:moveTo>
                <a:lnTo>
                  <a:pt x="4025054" y="0"/>
                </a:lnTo>
                <a:lnTo>
                  <a:pt x="4025054" y="6959524"/>
                </a:lnTo>
                <a:lnTo>
                  <a:pt x="0" y="6959524"/>
                </a:lnTo>
                <a:lnTo>
                  <a:pt x="0" y="0"/>
                </a:lnTo>
                <a:close/>
              </a:path>
            </a:pathLst>
          </a:custGeom>
          <a:blipFill>
            <a:blip r:embed="rId3">
              <a:extLst>
                <a:ext uri="{96DAC541-7B7A-43D3-8B79-37D633B846F1}">
                  <asvg:svgBlip xmlns:asvg="http://schemas.microsoft.com/office/drawing/2016/SVG/main" r:embed="rId4"/>
                </a:ext>
              </a:extLst>
            </a:blip>
            <a:stretch>
              <a:fillRect l="-82973"/>
            </a:stretch>
          </a:blipFill>
        </p:spPr>
      </p:sp>
      <p:sp>
        <p:nvSpPr>
          <p:cNvPr id="7" name="Freeform 7"/>
          <p:cNvSpPr/>
          <p:nvPr/>
        </p:nvSpPr>
        <p:spPr>
          <a:xfrm rot="-1678667">
            <a:off x="5015694" y="2297673"/>
            <a:ext cx="1178698" cy="1204988"/>
          </a:xfrm>
          <a:custGeom>
            <a:avLst/>
            <a:gdLst/>
            <a:ahLst/>
            <a:cxnLst/>
            <a:rect l="l" t="t" r="r" b="b"/>
            <a:pathLst>
              <a:path w="1178698" h="1204988">
                <a:moveTo>
                  <a:pt x="0" y="0"/>
                </a:moveTo>
                <a:lnTo>
                  <a:pt x="1178697" y="0"/>
                </a:lnTo>
                <a:lnTo>
                  <a:pt x="1178697" y="1204988"/>
                </a:lnTo>
                <a:lnTo>
                  <a:pt x="0" y="120498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8" name="Freeform 8"/>
          <p:cNvSpPr/>
          <p:nvPr/>
        </p:nvSpPr>
        <p:spPr>
          <a:xfrm rot="2843344">
            <a:off x="11289962" y="664119"/>
            <a:ext cx="2003046" cy="2021841"/>
          </a:xfrm>
          <a:custGeom>
            <a:avLst/>
            <a:gdLst/>
            <a:ahLst/>
            <a:cxnLst/>
            <a:rect l="l" t="t" r="r" b="b"/>
            <a:pathLst>
              <a:path w="2003046" h="2021841">
                <a:moveTo>
                  <a:pt x="0" y="0"/>
                </a:moveTo>
                <a:lnTo>
                  <a:pt x="2003046" y="0"/>
                </a:lnTo>
                <a:lnTo>
                  <a:pt x="2003046" y="2021841"/>
                </a:lnTo>
                <a:lnTo>
                  <a:pt x="0" y="202184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9" name="Freeform 9"/>
          <p:cNvSpPr/>
          <p:nvPr/>
        </p:nvSpPr>
        <p:spPr>
          <a:xfrm rot="-1338177">
            <a:off x="-402460" y="2300929"/>
            <a:ext cx="1576425" cy="1591217"/>
          </a:xfrm>
          <a:custGeom>
            <a:avLst/>
            <a:gdLst/>
            <a:ahLst/>
            <a:cxnLst/>
            <a:rect l="l" t="t" r="r" b="b"/>
            <a:pathLst>
              <a:path w="1576425" h="1591217">
                <a:moveTo>
                  <a:pt x="0" y="0"/>
                </a:moveTo>
                <a:lnTo>
                  <a:pt x="1576425" y="0"/>
                </a:lnTo>
                <a:lnTo>
                  <a:pt x="1576425" y="1591218"/>
                </a:lnTo>
                <a:lnTo>
                  <a:pt x="0" y="159121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0" name="Freeform 10"/>
          <p:cNvSpPr/>
          <p:nvPr/>
        </p:nvSpPr>
        <p:spPr>
          <a:xfrm rot="-1567336">
            <a:off x="4393102" y="7175634"/>
            <a:ext cx="1720600" cy="1736745"/>
          </a:xfrm>
          <a:custGeom>
            <a:avLst/>
            <a:gdLst/>
            <a:ahLst/>
            <a:cxnLst/>
            <a:rect l="l" t="t" r="r" b="b"/>
            <a:pathLst>
              <a:path w="1720600" h="1736745">
                <a:moveTo>
                  <a:pt x="0" y="0"/>
                </a:moveTo>
                <a:lnTo>
                  <a:pt x="1720599" y="0"/>
                </a:lnTo>
                <a:lnTo>
                  <a:pt x="1720599" y="1736745"/>
                </a:lnTo>
                <a:lnTo>
                  <a:pt x="0" y="173674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1" name="Freeform 11"/>
          <p:cNvSpPr/>
          <p:nvPr/>
        </p:nvSpPr>
        <p:spPr>
          <a:xfrm>
            <a:off x="17049467" y="7248398"/>
            <a:ext cx="1576425" cy="1591217"/>
          </a:xfrm>
          <a:custGeom>
            <a:avLst/>
            <a:gdLst/>
            <a:ahLst/>
            <a:cxnLst/>
            <a:rect l="l" t="t" r="r" b="b"/>
            <a:pathLst>
              <a:path w="1576425" h="1591217">
                <a:moveTo>
                  <a:pt x="0" y="0"/>
                </a:moveTo>
                <a:lnTo>
                  <a:pt x="1576425" y="0"/>
                </a:lnTo>
                <a:lnTo>
                  <a:pt x="1576425" y="1591217"/>
                </a:lnTo>
                <a:lnTo>
                  <a:pt x="0" y="159121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2" name="TextBox 12"/>
          <p:cNvSpPr txBox="1"/>
          <p:nvPr/>
        </p:nvSpPr>
        <p:spPr>
          <a:xfrm>
            <a:off x="8098706" y="6246179"/>
            <a:ext cx="2090589" cy="533400"/>
          </a:xfrm>
          <a:prstGeom prst="rect">
            <a:avLst/>
          </a:prstGeom>
        </p:spPr>
        <p:txBody>
          <a:bodyPr lIns="0" tIns="0" rIns="0" bIns="0" rtlCol="0" anchor="t">
            <a:spAutoFit/>
          </a:bodyPr>
          <a:lstStyle/>
          <a:p>
            <a:pPr algn="ctr">
              <a:lnSpc>
                <a:spcPts val="4200"/>
              </a:lnSpc>
              <a:spcBef>
                <a:spcPct val="0"/>
              </a:spcBef>
            </a:pPr>
            <a:r>
              <a:rPr lang="en-US" sz="3000" spc="60">
                <a:solidFill>
                  <a:srgbClr val="194759"/>
                </a:solidFill>
                <a:latin typeface="Handy Casual"/>
                <a:ea typeface="Handy Casual"/>
                <a:cs typeface="Handy Casual"/>
                <a:sym typeface="Handy Casual"/>
              </a:rPr>
              <a:t>ANY QUESTIONS?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1355</Words>
  <Application>Microsoft Macintosh PowerPoint</Application>
  <PresentationFormat>Custom</PresentationFormat>
  <Paragraphs>56</Paragraphs>
  <Slides>7</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Calibri</vt:lpstr>
      <vt:lpstr>Capriola</vt:lpstr>
      <vt:lpstr>Aptos</vt:lpstr>
      <vt:lpstr>Handy Casual</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Aquarium Swansea</dc:title>
  <cp:lastModifiedBy>nia mugford</cp:lastModifiedBy>
  <cp:revision>2</cp:revision>
  <dcterms:created xsi:type="dcterms:W3CDTF">2006-08-16T00:00:00Z</dcterms:created>
  <dcterms:modified xsi:type="dcterms:W3CDTF">2026-04-28T13:47:28Z</dcterms:modified>
  <dc:identifier>DAHHewsu7Mk</dc:identifier>
</cp:coreProperties>
</file>