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64" r:id="rId4"/>
    <p:sldId id="257" r:id="rId5"/>
    <p:sldId id="259" r:id="rId6"/>
    <p:sldId id="258" r:id="rId7"/>
    <p:sldId id="260" r:id="rId8"/>
    <p:sldId id="261" r:id="rId9"/>
    <p:sldId id="266" r:id="rId10"/>
    <p:sldId id="265" r:id="rId11"/>
    <p:sldId id="268" r:id="rId12"/>
    <p:sldId id="262" r:id="rId13"/>
    <p:sldId id="263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4297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79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991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04849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17792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407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3832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7227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266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742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865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4EEC17-C0AD-42A4-ADD1-79537D949999}" type="datetimeFigureOut">
              <a:rPr lang="en-GB" smtClean="0"/>
              <a:t>18/03/2016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FC021-EA1E-4832-AE84-19A3BA1351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084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rc.soton.ac.uk/61.html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serfocusworld.com/articles/print/volume-48/issue-04/features/the-state-of-the-art.html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aserfocusworld.com/articles/print/volume-48/issue-04/features/the-state-of-the-art.html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p-photonics.com/fiber_lasers.html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Fibre Lasers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44861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Laser Construction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07704" y="3284984"/>
            <a:ext cx="47625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Rectangle 3"/>
          <p:cNvSpPr/>
          <p:nvPr/>
        </p:nvSpPr>
        <p:spPr>
          <a:xfrm>
            <a:off x="1403648" y="5454516"/>
            <a:ext cx="690650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Sourced from: </a:t>
            </a:r>
            <a:r>
              <a:rPr lang="en-GB" dirty="0" smtClean="0">
                <a:hlinkClick r:id="rId3"/>
              </a:rPr>
              <a:t>http://www.orc.soton.ac.uk/61.html</a:t>
            </a:r>
            <a:r>
              <a:rPr lang="en-GB" dirty="0" smtClean="0"/>
              <a:t>, 11.30, 18/03/2016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827584" y="1628800"/>
            <a:ext cx="76328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Usual configuration:  lasing medium and mirrors (= laser cavity), pump source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Difference is the cavity is an optical fibre and the mirrors doped gratings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662502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Lasers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Active gain medium is an optical fibre construction doped with rare earth elements</a:t>
            </a:r>
          </a:p>
          <a:p>
            <a:pPr lvl="1"/>
            <a:r>
              <a:rPr lang="en-GB" dirty="0" smtClean="0"/>
              <a:t>Examples include neodymium, erbium, ytterbium, </a:t>
            </a:r>
            <a:r>
              <a:rPr lang="en-GB" dirty="0" err="1" smtClean="0"/>
              <a:t>Yb-Er</a:t>
            </a:r>
            <a:r>
              <a:rPr lang="en-GB" dirty="0" smtClean="0"/>
              <a:t>, Thulium, dysprosium and holmium</a:t>
            </a:r>
          </a:p>
          <a:p>
            <a:pPr lvl="1"/>
            <a:r>
              <a:rPr lang="en-GB" dirty="0" smtClean="0"/>
              <a:t>Same kind of materials as garnet (solid state) lasers because the energy levels work</a:t>
            </a:r>
          </a:p>
          <a:p>
            <a:r>
              <a:rPr lang="en-GB" dirty="0" smtClean="0"/>
              <a:t>Long (kilometre) effective lasing cavity means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High power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772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Lasers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Light is already coupled into a flexible fibre</a:t>
            </a:r>
          </a:p>
          <a:p>
            <a:pPr lvl="1"/>
            <a:r>
              <a:rPr lang="en-GB" dirty="0" smtClean="0"/>
              <a:t>allows it to be easily delivered to a movable focusing element</a:t>
            </a:r>
          </a:p>
          <a:p>
            <a:pPr lvl="1"/>
            <a:r>
              <a:rPr lang="en-GB" dirty="0" smtClean="0"/>
              <a:t>laser cutting, welding, and folding of metals and polymers.</a:t>
            </a:r>
          </a:p>
          <a:p>
            <a:r>
              <a:rPr lang="en-GB" dirty="0" smtClean="0"/>
              <a:t>High output power</a:t>
            </a:r>
          </a:p>
          <a:p>
            <a:pPr lvl="1"/>
            <a:r>
              <a:rPr lang="en-GB" dirty="0"/>
              <a:t>A</a:t>
            </a:r>
            <a:r>
              <a:rPr lang="en-GB" dirty="0" smtClean="0"/>
              <a:t>ctive regions can be kilometres long, giving very high optical gain</a:t>
            </a:r>
          </a:p>
          <a:p>
            <a:pPr lvl="1"/>
            <a:r>
              <a:rPr lang="en-GB" b="1" dirty="0"/>
              <a:t>K</a:t>
            </a:r>
            <a:r>
              <a:rPr lang="en-GB" b="1" dirty="0" smtClean="0"/>
              <a:t>ilowatt</a:t>
            </a:r>
            <a:r>
              <a:rPr lang="en-GB" dirty="0" smtClean="0"/>
              <a:t> levels of continuous output power </a:t>
            </a:r>
          </a:p>
          <a:p>
            <a:pPr lvl="1"/>
            <a:r>
              <a:rPr lang="en-GB" dirty="0" smtClean="0"/>
              <a:t>Fibre's high surface area to volume ratio offers efficient cooling</a:t>
            </a:r>
          </a:p>
          <a:p>
            <a:pPr lvl="1"/>
            <a:r>
              <a:rPr lang="en-GB" dirty="0" smtClean="0"/>
              <a:t>High conversion of input pump source power </a:t>
            </a:r>
            <a:r>
              <a:rPr lang="en-GB" b="1" dirty="0" smtClean="0"/>
              <a:t>(70 – 80%)</a:t>
            </a:r>
          </a:p>
        </p:txBody>
      </p:sp>
    </p:spTree>
    <p:extLst>
      <p:ext uri="{BB962C8B-B14F-4D97-AF65-F5344CB8AC3E}">
        <p14:creationId xmlns:p14="http://schemas.microsoft.com/office/powerpoint/2010/main" val="2666820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Lasers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High optical quality</a:t>
            </a:r>
          </a:p>
          <a:p>
            <a:pPr lvl="1"/>
            <a:r>
              <a:rPr lang="en-GB" dirty="0" smtClean="0"/>
              <a:t>Fibre is a waveguide</a:t>
            </a:r>
          </a:p>
          <a:p>
            <a:pPr lvl="1"/>
            <a:r>
              <a:rPr lang="en-GB" dirty="0" smtClean="0"/>
              <a:t>Reduction in distortion by heat effects</a:t>
            </a:r>
          </a:p>
          <a:p>
            <a:pPr lvl="1"/>
            <a:r>
              <a:rPr lang="en-GB" dirty="0" smtClean="0"/>
              <a:t>Quality limited by diffraction</a:t>
            </a:r>
          </a:p>
          <a:p>
            <a:r>
              <a:rPr lang="en-GB" dirty="0" smtClean="0"/>
              <a:t>Compact size</a:t>
            </a:r>
          </a:p>
          <a:p>
            <a:pPr lvl="1"/>
            <a:r>
              <a:rPr lang="en-GB" dirty="0" smtClean="0"/>
              <a:t>Fibre can be coiled to reduce the external length of the laser device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4641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Lasers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Reliability</a:t>
            </a:r>
          </a:p>
          <a:p>
            <a:pPr lvl="1"/>
            <a:r>
              <a:rPr lang="en-GB" dirty="0" smtClean="0"/>
              <a:t>Temperature and vibrational stability</a:t>
            </a:r>
          </a:p>
          <a:p>
            <a:pPr lvl="1"/>
            <a:r>
              <a:rPr lang="en-GB" dirty="0" smtClean="0"/>
              <a:t>Low maintenance</a:t>
            </a:r>
          </a:p>
          <a:p>
            <a:pPr lvl="1"/>
            <a:r>
              <a:rPr lang="en-GB" dirty="0" smtClean="0"/>
              <a:t>Long lifetimes compared to tubes</a:t>
            </a:r>
          </a:p>
          <a:p>
            <a:r>
              <a:rPr lang="en-GB" dirty="0" smtClean="0"/>
              <a:t>High peak power and nanosecond pulses enable effective marking and engraving.</a:t>
            </a:r>
          </a:p>
          <a:p>
            <a:r>
              <a:rPr lang="en-GB" dirty="0" smtClean="0"/>
              <a:t>High power and beam quality</a:t>
            </a:r>
          </a:p>
          <a:p>
            <a:pPr lvl="1"/>
            <a:r>
              <a:rPr lang="en-GB" dirty="0" smtClean="0"/>
              <a:t>Clean edges </a:t>
            </a:r>
          </a:p>
          <a:p>
            <a:pPr lvl="1"/>
            <a:r>
              <a:rPr lang="en-GB" dirty="0" smtClean="0"/>
              <a:t>Faster cutting</a:t>
            </a:r>
          </a:p>
        </p:txBody>
      </p:sp>
    </p:spTree>
    <p:extLst>
      <p:ext uri="{BB962C8B-B14F-4D97-AF65-F5344CB8AC3E}">
        <p14:creationId xmlns:p14="http://schemas.microsoft.com/office/powerpoint/2010/main" val="8940794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Applications of Fibre </a:t>
            </a:r>
            <a:r>
              <a:rPr lang="en-GB" dirty="0"/>
              <a:t>L</a:t>
            </a:r>
            <a:r>
              <a:rPr lang="en-GB" dirty="0" smtClean="0"/>
              <a:t>asers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Materials work</a:t>
            </a:r>
          </a:p>
          <a:p>
            <a:pPr lvl="1"/>
            <a:r>
              <a:rPr lang="en-GB" dirty="0" smtClean="0"/>
              <a:t>Laser directed energy weapons</a:t>
            </a:r>
          </a:p>
          <a:p>
            <a:pPr lvl="1"/>
            <a:r>
              <a:rPr lang="en-GB" dirty="0" smtClean="0"/>
              <a:t>Cutting, engraving, marking, art</a:t>
            </a:r>
            <a:endParaRPr lang="en-GB" dirty="0"/>
          </a:p>
          <a:p>
            <a:pPr lvl="1"/>
            <a:r>
              <a:rPr lang="en-GB" dirty="0" smtClean="0"/>
              <a:t>Telecommunications</a:t>
            </a:r>
          </a:p>
          <a:p>
            <a:pPr lvl="1"/>
            <a:r>
              <a:rPr lang="en-GB" dirty="0" smtClean="0"/>
              <a:t>Medicine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8202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Weapons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Published research (the journal “Science”) reports 30kW utility in vehicle destruction</a:t>
            </a:r>
          </a:p>
          <a:p>
            <a:r>
              <a:rPr lang="en-GB" dirty="0" smtClean="0"/>
              <a:t>Usually bundled, multiple fibre lasers</a:t>
            </a:r>
          </a:p>
          <a:p>
            <a:r>
              <a:rPr lang="en-GB" dirty="0" smtClean="0"/>
              <a:t>Difficult to contain reflections (serious hazard from class 4 lasers)</a:t>
            </a:r>
          </a:p>
          <a:p>
            <a:r>
              <a:rPr lang="en-GB" dirty="0" smtClean="0"/>
              <a:t>Trials work will need careful thought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1046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Conversion Efficient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132856"/>
            <a:ext cx="5720973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3055" y="6036435"/>
            <a:ext cx="8164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</a:t>
            </a:r>
            <a:r>
              <a:rPr lang="en-GB" sz="1400" dirty="0" smtClean="0">
                <a:hlinkClick r:id="rId3"/>
              </a:rPr>
              <a:t>http://www.laserfocusworld.com/articles/print/volume-48/issue-04/features/the-state-of-the-art.html</a:t>
            </a:r>
            <a:endParaRPr lang="en-GB" sz="1400" dirty="0" smtClean="0"/>
          </a:p>
          <a:p>
            <a:r>
              <a:rPr lang="en-GB" sz="1400" dirty="0" smtClean="0"/>
              <a:t>Sourced 12.00, 18/03/2016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88720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Fibre Laser Pumping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Usually diode laser pumped or fibre laser pumped</a:t>
            </a:r>
          </a:p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5077" y="3068960"/>
            <a:ext cx="4480498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3055" y="6036435"/>
            <a:ext cx="81645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From: </a:t>
            </a:r>
            <a:r>
              <a:rPr lang="en-GB" sz="1400" dirty="0" smtClean="0">
                <a:hlinkClick r:id="rId3"/>
              </a:rPr>
              <a:t>http://www.laserfocusworld.com/articles/print/volume-48/issue-04/features/the-state-of-the-art.html</a:t>
            </a:r>
            <a:endParaRPr lang="en-GB" sz="1400" dirty="0" smtClean="0"/>
          </a:p>
          <a:p>
            <a:r>
              <a:rPr lang="en-GB" sz="1400" dirty="0" smtClean="0"/>
              <a:t>Sourced 12.00, 18/03/2016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06137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Reflectives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E.g. Bragg Grating </a:t>
            </a:r>
          </a:p>
          <a:p>
            <a:pPr lvl="1"/>
            <a:r>
              <a:rPr lang="en-GB" dirty="0" smtClean="0"/>
              <a:t>Section of glass with stripes where the refractive index has been changed</a:t>
            </a:r>
          </a:p>
          <a:p>
            <a:pPr lvl="1"/>
            <a:r>
              <a:rPr lang="en-GB" dirty="0" smtClean="0"/>
              <a:t>Partially reflects light crossing the boundary between refractive indexes</a:t>
            </a:r>
          </a:p>
          <a:p>
            <a:pPr lvl="1"/>
            <a:r>
              <a:rPr lang="en-GB" dirty="0" smtClean="0"/>
              <a:t>With enough stripes, Bragg grating is a very efficient mirror.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50139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 Locking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The approach is conceptually the same as any other laser type</a:t>
            </a:r>
          </a:p>
          <a:p>
            <a:r>
              <a:rPr lang="en-GB" dirty="0" smtClean="0"/>
              <a:t>Methods include</a:t>
            </a:r>
          </a:p>
          <a:p>
            <a:pPr lvl="1"/>
            <a:r>
              <a:rPr lang="en-GB" dirty="0" smtClean="0"/>
              <a:t>Semiconductor </a:t>
            </a:r>
            <a:r>
              <a:rPr lang="en-GB" dirty="0" err="1" smtClean="0"/>
              <a:t>saturable</a:t>
            </a:r>
            <a:r>
              <a:rPr lang="en-GB" dirty="0" smtClean="0"/>
              <a:t> absorber </a:t>
            </a:r>
            <a:r>
              <a:rPr lang="en-GB" dirty="0" smtClean="0"/>
              <a:t>mirrors (SESAM)</a:t>
            </a:r>
            <a:endParaRPr lang="en-GB" dirty="0" smtClean="0"/>
          </a:p>
          <a:p>
            <a:pPr lvl="1"/>
            <a:r>
              <a:rPr lang="en-GB" dirty="0" smtClean="0"/>
              <a:t>Non-linear polarisation rotation</a:t>
            </a:r>
          </a:p>
          <a:p>
            <a:pPr lvl="1"/>
            <a:r>
              <a:rPr lang="en-GB" dirty="0" smtClean="0"/>
              <a:t>Electro-absorption modulators</a:t>
            </a:r>
          </a:p>
          <a:p>
            <a:pPr lvl="1"/>
            <a:r>
              <a:rPr lang="en-GB" dirty="0" smtClean="0"/>
              <a:t>Graphene </a:t>
            </a:r>
            <a:r>
              <a:rPr lang="en-GB" dirty="0" err="1" smtClean="0"/>
              <a:t>saturable</a:t>
            </a:r>
            <a:r>
              <a:rPr lang="en-GB" dirty="0" smtClean="0"/>
              <a:t> absorbers</a:t>
            </a:r>
          </a:p>
          <a:p>
            <a:pPr lvl="2"/>
            <a:r>
              <a:rPr lang="en-GB" dirty="0" smtClean="0"/>
              <a:t>Wide tuneable bandwidth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9857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Mode Locking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SESAM example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042" y="2492896"/>
            <a:ext cx="3744416" cy="1872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71600" y="5373216"/>
            <a:ext cx="62119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Sourced from</a:t>
            </a:r>
            <a:r>
              <a:rPr lang="en-GB" dirty="0"/>
              <a:t>:  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www.rp-photonics.com/fiber_lasers.html</a:t>
            </a:r>
            <a:endParaRPr lang="en-GB" dirty="0" smtClean="0"/>
          </a:p>
          <a:p>
            <a:r>
              <a:rPr lang="en-GB" dirty="0" smtClean="0"/>
              <a:t>12.45, 18/03/2016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17546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94</TotalTime>
  <Words>420</Words>
  <Application>Microsoft Office PowerPoint</Application>
  <PresentationFormat>On-screen Show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Fibre Lasers</vt:lpstr>
      <vt:lpstr>Fibre Laser Construction</vt:lpstr>
      <vt:lpstr>Fibre Lasers</vt:lpstr>
      <vt:lpstr>Fibre Lasers</vt:lpstr>
      <vt:lpstr>Fibre Lasers</vt:lpstr>
      <vt:lpstr>Fibre Lasers</vt:lpstr>
      <vt:lpstr>Applications of Fibre Lasers </vt:lpstr>
      <vt:lpstr>Energy Weapons</vt:lpstr>
      <vt:lpstr>Conversion Efficient</vt:lpstr>
      <vt:lpstr>Fibre Laser Pumping</vt:lpstr>
      <vt:lpstr>Reflectives?</vt:lpstr>
      <vt:lpstr>Mode Locking</vt:lpstr>
      <vt:lpstr>Mode Locking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Rees, John</dc:creator>
  <cp:lastModifiedBy>Rees, John</cp:lastModifiedBy>
  <cp:revision>9</cp:revision>
  <dcterms:created xsi:type="dcterms:W3CDTF">2016-03-18T11:27:55Z</dcterms:created>
  <dcterms:modified xsi:type="dcterms:W3CDTF">2016-03-18T13:05:36Z</dcterms:modified>
</cp:coreProperties>
</file>