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0" r:id="rId4"/>
    <p:sldId id="261" r:id="rId5"/>
    <p:sldId id="258" r:id="rId6"/>
    <p:sldId id="262" r:id="rId7"/>
    <p:sldId id="259"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atima Bibi (2419139)" userId="556d3706-0e60-4e97-a179-15d3e10b5c6e" providerId="ADAL" clId="{BA49AB97-22FF-48DF-AABE-2DF68AC453EE}"/>
    <pc:docChg chg="undo custSel addSld modSld">
      <pc:chgData name="Fatima Bibi (2419139)" userId="556d3706-0e60-4e97-a179-15d3e10b5c6e" providerId="ADAL" clId="{BA49AB97-22FF-48DF-AABE-2DF68AC453EE}" dt="2026-06-20T16:03:17.914" v="178" actId="20577"/>
      <pc:docMkLst>
        <pc:docMk/>
      </pc:docMkLst>
      <pc:sldChg chg="addSp delSp modSp mod">
        <pc:chgData name="Fatima Bibi (2419139)" userId="556d3706-0e60-4e97-a179-15d3e10b5c6e" providerId="ADAL" clId="{BA49AB97-22FF-48DF-AABE-2DF68AC453EE}" dt="2026-06-07T16:18:00.257" v="2" actId="478"/>
        <pc:sldMkLst>
          <pc:docMk/>
          <pc:sldMk cId="869851892" sldId="257"/>
        </pc:sldMkLst>
      </pc:sldChg>
      <pc:sldChg chg="addSp delSp modSp mod">
        <pc:chgData name="Fatima Bibi (2419139)" userId="556d3706-0e60-4e97-a179-15d3e10b5c6e" providerId="ADAL" clId="{BA49AB97-22FF-48DF-AABE-2DF68AC453EE}" dt="2026-06-20T16:00:31.724" v="117" actId="27636"/>
        <pc:sldMkLst>
          <pc:docMk/>
          <pc:sldMk cId="2513688321" sldId="258"/>
        </pc:sldMkLst>
        <pc:spChg chg="del">
          <ac:chgData name="Fatima Bibi (2419139)" userId="556d3706-0e60-4e97-a179-15d3e10b5c6e" providerId="ADAL" clId="{BA49AB97-22FF-48DF-AABE-2DF68AC453EE}" dt="2026-06-20T15:59:54.986" v="113" actId="478"/>
          <ac:spMkLst>
            <pc:docMk/>
            <pc:sldMk cId="2513688321" sldId="258"/>
            <ac:spMk id="3" creationId="{BF650C5D-8F5B-A6B5-1D4E-AD2DF8E78F1D}"/>
          </ac:spMkLst>
        </pc:spChg>
        <pc:spChg chg="add mod">
          <ac:chgData name="Fatima Bibi (2419139)" userId="556d3706-0e60-4e97-a179-15d3e10b5c6e" providerId="ADAL" clId="{BA49AB97-22FF-48DF-AABE-2DF68AC453EE}" dt="2026-06-20T16:00:31.724" v="117" actId="27636"/>
          <ac:spMkLst>
            <pc:docMk/>
            <pc:sldMk cId="2513688321" sldId="258"/>
            <ac:spMk id="5" creationId="{7FD47884-DD73-606D-5B19-8035421235E6}"/>
          </ac:spMkLst>
        </pc:spChg>
      </pc:sldChg>
      <pc:sldChg chg="modSp mod">
        <pc:chgData name="Fatima Bibi (2419139)" userId="556d3706-0e60-4e97-a179-15d3e10b5c6e" providerId="ADAL" clId="{BA49AB97-22FF-48DF-AABE-2DF68AC453EE}" dt="2026-06-18T17:55:58.875" v="95" actId="27636"/>
        <pc:sldMkLst>
          <pc:docMk/>
          <pc:sldMk cId="2215491373" sldId="259"/>
        </pc:sldMkLst>
        <pc:spChg chg="mod">
          <ac:chgData name="Fatima Bibi (2419139)" userId="556d3706-0e60-4e97-a179-15d3e10b5c6e" providerId="ADAL" clId="{BA49AB97-22FF-48DF-AABE-2DF68AC453EE}" dt="2026-06-18T17:55:39.894" v="93" actId="1076"/>
          <ac:spMkLst>
            <pc:docMk/>
            <pc:sldMk cId="2215491373" sldId="259"/>
            <ac:spMk id="2" creationId="{FBAA3D63-0907-4F21-6262-3BAECDCA45A7}"/>
          </ac:spMkLst>
        </pc:spChg>
        <pc:spChg chg="mod">
          <ac:chgData name="Fatima Bibi (2419139)" userId="556d3706-0e60-4e97-a179-15d3e10b5c6e" providerId="ADAL" clId="{BA49AB97-22FF-48DF-AABE-2DF68AC453EE}" dt="2026-06-18T17:55:58.875" v="95" actId="27636"/>
          <ac:spMkLst>
            <pc:docMk/>
            <pc:sldMk cId="2215491373" sldId="259"/>
            <ac:spMk id="3" creationId="{A4A7F693-1889-6F6E-3798-C7CB230A3F6A}"/>
          </ac:spMkLst>
        </pc:spChg>
      </pc:sldChg>
      <pc:sldChg chg="delSp modSp new mod">
        <pc:chgData name="Fatima Bibi (2419139)" userId="556d3706-0e60-4e97-a179-15d3e10b5c6e" providerId="ADAL" clId="{BA49AB97-22FF-48DF-AABE-2DF68AC453EE}" dt="2026-06-20T16:02:01.219" v="123" actId="27636"/>
        <pc:sldMkLst>
          <pc:docMk/>
          <pc:sldMk cId="1151276543" sldId="260"/>
        </pc:sldMkLst>
        <pc:spChg chg="del">
          <ac:chgData name="Fatima Bibi (2419139)" userId="556d3706-0e60-4e97-a179-15d3e10b5c6e" providerId="ADAL" clId="{BA49AB97-22FF-48DF-AABE-2DF68AC453EE}" dt="2026-06-20T15:57:22.888" v="99" actId="478"/>
          <ac:spMkLst>
            <pc:docMk/>
            <pc:sldMk cId="1151276543" sldId="260"/>
            <ac:spMk id="2" creationId="{B3C04D1F-5E0D-9EB7-F5B7-8916D91BC6A9}"/>
          </ac:spMkLst>
        </pc:spChg>
        <pc:spChg chg="mod">
          <ac:chgData name="Fatima Bibi (2419139)" userId="556d3706-0e60-4e97-a179-15d3e10b5c6e" providerId="ADAL" clId="{BA49AB97-22FF-48DF-AABE-2DF68AC453EE}" dt="2026-06-20T16:02:01.219" v="123" actId="27636"/>
          <ac:spMkLst>
            <pc:docMk/>
            <pc:sldMk cId="1151276543" sldId="260"/>
            <ac:spMk id="3" creationId="{831255AA-0A4E-B793-17EC-20F6FB971C26}"/>
          </ac:spMkLst>
        </pc:spChg>
      </pc:sldChg>
      <pc:sldChg chg="delSp modSp new mod">
        <pc:chgData name="Fatima Bibi (2419139)" userId="556d3706-0e60-4e97-a179-15d3e10b5c6e" providerId="ADAL" clId="{BA49AB97-22FF-48DF-AABE-2DF68AC453EE}" dt="2026-06-20T16:03:17.914" v="178" actId="20577"/>
        <pc:sldMkLst>
          <pc:docMk/>
          <pc:sldMk cId="2329339396" sldId="261"/>
        </pc:sldMkLst>
        <pc:spChg chg="del">
          <ac:chgData name="Fatima Bibi (2419139)" userId="556d3706-0e60-4e97-a179-15d3e10b5c6e" providerId="ADAL" clId="{BA49AB97-22FF-48DF-AABE-2DF68AC453EE}" dt="2026-06-20T16:01:09.394" v="118" actId="478"/>
          <ac:spMkLst>
            <pc:docMk/>
            <pc:sldMk cId="2329339396" sldId="261"/>
            <ac:spMk id="2" creationId="{D08016E4-B238-D761-A854-984B9C1AB1A3}"/>
          </ac:spMkLst>
        </pc:spChg>
        <pc:spChg chg="mod">
          <ac:chgData name="Fatima Bibi (2419139)" userId="556d3706-0e60-4e97-a179-15d3e10b5c6e" providerId="ADAL" clId="{BA49AB97-22FF-48DF-AABE-2DF68AC453EE}" dt="2026-06-20T16:03:17.914" v="178" actId="20577"/>
          <ac:spMkLst>
            <pc:docMk/>
            <pc:sldMk cId="2329339396" sldId="261"/>
            <ac:spMk id="3" creationId="{83B1B04F-15D7-C252-5051-A827598FC5B7}"/>
          </ac:spMkLst>
        </pc:spChg>
      </pc:sldChg>
      <pc:sldChg chg="modSp new mod">
        <pc:chgData name="Fatima Bibi (2419139)" userId="556d3706-0e60-4e97-a179-15d3e10b5c6e" providerId="ADAL" clId="{BA49AB97-22FF-48DF-AABE-2DF68AC453EE}" dt="2026-06-20T16:02:32.562" v="172" actId="20577"/>
        <pc:sldMkLst>
          <pc:docMk/>
          <pc:sldMk cId="46372167" sldId="262"/>
        </pc:sldMkLst>
        <pc:spChg chg="mod">
          <ac:chgData name="Fatima Bibi (2419139)" userId="556d3706-0e60-4e97-a179-15d3e10b5c6e" providerId="ADAL" clId="{BA49AB97-22FF-48DF-AABE-2DF68AC453EE}" dt="2026-06-20T16:02:09.269" v="152" actId="20577"/>
          <ac:spMkLst>
            <pc:docMk/>
            <pc:sldMk cId="46372167" sldId="262"/>
            <ac:spMk id="2" creationId="{C597B1F0-1B48-F5D1-7367-25238B4C1A76}"/>
          </ac:spMkLst>
        </pc:spChg>
        <pc:spChg chg="mod">
          <ac:chgData name="Fatima Bibi (2419139)" userId="556d3706-0e60-4e97-a179-15d3e10b5c6e" providerId="ADAL" clId="{BA49AB97-22FF-48DF-AABE-2DF68AC453EE}" dt="2026-06-20T16:02:32.562" v="172" actId="20577"/>
          <ac:spMkLst>
            <pc:docMk/>
            <pc:sldMk cId="46372167" sldId="262"/>
            <ac:spMk id="3" creationId="{05E93DBB-71C2-7BE3-523F-35BE43202866}"/>
          </ac:spMkLst>
        </pc:spChg>
      </pc:sldChg>
    </pc:docChg>
  </pc:docChgLst>
  <pc:docChgLst>
    <pc:chgData name="Fatima Bibi (2419139)" userId="S::2419139@student.uwtsd.ac.uk::556d3706-0e60-4e97-a179-15d3e10b5c6e" providerId="AD" clId="Web-{5E538FD8-7F86-E3C6-BC33-21E1AD2D49AB}"/>
    <pc:docChg chg="addSld modSld">
      <pc:chgData name="Fatima Bibi (2419139)" userId="S::2419139@student.uwtsd.ac.uk::556d3706-0e60-4e97-a179-15d3e10b5c6e" providerId="AD" clId="Web-{5E538FD8-7F86-E3C6-BC33-21E1AD2D49AB}" dt="2026-06-07T17:13:59.211" v="876" actId="14100"/>
      <pc:docMkLst>
        <pc:docMk/>
      </pc:docMkLst>
      <pc:sldChg chg="modSp">
        <pc:chgData name="Fatima Bibi (2419139)" userId="S::2419139@student.uwtsd.ac.uk::556d3706-0e60-4e97-a179-15d3e10b5c6e" providerId="AD" clId="Web-{5E538FD8-7F86-E3C6-BC33-21E1AD2D49AB}" dt="2026-06-07T17:13:59.211" v="876" actId="14100"/>
        <pc:sldMkLst>
          <pc:docMk/>
          <pc:sldMk cId="109857222" sldId="256"/>
        </pc:sldMkLst>
        <pc:spChg chg="mod">
          <ac:chgData name="Fatima Bibi (2419139)" userId="S::2419139@student.uwtsd.ac.uk::556d3706-0e60-4e97-a179-15d3e10b5c6e" providerId="AD" clId="Web-{5E538FD8-7F86-E3C6-BC33-21E1AD2D49AB}" dt="2026-06-07T17:13:59.211" v="876" actId="14100"/>
          <ac:spMkLst>
            <pc:docMk/>
            <pc:sldMk cId="109857222" sldId="256"/>
            <ac:spMk id="2" creationId="{00000000-0000-0000-0000-000000000000}"/>
          </ac:spMkLst>
        </pc:spChg>
        <pc:spChg chg="mod">
          <ac:chgData name="Fatima Bibi (2419139)" userId="S::2419139@student.uwtsd.ac.uk::556d3706-0e60-4e97-a179-15d3e10b5c6e" providerId="AD" clId="Web-{5E538FD8-7F86-E3C6-BC33-21E1AD2D49AB}" dt="2026-06-07T17:13:49.086" v="875" actId="14100"/>
          <ac:spMkLst>
            <pc:docMk/>
            <pc:sldMk cId="109857222" sldId="256"/>
            <ac:spMk id="3" creationId="{00000000-0000-0000-0000-000000000000}"/>
          </ac:spMkLst>
        </pc:spChg>
      </pc:sldChg>
      <pc:sldChg chg="modSp">
        <pc:chgData name="Fatima Bibi (2419139)" userId="S::2419139@student.uwtsd.ac.uk::556d3706-0e60-4e97-a179-15d3e10b5c6e" providerId="AD" clId="Web-{5E538FD8-7F86-E3C6-BC33-21E1AD2D49AB}" dt="2026-06-07T17:10:22.266" v="846" actId="20577"/>
        <pc:sldMkLst>
          <pc:docMk/>
          <pc:sldMk cId="2513688321" sldId="258"/>
        </pc:sldMkLst>
        <pc:spChg chg="mod">
          <ac:chgData name="Fatima Bibi (2419139)" userId="S::2419139@student.uwtsd.ac.uk::556d3706-0e60-4e97-a179-15d3e10b5c6e" providerId="AD" clId="Web-{5E538FD8-7F86-E3C6-BC33-21E1AD2D49AB}" dt="2026-06-07T16:49:09.468" v="56" actId="20577"/>
          <ac:spMkLst>
            <pc:docMk/>
            <pc:sldMk cId="2513688321" sldId="258"/>
            <ac:spMk id="2" creationId="{2F9583F6-131D-FCB8-DAB0-F0271605B167}"/>
          </ac:spMkLst>
        </pc:spChg>
      </pc:sldChg>
      <pc:sldChg chg="modSp new">
        <pc:chgData name="Fatima Bibi (2419139)" userId="S::2419139@student.uwtsd.ac.uk::556d3706-0e60-4e97-a179-15d3e10b5c6e" providerId="AD" clId="Web-{5E538FD8-7F86-E3C6-BC33-21E1AD2D49AB}" dt="2026-06-07T17:13:35.726" v="872" actId="20577"/>
        <pc:sldMkLst>
          <pc:docMk/>
          <pc:sldMk cId="2215491373" sldId="259"/>
        </pc:sldMkLst>
        <pc:spChg chg="mod">
          <ac:chgData name="Fatima Bibi (2419139)" userId="S::2419139@student.uwtsd.ac.uk::556d3706-0e60-4e97-a179-15d3e10b5c6e" providerId="AD" clId="Web-{5E538FD8-7F86-E3C6-BC33-21E1AD2D49AB}" dt="2026-06-07T17:13:35.726" v="872" actId="20577"/>
          <ac:spMkLst>
            <pc:docMk/>
            <pc:sldMk cId="2215491373" sldId="259"/>
            <ac:spMk id="2" creationId="{FBAA3D63-0907-4F21-6262-3BAECDCA45A7}"/>
          </ac:spMkLst>
        </pc:spChg>
        <pc:spChg chg="mod">
          <ac:chgData name="Fatima Bibi (2419139)" userId="S::2419139@student.uwtsd.ac.uk::556d3706-0e60-4e97-a179-15d3e10b5c6e" providerId="AD" clId="Web-{5E538FD8-7F86-E3C6-BC33-21E1AD2D49AB}" dt="2026-06-07T17:13:29.242" v="870" actId="20577"/>
          <ac:spMkLst>
            <pc:docMk/>
            <pc:sldMk cId="2215491373" sldId="259"/>
            <ac:spMk id="3" creationId="{A4A7F693-1889-6F6E-3798-C7CB230A3F6A}"/>
          </ac:spMkLst>
        </pc:spChg>
      </pc:sldChg>
    </pc:docChg>
  </pc:docChgLst>
  <pc:docChgLst>
    <pc:chgData name="Fatima Bibi (2419139)" userId="S::2419139@student.uwtsd.ac.uk::556d3706-0e60-4e97-a179-15d3e10b5c6e" providerId="AD" clId="Web-{F7F4C032-E012-39A3-714B-4447AB8A2467}"/>
    <pc:docChg chg="addSld delSld modSld">
      <pc:chgData name="Fatima Bibi (2419139)" userId="S::2419139@student.uwtsd.ac.uk::556d3706-0e60-4e97-a179-15d3e10b5c6e" providerId="AD" clId="Web-{F7F4C032-E012-39A3-714B-4447AB8A2467}" dt="2026-06-07T16:48:12.391" v="754" actId="20577"/>
      <pc:docMkLst>
        <pc:docMk/>
      </pc:docMkLst>
      <pc:sldChg chg="modSp mod modClrScheme chgLayout">
        <pc:chgData name="Fatima Bibi (2419139)" userId="S::2419139@student.uwtsd.ac.uk::556d3706-0e60-4e97-a179-15d3e10b5c6e" providerId="AD" clId="Web-{F7F4C032-E012-39A3-714B-4447AB8A2467}" dt="2026-06-07T16:12:45.430" v="65" actId="20577"/>
        <pc:sldMkLst>
          <pc:docMk/>
          <pc:sldMk cId="109857222" sldId="256"/>
        </pc:sldMkLst>
        <pc:spChg chg="mod ord">
          <ac:chgData name="Fatima Bibi (2419139)" userId="S::2419139@student.uwtsd.ac.uk::556d3706-0e60-4e97-a179-15d3e10b5c6e" providerId="AD" clId="Web-{F7F4C032-E012-39A3-714B-4447AB8A2467}" dt="2026-06-07T16:12:39.602" v="64"/>
          <ac:spMkLst>
            <pc:docMk/>
            <pc:sldMk cId="109857222" sldId="256"/>
            <ac:spMk id="2" creationId="{00000000-0000-0000-0000-000000000000}"/>
          </ac:spMkLst>
        </pc:spChg>
        <pc:spChg chg="mod ord">
          <ac:chgData name="Fatima Bibi (2419139)" userId="S::2419139@student.uwtsd.ac.uk::556d3706-0e60-4e97-a179-15d3e10b5c6e" providerId="AD" clId="Web-{F7F4C032-E012-39A3-714B-4447AB8A2467}" dt="2026-06-07T16:12:45.430" v="65" actId="20577"/>
          <ac:spMkLst>
            <pc:docMk/>
            <pc:sldMk cId="109857222" sldId="256"/>
            <ac:spMk id="3" creationId="{00000000-0000-0000-0000-000000000000}"/>
          </ac:spMkLst>
        </pc:spChg>
      </pc:sldChg>
      <pc:sldChg chg="addSp delSp modSp new">
        <pc:chgData name="Fatima Bibi (2419139)" userId="S::2419139@student.uwtsd.ac.uk::556d3706-0e60-4e97-a179-15d3e10b5c6e" providerId="AD" clId="Web-{F7F4C032-E012-39A3-714B-4447AB8A2467}" dt="2026-06-07T16:45:37.994" v="723" actId="20577"/>
        <pc:sldMkLst>
          <pc:docMk/>
          <pc:sldMk cId="869851892" sldId="257"/>
        </pc:sldMkLst>
        <pc:spChg chg="mod">
          <ac:chgData name="Fatima Bibi (2419139)" userId="S::2419139@student.uwtsd.ac.uk::556d3706-0e60-4e97-a179-15d3e10b5c6e" providerId="AD" clId="Web-{F7F4C032-E012-39A3-714B-4447AB8A2467}" dt="2026-06-07T16:19:24.962" v="104" actId="20577"/>
          <ac:spMkLst>
            <pc:docMk/>
            <pc:sldMk cId="869851892" sldId="257"/>
            <ac:spMk id="2" creationId="{10D28EBF-2BC1-8BA2-8ECC-0B825433871A}"/>
          </ac:spMkLst>
        </pc:spChg>
        <pc:spChg chg="add mod">
          <ac:chgData name="Fatima Bibi (2419139)" userId="S::2419139@student.uwtsd.ac.uk::556d3706-0e60-4e97-a179-15d3e10b5c6e" providerId="AD" clId="Web-{F7F4C032-E012-39A3-714B-4447AB8A2467}" dt="2026-06-07T16:45:37.994" v="723" actId="20577"/>
          <ac:spMkLst>
            <pc:docMk/>
            <pc:sldMk cId="869851892" sldId="257"/>
            <ac:spMk id="5" creationId="{A001CD5B-1046-94F3-CEA4-CEA5463BAEF1}"/>
          </ac:spMkLst>
        </pc:spChg>
      </pc:sldChg>
      <pc:sldChg chg="modSp new">
        <pc:chgData name="Fatima Bibi (2419139)" userId="S::2419139@student.uwtsd.ac.uk::556d3706-0e60-4e97-a179-15d3e10b5c6e" providerId="AD" clId="Web-{F7F4C032-E012-39A3-714B-4447AB8A2467}" dt="2026-06-07T16:48:12.391" v="754" actId="20577"/>
        <pc:sldMkLst>
          <pc:docMk/>
          <pc:sldMk cId="2513688321" sldId="258"/>
        </pc:sldMkLst>
        <pc:spChg chg="mod">
          <ac:chgData name="Fatima Bibi (2419139)" userId="S::2419139@student.uwtsd.ac.uk::556d3706-0e60-4e97-a179-15d3e10b5c6e" providerId="AD" clId="Web-{F7F4C032-E012-39A3-714B-4447AB8A2467}" dt="2026-06-07T16:48:12.391" v="754" actId="20577"/>
          <ac:spMkLst>
            <pc:docMk/>
            <pc:sldMk cId="2513688321" sldId="258"/>
            <ac:spMk id="2" creationId="{2F9583F6-131D-FCB8-DAB0-F0271605B167}"/>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20/06/2026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20/06/2026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20/06/2026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20/06/2026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20/06/2026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20/06/2026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20/06/2026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20/06/2026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20/06/2026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20/06/2026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20/06/2026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20/06/2026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carelearning.org.uk/blog/skills-and-principles-blog/teamwork-in-health-and-social-care/" TargetMode="External"/><Relationship Id="rId2" Type="http://schemas.openxmlformats.org/officeDocument/2006/relationships/hyperlink" Target="https://royalopencollege.org/blog/health-and-social-care/teamwork-in-health-and-social-care/" TargetMode="External"/><Relationship Id="rId1" Type="http://schemas.openxmlformats.org/officeDocument/2006/relationships/slideLayout" Target="../slideLayouts/slideLayout2.xml"/><Relationship Id="rId4" Type="http://schemas.openxmlformats.org/officeDocument/2006/relationships/hyperlink" Target="https://www.healthcarecourses.org.uk/articles.aspx?CourseTitle=Developing+Effective+Teamwork+in+Health+and+Social+Care+Settings&amp;id=677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48946" y="1616634"/>
            <a:ext cx="9319054" cy="1821249"/>
          </a:xfrm>
        </p:spPr>
        <p:txBody>
          <a:bodyPr/>
          <a:lstStyle/>
          <a:p>
            <a:r>
              <a:rPr lang="en-GB"/>
              <a:t>Working in teams </a:t>
            </a:r>
          </a:p>
        </p:txBody>
      </p:sp>
      <p:sp>
        <p:nvSpPr>
          <p:cNvPr id="3" name="Subtitle 2"/>
          <p:cNvSpPr>
            <a:spLocks noGrp="1"/>
          </p:cNvSpPr>
          <p:nvPr>
            <p:ph type="subTitle" idx="1"/>
          </p:nvPr>
        </p:nvSpPr>
        <p:spPr>
          <a:xfrm>
            <a:off x="1348946" y="3426984"/>
            <a:ext cx="9504405" cy="2314788"/>
          </a:xfrm>
        </p:spPr>
        <p:txBody>
          <a:bodyPr vert="horz" lIns="91440" tIns="45720" rIns="91440" bIns="45720" rtlCol="0" anchor="t">
            <a:normAutofit/>
          </a:bodyPr>
          <a:lstStyle/>
          <a:p>
            <a:r>
              <a:rPr lang="en-GB"/>
              <a:t>Professional development with health and social care</a:t>
            </a:r>
          </a:p>
          <a:p>
            <a:r>
              <a:rPr lang="en-GB">
                <a:solidFill>
                  <a:srgbClr val="000000"/>
                </a:solidFill>
              </a:rPr>
              <a:t>(LCHS4009_BIRM)</a:t>
            </a:r>
          </a:p>
          <a:p>
            <a:r>
              <a:rPr lang="en-GB">
                <a:solidFill>
                  <a:srgbClr val="000000"/>
                </a:solidFill>
              </a:rPr>
              <a:t>Student number-2419139</a:t>
            </a:r>
          </a:p>
          <a:p>
            <a:r>
              <a:rPr lang="en-GB">
                <a:solidFill>
                  <a:srgbClr val="000000"/>
                </a:solidFill>
              </a:rPr>
              <a:t>Fatima Bibi</a:t>
            </a:r>
          </a:p>
          <a:p>
            <a:pPr algn="l"/>
            <a:r>
              <a:rPr lang="en-GB" b="1">
                <a:solidFill>
                  <a:srgbClr val="FFFFFF"/>
                </a:solidFill>
              </a:rPr>
              <a:t>(LCHS4009_BIRM)(LCHS4009_BIRM)</a:t>
            </a:r>
            <a:endParaRPr lang="en-GB">
              <a:solidFill>
                <a:srgbClr val="000000"/>
              </a:solidFill>
            </a:endParaRPr>
          </a:p>
          <a:p>
            <a:pPr algn="l"/>
            <a:endParaRPr lang="en-GB" b="1">
              <a:solidFill>
                <a:srgbClr val="FFFFFF"/>
              </a:solidFill>
            </a:endParaRPr>
          </a:p>
          <a:p>
            <a:endParaRPr lang="en-GB"/>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D28EBF-2BC1-8BA2-8ECC-0B825433871A}"/>
              </a:ext>
            </a:extLst>
          </p:cNvPr>
          <p:cNvSpPr>
            <a:spLocks noGrp="1"/>
          </p:cNvSpPr>
          <p:nvPr>
            <p:ph type="title"/>
          </p:nvPr>
        </p:nvSpPr>
        <p:spPr/>
        <p:txBody>
          <a:bodyPr>
            <a:normAutofit fontScale="90000"/>
          </a:bodyPr>
          <a:lstStyle/>
          <a:p>
            <a:r>
              <a:rPr lang="en-GB"/>
              <a:t>Why is working in teams important and relevant to professional practise in health and social care?</a:t>
            </a:r>
          </a:p>
        </p:txBody>
      </p:sp>
      <p:sp>
        <p:nvSpPr>
          <p:cNvPr id="5" name="TextBox 4">
            <a:extLst>
              <a:ext uri="{FF2B5EF4-FFF2-40B4-BE49-F238E27FC236}">
                <a16:creationId xmlns:a16="http://schemas.microsoft.com/office/drawing/2014/main" id="{A001CD5B-1046-94F3-CEA4-CEA5463BAEF1}"/>
              </a:ext>
            </a:extLst>
          </p:cNvPr>
          <p:cNvSpPr txBox="1"/>
          <p:nvPr/>
        </p:nvSpPr>
        <p:spPr>
          <a:xfrm>
            <a:off x="980529" y="1695118"/>
            <a:ext cx="10240506" cy="522399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It unites diverse skills, drives innovation, and accelerates complex problem sloving.it ensures  high quality outcomes and optimises resources and creates a supportive network  that helps professionals manage heavy workloads while significantly reducing the risk </a:t>
            </a:r>
          </a:p>
          <a:p>
            <a:endParaRPr lang="en-GB"/>
          </a:p>
          <a:p>
            <a:r>
              <a:rPr lang="en-GB">
                <a:highlight>
                  <a:srgbClr val="FFFF00"/>
                </a:highlight>
              </a:rPr>
              <a:t>The importance and relevant of teamwork across various professional fields break down into several areas.</a:t>
            </a:r>
          </a:p>
          <a:p>
            <a:r>
              <a:rPr lang="en-GB"/>
              <a:t>. Enhanced problem solving and innovation – Teamwork allows where a group  combined perspective generates more creative solutions and strategic insights than an induvial could alone.</a:t>
            </a:r>
          </a:p>
          <a:p>
            <a:r>
              <a:rPr lang="en-GB"/>
              <a:t>. Quality and safety - collaborative teams catch critical errors, respond  rapidly to changing conditions and reduce patient mortality rates compared to practise </a:t>
            </a:r>
          </a:p>
          <a:p>
            <a:r>
              <a:rPr lang="en-GB"/>
              <a:t>. reduced professional burnout- sharing the heavy emotional and physical workload prevents compassion fatigue , supports  staff wellbeing , and improves overall job satisfaction.</a:t>
            </a:r>
          </a:p>
          <a:p>
            <a:pPr>
              <a:lnSpc>
                <a:spcPct val="90000"/>
              </a:lnSpc>
              <a:spcBef>
                <a:spcPts val="1000"/>
              </a:spcBef>
            </a:pPr>
            <a:r>
              <a:rPr lang="en-GB"/>
              <a:t>. Holistic care delivery – integrating doctors , nurses , social workers, and therapist into a  Team (MDT) ensures that both the medical and psychosocial needs of patient are met properly .</a:t>
            </a:r>
            <a:endParaRPr lang="en-US"/>
          </a:p>
          <a:p>
            <a:pPr>
              <a:lnSpc>
                <a:spcPct val="90000"/>
              </a:lnSpc>
              <a:spcBef>
                <a:spcPts val="1000"/>
              </a:spcBef>
            </a:pPr>
            <a:r>
              <a:rPr lang="en-GB"/>
              <a:t>. Efficient resource management – by pooling different specialties and avoiding duplicate assessments or treatments teams provide higher value and more streamlined care</a:t>
            </a:r>
            <a:endParaRPr lang="en-US"/>
          </a:p>
          <a:p>
            <a:endParaRPr lang="en-GB"/>
          </a:p>
          <a:p>
            <a:endParaRPr lang="en-GB"/>
          </a:p>
        </p:txBody>
      </p:sp>
    </p:spTree>
    <p:extLst>
      <p:ext uri="{BB962C8B-B14F-4D97-AF65-F5344CB8AC3E}">
        <p14:creationId xmlns:p14="http://schemas.microsoft.com/office/powerpoint/2010/main" val="8698518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31255AA-0A4E-B793-17EC-20F6FB971C26}"/>
              </a:ext>
            </a:extLst>
          </p:cNvPr>
          <p:cNvSpPr>
            <a:spLocks noGrp="1"/>
          </p:cNvSpPr>
          <p:nvPr>
            <p:ph idx="1"/>
          </p:nvPr>
        </p:nvSpPr>
        <p:spPr>
          <a:xfrm>
            <a:off x="838200" y="1002632"/>
            <a:ext cx="10515600" cy="5174331"/>
          </a:xfrm>
        </p:spPr>
        <p:txBody>
          <a:bodyPr>
            <a:normAutofit fontScale="92500" lnSpcReduction="20000"/>
          </a:bodyPr>
          <a:lstStyle/>
          <a:p>
            <a:r>
              <a:rPr lang="en-GB" dirty="0"/>
              <a:t>Working in teams means people working together towards the same goal while respecting each other’s roles and responsibilities. In health and social care, professionals such as nurses, doctors, care workers, physiotherapists and social workers all work together to provide the best possible care for patients.</a:t>
            </a:r>
          </a:p>
          <a:p>
            <a:r>
              <a:rPr lang="en-GB" dirty="0"/>
              <a:t>Good teamwork involves:</a:t>
            </a:r>
          </a:p>
          <a:p>
            <a:r>
              <a:rPr lang="en-GB" dirty="0"/>
              <a:t>Respect</a:t>
            </a:r>
          </a:p>
          <a:p>
            <a:r>
              <a:rPr lang="en-GB" dirty="0"/>
              <a:t>Trust</a:t>
            </a:r>
          </a:p>
          <a:p>
            <a:r>
              <a:rPr lang="en-GB" dirty="0"/>
              <a:t>Communication</a:t>
            </a:r>
          </a:p>
          <a:p>
            <a:r>
              <a:rPr lang="en-GB" dirty="0"/>
              <a:t>Cooperation</a:t>
            </a:r>
          </a:p>
          <a:p>
            <a:r>
              <a:rPr lang="en-GB" dirty="0"/>
              <a:t>Shared responsibility</a:t>
            </a:r>
          </a:p>
          <a:p>
            <a:endParaRPr lang="en-GB" dirty="0"/>
          </a:p>
          <a:p>
            <a:r>
              <a:rPr lang="en-GB" dirty="0"/>
              <a:t>When everyone works together, patients receive safer and higher-quality care.</a:t>
            </a:r>
          </a:p>
        </p:txBody>
      </p:sp>
    </p:spTree>
    <p:extLst>
      <p:ext uri="{BB962C8B-B14F-4D97-AF65-F5344CB8AC3E}">
        <p14:creationId xmlns:p14="http://schemas.microsoft.com/office/powerpoint/2010/main" val="11512765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3B1B04F-15D7-C252-5051-A827598FC5B7}"/>
              </a:ext>
            </a:extLst>
          </p:cNvPr>
          <p:cNvSpPr>
            <a:spLocks noGrp="1"/>
          </p:cNvSpPr>
          <p:nvPr>
            <p:ph idx="1"/>
          </p:nvPr>
        </p:nvSpPr>
        <p:spPr>
          <a:xfrm>
            <a:off x="838200" y="868947"/>
            <a:ext cx="10515600" cy="5308016"/>
          </a:xfrm>
        </p:spPr>
        <p:txBody>
          <a:bodyPr>
            <a:normAutofit fontScale="92500" lnSpcReduction="20000"/>
          </a:bodyPr>
          <a:lstStyle/>
          <a:p>
            <a:endParaRPr lang="en-GB" dirty="0"/>
          </a:p>
          <a:p>
            <a:r>
              <a:rPr lang="en-GB" dirty="0"/>
              <a:t>Teamwork is one of the most important skills in health and social care because no single professional can meet all of a person’s needs alone.</a:t>
            </a:r>
          </a:p>
          <a:p>
            <a:r>
              <a:rPr lang="en-GB" dirty="0"/>
              <a:t>Effective teamwork helps to:</a:t>
            </a:r>
          </a:p>
          <a:p>
            <a:r>
              <a:rPr lang="en-GB" dirty="0"/>
              <a:t>Improve patient safety</a:t>
            </a:r>
          </a:p>
          <a:p>
            <a:r>
              <a:rPr lang="en-GB" dirty="0"/>
              <a:t>Reduce mistakes</a:t>
            </a:r>
          </a:p>
          <a:p>
            <a:r>
              <a:rPr lang="en-GB" dirty="0"/>
              <a:t>Share knowledge and skills</a:t>
            </a:r>
          </a:p>
          <a:p>
            <a:r>
              <a:rPr lang="en-GB" dirty="0"/>
              <a:t>Make better decisions</a:t>
            </a:r>
          </a:p>
          <a:p>
            <a:r>
              <a:rPr lang="en-GB" dirty="0"/>
              <a:t>Provide person-centred care</a:t>
            </a:r>
          </a:p>
          <a:p>
            <a:r>
              <a:rPr lang="en-GB" dirty="0"/>
              <a:t>Improve patient satisfaction</a:t>
            </a:r>
          </a:p>
          <a:p>
            <a:r>
              <a:rPr lang="en-GB" dirty="0"/>
              <a:t>When team members communicate clearly and support one another, they can solve problems more effectively and respond quickly to patients’ needs.</a:t>
            </a:r>
          </a:p>
          <a:p>
            <a:endParaRPr lang="en-US" dirty="0"/>
          </a:p>
        </p:txBody>
      </p:sp>
    </p:spTree>
    <p:extLst>
      <p:ext uri="{BB962C8B-B14F-4D97-AF65-F5344CB8AC3E}">
        <p14:creationId xmlns:p14="http://schemas.microsoft.com/office/powerpoint/2010/main" val="23293393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9583F6-131D-FCB8-DAB0-F0271605B167}"/>
              </a:ext>
            </a:extLst>
          </p:cNvPr>
          <p:cNvSpPr>
            <a:spLocks noGrp="1"/>
          </p:cNvSpPr>
          <p:nvPr>
            <p:ph type="title"/>
          </p:nvPr>
        </p:nvSpPr>
        <p:spPr/>
        <p:txBody>
          <a:bodyPr/>
          <a:lstStyle/>
          <a:p>
            <a:r>
              <a:rPr lang="en-GB"/>
              <a:t>Include one example of how you would apply working in teams in health and social care </a:t>
            </a:r>
          </a:p>
        </p:txBody>
      </p:sp>
      <p:sp>
        <p:nvSpPr>
          <p:cNvPr id="5" name="Content Placeholder 4">
            <a:extLst>
              <a:ext uri="{FF2B5EF4-FFF2-40B4-BE49-F238E27FC236}">
                <a16:creationId xmlns:a16="http://schemas.microsoft.com/office/drawing/2014/main" id="{7FD47884-DD73-606D-5B19-8035421235E6}"/>
              </a:ext>
            </a:extLst>
          </p:cNvPr>
          <p:cNvSpPr>
            <a:spLocks noGrp="1"/>
          </p:cNvSpPr>
          <p:nvPr>
            <p:ph idx="1"/>
          </p:nvPr>
        </p:nvSpPr>
        <p:spPr/>
        <p:txBody>
          <a:bodyPr>
            <a:normAutofit fontScale="85000" lnSpcReduction="10000"/>
          </a:bodyPr>
          <a:lstStyle/>
          <a:p>
            <a:r>
              <a:rPr lang="en-GB" dirty="0"/>
              <a:t>Imagine an elderly patient has fallen at home and is admitted to hospital.</a:t>
            </a:r>
          </a:p>
          <a:p>
            <a:r>
              <a:rPr lang="en-GB" dirty="0"/>
              <a:t>Different professionals work together to support the patient.</a:t>
            </a:r>
          </a:p>
          <a:p>
            <a:r>
              <a:rPr lang="en-GB" dirty="0"/>
              <a:t>The doctor checks for injuries and creates a treatment plan.</a:t>
            </a:r>
          </a:p>
          <a:p>
            <a:r>
              <a:rPr lang="en-GB" dirty="0"/>
              <a:t>The nurse monitors the patient’s health and gives medication.</a:t>
            </a:r>
          </a:p>
          <a:p>
            <a:r>
              <a:rPr lang="en-GB" dirty="0"/>
              <a:t>The physiotherapist helps improve mobility and strength.</a:t>
            </a:r>
          </a:p>
          <a:p>
            <a:r>
              <a:rPr lang="en-GB" dirty="0"/>
              <a:t>The occupational therapist assesses whether the patient’s home is safe.</a:t>
            </a:r>
          </a:p>
          <a:p>
            <a:r>
              <a:rPr lang="en-GB" dirty="0"/>
              <a:t>The social worker arranges support services before the patient goes home.</a:t>
            </a:r>
          </a:p>
          <a:p>
            <a:r>
              <a:rPr lang="en-GB" dirty="0"/>
              <a:t>By working together, the team helps the patient recover safely and reduces the risk of another fall. If these professionals did not communicate with each other, important information could be missed, which might affect the patient’s recovery.</a:t>
            </a:r>
          </a:p>
          <a:p>
            <a:endParaRPr lang="en-US" dirty="0"/>
          </a:p>
        </p:txBody>
      </p:sp>
    </p:spTree>
    <p:extLst>
      <p:ext uri="{BB962C8B-B14F-4D97-AF65-F5344CB8AC3E}">
        <p14:creationId xmlns:p14="http://schemas.microsoft.com/office/powerpoint/2010/main" val="25136883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7B1F0-1B48-F5D1-7367-25238B4C1A76}"/>
              </a:ext>
            </a:extLst>
          </p:cNvPr>
          <p:cNvSpPr>
            <a:spLocks noGrp="1"/>
          </p:cNvSpPr>
          <p:nvPr>
            <p:ph type="title"/>
          </p:nvPr>
        </p:nvSpPr>
        <p:spPr/>
        <p:txBody>
          <a:bodyPr/>
          <a:lstStyle/>
          <a:p>
            <a:r>
              <a:rPr lang="en-GB" dirty="0"/>
              <a:t>Benefits and challenges </a:t>
            </a:r>
            <a:endParaRPr lang="en-US" dirty="0"/>
          </a:p>
        </p:txBody>
      </p:sp>
      <p:sp>
        <p:nvSpPr>
          <p:cNvPr id="3" name="Content Placeholder 2">
            <a:extLst>
              <a:ext uri="{FF2B5EF4-FFF2-40B4-BE49-F238E27FC236}">
                <a16:creationId xmlns:a16="http://schemas.microsoft.com/office/drawing/2014/main" id="{05E93DBB-71C2-7BE3-523F-35BE43202866}"/>
              </a:ext>
            </a:extLst>
          </p:cNvPr>
          <p:cNvSpPr>
            <a:spLocks noGrp="1"/>
          </p:cNvSpPr>
          <p:nvPr>
            <p:ph idx="1"/>
          </p:nvPr>
        </p:nvSpPr>
        <p:spPr/>
        <p:txBody>
          <a:bodyPr>
            <a:normAutofit fontScale="55000" lnSpcReduction="20000"/>
          </a:bodyPr>
          <a:lstStyle/>
          <a:p>
            <a:r>
              <a:rPr lang="en-GB" b="1" dirty="0"/>
              <a:t>Benefits</a:t>
            </a:r>
          </a:p>
          <a:p>
            <a:r>
              <a:rPr lang="en-GB" dirty="0"/>
              <a:t>Better quality care</a:t>
            </a:r>
          </a:p>
          <a:p>
            <a:r>
              <a:rPr lang="en-GB" dirty="0"/>
              <a:t>Improved patient outcomes</a:t>
            </a:r>
          </a:p>
          <a:p>
            <a:r>
              <a:rPr lang="en-GB" dirty="0"/>
              <a:t>Shared knowledge and experience</a:t>
            </a:r>
          </a:p>
          <a:p>
            <a:r>
              <a:rPr lang="en-GB" dirty="0"/>
              <a:t>Increased confidence among staff</a:t>
            </a:r>
          </a:p>
          <a:p>
            <a:r>
              <a:rPr lang="en-GB" dirty="0"/>
              <a:t>Faster problem-solving</a:t>
            </a:r>
          </a:p>
          <a:p>
            <a:r>
              <a:rPr lang="en-GB" b="1" dirty="0"/>
              <a:t>Challenges</a:t>
            </a:r>
          </a:p>
          <a:p>
            <a:r>
              <a:rPr lang="en-GB" dirty="0"/>
              <a:t>Poor communication</a:t>
            </a:r>
          </a:p>
          <a:p>
            <a:r>
              <a:rPr lang="en-GB" dirty="0"/>
              <a:t>Different opinions</a:t>
            </a:r>
          </a:p>
          <a:p>
            <a:r>
              <a:rPr lang="en-GB" dirty="0"/>
              <a:t>Lack of trust</a:t>
            </a:r>
          </a:p>
          <a:p>
            <a:r>
              <a:rPr lang="en-GB" dirty="0"/>
              <a:t>Heavy workload</a:t>
            </a:r>
          </a:p>
          <a:p>
            <a:r>
              <a:rPr lang="en-GB" dirty="0"/>
              <a:t>Role confusion</a:t>
            </a:r>
          </a:p>
          <a:p>
            <a:r>
              <a:rPr lang="en-GB" dirty="0"/>
              <a:t>Although teamwork has many benefits, it also comes with challenges. Miscommunication or unclear responsibilities can lead to mistakes. These challenges can be reduced by holding regular meetings, listening to each other, respecting different opinions and communicating clearly.</a:t>
            </a:r>
          </a:p>
          <a:p>
            <a:endParaRPr lang="en-US" dirty="0"/>
          </a:p>
        </p:txBody>
      </p:sp>
    </p:spTree>
    <p:extLst>
      <p:ext uri="{BB962C8B-B14F-4D97-AF65-F5344CB8AC3E}">
        <p14:creationId xmlns:p14="http://schemas.microsoft.com/office/powerpoint/2010/main" val="463721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A3D63-0907-4F21-6262-3BAECDCA45A7}"/>
              </a:ext>
            </a:extLst>
          </p:cNvPr>
          <p:cNvSpPr>
            <a:spLocks noGrp="1"/>
          </p:cNvSpPr>
          <p:nvPr>
            <p:ph type="title"/>
          </p:nvPr>
        </p:nvSpPr>
        <p:spPr>
          <a:xfrm>
            <a:off x="5400174" y="-4297112"/>
            <a:ext cx="10515600" cy="1325563"/>
          </a:xfrm>
        </p:spPr>
        <p:txBody>
          <a:bodyPr/>
          <a:lstStyle/>
          <a:p>
            <a:r>
              <a:rPr lang="en-GB"/>
              <a:t>References- </a:t>
            </a:r>
          </a:p>
        </p:txBody>
      </p:sp>
      <p:sp>
        <p:nvSpPr>
          <p:cNvPr id="3" name="Content Placeholder 2">
            <a:extLst>
              <a:ext uri="{FF2B5EF4-FFF2-40B4-BE49-F238E27FC236}">
                <a16:creationId xmlns:a16="http://schemas.microsoft.com/office/drawing/2014/main" id="{A4A7F693-1889-6F6E-3798-C7CB230A3F6A}"/>
              </a:ext>
            </a:extLst>
          </p:cNvPr>
          <p:cNvSpPr>
            <a:spLocks noGrp="1"/>
          </p:cNvSpPr>
          <p:nvPr>
            <p:ph idx="1"/>
          </p:nvPr>
        </p:nvSpPr>
        <p:spPr/>
        <p:txBody>
          <a:bodyPr vert="horz" lIns="91440" tIns="45720" rIns="91440" bIns="45720" rtlCol="0" anchor="t">
            <a:normAutofit fontScale="92500"/>
          </a:bodyPr>
          <a:lstStyle/>
          <a:p>
            <a:r>
              <a:rPr lang="en-GB" b="1" dirty="0"/>
              <a:t>Reference:</a:t>
            </a:r>
            <a:br>
              <a:rPr lang="en-GB" dirty="0"/>
            </a:br>
            <a:r>
              <a:rPr lang="en-GB" dirty="0"/>
              <a:t>Royal Open College (no date) </a:t>
            </a:r>
            <a:r>
              <a:rPr lang="en-GB" i="1" dirty="0"/>
              <a:t>Teamwork in Health and Social Care Explained (UK Guide).</a:t>
            </a:r>
            <a:r>
              <a:rPr lang="en-GB" dirty="0"/>
              <a:t> Available at </a:t>
            </a:r>
            <a:r>
              <a:rPr lang="en-GB" dirty="0">
                <a:ea typeface="+mn-lt"/>
                <a:cs typeface="+mn-lt"/>
                <a:hlinkClick r:id="rId2"/>
              </a:rPr>
              <a:t>Teamwork in Health and Social Care Explained (UK Guide) | Royal Open College</a:t>
            </a:r>
          </a:p>
          <a:p>
            <a:r>
              <a:rPr lang="en-GB" dirty="0"/>
              <a:t>Care Learning (2024) </a:t>
            </a:r>
            <a:r>
              <a:rPr lang="en-GB" i="1" dirty="0"/>
              <a:t>Teamwork in Health and Social Care Guide.</a:t>
            </a:r>
            <a:r>
              <a:rPr lang="en-GB" dirty="0"/>
              <a:t> 24 June. Available at </a:t>
            </a:r>
            <a:r>
              <a:rPr lang="en-GB" dirty="0">
                <a:ea typeface="+mn-lt"/>
                <a:cs typeface="+mn-lt"/>
                <a:hlinkClick r:id="rId3"/>
              </a:rPr>
              <a:t>Teamwork in Health and Social Care Guide – Care Learning</a:t>
            </a:r>
            <a:endParaRPr lang="en-GB" dirty="0"/>
          </a:p>
          <a:p>
            <a:r>
              <a:rPr lang="en-GB" dirty="0"/>
              <a:t>Healthcare Courses (no date) </a:t>
            </a:r>
            <a:r>
              <a:rPr lang="en-GB" i="1" dirty="0"/>
              <a:t>Developing Effective Teamwork in Health and Social Care Settings.</a:t>
            </a:r>
            <a:r>
              <a:rPr lang="en-GB" dirty="0"/>
              <a:t> Available at </a:t>
            </a:r>
            <a:r>
              <a:rPr lang="en-GB" dirty="0" err="1">
                <a:ea typeface="+mn-lt"/>
                <a:cs typeface="+mn-lt"/>
                <a:hlinkClick r:id="rId4"/>
              </a:rPr>
              <a:t>healthcarecourses.org.uk</a:t>
            </a:r>
            <a:r>
              <a:rPr lang="en-GB" dirty="0">
                <a:ea typeface="+mn-lt"/>
                <a:cs typeface="+mn-lt"/>
                <a:hlinkClick r:id="rId4"/>
              </a:rPr>
              <a:t>/</a:t>
            </a:r>
            <a:r>
              <a:rPr lang="en-GB" dirty="0" err="1">
                <a:ea typeface="+mn-lt"/>
                <a:cs typeface="+mn-lt"/>
                <a:hlinkClick r:id="rId4"/>
              </a:rPr>
              <a:t>articles.aspx</a:t>
            </a:r>
            <a:r>
              <a:rPr lang="en-GB" dirty="0">
                <a:ea typeface="+mn-lt"/>
                <a:cs typeface="+mn-lt"/>
                <a:hlinkClick r:id="rId4"/>
              </a:rPr>
              <a:t>?CourseTitle=Developing+Effective+Teamwork+in+Health+and+Social+Care+Settings&amp;id=6779</a:t>
            </a:r>
            <a:endParaRPr lang="en-GB" dirty="0"/>
          </a:p>
        </p:txBody>
      </p:sp>
    </p:spTree>
    <p:extLst>
      <p:ext uri="{BB962C8B-B14F-4D97-AF65-F5344CB8AC3E}">
        <p14:creationId xmlns:p14="http://schemas.microsoft.com/office/powerpoint/2010/main" val="221549137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7</Slides>
  <Notes>0</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Working in teams </vt:lpstr>
      <vt:lpstr>Why is working in teams important and relevant to professional practise in health and social care?</vt:lpstr>
      <vt:lpstr>PowerPoint Presentation</vt:lpstr>
      <vt:lpstr>PowerPoint Presentation</vt:lpstr>
      <vt:lpstr>Include one example of how you would apply working in teams in health and social care </vt:lpstr>
      <vt:lpstr>Benefits and challenges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Working in teams </dc:title>
  <dc:creator/>
  <cp:lastModifiedBy>Fatima Bibi (2419139)</cp:lastModifiedBy>
  <cp:revision>3</cp:revision>
  <dcterms:created xsi:type="dcterms:W3CDTF">2026-06-07T14:46:58Z</dcterms:created>
  <dcterms:modified xsi:type="dcterms:W3CDTF">2026-06-20T16:03:23Z</dcterms:modified>
</cp:coreProperties>
</file>