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332" r:id="rId3"/>
    <p:sldId id="342" r:id="rId4"/>
    <p:sldId id="345" r:id="rId5"/>
    <p:sldId id="328" r:id="rId6"/>
    <p:sldId id="350" r:id="rId7"/>
    <p:sldId id="330" r:id="rId8"/>
    <p:sldId id="370" r:id="rId9"/>
    <p:sldId id="369" r:id="rId10"/>
    <p:sldId id="333" r:id="rId11"/>
    <p:sldId id="348" r:id="rId12"/>
    <p:sldId id="378" r:id="rId13"/>
    <p:sldId id="349" r:id="rId14"/>
    <p:sldId id="379" r:id="rId15"/>
    <p:sldId id="340" r:id="rId16"/>
    <p:sldId id="380" r:id="rId17"/>
    <p:sldId id="381" r:id="rId18"/>
    <p:sldId id="346" r:id="rId19"/>
    <p:sldId id="371" r:id="rId20"/>
    <p:sldId id="334" r:id="rId21"/>
    <p:sldId id="372" r:id="rId22"/>
    <p:sldId id="373" r:id="rId23"/>
    <p:sldId id="374" r:id="rId24"/>
    <p:sldId id="375" r:id="rId25"/>
    <p:sldId id="376" r:id="rId26"/>
    <p:sldId id="364" r:id="rId27"/>
    <p:sldId id="377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511" autoAdjust="0"/>
  </p:normalViewPr>
  <p:slideViewPr>
    <p:cSldViewPr>
      <p:cViewPr varScale="1">
        <p:scale>
          <a:sx n="77" d="100"/>
          <a:sy n="77" d="100"/>
        </p:scale>
        <p:origin x="1502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net/writing/writing-reporting/writing-reporting-paraphrase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 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Paraphrasing</a:t>
            </a:r>
            <a:endParaRPr lang="en-GB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/>
              <a:t>What is paraphrasing? </a:t>
            </a:r>
          </a:p>
          <a:p>
            <a:r>
              <a:rPr lang="en-GB" dirty="0"/>
              <a:t>Paraphrasing techniques</a:t>
            </a:r>
          </a:p>
          <a:p>
            <a:r>
              <a:rPr lang="en-GB" dirty="0"/>
              <a:t>Practice the techniques</a:t>
            </a:r>
          </a:p>
          <a:p>
            <a:r>
              <a:rPr lang="en-GB" dirty="0"/>
              <a:t>Paraphrasing a text</a:t>
            </a:r>
          </a:p>
          <a:p>
            <a:r>
              <a:rPr lang="en-GB" dirty="0"/>
              <a:t>More paraphrasing practice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530" y="1268760"/>
            <a:ext cx="8229600" cy="3917032"/>
          </a:xfrm>
        </p:spPr>
        <p:txBody>
          <a:bodyPr/>
          <a:lstStyle/>
          <a:p>
            <a:r>
              <a:rPr lang="en-GB" sz="2400" b="0" dirty="0"/>
              <a:t>Paraphrasing is writing the ideas of another person in </a:t>
            </a:r>
            <a:r>
              <a:rPr lang="en-GB" sz="2400" b="1" i="1" dirty="0"/>
              <a:t>your own words</a:t>
            </a:r>
            <a:r>
              <a:rPr lang="en-GB" sz="2400" b="0" dirty="0"/>
              <a:t>. Paraphrasing is useful when you are using the work of others to support your own view. </a:t>
            </a:r>
          </a:p>
          <a:p>
            <a:r>
              <a:rPr lang="en-GB" sz="2400" b="0" dirty="0"/>
              <a:t>When paraphrasing, you need to change the </a:t>
            </a:r>
            <a:r>
              <a:rPr lang="en-GB" sz="2400" b="1" i="1" dirty="0">
                <a:solidFill>
                  <a:srgbClr val="FF0000"/>
                </a:solidFill>
              </a:rPr>
              <a:t>words</a:t>
            </a:r>
            <a:r>
              <a:rPr lang="en-GB" sz="2400" b="0" dirty="0"/>
              <a:t> </a:t>
            </a:r>
            <a:r>
              <a:rPr lang="en-GB" sz="2400" b="1" i="1" dirty="0"/>
              <a:t>and</a:t>
            </a:r>
            <a:r>
              <a:rPr lang="en-GB" sz="2400" b="0" dirty="0"/>
              <a:t> </a:t>
            </a:r>
            <a:r>
              <a:rPr lang="en-GB" sz="2400" b="1" i="1" dirty="0">
                <a:solidFill>
                  <a:srgbClr val="FF0000"/>
                </a:solidFill>
              </a:rPr>
              <a:t>the structure </a:t>
            </a:r>
            <a:r>
              <a:rPr lang="en-GB" sz="2400" b="0" dirty="0"/>
              <a:t>but keep the meaning the same. </a:t>
            </a:r>
          </a:p>
          <a:p>
            <a:r>
              <a:rPr lang="en-GB" sz="2400" b="0" dirty="0"/>
              <a:t>Please remember, though, that even when you paraphrase someone's work, you must acknowledge it by providing a reference (more about this in week 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4108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/>
              <a:t>It has long been known that Cairo is the most populous city on earth, but no-one knew exactly how populous it was until last month.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/>
              <a:t>Although Cairo has been the world's most heavily populated city for many years, the precise population was not known until four weeks ago.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/>
              <a:t>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72007" y="1417638"/>
            <a:ext cx="8229600" cy="3917032"/>
          </a:xfrm>
        </p:spPr>
        <p:txBody>
          <a:bodyPr/>
          <a:lstStyle/>
          <a:p>
            <a:r>
              <a:rPr lang="en-GB" altLang="en-US" sz="2800" dirty="0"/>
              <a:t>What are the techniques used to present the same meaning differently?</a:t>
            </a:r>
          </a:p>
          <a:p>
            <a:pPr lvl="1"/>
            <a:r>
              <a:rPr lang="en-GB" altLang="en-US" sz="2600" dirty="0"/>
              <a:t>using synonyms</a:t>
            </a:r>
          </a:p>
          <a:p>
            <a:pPr lvl="1"/>
            <a:r>
              <a:rPr lang="en-GB" altLang="en-US" sz="2600" dirty="0"/>
              <a:t>changing word class </a:t>
            </a:r>
            <a:r>
              <a:rPr lang="en-GB" altLang="en-US" sz="2000" dirty="0"/>
              <a:t>(and making any other necessary changes) </a:t>
            </a:r>
          </a:p>
          <a:p>
            <a:pPr lvl="1"/>
            <a:r>
              <a:rPr lang="en-GB" altLang="en-US" sz="2600" dirty="0"/>
              <a:t>changing word order </a:t>
            </a:r>
            <a:r>
              <a:rPr lang="en-GB" altLang="en-US" sz="2000" dirty="0"/>
              <a:t>(and making any other necessary changes)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4000" b="1" dirty="0"/>
              <a:t>Read this text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t="26388"/>
          <a:stretch/>
        </p:blipFill>
        <p:spPr>
          <a:xfrm>
            <a:off x="1115616" y="1052736"/>
            <a:ext cx="712879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3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24384" y="0"/>
            <a:ext cx="8229600" cy="1143000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using synonyms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90016" y="908720"/>
            <a:ext cx="8207375" cy="5256212"/>
          </a:xfrm>
        </p:spPr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argues &gt; claims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eighteenth century &gt; 1700s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wages &gt; labour 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save &gt; economise</a:t>
            </a:r>
          </a:p>
          <a:p>
            <a:pPr>
              <a:spcBef>
                <a:spcPts val="0"/>
              </a:spcBef>
              <a:defRPr/>
            </a:pPr>
            <a:endParaRPr lang="en-GB" altLang="en-US" sz="24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</a:rPr>
              <a:t>Example: </a:t>
            </a:r>
            <a:r>
              <a:rPr lang="en-GB" altLang="en-US" sz="2400" b="0" dirty="0"/>
              <a:t>The </a:t>
            </a:r>
            <a:r>
              <a:rPr lang="en-GB" altLang="en-US" sz="2400" b="0" u="sng" dirty="0"/>
              <a:t>growth </a:t>
            </a:r>
            <a:r>
              <a:rPr lang="en-GB" altLang="en-US" sz="2400" b="0" dirty="0"/>
              <a:t>of the </a:t>
            </a:r>
            <a:r>
              <a:rPr lang="en-GB" altLang="en-US" sz="2400" b="0" u="sng" dirty="0"/>
              <a:t>car</a:t>
            </a:r>
            <a:r>
              <a:rPr lang="en-GB" altLang="en-US" sz="2400" b="0" dirty="0"/>
              <a:t> industry </a:t>
            </a:r>
            <a:r>
              <a:rPr lang="en-GB" altLang="en-US" sz="2400" b="0" u="sng" dirty="0"/>
              <a:t>parallels</a:t>
            </a:r>
            <a:r>
              <a:rPr lang="en-GB" altLang="en-US" sz="2400" b="0" dirty="0"/>
              <a:t> the </a:t>
            </a:r>
            <a:r>
              <a:rPr lang="en-GB" altLang="en-US" sz="2400" b="0" u="sng" dirty="0"/>
              <a:t>development</a:t>
            </a:r>
            <a:r>
              <a:rPr lang="en-GB" altLang="en-US" sz="2400" b="0" dirty="0"/>
              <a:t> of </a:t>
            </a:r>
            <a:r>
              <a:rPr lang="en-GB" altLang="en-US" sz="2400" b="0" u="sng" dirty="0"/>
              <a:t>modern</a:t>
            </a:r>
            <a:r>
              <a:rPr lang="en-GB" altLang="en-US" sz="2400" b="0" dirty="0"/>
              <a:t> capitalism.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GB" altLang="en-US" sz="2400" b="0" dirty="0"/>
              <a:t>The </a:t>
            </a:r>
            <a:r>
              <a:rPr lang="en-GB" altLang="en-US" sz="2400" b="0" u="sng" dirty="0"/>
              <a:t>rise</a:t>
            </a:r>
            <a:r>
              <a:rPr lang="en-GB" altLang="en-US" sz="2400" b="0" dirty="0"/>
              <a:t> of the </a:t>
            </a:r>
            <a:r>
              <a:rPr lang="en-GB" altLang="en-US" sz="2400" b="0" u="sng" dirty="0"/>
              <a:t>automobile</a:t>
            </a:r>
            <a:r>
              <a:rPr lang="en-GB" altLang="en-US" sz="2400" b="0" dirty="0"/>
              <a:t> industry </a:t>
            </a:r>
            <a:r>
              <a:rPr lang="en-GB" altLang="en-US" sz="2400" b="0" u="sng" dirty="0"/>
              <a:t>matches</a:t>
            </a:r>
            <a:r>
              <a:rPr lang="en-GB" altLang="en-US" sz="2400" b="0" dirty="0"/>
              <a:t> the </a:t>
            </a:r>
            <a:r>
              <a:rPr lang="en-GB" altLang="en-US" sz="2400" b="0" u="sng" dirty="0"/>
              <a:t>progress</a:t>
            </a:r>
            <a:r>
              <a:rPr lang="en-GB" altLang="en-US" sz="2400" b="0" dirty="0"/>
              <a:t> of </a:t>
            </a:r>
            <a:r>
              <a:rPr lang="en-GB" altLang="en-US" sz="2400" b="0" u="sng" dirty="0"/>
              <a:t>contemporary</a:t>
            </a:r>
            <a:r>
              <a:rPr lang="en-GB" altLang="en-US" sz="2400" b="0" dirty="0"/>
              <a:t> capitalism. </a:t>
            </a: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endParaRPr lang="en-GB" altLang="en-US" sz="1600" b="0" i="1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altLang="en-US" sz="2000" b="1" i="1" dirty="0">
                <a:solidFill>
                  <a:srgbClr val="FF0000"/>
                </a:solidFill>
              </a:rPr>
              <a:t>Note: do not use this technique on its own because if you just replace some words, the structure stays the same and you may be accused of plagiarism</a:t>
            </a:r>
            <a:endParaRPr lang="en-GB" altLang="en-US" sz="1600" b="1" i="1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sz="1200" b="0" dirty="0"/>
              <a:t>From: Bailey, S. (2011).</a:t>
            </a:r>
            <a:r>
              <a:rPr lang="en-GB" sz="1200" b="0" i="1" dirty="0"/>
              <a:t> Academic writing for international business students.</a:t>
            </a:r>
            <a:r>
              <a:rPr lang="en-GB" sz="1200" b="0" dirty="0"/>
              <a:t> London: Routledge.</a:t>
            </a:r>
            <a:endParaRPr lang="en-GB" alt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24384" y="0"/>
            <a:ext cx="8229600" cy="1143000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changing word class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24384" y="908720"/>
            <a:ext cx="8396088" cy="5256212"/>
          </a:xfrm>
        </p:spPr>
        <p:txBody>
          <a:bodyPr/>
          <a:lstStyle/>
          <a:p>
            <a:pPr>
              <a:defRPr/>
            </a:pPr>
            <a:r>
              <a:rPr lang="en-GB" altLang="en-US" sz="2400" dirty="0"/>
              <a:t>explanation (n.) &gt; explain (v.)</a:t>
            </a:r>
          </a:p>
          <a:p>
            <a:pPr>
              <a:defRPr/>
            </a:pPr>
            <a:r>
              <a:rPr lang="en-GB" altLang="en-US" sz="2400" dirty="0"/>
              <a:t>mechanical (adj.) &gt; mechanise (v.)</a:t>
            </a:r>
          </a:p>
          <a:p>
            <a:pPr>
              <a:defRPr/>
            </a:pPr>
            <a:r>
              <a:rPr lang="en-GB" altLang="en-US" sz="2400" dirty="0"/>
              <a:t>profitable (adj.) &gt; profitability (n.) </a:t>
            </a:r>
          </a:p>
          <a:p>
            <a:pPr>
              <a:spcBef>
                <a:spcPts val="0"/>
              </a:spcBef>
              <a:defRPr/>
            </a:pPr>
            <a:endParaRPr lang="en-GB" altLang="en-US" sz="24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2400" b="1" dirty="0">
                <a:solidFill>
                  <a:srgbClr val="0070C0"/>
                </a:solidFill>
              </a:rPr>
              <a:t>Example: </a:t>
            </a:r>
            <a:r>
              <a:rPr lang="en-US" altLang="en-US" sz="2400" dirty="0"/>
              <a:t>In the 1920s Alfred Sloan’s management theories helped General Motors become the world’s dominant car company.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2400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US" altLang="en-US" sz="2400" dirty="0"/>
              <a:t>In the 1920s, with the help from the managerial theories of  Alfred Sloan, General Motors dominated the world’s car companies.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US" altLang="en-US" sz="24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1800" b="1" i="1" dirty="0">
                <a:solidFill>
                  <a:srgbClr val="FF0000"/>
                </a:solidFill>
              </a:rPr>
              <a:t>Make sure your paraphrased sentence is grammatically correct!</a:t>
            </a: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sz="1200" b="0" dirty="0"/>
              <a:t>From: Bailey, S. (2011).</a:t>
            </a:r>
            <a:r>
              <a:rPr lang="en-GB" sz="1200" b="0" i="1" dirty="0"/>
              <a:t> Academic writing for international business students.</a:t>
            </a:r>
            <a:r>
              <a:rPr lang="en-GB" sz="1200" b="0" dirty="0"/>
              <a:t> London: Routledge.</a:t>
            </a:r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90255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changing word order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268413"/>
            <a:ext cx="8207375" cy="525621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b="1" dirty="0">
                <a:solidFill>
                  <a:srgbClr val="0070C0"/>
                </a:solidFill>
              </a:rPr>
              <a:t>Example: </a:t>
            </a:r>
            <a:r>
              <a:rPr lang="en-GB" altLang="en-US" b="0" dirty="0"/>
              <a:t>…the best explanation for the British location of the industrial revolution is found by studying demand factors. </a:t>
            </a:r>
          </a:p>
          <a:p>
            <a:pPr>
              <a:defRPr/>
            </a:pPr>
            <a:endParaRPr lang="en-GB" altLang="en-US" b="0" dirty="0"/>
          </a:p>
          <a:p>
            <a:pPr marL="0" indent="0">
              <a:buNone/>
              <a:defRPr/>
            </a:pP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GB" altLang="en-US" b="0" dirty="0"/>
              <a:t>A focus on demand may help explain the UK origin of the industrial revolution. </a:t>
            </a:r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400" b="0" dirty="0"/>
              <a:t>From: Bailey, S. (2011).</a:t>
            </a:r>
            <a:r>
              <a:rPr lang="en-GB" sz="1400" b="0" i="1" dirty="0"/>
              <a:t> Academic writing for international business students.</a:t>
            </a:r>
            <a:r>
              <a:rPr lang="en-GB" sz="1400" b="0" dirty="0"/>
              <a:t> London: Routledge.</a:t>
            </a:r>
            <a:endParaRPr lang="en-GB" alt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1182143"/>
            <a:ext cx="8229600" cy="3917032"/>
          </a:xfrm>
        </p:spPr>
        <p:txBody>
          <a:bodyPr/>
          <a:lstStyle/>
          <a:p>
            <a:r>
              <a:rPr lang="en-GB" altLang="en-US" sz="2800" b="0" dirty="0"/>
              <a:t>Whichever technique you use, remember that your sentences must:</a:t>
            </a:r>
          </a:p>
          <a:p>
            <a:pPr lvl="1"/>
            <a:r>
              <a:rPr lang="en-GB" altLang="en-US" sz="2600" b="0" dirty="0"/>
              <a:t>retain the meaning of the original</a:t>
            </a:r>
          </a:p>
          <a:p>
            <a:pPr lvl="1"/>
            <a:r>
              <a:rPr lang="en-GB" altLang="en-US" sz="2600" b="0" dirty="0"/>
              <a:t>have a different structure</a:t>
            </a:r>
          </a:p>
          <a:p>
            <a:pPr lvl="1"/>
            <a:r>
              <a:rPr lang="en-GB" altLang="en-US" sz="2600" b="0" dirty="0"/>
              <a:t>be grammatically correct</a:t>
            </a:r>
          </a:p>
          <a:p>
            <a:pPr lvl="1"/>
            <a:r>
              <a:rPr lang="en-GB" altLang="en-US" sz="2600" b="0" dirty="0"/>
              <a:t>have correct spelling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Practice</a:t>
            </a:r>
            <a:endParaRPr lang="en-GB" sz="3200" b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908720"/>
            <a:ext cx="784887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73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Answers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CA27C-EA7E-4E83-BF4F-1DE2B4173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sz="3200" dirty="0"/>
              <a:t>(b) It </a:t>
            </a:r>
            <a:r>
              <a:rPr lang="en-GB" sz="3200" dirty="0">
                <a:solidFill>
                  <a:srgbClr val="FF0000"/>
                </a:solidFill>
              </a:rPr>
              <a:t>started</a:t>
            </a:r>
            <a:r>
              <a:rPr lang="en-GB" sz="3200" dirty="0"/>
              <a:t> in France and Germany, but </a:t>
            </a:r>
            <a:r>
              <a:rPr lang="en-GB" sz="3200" dirty="0">
                <a:solidFill>
                  <a:srgbClr val="FF0000"/>
                </a:solidFill>
              </a:rPr>
              <a:t>accelerated</a:t>
            </a:r>
            <a:r>
              <a:rPr lang="en-GB" sz="3200" dirty="0"/>
              <a:t> in the United States.</a:t>
            </a:r>
          </a:p>
          <a:p>
            <a:pPr>
              <a:buNone/>
            </a:pPr>
            <a:endParaRPr lang="en-GB" sz="3200" dirty="0"/>
          </a:p>
          <a:p>
            <a:pPr>
              <a:buNone/>
            </a:pPr>
            <a:r>
              <a:rPr lang="en-GB" sz="3200" dirty="0"/>
              <a:t>(c) There Henry Ford </a:t>
            </a:r>
            <a:r>
              <a:rPr lang="en-GB" sz="3200" dirty="0">
                <a:solidFill>
                  <a:srgbClr val="FF0000"/>
                </a:solidFill>
              </a:rPr>
              <a:t>modified </a:t>
            </a:r>
            <a:r>
              <a:rPr lang="en-GB" sz="3200" dirty="0"/>
              <a:t>the moving </a:t>
            </a:r>
            <a:r>
              <a:rPr lang="en-GB" sz="3200" dirty="0">
                <a:solidFill>
                  <a:srgbClr val="FF0000"/>
                </a:solidFill>
              </a:rPr>
              <a:t>assembly </a:t>
            </a:r>
            <a:r>
              <a:rPr lang="en-GB" sz="3200" dirty="0"/>
              <a:t>line from the Chicago meat industry to </a:t>
            </a:r>
            <a:r>
              <a:rPr lang="en-GB" sz="3200" dirty="0">
                <a:solidFill>
                  <a:srgbClr val="FF0000"/>
                </a:solidFill>
              </a:rPr>
              <a:t>car</a:t>
            </a:r>
            <a:r>
              <a:rPr lang="en-GB" sz="3200" dirty="0"/>
              <a:t> manufacturing, </a:t>
            </a:r>
            <a:r>
              <a:rPr lang="en-GB" sz="3200" dirty="0">
                <a:solidFill>
                  <a:srgbClr val="FF0000"/>
                </a:solidFill>
              </a:rPr>
              <a:t>thereby </a:t>
            </a:r>
            <a:r>
              <a:rPr lang="en-GB" sz="3200" dirty="0"/>
              <a:t>inventing mass production.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583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74638"/>
            <a:ext cx="6768752" cy="538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955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Answers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CA27C-EA7E-4E83-BF4F-1DE2B4173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sz="3200" dirty="0"/>
              <a:t>(b) After the Second World War </a:t>
            </a:r>
            <a:r>
              <a:rPr lang="en-GB" sz="3200" dirty="0">
                <a:solidFill>
                  <a:srgbClr val="FF0000"/>
                </a:solidFill>
              </a:rPr>
              <a:t>the focus</a:t>
            </a:r>
            <a:r>
              <a:rPr lang="en-GB" sz="3200" dirty="0"/>
              <a:t> of car makers was on the </a:t>
            </a:r>
            <a:r>
              <a:rPr lang="en-GB" sz="3200" dirty="0">
                <a:solidFill>
                  <a:srgbClr val="FF0000"/>
                </a:solidFill>
              </a:rPr>
              <a:t>style</a:t>
            </a:r>
            <a:r>
              <a:rPr lang="en-GB" sz="3200" dirty="0"/>
              <a:t> of their products, to encourage more frequent model changes.</a:t>
            </a:r>
          </a:p>
          <a:p>
            <a:pPr>
              <a:buNone/>
            </a:pPr>
            <a:endParaRPr lang="en-GB" sz="3200" dirty="0"/>
          </a:p>
          <a:p>
            <a:pPr>
              <a:buNone/>
            </a:pPr>
            <a:r>
              <a:rPr lang="en-GB" sz="3200" dirty="0"/>
              <a:t>(c) From the 1970s the industry was </a:t>
            </a:r>
            <a:r>
              <a:rPr lang="en-GB" sz="3200" dirty="0">
                <a:solidFill>
                  <a:srgbClr val="FF0000"/>
                </a:solidFill>
              </a:rPr>
              <a:t>criticised</a:t>
            </a:r>
            <a:r>
              <a:rPr lang="en-GB" sz="3200" dirty="0"/>
              <a:t> for its </a:t>
            </a:r>
            <a:r>
              <a:rPr lang="en-GB" sz="3200" dirty="0">
                <a:solidFill>
                  <a:srgbClr val="FF0000"/>
                </a:solidFill>
              </a:rPr>
              <a:t>inefficient </a:t>
            </a:r>
            <a:r>
              <a:rPr lang="en-GB" sz="3200" dirty="0"/>
              <a:t>vehicles which </a:t>
            </a:r>
            <a:r>
              <a:rPr lang="en-GB" sz="3200" dirty="0">
                <a:solidFill>
                  <a:srgbClr val="FF0000"/>
                </a:solidFill>
              </a:rPr>
              <a:t>wasted </a:t>
            </a:r>
            <a:r>
              <a:rPr lang="en-GB" sz="3200" dirty="0"/>
              <a:t>petrol.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411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404664"/>
            <a:ext cx="7200800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633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Answers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CA27C-EA7E-4E83-BF4F-1DE2B4173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sz="3200" dirty="0"/>
              <a:t>(b) Some of the most famous brands in the world are today owned by the industry.</a:t>
            </a:r>
          </a:p>
          <a:p>
            <a:pPr>
              <a:buNone/>
            </a:pPr>
            <a:endParaRPr lang="en-GB" sz="3200" dirty="0"/>
          </a:p>
          <a:p>
            <a:pPr>
              <a:buNone/>
            </a:pPr>
            <a:r>
              <a:rPr lang="en-GB" sz="3200" dirty="0"/>
              <a:t>(c) Currently, saturated markets and increased competition threaten many car makers.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6543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917032"/>
          </a:xfrm>
        </p:spPr>
        <p:txBody>
          <a:bodyPr/>
          <a:lstStyle/>
          <a:p>
            <a:r>
              <a:rPr lang="en-GB" sz="2800" b="0" dirty="0"/>
              <a:t>Read and understand the text.</a:t>
            </a:r>
          </a:p>
          <a:p>
            <a:r>
              <a:rPr lang="en-GB" sz="2800" b="0" dirty="0"/>
              <a:t>Make a list of the main ideas.</a:t>
            </a:r>
          </a:p>
          <a:p>
            <a:pPr lvl="1"/>
            <a:r>
              <a:rPr lang="en-GB" sz="2400" b="0" dirty="0"/>
              <a:t>Find the important ideas - the important words/phrases. In some way mark them - write them down, underline or highlight them.</a:t>
            </a:r>
          </a:p>
          <a:p>
            <a:pPr lvl="1"/>
            <a:r>
              <a:rPr lang="en-GB" sz="2400" b="0" dirty="0"/>
              <a:t>Find alternative words/synonyms for these words/phrases - do not change specialised vocabulary and common words</a:t>
            </a:r>
            <a:r>
              <a:rPr lang="en-GB" b="0" dirty="0"/>
              <a:t>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917032"/>
          </a:xfrm>
        </p:spPr>
        <p:txBody>
          <a:bodyPr/>
          <a:lstStyle/>
          <a:p>
            <a:r>
              <a:rPr lang="en-GB" sz="2800" b="0" dirty="0"/>
              <a:t>Change the structure of the text.</a:t>
            </a:r>
          </a:p>
          <a:p>
            <a:pPr lvl="1"/>
            <a:r>
              <a:rPr lang="en-GB" sz="2400" b="0" dirty="0"/>
              <a:t>Identify the meaning relationships between the words/ideas - e.g. cause/effect, generalisation, contrast. </a:t>
            </a:r>
          </a:p>
          <a:p>
            <a:pPr lvl="1"/>
            <a:r>
              <a:rPr lang="en-GB" sz="2400" b="0" dirty="0"/>
              <a:t>Express these relationships in a different way.</a:t>
            </a:r>
          </a:p>
          <a:p>
            <a:pPr lvl="1"/>
            <a:r>
              <a:rPr lang="en-GB" sz="2400" b="0" dirty="0"/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917032"/>
          </a:xfrm>
        </p:spPr>
        <p:txBody>
          <a:bodyPr/>
          <a:lstStyle/>
          <a:p>
            <a:r>
              <a:rPr lang="en-GB" sz="2800" dirty="0"/>
              <a:t>Rewrite the main ideas in complete sentences. Combine your notes into a piece of continuous writing.</a:t>
            </a:r>
          </a:p>
          <a:p>
            <a:r>
              <a:rPr lang="en-GB" sz="2800" dirty="0"/>
              <a:t>Check your work.</a:t>
            </a:r>
          </a:p>
          <a:p>
            <a:pPr lvl="1"/>
            <a:r>
              <a:rPr lang="en-GB" sz="2400" dirty="0"/>
              <a:t>Make sure the meaning is the same.</a:t>
            </a:r>
          </a:p>
          <a:p>
            <a:pPr lvl="1"/>
            <a:r>
              <a:rPr lang="en-GB" sz="2400" dirty="0"/>
              <a:t>Make sure the length is the same.</a:t>
            </a:r>
          </a:p>
          <a:p>
            <a:pPr lvl="1"/>
            <a:r>
              <a:rPr lang="en-GB" sz="2400" dirty="0"/>
              <a:t>Make sure the style is your own.</a:t>
            </a:r>
          </a:p>
          <a:p>
            <a:pPr lvl="1"/>
            <a:r>
              <a:rPr lang="en-GB" sz="2400" dirty="0"/>
              <a:t>Remember to acknowledge other people's work.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 algn="just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Now try paraphrasing the following:</a:t>
            </a:r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sz="2800" b="0" dirty="0"/>
              <a:t>There have never been so many opportunities to work in the environmental field. In Canada, more than half a million people are employed in green jobs, and over one hundred thousand organizations have at least one environmental employee.</a:t>
            </a:r>
            <a:br>
              <a:rPr lang="en-GB" sz="2400" b="0" dirty="0"/>
            </a:br>
            <a:endParaRPr lang="en-GB" sz="2400" b="0" dirty="0"/>
          </a:p>
          <a:p>
            <a:pPr marL="0" indent="0">
              <a:buNone/>
              <a:defRPr/>
            </a:pPr>
            <a:br>
              <a:rPr lang="en-GB" sz="2400" b="0" dirty="0"/>
            </a:br>
            <a:r>
              <a:rPr lang="en-GB" sz="1600" b="0" dirty="0"/>
              <a:t>Source: Suzuki, David T. and Boyd, David R. David Suzuki’s Green Guide. Vancouver: </a:t>
            </a:r>
            <a:r>
              <a:rPr lang="en-GB" sz="1600" b="0" dirty="0" err="1"/>
              <a:t>Greystone</a:t>
            </a:r>
            <a:r>
              <a:rPr lang="en-GB" sz="1600" b="0" dirty="0"/>
              <a:t> Books, 2008. 125.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b="0" i="1" dirty="0"/>
              <a:t>Source: </a:t>
            </a:r>
            <a:r>
              <a:rPr lang="en-GB" sz="1200" b="0" i="1" u="sng" dirty="0">
                <a:hlinkClick r:id="rId2"/>
              </a:rPr>
              <a:t>http://highered.mcgraw-hill.com/sites/0070780412/student_view0/_____basic.html</a:t>
            </a:r>
            <a:endParaRPr lang="en-GB" sz="12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1052736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1. The </a:t>
            </a:r>
            <a:r>
              <a:rPr lang="en-GB" sz="2800" dirty="0"/>
              <a:t>environmental sector has opened new chances for employment. In Canada, over 500,000 people have environmental jobs,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dirty="0"/>
              <a:t>and many companies have at least one green worker. </a:t>
            </a:r>
            <a:r>
              <a:rPr lang="en-GB" sz="2800" i="1" dirty="0">
                <a:solidFill>
                  <a:srgbClr val="FF0000"/>
                </a:solidFill>
              </a:rPr>
              <a:t>OR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dirty="0"/>
              <a:t>and there is at least one green worker in a lot of companies.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773726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</a:t>
            </a:r>
            <a:r>
              <a:rPr lang="en-GB" sz="2800" dirty="0"/>
              <a:t>Although poor training and inadequate resources have caused many plagiarism problems, the Internet has added to the challenges. At University of Toronto, plagiarism related to the Internet increased from 50% to 99% of cases between 2000-2001 and 2001-2002.</a:t>
            </a:r>
            <a:br>
              <a:rPr lang="en-GB" sz="2400" dirty="0"/>
            </a:br>
            <a:br>
              <a:rPr lang="en-GB" sz="2400" dirty="0"/>
            </a:br>
            <a:r>
              <a:rPr lang="en-GB" sz="1600" dirty="0"/>
              <a:t>Source: Locker, Kitty and Findlay, Isobel. </a:t>
            </a:r>
            <a:r>
              <a:rPr lang="en-GB" sz="1600" i="1" dirty="0"/>
              <a:t>Business Communication Now.</a:t>
            </a:r>
            <a:r>
              <a:rPr lang="en-GB" sz="1600" dirty="0"/>
              <a:t> Toronto: McGraw-Hill, 2009. 251.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i="1" dirty="0"/>
              <a:t>Source: </a:t>
            </a:r>
            <a:r>
              <a:rPr lang="en-GB" sz="1200" i="1" u="sng" dirty="0">
                <a:hlinkClick r:id="rId2"/>
              </a:rPr>
              <a:t>http://highered.mcgraw-hill.com/sites/0070780412/student_view0/_____basic.html</a:t>
            </a:r>
            <a:endParaRPr lang="en-GB" sz="12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15820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The main causes of plagiarism arise from lack of training/preparation and insufficient resources, as well as the Internet. </a:t>
            </a:r>
            <a:r>
              <a:rPr lang="en-GB" sz="2800" dirty="0"/>
              <a:t>At University of Toronto, in </a:t>
            </a:r>
            <a:r>
              <a:rPr lang="en-GB" sz="2800"/>
              <a:t>the years </a:t>
            </a:r>
            <a:r>
              <a:rPr lang="en-GB" sz="2800" dirty="0"/>
              <a:t>between 2000-2002 web-related plagiarism cases doubled / increased by almost 100%.</a:t>
            </a: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406417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</a:t>
            </a:r>
            <a:r>
              <a:rPr lang="en-GB" sz="2800" dirty="0"/>
              <a:t>There needs to be a shift to local food that is organic, free of pesticides, fertilizers, and preservatives; that is produced in ways that do not harm consumers, food workers, animals, or our soil and water; and that provides dignity to those who produce as well as consume it.</a:t>
            </a:r>
            <a:br>
              <a:rPr lang="en-GB" sz="2400" dirty="0"/>
            </a:br>
            <a:br>
              <a:rPr lang="en-GB" sz="2400" dirty="0"/>
            </a:br>
            <a:r>
              <a:rPr lang="en-GB" sz="1600" dirty="0"/>
              <a:t>Source: Locker, Kitty and Findlay, Isobel. </a:t>
            </a:r>
            <a:r>
              <a:rPr lang="en-GB" sz="1600" i="1" dirty="0"/>
              <a:t>Business Communication Now.</a:t>
            </a:r>
            <a:r>
              <a:rPr lang="en-GB" sz="1600" dirty="0"/>
              <a:t> Toronto: McGraw-Hill, 2009. 251.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i="1" dirty="0"/>
              <a:t>Source: </a:t>
            </a:r>
            <a:r>
              <a:rPr lang="en-GB" sz="1200" i="1" u="sng" dirty="0">
                <a:hlinkClick r:id="rId2"/>
              </a:rPr>
              <a:t>http://highered.mcgraw-hill.com/sites/0070780412/student_view0/_____basic.html</a:t>
            </a:r>
            <a:endParaRPr lang="en-GB" sz="12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42194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</a:t>
            </a:r>
            <a:r>
              <a:rPr lang="en-GB" sz="2800" dirty="0"/>
              <a:t>A change is needed to produce food locally without the use of chemicals in a way that is not harmful for people, animals or natural resources, and showing respect and appreciation to producers as well as consumers.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821528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Bailey, S. (2011).</a:t>
            </a:r>
            <a:r>
              <a:rPr lang="en-GB" sz="2000" i="1" dirty="0"/>
              <a:t> Academic writing for international business students.</a:t>
            </a:r>
            <a:r>
              <a:rPr lang="en-GB" sz="2000" dirty="0"/>
              <a:t> London: Routledge.</a:t>
            </a:r>
          </a:p>
          <a:p>
            <a:r>
              <a:rPr lang="en-GB" altLang="en-US" sz="2000" dirty="0" err="1"/>
              <a:t>UEfAP</a:t>
            </a:r>
            <a:r>
              <a:rPr lang="en-GB" altLang="en-US" sz="2000" dirty="0"/>
              <a:t> (2019). ‘Academic Writing: Reporting - paraphrase, summary &amp; synthesis’. Online. </a:t>
            </a:r>
            <a:r>
              <a:rPr lang="en-GB" altLang="en-US" sz="2000" dirty="0">
                <a:hlinkClick r:id="rId2"/>
              </a:rPr>
              <a:t>http://www.uefap.net/writing/writing-reporting/writing-reporting-paraphrase</a:t>
            </a:r>
            <a:r>
              <a:rPr lang="en-GB" altLang="en-US" sz="2000" dirty="0"/>
              <a:t> (accessed 6 July 2019)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UCL (2021) ‘Paraphrasing for Beginners.’ Online. </a:t>
            </a:r>
            <a:r>
              <a:rPr lang="en-GB" sz="2000" dirty="0">
                <a:hlinkClick r:id="rId2"/>
              </a:rPr>
              <a:t>https://www.ucl.ac.uk/ioe-writing-centre/reference-effectively-avoid-plagiarism/paraphrasing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University of Bristol (2015). ‘Paraphrasing.’ Online. </a:t>
            </a:r>
            <a:r>
              <a:rPr lang="en-GB" sz="2000" dirty="0">
                <a:hlinkClick r:id="rId3"/>
              </a:rPr>
              <a:t>https://www.bristol.ac.uk/arts/exercises/referencing/page_05.htm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Future Learn (n.d.) ‘Techniques for paraphrasing.’ Online. </a:t>
            </a:r>
            <a:r>
              <a:rPr lang="en-GB" sz="2000" dirty="0">
                <a:hlinkClick r:id="rId4"/>
              </a:rPr>
              <a:t>https://www.futurelearn.com/info/courses/english-for-study-intermediate/0/steps/35241</a:t>
            </a:r>
            <a:r>
              <a:rPr lang="en-GB" sz="2000" dirty="0"/>
              <a:t> (accessed 05.03.2021) </a:t>
            </a:r>
          </a:p>
          <a:p>
            <a:endParaRPr lang="en-GB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1929</TotalTime>
  <Words>1423</Words>
  <Application>Microsoft Office PowerPoint</Application>
  <PresentationFormat>On-screen Show (4:3)</PresentationFormat>
  <Paragraphs>144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Myriad Pro</vt:lpstr>
      <vt:lpstr>Verdana</vt:lpstr>
      <vt:lpstr>Wingdings</vt:lpstr>
      <vt:lpstr>20140311PresentationUWTSDTemplate</vt:lpstr>
      <vt:lpstr>BMSW 4001</vt:lpstr>
      <vt:lpstr>Overview</vt:lpstr>
      <vt:lpstr>What is paraphrasing? </vt:lpstr>
      <vt:lpstr>Example</vt:lpstr>
      <vt:lpstr>Paraphrasing Techniques</vt:lpstr>
      <vt:lpstr>Read this text</vt:lpstr>
      <vt:lpstr>Paraphrasing - using synonyms</vt:lpstr>
      <vt:lpstr>Paraphrasing - changing word class</vt:lpstr>
      <vt:lpstr>Paraphrasing - changing word order</vt:lpstr>
      <vt:lpstr>Paraphrasing</vt:lpstr>
      <vt:lpstr>Practice</vt:lpstr>
      <vt:lpstr>Answers</vt:lpstr>
      <vt:lpstr>PowerPoint Presentation</vt:lpstr>
      <vt:lpstr>Answers</vt:lpstr>
      <vt:lpstr>PowerPoint Presentation</vt:lpstr>
      <vt:lpstr>Answers</vt:lpstr>
      <vt:lpstr>When paraphrasing a text</vt:lpstr>
      <vt:lpstr>When paraphrasing a text</vt:lpstr>
      <vt:lpstr>When paraphrasing a text</vt:lpstr>
      <vt:lpstr>Paraphrasing Practice </vt:lpstr>
      <vt:lpstr>Paraphrasing Practice </vt:lpstr>
      <vt:lpstr>Paraphrasing Practice </vt:lpstr>
      <vt:lpstr>Paraphrasing Practice </vt:lpstr>
      <vt:lpstr>Paraphrasing Practice </vt:lpstr>
      <vt:lpstr>Paraphrasing Practice 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114</cp:revision>
  <cp:lastPrinted>2018-07-09T15:27:01Z</cp:lastPrinted>
  <dcterms:created xsi:type="dcterms:W3CDTF">2002-10-07T19:43:58Z</dcterms:created>
  <dcterms:modified xsi:type="dcterms:W3CDTF">2021-07-05T21:46:32Z</dcterms:modified>
</cp:coreProperties>
</file>