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7" r:id="rId2"/>
    <p:sldId id="256" r:id="rId3"/>
    <p:sldId id="280" r:id="rId4"/>
    <p:sldId id="285" r:id="rId5"/>
    <p:sldId id="257" r:id="rId6"/>
    <p:sldId id="289" r:id="rId7"/>
    <p:sldId id="286" r:id="rId8"/>
    <p:sldId id="287" r:id="rId9"/>
    <p:sldId id="351" r:id="rId10"/>
    <p:sldId id="281" r:id="rId11"/>
    <p:sldId id="288" r:id="rId12"/>
    <p:sldId id="352" r:id="rId13"/>
    <p:sldId id="283" r:id="rId14"/>
    <p:sldId id="284" r:id="rId15"/>
    <p:sldId id="278" r:id="rId16"/>
    <p:sldId id="279" r:id="rId17"/>
    <p:sldId id="349" r:id="rId18"/>
    <p:sldId id="35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01" autoAdjust="0"/>
  </p:normalViewPr>
  <p:slideViewPr>
    <p:cSldViewPr snapToGrid="0">
      <p:cViewPr varScale="1">
        <p:scale>
          <a:sx n="55" d="100"/>
          <a:sy n="55" d="100"/>
        </p:scale>
        <p:origin x="275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BBA19B23-2F7C-4B0A-96F1-7F428DD439DC}"/>
    <pc:docChg chg="delSld">
      <pc:chgData name="Julie Thomas" userId="2af13b6d24d29b42" providerId="LiveId" clId="{BBA19B23-2F7C-4B0A-96F1-7F428DD439DC}" dt="2025-02-28T12:05:21.104" v="0" actId="2696"/>
      <pc:docMkLst>
        <pc:docMk/>
      </pc:docMkLst>
      <pc:sldChg chg="del">
        <pc:chgData name="Julie Thomas" userId="2af13b6d24d29b42" providerId="LiveId" clId="{BBA19B23-2F7C-4B0A-96F1-7F428DD439DC}" dt="2025-02-28T12:05:21.104" v="0" actId="2696"/>
        <pc:sldMkLst>
          <pc:docMk/>
          <pc:sldMk cId="930751273" sldId="28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8352E6-D793-4CF5-B451-FE13104167F4}"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D8113E-03E0-414A-8E6F-8ACDD7FBF2EB}" type="slidenum">
              <a:rPr lang="en-GB" smtClean="0"/>
              <a:t>‹#›</a:t>
            </a:fld>
            <a:endParaRPr lang="en-GB"/>
          </a:p>
        </p:txBody>
      </p:sp>
    </p:spTree>
    <p:extLst>
      <p:ext uri="{BB962C8B-B14F-4D97-AF65-F5344CB8AC3E}">
        <p14:creationId xmlns:p14="http://schemas.microsoft.com/office/powerpoint/2010/main" val="3888698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5335E5-7B65-4AB2-A7AE-95DA10D580A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4896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54545"/>
                </a:solidFill>
                <a:effectLst/>
                <a:latin typeface="Oxygen" panose="02000503000000000000" pitchFamily="2" charset="0"/>
              </a:rPr>
              <a:t>‘Since logistics involves the range of activities related to the production and distribution of goods for consumption, it is composed of two separate but integrated branches; </a:t>
            </a:r>
            <a:r>
              <a:rPr lang="en-GB" b="1" i="0" dirty="0">
                <a:solidFill>
                  <a:srgbClr val="454545"/>
                </a:solidFill>
                <a:effectLst/>
                <a:latin typeface="Oxygen" panose="02000503000000000000" pitchFamily="2" charset="0"/>
              </a:rPr>
              <a:t>materials management</a:t>
            </a:r>
            <a:r>
              <a:rPr lang="en-GB" b="0" i="0" dirty="0">
                <a:solidFill>
                  <a:srgbClr val="454545"/>
                </a:solidFill>
                <a:effectLst/>
                <a:latin typeface="Oxygen" panose="02000503000000000000" pitchFamily="2" charset="0"/>
              </a:rPr>
              <a:t> and </a:t>
            </a:r>
            <a:r>
              <a:rPr lang="en-GB" b="1" i="0" dirty="0">
                <a:solidFill>
                  <a:srgbClr val="454545"/>
                </a:solidFill>
                <a:effectLst/>
                <a:latin typeface="Oxygen" panose="02000503000000000000" pitchFamily="2" charset="0"/>
              </a:rPr>
              <a:t>physical distribution</a:t>
            </a:r>
            <a:r>
              <a:rPr lang="en-GB" b="0" i="0" dirty="0">
                <a:solidFill>
                  <a:srgbClr val="454545"/>
                </a:solidFill>
                <a:effectLst/>
                <a:latin typeface="Oxygen" panose="02000503000000000000" pitchFamily="2" charset="0"/>
              </a:rPr>
              <a:t>. Material management involves all the activities related to the production of parts and finished goods, including their packaging and eventual recycling or reusing. Physical distribution involves all the activities related to making parts and finished goods available for consumption, particularly transportation and warehousing’ (Rodrigue, 2020). </a:t>
            </a:r>
          </a:p>
          <a:p>
            <a:endParaRPr lang="en-GB" b="0" i="0" dirty="0">
              <a:solidFill>
                <a:srgbClr val="454545"/>
              </a:solidFill>
              <a:effectLst/>
              <a:latin typeface="Oxygen" panose="02000503000000000000" pitchFamily="2" charset="0"/>
            </a:endParaRPr>
          </a:p>
          <a:p>
            <a:r>
              <a:rPr lang="en-GB" b="0" i="0" dirty="0">
                <a:solidFill>
                  <a:srgbClr val="454545"/>
                </a:solidFill>
                <a:effectLst/>
                <a:latin typeface="Oxygen" panose="02000503000000000000" pitchFamily="2" charset="0"/>
              </a:rPr>
              <a:t>Reverse logistics – goods returning to distribution centres/manufacturer – recycling, warranty returns. </a:t>
            </a:r>
          </a:p>
          <a:p>
            <a:endParaRPr lang="en-GB" b="0" i="0" dirty="0">
              <a:solidFill>
                <a:srgbClr val="454545"/>
              </a:solidFill>
              <a:effectLst/>
              <a:latin typeface="Oxygen" panose="02000503000000000000" pitchFamily="2" charset="0"/>
            </a:endParaRPr>
          </a:p>
          <a:p>
            <a:pPr>
              <a:lnSpc>
                <a:spcPts val="1500"/>
              </a:lnSpc>
            </a:pPr>
            <a:r>
              <a:rPr lang="en-GB" b="0" i="0" dirty="0">
                <a:effectLst/>
                <a:latin typeface="Segoe UI" panose="020B0502040204020203" pitchFamily="34" charset="0"/>
              </a:rPr>
              <a:t>In logistics, </a:t>
            </a:r>
            <a:r>
              <a:rPr lang="en-GB" b="1" i="0" dirty="0">
                <a:effectLst/>
                <a:latin typeface="Segoe UI" panose="020B0502040204020203" pitchFamily="34" charset="0"/>
              </a:rPr>
              <a:t>derived demand</a:t>
            </a:r>
            <a:r>
              <a:rPr lang="en-GB" b="0" i="0" dirty="0">
                <a:effectLst/>
                <a:latin typeface="Segoe UI" panose="020B0502040204020203" pitchFamily="34" charset="0"/>
              </a:rPr>
              <a:t> and </a:t>
            </a:r>
            <a:r>
              <a:rPr lang="en-GB" b="1" i="0" dirty="0">
                <a:effectLst/>
                <a:latin typeface="Segoe UI" panose="020B0502040204020203" pitchFamily="34" charset="0"/>
              </a:rPr>
              <a:t>induced demand</a:t>
            </a:r>
            <a:r>
              <a:rPr lang="en-GB" b="0" i="0" dirty="0">
                <a:effectLst/>
                <a:latin typeface="Segoe UI" panose="020B0502040204020203" pitchFamily="34" charset="0"/>
              </a:rPr>
              <a:t> are two important concepts that help explain the nature of demand for transportation and logistics services.</a:t>
            </a:r>
          </a:p>
          <a:p>
            <a:pPr>
              <a:lnSpc>
                <a:spcPts val="1500"/>
              </a:lnSpc>
            </a:pPr>
            <a:r>
              <a:rPr lang="en-GB" b="1" i="0" dirty="0">
                <a:effectLst/>
                <a:latin typeface="Segoe UI" panose="020B0502040204020203" pitchFamily="34" charset="0"/>
              </a:rPr>
              <a:t>Derived Demand</a:t>
            </a:r>
          </a:p>
          <a:p>
            <a:pPr>
              <a:lnSpc>
                <a:spcPts val="1500"/>
              </a:lnSpc>
              <a:buFont typeface="Arial" panose="020B0604020202020204" pitchFamily="34" charset="0"/>
              <a:buChar char="•"/>
            </a:pPr>
            <a:r>
              <a:rPr lang="en-GB" b="1" i="0" dirty="0">
                <a:effectLst/>
                <a:latin typeface="Segoe UI" panose="020B0502040204020203" pitchFamily="34" charset="0"/>
              </a:rPr>
              <a:t>Definition</a:t>
            </a:r>
            <a:r>
              <a:rPr lang="en-GB" b="0" i="0" dirty="0">
                <a:effectLst/>
                <a:latin typeface="Segoe UI" panose="020B0502040204020203" pitchFamily="34" charset="0"/>
              </a:rPr>
              <a:t>: Derived demand refers to the demand for logistics services that arises from the demand for another product or service. Essentially, it is a secondary demand that depends on the primary demand for goods.</a:t>
            </a:r>
          </a:p>
          <a:p>
            <a:pPr>
              <a:lnSpc>
                <a:spcPts val="1500"/>
              </a:lnSpc>
              <a:buFont typeface="Arial" panose="020B0604020202020204" pitchFamily="34" charset="0"/>
              <a:buChar char="•"/>
            </a:pPr>
            <a:r>
              <a:rPr lang="en-GB" b="1" i="0" dirty="0">
                <a:effectLst/>
                <a:latin typeface="Segoe UI" panose="020B0502040204020203" pitchFamily="34" charset="0"/>
              </a:rPr>
              <a:t>Example</a:t>
            </a:r>
            <a:r>
              <a:rPr lang="en-GB" b="0" i="0" dirty="0">
                <a:effectLst/>
                <a:latin typeface="Segoe UI" panose="020B0502040204020203" pitchFamily="34" charset="0"/>
              </a:rPr>
              <a:t>: If there is an increase in the demand for smartphones, the demand for transporting these smartphones from the manufacturer to the retailer also increases. The logistics demand is derived from the demand for smartphones.</a:t>
            </a:r>
          </a:p>
          <a:p>
            <a:pPr>
              <a:lnSpc>
                <a:spcPts val="1500"/>
              </a:lnSpc>
            </a:pPr>
            <a:r>
              <a:rPr lang="en-GB" b="1" i="0" dirty="0">
                <a:effectLst/>
                <a:latin typeface="Segoe UI" panose="020B0502040204020203" pitchFamily="34" charset="0"/>
              </a:rPr>
              <a:t>Induced Demand</a:t>
            </a:r>
          </a:p>
          <a:p>
            <a:pPr>
              <a:lnSpc>
                <a:spcPts val="1500"/>
              </a:lnSpc>
              <a:buFont typeface="Arial" panose="020B0604020202020204" pitchFamily="34" charset="0"/>
              <a:buChar char="•"/>
            </a:pPr>
            <a:r>
              <a:rPr lang="en-GB" b="1" i="0" dirty="0">
                <a:effectLst/>
                <a:latin typeface="Segoe UI" panose="020B0502040204020203" pitchFamily="34" charset="0"/>
              </a:rPr>
              <a:t>Definition</a:t>
            </a:r>
            <a:r>
              <a:rPr lang="en-GB" b="0" i="0" dirty="0">
                <a:effectLst/>
                <a:latin typeface="Segoe UI" panose="020B0502040204020203" pitchFamily="34" charset="0"/>
              </a:rPr>
              <a:t>: Induced demand, on the other hand, refers to the increase in demand for logistics services that results from improvements or changes in the logistics infrastructure or services themselves.</a:t>
            </a:r>
          </a:p>
          <a:p>
            <a:pPr>
              <a:lnSpc>
                <a:spcPts val="1500"/>
              </a:lnSpc>
              <a:buFont typeface="Arial" panose="020B0604020202020204" pitchFamily="34" charset="0"/>
              <a:buChar char="•"/>
            </a:pPr>
            <a:r>
              <a:rPr lang="en-GB" b="1" i="0" dirty="0">
                <a:effectLst/>
                <a:latin typeface="Segoe UI" panose="020B0502040204020203" pitchFamily="34" charset="0"/>
              </a:rPr>
              <a:t>Example</a:t>
            </a:r>
            <a:r>
              <a:rPr lang="en-GB" b="0" i="0" dirty="0">
                <a:effectLst/>
                <a:latin typeface="Segoe UI" panose="020B0502040204020203" pitchFamily="34" charset="0"/>
              </a:rPr>
              <a:t>: If a new highway is built, making transportation faster and more efficient, it may lead to an increase in the use of that route for shipping goods. The improved infrastructure induces more demand for logistics services along that route.</a:t>
            </a:r>
          </a:p>
          <a:p>
            <a:pPr>
              <a:lnSpc>
                <a:spcPts val="1500"/>
              </a:lnSpc>
            </a:pPr>
            <a:r>
              <a:rPr lang="en-GB" b="0" i="0" dirty="0">
                <a:effectLst/>
                <a:latin typeface="Segoe UI" panose="020B0502040204020203" pitchFamily="34" charset="0"/>
              </a:rPr>
              <a:t>In summary, derived demand is driven by the demand for goods, while induced demand is driven by improvements or changes in logistics infrastructure or services. </a:t>
            </a:r>
            <a:endParaRPr lang="en-GB" dirty="0"/>
          </a:p>
        </p:txBody>
      </p:sp>
      <p:sp>
        <p:nvSpPr>
          <p:cNvPr id="4" name="Slide Number Placeholder 3"/>
          <p:cNvSpPr>
            <a:spLocks noGrp="1"/>
          </p:cNvSpPr>
          <p:nvPr>
            <p:ph type="sldNum" sz="quarter" idx="5"/>
          </p:nvPr>
        </p:nvSpPr>
        <p:spPr/>
        <p:txBody>
          <a:bodyPr/>
          <a:lstStyle/>
          <a:p>
            <a:fld id="{79D8113E-03E0-414A-8E6F-8ACDD7FBF2EB}" type="slidenum">
              <a:rPr lang="en-GB" smtClean="0"/>
              <a:t>4</a:t>
            </a:fld>
            <a:endParaRPr lang="en-GB"/>
          </a:p>
        </p:txBody>
      </p:sp>
    </p:spTree>
    <p:extLst>
      <p:ext uri="{BB962C8B-B14F-4D97-AF65-F5344CB8AC3E}">
        <p14:creationId xmlns:p14="http://schemas.microsoft.com/office/powerpoint/2010/main" val="1505083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D8113E-03E0-414A-8E6F-8ACDD7FBF2EB}" type="slidenum">
              <a:rPr lang="en-GB" smtClean="0"/>
              <a:t>7</a:t>
            </a:fld>
            <a:endParaRPr lang="en-GB"/>
          </a:p>
        </p:txBody>
      </p:sp>
    </p:spTree>
    <p:extLst>
      <p:ext uri="{BB962C8B-B14F-4D97-AF65-F5344CB8AC3E}">
        <p14:creationId xmlns:p14="http://schemas.microsoft.com/office/powerpoint/2010/main" val="29651387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28/02/2025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39749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28/02/2025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099331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28/02/2025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18837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28/02/2025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0936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28/02/2025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43859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28/02/2025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79487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28/02/2025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6483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28/02/2025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6202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28/02/2025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07654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28/02/2025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8466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28/02/2025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17549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625031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10966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28/02/2025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314837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ouGd3Fz6di0?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skanencenter.org/three-cheers-for-autonomous-vehicle-policy-guidance-v3-0/"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N1A29GUqIv0?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dhl.com/global-en/home/insights-and-innovation/insights/logistics-trend-radar.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1227948" y="1246545"/>
            <a:ext cx="10363200" cy="1470025"/>
          </a:xfrm>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557724" cy="1094803"/>
          </a:xfrm>
        </p:spPr>
        <p:txBody>
          <a:bodyPr>
            <a:normAutofit/>
          </a:bodyPr>
          <a:lstStyle/>
          <a:p>
            <a:r>
              <a:rPr lang="en-GB" dirty="0">
                <a:solidFill>
                  <a:schemeClr val="bg1"/>
                </a:solidFill>
              </a:rPr>
              <a:t>Logistics</a:t>
            </a:r>
          </a:p>
          <a:p>
            <a:endParaRPr lang="en-GB" dirty="0"/>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29B569-FA13-C721-3EB4-019A0C0AA701}"/>
              </a:ext>
            </a:extLst>
          </p:cNvPr>
          <p:cNvSpPr>
            <a:spLocks noGrp="1"/>
          </p:cNvSpPr>
          <p:nvPr>
            <p:ph type="title"/>
          </p:nvPr>
        </p:nvSpPr>
        <p:spPr>
          <a:xfrm>
            <a:off x="609600" y="274638"/>
            <a:ext cx="10972800" cy="1143000"/>
          </a:xfrm>
        </p:spPr>
        <p:txBody>
          <a:bodyPr anchor="ctr">
            <a:normAutofit/>
          </a:bodyPr>
          <a:lstStyle/>
          <a:p>
            <a:r>
              <a:rPr lang="en-GB" b="1" dirty="0"/>
              <a:t>What we’ll learn today</a:t>
            </a:r>
          </a:p>
        </p:txBody>
      </p:sp>
      <p:sp>
        <p:nvSpPr>
          <p:cNvPr id="5" name="Content Placeholder 4">
            <a:extLst>
              <a:ext uri="{FF2B5EF4-FFF2-40B4-BE49-F238E27FC236}">
                <a16:creationId xmlns:a16="http://schemas.microsoft.com/office/drawing/2014/main" id="{795CA277-E765-4F8F-B29D-A75A87369216}"/>
              </a:ext>
            </a:extLst>
          </p:cNvPr>
          <p:cNvSpPr>
            <a:spLocks noGrp="1"/>
          </p:cNvSpPr>
          <p:nvPr>
            <p:ph sz="half" idx="1"/>
          </p:nvPr>
        </p:nvSpPr>
        <p:spPr>
          <a:xfrm>
            <a:off x="609600" y="1600201"/>
            <a:ext cx="5384800" cy="3989040"/>
          </a:xfrm>
        </p:spPr>
        <p:txBody>
          <a:bodyPr>
            <a:normAutofit/>
          </a:bodyPr>
          <a:lstStyle/>
          <a:p>
            <a:r>
              <a:rPr lang="en-GB" dirty="0"/>
              <a:t>What is Logistics</a:t>
            </a:r>
          </a:p>
          <a:p>
            <a:r>
              <a:rPr lang="en-GB" dirty="0"/>
              <a:t>The importance of Logistics</a:t>
            </a:r>
          </a:p>
          <a:p>
            <a:r>
              <a:rPr lang="en-GB" dirty="0"/>
              <a:t>Challenges facing the industry</a:t>
            </a:r>
          </a:p>
          <a:p>
            <a:r>
              <a:rPr lang="en-GB" dirty="0"/>
              <a:t>Trends in Logistics</a:t>
            </a:r>
          </a:p>
          <a:p>
            <a:r>
              <a:rPr lang="en-GB" dirty="0"/>
              <a:t>How this relates to the assignment</a:t>
            </a:r>
          </a:p>
        </p:txBody>
      </p:sp>
      <p:pic>
        <p:nvPicPr>
          <p:cNvPr id="3" name="Picture 2" descr="Woman in warehouse">
            <a:extLst>
              <a:ext uri="{FF2B5EF4-FFF2-40B4-BE49-F238E27FC236}">
                <a16:creationId xmlns:a16="http://schemas.microsoft.com/office/drawing/2014/main" id="{0C7D784A-B8C3-FBA1-B633-B2A246899696}"/>
              </a:ext>
            </a:extLst>
          </p:cNvPr>
          <p:cNvPicPr>
            <a:picLocks noChangeAspect="1"/>
          </p:cNvPicPr>
          <p:nvPr/>
        </p:nvPicPr>
        <p:blipFill rotWithShape="1">
          <a:blip r:embed="rId2">
            <a:extLst>
              <a:ext uri="{28A0092B-C50C-407E-A947-70E740481C1C}">
                <a14:useLocalDpi xmlns:a14="http://schemas.microsoft.com/office/drawing/2010/main" val="0"/>
              </a:ext>
            </a:extLst>
          </a:blip>
          <a:srcRect l="9894" r="-2" b="-2"/>
          <a:stretch/>
        </p:blipFill>
        <p:spPr>
          <a:xfrm>
            <a:off x="6197600" y="1600201"/>
            <a:ext cx="5384800" cy="3989040"/>
          </a:xfrm>
          <a:prstGeom prst="rect">
            <a:avLst/>
          </a:prstGeom>
          <a:noFill/>
        </p:spPr>
      </p:pic>
    </p:spTree>
    <p:extLst>
      <p:ext uri="{BB962C8B-B14F-4D97-AF65-F5344CB8AC3E}">
        <p14:creationId xmlns:p14="http://schemas.microsoft.com/office/powerpoint/2010/main" val="3870090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7F19-0496-30FE-669F-858F97C2B248}"/>
              </a:ext>
            </a:extLst>
          </p:cNvPr>
          <p:cNvSpPr>
            <a:spLocks noGrp="1"/>
          </p:cNvSpPr>
          <p:nvPr>
            <p:ph type="title"/>
          </p:nvPr>
        </p:nvSpPr>
        <p:spPr/>
        <p:txBody>
          <a:bodyPr/>
          <a:lstStyle/>
          <a:p>
            <a:r>
              <a:rPr lang="en-GB" b="1" dirty="0"/>
              <a:t>What is Logistics?</a:t>
            </a:r>
          </a:p>
        </p:txBody>
      </p:sp>
      <p:sp>
        <p:nvSpPr>
          <p:cNvPr id="3" name="Content Placeholder 2">
            <a:extLst>
              <a:ext uri="{FF2B5EF4-FFF2-40B4-BE49-F238E27FC236}">
                <a16:creationId xmlns:a16="http://schemas.microsoft.com/office/drawing/2014/main" id="{99E9EC28-0453-6C08-AF05-A73EE53C1362}"/>
              </a:ext>
            </a:extLst>
          </p:cNvPr>
          <p:cNvSpPr>
            <a:spLocks noGrp="1"/>
          </p:cNvSpPr>
          <p:nvPr>
            <p:ph idx="1"/>
          </p:nvPr>
        </p:nvSpPr>
        <p:spPr/>
        <p:txBody>
          <a:bodyPr>
            <a:normAutofit fontScale="92500" lnSpcReduction="20000"/>
          </a:bodyPr>
          <a:lstStyle/>
          <a:p>
            <a:r>
              <a:rPr lang="en-GB" b="0" i="0" dirty="0">
                <a:solidFill>
                  <a:srgbClr val="666666"/>
                </a:solidFill>
                <a:effectLst/>
                <a:latin typeface="Oxygen" panose="02000503000000000000" pitchFamily="2" charset="0"/>
              </a:rPr>
              <a:t>‘</a:t>
            </a:r>
            <a:r>
              <a:rPr lang="en-GB" b="0" i="0" dirty="0">
                <a:solidFill>
                  <a:srgbClr val="666666"/>
                </a:solidFill>
                <a:effectLst/>
              </a:rPr>
              <a:t>Logistics involves a broad set of activities dedicated to the transformation and distribution of goods, from raw material sourcing to final market distribution as well as the related information flows’ (Rodrigue, 2020). </a:t>
            </a:r>
          </a:p>
          <a:p>
            <a:r>
              <a:rPr lang="en-GB" dirty="0">
                <a:solidFill>
                  <a:srgbClr val="666666"/>
                </a:solidFill>
              </a:rPr>
              <a:t>The operations required for goods to be made available on markets or in specific locations.</a:t>
            </a:r>
          </a:p>
          <a:p>
            <a:r>
              <a:rPr lang="en-GB" dirty="0">
                <a:solidFill>
                  <a:srgbClr val="666666"/>
                </a:solidFill>
              </a:rPr>
              <a:t>Terms ‘logistics’ and ‘supply chain management’ are often used interchangeably, but supply chain management can be considered a broader concept.  </a:t>
            </a:r>
          </a:p>
          <a:p>
            <a:pPr marL="0" indent="0">
              <a:buNone/>
            </a:pPr>
            <a:endParaRPr lang="en-GB" dirty="0">
              <a:solidFill>
                <a:srgbClr val="666666"/>
              </a:solidFill>
            </a:endParaRPr>
          </a:p>
          <a:p>
            <a:pPr marL="0" indent="0">
              <a:buNone/>
            </a:pPr>
            <a:endParaRPr lang="en-GB" b="0" i="0" dirty="0">
              <a:solidFill>
                <a:srgbClr val="666666"/>
              </a:solidFill>
              <a:effectLst/>
              <a:latin typeface="Oxygen" panose="02000503000000000000" pitchFamily="2" charset="0"/>
            </a:endParaRPr>
          </a:p>
          <a:p>
            <a:pPr marL="0" indent="0">
              <a:buNone/>
            </a:pPr>
            <a:endParaRPr lang="en-GB" dirty="0"/>
          </a:p>
        </p:txBody>
      </p:sp>
    </p:spTree>
    <p:extLst>
      <p:ext uri="{BB962C8B-B14F-4D97-AF65-F5344CB8AC3E}">
        <p14:creationId xmlns:p14="http://schemas.microsoft.com/office/powerpoint/2010/main" val="1697722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1047C-DF70-32A0-4430-FCEE281E3EB1}"/>
              </a:ext>
            </a:extLst>
          </p:cNvPr>
          <p:cNvSpPr>
            <a:spLocks noGrp="1"/>
          </p:cNvSpPr>
          <p:nvPr>
            <p:ph type="title"/>
          </p:nvPr>
        </p:nvSpPr>
        <p:spPr/>
        <p:txBody>
          <a:bodyPr>
            <a:normAutofit fontScale="90000"/>
          </a:bodyPr>
          <a:lstStyle/>
          <a:p>
            <a:r>
              <a:rPr lang="en-GB" b="1" dirty="0"/>
              <a:t>The Concept of Logistics (Rodrigue, 2020)</a:t>
            </a:r>
          </a:p>
        </p:txBody>
      </p:sp>
      <p:pic>
        <p:nvPicPr>
          <p:cNvPr id="5" name="Content Placeholder 4">
            <a:extLst>
              <a:ext uri="{FF2B5EF4-FFF2-40B4-BE49-F238E27FC236}">
                <a16:creationId xmlns:a16="http://schemas.microsoft.com/office/drawing/2014/main" id="{F0EFA4B7-8CEE-026D-0ED6-794CAEDF9BB6}"/>
              </a:ext>
            </a:extLst>
          </p:cNvPr>
          <p:cNvPicPr>
            <a:picLocks noGrp="1" noChangeAspect="1"/>
          </p:cNvPicPr>
          <p:nvPr>
            <p:ph idx="1"/>
          </p:nvPr>
        </p:nvPicPr>
        <p:blipFill>
          <a:blip r:embed="rId3"/>
          <a:stretch>
            <a:fillRect/>
          </a:stretch>
        </p:blipFill>
        <p:spPr>
          <a:xfrm>
            <a:off x="1805355" y="1417638"/>
            <a:ext cx="8721968" cy="4115654"/>
          </a:xfrm>
        </p:spPr>
      </p:pic>
      <p:sp>
        <p:nvSpPr>
          <p:cNvPr id="6" name="TextBox 5">
            <a:extLst>
              <a:ext uri="{FF2B5EF4-FFF2-40B4-BE49-F238E27FC236}">
                <a16:creationId xmlns:a16="http://schemas.microsoft.com/office/drawing/2014/main" id="{591266EB-CD2A-31FF-66D4-775B4D1E47D3}"/>
              </a:ext>
            </a:extLst>
          </p:cNvPr>
          <p:cNvSpPr txBox="1"/>
          <p:nvPr/>
        </p:nvSpPr>
        <p:spPr>
          <a:xfrm>
            <a:off x="439615" y="4202723"/>
            <a:ext cx="1969477" cy="369332"/>
          </a:xfrm>
          <a:prstGeom prst="rect">
            <a:avLst/>
          </a:prstGeom>
          <a:noFill/>
        </p:spPr>
        <p:txBody>
          <a:bodyPr wrap="square" rtlCol="0">
            <a:spAutoFit/>
          </a:bodyPr>
          <a:lstStyle/>
          <a:p>
            <a:r>
              <a:rPr lang="en-GB" dirty="0"/>
              <a:t>Inbound logistics</a:t>
            </a:r>
          </a:p>
        </p:txBody>
      </p:sp>
      <p:sp>
        <p:nvSpPr>
          <p:cNvPr id="7" name="TextBox 6">
            <a:extLst>
              <a:ext uri="{FF2B5EF4-FFF2-40B4-BE49-F238E27FC236}">
                <a16:creationId xmlns:a16="http://schemas.microsoft.com/office/drawing/2014/main" id="{3531D842-235F-F6D5-8CA3-F27E63E7BA2E}"/>
              </a:ext>
            </a:extLst>
          </p:cNvPr>
          <p:cNvSpPr txBox="1"/>
          <p:nvPr/>
        </p:nvSpPr>
        <p:spPr>
          <a:xfrm>
            <a:off x="10527323" y="4202723"/>
            <a:ext cx="1506418" cy="1200329"/>
          </a:xfrm>
          <a:prstGeom prst="rect">
            <a:avLst/>
          </a:prstGeom>
          <a:noFill/>
        </p:spPr>
        <p:txBody>
          <a:bodyPr wrap="square" rtlCol="0">
            <a:spAutoFit/>
          </a:bodyPr>
          <a:lstStyle/>
          <a:p>
            <a:r>
              <a:rPr lang="en-GB" dirty="0"/>
              <a:t>Outbound logistics</a:t>
            </a:r>
          </a:p>
          <a:p>
            <a:r>
              <a:rPr lang="en-GB" dirty="0"/>
              <a:t>Reverse logistics</a:t>
            </a:r>
          </a:p>
        </p:txBody>
      </p:sp>
    </p:spTree>
    <p:extLst>
      <p:ext uri="{BB962C8B-B14F-4D97-AF65-F5344CB8AC3E}">
        <p14:creationId xmlns:p14="http://schemas.microsoft.com/office/powerpoint/2010/main" val="177150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023C8-5D26-7EBA-BE1E-850DC5CF3D50}"/>
              </a:ext>
            </a:extLst>
          </p:cNvPr>
          <p:cNvSpPr>
            <a:spLocks noGrp="1"/>
          </p:cNvSpPr>
          <p:nvPr>
            <p:ph type="title"/>
          </p:nvPr>
        </p:nvSpPr>
        <p:spPr/>
        <p:txBody>
          <a:bodyPr/>
          <a:lstStyle/>
          <a:p>
            <a:r>
              <a:rPr lang="en-GB" b="1" dirty="0"/>
              <a:t>The Importance of Logistics</a:t>
            </a:r>
          </a:p>
        </p:txBody>
      </p:sp>
      <p:sp>
        <p:nvSpPr>
          <p:cNvPr id="3" name="Content Placeholder 2">
            <a:extLst>
              <a:ext uri="{FF2B5EF4-FFF2-40B4-BE49-F238E27FC236}">
                <a16:creationId xmlns:a16="http://schemas.microsoft.com/office/drawing/2014/main" id="{F06B2ED1-3583-F98A-1A5A-147E59A7BCF6}"/>
              </a:ext>
            </a:extLst>
          </p:cNvPr>
          <p:cNvSpPr>
            <a:spLocks noGrp="1"/>
          </p:cNvSpPr>
          <p:nvPr>
            <p:ph idx="1"/>
          </p:nvPr>
        </p:nvSpPr>
        <p:spPr/>
        <p:txBody>
          <a:bodyPr>
            <a:normAutofit fontScale="92500" lnSpcReduction="10000"/>
          </a:bodyPr>
          <a:lstStyle/>
          <a:p>
            <a:pPr marL="0" indent="0">
              <a:buNone/>
            </a:pPr>
            <a:r>
              <a:rPr lang="en-GB" dirty="0"/>
              <a:t>‘In 2022, the UK traded over £1 trillion in goods, consisting of £414 billion exports and £644 billion imports. As an island nation, the connectivity of the UK to global markets through logistics is crucial for driving </a:t>
            </a:r>
            <a:r>
              <a:rPr lang="en-GB" b="1" dirty="0"/>
              <a:t>innovation</a:t>
            </a:r>
            <a:r>
              <a:rPr lang="en-GB" dirty="0"/>
              <a:t> and productivity within the economy, which, in turn, boosts growth. While there is a new trading environment for the UK post Brexit, logistics firms organise the movement of goods across borders and contribute to the competitiveness of UK businesses in global markets’ (Logistics UK, 2023).</a:t>
            </a:r>
          </a:p>
        </p:txBody>
      </p:sp>
    </p:spTree>
    <p:extLst>
      <p:ext uri="{BB962C8B-B14F-4D97-AF65-F5344CB8AC3E}">
        <p14:creationId xmlns:p14="http://schemas.microsoft.com/office/powerpoint/2010/main" val="517086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C96D9C-6A82-0C65-2A80-EC45964DFC95}"/>
              </a:ext>
            </a:extLst>
          </p:cNvPr>
          <p:cNvSpPr>
            <a:spLocks noGrp="1"/>
          </p:cNvSpPr>
          <p:nvPr>
            <p:ph idx="1"/>
          </p:nvPr>
        </p:nvSpPr>
        <p:spPr>
          <a:xfrm>
            <a:off x="609600" y="703386"/>
            <a:ext cx="10972800" cy="3917032"/>
          </a:xfrm>
        </p:spPr>
        <p:txBody>
          <a:bodyPr>
            <a:normAutofit/>
          </a:bodyPr>
          <a:lstStyle/>
          <a:p>
            <a:pPr marL="0" indent="0" algn="ctr">
              <a:buNone/>
            </a:pPr>
            <a:r>
              <a:rPr lang="en-GB" sz="4800" b="1" dirty="0"/>
              <a:t>Activity</a:t>
            </a:r>
          </a:p>
          <a:p>
            <a:pPr marL="0" indent="0" algn="ctr">
              <a:buNone/>
            </a:pPr>
            <a:endParaRPr lang="en-GB" sz="4800" dirty="0"/>
          </a:p>
          <a:p>
            <a:pPr marL="0" indent="0" algn="ctr">
              <a:buNone/>
            </a:pPr>
            <a:r>
              <a:rPr lang="en-GB" sz="4800" dirty="0"/>
              <a:t>What are some of the challenges currently facing Logistics?</a:t>
            </a:r>
          </a:p>
        </p:txBody>
      </p:sp>
    </p:spTree>
    <p:extLst>
      <p:ext uri="{BB962C8B-B14F-4D97-AF65-F5344CB8AC3E}">
        <p14:creationId xmlns:p14="http://schemas.microsoft.com/office/powerpoint/2010/main" val="2960760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CA08-246A-8530-B73A-BE9F6D66E444}"/>
              </a:ext>
            </a:extLst>
          </p:cNvPr>
          <p:cNvSpPr>
            <a:spLocks noGrp="1"/>
          </p:cNvSpPr>
          <p:nvPr>
            <p:ph type="title"/>
          </p:nvPr>
        </p:nvSpPr>
        <p:spPr/>
        <p:txBody>
          <a:bodyPr/>
          <a:lstStyle/>
          <a:p>
            <a:r>
              <a:rPr lang="en-GB" b="1" dirty="0"/>
              <a:t>One Focus of Innovation in Logistics</a:t>
            </a:r>
          </a:p>
        </p:txBody>
      </p:sp>
      <p:sp>
        <p:nvSpPr>
          <p:cNvPr id="3" name="Content Placeholder 2">
            <a:extLst>
              <a:ext uri="{FF2B5EF4-FFF2-40B4-BE49-F238E27FC236}">
                <a16:creationId xmlns:a16="http://schemas.microsoft.com/office/drawing/2014/main" id="{D6CF4252-3FBE-7615-6D56-62D46BCD6204}"/>
              </a:ext>
            </a:extLst>
          </p:cNvPr>
          <p:cNvSpPr>
            <a:spLocks noGrp="1"/>
          </p:cNvSpPr>
          <p:nvPr>
            <p:ph idx="1"/>
          </p:nvPr>
        </p:nvSpPr>
        <p:spPr/>
        <p:txBody>
          <a:bodyPr/>
          <a:lstStyle/>
          <a:p>
            <a:pPr marL="0" indent="0">
              <a:buNone/>
            </a:pPr>
            <a:r>
              <a:rPr lang="en-GB" dirty="0"/>
              <a:t>Reducing cycle and lead times</a:t>
            </a:r>
          </a:p>
          <a:p>
            <a:pPr marL="0" indent="0">
              <a:buNone/>
            </a:pPr>
            <a:endParaRPr lang="en-GB" dirty="0"/>
          </a:p>
          <a:p>
            <a:r>
              <a:rPr lang="en-GB" dirty="0"/>
              <a:t>Cycle time – time from receipt of order to being ready for delivery (related to manufacturing)</a:t>
            </a:r>
          </a:p>
          <a:p>
            <a:r>
              <a:rPr lang="en-GB" dirty="0"/>
              <a:t>Lead time – time order takes to be fulfilled, from preparation and packing to delivery to the end customer (related to distribution). </a:t>
            </a:r>
          </a:p>
        </p:txBody>
      </p:sp>
    </p:spTree>
    <p:extLst>
      <p:ext uri="{BB962C8B-B14F-4D97-AF65-F5344CB8AC3E}">
        <p14:creationId xmlns:p14="http://schemas.microsoft.com/office/powerpoint/2010/main" val="3421364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55469-F3B9-4FF0-FC12-AA4A9ACA1214}"/>
              </a:ext>
            </a:extLst>
          </p:cNvPr>
          <p:cNvSpPr>
            <a:spLocks noGrp="1"/>
          </p:cNvSpPr>
          <p:nvPr>
            <p:ph type="title"/>
          </p:nvPr>
        </p:nvSpPr>
        <p:spPr>
          <a:xfrm>
            <a:off x="609600" y="274638"/>
            <a:ext cx="10972800" cy="534254"/>
          </a:xfrm>
        </p:spPr>
        <p:txBody>
          <a:bodyPr>
            <a:normAutofit fontScale="90000"/>
          </a:bodyPr>
          <a:lstStyle/>
          <a:p>
            <a:r>
              <a:rPr lang="en-GB" b="1" dirty="0"/>
              <a:t>Innovation in Action - DHL</a:t>
            </a:r>
          </a:p>
        </p:txBody>
      </p:sp>
      <p:pic>
        <p:nvPicPr>
          <p:cNvPr id="4" name="Online Media 3" title="Leveraging Wearable Sensors for Process Optimization | Pilot Project with MotionMiners">
            <a:hlinkClick r:id="" action="ppaction://media"/>
            <a:extLst>
              <a:ext uri="{FF2B5EF4-FFF2-40B4-BE49-F238E27FC236}">
                <a16:creationId xmlns:a16="http://schemas.microsoft.com/office/drawing/2014/main" id="{F5EC94A8-071F-9098-F205-AA9680212A76}"/>
              </a:ext>
            </a:extLst>
          </p:cNvPr>
          <p:cNvPicPr>
            <a:picLocks noGrp="1" noRot="1" noChangeAspect="1"/>
          </p:cNvPicPr>
          <p:nvPr>
            <p:ph idx="1"/>
            <a:videoFile r:link="rId1"/>
          </p:nvPr>
        </p:nvPicPr>
        <p:blipFill>
          <a:blip r:embed="rId3"/>
          <a:stretch>
            <a:fillRect/>
          </a:stretch>
        </p:blipFill>
        <p:spPr>
          <a:xfrm>
            <a:off x="2110154" y="1090246"/>
            <a:ext cx="8317523" cy="4923693"/>
          </a:xfrm>
          <a:prstGeom prst="rect">
            <a:avLst/>
          </a:prstGeom>
        </p:spPr>
      </p:pic>
    </p:spTree>
    <p:extLst>
      <p:ext uri="{BB962C8B-B14F-4D97-AF65-F5344CB8AC3E}">
        <p14:creationId xmlns:p14="http://schemas.microsoft.com/office/powerpoint/2010/main" val="342434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7CB3-0984-BDD7-DCDA-DBD51C0531F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0FD8760-B439-7291-6134-8055DFB9F480}"/>
              </a:ext>
            </a:extLst>
          </p:cNvPr>
          <p:cNvSpPr>
            <a:spLocks noGrp="1"/>
          </p:cNvSpPr>
          <p:nvPr>
            <p:ph idx="1"/>
          </p:nvPr>
        </p:nvSpPr>
        <p:spPr>
          <a:xfrm>
            <a:off x="609600" y="1417638"/>
            <a:ext cx="10972800" cy="4099595"/>
          </a:xfrm>
        </p:spPr>
        <p:txBody>
          <a:bodyPr/>
          <a:lstStyle/>
          <a:p>
            <a:pPr marL="0" indent="0">
              <a:buNone/>
            </a:pPr>
            <a:r>
              <a:rPr lang="en-GB" dirty="0"/>
              <a:t>Discuss in your groups:</a:t>
            </a:r>
          </a:p>
          <a:p>
            <a:r>
              <a:rPr lang="en-GB" dirty="0"/>
              <a:t>How did the sensors help improve efficiency in DHL?</a:t>
            </a:r>
          </a:p>
          <a:p>
            <a:r>
              <a:rPr lang="en-GB" dirty="0"/>
              <a:t>How could this be applied to your work environment? </a:t>
            </a:r>
          </a:p>
          <a:p>
            <a:r>
              <a:rPr lang="en-GB" dirty="0"/>
              <a:t>What other types of wearable sensors could be used to collect data and improve processes in your organisation?</a:t>
            </a:r>
          </a:p>
          <a:p>
            <a:r>
              <a:rPr lang="en-GB" dirty="0"/>
              <a:t>How would you ensure that employees were happy to participate in such projects and wear the sensors?</a:t>
            </a:r>
          </a:p>
          <a:p>
            <a:endParaRPr lang="en-GB" dirty="0"/>
          </a:p>
        </p:txBody>
      </p:sp>
    </p:spTree>
    <p:extLst>
      <p:ext uri="{BB962C8B-B14F-4D97-AF65-F5344CB8AC3E}">
        <p14:creationId xmlns:p14="http://schemas.microsoft.com/office/powerpoint/2010/main" val="173925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F4FA2-9F6C-BECA-EC4C-5F5F05316C4D}"/>
              </a:ext>
            </a:extLst>
          </p:cNvPr>
          <p:cNvSpPr>
            <a:spLocks noGrp="1"/>
          </p:cNvSpPr>
          <p:nvPr>
            <p:ph type="title"/>
          </p:nvPr>
        </p:nvSpPr>
        <p:spPr>
          <a:xfrm>
            <a:off x="609600" y="274638"/>
            <a:ext cx="10972800" cy="1143000"/>
          </a:xfrm>
        </p:spPr>
        <p:txBody>
          <a:bodyPr anchor="ctr">
            <a:normAutofit/>
          </a:bodyPr>
          <a:lstStyle/>
          <a:p>
            <a:r>
              <a:rPr lang="en-GB" b="1" dirty="0"/>
              <a:t>Current/Future Trends</a:t>
            </a:r>
          </a:p>
        </p:txBody>
      </p:sp>
      <p:sp>
        <p:nvSpPr>
          <p:cNvPr id="3" name="Content Placeholder 2">
            <a:extLst>
              <a:ext uri="{FF2B5EF4-FFF2-40B4-BE49-F238E27FC236}">
                <a16:creationId xmlns:a16="http://schemas.microsoft.com/office/drawing/2014/main" id="{0BD8F805-EE55-6B8A-D57C-9BC0B3665EAA}"/>
              </a:ext>
            </a:extLst>
          </p:cNvPr>
          <p:cNvSpPr>
            <a:spLocks noGrp="1"/>
          </p:cNvSpPr>
          <p:nvPr>
            <p:ph sz="half" idx="1"/>
          </p:nvPr>
        </p:nvSpPr>
        <p:spPr>
          <a:xfrm>
            <a:off x="609600" y="1600201"/>
            <a:ext cx="5384800" cy="3989040"/>
          </a:xfrm>
        </p:spPr>
        <p:txBody>
          <a:bodyPr>
            <a:normAutofit/>
          </a:bodyPr>
          <a:lstStyle/>
          <a:p>
            <a:pPr>
              <a:lnSpc>
                <a:spcPct val="90000"/>
              </a:lnSpc>
            </a:pPr>
            <a:r>
              <a:rPr lang="en-GB" sz="2600" dirty="0"/>
              <a:t>Autonomous vehicles</a:t>
            </a:r>
          </a:p>
          <a:p>
            <a:pPr>
              <a:lnSpc>
                <a:spcPct val="90000"/>
              </a:lnSpc>
            </a:pPr>
            <a:r>
              <a:rPr lang="en-GB" sz="2600" dirty="0"/>
              <a:t>Alternative fuels - Electric vehicles</a:t>
            </a:r>
          </a:p>
          <a:p>
            <a:pPr>
              <a:lnSpc>
                <a:spcPct val="90000"/>
              </a:lnSpc>
            </a:pPr>
            <a:r>
              <a:rPr lang="en-GB" sz="2600" dirty="0"/>
              <a:t>Digital transformation - automated and connected distribution systems</a:t>
            </a:r>
          </a:p>
          <a:p>
            <a:pPr>
              <a:lnSpc>
                <a:spcPct val="90000"/>
              </a:lnSpc>
            </a:pPr>
            <a:r>
              <a:rPr lang="en-GB" sz="2600" dirty="0"/>
              <a:t>More collaboration between organisations</a:t>
            </a:r>
          </a:p>
          <a:p>
            <a:pPr>
              <a:lnSpc>
                <a:spcPct val="90000"/>
              </a:lnSpc>
            </a:pPr>
            <a:r>
              <a:rPr lang="en-GB" sz="2600" dirty="0"/>
              <a:t>Apprentices to help solve skills shortages</a:t>
            </a:r>
          </a:p>
        </p:txBody>
      </p:sp>
      <p:pic>
        <p:nvPicPr>
          <p:cNvPr id="5" name="Picture 4" descr="A person in a car with a virtual screen">
            <a:extLst>
              <a:ext uri="{FF2B5EF4-FFF2-40B4-BE49-F238E27FC236}">
                <a16:creationId xmlns:a16="http://schemas.microsoft.com/office/drawing/2014/main" id="{DBB6BAD3-08C2-2333-EA92-186BE6E2F24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443" r="17300"/>
          <a:stretch/>
        </p:blipFill>
        <p:spPr>
          <a:xfrm>
            <a:off x="6197600" y="1600201"/>
            <a:ext cx="5384800" cy="3989040"/>
          </a:xfrm>
          <a:prstGeom prst="rect">
            <a:avLst/>
          </a:prstGeom>
          <a:noFill/>
        </p:spPr>
      </p:pic>
    </p:spTree>
    <p:extLst>
      <p:ext uri="{BB962C8B-B14F-4D97-AF65-F5344CB8AC3E}">
        <p14:creationId xmlns:p14="http://schemas.microsoft.com/office/powerpoint/2010/main" val="4141564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72823-7FE3-ADFD-33EB-C2D664B15D54}"/>
              </a:ext>
            </a:extLst>
          </p:cNvPr>
          <p:cNvSpPr>
            <a:spLocks noGrp="1"/>
          </p:cNvSpPr>
          <p:nvPr>
            <p:ph type="title"/>
          </p:nvPr>
        </p:nvSpPr>
        <p:spPr>
          <a:xfrm>
            <a:off x="609600" y="274638"/>
            <a:ext cx="10972800" cy="674931"/>
          </a:xfrm>
        </p:spPr>
        <p:txBody>
          <a:bodyPr>
            <a:normAutofit fontScale="90000"/>
          </a:bodyPr>
          <a:lstStyle/>
          <a:p>
            <a:r>
              <a:rPr lang="en-GB" b="1" dirty="0"/>
              <a:t>Autonomous Electric Shipping</a:t>
            </a:r>
          </a:p>
        </p:txBody>
      </p:sp>
      <p:pic>
        <p:nvPicPr>
          <p:cNvPr id="4" name="Online Media 3" title="Self-driving electric container ship sets sail in Norway - BBC News">
            <a:hlinkClick r:id="" action="ppaction://media"/>
            <a:extLst>
              <a:ext uri="{FF2B5EF4-FFF2-40B4-BE49-F238E27FC236}">
                <a16:creationId xmlns:a16="http://schemas.microsoft.com/office/drawing/2014/main" id="{9048E0D7-D9F3-1383-A021-4361ADC0418F}"/>
              </a:ext>
            </a:extLst>
          </p:cNvPr>
          <p:cNvPicPr>
            <a:picLocks noGrp="1" noRot="1" noChangeAspect="1"/>
          </p:cNvPicPr>
          <p:nvPr>
            <p:ph idx="1"/>
            <a:videoFile r:link="rId1"/>
          </p:nvPr>
        </p:nvPicPr>
        <p:blipFill>
          <a:blip r:embed="rId3"/>
          <a:stretch>
            <a:fillRect/>
          </a:stretch>
        </p:blipFill>
        <p:spPr>
          <a:xfrm>
            <a:off x="2426677" y="1178169"/>
            <a:ext cx="7438292" cy="4338394"/>
          </a:xfrm>
          <a:prstGeom prst="rect">
            <a:avLst/>
          </a:prstGeom>
        </p:spPr>
      </p:pic>
    </p:spTree>
    <p:extLst>
      <p:ext uri="{BB962C8B-B14F-4D97-AF65-F5344CB8AC3E}">
        <p14:creationId xmlns:p14="http://schemas.microsoft.com/office/powerpoint/2010/main" val="227391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1524E-34CB-9F22-FBFA-1E231532322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622691C-DA01-0AE0-3667-C4B729B9AE05}"/>
              </a:ext>
            </a:extLst>
          </p:cNvPr>
          <p:cNvSpPr>
            <a:spLocks noGrp="1"/>
          </p:cNvSpPr>
          <p:nvPr>
            <p:ph idx="1"/>
          </p:nvPr>
        </p:nvSpPr>
        <p:spPr>
          <a:xfrm>
            <a:off x="803031" y="2145324"/>
            <a:ext cx="10972800" cy="3917032"/>
          </a:xfrm>
        </p:spPr>
        <p:txBody>
          <a:bodyPr>
            <a:normAutofit/>
          </a:bodyPr>
          <a:lstStyle/>
          <a:p>
            <a:pPr marL="0" indent="0" algn="ctr">
              <a:buNone/>
            </a:pPr>
            <a:r>
              <a:rPr lang="en-GB" sz="4000" dirty="0"/>
              <a:t>What are the advantages and disadvantages of autonomous electric shipping?</a:t>
            </a:r>
          </a:p>
        </p:txBody>
      </p:sp>
    </p:spTree>
    <p:extLst>
      <p:ext uri="{BB962C8B-B14F-4D97-AF65-F5344CB8AC3E}">
        <p14:creationId xmlns:p14="http://schemas.microsoft.com/office/powerpoint/2010/main" val="2504106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47758-5BA3-9380-0AD5-DA5594D00C2B}"/>
              </a:ext>
            </a:extLst>
          </p:cNvPr>
          <p:cNvSpPr>
            <a:spLocks noGrp="1"/>
          </p:cNvSpPr>
          <p:nvPr>
            <p:ph type="title"/>
          </p:nvPr>
        </p:nvSpPr>
        <p:spPr>
          <a:xfrm>
            <a:off x="609600" y="274638"/>
            <a:ext cx="10972800" cy="277453"/>
          </a:xfrm>
        </p:spPr>
        <p:txBody>
          <a:bodyPr>
            <a:normAutofit fontScale="90000"/>
          </a:bodyPr>
          <a:lstStyle/>
          <a:p>
            <a:r>
              <a:rPr lang="en-GB" b="1" dirty="0"/>
              <a:t>Logistics Trends (DHL, 2024)</a:t>
            </a:r>
          </a:p>
        </p:txBody>
      </p:sp>
      <p:pic>
        <p:nvPicPr>
          <p:cNvPr id="5" name="Content Placeholder 4">
            <a:extLst>
              <a:ext uri="{FF2B5EF4-FFF2-40B4-BE49-F238E27FC236}">
                <a16:creationId xmlns:a16="http://schemas.microsoft.com/office/drawing/2014/main" id="{F2CD5681-C3A4-62F0-617D-310DD4DADCD4}"/>
              </a:ext>
            </a:extLst>
          </p:cNvPr>
          <p:cNvPicPr>
            <a:picLocks noGrp="1" noChangeAspect="1"/>
          </p:cNvPicPr>
          <p:nvPr>
            <p:ph idx="1"/>
          </p:nvPr>
        </p:nvPicPr>
        <p:blipFill>
          <a:blip r:embed="rId2"/>
          <a:stretch>
            <a:fillRect/>
          </a:stretch>
        </p:blipFill>
        <p:spPr>
          <a:xfrm>
            <a:off x="2173856" y="931653"/>
            <a:ext cx="7556739" cy="4744527"/>
          </a:xfrm>
        </p:spPr>
      </p:pic>
    </p:spTree>
    <p:extLst>
      <p:ext uri="{BB962C8B-B14F-4D97-AF65-F5344CB8AC3E}">
        <p14:creationId xmlns:p14="http://schemas.microsoft.com/office/powerpoint/2010/main" val="3477148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AF6E1-C06D-9317-8A6F-8B65B71C039C}"/>
              </a:ext>
            </a:extLst>
          </p:cNvPr>
          <p:cNvSpPr>
            <a:spLocks noGrp="1"/>
          </p:cNvSpPr>
          <p:nvPr>
            <p:ph type="title"/>
          </p:nvPr>
        </p:nvSpPr>
        <p:spPr>
          <a:xfrm>
            <a:off x="609600" y="274638"/>
            <a:ext cx="10972800" cy="484487"/>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A5197AF8-0CC9-7664-7376-EB7198B21353}"/>
              </a:ext>
            </a:extLst>
          </p:cNvPr>
          <p:cNvSpPr>
            <a:spLocks noGrp="1"/>
          </p:cNvSpPr>
          <p:nvPr>
            <p:ph idx="1"/>
          </p:nvPr>
        </p:nvSpPr>
        <p:spPr>
          <a:xfrm>
            <a:off x="609600" y="1207698"/>
            <a:ext cx="10972800" cy="4309535"/>
          </a:xfrm>
        </p:spPr>
        <p:txBody>
          <a:bodyPr>
            <a:normAutofit fontScale="77500" lnSpcReduction="20000"/>
          </a:bodyPr>
          <a:lstStyle/>
          <a:p>
            <a:pPr marL="0" indent="0">
              <a:buNone/>
            </a:pPr>
            <a:r>
              <a:rPr lang="en-GB" dirty="0">
                <a:hlinkClick r:id="rId2"/>
              </a:rPr>
              <a:t>Logistics Trend Radar, Delivering Insight Today, Creating Value Tomorrow - DHL – Global</a:t>
            </a:r>
            <a:endParaRPr lang="en-GB" dirty="0"/>
          </a:p>
          <a:p>
            <a:pPr marL="0" indent="0">
              <a:buNone/>
            </a:pPr>
            <a:endParaRPr lang="en-GB" dirty="0"/>
          </a:p>
          <a:p>
            <a:r>
              <a:rPr lang="en-GB" dirty="0"/>
              <a:t>Look up DHL’s Logistics Trend Radar</a:t>
            </a:r>
          </a:p>
          <a:p>
            <a:r>
              <a:rPr lang="en-GB" dirty="0"/>
              <a:t>Choose one trend and prepare your answers to the following questions:</a:t>
            </a:r>
          </a:p>
          <a:p>
            <a:pPr marL="0" indent="0">
              <a:buNone/>
            </a:pPr>
            <a:endParaRPr lang="en-GB" dirty="0"/>
          </a:p>
          <a:p>
            <a:pPr marL="0" indent="0">
              <a:buNone/>
            </a:pPr>
            <a:r>
              <a:rPr lang="en-GB" dirty="0"/>
              <a:t>1. What is the trend?</a:t>
            </a:r>
          </a:p>
          <a:p>
            <a:pPr marL="0" indent="0">
              <a:buNone/>
            </a:pPr>
            <a:r>
              <a:rPr lang="en-GB" dirty="0"/>
              <a:t>2. How soon can we expect it to be mainstream?</a:t>
            </a:r>
          </a:p>
          <a:p>
            <a:pPr marL="0" indent="0">
              <a:buNone/>
            </a:pPr>
            <a:r>
              <a:rPr lang="en-GB" dirty="0"/>
              <a:t>3. What will be its impact?</a:t>
            </a:r>
          </a:p>
          <a:p>
            <a:pPr marL="0" indent="0">
              <a:buNone/>
            </a:pPr>
            <a:r>
              <a:rPr lang="en-GB" dirty="0"/>
              <a:t>4. What will the challenges be for implementation?</a:t>
            </a:r>
          </a:p>
          <a:p>
            <a:endParaRPr lang="en-GB" dirty="0"/>
          </a:p>
        </p:txBody>
      </p:sp>
    </p:spTree>
    <p:extLst>
      <p:ext uri="{BB962C8B-B14F-4D97-AF65-F5344CB8AC3E}">
        <p14:creationId xmlns:p14="http://schemas.microsoft.com/office/powerpoint/2010/main" val="3636145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DE085-C051-DCE9-ED0B-5FDC453054F8}"/>
              </a:ext>
            </a:extLst>
          </p:cNvPr>
          <p:cNvSpPr>
            <a:spLocks noGrp="1"/>
          </p:cNvSpPr>
          <p:nvPr>
            <p:ph type="title"/>
          </p:nvPr>
        </p:nvSpPr>
        <p:spPr/>
        <p:txBody>
          <a:bodyPr/>
          <a:lstStyle/>
          <a:p>
            <a:r>
              <a:rPr lang="en-GB" b="1" dirty="0"/>
              <a:t>What we’ve learnt today</a:t>
            </a:r>
          </a:p>
        </p:txBody>
      </p:sp>
      <p:sp>
        <p:nvSpPr>
          <p:cNvPr id="3" name="Content Placeholder 2">
            <a:extLst>
              <a:ext uri="{FF2B5EF4-FFF2-40B4-BE49-F238E27FC236}">
                <a16:creationId xmlns:a16="http://schemas.microsoft.com/office/drawing/2014/main" id="{EE3DCD3E-4B2D-9F08-A0B9-19C0DFCFA1C8}"/>
              </a:ext>
            </a:extLst>
          </p:cNvPr>
          <p:cNvSpPr>
            <a:spLocks noGrp="1"/>
          </p:cNvSpPr>
          <p:nvPr>
            <p:ph idx="1"/>
          </p:nvPr>
        </p:nvSpPr>
        <p:spPr/>
        <p:txBody>
          <a:bodyPr/>
          <a:lstStyle/>
          <a:p>
            <a:r>
              <a:rPr lang="en-GB" dirty="0"/>
              <a:t>The activities relating to Logistics</a:t>
            </a:r>
          </a:p>
          <a:p>
            <a:r>
              <a:rPr lang="en-GB" dirty="0"/>
              <a:t>The importance of logistics to growth and innovation</a:t>
            </a:r>
          </a:p>
          <a:p>
            <a:r>
              <a:rPr lang="en-GB" dirty="0"/>
              <a:t>Current challenges</a:t>
            </a:r>
          </a:p>
          <a:p>
            <a:r>
              <a:rPr lang="en-GB" dirty="0"/>
              <a:t>The need to be innovative to overcome the challenges and for long-term sustainability</a:t>
            </a:r>
          </a:p>
          <a:p>
            <a:r>
              <a:rPr lang="en-GB" dirty="0"/>
              <a:t>Future Trends</a:t>
            </a:r>
          </a:p>
        </p:txBody>
      </p:sp>
    </p:spTree>
    <p:extLst>
      <p:ext uri="{BB962C8B-B14F-4D97-AF65-F5344CB8AC3E}">
        <p14:creationId xmlns:p14="http://schemas.microsoft.com/office/powerpoint/2010/main" val="3553919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72AB-F98F-A6DB-7B14-64427589D999}"/>
              </a:ext>
            </a:extLst>
          </p:cNvPr>
          <p:cNvSpPr>
            <a:spLocks noGrp="1"/>
          </p:cNvSpPr>
          <p:nvPr>
            <p:ph type="title"/>
          </p:nvPr>
        </p:nvSpPr>
        <p:spPr/>
        <p:txBody>
          <a:bodyPr/>
          <a:lstStyle/>
          <a:p>
            <a:r>
              <a:rPr lang="en-GB" b="1" dirty="0"/>
              <a:t>How this relates to the Assignment</a:t>
            </a:r>
          </a:p>
        </p:txBody>
      </p:sp>
      <p:sp>
        <p:nvSpPr>
          <p:cNvPr id="3" name="Content Placeholder 2">
            <a:extLst>
              <a:ext uri="{FF2B5EF4-FFF2-40B4-BE49-F238E27FC236}">
                <a16:creationId xmlns:a16="http://schemas.microsoft.com/office/drawing/2014/main" id="{78EB6198-02A2-3BB5-E9C0-204298E34112}"/>
              </a:ext>
            </a:extLst>
          </p:cNvPr>
          <p:cNvSpPr>
            <a:spLocks noGrp="1"/>
          </p:cNvSpPr>
          <p:nvPr>
            <p:ph idx="1"/>
          </p:nvPr>
        </p:nvSpPr>
        <p:spPr/>
        <p:txBody>
          <a:bodyPr/>
          <a:lstStyle/>
          <a:p>
            <a:r>
              <a:rPr lang="en-GB" dirty="0"/>
              <a:t>If your role is in logistics, then this is highly relevant.</a:t>
            </a:r>
          </a:p>
          <a:p>
            <a:r>
              <a:rPr lang="en-GB" dirty="0"/>
              <a:t>Most firms rely on efficient logistics, so you can discuss its importance to your organisation in tasks 1 and 2. </a:t>
            </a:r>
          </a:p>
          <a:p>
            <a:r>
              <a:rPr lang="en-GB" dirty="0"/>
              <a:t>If your organisation does not rely on logistics, then still mention this in your introduction as something that it important to innovation and growth in the UK. </a:t>
            </a:r>
          </a:p>
        </p:txBody>
      </p:sp>
    </p:spTree>
    <p:extLst>
      <p:ext uri="{BB962C8B-B14F-4D97-AF65-F5344CB8AC3E}">
        <p14:creationId xmlns:p14="http://schemas.microsoft.com/office/powerpoint/2010/main" val="1004525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6EA2-24BD-48D1-9599-6A55D13D7376}"/>
              </a:ext>
            </a:extLst>
          </p:cNvPr>
          <p:cNvSpPr>
            <a:spLocks noGrp="1"/>
          </p:cNvSpPr>
          <p:nvPr>
            <p:ph type="title"/>
          </p:nvPr>
        </p:nvSpPr>
        <p:spPr>
          <a:xfrm>
            <a:off x="609600" y="2147459"/>
            <a:ext cx="10972800" cy="429697"/>
          </a:xfrm>
        </p:spPr>
        <p:txBody>
          <a:bodyPr>
            <a:normAutofit fontScale="90000"/>
          </a:bodyPr>
          <a:lstStyle/>
          <a:p>
            <a:r>
              <a:rPr lang="en-GB" b="1" dirty="0"/>
              <a:t>Any Questions on the Assignment?</a:t>
            </a:r>
          </a:p>
        </p:txBody>
      </p:sp>
    </p:spTree>
    <p:extLst>
      <p:ext uri="{BB962C8B-B14F-4D97-AF65-F5344CB8AC3E}">
        <p14:creationId xmlns:p14="http://schemas.microsoft.com/office/powerpoint/2010/main" val="517442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5976-C3BD-2D82-5753-0AAE2029531C}"/>
              </a:ext>
            </a:extLst>
          </p:cNvPr>
          <p:cNvSpPr>
            <a:spLocks noGrp="1"/>
          </p:cNvSpPr>
          <p:nvPr>
            <p:ph type="title"/>
          </p:nvPr>
        </p:nvSpPr>
        <p:spPr>
          <a:xfrm>
            <a:off x="609600" y="274638"/>
            <a:ext cx="10972800" cy="735012"/>
          </a:xfrm>
        </p:spPr>
        <p:txBody>
          <a:bodyPr>
            <a:normAutofit fontScale="90000"/>
          </a:bodyPr>
          <a:lstStyle/>
          <a:p>
            <a:r>
              <a:rPr lang="en-GB" b="1" dirty="0"/>
              <a:t>Next Week and Week After</a:t>
            </a:r>
          </a:p>
        </p:txBody>
      </p:sp>
      <p:sp>
        <p:nvSpPr>
          <p:cNvPr id="3" name="Content Placeholder 2">
            <a:extLst>
              <a:ext uri="{FF2B5EF4-FFF2-40B4-BE49-F238E27FC236}">
                <a16:creationId xmlns:a16="http://schemas.microsoft.com/office/drawing/2014/main" id="{3C1F29CB-C428-BE87-543D-D7AA34EFAD45}"/>
              </a:ext>
            </a:extLst>
          </p:cNvPr>
          <p:cNvSpPr>
            <a:spLocks noGrp="1"/>
          </p:cNvSpPr>
          <p:nvPr>
            <p:ph idx="1"/>
          </p:nvPr>
        </p:nvSpPr>
        <p:spPr>
          <a:xfrm>
            <a:off x="609600" y="1314450"/>
            <a:ext cx="10972800" cy="4202783"/>
          </a:xfrm>
        </p:spPr>
        <p:txBody>
          <a:bodyPr>
            <a:normAutofit fontScale="92500" lnSpcReduction="10000"/>
          </a:bodyPr>
          <a:lstStyle/>
          <a:p>
            <a:r>
              <a:rPr lang="en-GB" dirty="0"/>
              <a:t>Week commencing 10</a:t>
            </a:r>
            <a:r>
              <a:rPr lang="en-GB" baseline="30000" dirty="0"/>
              <a:t>th</a:t>
            </a:r>
            <a:r>
              <a:rPr lang="en-GB" dirty="0"/>
              <a:t> March – Recap on theory for assignment/assignment guidance</a:t>
            </a:r>
          </a:p>
          <a:p>
            <a:r>
              <a:rPr lang="en-GB" dirty="0"/>
              <a:t>Week commencing 17</a:t>
            </a:r>
            <a:r>
              <a:rPr lang="en-GB" baseline="30000" dirty="0"/>
              <a:t>th</a:t>
            </a:r>
            <a:r>
              <a:rPr lang="en-GB" dirty="0"/>
              <a:t> March – draft tutorials (usual time)</a:t>
            </a:r>
          </a:p>
          <a:p>
            <a:r>
              <a:rPr lang="en-GB" dirty="0"/>
              <a:t>Please email me to book a time</a:t>
            </a:r>
          </a:p>
          <a:p>
            <a:r>
              <a:rPr lang="en-GB" dirty="0"/>
              <a:t>Send me a draft by 13</a:t>
            </a:r>
            <a:r>
              <a:rPr lang="en-GB" baseline="30000" dirty="0"/>
              <a:t>th</a:t>
            </a:r>
            <a:r>
              <a:rPr lang="en-GB" dirty="0"/>
              <a:t> March (2pm)</a:t>
            </a:r>
          </a:p>
          <a:p>
            <a:r>
              <a:rPr lang="en-GB" dirty="0"/>
              <a:t>I can only give advice on one draft, but this can be an incomplete one, if necessary </a:t>
            </a:r>
          </a:p>
          <a:p>
            <a:r>
              <a:rPr lang="en-GB" dirty="0"/>
              <a:t>Submit your assignment by 3pm on 21st March 2025. </a:t>
            </a:r>
          </a:p>
        </p:txBody>
      </p:sp>
    </p:spTree>
    <p:extLst>
      <p:ext uri="{BB962C8B-B14F-4D97-AF65-F5344CB8AC3E}">
        <p14:creationId xmlns:p14="http://schemas.microsoft.com/office/powerpoint/2010/main" val="336194068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479</TotalTime>
  <Words>990</Words>
  <Application>Microsoft Office PowerPoint</Application>
  <PresentationFormat>Widescreen</PresentationFormat>
  <Paragraphs>87</Paragraphs>
  <Slides>18</Slides>
  <Notes>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Calibri</vt:lpstr>
      <vt:lpstr>Myriad Pro</vt:lpstr>
      <vt:lpstr>Oxygen</vt:lpstr>
      <vt:lpstr>Segoe UI</vt:lpstr>
      <vt:lpstr>ThemeUWTSD</vt:lpstr>
      <vt:lpstr>BMSW5013 Creativity and Innovation</vt:lpstr>
      <vt:lpstr>What we’ll learn today</vt:lpstr>
      <vt:lpstr>What is Logistics?</vt:lpstr>
      <vt:lpstr>The Concept of Logistics (Rodrigue, 2020)</vt:lpstr>
      <vt:lpstr>The Importance of Logistics</vt:lpstr>
      <vt:lpstr>PowerPoint Presentation</vt:lpstr>
      <vt:lpstr>One Focus of Innovation in Logistics</vt:lpstr>
      <vt:lpstr>Innovation in Action - DHL</vt:lpstr>
      <vt:lpstr>Activity</vt:lpstr>
      <vt:lpstr>Current/Future Trends</vt:lpstr>
      <vt:lpstr>Autonomous Electric Shipping</vt:lpstr>
      <vt:lpstr>Activity</vt:lpstr>
      <vt:lpstr>Logistics Trends (DHL, 2024)</vt:lpstr>
      <vt:lpstr>Activity</vt:lpstr>
      <vt:lpstr>What we’ve learnt today</vt:lpstr>
      <vt:lpstr>How this relates to the Assignment</vt:lpstr>
      <vt:lpstr>Any Questions on the Assignment?</vt:lpstr>
      <vt:lpstr>Next Week and Week After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BMSW5013 Creativity and Innovation</dc:title>
  <dc:creator>Julie Thomas</dc:creator>
  <cp:lastModifiedBy>Julie Thomas</cp:lastModifiedBy>
  <cp:revision>2</cp:revision>
  <dcterms:created xsi:type="dcterms:W3CDTF">2024-03-04T17:36:58Z</dcterms:created>
  <dcterms:modified xsi:type="dcterms:W3CDTF">2025-02-28T12:05:30Z</dcterms:modified>
</cp:coreProperties>
</file>