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07" r:id="rId4"/>
  </p:sldMasterIdLst>
  <p:notesMasterIdLst>
    <p:notesMasterId r:id="rId22"/>
  </p:notesMasterIdLst>
  <p:handoutMasterIdLst>
    <p:handoutMasterId r:id="rId23"/>
  </p:handoutMasterIdLst>
  <p:sldIdLst>
    <p:sldId id="256" r:id="rId5"/>
    <p:sldId id="268" r:id="rId6"/>
    <p:sldId id="266" r:id="rId7"/>
    <p:sldId id="279" r:id="rId8"/>
    <p:sldId id="280" r:id="rId9"/>
    <p:sldId id="281" r:id="rId10"/>
    <p:sldId id="267" r:id="rId11"/>
    <p:sldId id="269" r:id="rId12"/>
    <p:sldId id="270" r:id="rId13"/>
    <p:sldId id="271" r:id="rId14"/>
    <p:sldId id="272" r:id="rId15"/>
    <p:sldId id="273" r:id="rId16"/>
    <p:sldId id="274" r:id="rId17"/>
    <p:sldId id="275" r:id="rId18"/>
    <p:sldId id="276" r:id="rId19"/>
    <p:sldId id="277"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5" autoAdjust="0"/>
  </p:normalViewPr>
  <p:slideViewPr>
    <p:cSldViewPr snapToGrid="0">
      <p:cViewPr varScale="1">
        <p:scale>
          <a:sx n="87" d="100"/>
          <a:sy n="87" d="100"/>
        </p:scale>
        <p:origin x="288" y="9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524AEC-E3A3-46FA-AE42-3AA469E602D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7AB4C98-E217-4FA5-8AD6-6F63EBF76664}">
      <dgm:prSet/>
      <dgm:spPr/>
      <dgm:t>
        <a:bodyPr/>
        <a:lstStyle/>
        <a:p>
          <a:r>
            <a:rPr lang="en-GB"/>
            <a:t>Assignment recommends that targeted interventions be developed while considering the factors like age, gender, and socioeconomic status.</a:t>
          </a:r>
          <a:endParaRPr lang="en-US"/>
        </a:p>
      </dgm:t>
    </dgm:pt>
    <dgm:pt modelId="{45B949EA-C04F-4576-9189-467A873E1450}" type="parTrans" cxnId="{0FD4BC2B-B159-4D09-94DB-3DECED7C9807}">
      <dgm:prSet/>
      <dgm:spPr/>
      <dgm:t>
        <a:bodyPr/>
        <a:lstStyle/>
        <a:p>
          <a:endParaRPr lang="en-US"/>
        </a:p>
      </dgm:t>
    </dgm:pt>
    <dgm:pt modelId="{EF72739D-CFBC-492E-87CA-E8B27587B004}" type="sibTrans" cxnId="{0FD4BC2B-B159-4D09-94DB-3DECED7C9807}">
      <dgm:prSet/>
      <dgm:spPr/>
      <dgm:t>
        <a:bodyPr/>
        <a:lstStyle/>
        <a:p>
          <a:endParaRPr lang="en-US"/>
        </a:p>
      </dgm:t>
    </dgm:pt>
    <dgm:pt modelId="{033B844A-F058-4999-BEF9-A6DA189D661E}">
      <dgm:prSet/>
      <dgm:spPr/>
      <dgm:t>
        <a:bodyPr/>
        <a:lstStyle/>
        <a:p>
          <a:r>
            <a:rPr lang="en-GB"/>
            <a:t>Intervention should also fulfil the particular demands of the population of different regions in Wales.</a:t>
          </a:r>
          <a:endParaRPr lang="en-US"/>
        </a:p>
      </dgm:t>
    </dgm:pt>
    <dgm:pt modelId="{F2744C09-155C-4690-8EA3-B2E5C565C960}" type="parTrans" cxnId="{08669A79-FE1B-4DEE-A1BB-83B898F7E397}">
      <dgm:prSet/>
      <dgm:spPr/>
      <dgm:t>
        <a:bodyPr/>
        <a:lstStyle/>
        <a:p>
          <a:endParaRPr lang="en-US"/>
        </a:p>
      </dgm:t>
    </dgm:pt>
    <dgm:pt modelId="{627F18FE-3CB3-411C-B902-CDCBAA68E9D9}" type="sibTrans" cxnId="{08669A79-FE1B-4DEE-A1BB-83B898F7E397}">
      <dgm:prSet/>
      <dgm:spPr/>
      <dgm:t>
        <a:bodyPr/>
        <a:lstStyle/>
        <a:p>
          <a:endParaRPr lang="en-US"/>
        </a:p>
      </dgm:t>
    </dgm:pt>
    <dgm:pt modelId="{777867DC-53B5-4001-82C4-BBA51FADC7A4}">
      <dgm:prSet/>
      <dgm:spPr/>
      <dgm:t>
        <a:bodyPr/>
        <a:lstStyle/>
        <a:p>
          <a:r>
            <a:rPr lang="en-GB"/>
            <a:t>I have found that NHS acknowledged the risk factors of open clustering with the public, facing higher deprivation; thus, they have started developing and implementing targeted interventions al scale for diabetes (NHS, 2023a).</a:t>
          </a:r>
          <a:endParaRPr lang="en-US"/>
        </a:p>
      </dgm:t>
    </dgm:pt>
    <dgm:pt modelId="{35E55B88-2F36-4179-A3F1-B16370EE8ED1}" type="parTrans" cxnId="{EC4DE30E-513D-4AE9-A02E-A691FCEE4A1E}">
      <dgm:prSet/>
      <dgm:spPr/>
      <dgm:t>
        <a:bodyPr/>
        <a:lstStyle/>
        <a:p>
          <a:endParaRPr lang="en-US"/>
        </a:p>
      </dgm:t>
    </dgm:pt>
    <dgm:pt modelId="{89CD58E5-028A-4A01-BA0A-8339A42E1AEC}" type="sibTrans" cxnId="{EC4DE30E-513D-4AE9-A02E-A691FCEE4A1E}">
      <dgm:prSet/>
      <dgm:spPr/>
      <dgm:t>
        <a:bodyPr/>
        <a:lstStyle/>
        <a:p>
          <a:endParaRPr lang="en-US"/>
        </a:p>
      </dgm:t>
    </dgm:pt>
    <dgm:pt modelId="{53513885-3308-4859-BC00-FFFFF3009B53}" type="pres">
      <dgm:prSet presAssocID="{BF524AEC-E3A3-46FA-AE42-3AA469E602DD}" presName="hierChild1" presStyleCnt="0">
        <dgm:presLayoutVars>
          <dgm:chPref val="1"/>
          <dgm:dir/>
          <dgm:animOne val="branch"/>
          <dgm:animLvl val="lvl"/>
          <dgm:resizeHandles/>
        </dgm:presLayoutVars>
      </dgm:prSet>
      <dgm:spPr/>
    </dgm:pt>
    <dgm:pt modelId="{25192E37-76A8-4768-9456-B224DCE1485A}" type="pres">
      <dgm:prSet presAssocID="{17AB4C98-E217-4FA5-8AD6-6F63EBF76664}" presName="hierRoot1" presStyleCnt="0"/>
      <dgm:spPr/>
    </dgm:pt>
    <dgm:pt modelId="{09F55D24-F532-4CF4-8A9D-21CD3FFFB3F1}" type="pres">
      <dgm:prSet presAssocID="{17AB4C98-E217-4FA5-8AD6-6F63EBF76664}" presName="composite" presStyleCnt="0"/>
      <dgm:spPr/>
    </dgm:pt>
    <dgm:pt modelId="{0F4A6C45-C92A-4F6E-8CF4-E48D7AC9675E}" type="pres">
      <dgm:prSet presAssocID="{17AB4C98-E217-4FA5-8AD6-6F63EBF76664}" presName="background" presStyleLbl="node0" presStyleIdx="0" presStyleCnt="3"/>
      <dgm:spPr/>
    </dgm:pt>
    <dgm:pt modelId="{94324613-F4B9-42A5-91F7-A2D72B5CA5BA}" type="pres">
      <dgm:prSet presAssocID="{17AB4C98-E217-4FA5-8AD6-6F63EBF76664}" presName="text" presStyleLbl="fgAcc0" presStyleIdx="0" presStyleCnt="3">
        <dgm:presLayoutVars>
          <dgm:chPref val="3"/>
        </dgm:presLayoutVars>
      </dgm:prSet>
      <dgm:spPr/>
    </dgm:pt>
    <dgm:pt modelId="{FB7BA7D1-FC63-4E0B-A93C-26E0B3B18FB6}" type="pres">
      <dgm:prSet presAssocID="{17AB4C98-E217-4FA5-8AD6-6F63EBF76664}" presName="hierChild2" presStyleCnt="0"/>
      <dgm:spPr/>
    </dgm:pt>
    <dgm:pt modelId="{28DA2454-7366-4F0F-AE46-EC7D3ABA6359}" type="pres">
      <dgm:prSet presAssocID="{033B844A-F058-4999-BEF9-A6DA189D661E}" presName="hierRoot1" presStyleCnt="0"/>
      <dgm:spPr/>
    </dgm:pt>
    <dgm:pt modelId="{BCE1CEEA-EAEE-4752-A199-A523FAE9F286}" type="pres">
      <dgm:prSet presAssocID="{033B844A-F058-4999-BEF9-A6DA189D661E}" presName="composite" presStyleCnt="0"/>
      <dgm:spPr/>
    </dgm:pt>
    <dgm:pt modelId="{98BF8CCF-F8A5-4219-9442-D48D2E164B9F}" type="pres">
      <dgm:prSet presAssocID="{033B844A-F058-4999-BEF9-A6DA189D661E}" presName="background" presStyleLbl="node0" presStyleIdx="1" presStyleCnt="3"/>
      <dgm:spPr/>
    </dgm:pt>
    <dgm:pt modelId="{A93C7E84-6F0B-4CCC-998D-8CBCC7CB77E9}" type="pres">
      <dgm:prSet presAssocID="{033B844A-F058-4999-BEF9-A6DA189D661E}" presName="text" presStyleLbl="fgAcc0" presStyleIdx="1" presStyleCnt="3">
        <dgm:presLayoutVars>
          <dgm:chPref val="3"/>
        </dgm:presLayoutVars>
      </dgm:prSet>
      <dgm:spPr/>
    </dgm:pt>
    <dgm:pt modelId="{83609F32-7BDA-44E8-9807-B4CC1C6921A1}" type="pres">
      <dgm:prSet presAssocID="{033B844A-F058-4999-BEF9-A6DA189D661E}" presName="hierChild2" presStyleCnt="0"/>
      <dgm:spPr/>
    </dgm:pt>
    <dgm:pt modelId="{BB540DDE-3730-43E6-80EB-9B4F5AA97F28}" type="pres">
      <dgm:prSet presAssocID="{777867DC-53B5-4001-82C4-BBA51FADC7A4}" presName="hierRoot1" presStyleCnt="0"/>
      <dgm:spPr/>
    </dgm:pt>
    <dgm:pt modelId="{1E891B4F-59A7-40B0-B011-AFD892F5F355}" type="pres">
      <dgm:prSet presAssocID="{777867DC-53B5-4001-82C4-BBA51FADC7A4}" presName="composite" presStyleCnt="0"/>
      <dgm:spPr/>
    </dgm:pt>
    <dgm:pt modelId="{CAEA3603-E828-402C-A433-A281BA24A454}" type="pres">
      <dgm:prSet presAssocID="{777867DC-53B5-4001-82C4-BBA51FADC7A4}" presName="background" presStyleLbl="node0" presStyleIdx="2" presStyleCnt="3"/>
      <dgm:spPr/>
    </dgm:pt>
    <dgm:pt modelId="{037EC4FD-F05F-4520-BBE5-4B27A761F188}" type="pres">
      <dgm:prSet presAssocID="{777867DC-53B5-4001-82C4-BBA51FADC7A4}" presName="text" presStyleLbl="fgAcc0" presStyleIdx="2" presStyleCnt="3">
        <dgm:presLayoutVars>
          <dgm:chPref val="3"/>
        </dgm:presLayoutVars>
      </dgm:prSet>
      <dgm:spPr/>
    </dgm:pt>
    <dgm:pt modelId="{E0865874-5B3B-4795-86A4-0B1DA4C4C0CD}" type="pres">
      <dgm:prSet presAssocID="{777867DC-53B5-4001-82C4-BBA51FADC7A4}" presName="hierChild2" presStyleCnt="0"/>
      <dgm:spPr/>
    </dgm:pt>
  </dgm:ptLst>
  <dgm:cxnLst>
    <dgm:cxn modelId="{EC4DE30E-513D-4AE9-A02E-A691FCEE4A1E}" srcId="{BF524AEC-E3A3-46FA-AE42-3AA469E602DD}" destId="{777867DC-53B5-4001-82C4-BBA51FADC7A4}" srcOrd="2" destOrd="0" parTransId="{35E55B88-2F36-4179-A3F1-B16370EE8ED1}" sibTransId="{89CD58E5-028A-4A01-BA0A-8339A42E1AEC}"/>
    <dgm:cxn modelId="{F96E1927-18D4-4E2D-BCB6-04A44DDE0C88}" type="presOf" srcId="{17AB4C98-E217-4FA5-8AD6-6F63EBF76664}" destId="{94324613-F4B9-42A5-91F7-A2D72B5CA5BA}" srcOrd="0" destOrd="0" presId="urn:microsoft.com/office/officeart/2005/8/layout/hierarchy1"/>
    <dgm:cxn modelId="{55E2252B-9B65-48A8-BB9B-76F8BE3E7E5D}" type="presOf" srcId="{777867DC-53B5-4001-82C4-BBA51FADC7A4}" destId="{037EC4FD-F05F-4520-BBE5-4B27A761F188}" srcOrd="0" destOrd="0" presId="urn:microsoft.com/office/officeart/2005/8/layout/hierarchy1"/>
    <dgm:cxn modelId="{0FD4BC2B-B159-4D09-94DB-3DECED7C9807}" srcId="{BF524AEC-E3A3-46FA-AE42-3AA469E602DD}" destId="{17AB4C98-E217-4FA5-8AD6-6F63EBF76664}" srcOrd="0" destOrd="0" parTransId="{45B949EA-C04F-4576-9189-467A873E1450}" sibTransId="{EF72739D-CFBC-492E-87CA-E8B27587B004}"/>
    <dgm:cxn modelId="{B4A91C3E-3B33-4049-B085-E167146924BD}" type="presOf" srcId="{033B844A-F058-4999-BEF9-A6DA189D661E}" destId="{A93C7E84-6F0B-4CCC-998D-8CBCC7CB77E9}" srcOrd="0" destOrd="0" presId="urn:microsoft.com/office/officeart/2005/8/layout/hierarchy1"/>
    <dgm:cxn modelId="{08669A79-FE1B-4DEE-A1BB-83B898F7E397}" srcId="{BF524AEC-E3A3-46FA-AE42-3AA469E602DD}" destId="{033B844A-F058-4999-BEF9-A6DA189D661E}" srcOrd="1" destOrd="0" parTransId="{F2744C09-155C-4690-8EA3-B2E5C565C960}" sibTransId="{627F18FE-3CB3-411C-B902-CDCBAA68E9D9}"/>
    <dgm:cxn modelId="{EF21089E-24DA-4F8E-BBFD-C6F132CB5D13}" type="presOf" srcId="{BF524AEC-E3A3-46FA-AE42-3AA469E602DD}" destId="{53513885-3308-4859-BC00-FFFFF3009B53}" srcOrd="0" destOrd="0" presId="urn:microsoft.com/office/officeart/2005/8/layout/hierarchy1"/>
    <dgm:cxn modelId="{19C405A4-1290-4DC6-A021-6C6AC4DDF4A6}" type="presParOf" srcId="{53513885-3308-4859-BC00-FFFFF3009B53}" destId="{25192E37-76A8-4768-9456-B224DCE1485A}" srcOrd="0" destOrd="0" presId="urn:microsoft.com/office/officeart/2005/8/layout/hierarchy1"/>
    <dgm:cxn modelId="{F7B29244-122E-483B-9E69-AEB33E3F462B}" type="presParOf" srcId="{25192E37-76A8-4768-9456-B224DCE1485A}" destId="{09F55D24-F532-4CF4-8A9D-21CD3FFFB3F1}" srcOrd="0" destOrd="0" presId="urn:microsoft.com/office/officeart/2005/8/layout/hierarchy1"/>
    <dgm:cxn modelId="{73C39C4B-9786-4F99-844B-81A121C7F58E}" type="presParOf" srcId="{09F55D24-F532-4CF4-8A9D-21CD3FFFB3F1}" destId="{0F4A6C45-C92A-4F6E-8CF4-E48D7AC9675E}" srcOrd="0" destOrd="0" presId="urn:microsoft.com/office/officeart/2005/8/layout/hierarchy1"/>
    <dgm:cxn modelId="{94C656D3-620D-48B7-AF9A-95AEFA0566E9}" type="presParOf" srcId="{09F55D24-F532-4CF4-8A9D-21CD3FFFB3F1}" destId="{94324613-F4B9-42A5-91F7-A2D72B5CA5BA}" srcOrd="1" destOrd="0" presId="urn:microsoft.com/office/officeart/2005/8/layout/hierarchy1"/>
    <dgm:cxn modelId="{5AF4D65F-3E84-4AC8-93E7-F7F0EBB59722}" type="presParOf" srcId="{25192E37-76A8-4768-9456-B224DCE1485A}" destId="{FB7BA7D1-FC63-4E0B-A93C-26E0B3B18FB6}" srcOrd="1" destOrd="0" presId="urn:microsoft.com/office/officeart/2005/8/layout/hierarchy1"/>
    <dgm:cxn modelId="{0D0D68A2-472D-4D60-BEB4-41635B4FE0A9}" type="presParOf" srcId="{53513885-3308-4859-BC00-FFFFF3009B53}" destId="{28DA2454-7366-4F0F-AE46-EC7D3ABA6359}" srcOrd="1" destOrd="0" presId="urn:microsoft.com/office/officeart/2005/8/layout/hierarchy1"/>
    <dgm:cxn modelId="{F34FC0F3-4D4F-446C-9986-65135B6A01BF}" type="presParOf" srcId="{28DA2454-7366-4F0F-AE46-EC7D3ABA6359}" destId="{BCE1CEEA-EAEE-4752-A199-A523FAE9F286}" srcOrd="0" destOrd="0" presId="urn:microsoft.com/office/officeart/2005/8/layout/hierarchy1"/>
    <dgm:cxn modelId="{D2F5E917-6C74-418D-A925-8F1FA287736B}" type="presParOf" srcId="{BCE1CEEA-EAEE-4752-A199-A523FAE9F286}" destId="{98BF8CCF-F8A5-4219-9442-D48D2E164B9F}" srcOrd="0" destOrd="0" presId="urn:microsoft.com/office/officeart/2005/8/layout/hierarchy1"/>
    <dgm:cxn modelId="{24FEDFF9-60BE-4388-80A6-81E921CF4FD3}" type="presParOf" srcId="{BCE1CEEA-EAEE-4752-A199-A523FAE9F286}" destId="{A93C7E84-6F0B-4CCC-998D-8CBCC7CB77E9}" srcOrd="1" destOrd="0" presId="urn:microsoft.com/office/officeart/2005/8/layout/hierarchy1"/>
    <dgm:cxn modelId="{7405EACF-5C5D-49DE-875D-F7D74D0939C0}" type="presParOf" srcId="{28DA2454-7366-4F0F-AE46-EC7D3ABA6359}" destId="{83609F32-7BDA-44E8-9807-B4CC1C6921A1}" srcOrd="1" destOrd="0" presId="urn:microsoft.com/office/officeart/2005/8/layout/hierarchy1"/>
    <dgm:cxn modelId="{3E057BC0-BA95-44A8-A287-5ED2F680F42C}" type="presParOf" srcId="{53513885-3308-4859-BC00-FFFFF3009B53}" destId="{BB540DDE-3730-43E6-80EB-9B4F5AA97F28}" srcOrd="2" destOrd="0" presId="urn:microsoft.com/office/officeart/2005/8/layout/hierarchy1"/>
    <dgm:cxn modelId="{C7929D74-6663-480A-A82A-B821DD33868D}" type="presParOf" srcId="{BB540DDE-3730-43E6-80EB-9B4F5AA97F28}" destId="{1E891B4F-59A7-40B0-B011-AFD892F5F355}" srcOrd="0" destOrd="0" presId="urn:microsoft.com/office/officeart/2005/8/layout/hierarchy1"/>
    <dgm:cxn modelId="{DF40EE86-40D1-4152-91E0-79325D5D3890}" type="presParOf" srcId="{1E891B4F-59A7-40B0-B011-AFD892F5F355}" destId="{CAEA3603-E828-402C-A433-A281BA24A454}" srcOrd="0" destOrd="0" presId="urn:microsoft.com/office/officeart/2005/8/layout/hierarchy1"/>
    <dgm:cxn modelId="{80240D94-E08B-4DC5-B7A3-B8B1B8771FA4}" type="presParOf" srcId="{1E891B4F-59A7-40B0-B011-AFD892F5F355}" destId="{037EC4FD-F05F-4520-BBE5-4B27A761F188}" srcOrd="1" destOrd="0" presId="urn:microsoft.com/office/officeart/2005/8/layout/hierarchy1"/>
    <dgm:cxn modelId="{37CE8DEA-7781-41A7-AFD8-76A59421902D}" type="presParOf" srcId="{BB540DDE-3730-43E6-80EB-9B4F5AA97F28}" destId="{E0865874-5B3B-4795-86A4-0B1DA4C4C0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A6C45-C92A-4F6E-8CF4-E48D7AC9675E}">
      <dsp:nvSpPr>
        <dsp:cNvPr id="0" name=""/>
        <dsp:cNvSpPr/>
      </dsp:nvSpPr>
      <dsp:spPr>
        <a:xfrm>
          <a:off x="0"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324613-F4B9-42A5-91F7-A2D72B5CA5BA}">
      <dsp:nvSpPr>
        <dsp:cNvPr id="0" name=""/>
        <dsp:cNvSpPr/>
      </dsp:nvSpPr>
      <dsp:spPr>
        <a:xfrm>
          <a:off x="31432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Assignment recommends that targeted interventions be developed while considering the factors like age, gender, and socioeconomic status.</a:t>
          </a:r>
          <a:endParaRPr lang="en-US" sz="1400" kern="1200"/>
        </a:p>
      </dsp:txBody>
      <dsp:txXfrm>
        <a:off x="366939" y="1196774"/>
        <a:ext cx="2723696" cy="1691139"/>
      </dsp:txXfrm>
    </dsp:sp>
    <dsp:sp modelId="{98BF8CCF-F8A5-4219-9442-D48D2E164B9F}">
      <dsp:nvSpPr>
        <dsp:cNvPr id="0" name=""/>
        <dsp:cNvSpPr/>
      </dsp:nvSpPr>
      <dsp:spPr>
        <a:xfrm>
          <a:off x="3457574"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3C7E84-6F0B-4CCC-998D-8CBCC7CB77E9}">
      <dsp:nvSpPr>
        <dsp:cNvPr id="0" name=""/>
        <dsp:cNvSpPr/>
      </dsp:nvSpPr>
      <dsp:spPr>
        <a:xfrm>
          <a:off x="3771900"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Intervention should also fulfil the particular demands of the population of different regions in Wales.</a:t>
          </a:r>
          <a:endParaRPr lang="en-US" sz="1400" kern="1200"/>
        </a:p>
      </dsp:txBody>
      <dsp:txXfrm>
        <a:off x="3824514" y="1196774"/>
        <a:ext cx="2723696" cy="1691139"/>
      </dsp:txXfrm>
    </dsp:sp>
    <dsp:sp modelId="{CAEA3603-E828-402C-A433-A281BA24A454}">
      <dsp:nvSpPr>
        <dsp:cNvPr id="0" name=""/>
        <dsp:cNvSpPr/>
      </dsp:nvSpPr>
      <dsp:spPr>
        <a:xfrm>
          <a:off x="6915149"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7EC4FD-F05F-4520-BBE5-4B27A761F188}">
      <dsp:nvSpPr>
        <dsp:cNvPr id="0" name=""/>
        <dsp:cNvSpPr/>
      </dsp:nvSpPr>
      <dsp:spPr>
        <a:xfrm>
          <a:off x="722947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 have found that NHS acknowledged the risk factors of open clustering with the public, facing higher deprivation; thus, they have started developing and implementing targeted interventions al scale for diabetes (NHS, 2023a).</a:t>
          </a:r>
          <a:endParaRPr lang="en-US" sz="1400" kern="1200"/>
        </a:p>
      </dsp:txBody>
      <dsp:txXfrm>
        <a:off x="7282089" y="1196774"/>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AEF700-9B0B-4359-8356-DCE7EE4E41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B9BF05B-06DB-4EC8-B476-CF95F9BD85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33D6361-1E3C-4214-95E1-B8DE93421F8F}" type="datetimeFigureOut">
              <a:rPr lang="en-US" smtClean="0"/>
              <a:t>4/21/23</a:t>
            </a:fld>
            <a:endParaRPr lang="en-US" dirty="0"/>
          </a:p>
        </p:txBody>
      </p:sp>
      <p:sp>
        <p:nvSpPr>
          <p:cNvPr id="4" name="Footer Placeholder 3">
            <a:extLst>
              <a:ext uri="{FF2B5EF4-FFF2-40B4-BE49-F238E27FC236}">
                <a16:creationId xmlns:a16="http://schemas.microsoft.com/office/drawing/2014/main" id="{6321952E-79CD-4E03-AAEB-C22680419E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3DCA65F-8548-4E36-8331-FD471638BD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8CE0281-66A0-46B8-BDE2-AEF0C7453753}" type="slidenum">
              <a:rPr lang="en-US" smtClean="0"/>
              <a:t>‹#›</a:t>
            </a:fld>
            <a:endParaRPr lang="en-US" dirty="0"/>
          </a:p>
        </p:txBody>
      </p:sp>
    </p:spTree>
    <p:extLst>
      <p:ext uri="{BB962C8B-B14F-4D97-AF65-F5344CB8AC3E}">
        <p14:creationId xmlns:p14="http://schemas.microsoft.com/office/powerpoint/2010/main" val="655735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9CFFA-1E2F-4435-8DD6-9B5CC3FF4505}" type="datetimeFigureOut">
              <a:rPr lang="en-US" smtClean="0"/>
              <a:t>4/21/23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DED1C-4656-4CF8-AD34-DC4A65BB3913}" type="slidenum">
              <a:rPr lang="en-US" smtClean="0"/>
              <a:t>‹#›</a:t>
            </a:fld>
            <a:endParaRPr lang="en-US" dirty="0"/>
          </a:p>
        </p:txBody>
      </p:sp>
    </p:spTree>
    <p:extLst>
      <p:ext uri="{BB962C8B-B14F-4D97-AF65-F5344CB8AC3E}">
        <p14:creationId xmlns:p14="http://schemas.microsoft.com/office/powerpoint/2010/main" val="389542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1</a:t>
            </a:fld>
            <a:endParaRPr lang="en-US" dirty="0"/>
          </a:p>
        </p:txBody>
      </p:sp>
    </p:spTree>
    <p:extLst>
      <p:ext uri="{BB962C8B-B14F-4D97-AF65-F5344CB8AC3E}">
        <p14:creationId xmlns:p14="http://schemas.microsoft.com/office/powerpoint/2010/main" val="2040842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2</a:t>
            </a:fld>
            <a:endParaRPr lang="en-US" dirty="0"/>
          </a:p>
        </p:txBody>
      </p:sp>
    </p:spTree>
    <p:extLst>
      <p:ext uri="{BB962C8B-B14F-4D97-AF65-F5344CB8AC3E}">
        <p14:creationId xmlns:p14="http://schemas.microsoft.com/office/powerpoint/2010/main" val="2540617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3</a:t>
            </a:fld>
            <a:endParaRPr lang="en-US" dirty="0"/>
          </a:p>
        </p:txBody>
      </p:sp>
    </p:spTree>
    <p:extLst>
      <p:ext uri="{BB962C8B-B14F-4D97-AF65-F5344CB8AC3E}">
        <p14:creationId xmlns:p14="http://schemas.microsoft.com/office/powerpoint/2010/main" val="4022678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5</a:t>
            </a:fld>
            <a:endParaRPr lang="en-US" dirty="0"/>
          </a:p>
        </p:txBody>
      </p:sp>
    </p:spTree>
    <p:extLst>
      <p:ext uri="{BB962C8B-B14F-4D97-AF65-F5344CB8AC3E}">
        <p14:creationId xmlns:p14="http://schemas.microsoft.com/office/powerpoint/2010/main" val="2141193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6</a:t>
            </a:fld>
            <a:endParaRPr lang="en-US" dirty="0"/>
          </a:p>
        </p:txBody>
      </p:sp>
    </p:spTree>
    <p:extLst>
      <p:ext uri="{BB962C8B-B14F-4D97-AF65-F5344CB8AC3E}">
        <p14:creationId xmlns:p14="http://schemas.microsoft.com/office/powerpoint/2010/main" val="1690259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7</a:t>
            </a:fld>
            <a:endParaRPr lang="en-US" dirty="0"/>
          </a:p>
        </p:txBody>
      </p:sp>
    </p:spTree>
    <p:extLst>
      <p:ext uri="{BB962C8B-B14F-4D97-AF65-F5344CB8AC3E}">
        <p14:creationId xmlns:p14="http://schemas.microsoft.com/office/powerpoint/2010/main" val="1439699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9</a:t>
            </a:fld>
            <a:endParaRPr lang="en-US" dirty="0"/>
          </a:p>
        </p:txBody>
      </p:sp>
    </p:spTree>
    <p:extLst>
      <p:ext uri="{BB962C8B-B14F-4D97-AF65-F5344CB8AC3E}">
        <p14:creationId xmlns:p14="http://schemas.microsoft.com/office/powerpoint/2010/main" val="986454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10</a:t>
            </a:fld>
            <a:endParaRPr lang="en-US" dirty="0"/>
          </a:p>
        </p:txBody>
      </p:sp>
    </p:spTree>
    <p:extLst>
      <p:ext uri="{BB962C8B-B14F-4D97-AF65-F5344CB8AC3E}">
        <p14:creationId xmlns:p14="http://schemas.microsoft.com/office/powerpoint/2010/main" val="1714044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11</a:t>
            </a:fld>
            <a:endParaRPr lang="en-US" dirty="0"/>
          </a:p>
        </p:txBody>
      </p:sp>
    </p:spTree>
    <p:extLst>
      <p:ext uri="{BB962C8B-B14F-4D97-AF65-F5344CB8AC3E}">
        <p14:creationId xmlns:p14="http://schemas.microsoft.com/office/powerpoint/2010/main" val="742855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12</a:t>
            </a:fld>
            <a:endParaRPr lang="en-US" dirty="0"/>
          </a:p>
        </p:txBody>
      </p:sp>
    </p:spTree>
    <p:extLst>
      <p:ext uri="{BB962C8B-B14F-4D97-AF65-F5344CB8AC3E}">
        <p14:creationId xmlns:p14="http://schemas.microsoft.com/office/powerpoint/2010/main" val="1469968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13</a:t>
            </a:fld>
            <a:endParaRPr lang="en-US" dirty="0"/>
          </a:p>
        </p:txBody>
      </p:sp>
    </p:spTree>
    <p:extLst>
      <p:ext uri="{BB962C8B-B14F-4D97-AF65-F5344CB8AC3E}">
        <p14:creationId xmlns:p14="http://schemas.microsoft.com/office/powerpoint/2010/main" val="2167526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14</a:t>
            </a:fld>
            <a:endParaRPr lang="en-US" dirty="0"/>
          </a:p>
        </p:txBody>
      </p:sp>
    </p:spTree>
    <p:extLst>
      <p:ext uri="{BB962C8B-B14F-4D97-AF65-F5344CB8AC3E}">
        <p14:creationId xmlns:p14="http://schemas.microsoft.com/office/powerpoint/2010/main" val="3928549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9EDED1C-4656-4CF8-AD34-DC4A65BB3913}" type="slidenum">
              <a:rPr lang="en-US" smtClean="0"/>
              <a:t>15</a:t>
            </a:fld>
            <a:endParaRPr lang="en-US" dirty="0"/>
          </a:p>
        </p:txBody>
      </p:sp>
    </p:spTree>
    <p:extLst>
      <p:ext uri="{BB962C8B-B14F-4D97-AF65-F5344CB8AC3E}">
        <p14:creationId xmlns:p14="http://schemas.microsoft.com/office/powerpoint/2010/main" val="7268142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17</a:t>
            </a:fld>
            <a:endParaRPr lang="en-US" dirty="0"/>
          </a:p>
        </p:txBody>
      </p:sp>
    </p:spTree>
    <p:extLst>
      <p:ext uri="{BB962C8B-B14F-4D97-AF65-F5344CB8AC3E}">
        <p14:creationId xmlns:p14="http://schemas.microsoft.com/office/powerpoint/2010/main" val="3392160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4/21/23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9211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8FC5F6-F338-4AE4-BB23-26385BCFC423}" type="datetimeFigureOut">
              <a:rPr lang="en-US" dirty="0"/>
              <a:t>4/21/23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3695520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4/21/23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5749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9AB4D41-86C1-4908-B66A-0B50CEB3BF29}" type="datetimeFigureOut">
              <a:rPr lang="en-US" dirty="0"/>
              <a:t>4/21/23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4961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426E2C-56C1-4E0D-A793-0088A7FDD37E}" type="datetimeFigureOut">
              <a:rPr lang="en-US" dirty="0"/>
              <a:t>4/21/23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8990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4/21/23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7180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4/21/23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85650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4/21/23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86877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4/21/23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02298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E2D6473-DF6D-4702-B328-E0DD40540A4E}" type="datetimeFigureOut">
              <a:rPr lang="en-US" dirty="0"/>
              <a:t>4/21/23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33907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26F7E3A-B166-407D-9866-32884E7D5B37}" type="datetimeFigureOut">
              <a:rPr lang="en-US" dirty="0"/>
              <a:t>4/21/23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70542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72574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4/21/23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6866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4/21/23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697371"/>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diabetes.org.uk/professionals/position-statements-reports/food-nutrition-lifestyle/evidence-based-nutrition-guidelines-for-the-prevention-and-management-of-diabetes" TargetMode="External"/><Relationship Id="rId7" Type="http://schemas.openxmlformats.org/officeDocument/2006/relationships/hyperlink" Target="https://onlinelibrary.wiley.com/doi/full/10.1111/1747-0080.12603" TargetMode="External"/><Relationship Id="rId2" Type="http://schemas.openxmlformats.org/officeDocument/2006/relationships/image" Target="../media/image4.jpeg"/><Relationship Id="rId1" Type="http://schemas.openxmlformats.org/officeDocument/2006/relationships/slideLayout" Target="../slideLayouts/slideLayout12.xml"/><Relationship Id="rId6" Type="http://schemas.openxmlformats.org/officeDocument/2006/relationships/hyperlink" Target="https://phw.nhs.wales/services-and-teams/primary-care-division/all-wales-diabetes-prevention-programme/" TargetMode="External"/><Relationship Id="rId5" Type="http://schemas.openxmlformats.org/officeDocument/2006/relationships/hyperlink" Target="https://cavuhb.nhs.wales/staff-information/your-health-and-wellbeing/staff-dietetic-service/diabetes-awareness-session-das/" TargetMode="External"/><Relationship Id="rId4" Type="http://schemas.openxmlformats.org/officeDocument/2006/relationships/hyperlink" Target="https://onlinelibrary.wiley.com/doi/full/10.1111/dme.14743"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1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1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5"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7596B-F237-47DD-989E-9D8B0B49B4BB}"/>
              </a:ext>
            </a:extLst>
          </p:cNvPr>
          <p:cNvSpPr>
            <a:spLocks noGrp="1"/>
          </p:cNvSpPr>
          <p:nvPr>
            <p:ph type="ctrTitle" idx="4294967295"/>
          </p:nvPr>
        </p:nvSpPr>
        <p:spPr>
          <a:xfrm>
            <a:off x="5289754" y="639097"/>
            <a:ext cx="6253317" cy="3686015"/>
          </a:xfrm>
        </p:spPr>
        <p:txBody>
          <a:bodyPr vert="horz" lIns="91440" tIns="45720" rIns="91440" bIns="45720" rtlCol="0" anchor="b">
            <a:normAutofit/>
          </a:bodyPr>
          <a:lstStyle/>
          <a:p>
            <a:r>
              <a:rPr lang="en-US" sz="3800" b="1" dirty="0">
                <a:solidFill>
                  <a:schemeClr val="tx1">
                    <a:lumMod val="85000"/>
                    <a:lumOff val="15000"/>
                  </a:schemeClr>
                </a:solidFill>
              </a:rPr>
              <a:t>Introduction to Health Research: BMNS4005</a:t>
            </a:r>
            <a:br>
              <a:rPr lang="en-US" sz="3800" b="1" dirty="0"/>
            </a:br>
            <a:r>
              <a:rPr lang="en-US" sz="3800" b="1" dirty="0">
                <a:solidFill>
                  <a:schemeClr val="tx1">
                    <a:lumMod val="85000"/>
                    <a:lumOff val="15000"/>
                  </a:schemeClr>
                </a:solidFill>
              </a:rPr>
              <a:t>Assignment two</a:t>
            </a:r>
            <a:br>
              <a:rPr lang="en-US" sz="3800" b="1" dirty="0"/>
            </a:br>
            <a:br>
              <a:rPr lang="en-US" sz="3800" b="1" dirty="0"/>
            </a:br>
            <a:r>
              <a:rPr lang="en-US" sz="3800" b="1" dirty="0">
                <a:solidFill>
                  <a:schemeClr val="tx1">
                    <a:lumMod val="85000"/>
                    <a:lumOff val="15000"/>
                  </a:schemeClr>
                </a:solidFill>
              </a:rPr>
              <a:t>Name:  Tibka Mesfin Kebede </a:t>
            </a:r>
            <a:br>
              <a:rPr lang="en-US" sz="3800" b="1" dirty="0"/>
            </a:br>
            <a:r>
              <a:rPr lang="en-US" sz="3800" b="1" dirty="0">
                <a:solidFill>
                  <a:schemeClr val="tx1">
                    <a:lumMod val="85000"/>
                    <a:lumOff val="15000"/>
                  </a:schemeClr>
                </a:solidFill>
              </a:rPr>
              <a:t>Student Number :2115101</a:t>
            </a:r>
          </a:p>
        </p:txBody>
      </p:sp>
      <p:pic>
        <p:nvPicPr>
          <p:cNvPr id="5" name="Picture 4" descr="Petri Dish">
            <a:extLst>
              <a:ext uri="{FF2B5EF4-FFF2-40B4-BE49-F238E27FC236}">
                <a16:creationId xmlns:a16="http://schemas.microsoft.com/office/drawing/2014/main" id="{D16B27C4-A9C2-4AC4-9DD3-88F63F48E83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4128"/>
          <a:stretch/>
        </p:blipFill>
        <p:spPr>
          <a:xfrm>
            <a:off x="295948" y="138839"/>
            <a:ext cx="4230786" cy="6259485"/>
          </a:xfrm>
          <a:prstGeom prst="rect">
            <a:avLst/>
          </a:prstGeom>
        </p:spPr>
      </p:pic>
      <p:cxnSp>
        <p:nvCxnSpPr>
          <p:cNvPr id="46"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20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81601" y="634946"/>
            <a:ext cx="6368142" cy="1450757"/>
          </a:xfrm>
        </p:spPr>
        <p:txBody>
          <a:bodyPr>
            <a:normAutofit/>
          </a:bodyPr>
          <a:lstStyle/>
          <a:p>
            <a:r>
              <a:rPr lang="en-US" b="1" cap="none" dirty="0">
                <a:latin typeface="Times New Roman" panose="02020603050405020304" pitchFamily="18" charset="0"/>
                <a:cs typeface="Times New Roman" panose="02020603050405020304" pitchFamily="18" charset="0"/>
              </a:rPr>
              <a:t>Introduction </a:t>
            </a:r>
            <a:endParaRPr lang="en-US" b="1" dirty="0">
              <a:latin typeface="Times New Roman" panose="02020603050405020304" pitchFamily="18" charset="0"/>
              <a:cs typeface="Times New Roman" panose="02020603050405020304" pitchFamily="18" charset="0"/>
            </a:endParaRPr>
          </a:p>
        </p:txBody>
      </p:sp>
      <p:pic>
        <p:nvPicPr>
          <p:cNvPr id="5" name="Picture 4" descr="Desk with stethoscope and computer keyboard">
            <a:extLst>
              <a:ext uri="{FF2B5EF4-FFF2-40B4-BE49-F238E27FC236}">
                <a16:creationId xmlns:a16="http://schemas.microsoft.com/office/drawing/2014/main" id="{45B10A2B-9F7E-BA51-54D9-30D8E9BB678F}"/>
              </a:ext>
            </a:extLst>
          </p:cNvPr>
          <p:cNvPicPr>
            <a:picLocks noChangeAspect="1"/>
          </p:cNvPicPr>
          <p:nvPr/>
        </p:nvPicPr>
        <p:blipFill rotWithShape="1">
          <a:blip r:embed="rId3"/>
          <a:srcRect l="51807" r="2976" b="6"/>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3"/>
          </p:nvPr>
        </p:nvSpPr>
        <p:spPr>
          <a:xfrm>
            <a:off x="5181601" y="2198914"/>
            <a:ext cx="6368142" cy="3670180"/>
          </a:xfrm>
        </p:spPr>
        <p:txBody>
          <a:bodyPr>
            <a:normAutofit/>
          </a:bodyPr>
          <a:lstStyle/>
          <a:p>
            <a:pPr lvl="0"/>
            <a:r>
              <a:rPr lang="en-GB" cap="none" dirty="0">
                <a:latin typeface="Times New Roman" panose="02020603050405020304" pitchFamily="18" charset="0"/>
                <a:cs typeface="Times New Roman" panose="02020603050405020304" pitchFamily="18" charset="0"/>
              </a:rPr>
              <a:t>This presentation aims to elaborate on the issues of diabetes in wales.</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The primary purpose of creating this presentation is to investigate the role of research in nursing and health.</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To achieve this objective, it would include the key research findings related to diabetes in wales.</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The presentation would also lay out some recommendations that can be made to enhance the national health-promotion strategies.</a:t>
            </a:r>
            <a:endParaRPr lang="en-US" cap="none"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72882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81601" y="634946"/>
            <a:ext cx="6368142" cy="1450757"/>
          </a:xfrm>
        </p:spPr>
        <p:txBody>
          <a:bodyPr vert="horz" lIns="91440" tIns="45720" rIns="91440" bIns="45720" rtlCol="0" anchor="b">
            <a:normAutofit/>
          </a:bodyPr>
          <a:lstStyle/>
          <a:p>
            <a:r>
              <a:rPr lang="en-US" b="1" kern="1200" cap="none" spc="-50" baseline="0" dirty="0">
                <a:solidFill>
                  <a:schemeClr val="tx1">
                    <a:lumMod val="75000"/>
                    <a:lumOff val="25000"/>
                  </a:schemeClr>
                </a:solidFill>
                <a:latin typeface="+mj-lt"/>
                <a:ea typeface="+mj-ea"/>
                <a:cs typeface="+mj-cs"/>
              </a:rPr>
              <a:t>Overview Of Disease </a:t>
            </a:r>
          </a:p>
        </p:txBody>
      </p:sp>
      <p:pic>
        <p:nvPicPr>
          <p:cNvPr id="6" name="Picture 5" descr="A row of samples for medical testing">
            <a:extLst>
              <a:ext uri="{FF2B5EF4-FFF2-40B4-BE49-F238E27FC236}">
                <a16:creationId xmlns:a16="http://schemas.microsoft.com/office/drawing/2014/main" id="{F804D37E-3911-EF39-A9E9-DD3DF006635F}"/>
              </a:ext>
            </a:extLst>
          </p:cNvPr>
          <p:cNvPicPr>
            <a:picLocks noChangeAspect="1"/>
          </p:cNvPicPr>
          <p:nvPr/>
        </p:nvPicPr>
        <p:blipFill rotWithShape="1">
          <a:blip r:embed="rId3"/>
          <a:srcRect l="47382" r="1811" b="6"/>
          <a:stretch/>
        </p:blipFill>
        <p:spPr>
          <a:xfrm>
            <a:off x="20" y="-12128"/>
            <a:ext cx="4654276" cy="6870127"/>
          </a:xfrm>
          <a:prstGeom prst="rect">
            <a:avLst/>
          </a:prstGeom>
        </p:spPr>
      </p:pic>
      <p:cxnSp>
        <p:nvCxnSpPr>
          <p:cNvPr id="20" name="Straight Connector 1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quarter" idx="13"/>
          </p:nvPr>
        </p:nvSpPr>
        <p:spPr>
          <a:xfrm>
            <a:off x="5181601" y="2198914"/>
            <a:ext cx="6368142" cy="3670180"/>
          </a:xfrm>
        </p:spPr>
        <p:txBody>
          <a:bodyPr vert="horz" lIns="0" tIns="45720" rIns="0" bIns="45720" rtlCol="0">
            <a:normAutofit/>
          </a:bodyPr>
          <a:lstStyle/>
          <a:p>
            <a:pPr lvl="0"/>
            <a:r>
              <a:rPr lang="en-US" sz="1700" cap="none" dirty="0"/>
              <a:t>Diabetes is one of the most common diseases worldwide.</a:t>
            </a:r>
          </a:p>
          <a:p>
            <a:pPr lvl="0"/>
            <a:r>
              <a:rPr lang="en-US" sz="1700" cap="none" dirty="0"/>
              <a:t>This disease is persistent and cannot be cured completely.</a:t>
            </a:r>
          </a:p>
          <a:p>
            <a:pPr lvl="0"/>
            <a:r>
              <a:rPr lang="en-US" sz="1700" cap="none" dirty="0"/>
              <a:t>A surge in the sugar level of blood causes diabetes to arise in the body.</a:t>
            </a:r>
          </a:p>
          <a:p>
            <a:pPr lvl="0"/>
            <a:r>
              <a:rPr lang="en-US" sz="1700" cap="none" dirty="0"/>
              <a:t>It is usually a consequence of either a lack of insulin production or insulin sensitivity.</a:t>
            </a:r>
          </a:p>
          <a:p>
            <a:pPr lvl="0"/>
            <a:r>
              <a:rPr lang="en-US" sz="1700" cap="none" dirty="0"/>
              <a:t>Diabetes is a metabolic disorder.</a:t>
            </a:r>
          </a:p>
          <a:p>
            <a:pPr lvl="0"/>
            <a:r>
              <a:rPr lang="en-US" sz="1700" cap="none" dirty="0"/>
              <a:t>Approximately 7.3% of the adult population in Wales and 8% in the UK are affected by this disease.</a:t>
            </a:r>
          </a:p>
          <a:p>
            <a:pPr lvl="0"/>
            <a:r>
              <a:rPr lang="en-US" sz="1700" cap="none" dirty="0"/>
              <a:t>This means more than 209,015 people are fighting diabetes in Wales (Nagar et al., 2021).</a:t>
            </a:r>
          </a:p>
        </p:txBody>
      </p:sp>
    </p:spTree>
    <p:extLst>
      <p:ext uri="{BB962C8B-B14F-4D97-AF65-F5344CB8AC3E}">
        <p14:creationId xmlns:p14="http://schemas.microsoft.com/office/powerpoint/2010/main" val="4225598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0E19F-9A35-F7F6-BD02-E9123C198FD2}"/>
              </a:ext>
            </a:extLst>
          </p:cNvPr>
          <p:cNvSpPr>
            <a:spLocks noGrp="1"/>
          </p:cNvSpPr>
          <p:nvPr>
            <p:ph type="title"/>
          </p:nvPr>
        </p:nvSpPr>
        <p:spPr>
          <a:xfrm>
            <a:off x="642256" y="642257"/>
            <a:ext cx="3417677" cy="5226837"/>
          </a:xfrm>
        </p:spPr>
        <p:txBody>
          <a:bodyPr anchor="t">
            <a:normAutofit/>
          </a:bodyPr>
          <a:lstStyle/>
          <a:p>
            <a:r>
              <a:rPr lang="en-GB"/>
              <a:t>Definition of research nursing </a:t>
            </a:r>
            <a:endParaRPr lang="en-US" dirty="0"/>
          </a:p>
        </p:txBody>
      </p:sp>
      <p:sp>
        <p:nvSpPr>
          <p:cNvPr id="10" name="Content Placeholder 3">
            <a:extLst>
              <a:ext uri="{FF2B5EF4-FFF2-40B4-BE49-F238E27FC236}">
                <a16:creationId xmlns:a16="http://schemas.microsoft.com/office/drawing/2014/main" id="{8CCE7E29-33F8-22E1-7DE5-EFDD26652CCE}"/>
              </a:ext>
            </a:extLst>
          </p:cNvPr>
          <p:cNvSpPr>
            <a:spLocks noGrp="1"/>
          </p:cNvSpPr>
          <p:nvPr>
            <p:ph idx="1"/>
          </p:nvPr>
        </p:nvSpPr>
        <p:spPr>
          <a:xfrm>
            <a:off x="4713512" y="642258"/>
            <a:ext cx="6847117" cy="3091682"/>
          </a:xfrm>
        </p:spPr>
        <p:txBody>
          <a:bodyPr vert="horz" lIns="91440" tIns="45720" rIns="91440" bIns="45720" rtlCol="0">
            <a:normAutofit/>
          </a:bodyPr>
          <a:lstStyle/>
          <a:p>
            <a:r>
              <a:rPr lang="en-US" dirty="0">
                <a:latin typeface="Times New Roman"/>
                <a:cs typeface="Times New Roman"/>
              </a:rPr>
              <a:t>Nursing research is a systematic investigation that tries to bring new nursing knowledge for the benefit of patients, families, and communities.It </a:t>
            </a:r>
            <a:r>
              <a:rPr lang="en-GB" dirty="0">
                <a:latin typeface="Times New Roman"/>
                <a:cs typeface="Times New Roman"/>
              </a:rPr>
              <a:t>cover </a:t>
            </a:r>
            <a:r>
              <a:rPr lang="en-US" dirty="0">
                <a:latin typeface="Times New Roman"/>
                <a:cs typeface="Times New Roman"/>
              </a:rPr>
              <a:t> all elements of health that are of interest to nursing, including persons of all ages during illness and recovery, as well as those dying peacefully and with dignity.</a:t>
            </a:r>
            <a:r>
              <a:rPr lang="en-GB" dirty="0">
                <a:latin typeface="Times New Roman"/>
                <a:cs typeface="Times New Roman"/>
              </a:rPr>
              <a:t>(Gerrish and Lacey ,2010)</a:t>
            </a:r>
            <a:endParaRPr lang="en-US" strike="sngStrike" baseline="30000">
              <a:latin typeface="Times New Roman"/>
              <a:cs typeface="Times New Roman"/>
            </a:endParaRPr>
          </a:p>
        </p:txBody>
      </p:sp>
      <p:pic>
        <p:nvPicPr>
          <p:cNvPr id="21" name="Graphic 13" descr="Hospital">
            <a:extLst>
              <a:ext uri="{FF2B5EF4-FFF2-40B4-BE49-F238E27FC236}">
                <a16:creationId xmlns:a16="http://schemas.microsoft.com/office/drawing/2014/main" id="{4DBB6E38-AE2D-5B6F-F9D7-7AD79DD5C7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95754" y="3994485"/>
            <a:ext cx="1882632" cy="1882632"/>
          </a:xfrm>
          <a:prstGeom prst="rect">
            <a:avLst/>
          </a:prstGeom>
        </p:spPr>
      </p:pic>
      <p:sp>
        <p:nvSpPr>
          <p:cNvPr id="24" name="Rectangle 27">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9">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9020145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1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1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FC3FED7-2353-1381-520B-DA8ED7AC437C}"/>
              </a:ext>
            </a:extLst>
          </p:cNvPr>
          <p:cNvSpPr>
            <a:spLocks noGrp="1"/>
          </p:cNvSpPr>
          <p:nvPr>
            <p:ph type="title" idx="4294967295"/>
          </p:nvPr>
        </p:nvSpPr>
        <p:spPr>
          <a:xfrm>
            <a:off x="1097280" y="286603"/>
            <a:ext cx="10058400" cy="1450757"/>
          </a:xfrm>
        </p:spPr>
        <p:txBody>
          <a:bodyPr vert="horz" lIns="91440" tIns="45720" rIns="91440" bIns="45720" rtlCol="0" anchor="b">
            <a:normAutofit/>
          </a:bodyPr>
          <a:lstStyle/>
          <a:p>
            <a:r>
              <a:rPr lang="en-US" kern="1200" spc="-50" baseline="0" dirty="0">
                <a:solidFill>
                  <a:schemeClr val="tx1">
                    <a:lumMod val="75000"/>
                    <a:lumOff val="25000"/>
                  </a:schemeClr>
                </a:solidFill>
                <a:latin typeface="+mj-lt"/>
                <a:ea typeface="+mj-ea"/>
                <a:cs typeface="+mj-cs"/>
              </a:rPr>
              <a:t>the important of researching in nursing </a:t>
            </a:r>
          </a:p>
        </p:txBody>
      </p:sp>
      <p:sp>
        <p:nvSpPr>
          <p:cNvPr id="3" name="Content Placeholder 2">
            <a:extLst>
              <a:ext uri="{FF2B5EF4-FFF2-40B4-BE49-F238E27FC236}">
                <a16:creationId xmlns:a16="http://schemas.microsoft.com/office/drawing/2014/main" id="{0918349C-D43F-0E98-1188-E3D33F5E20FE}"/>
              </a:ext>
            </a:extLst>
          </p:cNvPr>
          <p:cNvSpPr>
            <a:spLocks noGrp="1"/>
          </p:cNvSpPr>
          <p:nvPr>
            <p:ph sz="quarter" idx="4294967295"/>
          </p:nvPr>
        </p:nvSpPr>
        <p:spPr>
          <a:xfrm>
            <a:off x="1097279" y="1845734"/>
            <a:ext cx="6454987" cy="4023360"/>
          </a:xfrm>
        </p:spPr>
        <p:txBody>
          <a:bodyPr vert="horz" lIns="0" tIns="45720" rIns="0" bIns="45720" rtlCol="0" anchor="t">
            <a:normAutofit/>
          </a:bodyPr>
          <a:lstStyle/>
          <a:p>
            <a:r>
              <a:rPr lang="en-US" dirty="0"/>
              <a:t>Nursing research </a:t>
            </a:r>
            <a:r>
              <a:rPr lang="en-GB" dirty="0"/>
              <a:t>is crucial</a:t>
            </a:r>
            <a:r>
              <a:rPr lang="en-US" dirty="0"/>
              <a:t> to the nursing profession because it allows nurses to deliver the best possible care to their patients. It develops the nursing profession, tackles healthcare inequities, and improves patient safety </a:t>
            </a:r>
            <a:r>
              <a:rPr lang="en-GB" dirty="0"/>
              <a:t>by</a:t>
            </a:r>
            <a:r>
              <a:rPr lang="en-US" dirty="0"/>
              <a:t> contributing to evidence-based practice.</a:t>
            </a:r>
            <a:r>
              <a:rPr lang="en-GB" sz="2000" dirty="0">
                <a:latin typeface="+mj-lt"/>
              </a:rPr>
              <a:t> (</a:t>
            </a:r>
            <a:r>
              <a:rPr lang="en-GB" sz="2000" dirty="0">
                <a:solidFill>
                  <a:schemeClr val="tx1"/>
                </a:solidFill>
                <a:latin typeface="+mj-lt"/>
              </a:rPr>
              <a:t>Tingen et al, 2013)</a:t>
            </a:r>
            <a:endParaRPr lang="en-US" dirty="0">
              <a:solidFill>
                <a:schemeClr val="tx1"/>
              </a:solidFill>
            </a:endParaRPr>
          </a:p>
        </p:txBody>
      </p:sp>
      <p:pic>
        <p:nvPicPr>
          <p:cNvPr id="5" name="Picture 4" descr="Desk with stethoscope and computer keyboard">
            <a:extLst>
              <a:ext uri="{FF2B5EF4-FFF2-40B4-BE49-F238E27FC236}">
                <a16:creationId xmlns:a16="http://schemas.microsoft.com/office/drawing/2014/main" id="{6742158E-AEFE-D5ED-CF5A-4254E9DEF0BA}"/>
              </a:ext>
            </a:extLst>
          </p:cNvPr>
          <p:cNvPicPr>
            <a:picLocks noChangeAspect="1"/>
          </p:cNvPicPr>
          <p:nvPr/>
        </p:nvPicPr>
        <p:blipFill rotWithShape="1">
          <a:blip r:embed="rId3"/>
          <a:srcRect l="39710"/>
          <a:stretch/>
        </p:blipFill>
        <p:spPr>
          <a:xfrm>
            <a:off x="8020570" y="1916318"/>
            <a:ext cx="3135109" cy="3471012"/>
          </a:xfrm>
          <a:prstGeom prst="rect">
            <a:avLst/>
          </a:prstGeom>
        </p:spPr>
      </p:pic>
    </p:spTree>
    <p:extLst>
      <p:ext uri="{BB962C8B-B14F-4D97-AF65-F5344CB8AC3E}">
        <p14:creationId xmlns:p14="http://schemas.microsoft.com/office/powerpoint/2010/main" val="3085351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EE9BF5-E109-2042-B882-E6850DBFC228}"/>
              </a:ext>
            </a:extLst>
          </p:cNvPr>
          <p:cNvSpPr>
            <a:spLocks noGrp="1"/>
          </p:cNvSpPr>
          <p:nvPr>
            <p:ph idx="1"/>
          </p:nvPr>
        </p:nvSpPr>
        <p:spPr>
          <a:xfrm>
            <a:off x="704025" y="840141"/>
            <a:ext cx="6697715" cy="3845131"/>
          </a:xfrm>
        </p:spPr>
        <p:txBody>
          <a:bodyPr vert="horz" lIns="0" tIns="45720" rIns="0" bIns="45720" rtlCol="0" anchor="t">
            <a:normAutofit/>
          </a:bodyPr>
          <a:lstStyle/>
          <a:p>
            <a:r>
              <a:rPr lang="en-GB" sz="1700" dirty="0"/>
              <a:t>1 </a:t>
            </a:r>
            <a:r>
              <a:rPr lang="en-GB" sz="1700" dirty="0">
                <a:solidFill>
                  <a:srgbClr val="7030A0"/>
                </a:solidFill>
              </a:rPr>
              <a:t>Evidence-based practise</a:t>
            </a:r>
            <a:r>
              <a:rPr lang="en-GB" sz="1700" dirty="0"/>
              <a:t>: Research offers nurses with the most up-to-date evidence-based practises and recommendations, which can aid in the improvement of patient outcomes. information-based practise enables nurses to make educated decisions regarding patient care by combining the best available information with clinical experience and patient preferences.</a:t>
            </a:r>
          </a:p>
          <a:p>
            <a:r>
              <a:rPr lang="en-GB" sz="1700" dirty="0">
                <a:cs typeface="Calibri"/>
              </a:rPr>
              <a:t>2 </a:t>
            </a:r>
            <a:r>
              <a:rPr lang="en-GB" sz="1700" dirty="0">
                <a:solidFill>
                  <a:srgbClr val="7030A0"/>
                </a:solidFill>
                <a:cs typeface="Calibri"/>
              </a:rPr>
              <a:t>Quality enhancement:</a:t>
            </a:r>
            <a:r>
              <a:rPr lang="en-GB" sz="1700" dirty="0">
                <a:cs typeface="Calibri"/>
              </a:rPr>
              <a:t> Research can point out areas for patient care enhancement, resulting in better quality outcomes. For instance, nurses can find the best practises for decreasing infections contracted at hospitals or lowering medication errors through research.</a:t>
            </a:r>
          </a:p>
          <a:p>
            <a:r>
              <a:rPr lang="en-GB" sz="1700" dirty="0">
                <a:cs typeface="Calibri"/>
              </a:rPr>
              <a:t>3 </a:t>
            </a:r>
            <a:r>
              <a:rPr lang="en-GB" sz="1700" dirty="0">
                <a:solidFill>
                  <a:srgbClr val="7030A0"/>
                </a:solidFill>
                <a:cs typeface="Calibri"/>
              </a:rPr>
              <a:t>Professional development</a:t>
            </a:r>
            <a:r>
              <a:rPr lang="en-GB" sz="1700" dirty="0">
                <a:cs typeface="Calibri"/>
              </a:rPr>
              <a:t>: By participating in research, nurses can advance their knowledge, abilities, and experiences. They can also communicate the results of their research to others, which can foster collaboration and knowledge sharing.</a:t>
            </a:r>
            <a:r>
              <a:rPr lang="en-GB" sz="1800" dirty="0">
                <a:solidFill>
                  <a:schemeClr val="tx1"/>
                </a:solidFill>
                <a:effectLst/>
                <a:latin typeface="Calibri Light" panose="020F0302020204030204" pitchFamily="34" charset="0"/>
                <a:ea typeface="Times New Roman" panose="02020603050405020304" pitchFamily="18" charset="0"/>
                <a:cs typeface="Segoe UI" panose="020B0502040204020203" pitchFamily="34" charset="0"/>
              </a:rPr>
              <a:t> (Ellis, 2018),(</a:t>
            </a:r>
            <a:r>
              <a:rPr lang="en-GB" sz="1800" dirty="0">
                <a:solidFill>
                  <a:schemeClr val="bg1">
                    <a:lumMod val="25000"/>
                  </a:schemeClr>
                </a:solidFill>
                <a:ea typeface="Times New Roman" panose="02020603050405020304" pitchFamily="18" charset="0"/>
                <a:cs typeface="Times New Roman" panose="02020603050405020304" pitchFamily="18" charset="0"/>
              </a:rPr>
              <a:t>W</a:t>
            </a:r>
            <a:r>
              <a:rPr lang="en-GB" sz="1800" dirty="0">
                <a:solidFill>
                  <a:schemeClr val="bg1">
                    <a:lumMod val="25000"/>
                  </a:schemeClr>
                </a:solidFill>
                <a:effectLst/>
                <a:ea typeface="Times New Roman" panose="02020603050405020304" pitchFamily="18" charset="0"/>
                <a:cs typeface="Times New Roman" panose="02020603050405020304" pitchFamily="18" charset="0"/>
              </a:rPr>
              <a:t>ilson, 1992</a:t>
            </a:r>
            <a:endParaRPr lang="en-GB" sz="1700" dirty="0">
              <a:solidFill>
                <a:schemeClr val="bg1">
                  <a:lumMod val="25000"/>
                </a:schemeClr>
              </a:solidFill>
              <a:cs typeface="Calibri"/>
            </a:endParaRPr>
          </a:p>
          <a:p>
            <a:endParaRPr lang="en-GB" sz="1700" dirty="0">
              <a:cs typeface="Calibri"/>
            </a:endParaRPr>
          </a:p>
        </p:txBody>
      </p:sp>
      <p:sp>
        <p:nvSpPr>
          <p:cNvPr id="28"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0944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1D812E62-D913-4BAF-7C40-7FC29F36F453}"/>
              </a:ext>
            </a:extLst>
          </p:cNvPr>
          <p:cNvPicPr>
            <a:picLocks noChangeAspect="1"/>
          </p:cNvPicPr>
          <p:nvPr/>
        </p:nvPicPr>
        <p:blipFill rotWithShape="1">
          <a:blip r:embed="rId3">
            <a:duotone>
              <a:schemeClr val="bg2">
                <a:shade val="45000"/>
                <a:satMod val="135000"/>
              </a:schemeClr>
              <a:prstClr val="white"/>
            </a:duotone>
            <a:alphaModFix amt="35000"/>
          </a:blip>
          <a:srcRect t="983" r="-2" b="14619"/>
          <a:stretch/>
        </p:blipFill>
        <p:spPr>
          <a:xfrm>
            <a:off x="20" y="10"/>
            <a:ext cx="12191980" cy="6857990"/>
          </a:xfrm>
          <a:prstGeom prst="rect">
            <a:avLst/>
          </a:prstGeom>
        </p:spPr>
      </p:pic>
      <p:cxnSp>
        <p:nvCxnSpPr>
          <p:cNvPr id="9" name="Straight Connector 8">
            <a:extLst>
              <a:ext uri="{FF2B5EF4-FFF2-40B4-BE49-F238E27FC236}">
                <a16:creationId xmlns:a16="http://schemas.microsoft.com/office/drawing/2014/main" id="{E9F7CBA9-9D9B-479F-AAB5-BF785971C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97280" y="286603"/>
            <a:ext cx="10058400" cy="1450757"/>
          </a:xfrm>
        </p:spPr>
        <p:txBody>
          <a:bodyPr>
            <a:normAutofit/>
          </a:bodyPr>
          <a:lstStyle/>
          <a:p>
            <a:r>
              <a:rPr lang="en-GB" b="1" cap="none" dirty="0">
                <a:latin typeface="Times New Roman" panose="02020603050405020304" pitchFamily="18" charset="0"/>
                <a:cs typeface="Times New Roman" panose="02020603050405020304" pitchFamily="18" charset="0"/>
              </a:rPr>
              <a:t>Main Findings Of Assignment One</a:t>
            </a:r>
            <a:endParaRPr lang="en-US"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1097280" y="1845734"/>
            <a:ext cx="10058400" cy="4023360"/>
          </a:xfrm>
        </p:spPr>
        <p:txBody>
          <a:bodyPr>
            <a:normAutofit/>
          </a:bodyPr>
          <a:lstStyle/>
          <a:p>
            <a:pPr lvl="0"/>
            <a:r>
              <a:rPr lang="en-GB" sz="1700" cap="none">
                <a:latin typeface="Times New Roman" panose="02020603050405020304" pitchFamily="18" charset="0"/>
                <a:cs typeface="Times New Roman" panose="02020603050405020304" pitchFamily="18" charset="0"/>
              </a:rPr>
              <a:t>From the assignment, it is founded that there are various risk factors for emerging type-2 diabetes.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These risk factors include genetic problems, family history, and obesity.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It has been identified that the UK government is devoted to increasing initiatives to review the government obesity strategy of Wales.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It has been noted that women are more exposed to diabetes due to gestational diabetes and increased body mass index (</a:t>
            </a:r>
            <a:r>
              <a:rPr lang="en-GB" sz="1700" cap="none" err="1">
                <a:latin typeface="Times New Roman" panose="02020603050405020304" pitchFamily="18" charset="0"/>
                <a:cs typeface="Times New Roman" panose="02020603050405020304" pitchFamily="18" charset="0"/>
              </a:rPr>
              <a:t>Diguisto</a:t>
            </a:r>
            <a:r>
              <a:rPr lang="en-GB" sz="1700" cap="none">
                <a:latin typeface="Times New Roman" panose="02020603050405020304" pitchFamily="18" charset="0"/>
                <a:cs typeface="Times New Roman" panose="02020603050405020304" pitchFamily="18" charset="0"/>
              </a:rPr>
              <a:t>, 2022).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In 2018, the government of Wales intended to analyse the effectiveness of the national diabetes audit (NDA) for enhancing diabetes care (Siopis, 2020)</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Further, NHS in Wales delivers various services to assist people with diabetes.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For example, NHS provides specialist diabetes care, diabetes education, and self-management programs. </a:t>
            </a:r>
            <a:endParaRPr lang="en-US" sz="1700" cap="none">
              <a:latin typeface="Times New Roman" panose="02020603050405020304" pitchFamily="18" charset="0"/>
              <a:cs typeface="Times New Roman" panose="02020603050405020304" pitchFamily="18" charset="0"/>
            </a:endParaRPr>
          </a:p>
          <a:p>
            <a:endParaRPr lang="en-US" sz="1700" cap="none">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154480E5-678B-478F-9170-46502C5FB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598D875-841B-47A7-B4C8-237DBCE2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32630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cap="none" dirty="0">
                <a:latin typeface="Times New Roman" panose="02020603050405020304" pitchFamily="18" charset="0"/>
                <a:cs typeface="Times New Roman" panose="02020603050405020304" pitchFamily="18" charset="0"/>
              </a:rPr>
              <a:t>Overview Of Recommendations </a:t>
            </a:r>
            <a:endParaRPr lang="en-US"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1097279" y="1845734"/>
            <a:ext cx="6454987" cy="4023360"/>
          </a:xfrm>
        </p:spPr>
        <p:txBody>
          <a:bodyPr>
            <a:normAutofit/>
          </a:bodyPr>
          <a:lstStyle/>
          <a:p>
            <a:pPr lvl="0"/>
            <a:r>
              <a:rPr lang="en-GB" cap="none" dirty="0">
                <a:latin typeface="Times New Roman" panose="02020603050405020304" pitchFamily="18" charset="0"/>
                <a:cs typeface="Times New Roman" panose="02020603050405020304" pitchFamily="18" charset="0"/>
              </a:rPr>
              <a:t>The most important part of the assessment is a recommendation </a:t>
            </a:r>
            <a:endParaRPr lang="en-US" cap="none">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Where the researcher can suggest particular interventions or strategies to present the issues identified in the assessment </a:t>
            </a:r>
            <a:endParaRPr lang="en-US" cap="none">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The assessment has provided six main recommendations to enhance diabetes care in hospitals and in wales.</a:t>
            </a:r>
            <a:endParaRPr lang="en-US" cap="none">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020570" y="2703454"/>
            <a:ext cx="3135109" cy="1896740"/>
          </a:xfrm>
          <a:prstGeom prst="rect">
            <a:avLst/>
          </a:prstGeom>
        </p:spPr>
      </p:pic>
    </p:spTree>
    <p:extLst>
      <p:ext uri="{BB962C8B-B14F-4D97-AF65-F5344CB8AC3E}">
        <p14:creationId xmlns:p14="http://schemas.microsoft.com/office/powerpoint/2010/main" val="3872674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cap="none" dirty="0">
                <a:latin typeface="Times New Roman" panose="02020603050405020304" pitchFamily="18" charset="0"/>
                <a:cs typeface="Times New Roman" panose="02020603050405020304" pitchFamily="18" charset="0"/>
              </a:rPr>
              <a:t>Recommendation 1 </a:t>
            </a:r>
            <a:br>
              <a:rPr lang="en-US" cap="none" dirty="0">
                <a:latin typeface="Times New Roman" panose="02020603050405020304" pitchFamily="18" charset="0"/>
                <a:cs typeface="Times New Roman" panose="02020603050405020304" pitchFamily="18" charset="0"/>
              </a:rPr>
            </a:br>
            <a:endParaRPr lang="en-US" cap="none" dirty="0">
              <a:latin typeface="Times New Roman" panose="02020603050405020304" pitchFamily="18" charset="0"/>
              <a:cs typeface="Times New Roman" panose="02020603050405020304" pitchFamily="18" charset="0"/>
            </a:endParaRPr>
          </a:p>
        </p:txBody>
      </p:sp>
      <p:graphicFrame>
        <p:nvGraphicFramePr>
          <p:cNvPr id="15" name="Content Placeholder 2">
            <a:extLst>
              <a:ext uri="{FF2B5EF4-FFF2-40B4-BE49-F238E27FC236}">
                <a16:creationId xmlns:a16="http://schemas.microsoft.com/office/drawing/2014/main" id="{3F35674A-6ACB-8A91-630C-2EBC9A771840}"/>
              </a:ext>
            </a:extLst>
          </p:cNvPr>
          <p:cNvGraphicFramePr>
            <a:graphicFrameLocks noGrp="1"/>
          </p:cNvGraphicFramePr>
          <p:nvPr>
            <p:ph sz="quarter" idx="13"/>
            <p:extLst>
              <p:ext uri="{D42A27DB-BD31-4B8C-83A1-F6EECF244321}">
                <p14:modId xmlns:p14="http://schemas.microsoft.com/office/powerpoint/2010/main" val="280316664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4421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4679" y="634946"/>
            <a:ext cx="6405063" cy="1450757"/>
          </a:xfrm>
        </p:spPr>
        <p:txBody>
          <a:bodyPr>
            <a:normAutofit/>
          </a:bodyPr>
          <a:lstStyle/>
          <a:p>
            <a:r>
              <a:rPr lang="en-GB" b="1" cap="none" dirty="0">
                <a:latin typeface="Times New Roman" panose="02020603050405020304" pitchFamily="18" charset="0"/>
                <a:cs typeface="Times New Roman" panose="02020603050405020304" pitchFamily="18" charset="0"/>
              </a:rPr>
              <a:t>Recommendation 2 </a:t>
            </a:r>
            <a:br>
              <a:rPr lang="en-US" cap="none" dirty="0">
                <a:latin typeface="Times New Roman" panose="02020603050405020304" pitchFamily="18" charset="0"/>
                <a:cs typeface="Times New Roman" panose="02020603050405020304" pitchFamily="18" charset="0"/>
              </a:rPr>
            </a:br>
            <a:endParaRPr lang="en-US" cap="none"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33999" y="1107499"/>
            <a:ext cx="4020297" cy="1423334"/>
          </a:xfrm>
          <a:prstGeom prst="rect">
            <a:avLst/>
          </a:prstGeom>
        </p:spPr>
      </p:pic>
      <p:cxnSp>
        <p:nvCxnSpPr>
          <p:cNvPr id="12" name="Straight Connector 11">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4"/>
          <a:stretch>
            <a:fillRect/>
          </a:stretch>
        </p:blipFill>
        <p:spPr>
          <a:xfrm>
            <a:off x="633999" y="3459072"/>
            <a:ext cx="4020296" cy="1994194"/>
          </a:xfrm>
          <a:prstGeom prst="rect">
            <a:avLst/>
          </a:prstGeom>
        </p:spPr>
      </p:pic>
      <p:sp>
        <p:nvSpPr>
          <p:cNvPr id="3" name="Content Placeholder 2"/>
          <p:cNvSpPr>
            <a:spLocks noGrp="1"/>
          </p:cNvSpPr>
          <p:nvPr>
            <p:ph sz="quarter" idx="13"/>
          </p:nvPr>
        </p:nvSpPr>
        <p:spPr>
          <a:xfrm>
            <a:off x="5144679" y="2198914"/>
            <a:ext cx="6405063" cy="3670180"/>
          </a:xfrm>
        </p:spPr>
        <p:txBody>
          <a:bodyPr>
            <a:normAutofit/>
          </a:bodyPr>
          <a:lstStyle/>
          <a:p>
            <a:pPr lvl="0"/>
            <a:r>
              <a:rPr lang="en-GB" sz="1700" cap="none">
                <a:latin typeface="Times New Roman" panose="02020603050405020304" pitchFamily="18" charset="0"/>
                <a:cs typeface="Times New Roman" panose="02020603050405020304" pitchFamily="18" charset="0"/>
              </a:rPr>
              <a:t>Assignment one suggested that national diabetes audit must focus on the use of information to enhance diabetes support and care in wales.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This may include the use of standard to contrast the care provided all over diverse regions and healthcare experts.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I have found that the diabetes nursing forum of the royal college of nursing (RCN) occurs to assist nurses operating in the field of diabetes. </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The role of this forum is to progress the role of diabetes specialist nurse (Robinson et al. 2017)</a:t>
            </a:r>
            <a:endParaRPr lang="en-US" sz="1700" cap="none">
              <a:latin typeface="Times New Roman" panose="02020603050405020304" pitchFamily="18" charset="0"/>
              <a:cs typeface="Times New Roman" panose="02020603050405020304" pitchFamily="18" charset="0"/>
            </a:endParaRPr>
          </a:p>
          <a:p>
            <a:pPr lvl="0"/>
            <a:r>
              <a:rPr lang="en-GB" sz="1700" cap="none">
                <a:latin typeface="Times New Roman" panose="02020603050405020304" pitchFamily="18" charset="0"/>
                <a:cs typeface="Times New Roman" panose="02020603050405020304" pitchFamily="18" charset="0"/>
              </a:rPr>
              <a:t>To inform and educate members on changes in practice </a:t>
            </a:r>
            <a:endParaRPr lang="en-US" sz="1700" cap="none">
              <a:latin typeface="Times New Roman" panose="02020603050405020304" pitchFamily="18" charset="0"/>
              <a:cs typeface="Times New Roman" panose="02020603050405020304" pitchFamily="18" charset="0"/>
            </a:endParaRPr>
          </a:p>
          <a:p>
            <a:endParaRPr lang="en-US" sz="1700" cap="none">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89286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cap="none" dirty="0">
                <a:latin typeface="Times New Roman" panose="02020603050405020304" pitchFamily="18" charset="0"/>
                <a:cs typeface="Times New Roman" panose="02020603050405020304" pitchFamily="18" charset="0"/>
              </a:rPr>
              <a:t>Recommendation 3</a:t>
            </a:r>
            <a:br>
              <a:rPr lang="en-US" cap="none" dirty="0">
                <a:latin typeface="Times New Roman" panose="02020603050405020304" pitchFamily="18" charset="0"/>
                <a:cs typeface="Times New Roman" panose="02020603050405020304" pitchFamily="18" charset="0"/>
              </a:rPr>
            </a:br>
            <a:endParaRPr lang="en-US"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1097279" y="1845734"/>
            <a:ext cx="6454987" cy="4023360"/>
          </a:xfrm>
        </p:spPr>
        <p:txBody>
          <a:bodyPr>
            <a:normAutofit/>
          </a:bodyPr>
          <a:lstStyle/>
          <a:p>
            <a:pPr lvl="0"/>
            <a:r>
              <a:rPr lang="en-GB" cap="none" dirty="0">
                <a:latin typeface="Times New Roman" panose="02020603050405020304" pitchFamily="18" charset="0"/>
                <a:cs typeface="Times New Roman" panose="02020603050405020304" pitchFamily="18" charset="0"/>
              </a:rPr>
              <a:t>The third recommendation of assessment one suggests that strategies of national health promotion must prioritize the training programs for experts. </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It will assist them in delivering effective instruction and assistance to patients. </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I noticed that the new diabetes taking control campaign of wales makes sure that everyone with diabetes should learn about the disease. </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This campaign was promoted by British diabetic association, a charity registered in wales and England. </a:t>
            </a:r>
            <a:endParaRPr lang="en-US" cap="none" dirty="0">
              <a:latin typeface="Times New Roman" panose="02020603050405020304" pitchFamily="18" charset="0"/>
              <a:cs typeface="Times New Roman" panose="02020603050405020304" pitchFamily="18" charset="0"/>
            </a:endParaRPr>
          </a:p>
          <a:p>
            <a:endParaRPr lang="en-US" cap="none"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020570" y="2856850"/>
            <a:ext cx="3135109" cy="1589948"/>
          </a:xfrm>
          <a:prstGeom prst="rect">
            <a:avLst/>
          </a:prstGeom>
        </p:spPr>
      </p:pic>
    </p:spTree>
    <p:extLst>
      <p:ext uri="{BB962C8B-B14F-4D97-AF65-F5344CB8AC3E}">
        <p14:creationId xmlns:p14="http://schemas.microsoft.com/office/powerpoint/2010/main" val="1701122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cap="none" dirty="0">
                <a:latin typeface="Times New Roman" panose="02020603050405020304" pitchFamily="18" charset="0"/>
                <a:cs typeface="Times New Roman" panose="02020603050405020304" pitchFamily="18" charset="0"/>
              </a:rPr>
              <a:t>Recommendation 4</a:t>
            </a:r>
            <a:br>
              <a:rPr lang="en-US" b="1" cap="none" dirty="0">
                <a:latin typeface="Times New Roman" panose="02020603050405020304" pitchFamily="18" charset="0"/>
                <a:cs typeface="Times New Roman" panose="02020603050405020304" pitchFamily="18" charset="0"/>
              </a:rPr>
            </a:br>
            <a:endParaRPr lang="en-US" b="1"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1097279" y="1845734"/>
            <a:ext cx="6454987" cy="4023360"/>
          </a:xfrm>
        </p:spPr>
        <p:txBody>
          <a:bodyPr>
            <a:normAutofit/>
          </a:bodyPr>
          <a:lstStyle/>
          <a:p>
            <a:pPr lvl="0"/>
            <a:r>
              <a:rPr lang="en-GB" sz="1900" cap="none">
                <a:latin typeface="Times New Roman" panose="02020603050405020304" pitchFamily="18" charset="0"/>
                <a:cs typeface="Times New Roman" panose="02020603050405020304" pitchFamily="18" charset="0"/>
              </a:rPr>
              <a:t>Assignment one recommends that national health promotion strategies must increase awareness in the country regarding diabetes. </a:t>
            </a:r>
            <a:endParaRPr lang="en-US" sz="1900" cap="none">
              <a:latin typeface="Times New Roman" panose="02020603050405020304" pitchFamily="18" charset="0"/>
              <a:cs typeface="Times New Roman" panose="02020603050405020304" pitchFamily="18" charset="0"/>
            </a:endParaRPr>
          </a:p>
          <a:p>
            <a:pPr lvl="0"/>
            <a:r>
              <a:rPr lang="en-GB" sz="1900" cap="none">
                <a:latin typeface="Times New Roman" panose="02020603050405020304" pitchFamily="18" charset="0"/>
                <a:cs typeface="Times New Roman" panose="02020603050405020304" pitchFamily="18" charset="0"/>
              </a:rPr>
              <a:t>I have learned about the Diabetes Awareness Session (DAS) from the report of NHS Wales. </a:t>
            </a:r>
            <a:endParaRPr lang="en-US" sz="1900" cap="none">
              <a:latin typeface="Times New Roman" panose="02020603050405020304" pitchFamily="18" charset="0"/>
              <a:cs typeface="Times New Roman" panose="02020603050405020304" pitchFamily="18" charset="0"/>
            </a:endParaRPr>
          </a:p>
          <a:p>
            <a:pPr lvl="0"/>
            <a:r>
              <a:rPr lang="en-GB" sz="1900" cap="none">
                <a:latin typeface="Times New Roman" panose="02020603050405020304" pitchFamily="18" charset="0"/>
                <a:cs typeface="Times New Roman" panose="02020603050405020304" pitchFamily="18" charset="0"/>
              </a:rPr>
              <a:t>Diabetes Awareness session  is the session and delivers quick data for controlling diabetes disease</a:t>
            </a:r>
            <a:endParaRPr lang="en-US" sz="1900" cap="none">
              <a:latin typeface="Times New Roman" panose="02020603050405020304" pitchFamily="18" charset="0"/>
              <a:cs typeface="Times New Roman" panose="02020603050405020304" pitchFamily="18" charset="0"/>
            </a:endParaRPr>
          </a:p>
          <a:p>
            <a:pPr lvl="0"/>
            <a:r>
              <a:rPr lang="en-GB" sz="1900" cap="none">
                <a:latin typeface="Times New Roman" panose="02020603050405020304" pitchFamily="18" charset="0"/>
                <a:cs typeface="Times New Roman" panose="02020603050405020304" pitchFamily="18" charset="0"/>
              </a:rPr>
              <a:t>It involves an outline of "diabetes" and then discusses of the role of carbohydrates, and blood glucose control and along with the values of healthy weight and diets management (NHS, 2023)</a:t>
            </a:r>
            <a:endParaRPr lang="en-US" sz="1900" cap="none">
              <a:latin typeface="Times New Roman" panose="02020603050405020304" pitchFamily="18" charset="0"/>
              <a:cs typeface="Times New Roman" panose="02020603050405020304" pitchFamily="18" charset="0"/>
            </a:endParaRPr>
          </a:p>
          <a:p>
            <a:pPr lvl="0"/>
            <a:r>
              <a:rPr lang="en-GB" sz="1900" cap="none">
                <a:latin typeface="Times New Roman" panose="02020603050405020304" pitchFamily="18" charset="0"/>
                <a:cs typeface="Times New Roman" panose="02020603050405020304" pitchFamily="18" charset="0"/>
              </a:rPr>
              <a:t>This session is A fun way to learn about well-being and diabetes.</a:t>
            </a:r>
            <a:endParaRPr lang="en-US" sz="1900" cap="none">
              <a:latin typeface="Times New Roman" panose="02020603050405020304" pitchFamily="18" charset="0"/>
              <a:cs typeface="Times New Roman" panose="02020603050405020304" pitchFamily="18" charset="0"/>
            </a:endParaRPr>
          </a:p>
          <a:p>
            <a:endParaRPr lang="en-US" sz="1900" cap="none">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020570" y="2883722"/>
            <a:ext cx="3135109" cy="1536203"/>
          </a:xfrm>
          <a:prstGeom prst="rect">
            <a:avLst/>
          </a:prstGeom>
        </p:spPr>
      </p:pic>
    </p:spTree>
    <p:extLst>
      <p:ext uri="{BB962C8B-B14F-4D97-AF65-F5344CB8AC3E}">
        <p14:creationId xmlns:p14="http://schemas.microsoft.com/office/powerpoint/2010/main" val="582286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4" descr="Exclamation mark on a yellow background">
            <a:extLst>
              <a:ext uri="{FF2B5EF4-FFF2-40B4-BE49-F238E27FC236}">
                <a16:creationId xmlns:a16="http://schemas.microsoft.com/office/drawing/2014/main" id="{96A921F4-A04B-73A7-46BA-CCE86D9F7AAB}"/>
              </a:ext>
            </a:extLst>
          </p:cNvPr>
          <p:cNvPicPr>
            <a:picLocks noChangeAspect="1"/>
          </p:cNvPicPr>
          <p:nvPr/>
        </p:nvPicPr>
        <p:blipFill rotWithShape="1">
          <a:blip r:embed="rId3">
            <a:duotone>
              <a:schemeClr val="bg2">
                <a:shade val="45000"/>
                <a:satMod val="135000"/>
              </a:schemeClr>
              <a:prstClr val="white"/>
            </a:duotone>
            <a:alphaModFix amt="35000"/>
          </a:blip>
          <a:srcRect t="25000" r="-2" b="-2"/>
          <a:stretch/>
        </p:blipFill>
        <p:spPr>
          <a:xfrm>
            <a:off x="20" y="10"/>
            <a:ext cx="12191980" cy="6857990"/>
          </a:xfrm>
          <a:prstGeom prst="rect">
            <a:avLst/>
          </a:prstGeom>
        </p:spPr>
      </p:pic>
      <p:cxnSp>
        <p:nvCxnSpPr>
          <p:cNvPr id="20" name="Straight Connector 8">
            <a:extLst>
              <a:ext uri="{FF2B5EF4-FFF2-40B4-BE49-F238E27FC236}">
                <a16:creationId xmlns:a16="http://schemas.microsoft.com/office/drawing/2014/main" id="{E9F7CBA9-9D9B-479F-AAB5-BF785971C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97280" y="286603"/>
            <a:ext cx="10058400" cy="1450757"/>
          </a:xfrm>
        </p:spPr>
        <p:txBody>
          <a:bodyPr>
            <a:normAutofit/>
          </a:bodyPr>
          <a:lstStyle/>
          <a:p>
            <a:r>
              <a:rPr lang="en-GB" b="1" cap="none" dirty="0">
                <a:latin typeface="Times New Roman" panose="02020603050405020304" pitchFamily="18" charset="0"/>
                <a:cs typeface="Times New Roman" panose="02020603050405020304" pitchFamily="18" charset="0"/>
              </a:rPr>
              <a:t>Recommendation 5 </a:t>
            </a:r>
            <a:br>
              <a:rPr lang="en-US" cap="none" dirty="0">
                <a:latin typeface="Times New Roman" panose="02020603050405020304" pitchFamily="18" charset="0"/>
                <a:cs typeface="Times New Roman" panose="02020603050405020304" pitchFamily="18" charset="0"/>
              </a:rPr>
            </a:br>
            <a:endParaRPr lang="en-US" cap="none" dirty="0">
              <a:latin typeface="Times New Roman" panose="02020603050405020304" pitchFamily="18" charset="0"/>
              <a:cs typeface="Times New Roman" panose="02020603050405020304" pitchFamily="18" charset="0"/>
            </a:endParaRPr>
          </a:p>
        </p:txBody>
      </p:sp>
      <p:sp>
        <p:nvSpPr>
          <p:cNvPr id="21" name="Content Placeholder 2"/>
          <p:cNvSpPr>
            <a:spLocks noGrp="1"/>
          </p:cNvSpPr>
          <p:nvPr>
            <p:ph sz="quarter" idx="13"/>
          </p:nvPr>
        </p:nvSpPr>
        <p:spPr>
          <a:xfrm>
            <a:off x="1097280" y="1845734"/>
            <a:ext cx="10058400" cy="4023360"/>
          </a:xfrm>
        </p:spPr>
        <p:txBody>
          <a:bodyPr>
            <a:normAutofit/>
          </a:bodyPr>
          <a:lstStyle/>
          <a:p>
            <a:pPr lvl="0"/>
            <a:r>
              <a:rPr lang="en-GB" cap="none">
                <a:latin typeface="Times New Roman" panose="02020603050405020304" pitchFamily="18" charset="0"/>
                <a:cs typeface="Times New Roman" panose="02020603050405020304" pitchFamily="18" charset="0"/>
              </a:rPr>
              <a:t>It is recommended by assignment one that the need of every diabetic patient should be addressed. </a:t>
            </a:r>
            <a:endParaRPr lang="en-US" cap="none">
              <a:latin typeface="Times New Roman" panose="02020603050405020304" pitchFamily="18" charset="0"/>
              <a:cs typeface="Times New Roman" panose="02020603050405020304" pitchFamily="18" charset="0"/>
            </a:endParaRPr>
          </a:p>
          <a:p>
            <a:pPr lvl="0"/>
            <a:r>
              <a:rPr lang="en-GB" cap="none">
                <a:latin typeface="Times New Roman" panose="02020603050405020304" pitchFamily="18" charset="0"/>
                <a:cs typeface="Times New Roman" panose="02020603050405020304" pitchFamily="18" charset="0"/>
              </a:rPr>
              <a:t>There must be clarity among decision-making skills and health care services while making any decision.  </a:t>
            </a:r>
            <a:endParaRPr lang="en-US" cap="none">
              <a:latin typeface="Times New Roman" panose="02020603050405020304" pitchFamily="18" charset="0"/>
              <a:cs typeface="Times New Roman" panose="02020603050405020304" pitchFamily="18" charset="0"/>
            </a:endParaRPr>
          </a:p>
          <a:p>
            <a:pPr lvl="0"/>
            <a:r>
              <a:rPr lang="en-GB" cap="none">
                <a:latin typeface="Times New Roman" panose="02020603050405020304" pitchFamily="18" charset="0"/>
                <a:cs typeface="Times New Roman" panose="02020603050405020304" pitchFamily="18" charset="0"/>
              </a:rPr>
              <a:t>I have noted that the all wales diabetes prevention programme (AWDPP) assists people at risk of diabetes. </a:t>
            </a:r>
            <a:endParaRPr lang="en-US" cap="none">
              <a:latin typeface="Times New Roman" panose="02020603050405020304" pitchFamily="18" charset="0"/>
              <a:cs typeface="Times New Roman" panose="02020603050405020304" pitchFamily="18" charset="0"/>
            </a:endParaRPr>
          </a:p>
          <a:p>
            <a:pPr lvl="0"/>
            <a:r>
              <a:rPr lang="en-GB" cap="none">
                <a:latin typeface="Times New Roman" panose="02020603050405020304" pitchFamily="18" charset="0"/>
                <a:cs typeface="Times New Roman" panose="02020603050405020304" pitchFamily="18" charset="0"/>
              </a:rPr>
              <a:t>This program is intended to prevent the growth of this disease. </a:t>
            </a:r>
            <a:endParaRPr lang="en-US" cap="none">
              <a:latin typeface="Times New Roman" panose="02020603050405020304" pitchFamily="18" charset="0"/>
              <a:cs typeface="Times New Roman" panose="02020603050405020304" pitchFamily="18" charset="0"/>
            </a:endParaRPr>
          </a:p>
          <a:p>
            <a:pPr lvl="0"/>
            <a:r>
              <a:rPr lang="en-GB" cap="none">
                <a:latin typeface="Times New Roman" panose="02020603050405020304" pitchFamily="18" charset="0"/>
                <a:cs typeface="Times New Roman" panose="02020603050405020304" pitchFamily="18" charset="0"/>
              </a:rPr>
              <a:t>This help people to make reliable decisions to make modification to their diet and be more active physically (PHW, 2023)</a:t>
            </a:r>
            <a:endParaRPr lang="en-US" cap="none">
              <a:latin typeface="Times New Roman" panose="02020603050405020304" pitchFamily="18" charset="0"/>
              <a:cs typeface="Times New Roman" panose="02020603050405020304" pitchFamily="18" charset="0"/>
            </a:endParaRPr>
          </a:p>
          <a:p>
            <a:pPr lvl="0"/>
            <a:r>
              <a:rPr lang="en-GB" cap="none">
                <a:latin typeface="Times New Roman" panose="02020603050405020304" pitchFamily="18" charset="0"/>
                <a:cs typeface="Times New Roman" panose="02020603050405020304" pitchFamily="18" charset="0"/>
              </a:rPr>
              <a:t>Trained, skilled, and dedicated healthcare workers will provide this program. </a:t>
            </a:r>
            <a:endParaRPr lang="en-US" cap="none">
              <a:latin typeface="Times New Roman" panose="02020603050405020304" pitchFamily="18" charset="0"/>
              <a:cs typeface="Times New Roman" panose="02020603050405020304" pitchFamily="18" charset="0"/>
            </a:endParaRPr>
          </a:p>
          <a:p>
            <a:r>
              <a:rPr lang="en-GB" cap="none">
                <a:latin typeface="Times New Roman" panose="02020603050405020304" pitchFamily="18" charset="0"/>
                <a:cs typeface="Times New Roman" panose="02020603050405020304" pitchFamily="18" charset="0"/>
              </a:rPr>
              <a:t>They will recognize eligible people and invite them to the intervention </a:t>
            </a:r>
            <a:endParaRPr lang="en-US" cap="none">
              <a:latin typeface="Times New Roman" panose="02020603050405020304" pitchFamily="18" charset="0"/>
              <a:cs typeface="Times New Roman" panose="02020603050405020304" pitchFamily="18" charset="0"/>
            </a:endParaRPr>
          </a:p>
        </p:txBody>
      </p:sp>
      <p:sp>
        <p:nvSpPr>
          <p:cNvPr id="22" name="Rectangle 10">
            <a:extLst>
              <a:ext uri="{FF2B5EF4-FFF2-40B4-BE49-F238E27FC236}">
                <a16:creationId xmlns:a16="http://schemas.microsoft.com/office/drawing/2014/main" id="{154480E5-678B-478F-9170-46502C5FB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12">
            <a:extLst>
              <a:ext uri="{FF2B5EF4-FFF2-40B4-BE49-F238E27FC236}">
                <a16:creationId xmlns:a16="http://schemas.microsoft.com/office/drawing/2014/main" id="{B598D875-841B-47A7-B4C8-237DBCE2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86133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4679" y="634946"/>
            <a:ext cx="6405063" cy="1450757"/>
          </a:xfrm>
        </p:spPr>
        <p:txBody>
          <a:bodyPr>
            <a:normAutofit/>
          </a:bodyPr>
          <a:lstStyle/>
          <a:p>
            <a:r>
              <a:rPr lang="en-GB" b="1" cap="none" dirty="0">
                <a:latin typeface="Times New Roman" panose="02020603050405020304" pitchFamily="18" charset="0"/>
                <a:cs typeface="Times New Roman" panose="02020603050405020304" pitchFamily="18" charset="0"/>
              </a:rPr>
              <a:t>Recommendation 6 </a:t>
            </a:r>
            <a:br>
              <a:rPr lang="en-US" b="1" cap="none" dirty="0">
                <a:latin typeface="Times New Roman" panose="02020603050405020304" pitchFamily="18" charset="0"/>
                <a:cs typeface="Times New Roman" panose="02020603050405020304" pitchFamily="18" charset="0"/>
              </a:rPr>
            </a:br>
            <a:endParaRPr lang="en-US" b="1" cap="none"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r="3" b="14459"/>
          <a:stretch/>
        </p:blipFill>
        <p:spPr>
          <a:xfrm>
            <a:off x="633999" y="581098"/>
            <a:ext cx="4020297" cy="2476136"/>
          </a:xfrm>
          <a:prstGeom prst="rect">
            <a:avLst/>
          </a:prstGeom>
        </p:spPr>
      </p:pic>
      <p:cxnSp>
        <p:nvCxnSpPr>
          <p:cNvPr id="27" name="Straight Connector 11">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4"/>
          <a:srcRect t="22803" r="-3" b="18238"/>
          <a:stretch/>
        </p:blipFill>
        <p:spPr>
          <a:xfrm>
            <a:off x="633999" y="3218101"/>
            <a:ext cx="4020296" cy="2476136"/>
          </a:xfrm>
          <a:prstGeom prst="rect">
            <a:avLst/>
          </a:prstGeom>
        </p:spPr>
      </p:pic>
      <p:sp>
        <p:nvSpPr>
          <p:cNvPr id="3" name="Content Placeholder 2"/>
          <p:cNvSpPr>
            <a:spLocks noGrp="1"/>
          </p:cNvSpPr>
          <p:nvPr>
            <p:ph sz="quarter" idx="13"/>
          </p:nvPr>
        </p:nvSpPr>
        <p:spPr>
          <a:xfrm>
            <a:off x="5144679" y="2198914"/>
            <a:ext cx="6405063" cy="3670180"/>
          </a:xfrm>
        </p:spPr>
        <p:txBody>
          <a:bodyPr>
            <a:normAutofit/>
          </a:bodyPr>
          <a:lstStyle/>
          <a:p>
            <a:pPr lvl="0"/>
            <a:r>
              <a:rPr lang="en-GB" cap="none" dirty="0">
                <a:latin typeface="Times New Roman" panose="02020603050405020304" pitchFamily="18" charset="0"/>
                <a:cs typeface="Times New Roman" panose="02020603050405020304" pitchFamily="18" charset="0"/>
              </a:rPr>
              <a:t>Recommendation six of assignment one, suggests that future programs of diabetes management must be diet-based treatments. </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It is noted that NHS has provided an evidence-based diet for preventing and managing diabetes. </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These guidelines are associated with individuals at risk of emerging diabetes. </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The guideline suggests that individuals with diabetes eat fewer red, refined carbohydrates, sugar-sweetened beverages, and processed meat (Diabetes UK, 2023)</a:t>
            </a:r>
            <a:endParaRPr lang="en-US" cap="none" dirty="0">
              <a:latin typeface="Times New Roman" panose="02020603050405020304" pitchFamily="18" charset="0"/>
              <a:cs typeface="Times New Roman" panose="02020603050405020304" pitchFamily="18" charset="0"/>
            </a:endParaRPr>
          </a:p>
        </p:txBody>
      </p:sp>
      <p:sp>
        <p:nvSpPr>
          <p:cNvPr id="28" name="Rectangle 13">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5">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602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605896"/>
            <a:ext cx="3084844" cy="5646208"/>
          </a:xfrm>
        </p:spPr>
        <p:txBody>
          <a:bodyPr anchor="ctr">
            <a:normAutofit/>
          </a:bodyPr>
          <a:lstStyle/>
          <a:p>
            <a:r>
              <a:rPr lang="en-GB" sz="3600" b="1" cap="none">
                <a:solidFill>
                  <a:srgbClr val="FFFFFF"/>
                </a:solidFill>
                <a:latin typeface="Times New Roman" panose="02020603050405020304" pitchFamily="18" charset="0"/>
                <a:cs typeface="Times New Roman" panose="02020603050405020304" pitchFamily="18" charset="0"/>
              </a:rPr>
              <a:t>Conclusion</a:t>
            </a:r>
            <a:br>
              <a:rPr lang="en-US" sz="3600">
                <a:solidFill>
                  <a:srgbClr val="FFFFFF"/>
                </a:solidFill>
              </a:rPr>
            </a:br>
            <a:endParaRPr lang="en-US"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sz="quarter" idx="13"/>
          </p:nvPr>
        </p:nvSpPr>
        <p:spPr>
          <a:xfrm>
            <a:off x="4742016" y="605896"/>
            <a:ext cx="6413663" cy="5646208"/>
          </a:xfrm>
        </p:spPr>
        <p:txBody>
          <a:bodyPr anchor="ctr">
            <a:normAutofit/>
          </a:bodyPr>
          <a:lstStyle/>
          <a:p>
            <a:pPr lvl="0"/>
            <a:r>
              <a:rPr lang="en-GB" cap="none" dirty="0">
                <a:latin typeface="Times New Roman" panose="02020603050405020304" pitchFamily="18" charset="0"/>
                <a:cs typeface="Times New Roman" panose="02020603050405020304" pitchFamily="18" charset="0"/>
              </a:rPr>
              <a:t>Women are more affected by diabetes.</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The ratio of diabetic patients in wales is extensive.</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Targeted intervention can help the healthcare sector of drive national health-promotion strategies.</a:t>
            </a:r>
            <a:endParaRPr lang="en-US" cap="none" dirty="0">
              <a:latin typeface="Times New Roman" panose="02020603050405020304" pitchFamily="18" charset="0"/>
              <a:cs typeface="Times New Roman" panose="02020603050405020304" pitchFamily="18" charset="0"/>
            </a:endParaRPr>
          </a:p>
          <a:p>
            <a:pPr lvl="0"/>
            <a:r>
              <a:rPr lang="en-GB" cap="none" dirty="0">
                <a:latin typeface="Times New Roman" panose="02020603050405020304" pitchFamily="18" charset="0"/>
                <a:cs typeface="Times New Roman" panose="02020603050405020304" pitchFamily="18" charset="0"/>
              </a:rPr>
              <a:t>Fulfilling the demands of diabetic patients enhances the reliability of their decision-making.</a:t>
            </a:r>
            <a:endParaRPr lang="en-US"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2014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4554E45E-2A68-B203-19A3-0854CBACCCAF}"/>
              </a:ext>
            </a:extLst>
          </p:cNvPr>
          <p:cNvPicPr>
            <a:picLocks noChangeAspect="1"/>
          </p:cNvPicPr>
          <p:nvPr/>
        </p:nvPicPr>
        <p:blipFill rotWithShape="1">
          <a:blip r:embed="rId2">
            <a:duotone>
              <a:schemeClr val="bg2">
                <a:shade val="45000"/>
                <a:satMod val="135000"/>
              </a:schemeClr>
              <a:prstClr val="white"/>
            </a:duotone>
            <a:alphaModFix amt="35000"/>
          </a:blip>
          <a:srcRect r="-2" b="15726"/>
          <a:stretch/>
        </p:blipFill>
        <p:spPr>
          <a:xfrm>
            <a:off x="20" y="10"/>
            <a:ext cx="12191980" cy="6857990"/>
          </a:xfrm>
          <a:prstGeom prst="rect">
            <a:avLst/>
          </a:prstGeom>
        </p:spPr>
      </p:pic>
      <p:cxnSp>
        <p:nvCxnSpPr>
          <p:cNvPr id="9" name="Straight Connector 8">
            <a:extLst>
              <a:ext uri="{FF2B5EF4-FFF2-40B4-BE49-F238E27FC236}">
                <a16:creationId xmlns:a16="http://schemas.microsoft.com/office/drawing/2014/main" id="{E9F7CBA9-9D9B-479F-AAB5-BF785971C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97280" y="286603"/>
            <a:ext cx="10058400" cy="1450757"/>
          </a:xfrm>
        </p:spPr>
        <p:txBody>
          <a:bodyPr>
            <a:normAutofit/>
          </a:bodyPr>
          <a:lstStyle/>
          <a:p>
            <a:r>
              <a:rPr lang="en-GB" b="1" cap="none" dirty="0">
                <a:latin typeface="Times New Roman" panose="02020603050405020304" pitchFamily="18" charset="0"/>
                <a:cs typeface="Times New Roman" panose="02020603050405020304" pitchFamily="18" charset="0"/>
              </a:rPr>
              <a:t>References </a:t>
            </a:r>
            <a:endParaRPr lang="en-US"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1097280" y="1845734"/>
            <a:ext cx="10058400" cy="4023360"/>
          </a:xfrm>
        </p:spPr>
        <p:txBody>
          <a:bodyPr>
            <a:normAutofit fontScale="85000" lnSpcReduction="20000"/>
          </a:bodyPr>
          <a:lstStyle/>
          <a:p>
            <a:r>
              <a:rPr lang="en-GB" sz="1100" dirty="0">
                <a:solidFill>
                  <a:schemeClr val="tx1"/>
                </a:solidFill>
                <a:cs typeface="Times New Roman" panose="02020603050405020304" pitchFamily="18" charset="0"/>
              </a:rPr>
              <a:t>BDA, 2023. Taking Control Diabetes Education Campaign – Wales. Available at diabetes.org.uk/in_your_area/wales/campaigning/taking-control-wales. [Accessed on 13</a:t>
            </a:r>
            <a:r>
              <a:rPr lang="en-GB" sz="1100" baseline="30000" dirty="0">
                <a:solidFill>
                  <a:schemeClr val="tx1"/>
                </a:solidFill>
                <a:cs typeface="Times New Roman" panose="02020603050405020304" pitchFamily="18" charset="0"/>
              </a:rPr>
              <a:t>th</a:t>
            </a:r>
            <a:r>
              <a:rPr lang="en-GB" sz="1100" dirty="0">
                <a:solidFill>
                  <a:schemeClr val="tx1"/>
                </a:solidFill>
                <a:cs typeface="Times New Roman" panose="02020603050405020304" pitchFamily="18" charset="0"/>
              </a:rPr>
              <a:t> April 2023]</a:t>
            </a:r>
            <a:endParaRPr lang="en-US" sz="1100" dirty="0">
              <a:solidFill>
                <a:schemeClr val="tx1"/>
              </a:solidFill>
              <a:cs typeface="Times New Roman" panose="02020603050405020304" pitchFamily="18" charset="0"/>
            </a:endParaRPr>
          </a:p>
          <a:p>
            <a:r>
              <a:rPr lang="en-GB" sz="1100" dirty="0" err="1">
                <a:solidFill>
                  <a:schemeClr val="tx1"/>
                </a:solidFill>
                <a:cs typeface="Times New Roman" panose="02020603050405020304" pitchFamily="18" charset="0"/>
              </a:rPr>
              <a:t>Diabates</a:t>
            </a:r>
            <a:r>
              <a:rPr lang="en-GB" sz="1100" dirty="0">
                <a:solidFill>
                  <a:schemeClr val="tx1"/>
                </a:solidFill>
                <a:cs typeface="Times New Roman" panose="02020603050405020304" pitchFamily="18" charset="0"/>
              </a:rPr>
              <a:t> UK, 2023. Evidence-based nutrition guidelines for the prevention and management of diabetes. Available at </a:t>
            </a:r>
            <a:r>
              <a:rPr lang="en-GB" sz="1100" u="sng" dirty="0">
                <a:solidFill>
                  <a:schemeClr val="tx1"/>
                </a:solidFill>
                <a:cs typeface="Times New Roman" panose="02020603050405020304" pitchFamily="18" charset="0"/>
                <a:hlinkClick r:id="rId3">
                  <a:extLst>
                    <a:ext uri="{A12FA001-AC4F-418D-AE19-62706E023703}">
                      <ahyp:hlinkClr xmlns:ahyp="http://schemas.microsoft.com/office/drawing/2018/hyperlinkcolor" val="tx"/>
                    </a:ext>
                  </a:extLst>
                </a:hlinkClick>
              </a:rPr>
              <a:t>https://www.diabetes.org.uk/professionals/position-statements-reports/food-nutrition-lifestyle/evidence-based-nutrition-guidelines-for-the-prevention-and-management-of-diabetes</a:t>
            </a:r>
            <a:r>
              <a:rPr lang="en-GB" sz="1100" dirty="0">
                <a:solidFill>
                  <a:schemeClr val="tx1"/>
                </a:solidFill>
                <a:cs typeface="Times New Roman" panose="02020603050405020304" pitchFamily="18" charset="0"/>
              </a:rPr>
              <a:t>. [Accessed on 13</a:t>
            </a:r>
            <a:r>
              <a:rPr lang="en-GB" sz="1100" baseline="30000" dirty="0">
                <a:solidFill>
                  <a:schemeClr val="tx1"/>
                </a:solidFill>
                <a:cs typeface="Times New Roman" panose="02020603050405020304" pitchFamily="18" charset="0"/>
              </a:rPr>
              <a:t>th</a:t>
            </a:r>
            <a:r>
              <a:rPr lang="en-GB" sz="1100" dirty="0">
                <a:solidFill>
                  <a:schemeClr val="tx1"/>
                </a:solidFill>
                <a:cs typeface="Times New Roman" panose="02020603050405020304" pitchFamily="18" charset="0"/>
              </a:rPr>
              <a:t> April 2023]</a:t>
            </a:r>
            <a:endParaRPr lang="en-US" sz="1100" dirty="0">
              <a:solidFill>
                <a:schemeClr val="tx1"/>
              </a:solidFill>
              <a:cs typeface="Times New Roman" panose="02020603050405020304" pitchFamily="18" charset="0"/>
            </a:endParaRPr>
          </a:p>
          <a:p>
            <a:r>
              <a:rPr lang="en-GB" sz="1100" dirty="0">
                <a:solidFill>
                  <a:schemeClr val="tx1"/>
                </a:solidFill>
                <a:cs typeface="Times New Roman" panose="02020603050405020304" pitchFamily="18" charset="0"/>
              </a:rPr>
              <a:t>Diguisto, C., Strachan, M.W., Churchill, D., Ayman, G. and Knight, M., 2022. A study of diabetic ketoacidosis in the pregnant population in the United Kingdom: Investigating the incidence, aetiology, management and outcomes. Diabetic Medicine, 39(4), p.e14743. </a:t>
            </a:r>
            <a:r>
              <a:rPr lang="en-GB" sz="1100" u="sng" dirty="0">
                <a:solidFill>
                  <a:srgbClr val="2998E3"/>
                </a:solidFill>
                <a:cs typeface="Times New Roman" panose="02020603050405020304" pitchFamily="18" charset="0"/>
                <a:hlinkClick r:id="rId4">
                  <a:extLst>
                    <a:ext uri="{A12FA001-AC4F-418D-AE19-62706E023703}">
                      <ahyp:hlinkClr xmlns:ahyp="http://schemas.microsoft.com/office/drawing/2018/hyperlinkcolor" val="tx"/>
                    </a:ext>
                  </a:extLst>
                </a:hlinkClick>
              </a:rPr>
              <a:t>https://</a:t>
            </a:r>
            <a:r>
              <a:rPr lang="en-GB" sz="1100" u="sng" dirty="0" err="1">
                <a:solidFill>
                  <a:srgbClr val="2998E3"/>
                </a:solidFill>
                <a:cs typeface="Times New Roman" panose="02020603050405020304" pitchFamily="18" charset="0"/>
                <a:hlinkClick r:id="rId4">
                  <a:extLst>
                    <a:ext uri="{A12FA001-AC4F-418D-AE19-62706E023703}">
                      <ahyp:hlinkClr xmlns:ahyp="http://schemas.microsoft.com/office/drawing/2018/hyperlinkcolor" val="tx"/>
                    </a:ext>
                  </a:extLst>
                </a:hlinkClick>
              </a:rPr>
              <a:t>onlinelibrary.wiley.com</a:t>
            </a:r>
            <a:r>
              <a:rPr lang="en-GB" sz="1100" u="sng" dirty="0">
                <a:solidFill>
                  <a:srgbClr val="2998E3"/>
                </a:solidFill>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100" u="sng" dirty="0" err="1">
                <a:solidFill>
                  <a:srgbClr val="2998E3"/>
                </a:solidFill>
                <a:cs typeface="Times New Roman" panose="02020603050405020304" pitchFamily="18" charset="0"/>
                <a:hlinkClick r:id="rId4">
                  <a:extLst>
                    <a:ext uri="{A12FA001-AC4F-418D-AE19-62706E023703}">
                      <ahyp:hlinkClr xmlns:ahyp="http://schemas.microsoft.com/office/drawing/2018/hyperlinkcolor" val="tx"/>
                    </a:ext>
                  </a:extLst>
                </a:hlinkClick>
              </a:rPr>
              <a:t>doi</a:t>
            </a:r>
            <a:r>
              <a:rPr lang="en-GB" sz="1100" u="sng" dirty="0">
                <a:solidFill>
                  <a:srgbClr val="2998E3"/>
                </a:solidFill>
                <a:cs typeface="Times New Roman" panose="02020603050405020304" pitchFamily="18" charset="0"/>
                <a:hlinkClick r:id="rId4">
                  <a:extLst>
                    <a:ext uri="{A12FA001-AC4F-418D-AE19-62706E023703}">
                      <ahyp:hlinkClr xmlns:ahyp="http://schemas.microsoft.com/office/drawing/2018/hyperlinkcolor" val="tx"/>
                    </a:ext>
                  </a:extLst>
                </a:hlinkClick>
              </a:rPr>
              <a:t>/full/10.1111/</a:t>
            </a:r>
            <a:r>
              <a:rPr lang="en-GB" sz="1100" u="sng" dirty="0" err="1">
                <a:solidFill>
                  <a:schemeClr val="tx1"/>
                </a:solidFill>
                <a:cs typeface="Times New Roman" panose="02020603050405020304" pitchFamily="18" charset="0"/>
                <a:hlinkClick r:id="rId4">
                  <a:extLst>
                    <a:ext uri="{A12FA001-AC4F-418D-AE19-62706E023703}">
                      <ahyp:hlinkClr xmlns:ahyp="http://schemas.microsoft.com/office/drawing/2018/hyperlinkcolor" val="tx"/>
                    </a:ext>
                  </a:extLst>
                </a:hlinkClick>
              </a:rPr>
              <a:t>dme.14743</a:t>
            </a:r>
            <a:endParaRPr lang="en-GB" sz="1100" u="sng" dirty="0">
              <a:solidFill>
                <a:schemeClr val="tx1"/>
              </a:solidFill>
              <a:cs typeface="Times New Roman" panose="02020603050405020304" pitchFamily="18" charset="0"/>
            </a:endParaRPr>
          </a:p>
          <a:p>
            <a:r>
              <a:rPr lang="en-GB" sz="1400" dirty="0">
                <a:solidFill>
                  <a:schemeClr val="tx1"/>
                </a:solidFill>
                <a:effectLst/>
                <a:ea typeface="Times New Roman" panose="02020603050405020304" pitchFamily="18" charset="0"/>
                <a:cs typeface="Segoe UI" panose="020B0502040204020203" pitchFamily="34" charset="0"/>
              </a:rPr>
              <a:t>Ellis, P. (2018). </a:t>
            </a:r>
            <a:r>
              <a:rPr lang="en-GB" sz="1400" i="1" dirty="0">
                <a:solidFill>
                  <a:schemeClr val="tx1"/>
                </a:solidFill>
                <a:effectLst/>
                <a:ea typeface="Times New Roman" panose="02020603050405020304" pitchFamily="18" charset="0"/>
                <a:cs typeface="Segoe UI" panose="020B0502040204020203" pitchFamily="34" charset="0"/>
              </a:rPr>
              <a:t>Understanding Research for Nursing Students</a:t>
            </a:r>
            <a:r>
              <a:rPr lang="en-GB" sz="1400" dirty="0">
                <a:solidFill>
                  <a:schemeClr val="tx1"/>
                </a:solidFill>
                <a:effectLst/>
                <a:ea typeface="Times New Roman" panose="02020603050405020304" pitchFamily="18" charset="0"/>
                <a:cs typeface="Segoe UI" panose="020B0502040204020203" pitchFamily="34" charset="0"/>
              </a:rPr>
              <a:t>. United Kingdom: SAGE Publications.</a:t>
            </a:r>
          </a:p>
          <a:p>
            <a:r>
              <a:rPr lang="en-GB" sz="1400" dirty="0">
                <a:solidFill>
                  <a:schemeClr val="tx1"/>
                </a:solidFill>
                <a:effectLst/>
                <a:ea typeface="Times New Roman" panose="02020603050405020304" pitchFamily="18" charset="0"/>
                <a:cs typeface="Segoe UI" panose="020B0502040204020203" pitchFamily="34" charset="0"/>
              </a:rPr>
              <a:t>Gerrish, K. and  Lacey , A. (2010) The research proses in nursing . 6</a:t>
            </a:r>
            <a:r>
              <a:rPr lang="en-GB" sz="1400" baseline="30000" dirty="0">
                <a:solidFill>
                  <a:schemeClr val="tx1"/>
                </a:solidFill>
                <a:effectLst/>
                <a:ea typeface="Times New Roman" panose="02020603050405020304" pitchFamily="18" charset="0"/>
                <a:cs typeface="Segoe UI" panose="020B0502040204020203" pitchFamily="34" charset="0"/>
              </a:rPr>
              <a:t>th</a:t>
            </a:r>
            <a:r>
              <a:rPr lang="en-GB" sz="1400" dirty="0">
                <a:solidFill>
                  <a:schemeClr val="tx1"/>
                </a:solidFill>
                <a:effectLst/>
                <a:ea typeface="Times New Roman" panose="02020603050405020304" pitchFamily="18" charset="0"/>
                <a:cs typeface="Segoe UI" panose="020B0502040204020203" pitchFamily="34" charset="0"/>
              </a:rPr>
              <a:t> edn.Oxford Blackwell.</a:t>
            </a:r>
            <a:endParaRPr lang="en-US" sz="1400" dirty="0">
              <a:solidFill>
                <a:schemeClr val="tx1"/>
              </a:solidFill>
              <a:cs typeface="Times New Roman" panose="02020603050405020304" pitchFamily="18" charset="0"/>
            </a:endParaRPr>
          </a:p>
          <a:p>
            <a:r>
              <a:rPr lang="en-GB" sz="1100" dirty="0">
                <a:solidFill>
                  <a:schemeClr val="tx1"/>
                </a:solidFill>
                <a:cs typeface="Times New Roman" panose="02020603050405020304" pitchFamily="18" charset="0"/>
              </a:rPr>
              <a:t>NHS, 2023. Diabetes Awareness Session (DAS). Available at </a:t>
            </a:r>
            <a:r>
              <a:rPr lang="en-GB" sz="1100" u="sng" dirty="0">
                <a:solidFill>
                  <a:srgbClr val="2998E3"/>
                </a:solidFill>
                <a:cs typeface="Times New Roman" panose="02020603050405020304" pitchFamily="18" charset="0"/>
                <a:hlinkClick r:id="rId5">
                  <a:extLst>
                    <a:ext uri="{A12FA001-AC4F-418D-AE19-62706E023703}">
                      <ahyp:hlinkClr xmlns:ahyp="http://schemas.microsoft.com/office/drawing/2018/hyperlinkcolor" val="tx"/>
                    </a:ext>
                  </a:extLst>
                </a:hlinkClick>
              </a:rPr>
              <a:t>https://</a:t>
            </a:r>
            <a:r>
              <a:rPr lang="en-GB" sz="1100" u="sng" dirty="0" err="1">
                <a:solidFill>
                  <a:srgbClr val="2998E3"/>
                </a:solidFill>
                <a:cs typeface="Times New Roman" panose="02020603050405020304" pitchFamily="18" charset="0"/>
                <a:hlinkClick r:id="rId5">
                  <a:extLst>
                    <a:ext uri="{A12FA001-AC4F-418D-AE19-62706E023703}">
                      <ahyp:hlinkClr xmlns:ahyp="http://schemas.microsoft.com/office/drawing/2018/hyperlinkcolor" val="tx"/>
                    </a:ext>
                  </a:extLst>
                </a:hlinkClick>
              </a:rPr>
              <a:t>cavuhb.nhs.wales</a:t>
            </a:r>
            <a:r>
              <a:rPr lang="en-GB" sz="1100" u="sng" dirty="0">
                <a:solidFill>
                  <a:srgbClr val="2998E3"/>
                </a:solidFill>
                <a:cs typeface="Times New Roman" panose="02020603050405020304" pitchFamily="18" charset="0"/>
                <a:hlinkClick r:id="rId5">
                  <a:extLst>
                    <a:ext uri="{A12FA001-AC4F-418D-AE19-62706E023703}">
                      <ahyp:hlinkClr xmlns:ahyp="http://schemas.microsoft.com/office/drawing/2018/hyperlinkcolor" val="tx"/>
                    </a:ext>
                  </a:extLst>
                </a:hlinkClick>
              </a:rPr>
              <a:t>/staff-information/your-health-and-wellbeing/staff-dietetic-service/diabetes-awareness-</a:t>
            </a:r>
            <a:r>
              <a:rPr lang="en-GB" sz="1100" u="sng" dirty="0" err="1">
                <a:solidFill>
                  <a:srgbClr val="2998E3"/>
                </a:solidFill>
                <a:cs typeface="Times New Roman" panose="02020603050405020304" pitchFamily="18" charset="0"/>
                <a:hlinkClick r:id="rId5">
                  <a:extLst>
                    <a:ext uri="{A12FA001-AC4F-418D-AE19-62706E023703}">
                      <ahyp:hlinkClr xmlns:ahyp="http://schemas.microsoft.com/office/drawing/2018/hyperlinkcolor" val="tx"/>
                    </a:ext>
                  </a:extLst>
                </a:hlinkClick>
              </a:rPr>
              <a:t>session-das</a:t>
            </a:r>
            <a:r>
              <a:rPr lang="en-GB" sz="1100" u="sng" dirty="0">
                <a:solidFill>
                  <a:schemeClr val="tx1"/>
                </a:solidFill>
                <a:cs typeface="Times New Roman" panose="02020603050405020304" pitchFamily="18" charset="0"/>
                <a:hlinkClick r:id="rId5">
                  <a:extLst>
                    <a:ext uri="{A12FA001-AC4F-418D-AE19-62706E023703}">
                      <ahyp:hlinkClr xmlns:ahyp="http://schemas.microsoft.com/office/drawing/2018/hyperlinkcolor" val="tx"/>
                    </a:ext>
                  </a:extLst>
                </a:hlinkClick>
              </a:rPr>
              <a:t>/</a:t>
            </a:r>
            <a:r>
              <a:rPr lang="en-GB" sz="1100" dirty="0">
                <a:solidFill>
                  <a:schemeClr val="tx1"/>
                </a:solidFill>
                <a:cs typeface="Times New Roman" panose="02020603050405020304" pitchFamily="18" charset="0"/>
              </a:rPr>
              <a:t>. [Accessed on 13</a:t>
            </a:r>
            <a:r>
              <a:rPr lang="en-GB" sz="1100" baseline="30000" dirty="0">
                <a:solidFill>
                  <a:schemeClr val="tx1"/>
                </a:solidFill>
                <a:cs typeface="Times New Roman" panose="02020603050405020304" pitchFamily="18" charset="0"/>
              </a:rPr>
              <a:t>th</a:t>
            </a:r>
            <a:r>
              <a:rPr lang="en-GB" sz="1100" dirty="0">
                <a:solidFill>
                  <a:schemeClr val="tx1"/>
                </a:solidFill>
                <a:cs typeface="Times New Roman" panose="02020603050405020304" pitchFamily="18" charset="0"/>
              </a:rPr>
              <a:t> April 2023]</a:t>
            </a:r>
            <a:endParaRPr lang="en-US" sz="1100" dirty="0">
              <a:solidFill>
                <a:schemeClr val="tx1"/>
              </a:solidFill>
              <a:cs typeface="Times New Roman" panose="02020603050405020304" pitchFamily="18" charset="0"/>
            </a:endParaRPr>
          </a:p>
          <a:p>
            <a:r>
              <a:rPr lang="en-GB" sz="1100" dirty="0">
                <a:solidFill>
                  <a:schemeClr val="tx1"/>
                </a:solidFill>
                <a:cs typeface="Times New Roman" panose="02020603050405020304" pitchFamily="18" charset="0"/>
              </a:rPr>
              <a:t>PHW, 2023. All Wales Diabetes Prevention Programme (AWDPP). Available at </a:t>
            </a:r>
            <a:r>
              <a:rPr lang="en-GB" sz="1100" u="sng" dirty="0">
                <a:solidFill>
                  <a:srgbClr val="2998E3"/>
                </a:solidFill>
                <a:cs typeface="Times New Roman" panose="02020603050405020304" pitchFamily="18" charset="0"/>
                <a:hlinkClick r:id="rId6">
                  <a:extLst>
                    <a:ext uri="{A12FA001-AC4F-418D-AE19-62706E023703}">
                      <ahyp:hlinkClr xmlns:ahyp="http://schemas.microsoft.com/office/drawing/2018/hyperlinkcolor" val="tx"/>
                    </a:ext>
                  </a:extLst>
                </a:hlinkClick>
              </a:rPr>
              <a:t>https://</a:t>
            </a:r>
            <a:r>
              <a:rPr lang="en-GB" sz="1100" u="sng" dirty="0" err="1">
                <a:solidFill>
                  <a:srgbClr val="2998E3"/>
                </a:solidFill>
                <a:cs typeface="Times New Roman" panose="02020603050405020304" pitchFamily="18" charset="0"/>
                <a:hlinkClick r:id="rId6">
                  <a:extLst>
                    <a:ext uri="{A12FA001-AC4F-418D-AE19-62706E023703}">
                      <ahyp:hlinkClr xmlns:ahyp="http://schemas.microsoft.com/office/drawing/2018/hyperlinkcolor" val="tx"/>
                    </a:ext>
                  </a:extLst>
                </a:hlinkClick>
              </a:rPr>
              <a:t>phw.nhs.wales</a:t>
            </a:r>
            <a:r>
              <a:rPr lang="en-GB" sz="1100" u="sng" dirty="0">
                <a:solidFill>
                  <a:schemeClr val="tx1"/>
                </a:solidFill>
                <a:cs typeface="Times New Roman" panose="02020603050405020304" pitchFamily="18" charset="0"/>
                <a:hlinkClick r:id="rId6">
                  <a:extLst>
                    <a:ext uri="{A12FA001-AC4F-418D-AE19-62706E023703}">
                      <ahyp:hlinkClr xmlns:ahyp="http://schemas.microsoft.com/office/drawing/2018/hyperlinkcolor" val="tx"/>
                    </a:ext>
                  </a:extLst>
                </a:hlinkClick>
              </a:rPr>
              <a:t>/services-and-teams/primary-care-division/all-wales-diabetes-prevention-programme/</a:t>
            </a:r>
            <a:r>
              <a:rPr lang="en-GB" sz="1100" dirty="0">
                <a:solidFill>
                  <a:schemeClr val="tx1"/>
                </a:solidFill>
                <a:cs typeface="Times New Roman" panose="02020603050405020304" pitchFamily="18" charset="0"/>
              </a:rPr>
              <a:t>. [Accessed on 13</a:t>
            </a:r>
            <a:r>
              <a:rPr lang="en-GB" sz="1100" baseline="30000" dirty="0">
                <a:solidFill>
                  <a:schemeClr val="tx1"/>
                </a:solidFill>
                <a:cs typeface="Times New Roman" panose="02020603050405020304" pitchFamily="18" charset="0"/>
              </a:rPr>
              <a:t>th</a:t>
            </a:r>
            <a:r>
              <a:rPr lang="en-GB" sz="1100" dirty="0">
                <a:solidFill>
                  <a:schemeClr val="tx1"/>
                </a:solidFill>
                <a:cs typeface="Times New Roman" panose="02020603050405020304" pitchFamily="18" charset="0"/>
              </a:rPr>
              <a:t> April 2023]</a:t>
            </a:r>
            <a:endParaRPr lang="en-US" sz="1100" dirty="0">
              <a:solidFill>
                <a:schemeClr val="tx1"/>
              </a:solidFill>
              <a:cs typeface="Times New Roman" panose="02020603050405020304" pitchFamily="18" charset="0"/>
            </a:endParaRPr>
          </a:p>
          <a:p>
            <a:r>
              <a:rPr lang="en-GB" sz="1100" dirty="0">
                <a:solidFill>
                  <a:schemeClr val="tx1"/>
                </a:solidFill>
                <a:cs typeface="Times New Roman" panose="02020603050405020304" pitchFamily="18" charset="0"/>
              </a:rPr>
              <a:t>Robinson, S., </a:t>
            </a:r>
            <a:r>
              <a:rPr lang="en-GB" sz="1100" dirty="0" err="1">
                <a:solidFill>
                  <a:schemeClr val="tx1"/>
                </a:solidFill>
                <a:cs typeface="Times New Roman" panose="02020603050405020304" pitchFamily="18" charset="0"/>
              </a:rPr>
              <a:t>Hassell</a:t>
            </a:r>
            <a:r>
              <a:rPr lang="en-GB" sz="1100" dirty="0">
                <a:solidFill>
                  <a:schemeClr val="tx1"/>
                </a:solidFill>
                <a:cs typeface="Times New Roman" panose="02020603050405020304" pitchFamily="18" charset="0"/>
              </a:rPr>
              <a:t>, A., Ryan, S., Adams, N. and Walker, D., 2017. A national survey of nurse training: Confidence and competence in educating patients commencing methotrexate therapy. </a:t>
            </a:r>
            <a:r>
              <a:rPr lang="en-GB" sz="1100" i="1" dirty="0">
                <a:solidFill>
                  <a:schemeClr val="tx1"/>
                </a:solidFill>
                <a:cs typeface="Times New Roman" panose="02020603050405020304" pitchFamily="18" charset="0"/>
              </a:rPr>
              <a:t>Musculoskeletal Care</a:t>
            </a:r>
            <a:r>
              <a:rPr lang="en-GB" sz="1100" dirty="0">
                <a:solidFill>
                  <a:schemeClr val="tx1"/>
                </a:solidFill>
                <a:cs typeface="Times New Roman" panose="02020603050405020304" pitchFamily="18" charset="0"/>
              </a:rPr>
              <a:t>, </a:t>
            </a:r>
            <a:r>
              <a:rPr lang="en-GB" sz="1100" i="1" dirty="0">
                <a:solidFill>
                  <a:schemeClr val="tx1"/>
                </a:solidFill>
                <a:cs typeface="Times New Roman" panose="02020603050405020304" pitchFamily="18" charset="0"/>
              </a:rPr>
              <a:t>15</a:t>
            </a:r>
            <a:r>
              <a:rPr lang="en-GB" sz="1100" dirty="0">
                <a:solidFill>
                  <a:schemeClr val="tx1"/>
                </a:solidFill>
                <a:cs typeface="Times New Roman" panose="02020603050405020304" pitchFamily="18" charset="0"/>
              </a:rPr>
              <a:t>(3), pp.281-292.</a:t>
            </a:r>
            <a:endParaRPr lang="en-US" sz="1100" dirty="0">
              <a:solidFill>
                <a:schemeClr val="tx1"/>
              </a:solidFill>
              <a:cs typeface="Times New Roman" panose="02020603050405020304" pitchFamily="18" charset="0"/>
            </a:endParaRPr>
          </a:p>
          <a:p>
            <a:r>
              <a:rPr lang="en-GB" sz="1100" dirty="0">
                <a:solidFill>
                  <a:schemeClr val="tx1"/>
                </a:solidFill>
                <a:cs typeface="Times New Roman" panose="02020603050405020304" pitchFamily="18" charset="0"/>
              </a:rPr>
              <a:t>Siopis, G., Jones, A. and Allman‐Farinelli, M., 2020. The dietetic workforce distribution geographic atlas provides insight into the inequitable access for dietetic services for people with type 2 diabetes in Australia. Nutrition &amp;amp; Dietetics, 77(1), pp.121-130. </a:t>
            </a:r>
            <a:r>
              <a:rPr lang="en-GB" sz="1100" u="sng" dirty="0">
                <a:solidFill>
                  <a:srgbClr val="2998E3"/>
                </a:solidFill>
                <a:cs typeface="Times New Roman" panose="02020603050405020304" pitchFamily="18" charset="0"/>
                <a:hlinkClick r:id="rId7">
                  <a:extLst>
                    <a:ext uri="{A12FA001-AC4F-418D-AE19-62706E023703}">
                      <ahyp:hlinkClr xmlns:ahyp="http://schemas.microsoft.com/office/drawing/2018/hyperlinkcolor" val="tx"/>
                    </a:ext>
                  </a:extLst>
                </a:hlinkClick>
              </a:rPr>
              <a:t>https://</a:t>
            </a:r>
            <a:r>
              <a:rPr lang="en-GB" sz="1100" u="sng" dirty="0" err="1">
                <a:solidFill>
                  <a:srgbClr val="2998E3"/>
                </a:solidFill>
                <a:cs typeface="Times New Roman" panose="02020603050405020304" pitchFamily="18" charset="0"/>
                <a:hlinkClick r:id="rId7">
                  <a:extLst>
                    <a:ext uri="{A12FA001-AC4F-418D-AE19-62706E023703}">
                      <ahyp:hlinkClr xmlns:ahyp="http://schemas.microsoft.com/office/drawing/2018/hyperlinkcolor" val="tx"/>
                    </a:ext>
                  </a:extLst>
                </a:hlinkClick>
              </a:rPr>
              <a:t>onlinelibrary.wiley.com</a:t>
            </a:r>
            <a:r>
              <a:rPr lang="en-GB" sz="1100" u="sng" dirty="0">
                <a:solidFill>
                  <a:srgbClr val="2998E3"/>
                </a:solidFill>
                <a:cs typeface="Times New Roman" panose="02020603050405020304" pitchFamily="18" charset="0"/>
                <a:hlinkClick r:id="rId7">
                  <a:extLst>
                    <a:ext uri="{A12FA001-AC4F-418D-AE19-62706E023703}">
                      <ahyp:hlinkClr xmlns:ahyp="http://schemas.microsoft.com/office/drawing/2018/hyperlinkcolor" val="tx"/>
                    </a:ext>
                  </a:extLst>
                </a:hlinkClick>
              </a:rPr>
              <a:t>/</a:t>
            </a:r>
            <a:r>
              <a:rPr lang="en-GB" sz="1100" u="sng" dirty="0" err="1">
                <a:solidFill>
                  <a:srgbClr val="2998E3"/>
                </a:solidFill>
                <a:cs typeface="Times New Roman" panose="02020603050405020304" pitchFamily="18" charset="0"/>
                <a:hlinkClick r:id="rId7">
                  <a:extLst>
                    <a:ext uri="{A12FA001-AC4F-418D-AE19-62706E023703}">
                      <ahyp:hlinkClr xmlns:ahyp="http://schemas.microsoft.com/office/drawing/2018/hyperlinkcolor" val="tx"/>
                    </a:ext>
                  </a:extLst>
                </a:hlinkClick>
              </a:rPr>
              <a:t>doi</a:t>
            </a:r>
            <a:r>
              <a:rPr lang="en-GB" sz="1100" u="sng" dirty="0">
                <a:solidFill>
                  <a:schemeClr val="tx1"/>
                </a:solidFill>
                <a:cs typeface="Times New Roman" panose="02020603050405020304" pitchFamily="18" charset="0"/>
                <a:hlinkClick r:id="rId7">
                  <a:extLst>
                    <a:ext uri="{A12FA001-AC4F-418D-AE19-62706E023703}">
                      <ahyp:hlinkClr xmlns:ahyp="http://schemas.microsoft.com/office/drawing/2018/hyperlinkcolor" val="tx"/>
                    </a:ext>
                  </a:extLst>
                </a:hlinkClick>
              </a:rPr>
              <a:t>/full/10.1111/1747-0080.12603</a:t>
            </a:r>
            <a:endParaRPr lang="en-US" sz="1100" dirty="0">
              <a:solidFill>
                <a:schemeClr val="tx1"/>
              </a:solidFill>
              <a:cs typeface="Times New Roman" panose="02020603050405020304" pitchFamily="18" charset="0"/>
            </a:endParaRPr>
          </a:p>
          <a:p>
            <a:pPr marL="0" indent="0">
              <a:buNone/>
            </a:pPr>
            <a:r>
              <a:rPr lang="en-GB" sz="1100" dirty="0">
                <a:solidFill>
                  <a:schemeClr val="tx1"/>
                </a:solidFill>
                <a:effectLst/>
                <a:ea typeface="Times New Roman" panose="02020603050405020304" pitchFamily="18" charset="0"/>
                <a:cs typeface="Times New Roman" panose="02020603050405020304" pitchFamily="18" charset="0"/>
              </a:rPr>
              <a:t>   </a:t>
            </a:r>
            <a:r>
              <a:rPr lang="en-GB" sz="1300" dirty="0">
                <a:solidFill>
                  <a:schemeClr val="tx1"/>
                </a:solidFill>
                <a:effectLst/>
                <a:ea typeface="Times New Roman" panose="02020603050405020304" pitchFamily="18" charset="0"/>
                <a:cs typeface="Times New Roman" panose="02020603050405020304" pitchFamily="18" charset="0"/>
              </a:rPr>
              <a:t>Tingen, M., Burnett, A. and Murchison, R.(2013) The importance of Nursing research.48(3),pp167-170.</a:t>
            </a:r>
            <a:r>
              <a:rPr lang="en-GB" sz="1300" dirty="0">
                <a:effectLst/>
              </a:rPr>
              <a:t> </a:t>
            </a:r>
          </a:p>
          <a:p>
            <a:pPr marL="0" indent="0">
              <a:buNone/>
            </a:pPr>
            <a:r>
              <a:rPr lang="en-GB" sz="1300" dirty="0">
                <a:ea typeface="Times New Roman" panose="02020603050405020304" pitchFamily="18" charset="0"/>
                <a:cs typeface="Times New Roman" panose="02020603050405020304" pitchFamily="18" charset="0"/>
              </a:rPr>
              <a:t>  </a:t>
            </a:r>
            <a:r>
              <a:rPr lang="en-GB" sz="1300" dirty="0">
                <a:solidFill>
                  <a:schemeClr val="tx1"/>
                </a:solidFill>
                <a:ea typeface="Times New Roman" panose="02020603050405020304" pitchFamily="18" charset="0"/>
                <a:cs typeface="Times New Roman" panose="02020603050405020304" pitchFamily="18" charset="0"/>
              </a:rPr>
              <a:t>  W</a:t>
            </a:r>
            <a:r>
              <a:rPr lang="en-GB" sz="1300" dirty="0">
                <a:solidFill>
                  <a:schemeClr val="tx1"/>
                </a:solidFill>
                <a:effectLst/>
                <a:ea typeface="Times New Roman" panose="02020603050405020304" pitchFamily="18" charset="0"/>
                <a:cs typeface="Times New Roman" panose="02020603050405020304" pitchFamily="18" charset="0"/>
              </a:rPr>
              <a:t>ilson, H. S. (1992). Introducing Research in Nursing. United Kingdom: Addison-Wesley Nursing.</a:t>
            </a:r>
          </a:p>
          <a:p>
            <a:pPr marL="0" indent="0">
              <a:buNone/>
            </a:pPr>
            <a:r>
              <a:rPr lang="en-GB" sz="1300" dirty="0">
                <a:effectLst/>
                <a:ea typeface="Times New Roman" panose="02020603050405020304" pitchFamily="18" charset="0"/>
                <a:cs typeface="Segoe UI" panose="020B0502040204020203" pitchFamily="34" charset="0"/>
              </a:rPr>
              <a:t> </a:t>
            </a:r>
            <a:endParaRPr lang="en-US" sz="1300" dirty="0">
              <a:cs typeface="Times New Roman" panose="02020603050405020304" pitchFamily="18" charset="0"/>
            </a:endParaRPr>
          </a:p>
        </p:txBody>
      </p:sp>
      <p:sp>
        <p:nvSpPr>
          <p:cNvPr id="11" name="Rectangle 10">
            <a:extLst>
              <a:ext uri="{FF2B5EF4-FFF2-40B4-BE49-F238E27FC236}">
                <a16:creationId xmlns:a16="http://schemas.microsoft.com/office/drawing/2014/main" id="{154480E5-678B-478F-9170-46502C5FB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598D875-841B-47A7-B4C8-237DBCE2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63694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5ED69BC-66D4-439D-9739-69DA08317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D7312F7-2B85-4A98-BE37-BB99514D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9011" r="5841" b="1"/>
          <a:stretch/>
        </p:blipFill>
        <p:spPr>
          <a:xfrm>
            <a:off x="643467" y="643467"/>
            <a:ext cx="10905066" cy="5571066"/>
          </a:xfrm>
          <a:prstGeom prst="rect">
            <a:avLst/>
          </a:prstGeom>
        </p:spPr>
      </p:pic>
    </p:spTree>
    <p:extLst>
      <p:ext uri="{BB962C8B-B14F-4D97-AF65-F5344CB8AC3E}">
        <p14:creationId xmlns:p14="http://schemas.microsoft.com/office/powerpoint/2010/main" val="387815454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AB9843-8233-452C-82B9-ECE749792D29}">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DE586802-67BF-4B31-AFE3-2C42A416BA1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FA783F2E-97E2-484E-BF92-B33AEA71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Laboratory design</Template>
  <TotalTime>0</TotalTime>
  <Words>1870</Words>
  <Application>Microsoft Office PowerPoint</Application>
  <PresentationFormat>Widescreen</PresentationFormat>
  <Paragraphs>94</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Retrospect</vt:lpstr>
      <vt:lpstr>Introduction to Health Research: BMNS4005 Assignment two  Name:  Tibka Mesfin Kebede  Student Number :2115101</vt:lpstr>
      <vt:lpstr>Introduction </vt:lpstr>
      <vt:lpstr>Overview Of Disease </vt:lpstr>
      <vt:lpstr>Definition of research nursing </vt:lpstr>
      <vt:lpstr>the important of researching in nursing </vt:lpstr>
      <vt:lpstr>PowerPoint Presentation</vt:lpstr>
      <vt:lpstr>Main Findings Of Assignment One</vt:lpstr>
      <vt:lpstr>Overview Of Recommendations </vt:lpstr>
      <vt:lpstr>Recommendation 1  </vt:lpstr>
      <vt:lpstr>Recommendation 2  </vt:lpstr>
      <vt:lpstr>Recommendation 3 </vt:lpstr>
      <vt:lpstr>Recommendation 4 </vt:lpstr>
      <vt:lpstr>Recommendation 5  </vt:lpstr>
      <vt:lpstr>Recommendation 6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Research: BMNS4005 Assignment two</dc:title>
  <dc:creator/>
  <cp:lastModifiedBy>Mesfin Kebede (2115101)</cp:lastModifiedBy>
  <cp:revision>108</cp:revision>
  <dcterms:created xsi:type="dcterms:W3CDTF">2023-04-13T18:29:48Z</dcterms:created>
  <dcterms:modified xsi:type="dcterms:W3CDTF">2023-04-21T22:30:13Z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