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7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8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21" r:id="rId10"/>
    <p:sldMasterId id="2147483733" r:id="rId11"/>
    <p:sldMasterId id="2147483745" r:id="rId12"/>
  </p:sldMasterIdLst>
  <p:notesMasterIdLst>
    <p:notesMasterId r:id="rId31"/>
  </p:notesMasterIdLst>
  <p:sldIdLst>
    <p:sldId id="473" r:id="rId13"/>
    <p:sldId id="386" r:id="rId14"/>
    <p:sldId id="377" r:id="rId15"/>
    <p:sldId id="387" r:id="rId16"/>
    <p:sldId id="474" r:id="rId17"/>
    <p:sldId id="321" r:id="rId18"/>
    <p:sldId id="475" r:id="rId19"/>
    <p:sldId id="322" r:id="rId20"/>
    <p:sldId id="476" r:id="rId21"/>
    <p:sldId id="477" r:id="rId22"/>
    <p:sldId id="478" r:id="rId23"/>
    <p:sldId id="479" r:id="rId24"/>
    <p:sldId id="480" r:id="rId25"/>
    <p:sldId id="378" r:id="rId26"/>
    <p:sldId id="481" r:id="rId27"/>
    <p:sldId id="482" r:id="rId28"/>
    <p:sldId id="274" r:id="rId29"/>
    <p:sldId id="483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5" autoAdjust="0"/>
    <p:restoredTop sz="91656" autoAdjust="0"/>
  </p:normalViewPr>
  <p:slideViewPr>
    <p:cSldViewPr snapToGrid="0">
      <p:cViewPr varScale="1">
        <p:scale>
          <a:sx n="102" d="100"/>
          <a:sy n="102" d="100"/>
        </p:scale>
        <p:origin x="9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2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7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74BE1880-81F7-D24F-8006-45AAEE0557D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69FD28-B734-AC43-9325-4D9438929838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BF0B91C9-4AE0-5046-860B-02CCBD6FA1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DD918B50-1EDA-6A4A-848C-30B8D75BDF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745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82B9DA2-C87C-4043-A58F-9A33FB5073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14E54A-E1A8-F145-B1E7-923B22983339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10FC464-51E1-084F-87C5-41E9CA9F1D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914B330-04E0-3E47-9ED8-0E36FB0704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3624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5A2EACC3-20B6-7C4F-AA14-7A4D2A0029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1F37B-E794-C04F-857D-5F0F03686A9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7C72604A-7AD7-9247-8792-C989F154EE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84D13299-8A3D-F049-869A-1FC1D87561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26466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5A2EACC3-20B6-7C4F-AA14-7A4D2A0029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31F37B-E794-C04F-857D-5F0F03686A9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7C72604A-7AD7-9247-8792-C989F154EE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84D13299-8A3D-F049-869A-1FC1D87561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6822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FF4C0947-D17C-1740-A0E5-E37CC330EA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BFA120-CEFB-0B4E-97F0-2BFFAE63F515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9DC6B84D-5621-B447-B243-DAD4D8C079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FC813AA4-4986-DB4F-BF4D-7E35B67119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2325"/>
            <a:ext cx="5335588" cy="4389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04998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FF4C0947-D17C-1740-A0E5-E37CC330EA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BFA120-CEFB-0B4E-97F0-2BFFAE63F515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9DC6B84D-5621-B447-B243-DAD4D8C079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FC813AA4-4986-DB4F-BF4D-7E35B67119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2325"/>
            <a:ext cx="5335588" cy="4389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0499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E921078D-0F41-3644-9E25-3ED45D063C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95F2322-7648-4445-B71E-5E14DA4E9186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9D1AB550-D906-1F49-81A4-CCE3E38FB2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84B17789-3EC8-E64C-B342-CB7E489F32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2325"/>
            <a:ext cx="5335588" cy="4389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337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E921078D-0F41-3644-9E25-3ED45D063C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95F2322-7648-4445-B71E-5E14DA4E9186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9D1AB550-D906-1F49-81A4-CCE3E38FB2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84B17789-3EC8-E64C-B342-CB7E489F32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2325"/>
            <a:ext cx="5335588" cy="4389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956670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E921078D-0F41-3644-9E25-3ED45D063C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95F2322-7648-4445-B71E-5E14DA4E9186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9D1AB550-D906-1F49-81A4-CCE3E38FB2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84B17789-3EC8-E64C-B342-CB7E489F32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2325"/>
            <a:ext cx="5335588" cy="4389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54646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82B9DA2-C87C-4043-A58F-9A33FB5073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14E54A-E1A8-F145-B1E7-923B22983339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10FC464-51E1-084F-87C5-41E9CA9F1D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914B330-04E0-3E47-9ED8-0E36FB0704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36243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82B9DA2-C87C-4043-A58F-9A33FB5073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14E54A-E1A8-F145-B1E7-923B22983339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10FC464-51E1-084F-87C5-41E9CA9F1D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914B330-04E0-3E47-9ED8-0E36FB0704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65434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82B9DA2-C87C-4043-A58F-9A33FB5073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14E54A-E1A8-F145-B1E7-923B22983339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10FC464-51E1-084F-87C5-41E9CA9F1D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914B330-04E0-3E47-9ED8-0E36FB0704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944356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F128817D-05E9-1C47-A9A5-FAF4CD544E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45B9E3D-C3AE-0246-A442-A9D09407D45C}" type="slidenum">
              <a:rPr lang="en-US" altLang="en-US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E3F211DD-9607-4949-8606-9CBF25D2ED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6B4142D4-E44A-9546-B47B-97468A8120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22985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82B9DA2-C87C-4043-A58F-9A33FB5073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14E54A-E1A8-F145-B1E7-923B22983339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10FC464-51E1-084F-87C5-41E9CA9F1D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914B330-04E0-3E47-9ED8-0E36FB0704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38017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FF4C0947-D17C-1740-A0E5-E37CC330EA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BFA120-CEFB-0B4E-97F0-2BFFAE63F515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9DC6B84D-5621-B447-B243-DAD4D8C079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FC813AA4-4986-DB4F-BF4D-7E35B67119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2325"/>
            <a:ext cx="5335588" cy="4389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727821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431BCDD-B27E-4F68-85E1-D89078DF9E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71715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FF4C0947-D17C-1740-A0E5-E37CC330EA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BFA120-CEFB-0B4E-97F0-2BFFAE63F515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9DC6B84D-5621-B447-B243-DAD4D8C079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FC813AA4-4986-DB4F-BF4D-7E35B67119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2325"/>
            <a:ext cx="5335588" cy="4389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960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009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0880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981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967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906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493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69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7709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4725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9933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66242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27700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8007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64960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06144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4014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18357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59060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06955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07165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12816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95206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6251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3530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64536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3094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47611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22173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731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0897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24572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41852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7180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6736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652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image" Target="../media/image7.jpg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image" Target="../media/image6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5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370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150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2.xml"/><Relationship Id="rId4" Type="http://schemas.openxmlformats.org/officeDocument/2006/relationships/hyperlink" Target="https://static.wixstatic.com/media/7cad7d_4e862fc85e5448859d5a188099dcf847~mv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ubs.acs.org/cms/10.1021/acsenvironau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F17D5-EC98-47E5-81CF-6B48C453B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5621" y="1499106"/>
            <a:ext cx="5486400" cy="3859788"/>
          </a:xfrm>
        </p:spPr>
        <p:txBody>
          <a:bodyPr>
            <a:normAutofit fontScale="90000"/>
          </a:bodyPr>
          <a:lstStyle/>
          <a:p>
            <a:pPr algn="ctr"/>
            <a:br>
              <a:rPr lang="en-GB" i="1" dirty="0">
                <a:solidFill>
                  <a:schemeClr val="bg1"/>
                </a:solidFill>
              </a:rPr>
            </a:br>
            <a:r>
              <a:rPr lang="en-GB" sz="2000" i="1" dirty="0">
                <a:solidFill>
                  <a:schemeClr val="bg1"/>
                </a:solidFill>
              </a:rPr>
              <a:t>BA International Hotel Management </a:t>
            </a:r>
            <a:br>
              <a:rPr lang="en-GB" sz="2000" i="1" dirty="0">
                <a:solidFill>
                  <a:schemeClr val="bg1"/>
                </a:solidFill>
              </a:rPr>
            </a:br>
            <a:br>
              <a:rPr lang="en-GB" sz="2000" i="1" dirty="0">
                <a:solidFill>
                  <a:schemeClr val="bg1"/>
                </a:solidFill>
              </a:rPr>
            </a:br>
            <a:r>
              <a:rPr lang="en-GB" sz="2000" i="1" dirty="0">
                <a:solidFill>
                  <a:schemeClr val="bg1"/>
                </a:solidFill>
              </a:rPr>
              <a:t>Module</a:t>
            </a:r>
            <a:br>
              <a:rPr lang="en-GB" sz="2000" i="1" dirty="0">
                <a:solidFill>
                  <a:schemeClr val="bg1"/>
                </a:solidFill>
              </a:rPr>
            </a:br>
            <a:r>
              <a:rPr lang="en-GB" sz="2000" i="1" dirty="0">
                <a:solidFill>
                  <a:schemeClr val="bg1"/>
                </a:solidFill>
              </a:rPr>
              <a:t>BMIH6001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2700" b="1" dirty="0">
                <a:solidFill>
                  <a:schemeClr val="bg1"/>
                </a:solidFill>
              </a:rPr>
              <a:t>Contemporary Themes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20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Moshfique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Khaled Chowdhury</a:t>
            </a:r>
            <a:b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2017480</a:t>
            </a:r>
            <a:br>
              <a:rPr lang="en-GB" sz="2000" b="1" dirty="0">
                <a:solidFill>
                  <a:schemeClr val="bg1"/>
                </a:solidFill>
              </a:rPr>
            </a:b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Lecturer:</a:t>
            </a:r>
            <a:br>
              <a:rPr lang="en-GB" sz="2000" i="1" dirty="0">
                <a:solidFill>
                  <a:schemeClr val="bg1"/>
                </a:solidFill>
              </a:rPr>
            </a:br>
            <a:r>
              <a:rPr lang="en-GB" sz="2000" i="1" dirty="0">
                <a:solidFill>
                  <a:schemeClr val="bg1"/>
                </a:solidFill>
              </a:rPr>
              <a:t>Lola Villard-Coles BA, (Hons)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E66FC7-3B45-BBC2-7BF0-DBD0A4C60A01}"/>
              </a:ext>
            </a:extLst>
          </p:cNvPr>
          <p:cNvSpPr txBox="1"/>
          <p:nvPr/>
        </p:nvSpPr>
        <p:spPr>
          <a:xfrm>
            <a:off x="-555555" y="1499106"/>
            <a:ext cx="8102273" cy="2793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Application of biodegradable plastics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reduced consumption of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microplastic products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contributing to </a:t>
            </a:r>
            <a:endParaRPr lang="en-GB" sz="2400" b="1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Great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acific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arbage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atch’</a:t>
            </a:r>
          </a:p>
        </p:txBody>
      </p:sp>
    </p:spTree>
    <p:extLst>
      <p:ext uri="{BB962C8B-B14F-4D97-AF65-F5344CB8AC3E}">
        <p14:creationId xmlns:p14="http://schemas.microsoft.com/office/powerpoint/2010/main" val="307593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3" name="Rectangle 3">
            <a:extLst>
              <a:ext uri="{FF2B5EF4-FFF2-40B4-BE49-F238E27FC236}">
                <a16:creationId xmlns:a16="http://schemas.microsoft.com/office/drawing/2014/main" id="{2BD05B56-8ED0-334E-85FA-0061E679C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micro plastics products were frequently used in the hotel industry.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Some hotels had changed these biodegradable plastic products as alternatives to microplastic products.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microplastics were used in service of wrapping items for bedsheets, towels, and body soaps or shampoos among others. 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Alexy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2020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endParaRPr lang="en-US" alt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0ECAE5-1577-5AAD-C3C4-E6FD23C4B69D}"/>
              </a:ext>
            </a:extLst>
          </p:cNvPr>
          <p:cNvSpPr txBox="1"/>
          <p:nvPr/>
        </p:nvSpPr>
        <p:spPr>
          <a:xfrm>
            <a:off x="1534538" y="461759"/>
            <a:ext cx="9122924" cy="830997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48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Rectangle 3">
            <a:extLst>
              <a:ext uri="{FF2B5EF4-FFF2-40B4-BE49-F238E27FC236}">
                <a16:creationId xmlns:a16="http://schemas.microsoft.com/office/drawing/2014/main" id="{1C05137D-CA98-A44D-B1DB-70B016A36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001" y="1585501"/>
            <a:ext cx="5794336" cy="4080008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plastic products has the potential to develop huge garbage problems.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of these were even harmful for the health of the customers. 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Biodegradable plastic items could be recycled within the hotel facility as well.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490A9-C1C3-2B68-4CA9-0FE2CCE42BED}"/>
              </a:ext>
            </a:extLst>
          </p:cNvPr>
          <p:cNvSpPr txBox="1"/>
          <p:nvPr/>
        </p:nvSpPr>
        <p:spPr>
          <a:xfrm>
            <a:off x="3648169" y="493745"/>
            <a:ext cx="4194929" cy="830997"/>
          </a:xfrm>
          <a:prstGeom prst="rect">
            <a:avLst/>
          </a:prstGeom>
          <a:gradFill flip="none" rotWithShape="1">
            <a:gsLst>
              <a:gs pos="0">
                <a:srgbClr val="2C5E83">
                  <a:shade val="30000"/>
                  <a:satMod val="115000"/>
                </a:srgbClr>
              </a:gs>
              <a:gs pos="50000">
                <a:srgbClr val="2C5E83">
                  <a:shade val="67500"/>
                  <a:satMod val="115000"/>
                </a:srgbClr>
              </a:gs>
              <a:gs pos="100000">
                <a:srgbClr val="2C5E83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US" sz="48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2" descr="food-containers">
            <a:extLst>
              <a:ext uri="{FF2B5EF4-FFF2-40B4-BE49-F238E27FC236}">
                <a16:creationId xmlns:a16="http://schemas.microsoft.com/office/drawing/2014/main" id="{C7307950-9294-8F4D-0D59-126F5A47F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098" y="2080084"/>
            <a:ext cx="3597109" cy="269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1EF24D-2C51-0798-9171-5C8C2C8C1B58}"/>
              </a:ext>
            </a:extLst>
          </p:cNvPr>
          <p:cNvSpPr txBox="1"/>
          <p:nvPr/>
        </p:nvSpPr>
        <p:spPr>
          <a:xfrm>
            <a:off x="7826601" y="4807452"/>
            <a:ext cx="3711805" cy="2447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https://netscreen.in/images/webimages/food-containers.jpg)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8AD820-F01D-E1C3-8665-E465DBDA7A2B}"/>
              </a:ext>
            </a:extLst>
          </p:cNvPr>
          <p:cNvSpPr txBox="1"/>
          <p:nvPr/>
        </p:nvSpPr>
        <p:spPr>
          <a:xfrm>
            <a:off x="984313" y="5272499"/>
            <a:ext cx="2937237" cy="3667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(Cornago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2021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7" name="Rectangle 3">
            <a:extLst>
              <a:ext uri="{FF2B5EF4-FFF2-40B4-BE49-F238E27FC236}">
                <a16:creationId xmlns:a16="http://schemas.microsoft.com/office/drawing/2014/main" id="{6A85108C-A9A2-C24C-9993-B4D1F1DA9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  <a:latin typeface="+mj-lt"/>
              </a:rPr>
              <a:t>As per the author Idris </a:t>
            </a:r>
            <a:r>
              <a:rPr lang="en-US" sz="2400" b="1" i="1" dirty="0">
                <a:solidFill>
                  <a:srgbClr val="000000"/>
                </a:solidFill>
                <a:latin typeface="+mj-lt"/>
              </a:rPr>
              <a:t>et al.</a:t>
            </a:r>
            <a:r>
              <a:rPr lang="en-US" sz="2400" b="1" dirty="0">
                <a:solidFill>
                  <a:srgbClr val="000000"/>
                </a:solidFill>
                <a:latin typeface="+mj-lt"/>
              </a:rPr>
              <a:t> 2023, the single-use-plastics were used as food packaging as well.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+mj-lt"/>
              </a:rPr>
              <a:t>These SUPs were mostly synthetic and were created using non-renewable sources.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  <a:latin typeface="+mj-lt"/>
              </a:rPr>
              <a:t>Biodegradable polymers like starch, cellulose, lignin and others used to generate these items. </a:t>
            </a:r>
            <a:r>
              <a:rPr lang="en-GB" altLang="en-US" sz="2400" b="1" dirty="0">
                <a:latin typeface="+mj-lt"/>
              </a:rPr>
              <a:t>	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D46C7C-3BFE-C020-2E81-9E360E4AB2F8}"/>
              </a:ext>
            </a:extLst>
          </p:cNvPr>
          <p:cNvSpPr txBox="1"/>
          <p:nvPr/>
        </p:nvSpPr>
        <p:spPr>
          <a:xfrm>
            <a:off x="1534538" y="461759"/>
            <a:ext cx="9122924" cy="830997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accent4"/>
                </a:solidFill>
              </a:rPr>
              <a:t>Overview of literature</a:t>
            </a:r>
            <a:endParaRPr lang="en-US" sz="4800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7" name="Rectangle 3">
            <a:extLst>
              <a:ext uri="{FF2B5EF4-FFF2-40B4-BE49-F238E27FC236}">
                <a16:creationId xmlns:a16="http://schemas.microsoft.com/office/drawing/2014/main" id="{6A85108C-A9A2-C24C-9993-B4D1F1DA9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  <a:latin typeface="+mj-lt"/>
              </a:rPr>
              <a:t>The SUPs also has a major impact on the surrounding environment.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+mj-lt"/>
              </a:rPr>
              <a:t>These products also produce a lot of greenhouse gases, which lowers the credibility of these hotels in terms of environmental sustainability. </a:t>
            </a:r>
            <a:r>
              <a:rPr lang="en-US" sz="1800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George </a:t>
            </a:r>
            <a:r>
              <a:rPr lang="en-GB" sz="1800" i="1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2023)</a:t>
            </a:r>
            <a:endParaRPr lang="en-US" sz="2400" b="1" dirty="0">
              <a:solidFill>
                <a:srgbClr val="000000"/>
              </a:solidFill>
              <a:latin typeface="+mj-lt"/>
            </a:endParaRPr>
          </a:p>
          <a:p>
            <a:pPr algn="just" fontAlgn="base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+mj-lt"/>
              </a:rPr>
              <a:t>This garbage generation by the hotel industry contributed to the huge global challenges like the “Great Pacific Garbage Patch”. </a:t>
            </a:r>
            <a:r>
              <a:rPr lang="en-GB" altLang="en-US" sz="2400" b="1" dirty="0">
                <a:latin typeface="+mj-lt"/>
              </a:rPr>
              <a:t>	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D46C7C-3BFE-C020-2E81-9E360E4AB2F8}"/>
              </a:ext>
            </a:extLst>
          </p:cNvPr>
          <p:cNvSpPr txBox="1"/>
          <p:nvPr/>
        </p:nvSpPr>
        <p:spPr>
          <a:xfrm>
            <a:off x="1666513" y="461759"/>
            <a:ext cx="9122924" cy="830997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accent4"/>
                </a:solidFill>
              </a:rPr>
              <a:t>Overview of literature (cont.)</a:t>
            </a:r>
            <a:endParaRPr lang="en-US" sz="48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216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21B60FCB-D167-334F-916C-60D161003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2671" y="837375"/>
            <a:ext cx="4713227" cy="1325563"/>
          </a:xfrm>
          <a:gradFill flip="none" rotWithShape="1">
            <a:gsLst>
              <a:gs pos="0">
                <a:srgbClr val="2D5E7E">
                  <a:shade val="30000"/>
                  <a:satMod val="115000"/>
                </a:srgbClr>
              </a:gs>
              <a:gs pos="50000">
                <a:srgbClr val="2D5E7E">
                  <a:shade val="67500"/>
                  <a:satMod val="115000"/>
                </a:srgbClr>
              </a:gs>
              <a:gs pos="100000">
                <a:srgbClr val="2D5E7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FFC000"/>
            </a:solidFill>
          </a:ln>
        </p:spPr>
        <p:txBody>
          <a:bodyPr/>
          <a:lstStyle/>
          <a:p>
            <a:pPr algn="ctr"/>
            <a:r>
              <a:rPr lang="en-US" sz="4400" b="1" dirty="0">
                <a:solidFill>
                  <a:schemeClr val="accent4"/>
                </a:solidFill>
                <a:latin typeface="Times New Roman" panose="02020603050405020304" pitchFamily="18" charset="0"/>
              </a:rPr>
              <a:t>PESTLE</a:t>
            </a:r>
            <a:r>
              <a:rPr lang="en-US" sz="44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4400" b="1" dirty="0">
                <a:solidFill>
                  <a:schemeClr val="accent4"/>
                </a:solidFill>
                <a:latin typeface="Times New Roman" panose="02020603050405020304" pitchFamily="18" charset="0"/>
              </a:rPr>
              <a:t>Analysis</a:t>
            </a:r>
            <a:endParaRPr lang="en-US" sz="4400" dirty="0">
              <a:solidFill>
                <a:schemeClr val="accent4"/>
              </a:solidFill>
            </a:endParaRP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FAB42982-D66B-4F47-829E-4C8BA23EF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46895"/>
            <a:ext cx="10515600" cy="3553906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+mj-lt"/>
              </a:rPr>
              <a:t>  </a:t>
            </a:r>
            <a:r>
              <a:rPr lang="en-US" sz="2000" b="1" dirty="0">
                <a:solidFill>
                  <a:schemeClr val="bg1"/>
                </a:solidFill>
              </a:rPr>
              <a:t>As per the PESTLE analysis, the use of biodegradable plastics improves sustainability and also generates revenues for the tourism sector. 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(Dijkstra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2021)</a:t>
            </a:r>
            <a:endParaRPr lang="en-US" sz="2000" b="1" dirty="0">
              <a:solidFill>
                <a:schemeClr val="bg1"/>
              </a:solidFill>
            </a:endParaRP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 The use of digital tools in providing customer services were also contributed to those factors.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 The reduced use of microplastic products would also improve the sustainability of the air of the local areas.   </a:t>
            </a:r>
          </a:p>
        </p:txBody>
      </p:sp>
      <p:pic>
        <p:nvPicPr>
          <p:cNvPr id="1026" name="Picture 2" descr="PESTEL Analysis (PEST Analysis) EXPLAINED with EXAMPLES | B2U">
            <a:extLst>
              <a:ext uri="{FF2B5EF4-FFF2-40B4-BE49-F238E27FC236}">
                <a16:creationId xmlns:a16="http://schemas.microsoft.com/office/drawing/2014/main" id="{15EB004E-D825-4DDE-F41D-DF748AFD8B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901" y="837375"/>
            <a:ext cx="3386425" cy="1896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21B60FCB-D167-334F-916C-60D161003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2500"/>
            <a:ext cx="10068612" cy="1325563"/>
          </a:xfrm>
          <a:gradFill flip="none" rotWithShape="1">
            <a:gsLst>
              <a:gs pos="0">
                <a:srgbClr val="2D5E7E">
                  <a:shade val="30000"/>
                  <a:satMod val="115000"/>
                </a:srgbClr>
              </a:gs>
              <a:gs pos="50000">
                <a:srgbClr val="2D5E7E">
                  <a:shade val="67500"/>
                  <a:satMod val="115000"/>
                </a:srgbClr>
              </a:gs>
              <a:gs pos="100000">
                <a:srgbClr val="2D5E7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4800" b="1" dirty="0">
                <a:solidFill>
                  <a:schemeClr val="accent4"/>
                </a:solidFill>
                <a:cs typeface="Times New Roman" panose="02020603050405020304" pitchFamily="18" charset="0"/>
              </a:rPr>
              <a:t>Role of microplastics regarding </a:t>
            </a:r>
            <a:br>
              <a:rPr lang="en-US" sz="4800" b="1" dirty="0">
                <a:solidFill>
                  <a:schemeClr val="accent4"/>
                </a:solidFill>
                <a:cs typeface="Times New Roman" panose="02020603050405020304" pitchFamily="18" charset="0"/>
              </a:rPr>
            </a:br>
            <a:r>
              <a:rPr lang="en-US" sz="4800" b="1" dirty="0">
                <a:solidFill>
                  <a:schemeClr val="accent4"/>
                </a:solidFill>
                <a:cs typeface="Times New Roman" panose="02020603050405020304" pitchFamily="18" charset="0"/>
              </a:rPr>
              <a:t>Great Pacific Garbage Patch</a:t>
            </a:r>
            <a:endParaRPr lang="en-US" altLang="en-US" sz="4800" b="1" dirty="0">
              <a:solidFill>
                <a:schemeClr val="accent4"/>
              </a:solidFill>
            </a:endParaRP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FAB42982-D66B-4F47-829E-4C8BA23EF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0" lvl="0" indent="-685800" algn="just" fontAlgn="base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The “Great Pacific Garbage Patch” is present in the Pacific Ocean.</a:t>
            </a:r>
          </a:p>
          <a:p>
            <a:pPr marL="685800" lvl="0" indent="-685800" algn="just" fontAlgn="base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This is because of the result of increasing presence of plastic garbage produced by humans.</a:t>
            </a:r>
          </a:p>
          <a:p>
            <a:pPr marL="685800" lvl="0" indent="-685800" algn="just" fontAlgn="base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After entering the ocean, these plastic products then carried through the ocean currents across the globe.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3" name="Rectangle 3">
            <a:extLst>
              <a:ext uri="{FF2B5EF4-FFF2-40B4-BE49-F238E27FC236}">
                <a16:creationId xmlns:a16="http://schemas.microsoft.com/office/drawing/2014/main" id="{25E8DB8B-B711-5E44-A602-32DF37AC31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391992"/>
            <a:ext cx="10515600" cy="4351338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The use of microplastics is also done regarding the room service to the customers.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Products like shampoo bottles, shaving gel packaging, and body soap packaging deeply involve the plastic components.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The plastic products were also used in the wrapping of food products used to service the customers as well. </a:t>
            </a: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   (</a:t>
            </a:r>
            <a:r>
              <a:rPr lang="en-GB" sz="18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Hakuzimana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, 2021)</a:t>
            </a:r>
            <a:endParaRPr lang="en-US" sz="2400" b="1" dirty="0">
              <a:solidFill>
                <a:srgbClr val="000000"/>
              </a:solidFill>
            </a:endParaRP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0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21D7A-6074-0815-DDC1-BD6DAED7FE86}"/>
              </a:ext>
            </a:extLst>
          </p:cNvPr>
          <p:cNvSpPr txBox="1"/>
          <p:nvPr/>
        </p:nvSpPr>
        <p:spPr>
          <a:xfrm>
            <a:off x="1534538" y="461759"/>
            <a:ext cx="9122924" cy="646331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C000"/>
                </a:solidFill>
              </a:rPr>
              <a:t>Application to the hotel and hospitality sector</a:t>
            </a:r>
            <a:endParaRPr lang="en-US" sz="36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3" name="Rectangle 3">
            <a:extLst>
              <a:ext uri="{FF2B5EF4-FFF2-40B4-BE49-F238E27FC236}">
                <a16:creationId xmlns:a16="http://schemas.microsoft.com/office/drawing/2014/main" id="{25E8DB8B-B711-5E44-A602-32DF37AC31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825625"/>
            <a:ext cx="10515600" cy="3877591"/>
          </a:xfrm>
        </p:spPr>
        <p:txBody>
          <a:bodyPr>
            <a:normAutofit fontScale="92500"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Regarding the reduced use of microplastic products, it involves the increasing use of digital technologies.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Consumers those who focus on personal development, holistic health, environmentally friendly living and taking care of their families were interested in reduced plastic use.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Hadiyanto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2022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endParaRPr lang="en-US" sz="2400" b="1" dirty="0">
              <a:solidFill>
                <a:srgbClr val="000000"/>
              </a:solidFill>
            </a:endParaRP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During servicing food to the customers, as an alternative hoteliers could serve them in ceramic utensils.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21D7A-6074-0815-DDC1-BD6DAED7FE86}"/>
              </a:ext>
            </a:extLst>
          </p:cNvPr>
          <p:cNvSpPr txBox="1"/>
          <p:nvPr/>
        </p:nvSpPr>
        <p:spPr>
          <a:xfrm>
            <a:off x="838200" y="461759"/>
            <a:ext cx="10515600" cy="646331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C000"/>
                </a:solidFill>
              </a:rPr>
              <a:t>Application to the hotel and hospitality sector (cont.)</a:t>
            </a:r>
            <a:endParaRPr lang="en-US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326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3" name="Rectangle 3">
            <a:extLst>
              <a:ext uri="{FF2B5EF4-FFF2-40B4-BE49-F238E27FC236}">
                <a16:creationId xmlns:a16="http://schemas.microsoft.com/office/drawing/2014/main" id="{25E8DB8B-B711-5E44-A602-32DF37AC31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The reduced use of microplastic products could help to reduce greenhouse gas emissions.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Varkey </a:t>
            </a:r>
            <a:r>
              <a:rPr lang="en-GB" sz="1800" i="1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2021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endParaRPr lang="en-US" sz="2400" b="1" dirty="0">
              <a:solidFill>
                <a:srgbClr val="000000"/>
              </a:solidFill>
            </a:endParaRP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Efficient management of the customer services using alternatives would also improve the management of freshwater resources.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Wrapping products could made up of papers, clothes, and others that would improve the solid waste problem of the local area. 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Koundouri </a:t>
            </a:r>
            <a:r>
              <a:rPr lang="en-GB" sz="1800" i="1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2021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endParaRPr lang="en-US" sz="2400" b="1" dirty="0">
              <a:solidFill>
                <a:srgbClr val="0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21D7A-6074-0815-DDC1-BD6DAED7FE86}"/>
              </a:ext>
            </a:extLst>
          </p:cNvPr>
          <p:cNvSpPr txBox="1"/>
          <p:nvPr/>
        </p:nvSpPr>
        <p:spPr>
          <a:xfrm>
            <a:off x="933254" y="461759"/>
            <a:ext cx="10322350" cy="646331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C000"/>
                </a:solidFill>
              </a:rPr>
              <a:t>Application to the hotel and hospitality sector (cont.)</a:t>
            </a:r>
            <a:endParaRPr lang="en-US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267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Rectangle 3">
            <a:extLst>
              <a:ext uri="{FF2B5EF4-FFF2-40B4-BE49-F238E27FC236}">
                <a16:creationId xmlns:a16="http://schemas.microsoft.com/office/drawing/2014/main" id="{1C05137D-CA98-A44D-B1DB-70B016A36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0065" y="1604355"/>
            <a:ext cx="5794336" cy="4096054"/>
          </a:xfrm>
          <a:ln>
            <a:solidFill>
              <a:srgbClr val="FFC000"/>
            </a:solidFill>
          </a:ln>
        </p:spPr>
        <p:txBody>
          <a:bodyPr>
            <a:normAutofit fontScale="92500"/>
          </a:bodyPr>
          <a:lstStyle/>
          <a:p>
            <a:pPr lvl="0" fontAlgn="base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Less use of plastics by the hotels could also improve the sustainability of the customers.</a:t>
            </a:r>
          </a:p>
          <a:p>
            <a:pPr lvl="0" fontAlgn="base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As a result of the improvement of the sustainability scores.</a:t>
            </a:r>
          </a:p>
          <a:p>
            <a:pPr lvl="0" fontAlgn="base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Serving the customers in an improved situation could lead to the development of a sustainability culture. </a:t>
            </a:r>
            <a:r>
              <a:rPr lang="en-GB" sz="1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(Nobusawa, 2023)</a:t>
            </a:r>
            <a:endParaRPr lang="en-US" sz="1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490A9-C1C3-2B68-4CA9-0FE2CCE42BED}"/>
              </a:ext>
            </a:extLst>
          </p:cNvPr>
          <p:cNvSpPr txBox="1"/>
          <p:nvPr/>
        </p:nvSpPr>
        <p:spPr>
          <a:xfrm>
            <a:off x="1830517" y="437184"/>
            <a:ext cx="8341006" cy="646331"/>
          </a:xfrm>
          <a:prstGeom prst="rect">
            <a:avLst/>
          </a:prstGeom>
          <a:gradFill flip="none" rotWithShape="1">
            <a:gsLst>
              <a:gs pos="0">
                <a:srgbClr val="2C5E83">
                  <a:shade val="30000"/>
                  <a:satMod val="115000"/>
                </a:srgbClr>
              </a:gs>
              <a:gs pos="50000">
                <a:srgbClr val="2C5E83">
                  <a:shade val="67500"/>
                  <a:satMod val="115000"/>
                </a:srgbClr>
              </a:gs>
              <a:gs pos="100000">
                <a:srgbClr val="2C5E83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rgbClr val="FFC000"/>
                </a:solidFill>
                <a:cs typeface="Times New Roman" panose="02020603050405020304" pitchFamily="18" charset="0"/>
              </a:rPr>
              <a:t>The sustainability and consumer issues </a:t>
            </a:r>
            <a:endParaRPr kumimoji="0" lang="en-US" altLang="en-US" sz="36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Rectangle 3">
            <a:extLst>
              <a:ext uri="{FF2B5EF4-FFF2-40B4-BE49-F238E27FC236}">
                <a16:creationId xmlns:a16="http://schemas.microsoft.com/office/drawing/2014/main" id="{1C05137D-CA98-A44D-B1DB-70B016A36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9690" y="1717477"/>
            <a:ext cx="5794336" cy="4096054"/>
          </a:xfrm>
          <a:ln>
            <a:solidFill>
              <a:srgbClr val="FFC000"/>
            </a:solidFill>
          </a:ln>
        </p:spPr>
        <p:txBody>
          <a:bodyPr>
            <a:normAutofit fontScale="85000" lnSpcReduction="10000"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Evaluation of the policies adopted by the hotel industry could be done using SWOT analysis.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</a:rPr>
              <a:t> The components of the SWOT analysis included points like “strengths”, “weaknesses”, “opportunities”, and “threats”. </a:t>
            </a:r>
            <a:r>
              <a:rPr lang="en-GB" sz="2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(Verdonk, 2023)</a:t>
            </a:r>
            <a:endParaRPr lang="en-US" sz="2400" b="1" dirty="0">
              <a:solidFill>
                <a:schemeClr val="bg1"/>
              </a:solidFill>
            </a:endParaRPr>
          </a:p>
          <a:p>
            <a:pPr algn="just" fontAlgn="base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</a:rPr>
              <a:t> The major strength that was identified is the improvement of the financial stability of the </a:t>
            </a:r>
            <a:r>
              <a:rPr lang="en-US" sz="2400" b="1" dirty="0" err="1">
                <a:solidFill>
                  <a:schemeClr val="bg1"/>
                </a:solidFill>
              </a:rPr>
              <a:t>organisations</a:t>
            </a:r>
            <a:r>
              <a:rPr lang="en-US" sz="2400" b="1" dirty="0">
                <a:solidFill>
                  <a:schemeClr val="bg1"/>
                </a:solidFill>
              </a:rPr>
              <a:t>.  </a:t>
            </a:r>
            <a:r>
              <a:rPr lang="en-GB" sz="2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(Nagtzaam </a:t>
            </a:r>
            <a:r>
              <a:rPr lang="en-GB" sz="21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GB" sz="2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2023)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490A9-C1C3-2B68-4CA9-0FE2CCE42BED}"/>
              </a:ext>
            </a:extLst>
          </p:cNvPr>
          <p:cNvSpPr txBox="1"/>
          <p:nvPr/>
        </p:nvSpPr>
        <p:spPr>
          <a:xfrm>
            <a:off x="2121031" y="276928"/>
            <a:ext cx="7079530" cy="1200329"/>
          </a:xfrm>
          <a:prstGeom prst="rect">
            <a:avLst/>
          </a:prstGeom>
          <a:gradFill flip="none" rotWithShape="1">
            <a:gsLst>
              <a:gs pos="0">
                <a:srgbClr val="2C5E83">
                  <a:shade val="30000"/>
                  <a:satMod val="115000"/>
                </a:srgbClr>
              </a:gs>
              <a:gs pos="50000">
                <a:srgbClr val="2C5E83">
                  <a:shade val="67500"/>
                  <a:satMod val="115000"/>
                </a:srgbClr>
              </a:gs>
              <a:gs pos="100000">
                <a:srgbClr val="2C5E83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accent4"/>
                </a:solidFill>
              </a:rPr>
              <a:t>Evaluation of the future policies </a:t>
            </a:r>
          </a:p>
          <a:p>
            <a:pPr algn="ctr"/>
            <a:r>
              <a:rPr lang="en-US" sz="3600" b="1" dirty="0">
                <a:solidFill>
                  <a:schemeClr val="accent4"/>
                </a:solidFill>
              </a:rPr>
              <a:t>and management options </a:t>
            </a:r>
            <a:endParaRPr lang="en-US" sz="3600" dirty="0">
              <a:solidFill>
                <a:schemeClr val="accent4"/>
              </a:solidFill>
            </a:endParaRPr>
          </a:p>
        </p:txBody>
      </p:sp>
      <p:pic>
        <p:nvPicPr>
          <p:cNvPr id="2" name="Picture 2" descr="Polymers | Free Full-Text | Critical Review on the Progress of Plastic  Bioupcycling Technology as a Potential Solution for Sustainable Plastic  Waste Management">
            <a:extLst>
              <a:ext uri="{FF2B5EF4-FFF2-40B4-BE49-F238E27FC236}">
                <a16:creationId xmlns:a16="http://schemas.microsoft.com/office/drawing/2014/main" id="{7B44C7F5-15B0-ED8A-DEBE-210268468D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911" y="2314411"/>
            <a:ext cx="2966082" cy="222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D7715A-457D-50CA-2EEE-A5060C4CC0FB}"/>
              </a:ext>
            </a:extLst>
          </p:cNvPr>
          <p:cNvSpPr txBox="1"/>
          <p:nvPr/>
        </p:nvSpPr>
        <p:spPr>
          <a:xfrm>
            <a:off x="-433632" y="4544320"/>
            <a:ext cx="6094428" cy="478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https://pub.mdpi-res.com/polymers/polymers-14-04996/</a:t>
            </a: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US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article_deploy</a:t>
            </a: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/html/images/polymers-14-04996-ag.png?1669096067)</a:t>
            </a:r>
          </a:p>
        </p:txBody>
      </p:sp>
    </p:spTree>
    <p:extLst>
      <p:ext uri="{BB962C8B-B14F-4D97-AF65-F5344CB8AC3E}">
        <p14:creationId xmlns:p14="http://schemas.microsoft.com/office/powerpoint/2010/main" val="3684462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Rectangle 3">
            <a:extLst>
              <a:ext uri="{FF2B5EF4-FFF2-40B4-BE49-F238E27FC236}">
                <a16:creationId xmlns:a16="http://schemas.microsoft.com/office/drawing/2014/main" id="{1C05137D-CA98-A44D-B1DB-70B016A36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7970" y="1783465"/>
            <a:ext cx="5794336" cy="4014020"/>
          </a:xfrm>
          <a:ln>
            <a:solidFill>
              <a:srgbClr val="FFC000"/>
            </a:solidFill>
          </a:ln>
        </p:spPr>
        <p:txBody>
          <a:bodyPr>
            <a:normAutofit fontScale="77500" lnSpcReduction="20000"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The weaknesses that had been identified regarding the policies include the non-availability of the biodegradable products. </a:t>
            </a:r>
            <a:r>
              <a:rPr lang="en-US" sz="23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(Massuga </a:t>
            </a:r>
            <a:r>
              <a:rPr lang="en-US" sz="23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23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2023)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The opportunities include the creation of new employment opportunities regarding manufacturing and recycling of alternative plastic products.   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Major threats that could be faced by the hotel chains include the high price of these alternatives due to the demand-supply gap.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490A9-C1C3-2B68-4CA9-0FE2CCE42BED}"/>
              </a:ext>
            </a:extLst>
          </p:cNvPr>
          <p:cNvSpPr txBox="1"/>
          <p:nvPr/>
        </p:nvSpPr>
        <p:spPr>
          <a:xfrm>
            <a:off x="2121031" y="276928"/>
            <a:ext cx="7079530" cy="1200329"/>
          </a:xfrm>
          <a:prstGeom prst="rect">
            <a:avLst/>
          </a:prstGeom>
          <a:gradFill flip="none" rotWithShape="1">
            <a:gsLst>
              <a:gs pos="0">
                <a:srgbClr val="2C5E83">
                  <a:shade val="30000"/>
                  <a:satMod val="115000"/>
                </a:srgbClr>
              </a:gs>
              <a:gs pos="50000">
                <a:srgbClr val="2C5E83">
                  <a:shade val="67500"/>
                  <a:satMod val="115000"/>
                </a:srgbClr>
              </a:gs>
              <a:gs pos="100000">
                <a:srgbClr val="2C5E83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accent4"/>
                </a:solidFill>
                <a:cs typeface="Times New Roman" panose="02020603050405020304" pitchFamily="18" charset="0"/>
              </a:rPr>
              <a:t>Evaluation of the future policies and management options (cont.)</a:t>
            </a:r>
            <a:endParaRPr lang="en-US" sz="3600" dirty="0">
              <a:solidFill>
                <a:schemeClr val="accent4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D7715A-457D-50CA-2EEE-A5060C4CC0FB}"/>
              </a:ext>
            </a:extLst>
          </p:cNvPr>
          <p:cNvSpPr txBox="1"/>
          <p:nvPr/>
        </p:nvSpPr>
        <p:spPr>
          <a:xfrm>
            <a:off x="848414" y="4544320"/>
            <a:ext cx="6094428" cy="478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https://www.tandfonline.com/action/showGraphicalAbstractImage?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US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=10.1080%2F21655979.2020.1718471&amp;id=kbie_a_1718471_uf0001_oc.jpg)</a:t>
            </a:r>
          </a:p>
        </p:txBody>
      </p:sp>
      <p:pic>
        <p:nvPicPr>
          <p:cNvPr id="4" name="Picture 2" descr="Full article: Estimation of carbon dioxide (CO2) reduction by utilization  of algal biomass bioplastic in Malaysia using carbon emission pinch analysis  (CEPA)">
            <a:extLst>
              <a:ext uri="{FF2B5EF4-FFF2-40B4-BE49-F238E27FC236}">
                <a16:creationId xmlns:a16="http://schemas.microsoft.com/office/drawing/2014/main" id="{CDF20CDB-FC90-467D-536E-31D9E0D92B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242" y="2255406"/>
            <a:ext cx="3370180" cy="228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4870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2AA60E3E-39A2-2F4D-B0CA-A66B451B1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 </a:t>
            </a:r>
          </a:p>
        </p:txBody>
      </p:sp>
      <p:sp>
        <p:nvSpPr>
          <p:cNvPr id="227331" name="Rectangle 3">
            <a:extLst>
              <a:ext uri="{FF2B5EF4-FFF2-40B4-BE49-F238E27FC236}">
                <a16:creationId xmlns:a16="http://schemas.microsoft.com/office/drawing/2014/main" id="{DA11338D-60CA-C249-B29B-F5778FE14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362" y="1592160"/>
            <a:ext cx="5900327" cy="3903667"/>
          </a:xfrm>
        </p:spPr>
        <p:txBody>
          <a:bodyPr>
            <a:normAutofit fontScale="92500" lnSpcReduction="20000"/>
          </a:bodyPr>
          <a:lstStyle/>
          <a:p>
            <a:pPr lvl="0" algn="just" fontAlgn="base">
              <a:lnSpc>
                <a:spcPct val="150000"/>
              </a:lnSpc>
            </a:pPr>
            <a:r>
              <a:rPr lang="en-US" sz="2800" b="1" dirty="0">
                <a:cs typeface="Times New Roman" panose="02020603050405020304" pitchFamily="18" charset="0"/>
              </a:rPr>
              <a:t>Policies include more use of biodegradable products.</a:t>
            </a:r>
          </a:p>
          <a:p>
            <a:pPr lvl="0" algn="just" fontAlgn="base">
              <a:lnSpc>
                <a:spcPct val="150000"/>
              </a:lnSpc>
            </a:pPr>
            <a:r>
              <a:rPr lang="en-US" sz="2800" b="1" dirty="0">
                <a:cs typeface="Times New Roman" panose="02020603050405020304" pitchFamily="18" charset="0"/>
              </a:rPr>
              <a:t>The manufacturing and recycling of alternative products. 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9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Roy </a:t>
            </a:r>
            <a:r>
              <a:rPr lang="en-GB" sz="19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et al. </a:t>
            </a:r>
            <a:r>
              <a:rPr lang="en-GB" sz="19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2021)</a:t>
            </a: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 fontAlgn="base">
              <a:lnSpc>
                <a:spcPct val="150000"/>
              </a:lnSpc>
            </a:pPr>
            <a:r>
              <a:rPr lang="en-US" sz="2800" b="1" dirty="0">
                <a:cs typeface="Times New Roman" panose="02020603050405020304" pitchFamily="18" charset="0"/>
              </a:rPr>
              <a:t>Use of paper, or cloth objects as wrappers instead of plastic products</a:t>
            </a:r>
            <a:r>
              <a:rPr lang="en-US" b="1" dirty="0"/>
              <a:t>.</a:t>
            </a:r>
          </a:p>
          <a:p>
            <a:pPr marL="0" lvl="0" indent="0" algn="just" fontAlgn="base">
              <a:lnSpc>
                <a:spcPct val="150000"/>
              </a:lnSpc>
              <a:buNone/>
            </a:pP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 </a:t>
            </a:r>
            <a:endParaRPr lang="en-US" sz="19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08C84C-BEFF-A6F7-8A1B-55F5AF32D5BA}"/>
              </a:ext>
            </a:extLst>
          </p:cNvPr>
          <p:cNvSpPr txBox="1"/>
          <p:nvPr/>
        </p:nvSpPr>
        <p:spPr>
          <a:xfrm>
            <a:off x="1206631" y="365125"/>
            <a:ext cx="9756742" cy="707886"/>
          </a:xfrm>
          <a:prstGeom prst="rect">
            <a:avLst/>
          </a:prstGeom>
          <a:gradFill flip="none" rotWithShape="1">
            <a:gsLst>
              <a:gs pos="0">
                <a:srgbClr val="3D6C8A">
                  <a:shade val="30000"/>
                  <a:satMod val="115000"/>
                </a:srgbClr>
              </a:gs>
              <a:gs pos="50000">
                <a:srgbClr val="3D6C8A">
                  <a:shade val="67500"/>
                  <a:satMod val="115000"/>
                </a:srgbClr>
              </a:gs>
              <a:gs pos="100000">
                <a:srgbClr val="3D6C8A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accent4"/>
                </a:solidFill>
                <a:cs typeface="Times New Roman" panose="02020603050405020304" pitchFamily="18" charset="0"/>
              </a:rPr>
              <a:t>Policies implemented by the hotel chains</a:t>
            </a:r>
            <a:endParaRPr lang="en-US" altLang="en-US" sz="4000" b="1" dirty="0">
              <a:solidFill>
                <a:schemeClr val="accent4"/>
              </a:solidFill>
              <a:cs typeface="Times New Roman" panose="02020603050405020304" pitchFamily="18" charset="0"/>
            </a:endParaRPr>
          </a:p>
        </p:txBody>
      </p:sp>
      <p:pic>
        <p:nvPicPr>
          <p:cNvPr id="3" name="Picture 4" descr="Alternatives to Single-Use Plastics in Hotels">
            <a:extLst>
              <a:ext uri="{FF2B5EF4-FFF2-40B4-BE49-F238E27FC236}">
                <a16:creationId xmlns:a16="http://schemas.microsoft.com/office/drawing/2014/main" id="{D2FBFF4D-3E91-35EC-9FFE-4E5155E25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587" y="2328421"/>
            <a:ext cx="3942213" cy="245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98FC431-87DB-0680-5F98-41A0BD390F16}"/>
              </a:ext>
            </a:extLst>
          </p:cNvPr>
          <p:cNvSpPr txBox="1"/>
          <p:nvPr/>
        </p:nvSpPr>
        <p:spPr>
          <a:xfrm>
            <a:off x="6431438" y="4896508"/>
            <a:ext cx="609442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https://static.wixstatic.com/media/7cad7d_4e862fc85e5448859d5a188099dcf847~mv2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Rectangle 3">
            <a:extLst>
              <a:ext uri="{FF2B5EF4-FFF2-40B4-BE49-F238E27FC236}">
                <a16:creationId xmlns:a16="http://schemas.microsoft.com/office/drawing/2014/main" id="{1C05137D-CA98-A44D-B1DB-70B016A36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001" y="1875933"/>
            <a:ext cx="5794336" cy="3805621"/>
          </a:xfrm>
          <a:ln>
            <a:solidFill>
              <a:srgbClr val="FFC000"/>
            </a:solidFill>
          </a:ln>
        </p:spPr>
        <p:txBody>
          <a:bodyPr>
            <a:normAutofit fontScale="92500" lnSpcReduction="10000"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The hotel chains should increase the use of alternative products other than plastics.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Daily items that were used to service the customers need to be modified.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0000"/>
                </a:solidFill>
              </a:rPr>
              <a:t> The hotel industry should collaborate with suppliers of these alternative products.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hotel facility as well.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490A9-C1C3-2B68-4CA9-0FE2CCE42BED}"/>
              </a:ext>
            </a:extLst>
          </p:cNvPr>
          <p:cNvSpPr txBox="1"/>
          <p:nvPr/>
        </p:nvSpPr>
        <p:spPr>
          <a:xfrm>
            <a:off x="3440784" y="407004"/>
            <a:ext cx="4977350" cy="769441"/>
          </a:xfrm>
          <a:prstGeom prst="rect">
            <a:avLst/>
          </a:prstGeom>
          <a:gradFill flip="none" rotWithShape="1">
            <a:gsLst>
              <a:gs pos="0">
                <a:srgbClr val="2C5E83">
                  <a:shade val="30000"/>
                  <a:satMod val="115000"/>
                </a:srgbClr>
              </a:gs>
              <a:gs pos="50000">
                <a:srgbClr val="2C5E83">
                  <a:shade val="67500"/>
                  <a:satMod val="115000"/>
                </a:srgbClr>
              </a:gs>
              <a:gs pos="100000">
                <a:srgbClr val="2C5E83">
                  <a:shade val="100000"/>
                  <a:satMod val="11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US" sz="4400" b="1" dirty="0">
                <a:solidFill>
                  <a:schemeClr val="accent4"/>
                </a:solidFill>
              </a:rPr>
              <a:t>Recommendations</a:t>
            </a:r>
            <a:endParaRPr lang="en-US" sz="4400" b="1" dirty="0">
              <a:solidFill>
                <a:schemeClr val="accent4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1EF24D-2C51-0798-9171-5C8C2C8C1B58}"/>
              </a:ext>
            </a:extLst>
          </p:cNvPr>
          <p:cNvSpPr txBox="1"/>
          <p:nvPr/>
        </p:nvSpPr>
        <p:spPr>
          <a:xfrm>
            <a:off x="7232713" y="4259628"/>
            <a:ext cx="3711805" cy="478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https://pubs.acs.org/cms/10.1021/acsenvironau</a:t>
            </a: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US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2c00050/asset/images/large/vg2c00050_0006.jpeg)</a:t>
            </a:r>
          </a:p>
        </p:txBody>
      </p:sp>
      <p:pic>
        <p:nvPicPr>
          <p:cNvPr id="4" name="Picture 2" descr="A Review on the Challenges and Choices for Food Waste Valorization:  Environmental and Economic Impacts | ACS Environmental Au">
            <a:extLst>
              <a:ext uri="{FF2B5EF4-FFF2-40B4-BE49-F238E27FC236}">
                <a16:creationId xmlns:a16="http://schemas.microsoft.com/office/drawing/2014/main" id="{BAEB8AB9-4EF9-8E19-F9F1-893DB3659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956" y="2050548"/>
            <a:ext cx="4015043" cy="220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91066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21B60FCB-D167-334F-916C-60D161003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7899" y="410464"/>
            <a:ext cx="3865775" cy="862156"/>
          </a:xfrm>
          <a:gradFill flip="none" rotWithShape="1">
            <a:gsLst>
              <a:gs pos="0">
                <a:srgbClr val="2D5E7E">
                  <a:shade val="30000"/>
                  <a:satMod val="115000"/>
                </a:srgbClr>
              </a:gs>
              <a:gs pos="50000">
                <a:srgbClr val="2D5E7E">
                  <a:shade val="67500"/>
                  <a:satMod val="115000"/>
                </a:srgbClr>
              </a:gs>
              <a:gs pos="100000">
                <a:srgbClr val="2D5E7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en-US" b="1" dirty="0">
                <a:solidFill>
                  <a:schemeClr val="accent4"/>
                </a:solidFill>
                <a:latin typeface="+mn-lt"/>
                <a:cs typeface="Times New Roman" panose="02020603050405020304" pitchFamily="18" charset="0"/>
              </a:rPr>
              <a:t>Conclusion</a:t>
            </a:r>
            <a:endParaRPr lang="en-US" b="1" dirty="0">
              <a:solidFill>
                <a:schemeClr val="accent4"/>
              </a:solidFill>
              <a:effectLst/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FAB42982-D66B-4F47-829E-4C8BA23EF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The generation of huge amounts of plastic waste leads to global problems like the “Great Pacific garbage patch”.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This would also improve their increasingly environment-friendly to meet their goals. </a:t>
            </a:r>
          </a:p>
          <a:p>
            <a:pPr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The wrapping items, napkins, and alternative plastic products could help to solve the problems. </a:t>
            </a:r>
            <a:endParaRPr lang="en-US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181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44608" y="252939"/>
            <a:ext cx="187634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Reference List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9B6618-47F7-1073-C45A-1A028F540742}"/>
              </a:ext>
            </a:extLst>
          </p:cNvPr>
          <p:cNvSpPr txBox="1"/>
          <p:nvPr/>
        </p:nvSpPr>
        <p:spPr>
          <a:xfrm>
            <a:off x="694715" y="539929"/>
            <a:ext cx="10644809" cy="5505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Alexy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 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(2020) Managing the analytical challenges related to micro-and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nanoplastics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in the environment and food: filling the knowledge gaps.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Food Additives &amp; Contaminants: Part A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37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(1), pp.1-10.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Cornago, E.,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Börkey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 and Brown, A. (2021) Preventing single-use plastic waste: Implications of different policy approaches.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Dayrit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F.M. (2022) Circular plastics economy: Redesigning technology and reimagining society.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Transactions NAST PHL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44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Dijkstra, H., Van Beukering, P. and Brouwer, R. (2021) In the business of dirty oceans: Overview of startups and entrepreneurs managing marine plastic.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Marine Pollution Bulletin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162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p.111880.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George, A.S. and George, A.H. (2023) Biodegradable Ecofriendly Sustainable Tableware and Packaging: A Comprehensive Review of Materials, Manufacturing, and Applications.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Partners Universal International Research Journal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(2), pp.202-228.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Hadiyanto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H. 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(2022) Biodegradation of oxidized high-density polyethylene and oxo-degradable plastic using microalgae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Dunaliella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salina.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Environmental Pollutants and Bioavailability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34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(1), pp.469-481.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Hakuzimana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 (2021) Break free from plastics: environmental perspectives and evidence from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rwanda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Environ </a:t>
            </a:r>
            <a:r>
              <a:rPr lang="en-US" sz="1050" i="1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Ecosyst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Sci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(1), pp.27-36.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Koundouri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 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(2021) Tackling Single-Use-Plastic Products in the Easter Mediterranean Sea: The BL. EU. Climate and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MEDfreeSUP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Projects.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Ocean of Tomorrow: The Transition to Sustainability–Volume 2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pp.135-151.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Massuga, F. 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Resíduos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plásticos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sustentabilidade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reflexos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impactos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da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pandemia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 covid-19 no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contexto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sociocultural e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ambiental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US" sz="1050" i="1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Revista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US" sz="1050" i="1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Gestão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Social e Ambiental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(1), pp.1-15.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Nagtzaam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G. and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Karataeva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E. (2023) Seeking to </a:t>
            </a: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Be'like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Water': Plastic Regulation in the People's Republic of China.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Nat. Resources J.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63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p.283.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Nobusawa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Y. (2023) The Policy of Plastic Waste Reduction: A Case of Kanagawa Zero Plastic Waste Declaration.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Japanese Society and Culture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(1), p.11.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Obebe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S.B. and Adamu, A.A. (2020) Plastic pollution: causes, effects and preventions.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Int J Eng Appl Sci Technol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(12), pp.85-95.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Roy, P. 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(2021) Evolution of drinking straws and their environmental, economic and societal implications.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Journal of Cleaner Production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316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p.128234.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Varkey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P.S., Walker, T.R. and Saunders, S.J. (2021) Identifying barriers to reducing single-use plastic use in a coastal metropolitan city in Canada.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Ocean &amp; Coastal Management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210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p.105663.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Verdonk, A. (2023) </a:t>
            </a:r>
            <a:r>
              <a:rPr lang="en-US" sz="10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Bio-based and biodegradable plastics in the European Market</a:t>
            </a:r>
            <a:r>
              <a:rPr lang="en-US" sz="10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(Master's thesis).</a:t>
            </a:r>
            <a:endParaRPr lang="en-GB" sz="105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86420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21B60FCB-D167-334F-916C-60D161003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1082" y="2048372"/>
            <a:ext cx="4921578" cy="1380628"/>
          </a:xfrm>
          <a:gradFill flip="none" rotWithShape="1">
            <a:gsLst>
              <a:gs pos="0">
                <a:srgbClr val="2D5E7E">
                  <a:shade val="30000"/>
                  <a:satMod val="115000"/>
                </a:srgbClr>
              </a:gs>
              <a:gs pos="50000">
                <a:srgbClr val="2D5E7E">
                  <a:shade val="67500"/>
                  <a:satMod val="115000"/>
                </a:srgbClr>
              </a:gs>
              <a:gs pos="100000">
                <a:srgbClr val="2D5E7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FFC000"/>
            </a:solidFill>
          </a:ln>
        </p:spPr>
        <p:txBody>
          <a:bodyPr>
            <a:no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en-US" sz="6600" b="1" dirty="0">
                <a:solidFill>
                  <a:schemeClr val="accent4"/>
                </a:solidFill>
                <a:latin typeface="+mn-lt"/>
                <a:cs typeface="Times New Roman" panose="02020603050405020304" pitchFamily="18" charset="0"/>
              </a:rPr>
              <a:t>Thank You</a:t>
            </a:r>
            <a:endParaRPr lang="en-US" sz="6600" b="1" dirty="0">
              <a:solidFill>
                <a:schemeClr val="accent4"/>
              </a:solidFill>
              <a:effectLst/>
              <a:latin typeface="+mn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73326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8.xml><?xml version="1.0" encoding="utf-8"?>
<a:theme xmlns:a="http://schemas.openxmlformats.org/drawingml/2006/main" name="1_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9.xml><?xml version="1.0" encoding="utf-8"?>
<a:theme xmlns:a="http://schemas.openxmlformats.org/drawingml/2006/main" name="1_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Props1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3A733C8-F562-4261-B329-2365D6E464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032BBAC-3698-4F05-9D8E-6B64CA681E85}">
  <ds:schemaRefs>
    <ds:schemaRef ds:uri="http://schemas.microsoft.com/office/2006/documentManagement/types"/>
    <ds:schemaRef ds:uri="32cf4773-4f40-40c5-b712-949156571374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74243a2f-f39c-4e43-9810-58f2f548e0d4"/>
    <ds:schemaRef ds:uri="http://www.w3.org/XML/1998/namespac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4665</TotalTime>
  <Words>1681</Words>
  <Application>Microsoft Office PowerPoint</Application>
  <PresentationFormat>Widescreen</PresentationFormat>
  <Paragraphs>114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18</vt:i4>
      </vt:variant>
    </vt:vector>
  </HeadingPairs>
  <TitlesOfParts>
    <vt:vector size="31" baseType="lpstr">
      <vt:lpstr>Arial</vt:lpstr>
      <vt:lpstr>Calibri</vt:lpstr>
      <vt:lpstr>Calibri Light</vt:lpstr>
      <vt:lpstr>Times New Roman</vt:lpstr>
      <vt:lpstr>Title Slide 1</vt:lpstr>
      <vt:lpstr>Sub Title 1</vt:lpstr>
      <vt:lpstr>1_Text Break Info Slide 2</vt:lpstr>
      <vt:lpstr>1_Title Slide 1</vt:lpstr>
      <vt:lpstr>Text 1</vt:lpstr>
      <vt:lpstr>Theme1</vt:lpstr>
      <vt:lpstr>Theme3</vt:lpstr>
      <vt:lpstr>1_Theme3</vt:lpstr>
      <vt:lpstr>1_Theme4</vt:lpstr>
      <vt:lpstr> BA International Hotel Management   Module BMIH6001  Contemporary Themes  Moshfique Khaled Chowdhury 2017480  Lecturer: Lola Villard-Coles BA, (Hons) </vt:lpstr>
      <vt:lpstr>PowerPoint Presentation</vt:lpstr>
      <vt:lpstr>PowerPoint Presentation</vt:lpstr>
      <vt:lpstr>PowerPoint Presentation</vt:lpstr>
      <vt:lpstr>PowerPoint Presentation</vt:lpstr>
      <vt:lpstr>PESTLE Analysis</vt:lpstr>
      <vt:lpstr>Role of microplastics regarding  Great Pacific Garbage Patch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</vt:lpstr>
      <vt:lpstr>PowerPoint Presentation</vt:lpstr>
      <vt:lpstr>Conclusion</vt:lpstr>
      <vt:lpstr>PowerPoint Presentation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Mohammed Zahed Minhaz Siddiquei (2017481)</cp:lastModifiedBy>
  <cp:revision>32</cp:revision>
  <dcterms:created xsi:type="dcterms:W3CDTF">2023-01-31T21:01:37Z</dcterms:created>
  <dcterms:modified xsi:type="dcterms:W3CDTF">2023-11-13T09:57:23Z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