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3" r:id="rId8"/>
    <p:sldId id="264" r:id="rId9"/>
    <p:sldId id="266" r:id="rId10"/>
    <p:sldId id="265" r:id="rId11"/>
    <p:sldId id="267" r:id="rId12"/>
    <p:sldId id="268" r:id="rId13"/>
    <p:sldId id="269" r:id="rId14"/>
    <p:sldId id="271" r:id="rId15"/>
    <p:sldId id="272" r:id="rId16"/>
    <p:sldId id="270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69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77C94-F2D3-4629-ADE0-814D0FF798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A76D0C-7255-4136-A2D1-16476E35DF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2AD756-0227-4A00-AC76-95EE859282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1A5-B5FB-4DF8-A499-A353AB498AE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C2ECAF-B2CA-4B6B-A315-988E25F54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707C13-2992-4F76-B578-422888F6B8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E5645-7A94-4D64-BD6D-EB488C2FF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962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BDA746-BD6B-4417-BA6F-75B42F77CE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17FAD-4909-41BF-91EF-EFF23D62B1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6CA904-831C-4C34-81BC-13826B8CF2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1A5-B5FB-4DF8-A499-A353AB498AE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E331BA-4B6C-4748-A809-5691EBEE6D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EA7179-E5F4-4EC5-B425-A81316900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E5645-7A94-4D64-BD6D-EB488C2FF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0411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1062A-1033-4524-9EA0-2E9B3636A4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BFF9A2-7BC8-48B5-9E1D-917FE48167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0C5EA7-8E74-4499-95A5-BEBC1D9C49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1A5-B5FB-4DF8-A499-A353AB498AE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559AC9-742A-46EB-8D52-CBA5106EB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620ECB-2CE1-441D-BD7D-03E1C95D3D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E5645-7A94-4D64-BD6D-EB488C2FF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741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7AECD-417A-4EC8-8B6D-76BD249596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0C1DA2-6792-40E2-B7A7-AE5E213B66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6A2800-F54B-433A-86B6-FD83639E61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BDAA3E-7315-49B0-9491-E8DC03EB05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1A5-B5FB-4DF8-A499-A353AB498AE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DF8FB5-12C9-408E-9C12-7C8EABCA9B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ADB394-B65C-4451-B304-D0CE27854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E5645-7A94-4D64-BD6D-EB488C2FF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4145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782C5B-24B9-42D9-87FD-37EDE5BE9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43C321-42F7-4B2D-83E2-E3276A6B3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6905CC-930E-415D-8E1F-75BE93CBDC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8D51BB-C455-4E56-8A0A-4814BBC528D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A132DBF-27B4-46F1-B3E7-4769BCC026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FCFDE3-81B3-4EE1-A603-804E058D55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1A5-B5FB-4DF8-A499-A353AB498AE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136090-173E-4E3D-BCDF-651F589976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871BB71-97EF-414F-8D1D-B896162A4E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E5645-7A94-4D64-BD6D-EB488C2FF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2708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BA3A3D-A116-4A1F-977D-941FEF42C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C2927E-9B7C-4586-8E3A-7C4666DAF7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1A5-B5FB-4DF8-A499-A353AB498AE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C22E09-3138-4322-B89D-6B20E4569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290663-2A82-4FD6-B676-3535AEB1AB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E5645-7A94-4D64-BD6D-EB488C2FF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731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A89210-EC24-4137-8D96-72762374E0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1A5-B5FB-4DF8-A499-A353AB498AE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24D6D93-458E-4469-9D8A-D9E2E4B12A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D92DAF-3B64-4C1C-B0DE-64F1460E3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E5645-7A94-4D64-BD6D-EB488C2FF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2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DCB231-8C97-4402-B946-27C38D3ADB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74E7C5-C069-456C-8A0A-E837A7EFC5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655B3C-C822-48A7-9190-B836A2276E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9073E0-9AFE-4768-A603-F52A1CCBE9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1A5-B5FB-4DF8-A499-A353AB498AE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0C34CA-B3B2-4A34-9D3F-E892BAAB1F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F34690-3C13-4977-AD50-A5CEFC1CE5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E5645-7A94-4D64-BD6D-EB488C2FF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5358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460EA-D617-4369-B4F6-56B467E7CE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1E20813-6243-4C47-9C8A-8B8914E2C7E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5680F6-0556-4F88-94A9-8F502714A0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3D5562-F092-4472-8586-A2CF33B4CB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1A5-B5FB-4DF8-A499-A353AB498AE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613DF3-F6DA-4584-AD02-EE873A513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E61A05-5490-452B-B7DB-EA4DCACC59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E5645-7A94-4D64-BD6D-EB488C2FF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00939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4D91D-D635-48AC-B603-EFD7325251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1D4CB7-8682-4D17-BF72-DB8BA718E15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FA5CBD-6BB3-4CFA-AB26-E6E41937E2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1A5-B5FB-4DF8-A499-A353AB498AE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1BAEB1-DC23-4115-B81B-2BBBB811E2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9F339B-0CF7-4756-B7FC-41D7A7DFE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E5645-7A94-4D64-BD6D-EB488C2FF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7400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47E643-CD59-441A-B200-6A215644B8F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F5007D-8D86-4C53-A2FB-E61768680B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02027-BCD4-42B6-A309-57C6BAD091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1A5-B5FB-4DF8-A499-A353AB498AE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ADC8DA-163F-4903-A143-CB3A16DF65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1FB4E2-9FF8-4733-9C48-FC1E942047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E5645-7A94-4D64-BD6D-EB488C2FF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0555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C107AC2-3A31-481B-9026-3C68F3BD0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A0F421-EC46-429C-B03C-58D1657315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8F1D6F-DE1D-4AE6-A795-0270638361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4161A5-B5FB-4DF8-A499-A353AB498AE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D8A6CC-6AFE-40A4-8993-CD2C4D0E1F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7256C4-B6AD-4457-B350-519416DA67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1E5645-7A94-4D64-BD6D-EB488C2FF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3700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1B5221-E532-4300-BBF7-61F296CDC10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Overview of Neural Networks with </a:t>
            </a:r>
            <a:r>
              <a:rPr lang="en-GB" dirty="0" err="1"/>
              <a:t>Keras</a:t>
            </a:r>
            <a:r>
              <a:rPr lang="en-GB" dirty="0"/>
              <a:t> and TensorFlow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325A43-0823-4964-8B69-97601E6AF40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976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0B0E4B-1451-4325-BC17-3F02F7F94B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1.Installation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DD7C3-9CE7-4FB3-92E8-05B2AEF59F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Easy with Anaconda!</a:t>
            </a:r>
          </a:p>
          <a:p>
            <a:r>
              <a:rPr lang="en-GB" dirty="0"/>
              <a:t>Start Anaconda and your chosen environment.</a:t>
            </a:r>
          </a:p>
          <a:p>
            <a:r>
              <a:rPr lang="en-GB" dirty="0"/>
              <a:t>Select Environments, Search for the </a:t>
            </a:r>
            <a:r>
              <a:rPr lang="en-GB" dirty="0" err="1"/>
              <a:t>tensorflow</a:t>
            </a:r>
            <a:r>
              <a:rPr lang="en-GB" dirty="0"/>
              <a:t> package, select it and install it.</a:t>
            </a:r>
          </a:p>
          <a:p>
            <a:r>
              <a:rPr lang="en-GB" dirty="0"/>
              <a:t>Launch a new </a:t>
            </a:r>
            <a:r>
              <a:rPr lang="en-GB" dirty="0" err="1"/>
              <a:t>Jupyter</a:t>
            </a:r>
            <a:r>
              <a:rPr lang="en-GB" dirty="0"/>
              <a:t> notebook and import tensor flow and </a:t>
            </a:r>
            <a:r>
              <a:rPr lang="en-GB" dirty="0" err="1"/>
              <a:t>keras</a:t>
            </a:r>
            <a:r>
              <a:rPr lang="en-GB" dirty="0"/>
              <a:t> and check the versions.</a:t>
            </a:r>
          </a:p>
          <a:p>
            <a:pPr marL="0" indent="0">
              <a:buNone/>
            </a:pP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import 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tensorflow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 as 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tf</a:t>
            </a:r>
            <a:endParaRPr lang="en-GB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from 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tensorflow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 import 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keras</a:t>
            </a:r>
            <a:endParaRPr lang="en-GB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keras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.__version__</a:t>
            </a:r>
          </a:p>
          <a:p>
            <a:pPr marL="0" indent="0">
              <a:buNone/>
            </a:pP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tf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.__version__</a:t>
            </a:r>
          </a:p>
        </p:txBody>
      </p:sp>
    </p:spTree>
    <p:extLst>
      <p:ext uri="{BB962C8B-B14F-4D97-AF65-F5344CB8AC3E}">
        <p14:creationId xmlns:p14="http://schemas.microsoft.com/office/powerpoint/2010/main" val="42150065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FEDC7-810A-4C8D-A873-B4F539656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 Load an image dataset to </a:t>
            </a:r>
            <a:r>
              <a:rPr lang="en-GB" dirty="0" err="1"/>
              <a:t>tryout</a:t>
            </a:r>
            <a:r>
              <a:rPr lang="en-GB" dirty="0"/>
              <a:t> classification using TensorFlow and </a:t>
            </a:r>
            <a:r>
              <a:rPr lang="en-GB" dirty="0" err="1"/>
              <a:t>Keras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81400C-69C7-4A11-82EF-A17A0D0DF9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980291"/>
          </a:xfrm>
        </p:spPr>
        <p:txBody>
          <a:bodyPr>
            <a:normAutofit/>
          </a:bodyPr>
          <a:lstStyle/>
          <a:p>
            <a:r>
              <a:rPr lang="en-GB" sz="2600" dirty="0"/>
              <a:t>We will use the MNIST fashion dataset which is a replacement for the MNIST handwritten digit dataset.  It is more complex and so is better suited for evaluating more complex classifiers such as NNs.</a:t>
            </a:r>
          </a:p>
          <a:p>
            <a:r>
              <a:rPr lang="en-GB" sz="2600" dirty="0"/>
              <a:t>The images are 28x28 NumPy arrays, with pixel values ranging from 0 to 255.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55713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FEDC7-810A-4C8D-A873-B4F539656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202172" cy="153810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The Fashion MNIST</a:t>
            </a:r>
            <a:br>
              <a:rPr lang="en-GB" b="1" dirty="0"/>
            </a:br>
            <a:r>
              <a:rPr lang="en-GB" sz="2200" b="1" dirty="0"/>
              <a:t>(</a:t>
            </a:r>
            <a:r>
              <a:rPr lang="en-GB" sz="2200" b="1" i="0" dirty="0">
                <a:solidFill>
                  <a:srgbClr val="202124"/>
                </a:solidFill>
                <a:effectLst/>
                <a:latin typeface="Roboto" panose="02000000000000000000" pitchFamily="2" charset="0"/>
              </a:rPr>
              <a:t>by Zalando, MIT License).</a:t>
            </a:r>
            <a:endParaRPr lang="en-GB" sz="2200" b="1" dirty="0"/>
          </a:p>
        </p:txBody>
      </p:sp>
      <p:pic>
        <p:nvPicPr>
          <p:cNvPr id="1026" name="Picture 2" descr="Fashion MNIST sprite">
            <a:extLst>
              <a:ext uri="{FF2B5EF4-FFF2-40B4-BE49-F238E27FC236}">
                <a16:creationId xmlns:a16="http://schemas.microsoft.com/office/drawing/2014/main" id="{313138B9-B8F4-4CFF-8991-914FF9521BF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5427" y="80630"/>
            <a:ext cx="6696739" cy="6696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2CA8AFA-75D5-43E1-8B08-635F55FD24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7688976"/>
              </p:ext>
            </p:extLst>
          </p:nvPr>
        </p:nvGraphicFramePr>
        <p:xfrm>
          <a:off x="838200" y="1976903"/>
          <a:ext cx="2117650" cy="4881097"/>
        </p:xfrm>
        <a:graphic>
          <a:graphicData uri="http://schemas.openxmlformats.org/drawingml/2006/table">
            <a:tbl>
              <a:tblPr/>
              <a:tblGrid>
                <a:gridCol w="1058825">
                  <a:extLst>
                    <a:ext uri="{9D8B030D-6E8A-4147-A177-3AD203B41FA5}">
                      <a16:colId xmlns:a16="http://schemas.microsoft.com/office/drawing/2014/main" val="3142216146"/>
                    </a:ext>
                  </a:extLst>
                </a:gridCol>
                <a:gridCol w="1058825">
                  <a:extLst>
                    <a:ext uri="{9D8B030D-6E8A-4147-A177-3AD203B41FA5}">
                      <a16:colId xmlns:a16="http://schemas.microsoft.com/office/drawing/2014/main" val="2188158107"/>
                    </a:ext>
                  </a:extLst>
                </a:gridCol>
              </a:tblGrid>
              <a:tr h="357284">
                <a:tc>
                  <a:txBody>
                    <a:bodyPr/>
                    <a:lstStyle/>
                    <a:p>
                      <a:pPr algn="l" fontAlgn="ctr"/>
                      <a:r>
                        <a:rPr lang="en-GB" sz="1700" dirty="0">
                          <a:solidFill>
                            <a:srgbClr val="202124"/>
                          </a:solidFill>
                          <a:effectLst/>
                        </a:rPr>
                        <a:t>Label</a:t>
                      </a:r>
                    </a:p>
                  </a:txBody>
                  <a:tcPr marL="71627" marR="71627" marT="71627" marB="71627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AED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700">
                          <a:solidFill>
                            <a:srgbClr val="202124"/>
                          </a:solidFill>
                          <a:effectLst/>
                        </a:rPr>
                        <a:t>Class</a:t>
                      </a:r>
                    </a:p>
                  </a:txBody>
                  <a:tcPr marL="71627" marR="71627" marT="71627" marB="71627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AE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97818039"/>
                  </a:ext>
                </a:extLst>
              </a:tr>
              <a:tr h="349333"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0</a:t>
                      </a:r>
                    </a:p>
                  </a:txBody>
                  <a:tcPr marL="71627" marR="71627" marT="62674" marB="71627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T-shirt/top</a:t>
                      </a:r>
                    </a:p>
                  </a:txBody>
                  <a:tcPr marL="71627" marR="71627" marT="62674" marB="71627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78359231"/>
                  </a:ext>
                </a:extLst>
              </a:tr>
              <a:tr h="349333"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1</a:t>
                      </a:r>
                    </a:p>
                  </a:txBody>
                  <a:tcPr marL="71627" marR="71627" marT="62674" marB="71627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Trouser</a:t>
                      </a:r>
                    </a:p>
                  </a:txBody>
                  <a:tcPr marL="71627" marR="71627" marT="62674" marB="71627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82857299"/>
                  </a:ext>
                </a:extLst>
              </a:tr>
              <a:tr h="349333"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2</a:t>
                      </a:r>
                    </a:p>
                  </a:txBody>
                  <a:tcPr marL="71627" marR="71627" marT="62674" marB="71627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Pullover</a:t>
                      </a:r>
                    </a:p>
                  </a:txBody>
                  <a:tcPr marL="71627" marR="71627" marT="62674" marB="71627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31218647"/>
                  </a:ext>
                </a:extLst>
              </a:tr>
              <a:tr h="420174"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3</a:t>
                      </a:r>
                    </a:p>
                  </a:txBody>
                  <a:tcPr marL="71627" marR="71627" marT="62674" marB="71627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Dress</a:t>
                      </a:r>
                    </a:p>
                  </a:txBody>
                  <a:tcPr marL="71627" marR="71627" marT="62674" marB="71627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77054427"/>
                  </a:ext>
                </a:extLst>
              </a:tr>
              <a:tr h="349333"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4</a:t>
                      </a:r>
                    </a:p>
                  </a:txBody>
                  <a:tcPr marL="71627" marR="71627" marT="62674" marB="71627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Coat</a:t>
                      </a:r>
                    </a:p>
                  </a:txBody>
                  <a:tcPr marL="71627" marR="71627" marT="62674" marB="71627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44179058"/>
                  </a:ext>
                </a:extLst>
              </a:tr>
              <a:tr h="349333"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5</a:t>
                      </a:r>
                    </a:p>
                  </a:txBody>
                  <a:tcPr marL="71627" marR="71627" marT="62674" marB="71627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Sandal</a:t>
                      </a:r>
                    </a:p>
                  </a:txBody>
                  <a:tcPr marL="71627" marR="71627" marT="62674" marB="71627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69359280"/>
                  </a:ext>
                </a:extLst>
              </a:tr>
              <a:tr h="349333"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6</a:t>
                      </a:r>
                    </a:p>
                  </a:txBody>
                  <a:tcPr marL="71627" marR="71627" marT="62674" marB="71627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Shirt</a:t>
                      </a:r>
                    </a:p>
                  </a:txBody>
                  <a:tcPr marL="71627" marR="71627" marT="62674" marB="71627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58687312"/>
                  </a:ext>
                </a:extLst>
              </a:tr>
              <a:tr h="349333"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7</a:t>
                      </a:r>
                    </a:p>
                  </a:txBody>
                  <a:tcPr marL="71627" marR="71627" marT="62674" marB="71627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Sneaker</a:t>
                      </a:r>
                    </a:p>
                  </a:txBody>
                  <a:tcPr marL="71627" marR="71627" marT="62674" marB="71627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67352449"/>
                  </a:ext>
                </a:extLst>
              </a:tr>
              <a:tr h="349333"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8</a:t>
                      </a:r>
                    </a:p>
                  </a:txBody>
                  <a:tcPr marL="71627" marR="71627" marT="62674" marB="71627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Bag</a:t>
                      </a:r>
                    </a:p>
                  </a:txBody>
                  <a:tcPr marL="71627" marR="71627" marT="62674" marB="71627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57763826"/>
                  </a:ext>
                </a:extLst>
              </a:tr>
              <a:tr h="349333"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9</a:t>
                      </a:r>
                    </a:p>
                  </a:txBody>
                  <a:tcPr marL="71627" marR="71627" marT="62674" marB="71627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 dirty="0">
                          <a:effectLst/>
                        </a:rPr>
                        <a:t>Ankle boot</a:t>
                      </a:r>
                    </a:p>
                  </a:txBody>
                  <a:tcPr marL="71627" marR="71627" marT="62674" marB="71627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485925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653731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FEDC7-810A-4C8D-A873-B4F539656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 Load an image dataset to </a:t>
            </a:r>
            <a:r>
              <a:rPr lang="en-GB" dirty="0" err="1"/>
              <a:t>tryout</a:t>
            </a:r>
            <a:r>
              <a:rPr lang="en-GB" dirty="0"/>
              <a:t> classification using TensorFlow and </a:t>
            </a:r>
            <a:r>
              <a:rPr lang="en-GB" dirty="0" err="1"/>
              <a:t>Keras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81400C-69C7-4A11-82EF-A17A0D0DF9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016472"/>
            <a:ext cx="11527465" cy="16033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class_names</a:t>
            </a:r>
            <a:r>
              <a:rPr lang="en-GB" sz="2000" b="1" dirty="0">
                <a:latin typeface="Courier New" panose="02070309020205020404" pitchFamily="49" charset="0"/>
                <a:cs typeface="Courier New" panose="02070309020205020404" pitchFamily="49" charset="0"/>
              </a:rPr>
              <a:t> = ['T-shirt/top', 'Trouser', 'Pullover', 'Dress', 'Coat',</a:t>
            </a:r>
          </a:p>
          <a:p>
            <a:pPr marL="0" indent="0">
              <a:buNone/>
            </a:pPr>
            <a:r>
              <a:rPr lang="en-GB" sz="20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           'Sandal', 'Shirt', 'Sneaker', 'Bag', 'Ankle boot']</a:t>
            </a:r>
          </a:p>
          <a:p>
            <a:pPr marL="0" indent="0">
              <a:buNone/>
            </a:pPr>
            <a:r>
              <a:rPr lang="en-GB" sz="20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Class_names</a:t>
            </a:r>
            <a:r>
              <a:rPr lang="en-GB" sz="2000" b="1" dirty="0">
                <a:latin typeface="Courier New" panose="02070309020205020404" pitchFamily="49" charset="0"/>
                <a:cs typeface="Courier New" panose="02070309020205020404" pitchFamily="49" charset="0"/>
              </a:rPr>
              <a:t>[</a:t>
            </a:r>
            <a:r>
              <a:rPr lang="en-GB" sz="20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y_train</a:t>
            </a:r>
            <a:r>
              <a:rPr lang="en-GB" sz="2000" b="1" dirty="0">
                <a:latin typeface="Courier New" panose="02070309020205020404" pitchFamily="49" charset="0"/>
                <a:cs typeface="Courier New" panose="02070309020205020404" pitchFamily="49" charset="0"/>
              </a:rPr>
              <a:t>[0]]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72AF623-D3DA-4384-ACE0-49ABF7D8C8CB}"/>
              </a:ext>
            </a:extLst>
          </p:cNvPr>
          <p:cNvSpPr txBox="1"/>
          <p:nvPr/>
        </p:nvSpPr>
        <p:spPr>
          <a:xfrm>
            <a:off x="978195" y="1825625"/>
            <a:ext cx="75703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</a:rPr>
              <a:t>Each image is mapped to a single label. Since the 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</a:rPr>
              <a:t>class names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</a:rPr>
              <a:t> are not included with the dataset, store them here to use later when plotting the images: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40091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7AF5E-44EC-4402-AEC2-8D18F2CB10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181" y="1364585"/>
            <a:ext cx="3223437" cy="132556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Example images and labels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83B0626-6B11-468C-928D-B820F0A6F5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59618" y="394003"/>
            <a:ext cx="6739060" cy="6463997"/>
          </a:xfrm>
        </p:spPr>
      </p:pic>
    </p:spTree>
    <p:extLst>
      <p:ext uri="{BB962C8B-B14F-4D97-AF65-F5344CB8AC3E}">
        <p14:creationId xmlns:p14="http://schemas.microsoft.com/office/powerpoint/2010/main" val="27919585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D6047-3405-462B-A53C-1F47DCDEDB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 Create a neural network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0204F8-CD1F-4DE5-AD72-888FC8EE82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Take the 2D image (28x28) and flatten them into a 1D array of 784 pixels</a:t>
            </a:r>
          </a:p>
          <a:p>
            <a:r>
              <a:rPr lang="en-GB" dirty="0"/>
              <a:t>Add a dense layer of 300 neurons with a </a:t>
            </a:r>
            <a:r>
              <a:rPr lang="en-GB" dirty="0" err="1"/>
              <a:t>ReLu</a:t>
            </a:r>
            <a:r>
              <a:rPr lang="en-GB" dirty="0"/>
              <a:t> activation function</a:t>
            </a:r>
          </a:p>
          <a:p>
            <a:r>
              <a:rPr lang="en-GB" dirty="0"/>
              <a:t>Another dense layer of 100 neurons also with a </a:t>
            </a:r>
            <a:r>
              <a:rPr lang="en-GB" dirty="0" err="1"/>
              <a:t>ReLu</a:t>
            </a:r>
            <a:r>
              <a:rPr lang="en-GB" dirty="0"/>
              <a:t> activation function.</a:t>
            </a:r>
          </a:p>
          <a:p>
            <a:r>
              <a:rPr lang="en-GB" dirty="0"/>
              <a:t>As it is a multinomial classifier choosing one-from-10 classes so we use a densely connected </a:t>
            </a:r>
            <a:r>
              <a:rPr lang="en-GB" dirty="0" err="1"/>
              <a:t>softmax</a:t>
            </a:r>
            <a:r>
              <a:rPr lang="en-GB" dirty="0"/>
              <a:t> layer:</a:t>
            </a:r>
          </a:p>
        </p:txBody>
      </p:sp>
    </p:spTree>
    <p:extLst>
      <p:ext uri="{BB962C8B-B14F-4D97-AF65-F5344CB8AC3E}">
        <p14:creationId xmlns:p14="http://schemas.microsoft.com/office/powerpoint/2010/main" val="19791028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C092F-6873-41CA-A42B-7FB012FF46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Tensorflow</a:t>
            </a:r>
            <a:r>
              <a:rPr lang="en-GB" dirty="0"/>
              <a:t> </a:t>
            </a:r>
            <a:r>
              <a:rPr lang="en-GB" dirty="0" err="1"/>
              <a:t>Keras</a:t>
            </a:r>
            <a:r>
              <a:rPr lang="en-GB" dirty="0"/>
              <a:t> python code is:-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213A0A-6EF7-4860-B98D-5DBAF6D387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model = </a:t>
            </a:r>
            <a:r>
              <a:rPr lang="en-GB" dirty="0" err="1"/>
              <a:t>tf.keras.Sequential</a:t>
            </a:r>
            <a:r>
              <a:rPr lang="en-GB" dirty="0"/>
              <a:t>()</a:t>
            </a:r>
          </a:p>
          <a:p>
            <a:r>
              <a:rPr lang="en-GB" dirty="0" err="1"/>
              <a:t>model.add</a:t>
            </a:r>
            <a:r>
              <a:rPr lang="en-GB" dirty="0"/>
              <a:t>(</a:t>
            </a:r>
            <a:r>
              <a:rPr lang="en-GB" dirty="0" err="1"/>
              <a:t>keras.layers.Flatten</a:t>
            </a:r>
            <a:r>
              <a:rPr lang="en-GB" dirty="0"/>
              <a:t>(</a:t>
            </a:r>
            <a:r>
              <a:rPr lang="en-GB" dirty="0" err="1"/>
              <a:t>input_shape</a:t>
            </a:r>
            <a:r>
              <a:rPr lang="en-GB" dirty="0"/>
              <a:t>=(28, 28)))</a:t>
            </a:r>
          </a:p>
          <a:p>
            <a:r>
              <a:rPr lang="en-GB" dirty="0" err="1"/>
              <a:t>model.add</a:t>
            </a:r>
            <a:r>
              <a:rPr lang="en-GB" dirty="0"/>
              <a:t>(</a:t>
            </a:r>
            <a:r>
              <a:rPr lang="en-GB" dirty="0" err="1"/>
              <a:t>keras.layers.Dense</a:t>
            </a:r>
            <a:r>
              <a:rPr lang="en-GB" dirty="0"/>
              <a:t>(300, activation='</a:t>
            </a:r>
            <a:r>
              <a:rPr lang="en-GB" dirty="0" err="1"/>
              <a:t>relu</a:t>
            </a:r>
            <a:r>
              <a:rPr lang="en-GB" dirty="0"/>
              <a:t>'))</a:t>
            </a:r>
          </a:p>
          <a:p>
            <a:r>
              <a:rPr lang="en-GB" dirty="0" err="1"/>
              <a:t>model.add</a:t>
            </a:r>
            <a:r>
              <a:rPr lang="en-GB" dirty="0"/>
              <a:t>(</a:t>
            </a:r>
            <a:r>
              <a:rPr lang="en-GB" dirty="0" err="1"/>
              <a:t>keras.layers.Dense</a:t>
            </a:r>
            <a:r>
              <a:rPr lang="en-GB" dirty="0"/>
              <a:t>(100, activation='</a:t>
            </a:r>
            <a:r>
              <a:rPr lang="en-GB" dirty="0" err="1"/>
              <a:t>relu</a:t>
            </a:r>
            <a:r>
              <a:rPr lang="en-GB" dirty="0"/>
              <a:t>'))</a:t>
            </a:r>
          </a:p>
          <a:p>
            <a:r>
              <a:rPr lang="en-GB" dirty="0" err="1"/>
              <a:t>model.add</a:t>
            </a:r>
            <a:r>
              <a:rPr lang="en-GB" dirty="0"/>
              <a:t>(</a:t>
            </a:r>
            <a:r>
              <a:rPr lang="en-GB" dirty="0" err="1"/>
              <a:t>keras.layers.Dense</a:t>
            </a:r>
            <a:r>
              <a:rPr lang="en-GB" dirty="0"/>
              <a:t>(10, activation='</a:t>
            </a:r>
            <a:r>
              <a:rPr lang="en-GB" dirty="0" err="1"/>
              <a:t>softmax</a:t>
            </a:r>
            <a:r>
              <a:rPr lang="en-GB" dirty="0"/>
              <a:t>'))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94166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FF23F-1E90-4F70-AC8C-781DFE00AC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 Compile your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3A6060-467B-42A8-9880-A416F9FF73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511" y="1868155"/>
            <a:ext cx="11516833" cy="1077064"/>
          </a:xfrm>
        </p:spPr>
        <p:txBody>
          <a:bodyPr/>
          <a:lstStyle/>
          <a:p>
            <a:pPr marL="0" indent="0">
              <a:buNone/>
            </a:pPr>
            <a:r>
              <a:rPr lang="fr-FR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model.compile</a:t>
            </a:r>
            <a:r>
              <a:rPr lang="fr-FR" b="1" dirty="0"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fr-FR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loss</a:t>
            </a:r>
            <a:r>
              <a:rPr lang="fr-FR" b="1" dirty="0">
                <a:latin typeface="Courier New" panose="02070309020205020404" pitchFamily="49" charset="0"/>
                <a:cs typeface="Courier New" panose="02070309020205020404" pitchFamily="49" charset="0"/>
              </a:rPr>
              <a:t>='sparse_categorical_</a:t>
            </a:r>
            <a:r>
              <a:rPr lang="fr-FR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crossentropy</a:t>
            </a:r>
            <a:r>
              <a:rPr lang="fr-FR" b="1" dirty="0">
                <a:latin typeface="Courier New" panose="02070309020205020404" pitchFamily="49" charset="0"/>
                <a:cs typeface="Courier New" panose="02070309020205020404" pitchFamily="49" charset="0"/>
              </a:rPr>
              <a:t>',</a:t>
            </a:r>
            <a:r>
              <a:rPr lang="fr-FR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optimizer</a:t>
            </a:r>
            <a:r>
              <a:rPr lang="fr-FR" b="1" dirty="0">
                <a:latin typeface="Courier New" panose="02070309020205020404" pitchFamily="49" charset="0"/>
                <a:cs typeface="Courier New" panose="02070309020205020404" pitchFamily="49" charset="0"/>
              </a:rPr>
              <a:t>='</a:t>
            </a:r>
            <a:r>
              <a:rPr lang="fr-FR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sgd</a:t>
            </a:r>
            <a:r>
              <a:rPr lang="fr-FR" b="1" dirty="0">
                <a:latin typeface="Courier New" panose="02070309020205020404" pitchFamily="49" charset="0"/>
                <a:cs typeface="Courier New" panose="02070309020205020404" pitchFamily="49" charset="0"/>
              </a:rPr>
              <a:t>’, </a:t>
            </a:r>
            <a:r>
              <a:rPr lang="fr-FR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metrics</a:t>
            </a:r>
            <a:r>
              <a:rPr lang="fr-FR" b="1" dirty="0">
                <a:latin typeface="Courier New" panose="02070309020205020404" pitchFamily="49" charset="0"/>
                <a:cs typeface="Courier New" panose="02070309020205020404" pitchFamily="49" charset="0"/>
              </a:rPr>
              <a:t>=["</a:t>
            </a:r>
            <a:r>
              <a:rPr lang="fr-FR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accuracy</a:t>
            </a:r>
            <a:r>
              <a:rPr lang="fr-FR" b="1" dirty="0">
                <a:latin typeface="Courier New" panose="02070309020205020404" pitchFamily="49" charset="0"/>
                <a:cs typeface="Courier New" panose="02070309020205020404" pitchFamily="49" charset="0"/>
              </a:rPr>
              <a:t>"])</a:t>
            </a:r>
          </a:p>
          <a:p>
            <a:pPr marL="0" indent="0">
              <a:buNone/>
            </a:pPr>
            <a:endParaRPr lang="fr-FR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endParaRPr lang="fr-FR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C9193E-5B04-49AC-A5B9-281CF1D13541}"/>
              </a:ext>
            </a:extLst>
          </p:cNvPr>
          <p:cNvSpPr txBox="1"/>
          <p:nvPr/>
        </p:nvSpPr>
        <p:spPr>
          <a:xfrm>
            <a:off x="221511" y="4557032"/>
            <a:ext cx="9613605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fr-FR" sz="28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history</a:t>
            </a:r>
            <a:r>
              <a:rPr lang="fr-FR" sz="2800" b="1" dirty="0">
                <a:latin typeface="Courier New" panose="02070309020205020404" pitchFamily="49" charset="0"/>
                <a:cs typeface="Courier New" panose="02070309020205020404" pitchFamily="49" charset="0"/>
              </a:rPr>
              <a:t>=</a:t>
            </a:r>
            <a:r>
              <a:rPr lang="fr-FR" sz="28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model.fit</a:t>
            </a:r>
            <a:r>
              <a:rPr lang="fr-FR" sz="2800" b="1" dirty="0"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fr-FR" sz="28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X_train,y_train,epochs</a:t>
            </a:r>
            <a:r>
              <a:rPr lang="fr-FR" sz="2800" b="1" dirty="0">
                <a:latin typeface="Courier New" panose="02070309020205020404" pitchFamily="49" charset="0"/>
                <a:cs typeface="Courier New" panose="02070309020205020404" pitchFamily="49" charset="0"/>
              </a:rPr>
              <a:t>=30,validation_data=(</a:t>
            </a:r>
            <a:r>
              <a:rPr lang="fr-FR" sz="28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X_valid,y_valid</a:t>
            </a:r>
            <a:r>
              <a:rPr lang="fr-FR" sz="2800" b="1" dirty="0">
                <a:latin typeface="Courier New" panose="02070309020205020404" pitchFamily="49" charset="0"/>
                <a:cs typeface="Courier New" panose="02070309020205020404" pitchFamily="49" charset="0"/>
              </a:rPr>
              <a:t>))</a:t>
            </a:r>
            <a:endParaRPr lang="en-GB" sz="28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E1F62E8-CFC4-4B46-90DE-807B67660A36}"/>
              </a:ext>
            </a:extLst>
          </p:cNvPr>
          <p:cNvSpPr txBox="1">
            <a:spLocks/>
          </p:cNvSpPr>
          <p:nvPr/>
        </p:nvSpPr>
        <p:spPr>
          <a:xfrm>
            <a:off x="838200" y="312268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5. Train your model and check its performance</a:t>
            </a:r>
          </a:p>
        </p:txBody>
      </p:sp>
    </p:spTree>
    <p:extLst>
      <p:ext uri="{BB962C8B-B14F-4D97-AF65-F5344CB8AC3E}">
        <p14:creationId xmlns:p14="http://schemas.microsoft.com/office/powerpoint/2010/main" val="1357384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1DC1A-FA58-42CA-9A94-97E42128DB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Training Accuracy and validation accuracy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97A0F3-CC3C-4930-A8FA-429B90A328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836349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Epoch 30/30</a:t>
            </a:r>
          </a:p>
          <a:p>
            <a:pPr marL="0" indent="0">
              <a:buNone/>
            </a:pPr>
            <a:r>
              <a:rPr lang="en-GB" dirty="0"/>
              <a:t>55000/55000 [==============================] - 3s 58us/sample - loss: 0.1412 – </a:t>
            </a:r>
            <a:r>
              <a:rPr lang="en-GB" dirty="0">
                <a:solidFill>
                  <a:srgbClr val="FF0000"/>
                </a:solidFill>
              </a:rPr>
              <a:t>accuracy: 0.9501 </a:t>
            </a:r>
            <a:r>
              <a:rPr lang="en-GB" dirty="0"/>
              <a:t>- </a:t>
            </a:r>
            <a:r>
              <a:rPr lang="en-GB" dirty="0" err="1"/>
              <a:t>val_loss</a:t>
            </a:r>
            <a:r>
              <a:rPr lang="en-GB" dirty="0"/>
              <a:t>: 0.3134 - </a:t>
            </a:r>
            <a:r>
              <a:rPr lang="en-GB" dirty="0" err="1">
                <a:solidFill>
                  <a:srgbClr val="FF0000"/>
                </a:solidFill>
              </a:rPr>
              <a:t>val_accuracy</a:t>
            </a:r>
            <a:r>
              <a:rPr lang="en-GB" dirty="0">
                <a:solidFill>
                  <a:srgbClr val="FF0000"/>
                </a:solidFill>
              </a:rPr>
              <a:t>: 0.8950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84448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3350D-DC34-412E-A8BB-4C095948C2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6. Predict something!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C22155-FFF9-4736-A5FD-D00ADBFB35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X_new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=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X_test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[:3]</a:t>
            </a:r>
          </a:p>
          <a:p>
            <a:pPr marL="0" indent="0">
              <a:buNone/>
            </a:pP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y_proba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=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model.predict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X_new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</a:p>
          <a:p>
            <a:pPr marL="0" indent="0">
              <a:buNone/>
            </a:pP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y_proba</a:t>
            </a:r>
            <a:endParaRPr lang="en-GB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endParaRPr lang="en-GB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The first image is class 9, </a:t>
            </a:r>
            <a:r>
              <a:rPr lang="en-GB" b="1">
                <a:latin typeface="Courier New" panose="02070309020205020404" pitchFamily="49" charset="0"/>
                <a:cs typeface="Courier New" panose="02070309020205020404" pitchFamily="49" charset="0"/>
              </a:rPr>
              <a:t>second is class 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2, third is </a:t>
            </a:r>
            <a:r>
              <a:rPr lang="en-GB" b="1">
                <a:latin typeface="Courier New" panose="02070309020205020404" pitchFamily="49" charset="0"/>
                <a:cs typeface="Courier New" panose="02070309020205020404" pitchFamily="49" charset="0"/>
              </a:rPr>
              <a:t>class 1.</a:t>
            </a:r>
            <a:endParaRPr lang="en-GB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87056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2C4AB-F1DF-4C17-9B42-CA7A031FD3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about evaluation of our DNN?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7EFC60-3F62-464D-B029-3F1F39918F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Use a confusion matrix and report F1, precision, recall, etc.</a:t>
            </a:r>
          </a:p>
          <a:p>
            <a:pPr marL="0" indent="0">
              <a:buNone/>
            </a:pPr>
            <a:r>
              <a:rPr lang="en-GB" dirty="0"/>
              <a:t>Problem:-</a:t>
            </a:r>
          </a:p>
          <a:p>
            <a:pPr marL="0" indent="0">
              <a:buNone/>
            </a:pPr>
            <a:r>
              <a:rPr lang="en-GB" dirty="0" err="1"/>
              <a:t>Softmax</a:t>
            </a:r>
            <a:r>
              <a:rPr lang="en-GB" dirty="0"/>
              <a:t> output is ten floating point numbers.  Each between 0.0 and 1.0.</a:t>
            </a:r>
          </a:p>
          <a:p>
            <a:pPr marL="0" indent="0">
              <a:buNone/>
            </a:pPr>
            <a:r>
              <a:rPr lang="en-GB" dirty="0"/>
              <a:t>The sum of these 10 outputs is 1.0.</a:t>
            </a:r>
          </a:p>
          <a:p>
            <a:pPr marL="0" indent="0">
              <a:buNone/>
            </a:pPr>
            <a:r>
              <a:rPr lang="en-GB" dirty="0"/>
              <a:t>To use confusion matrix we need a clear class decision. That is we select only one class from 10.</a:t>
            </a:r>
          </a:p>
          <a:p>
            <a:pPr marL="0" indent="0">
              <a:buNone/>
            </a:pPr>
            <a:r>
              <a:rPr lang="en-GB" dirty="0"/>
              <a:t>Q: How do we go from an array of 10 numbers to just one number (the maximum of the 10 numbers in the array)?</a:t>
            </a:r>
          </a:p>
        </p:txBody>
      </p:sp>
    </p:spTree>
    <p:extLst>
      <p:ext uri="{BB962C8B-B14F-4D97-AF65-F5344CB8AC3E}">
        <p14:creationId xmlns:p14="http://schemas.microsoft.com/office/powerpoint/2010/main" val="41273250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2C4AB-F1DF-4C17-9B42-CA7A031FD3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about evaluation of our DNN?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7EFC60-3F62-464D-B029-3F1F39918F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Answer: we use argmax function.</a:t>
            </a:r>
          </a:p>
          <a:p>
            <a:pPr marL="0" indent="0">
              <a:buNone/>
            </a:pPr>
            <a:r>
              <a:rPr lang="en-GB" dirty="0"/>
              <a:t>This returns the input value that gives the highest result of the function.</a:t>
            </a:r>
          </a:p>
          <a:p>
            <a:pPr marL="0" indent="0">
              <a:buNone/>
            </a:pPr>
            <a:r>
              <a:rPr lang="en-GB" dirty="0"/>
              <a:t>We use argmax to effectively search for the array element that has the highest value and return the array element reference.</a:t>
            </a:r>
          </a:p>
          <a:p>
            <a:pPr marL="0" indent="0">
              <a:buNone/>
            </a:pPr>
            <a:r>
              <a:rPr lang="en-GB" dirty="0" err="1"/>
              <a:t>Eg</a:t>
            </a:r>
            <a:r>
              <a:rPr lang="en-GB" dirty="0"/>
              <a:t>: Array result contains 10 items: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s-ES" dirty="0" err="1"/>
              <a:t>argmax</a:t>
            </a:r>
            <a:r>
              <a:rPr lang="es-ES" dirty="0"/>
              <a:t>(</a:t>
            </a:r>
            <a:r>
              <a:rPr lang="es-ES" dirty="0" err="1"/>
              <a:t>result</a:t>
            </a:r>
            <a:r>
              <a:rPr lang="es-ES" dirty="0"/>
              <a:t>)  </a:t>
            </a:r>
            <a:r>
              <a:rPr lang="es-ES" dirty="0" err="1"/>
              <a:t>will</a:t>
            </a:r>
            <a:r>
              <a:rPr lang="es-ES" dirty="0"/>
              <a:t> </a:t>
            </a:r>
            <a:r>
              <a:rPr lang="es-ES" dirty="0" err="1"/>
              <a:t>return</a:t>
            </a:r>
            <a:r>
              <a:rPr lang="es-ES" dirty="0"/>
              <a:t>  4, </a:t>
            </a:r>
            <a:r>
              <a:rPr lang="es-ES" dirty="0" err="1"/>
              <a:t>since</a:t>
            </a:r>
            <a:r>
              <a:rPr lang="es-ES" dirty="0"/>
              <a:t> </a:t>
            </a:r>
            <a:r>
              <a:rPr lang="es-ES" dirty="0" err="1"/>
              <a:t>it</a:t>
            </a:r>
            <a:r>
              <a:rPr lang="es-ES" dirty="0"/>
              <a:t> </a:t>
            </a:r>
            <a:r>
              <a:rPr lang="es-ES" dirty="0" err="1"/>
              <a:t>contains</a:t>
            </a:r>
            <a:r>
              <a:rPr lang="es-ES" dirty="0"/>
              <a:t>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highest</a:t>
            </a:r>
            <a:r>
              <a:rPr lang="es-ES" dirty="0"/>
              <a:t> </a:t>
            </a:r>
            <a:r>
              <a:rPr lang="es-ES" dirty="0" err="1"/>
              <a:t>value</a:t>
            </a:r>
            <a:endParaRPr lang="es-ES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20347037-141C-4DCA-B90E-E18838A80DE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8149232"/>
              </p:ext>
            </p:extLst>
          </p:nvPr>
        </p:nvGraphicFramePr>
        <p:xfrm>
          <a:off x="1394437" y="4788327"/>
          <a:ext cx="81280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">
                  <a:extLst>
                    <a:ext uri="{9D8B030D-6E8A-4147-A177-3AD203B41FA5}">
                      <a16:colId xmlns:a16="http://schemas.microsoft.com/office/drawing/2014/main" val="3762108721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3693364010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3521480381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464418925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1472230254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3806073636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4066664103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278044535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1725850527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12755638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69755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0.06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0.04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0.05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0.05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0.05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0.05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0.02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0.03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0.05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27422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911640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2C4AB-F1DF-4C17-9B42-CA7A031FD3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about evaluation of our DNN?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7EFC60-3F62-464D-B029-3F1F39918F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/>
              <a:t>X_new</a:t>
            </a:r>
            <a:r>
              <a:rPr lang="en-GB" dirty="0"/>
              <a:t>=</a:t>
            </a:r>
            <a:r>
              <a:rPr lang="en-GB" dirty="0" err="1"/>
              <a:t>X_test</a:t>
            </a:r>
            <a:r>
              <a:rPr lang="en-GB" dirty="0"/>
              <a:t>[:]</a:t>
            </a:r>
          </a:p>
          <a:p>
            <a:pPr marL="0" indent="0">
              <a:buNone/>
            </a:pPr>
            <a:r>
              <a:rPr lang="en-GB" dirty="0" err="1"/>
              <a:t>y_proba</a:t>
            </a:r>
            <a:r>
              <a:rPr lang="en-GB" dirty="0"/>
              <a:t>=</a:t>
            </a:r>
            <a:r>
              <a:rPr lang="en-GB" dirty="0" err="1"/>
              <a:t>model.predict</a:t>
            </a:r>
            <a:r>
              <a:rPr lang="en-GB" dirty="0"/>
              <a:t>(</a:t>
            </a:r>
            <a:r>
              <a:rPr lang="en-GB" dirty="0" err="1"/>
              <a:t>X_new</a:t>
            </a:r>
            <a:r>
              <a:rPr lang="en-GB" dirty="0"/>
              <a:t>)</a:t>
            </a:r>
          </a:p>
          <a:p>
            <a:pPr marL="0" indent="0">
              <a:buNone/>
            </a:pPr>
            <a:r>
              <a:rPr lang="es-ES" dirty="0" err="1"/>
              <a:t>y_pred</a:t>
            </a:r>
            <a:r>
              <a:rPr lang="es-ES" dirty="0"/>
              <a:t>=</a:t>
            </a:r>
            <a:r>
              <a:rPr lang="es-ES" dirty="0" err="1"/>
              <a:t>tf.argmax</a:t>
            </a:r>
            <a:r>
              <a:rPr lang="es-ES" dirty="0"/>
              <a:t>(</a:t>
            </a:r>
            <a:r>
              <a:rPr lang="es-ES" dirty="0" err="1"/>
              <a:t>y_proba</a:t>
            </a:r>
            <a:r>
              <a:rPr lang="es-ES" dirty="0"/>
              <a:t>, axis=1)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from </a:t>
            </a:r>
            <a:r>
              <a:rPr lang="en-GB" dirty="0" err="1"/>
              <a:t>sklearn</a:t>
            </a:r>
            <a:r>
              <a:rPr lang="en-GB" dirty="0"/>
              <a:t> import metrics</a:t>
            </a:r>
          </a:p>
          <a:p>
            <a:pPr marL="0" indent="0">
              <a:buNone/>
            </a:pPr>
            <a:r>
              <a:rPr lang="en-GB" dirty="0"/>
              <a:t># Print the confusion matrix</a:t>
            </a:r>
          </a:p>
          <a:p>
            <a:pPr marL="0" indent="0">
              <a:buNone/>
            </a:pPr>
            <a:r>
              <a:rPr lang="en-GB" dirty="0"/>
              <a:t>print(</a:t>
            </a:r>
            <a:r>
              <a:rPr lang="en-GB" dirty="0" err="1"/>
              <a:t>metrics.confusion_matrix</a:t>
            </a:r>
            <a:r>
              <a:rPr lang="en-GB" dirty="0"/>
              <a:t>(</a:t>
            </a:r>
            <a:r>
              <a:rPr lang="en-GB" dirty="0" err="1"/>
              <a:t>y_test</a:t>
            </a:r>
            <a:r>
              <a:rPr lang="en-GB" dirty="0"/>
              <a:t>, </a:t>
            </a:r>
            <a:r>
              <a:rPr lang="en-GB" dirty="0" err="1"/>
              <a:t>y_pred</a:t>
            </a:r>
            <a:r>
              <a:rPr lang="en-GB" dirty="0"/>
              <a:t>))</a:t>
            </a:r>
          </a:p>
          <a:p>
            <a:pPr marL="0" indent="0">
              <a:buNone/>
            </a:pPr>
            <a:r>
              <a:rPr lang="en-GB" dirty="0"/>
              <a:t># Print the precision and recall, among other metrics</a:t>
            </a:r>
          </a:p>
          <a:p>
            <a:pPr marL="0" indent="0">
              <a:buNone/>
            </a:pPr>
            <a:r>
              <a:rPr lang="en-GB" dirty="0"/>
              <a:t>print(</a:t>
            </a:r>
            <a:r>
              <a:rPr lang="en-GB" dirty="0" err="1"/>
              <a:t>metrics.classification_report</a:t>
            </a:r>
            <a:r>
              <a:rPr lang="en-GB" dirty="0"/>
              <a:t>(</a:t>
            </a:r>
            <a:r>
              <a:rPr lang="en-GB" dirty="0" err="1"/>
              <a:t>y_test</a:t>
            </a:r>
            <a:r>
              <a:rPr lang="en-GB" dirty="0"/>
              <a:t>, </a:t>
            </a:r>
            <a:r>
              <a:rPr lang="en-GB" dirty="0" err="1"/>
              <a:t>y_pred</a:t>
            </a:r>
            <a:r>
              <a:rPr lang="en-GB" dirty="0"/>
              <a:t>, digits=3))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14739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2C4AB-F1DF-4C17-9B42-CA7A031FD3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about evaluation of our DNN?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41F41C6-545C-4175-BA69-EAFE289FB2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6769" y="1885468"/>
            <a:ext cx="6080260" cy="3953269"/>
          </a:xfrm>
          <a:prstGeom prst="rect">
            <a:avLst/>
          </a:prstGeom>
        </p:spPr>
      </p:pic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333159C9-6A1F-4563-9AD6-6D8CCEF91D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82498" y="1747837"/>
            <a:ext cx="6562725" cy="3362325"/>
          </a:xfrm>
        </p:spPr>
      </p:pic>
    </p:spTree>
    <p:extLst>
      <p:ext uri="{BB962C8B-B14F-4D97-AF65-F5344CB8AC3E}">
        <p14:creationId xmlns:p14="http://schemas.microsoft.com/office/powerpoint/2010/main" val="18709937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A3972-1BB2-49F1-ABE3-A298F461AC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By the way…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B42F50-618D-40B1-9D65-CE4B734643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</a:t>
            </a:r>
            <a:r>
              <a:rPr lang="en-GB" dirty="0" err="1"/>
              <a:t>mnist</a:t>
            </a:r>
            <a:r>
              <a:rPr lang="en-GB" dirty="0"/>
              <a:t> fashion dataset is now available from </a:t>
            </a:r>
            <a:r>
              <a:rPr lang="en-GB" dirty="0" err="1"/>
              <a:t>openml</a:t>
            </a:r>
            <a:r>
              <a:rPr lang="en-GB" dirty="0"/>
              <a:t> at:</a:t>
            </a:r>
          </a:p>
          <a:p>
            <a:pPr marL="0" indent="0">
              <a:buNone/>
            </a:pPr>
            <a:r>
              <a:rPr lang="en-GB" dirty="0"/>
              <a:t> https://www.openml.org/home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/>
              <a:t>Python use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GB" dirty="0"/>
              <a:t>import pandas as pd</a:t>
            </a:r>
          </a:p>
          <a:p>
            <a:pPr marL="0" indent="0">
              <a:buNone/>
            </a:pPr>
            <a:r>
              <a:rPr lang="en-GB" dirty="0"/>
              <a:t>from </a:t>
            </a:r>
            <a:r>
              <a:rPr lang="en-GB" dirty="0" err="1"/>
              <a:t>sklearn.datasets</a:t>
            </a:r>
            <a:r>
              <a:rPr lang="en-GB" dirty="0"/>
              <a:t> import </a:t>
            </a:r>
            <a:r>
              <a:rPr lang="en-GB" dirty="0" err="1"/>
              <a:t>fetch_openml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mnistFds</a:t>
            </a:r>
            <a:r>
              <a:rPr lang="en-GB" dirty="0"/>
              <a:t>=</a:t>
            </a:r>
            <a:r>
              <a:rPr lang="en-GB" dirty="0" err="1"/>
              <a:t>fetch_openml</a:t>
            </a:r>
            <a:r>
              <a:rPr lang="en-GB" dirty="0"/>
              <a:t>(name="Fashion-MNIST")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44936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</TotalTime>
  <Words>894</Words>
  <Application>Microsoft Office PowerPoint</Application>
  <PresentationFormat>Widescreen</PresentationFormat>
  <Paragraphs>123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Calibri Light</vt:lpstr>
      <vt:lpstr>Courier New</vt:lpstr>
      <vt:lpstr>Roboto</vt:lpstr>
      <vt:lpstr>Office Theme</vt:lpstr>
      <vt:lpstr> Overview of Neural Networks with Keras and TensorFlow</vt:lpstr>
      <vt:lpstr>1.Installation</vt:lpstr>
      <vt:lpstr>2. Load an image dataset to tryout classification using TensorFlow and Keras</vt:lpstr>
      <vt:lpstr>The Fashion MNIST (by Zalando, MIT License).</vt:lpstr>
      <vt:lpstr>2. Load an image dataset to tryout classification using TensorFlow and Keras</vt:lpstr>
      <vt:lpstr>Example images and labels</vt:lpstr>
      <vt:lpstr>3. Create a neural network</vt:lpstr>
      <vt:lpstr>Tensorflow Keras python code is:-</vt:lpstr>
      <vt:lpstr>4. Compile your model</vt:lpstr>
      <vt:lpstr>Training Accuracy and validation accuracy </vt:lpstr>
      <vt:lpstr>6. Predict something!</vt:lpstr>
      <vt:lpstr>What about evaluation of our DNN?</vt:lpstr>
      <vt:lpstr>What about evaluation of our DNN?</vt:lpstr>
      <vt:lpstr>What about evaluation of our DNN?</vt:lpstr>
      <vt:lpstr>What about evaluation of our DNN?</vt:lpstr>
      <vt:lpstr>By the way…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Overview of Neural Networks with Keras and TensorFlow</dc:title>
  <dc:creator>Gordon Dickers</dc:creator>
  <cp:lastModifiedBy>Gordon Dickers</cp:lastModifiedBy>
  <cp:revision>14</cp:revision>
  <dcterms:created xsi:type="dcterms:W3CDTF">2020-11-18T19:18:36Z</dcterms:created>
  <dcterms:modified xsi:type="dcterms:W3CDTF">2022-03-07T11:00:38Z</dcterms:modified>
</cp:coreProperties>
</file>