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2" roundtripDataSignature="AMtx7mjdUY5yduLmiD8yLCZ7vl1FFx4XO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400"/>
              <a:buNone/>
            </a:pPr>
            <a:r>
              <a:rPr lang="en" sz="1200">
                <a:solidFill>
                  <a:srgbClr val="222222"/>
                </a:solidFill>
                <a:latin typeface="Times New Roman"/>
                <a:ea typeface="Times New Roman"/>
                <a:cs typeface="Times New Roman"/>
                <a:sym typeface="Times New Roman"/>
              </a:rPr>
              <a:t>“Good [Morning/Afternoon]. I’m [Name], presenting how The Huntsman Inn is using digital transformation and personalisation to redefine guest experience in the post-COVID era, linking to broader hospitality trends.”</a:t>
            </a:r>
            <a:endParaRPr sz="1200">
              <a:solidFill>
                <a:srgbClr val="222222"/>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400"/>
              <a:buNone/>
            </a:pPr>
            <a:endParaRPr sz="1200">
              <a:solidFill>
                <a:srgbClr val="222222"/>
              </a:solidFill>
              <a:latin typeface="Times New Roman"/>
              <a:ea typeface="Times New Roman"/>
              <a:cs typeface="Times New Roman"/>
              <a:sym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9" name="Google Shape;59;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400"/>
              <a:buNone/>
            </a:pPr>
            <a:r>
              <a:rPr lang="en" sz="1200">
                <a:solidFill>
                  <a:schemeClr val="dk1"/>
                </a:solidFill>
                <a:latin typeface="Times New Roman"/>
                <a:ea typeface="Times New Roman"/>
                <a:cs typeface="Times New Roman"/>
                <a:sym typeface="Times New Roman"/>
              </a:rPr>
              <a:t>The presentation presents the way in which COVID-19 shifted the priorities of hospitality, transforming it digitally and focusing on personalisation and underlining the specific limitations of small hotels when modernising in competitive post-pandemic markets.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4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8" name="Google Shape;6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400"/>
              <a:buNone/>
            </a:pPr>
            <a:r>
              <a:rPr lang="en" sz="1200">
                <a:solidFill>
                  <a:schemeClr val="dk1"/>
                </a:solidFill>
                <a:latin typeface="Times New Roman"/>
                <a:ea typeface="Times New Roman"/>
                <a:cs typeface="Times New Roman"/>
                <a:sym typeface="Times New Roman"/>
              </a:rPr>
              <a:t>The aims of the study link the theoretical analysis to the practical one, where the external forces are seen as the linkages, and internal capabilities will be viewed in relation to the competitiveness of small hotels after COVID-19.</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4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6" name="Google Shape;7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400"/>
              <a:buNone/>
            </a:pPr>
            <a:r>
              <a:rPr lang="en" sz="1200">
                <a:solidFill>
                  <a:srgbClr val="222222"/>
                </a:solidFill>
                <a:latin typeface="Times New Roman"/>
                <a:ea typeface="Times New Roman"/>
                <a:cs typeface="Times New Roman"/>
                <a:sym typeface="Times New Roman"/>
              </a:rPr>
              <a:t>The case in point represents a small independent hotel, using simple digital applications and individualised interactions to maintain brand strength and customer base in the context of changing demands in the hospitality industry.</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400"/>
              <a:buNone/>
            </a:pPr>
            <a:endParaRPr sz="1200">
              <a:solidFill>
                <a:srgbClr val="222222"/>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4" name="Google Shape;84;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400"/>
              <a:buNone/>
            </a:pPr>
            <a:r>
              <a:rPr lang="en" sz="1200">
                <a:solidFill>
                  <a:schemeClr val="dk1"/>
                </a:solidFill>
                <a:latin typeface="Times New Roman"/>
                <a:ea typeface="Times New Roman"/>
                <a:cs typeface="Times New Roman"/>
                <a:sym typeface="Times New Roman"/>
              </a:rPr>
              <a:t>According to post-COVID literature, the key determinants of guest satisfaction are wellness, safety, and digital convenience that compel hotels to combine innovative technologies and ideas of flexible services at the same time.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4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3" name="Google Shape;9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SzPts val="1400"/>
              <a:buNone/>
            </a:pPr>
            <a:r>
              <a:rPr lang="en" sz="1200">
                <a:solidFill>
                  <a:schemeClr val="dk1"/>
                </a:solidFill>
                <a:latin typeface="Times New Roman"/>
                <a:ea typeface="Times New Roman"/>
                <a:cs typeface="Times New Roman"/>
                <a:sym typeface="Times New Roman"/>
              </a:rPr>
              <a:t>The major theoretical frameworks can all be used to show that the competitiveness of the hospitality industry lies in the ability to balance the emotional engagement with technological innovation to generate a value-based, guest-focused experience in the changing markets.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4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 name="Google Shape;102;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400"/>
              <a:buNone/>
            </a:pPr>
            <a:r>
              <a:rPr lang="en" sz="1200">
                <a:solidFill>
                  <a:schemeClr val="dk1"/>
                </a:solidFill>
                <a:latin typeface="Times New Roman"/>
                <a:ea typeface="Times New Roman"/>
                <a:cs typeface="Times New Roman"/>
                <a:sym typeface="Times New Roman"/>
              </a:rPr>
              <a:t>The findings of the literature tend to indicate that personalisation facilitated by responsible AI yields maximum levels of satisfaction in instances where the digital accuracy is in synergy with the humane empathy among guests when carrying out their daily guest service missions.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4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 name="Google Shape;11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secondary approach based qualitative study has allowed a deep insight into post-COVID dynamics in the industry (hospitality) without compromising both research ethics and methodological validity due to systematic implication of the framework and triangulation of the literature.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9ad931282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g39ad9312828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PESTLE analysis indicates that the political regulation, the instability of the economic system, and technological progress cause the transformation of hospitality, shaping the digital efficiency, as well as obligatory compliance and sustainable interaction with the consumer.</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9ad9312828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g39ad9312828_0_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As shown in the SWOT analysis, the lack of resources does not mean that The Huntsman Inn will be unable to become more competitive through promoting loyalty, advancing digital systems, and implementing specific innovations in marketing.</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9ad9312828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 name="Google Shape;134;g39ad9312828_0_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Digital transformation enhances the efficiency and comfort of the guests but requires the workforce to be prepared and based on data management practices, which keep the reliability viable under dynamic hospitality settings.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9ad9312828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2" name="Google Shape;142;g39ad9312828_0_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Inclusive personalisation is ethical to make sure that technology can complement, not substitute, hospitality, empathy and keep trust and satisfaction expressed by customers of different demographics in the digital scene.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9ad9312828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9" name="Google Shape;149;g39ad9312828_0_5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Within the industry comparison, it is evident that an inclusive collaboration and sharing of technological resources are essential in providing independent hotels the opportunity to compete with multinational digitalised brands.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9ad9312828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7" name="Google Shape;157;g39ad9312828_0_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study conclusively concludes that the sustainable competitiveness of small hotels in the ever-digitising hospitality industry is assured with balanced investment in technology, ethics and the ability of the staff.</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4" name="Google Shape;164;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38913dedb46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1" name="Google Shape;171;g38913dedb46_1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
        <p:cNvGrpSpPr/>
        <p:nvPr/>
      </p:nvGrpSpPr>
      <p:grpSpPr>
        <a:xfrm>
          <a:off x="0" y="0"/>
          <a:ext cx="0" cy="0"/>
          <a:chOff x="0" y="0"/>
          <a:chExt cx="0" cy="0"/>
        </a:xfrm>
      </p:grpSpPr>
      <p:sp>
        <p:nvSpPr>
          <p:cNvPr id="10" name="Google Shape;10;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19"/>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3" name="Google Shape;13;p19"/>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4" name="Google Shape;14;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20"/>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7" name="Google Shape;17;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2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0" name="Google Shape;20;p2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21" name="Google Shape;21;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2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4" name="Google Shape;24;p22"/>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5" name="Google Shape;25;p22"/>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6" name="Google Shape;26;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2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9" name="Google Shape;29;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
        <p:cNvGrpSpPr/>
        <p:nvPr/>
      </p:nvGrpSpPr>
      <p:grpSpPr>
        <a:xfrm>
          <a:off x="0" y="0"/>
          <a:ext cx="0" cy="0"/>
          <a:chOff x="0" y="0"/>
          <a:chExt cx="0" cy="0"/>
        </a:xfrm>
      </p:grpSpPr>
      <p:sp>
        <p:nvSpPr>
          <p:cNvPr id="31" name="Google Shape;31;p24"/>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2" name="Google Shape;32;p24"/>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33" name="Google Shape;33;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4"/>
        <p:cNvGrpSpPr/>
        <p:nvPr/>
      </p:nvGrpSpPr>
      <p:grpSpPr>
        <a:xfrm>
          <a:off x="0" y="0"/>
          <a:ext cx="0" cy="0"/>
          <a:chOff x="0" y="0"/>
          <a:chExt cx="0" cy="0"/>
        </a:xfrm>
      </p:grpSpPr>
      <p:sp>
        <p:nvSpPr>
          <p:cNvPr id="35" name="Google Shape;35;p25"/>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6" name="Google Shape;36;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7"/>
        <p:cNvGrpSpPr/>
        <p:nvPr/>
      </p:nvGrpSpPr>
      <p:grpSpPr>
        <a:xfrm>
          <a:off x="0" y="0"/>
          <a:ext cx="0" cy="0"/>
          <a:chOff x="0" y="0"/>
          <a:chExt cx="0" cy="0"/>
        </a:xfrm>
      </p:grpSpPr>
      <p:sp>
        <p:nvSpPr>
          <p:cNvPr id="38" name="Google Shape;38;p26"/>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26"/>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40" name="Google Shape;40;p26"/>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1" name="Google Shape;41;p26"/>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42" name="Google Shape;42;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27"/>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1800"/>
              <a:buNone/>
              <a:defRPr/>
            </a:lvl1pPr>
          </a:lstStyle>
          <a:p>
            <a:endParaRPr/>
          </a:p>
        </p:txBody>
      </p:sp>
      <p:sp>
        <p:nvSpPr>
          <p:cNvPr id="45" name="Google Shape;45;p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28"/>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8" name="Google Shape;48;p28"/>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49" name="Google Shape;49;p2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1600"/>
              </a:spcBef>
              <a:spcAft>
                <a:spcPts val="160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53"/>
        <p:cNvGrpSpPr/>
        <p:nvPr/>
      </p:nvGrpSpPr>
      <p:grpSpPr>
        <a:xfrm>
          <a:off x="0" y="0"/>
          <a:ext cx="0" cy="0"/>
          <a:chOff x="0" y="0"/>
          <a:chExt cx="0" cy="0"/>
        </a:xfrm>
      </p:grpSpPr>
      <p:pic>
        <p:nvPicPr>
          <p:cNvPr id="54" name="Google Shape;54;p1"/>
          <p:cNvPicPr preferRelativeResize="0"/>
          <p:nvPr/>
        </p:nvPicPr>
        <p:blipFill rotWithShape="1">
          <a:blip r:embed="rId3">
            <a:alphaModFix/>
          </a:blip>
          <a:srcRect t="60663"/>
          <a:stretch/>
        </p:blipFill>
        <p:spPr>
          <a:xfrm>
            <a:off x="0" y="2574324"/>
            <a:ext cx="9143999" cy="2569200"/>
          </a:xfrm>
          <a:prstGeom prst="rect">
            <a:avLst/>
          </a:prstGeom>
          <a:noFill/>
          <a:ln>
            <a:noFill/>
          </a:ln>
        </p:spPr>
      </p:pic>
      <p:sp>
        <p:nvSpPr>
          <p:cNvPr id="55" name="Google Shape;55;p1"/>
          <p:cNvSpPr/>
          <p:nvPr/>
        </p:nvSpPr>
        <p:spPr>
          <a:xfrm>
            <a:off x="0" y="0"/>
            <a:ext cx="9144000" cy="25725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1"/>
          <p:cNvSpPr/>
          <p:nvPr/>
        </p:nvSpPr>
        <p:spPr>
          <a:xfrm>
            <a:off x="957825" y="972225"/>
            <a:ext cx="7563900" cy="3288300"/>
          </a:xfrm>
          <a:prstGeom prst="roundRect">
            <a:avLst>
              <a:gd name="adj" fmla="val 0"/>
            </a:avLst>
          </a:prstGeom>
          <a:solidFill>
            <a:srgbClr val="FFFFFF"/>
          </a:solidFill>
          <a:ln>
            <a:noFill/>
          </a:ln>
          <a:effectLst>
            <a:outerShdw blurRad="228600" dist="50800" dir="5400000" algn="tl" rotWithShape="0">
              <a:srgbClr val="000000">
                <a:alpha val="54509"/>
              </a:srgbClr>
            </a:outerShdw>
          </a:effectLst>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3000" b="1" dirty="0">
              <a:latin typeface="MS Gothic" panose="020B0609070205080204" pitchFamily="49" charset="-128"/>
              <a:ea typeface="MS Gothic" panose="020B0609070205080204" pitchFamily="49" charset="-128"/>
              <a:cs typeface="Times New Roman"/>
              <a:sym typeface="Times New Roman"/>
            </a:endParaRPr>
          </a:p>
          <a:p>
            <a:pPr marL="0" marR="0" lvl="0" indent="0" algn="ctr" rtl="0">
              <a:lnSpc>
                <a:spcPct val="100000"/>
              </a:lnSpc>
              <a:spcBef>
                <a:spcPts val="0"/>
              </a:spcBef>
              <a:spcAft>
                <a:spcPts val="0"/>
              </a:spcAft>
              <a:buClr>
                <a:srgbClr val="000000"/>
              </a:buClr>
              <a:buSzPts val="1800"/>
              <a:buFont typeface="Arial"/>
              <a:buNone/>
            </a:pPr>
            <a:r>
              <a:rPr lang="en" sz="3000" b="1" dirty="0">
                <a:latin typeface="MS Gothic" panose="020B0609070205080204" pitchFamily="49" charset="-128"/>
                <a:ea typeface="MS Gothic" panose="020B0609070205080204" pitchFamily="49" charset="-128"/>
                <a:cs typeface="Times New Roman"/>
                <a:sym typeface="Times New Roman"/>
              </a:rPr>
              <a:t>The Role of Personalisation and Digital Transformation in Post-COVID Hotel Strategies</a:t>
            </a:r>
            <a:endParaRPr sz="3000" b="1" dirty="0">
              <a:latin typeface="MS Gothic" panose="020B0609070205080204" pitchFamily="49" charset="-128"/>
              <a:ea typeface="MS Gothic" panose="020B0609070205080204" pitchFamily="49" charset="-128"/>
              <a:cs typeface="Times New Roman"/>
              <a:sym typeface="Times New Roman"/>
            </a:endParaRPr>
          </a:p>
          <a:p>
            <a:pPr marL="0" marR="0" lvl="0" indent="0" algn="ctr" rtl="0">
              <a:lnSpc>
                <a:spcPct val="100000"/>
              </a:lnSpc>
              <a:spcBef>
                <a:spcPts val="0"/>
              </a:spcBef>
              <a:spcAft>
                <a:spcPts val="0"/>
              </a:spcAft>
              <a:buClr>
                <a:srgbClr val="000000"/>
              </a:buClr>
              <a:buSzPts val="1800"/>
              <a:buFont typeface="Arial"/>
              <a:buNone/>
            </a:pPr>
            <a:endParaRPr sz="1800" b="1" dirty="0">
              <a:latin typeface="MS Gothic" panose="020B0609070205080204" pitchFamily="49" charset="-128"/>
              <a:ea typeface="MS Gothic" panose="020B0609070205080204" pitchFamily="49" charset="-128"/>
              <a:cs typeface="Times New Roman"/>
              <a:sym typeface="Times New Roman"/>
            </a:endParaRPr>
          </a:p>
          <a:p>
            <a:pPr marL="0" marR="0" lvl="0" indent="0" algn="ctr" rtl="0">
              <a:lnSpc>
                <a:spcPct val="100000"/>
              </a:lnSpc>
              <a:spcBef>
                <a:spcPts val="0"/>
              </a:spcBef>
              <a:spcAft>
                <a:spcPts val="0"/>
              </a:spcAft>
              <a:buClr>
                <a:srgbClr val="000000"/>
              </a:buClr>
              <a:buSzPts val="1800"/>
              <a:buFont typeface="Arial"/>
              <a:buNone/>
            </a:pPr>
            <a:r>
              <a:rPr lang="en" sz="1800" b="1" dirty="0">
                <a:latin typeface="MS Gothic" panose="020B0609070205080204" pitchFamily="49" charset="-128"/>
                <a:ea typeface="MS Gothic" panose="020B0609070205080204" pitchFamily="49" charset="-128"/>
                <a:cs typeface="Times New Roman"/>
                <a:sym typeface="Times New Roman"/>
              </a:rPr>
              <a:t>Student Name:Diana Maynard| Student ID:2234549 | BMIH6001 – Contemporary Themes in the Hotel and Hospitality Sector</a:t>
            </a:r>
            <a:endParaRPr sz="1800" b="1" dirty="0">
              <a:latin typeface="MS Gothic" panose="020B0609070205080204" pitchFamily="49" charset="-128"/>
              <a:ea typeface="MS Gothic" panose="020B0609070205080204" pitchFamily="49" charset="-128"/>
              <a:cs typeface="Times New Roman"/>
              <a:sym typeface="Times New Roman"/>
            </a:endParaRPr>
          </a:p>
          <a:p>
            <a:pPr marL="0" marR="0" lvl="0" indent="0" algn="ctr" rtl="0">
              <a:lnSpc>
                <a:spcPct val="100000"/>
              </a:lnSpc>
              <a:spcBef>
                <a:spcPts val="0"/>
              </a:spcBef>
              <a:spcAft>
                <a:spcPts val="0"/>
              </a:spcAft>
              <a:buClr>
                <a:srgbClr val="000000"/>
              </a:buClr>
              <a:buSzPts val="1800"/>
              <a:buFont typeface="Arial"/>
              <a:buNone/>
            </a:pPr>
            <a:r>
              <a:rPr lang="en" sz="1800" b="1" dirty="0">
                <a:latin typeface="MS Gothic" panose="020B0609070205080204" pitchFamily="49" charset="-128"/>
                <a:ea typeface="MS Gothic" panose="020B0609070205080204" pitchFamily="49" charset="-128"/>
                <a:cs typeface="Times New Roman"/>
                <a:sym typeface="Times New Roman"/>
              </a:rPr>
              <a:t>Tutor Name:Natalie Brailsford</a:t>
            </a:r>
            <a:endParaRPr sz="1800" b="1" dirty="0">
              <a:latin typeface="MS Gothic" panose="020B0609070205080204" pitchFamily="49" charset="-128"/>
              <a:ea typeface="MS Gothic" panose="020B0609070205080204" pitchFamily="49" charset="-128"/>
              <a:cs typeface="Times New Roman"/>
              <a:sym typeface="Times New Roman"/>
            </a:endParaRPr>
          </a:p>
          <a:p>
            <a:pPr marL="0" marR="0" lvl="0" indent="0" algn="ctr" rtl="0">
              <a:lnSpc>
                <a:spcPct val="100000"/>
              </a:lnSpc>
              <a:spcBef>
                <a:spcPts val="0"/>
              </a:spcBef>
              <a:spcAft>
                <a:spcPts val="0"/>
              </a:spcAft>
              <a:buClr>
                <a:srgbClr val="000000"/>
              </a:buClr>
              <a:buSzPts val="1800"/>
              <a:buFont typeface="Arial"/>
              <a:buNone/>
            </a:pPr>
            <a:endParaRPr sz="1800" b="1" dirty="0">
              <a:latin typeface="MS Gothic" panose="020B0609070205080204" pitchFamily="49" charset="-128"/>
              <a:ea typeface="MS Gothic" panose="020B0609070205080204" pitchFamily="49" charset="-128"/>
              <a:cs typeface="Times New Roman"/>
              <a:sym typeface="Times New Roman"/>
            </a:endParaRPr>
          </a:p>
          <a:p>
            <a:pPr marL="0" marR="0" lvl="0" indent="0" algn="ctr" rtl="0">
              <a:lnSpc>
                <a:spcPct val="100000"/>
              </a:lnSpc>
              <a:spcBef>
                <a:spcPts val="0"/>
              </a:spcBef>
              <a:spcAft>
                <a:spcPts val="0"/>
              </a:spcAft>
              <a:buClr>
                <a:srgbClr val="000000"/>
              </a:buClr>
              <a:buSzPts val="1800"/>
              <a:buFont typeface="Arial"/>
              <a:buNone/>
            </a:pPr>
            <a:endParaRPr sz="3000" b="1" dirty="0">
              <a:latin typeface="MS Gothic" panose="020B0609070205080204" pitchFamily="49" charset="-128"/>
              <a:ea typeface="MS Gothic" panose="020B0609070205080204" pitchFamily="49" charset="-128"/>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60"/>
        <p:cNvGrpSpPr/>
        <p:nvPr/>
      </p:nvGrpSpPr>
      <p:grpSpPr>
        <a:xfrm>
          <a:off x="0" y="0"/>
          <a:ext cx="0" cy="0"/>
          <a:chOff x="0" y="0"/>
          <a:chExt cx="0" cy="0"/>
        </a:xfrm>
      </p:grpSpPr>
      <p:pic>
        <p:nvPicPr>
          <p:cNvPr id="61" name="Google Shape;61;p2"/>
          <p:cNvPicPr preferRelativeResize="0"/>
          <p:nvPr/>
        </p:nvPicPr>
        <p:blipFill rotWithShape="1">
          <a:blip r:embed="rId3">
            <a:alphaModFix/>
          </a:blip>
          <a:srcRect t="60663"/>
          <a:stretch/>
        </p:blipFill>
        <p:spPr>
          <a:xfrm>
            <a:off x="0" y="1221000"/>
            <a:ext cx="9143999" cy="3922526"/>
          </a:xfrm>
          <a:prstGeom prst="rect">
            <a:avLst/>
          </a:prstGeom>
          <a:noFill/>
          <a:ln>
            <a:noFill/>
          </a:ln>
        </p:spPr>
      </p:pic>
      <p:sp>
        <p:nvSpPr>
          <p:cNvPr id="62" name="Google Shape;62;p2"/>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63" name="Google Shape;63;p2"/>
          <p:cNvSpPr txBox="1"/>
          <p:nvPr/>
        </p:nvSpPr>
        <p:spPr>
          <a:xfrm>
            <a:off x="-82651" y="1221000"/>
            <a:ext cx="5898900" cy="3508623"/>
          </a:xfrm>
          <a:prstGeom prst="rect">
            <a:avLst/>
          </a:prstGeom>
          <a:noFill/>
          <a:ln>
            <a:noFill/>
          </a:ln>
        </p:spPr>
        <p:txBody>
          <a:bodyPr spcFirstLastPara="1" wrap="square" lIns="91425" tIns="91425" rIns="91425" bIns="91425" anchor="t" anchorCtr="0">
            <a:spAutoFit/>
          </a:bodyPr>
          <a:lstStyle/>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n-lt"/>
                <a:ea typeface="MS Gothic" panose="020B0609070205080204" pitchFamily="49" charset="-128"/>
                <a:cs typeface="Times New Roman"/>
                <a:sym typeface="Times New Roman"/>
              </a:rPr>
              <a:t>The COVID-19 pandemic sped up the process of globalisation of hospitality operations, where hotels have been forced to invent models of service delivery as a precaution against safety and efficiency (Abraham and Krishnan, 2021).</a:t>
            </a:r>
            <a:endParaRPr sz="1200" b="1" dirty="0">
              <a:solidFill>
                <a:schemeClr val="dk1"/>
              </a:solidFill>
              <a:latin typeface="+mn-lt"/>
              <a:ea typeface="MS Gothic" panose="020B0609070205080204" pitchFamily="49" charset="-128"/>
              <a:cs typeface="Times New Roman"/>
              <a:sym typeface="Times New Roman"/>
            </a:endParaRPr>
          </a:p>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n-lt"/>
                <a:ea typeface="MS Gothic" panose="020B0609070205080204" pitchFamily="49" charset="-128"/>
                <a:cs typeface="Times New Roman"/>
                <a:sym typeface="Times New Roman"/>
              </a:rPr>
              <a:t>The new generation of guests, post-pandemic, is much more concerned with hygiene and contactless technology as well as personalised comfort instead of classic luxury.</a:t>
            </a:r>
            <a:endParaRPr sz="1200" b="1" dirty="0">
              <a:solidFill>
                <a:schemeClr val="dk1"/>
              </a:solidFill>
              <a:latin typeface="+mn-lt"/>
              <a:ea typeface="MS Gothic" panose="020B0609070205080204" pitchFamily="49" charset="-128"/>
              <a:cs typeface="Times New Roman"/>
              <a:sym typeface="Times New Roman"/>
            </a:endParaRPr>
          </a:p>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n-lt"/>
                <a:ea typeface="MS Gothic" panose="020B0609070205080204" pitchFamily="49" charset="-128"/>
                <a:cs typeface="Times New Roman"/>
                <a:sym typeface="Times New Roman"/>
              </a:rPr>
              <a:t>The challenges faced by independent hotels, especially the SMEs, include insufficient funding and digital illiteracy that hinders fast change.</a:t>
            </a:r>
            <a:endParaRPr sz="1200" b="1" dirty="0">
              <a:solidFill>
                <a:schemeClr val="dk1"/>
              </a:solidFill>
              <a:latin typeface="+mn-lt"/>
              <a:ea typeface="MS Gothic" panose="020B0609070205080204" pitchFamily="49" charset="-128"/>
              <a:cs typeface="Times New Roman"/>
              <a:sym typeface="Times New Roman"/>
            </a:endParaRPr>
          </a:p>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n-lt"/>
                <a:ea typeface="MS Gothic" panose="020B0609070205080204" pitchFamily="49" charset="-128"/>
                <a:cs typeface="Times New Roman"/>
                <a:sym typeface="Times New Roman"/>
              </a:rPr>
              <a:t>This paper relates directly to Strategy Option 3 of the module brief, dealing with the post-COVID management changes in the hotel industry.</a:t>
            </a:r>
            <a:endParaRPr sz="1200" b="1" dirty="0">
              <a:solidFill>
                <a:schemeClr val="dk1"/>
              </a:solidFill>
              <a:latin typeface="+mn-lt"/>
              <a:ea typeface="MS Gothic" panose="020B0609070205080204" pitchFamily="49" charset="-128"/>
              <a:cs typeface="Times New Roman"/>
              <a:sym typeface="Times New Roman"/>
            </a:endParaRPr>
          </a:p>
        </p:txBody>
      </p:sp>
      <p:sp>
        <p:nvSpPr>
          <p:cNvPr id="64" name="Google Shape;64;p2"/>
          <p:cNvSpPr txBox="1"/>
          <p:nvPr/>
        </p:nvSpPr>
        <p:spPr>
          <a:xfrm>
            <a:off x="-1" y="171934"/>
            <a:ext cx="91440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Introduction (LO1)</a:t>
            </a:r>
            <a:endParaRPr sz="3000" b="1"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65" name="Google Shape;65;p2"/>
          <p:cNvPicPr preferRelativeResize="0"/>
          <p:nvPr/>
        </p:nvPicPr>
        <p:blipFill>
          <a:blip r:embed="rId4">
            <a:alphaModFix/>
          </a:blip>
          <a:stretch>
            <a:fillRect/>
          </a:stretch>
        </p:blipFill>
        <p:spPr>
          <a:xfrm>
            <a:off x="5816250" y="1221000"/>
            <a:ext cx="3327750" cy="39225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69"/>
        <p:cNvGrpSpPr/>
        <p:nvPr/>
      </p:nvGrpSpPr>
      <p:grpSpPr>
        <a:xfrm>
          <a:off x="0" y="0"/>
          <a:ext cx="0" cy="0"/>
          <a:chOff x="0" y="0"/>
          <a:chExt cx="0" cy="0"/>
        </a:xfrm>
      </p:grpSpPr>
      <p:pic>
        <p:nvPicPr>
          <p:cNvPr id="70" name="Google Shape;70;p3"/>
          <p:cNvPicPr preferRelativeResize="0"/>
          <p:nvPr/>
        </p:nvPicPr>
        <p:blipFill rotWithShape="1">
          <a:blip r:embed="rId3">
            <a:alphaModFix/>
          </a:blip>
          <a:srcRect t="60663"/>
          <a:stretch/>
        </p:blipFill>
        <p:spPr>
          <a:xfrm>
            <a:off x="0" y="1093450"/>
            <a:ext cx="9143999" cy="3922526"/>
          </a:xfrm>
          <a:prstGeom prst="rect">
            <a:avLst/>
          </a:prstGeom>
          <a:noFill/>
          <a:ln>
            <a:noFill/>
          </a:ln>
        </p:spPr>
      </p:pic>
      <p:sp>
        <p:nvSpPr>
          <p:cNvPr id="71" name="Google Shape;71;p3"/>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72" name="Google Shape;72;p3"/>
          <p:cNvSpPr txBox="1"/>
          <p:nvPr/>
        </p:nvSpPr>
        <p:spPr>
          <a:xfrm>
            <a:off x="205150" y="1476100"/>
            <a:ext cx="4875733" cy="3508623"/>
          </a:xfrm>
          <a:prstGeom prst="rect">
            <a:avLst/>
          </a:prstGeom>
          <a:noFill/>
          <a:ln>
            <a:noFill/>
          </a:ln>
        </p:spPr>
        <p:txBody>
          <a:bodyPr spcFirstLastPara="1" wrap="square" lIns="91425" tIns="91425" rIns="91425" bIns="91425" anchor="t" anchorCtr="0">
            <a:spAutoFit/>
          </a:bodyPr>
          <a:lstStyle/>
          <a:p>
            <a:pPr marL="457200" lvl="1" indent="-317500" algn="just">
              <a:lnSpc>
                <a:spcPct val="150000"/>
              </a:lnSpc>
              <a:buClr>
                <a:schemeClr val="dk1"/>
              </a:buClr>
              <a:buSzPts val="1400"/>
              <a:buFont typeface="Times New Roman"/>
              <a:buChar char="●"/>
            </a:pPr>
            <a:r>
              <a:rPr lang="en" sz="1200" b="1" dirty="0">
                <a:solidFill>
                  <a:schemeClr val="dk1"/>
                </a:solidFill>
                <a:latin typeface="+mj-lt"/>
                <a:ea typeface="MS Gothic" panose="020B0609070205080204" pitchFamily="49" charset="-128"/>
                <a:cs typeface="Times New Roman"/>
                <a:sym typeface="Times New Roman"/>
              </a:rPr>
              <a:t>Aim: The primary goal is to understand the role of the digital transformation and customised services in improving competitiveness in post-COVID hospitality (Zade and Sethi, 2024).</a:t>
            </a:r>
            <a:endParaRPr sz="1200" b="1" dirty="0">
              <a:solidFill>
                <a:schemeClr val="dk1"/>
              </a:solidFill>
              <a:latin typeface="+mj-lt"/>
              <a:ea typeface="MS Gothic" panose="020B0609070205080204" pitchFamily="49" charset="-128"/>
              <a:cs typeface="Times New Roman"/>
              <a:sym typeface="Times New Roman"/>
            </a:endParaRPr>
          </a:p>
          <a:p>
            <a:pPr marL="457200" lvl="1" indent="-317500" algn="just">
              <a:lnSpc>
                <a:spcPct val="150000"/>
              </a:lnSpc>
              <a:buClr>
                <a:schemeClr val="dk1"/>
              </a:buClr>
              <a:buSzPts val="1400"/>
              <a:buFont typeface="Times New Roman"/>
              <a:buChar char="●"/>
            </a:pPr>
            <a:r>
              <a:rPr lang="en" sz="1200" b="1" dirty="0">
                <a:solidFill>
                  <a:schemeClr val="dk1"/>
                </a:solidFill>
                <a:latin typeface="+mj-lt"/>
                <a:ea typeface="MS Gothic" panose="020B0609070205080204" pitchFamily="49" charset="-128"/>
                <a:cs typeface="Times New Roman"/>
                <a:sym typeface="Times New Roman"/>
              </a:rPr>
              <a:t>Objective 1: Descriptive assessment of PESTLE of external macro trends: Descriptive evaluation of internal factors in SWOT models.</a:t>
            </a:r>
            <a:endParaRPr sz="1200" b="1" dirty="0">
              <a:solidFill>
                <a:schemeClr val="dk1"/>
              </a:solidFill>
              <a:latin typeface="+mj-lt"/>
              <a:ea typeface="MS Gothic" panose="020B0609070205080204" pitchFamily="49" charset="-128"/>
              <a:cs typeface="Times New Roman"/>
              <a:sym typeface="Times New Roman"/>
            </a:endParaRPr>
          </a:p>
          <a:p>
            <a:pPr marL="457200" lvl="1" indent="-317500" algn="just">
              <a:lnSpc>
                <a:spcPct val="150000"/>
              </a:lnSpc>
              <a:buClr>
                <a:schemeClr val="dk1"/>
              </a:buClr>
              <a:buSzPts val="1400"/>
              <a:buFont typeface="Times New Roman"/>
              <a:buChar char="●"/>
            </a:pPr>
            <a:r>
              <a:rPr lang="en" sz="1200" b="1" dirty="0">
                <a:solidFill>
                  <a:schemeClr val="dk1"/>
                </a:solidFill>
                <a:latin typeface="+mj-lt"/>
                <a:ea typeface="MS Gothic" panose="020B0609070205080204" pitchFamily="49" charset="-128"/>
                <a:cs typeface="Times New Roman"/>
                <a:sym typeface="Times New Roman"/>
              </a:rPr>
              <a:t>Objective 2: Examine The Huntsman Inn accommodating change based on technology and experiences (Das, 2023).</a:t>
            </a:r>
            <a:endParaRPr sz="1200" b="1" dirty="0">
              <a:solidFill>
                <a:schemeClr val="dk1"/>
              </a:solidFill>
              <a:latin typeface="+mj-lt"/>
              <a:ea typeface="MS Gothic" panose="020B0609070205080204" pitchFamily="49" charset="-128"/>
              <a:cs typeface="Times New Roman"/>
              <a:sym typeface="Times New Roman"/>
            </a:endParaRPr>
          </a:p>
          <a:p>
            <a:pPr marL="457200" lvl="1" indent="-317500" algn="just">
              <a:lnSpc>
                <a:spcPct val="150000"/>
              </a:lnSpc>
              <a:buClr>
                <a:schemeClr val="dk1"/>
              </a:buClr>
              <a:buSzPts val="1400"/>
              <a:buFont typeface="Times New Roman"/>
              <a:buChar char="●"/>
            </a:pPr>
            <a:r>
              <a:rPr lang="en" sz="1200" b="1" dirty="0">
                <a:solidFill>
                  <a:schemeClr val="dk1"/>
                </a:solidFill>
                <a:latin typeface="+mj-lt"/>
                <a:ea typeface="MS Gothic" panose="020B0609070205080204" pitchFamily="49" charset="-128"/>
                <a:cs typeface="Times New Roman"/>
                <a:sym typeface="Times New Roman"/>
              </a:rPr>
              <a:t>Objective 3: Propose viable, ethical practices that promote digital-human service equilibrium in the long term.</a:t>
            </a:r>
            <a:endParaRPr sz="1200" b="1" dirty="0">
              <a:solidFill>
                <a:schemeClr val="dk1"/>
              </a:solidFill>
              <a:latin typeface="+mj-lt"/>
              <a:ea typeface="MS Gothic" panose="020B0609070205080204" pitchFamily="49" charset="-128"/>
              <a:cs typeface="Times New Roman"/>
              <a:sym typeface="Times New Roman"/>
            </a:endParaRPr>
          </a:p>
        </p:txBody>
      </p:sp>
      <p:sp>
        <p:nvSpPr>
          <p:cNvPr id="73" name="Google Shape;73;p3"/>
          <p:cNvSpPr txBox="1"/>
          <p:nvPr/>
        </p:nvSpPr>
        <p:spPr>
          <a:xfrm>
            <a:off x="1203350" y="287250"/>
            <a:ext cx="76992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Aim and Objectives</a:t>
            </a:r>
            <a:endParaRPr sz="3000" b="1" i="0" u="none" strike="noStrike" cap="none"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1026" name="Picture 2" descr="The Role of IT in Digital Transformation: Key Considerations for Success -  VA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86033" y="1651374"/>
            <a:ext cx="3824877" cy="28649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77"/>
        <p:cNvGrpSpPr/>
        <p:nvPr/>
      </p:nvGrpSpPr>
      <p:grpSpPr>
        <a:xfrm>
          <a:off x="0" y="0"/>
          <a:ext cx="0" cy="0"/>
          <a:chOff x="0" y="0"/>
          <a:chExt cx="0" cy="0"/>
        </a:xfrm>
      </p:grpSpPr>
      <p:pic>
        <p:nvPicPr>
          <p:cNvPr id="78" name="Google Shape;78;p4"/>
          <p:cNvPicPr preferRelativeResize="0"/>
          <p:nvPr/>
        </p:nvPicPr>
        <p:blipFill rotWithShape="1">
          <a:blip r:embed="rId3">
            <a:alphaModFix/>
          </a:blip>
          <a:srcRect t="60663"/>
          <a:stretch/>
        </p:blipFill>
        <p:spPr>
          <a:xfrm>
            <a:off x="0" y="1221000"/>
            <a:ext cx="9143999" cy="3922526"/>
          </a:xfrm>
          <a:prstGeom prst="rect">
            <a:avLst/>
          </a:prstGeom>
          <a:noFill/>
          <a:ln>
            <a:noFill/>
          </a:ln>
        </p:spPr>
      </p:pic>
      <p:sp>
        <p:nvSpPr>
          <p:cNvPr id="79" name="Google Shape;79;p4"/>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80" name="Google Shape;80;p4"/>
          <p:cNvSpPr txBox="1"/>
          <p:nvPr/>
        </p:nvSpPr>
        <p:spPr>
          <a:xfrm>
            <a:off x="111275" y="1221000"/>
            <a:ext cx="4786728" cy="3847177"/>
          </a:xfrm>
          <a:prstGeom prst="rect">
            <a:avLst/>
          </a:prstGeom>
          <a:noFill/>
          <a:ln>
            <a:noFill/>
          </a:ln>
        </p:spPr>
        <p:txBody>
          <a:bodyPr spcFirstLastPara="1" wrap="square" lIns="91425" tIns="91425" rIns="91425" bIns="91425" anchor="t" anchorCtr="0">
            <a:spAutoFit/>
          </a:bodyPr>
          <a:lstStyle/>
          <a:p>
            <a:pPr marL="457200" lvl="0" indent="-317500" algn="l"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MS Gothic" panose="020B0609070205080204" pitchFamily="49" charset="-128"/>
                <a:cs typeface="Times New Roman"/>
                <a:sym typeface="Times New Roman"/>
              </a:rPr>
              <a:t>Huntsman Inn is a local rural hotel located in Holmfirth, UK, which focuses on the local identity and welcoming values of the region (Camilleri and Valeri, 2022).</a:t>
            </a:r>
            <a:endParaRPr sz="1200" b="1" dirty="0">
              <a:solidFill>
                <a:schemeClr val="dk1"/>
              </a:solidFill>
              <a:latin typeface="+mj-lt"/>
              <a:ea typeface="MS Gothic" panose="020B0609070205080204" pitchFamily="49" charset="-128"/>
              <a:cs typeface="Times New Roman"/>
              <a:sym typeface="Times New Roman"/>
            </a:endParaRPr>
          </a:p>
          <a:p>
            <a:pPr marL="457200" lvl="0" indent="-317500" algn="l"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MS Gothic" panose="020B0609070205080204" pitchFamily="49" charset="-128"/>
                <a:cs typeface="Times New Roman"/>
                <a:sym typeface="Times New Roman"/>
              </a:rPr>
              <a:t>Contactless cheque-in and digital menus are the new features of the post-pandemic operations, making the lives of guests easier.</a:t>
            </a:r>
            <a:endParaRPr sz="1200" b="1" dirty="0">
              <a:solidFill>
                <a:schemeClr val="dk1"/>
              </a:solidFill>
              <a:latin typeface="+mj-lt"/>
              <a:ea typeface="MS Gothic" panose="020B0609070205080204" pitchFamily="49" charset="-128"/>
              <a:cs typeface="Times New Roman"/>
              <a:sym typeface="Times New Roman"/>
            </a:endParaRPr>
          </a:p>
          <a:p>
            <a:pPr marL="457200" lvl="0" indent="-317500" algn="l"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MS Gothic" panose="020B0609070205080204" pitchFamily="49" charset="-128"/>
                <a:cs typeface="Times New Roman"/>
                <a:sym typeface="Times New Roman"/>
              </a:rPr>
              <a:t>In a way, management enhances the personalised experiences by incorporating the feedback of the guests into the service design.</a:t>
            </a:r>
            <a:endParaRPr sz="1200" b="1" dirty="0">
              <a:solidFill>
                <a:schemeClr val="dk1"/>
              </a:solidFill>
              <a:latin typeface="+mj-lt"/>
              <a:ea typeface="MS Gothic" panose="020B0609070205080204" pitchFamily="49" charset="-128"/>
              <a:cs typeface="Times New Roman"/>
              <a:sym typeface="Times New Roman"/>
            </a:endParaRPr>
          </a:p>
          <a:p>
            <a:pPr marL="457200" lvl="0" indent="-317500" algn="l" rtl="0">
              <a:lnSpc>
                <a:spcPct val="150000"/>
              </a:lnSpc>
              <a:spcBef>
                <a:spcPts val="1200"/>
              </a:spcBef>
              <a:spcAft>
                <a:spcPts val="1200"/>
              </a:spcAft>
              <a:buClr>
                <a:schemeClr val="dk1"/>
              </a:buClr>
              <a:buSzPts val="1400"/>
              <a:buFont typeface="Times New Roman"/>
              <a:buChar char="●"/>
            </a:pPr>
            <a:r>
              <a:rPr lang="en" sz="1200" b="1" dirty="0">
                <a:solidFill>
                  <a:schemeClr val="dk1"/>
                </a:solidFill>
                <a:latin typeface="+mj-lt"/>
                <a:ea typeface="MS Gothic" panose="020B0609070205080204" pitchFamily="49" charset="-128"/>
                <a:cs typeface="Times New Roman"/>
                <a:sym typeface="Times New Roman"/>
              </a:rPr>
              <a:t>The hotel is a good example of SME survivability and innovation in the context of post-COVID.</a:t>
            </a:r>
            <a:endParaRPr sz="1200" b="1" dirty="0">
              <a:solidFill>
                <a:schemeClr val="dk1"/>
              </a:solidFill>
              <a:latin typeface="+mj-lt"/>
              <a:ea typeface="MS Gothic" panose="020B0609070205080204" pitchFamily="49" charset="-128"/>
              <a:cs typeface="Times New Roman"/>
              <a:sym typeface="Times New Roman"/>
            </a:endParaRPr>
          </a:p>
        </p:txBody>
      </p:sp>
      <p:sp>
        <p:nvSpPr>
          <p:cNvPr id="81" name="Google Shape;81;p4"/>
          <p:cNvSpPr txBox="1"/>
          <p:nvPr/>
        </p:nvSpPr>
        <p:spPr>
          <a:xfrm>
            <a:off x="386200" y="230625"/>
            <a:ext cx="82332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Case Overview: The Huntsman Inn</a:t>
            </a:r>
            <a:endParaRPr sz="3000" b="1"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2050" name="Picture 2" descr="THE HUNTSMAN INN (Galway) - Inn Reviews, Photos, Rate Comparison -  Tripadvis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68347" y="1220999"/>
            <a:ext cx="3975652" cy="38471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85"/>
        <p:cNvGrpSpPr/>
        <p:nvPr/>
      </p:nvGrpSpPr>
      <p:grpSpPr>
        <a:xfrm>
          <a:off x="0" y="0"/>
          <a:ext cx="0" cy="0"/>
          <a:chOff x="0" y="0"/>
          <a:chExt cx="0" cy="0"/>
        </a:xfrm>
      </p:grpSpPr>
      <p:pic>
        <p:nvPicPr>
          <p:cNvPr id="86" name="Google Shape;86;p5"/>
          <p:cNvPicPr preferRelativeResize="0"/>
          <p:nvPr/>
        </p:nvPicPr>
        <p:blipFill rotWithShape="1">
          <a:blip r:embed="rId3">
            <a:alphaModFix/>
          </a:blip>
          <a:srcRect t="60663"/>
          <a:stretch/>
        </p:blipFill>
        <p:spPr>
          <a:xfrm>
            <a:off x="0" y="1221000"/>
            <a:ext cx="9143999" cy="3922526"/>
          </a:xfrm>
          <a:prstGeom prst="rect">
            <a:avLst/>
          </a:prstGeom>
          <a:noFill/>
          <a:ln>
            <a:noFill/>
          </a:ln>
        </p:spPr>
      </p:pic>
      <p:sp>
        <p:nvSpPr>
          <p:cNvPr id="87" name="Google Shape;87;p5"/>
          <p:cNvSpPr/>
          <p:nvPr/>
        </p:nvSpPr>
        <p:spPr>
          <a:xfrm>
            <a:off x="0" y="0"/>
            <a:ext cx="9144000" cy="9066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88" name="Google Shape;88;p5"/>
          <p:cNvSpPr txBox="1"/>
          <p:nvPr/>
        </p:nvSpPr>
        <p:spPr>
          <a:xfrm>
            <a:off x="4166483" y="969075"/>
            <a:ext cx="4821517" cy="3508623"/>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disruption brought about by the pandemic made global hospitality transition to domestic, wellness, and hybrid models of tourism workcation (Youssef </a:t>
            </a:r>
            <a:r>
              <a:rPr lang="en" sz="1200" b="1" i="1" dirty="0">
                <a:solidFill>
                  <a:schemeClr val="dk1"/>
                </a:solidFill>
                <a:latin typeface="+mj-lt"/>
                <a:ea typeface="Times New Roman"/>
                <a:cs typeface="Times New Roman"/>
                <a:sym typeface="Times New Roman"/>
              </a:rPr>
              <a:t>et al. </a:t>
            </a:r>
            <a:r>
              <a:rPr lang="en" sz="1200" b="1" dirty="0">
                <a:solidFill>
                  <a:schemeClr val="dk1"/>
                </a:solidFill>
                <a:latin typeface="+mj-lt"/>
                <a:ea typeface="Times New Roman"/>
                <a:cs typeface="Times New Roman"/>
                <a:sym typeface="Times New Roman"/>
              </a:rPr>
              <a:t>2022).</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Touchless technologies and health procedures evolved into new standards that guaranteed the continuity of business (Abraham and Krishnan, 2021).</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Access to the advanced systems is unequally spread within smaller hotels, increasing the digital divide.</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new priorities of guests are focused on flexibility, emotional guarantees, and technological smooth interaction.</a:t>
            </a:r>
            <a:endParaRPr sz="1200" b="1" dirty="0">
              <a:solidFill>
                <a:schemeClr val="dk1"/>
              </a:solidFill>
              <a:latin typeface="+mj-lt"/>
              <a:ea typeface="Times New Roman"/>
              <a:cs typeface="Times New Roman"/>
              <a:sym typeface="Times New Roman"/>
            </a:endParaRPr>
          </a:p>
        </p:txBody>
      </p:sp>
      <p:sp>
        <p:nvSpPr>
          <p:cNvPr id="89" name="Google Shape;89;p5"/>
          <p:cNvSpPr txBox="1"/>
          <p:nvPr/>
        </p:nvSpPr>
        <p:spPr>
          <a:xfrm>
            <a:off x="0" y="122800"/>
            <a:ext cx="84033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Literature Review 1: Post-COVID Trends</a:t>
            </a:r>
            <a:endParaRPr sz="3000" b="1" i="0" u="none" strike="noStrike" cap="none"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90" name="Google Shape;90;p5"/>
          <p:cNvPicPr preferRelativeResize="0"/>
          <p:nvPr/>
        </p:nvPicPr>
        <p:blipFill>
          <a:blip r:embed="rId4">
            <a:alphaModFix/>
          </a:blip>
          <a:stretch>
            <a:fillRect/>
          </a:stretch>
        </p:blipFill>
        <p:spPr>
          <a:xfrm>
            <a:off x="0" y="1029400"/>
            <a:ext cx="4166483" cy="344829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94"/>
        <p:cNvGrpSpPr/>
        <p:nvPr/>
      </p:nvGrpSpPr>
      <p:grpSpPr>
        <a:xfrm>
          <a:off x="0" y="0"/>
          <a:ext cx="0" cy="0"/>
          <a:chOff x="0" y="0"/>
          <a:chExt cx="0" cy="0"/>
        </a:xfrm>
      </p:grpSpPr>
      <p:pic>
        <p:nvPicPr>
          <p:cNvPr id="95" name="Google Shape;95;p6"/>
          <p:cNvPicPr preferRelativeResize="0"/>
          <p:nvPr/>
        </p:nvPicPr>
        <p:blipFill rotWithShape="1">
          <a:blip r:embed="rId3">
            <a:alphaModFix/>
          </a:blip>
          <a:srcRect t="60663"/>
          <a:stretch/>
        </p:blipFill>
        <p:spPr>
          <a:xfrm>
            <a:off x="0" y="1221000"/>
            <a:ext cx="5397950" cy="3922526"/>
          </a:xfrm>
          <a:prstGeom prst="rect">
            <a:avLst/>
          </a:prstGeom>
          <a:noFill/>
          <a:ln>
            <a:noFill/>
          </a:ln>
        </p:spPr>
      </p:pic>
      <p:sp>
        <p:nvSpPr>
          <p:cNvPr id="96" name="Google Shape;96;p6"/>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97" name="Google Shape;97;p6"/>
          <p:cNvSpPr txBox="1"/>
          <p:nvPr/>
        </p:nvSpPr>
        <p:spPr>
          <a:xfrm>
            <a:off x="0" y="1335834"/>
            <a:ext cx="5272500" cy="3108513"/>
          </a:xfrm>
          <a:prstGeom prst="rect">
            <a:avLst/>
          </a:prstGeom>
          <a:noFill/>
          <a:ln>
            <a:noFill/>
          </a:ln>
        </p:spPr>
        <p:txBody>
          <a:bodyPr spcFirstLastPara="1" wrap="square" lIns="91425" tIns="91425" rIns="91425" bIns="91425" anchor="t" anchorCtr="0">
            <a:spAutoFit/>
          </a:bodyPr>
          <a:lstStyle/>
          <a:p>
            <a:pPr marL="457200" marR="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Experience Economy theory advocates that contemporary service prosperity is characterised by emotional worth and recollection experience.</a:t>
            </a:r>
            <a:endParaRPr sz="1200" b="1" dirty="0">
              <a:solidFill>
                <a:schemeClr val="dk1"/>
              </a:solidFill>
              <a:latin typeface="+mj-lt"/>
              <a:ea typeface="Times New Roman"/>
              <a:cs typeface="Times New Roman"/>
              <a:sym typeface="Times New Roman"/>
            </a:endParaRPr>
          </a:p>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Technology Acceptance Model states that perceived ease of use and usefulness influence the adoption of technology in the hospitality industry  (Al-Kumaim </a:t>
            </a:r>
            <a:r>
              <a:rPr lang="en" sz="1200" b="1" i="1" dirty="0">
                <a:solidFill>
                  <a:schemeClr val="dk1"/>
                </a:solidFill>
                <a:latin typeface="+mj-lt"/>
                <a:ea typeface="Times New Roman"/>
                <a:cs typeface="Times New Roman"/>
                <a:sym typeface="Times New Roman"/>
              </a:rPr>
              <a:t>et al. </a:t>
            </a:r>
            <a:r>
              <a:rPr lang="en" sz="1200" b="1" dirty="0">
                <a:solidFill>
                  <a:schemeClr val="dk1"/>
                </a:solidFill>
                <a:latin typeface="+mj-lt"/>
                <a:ea typeface="Times New Roman"/>
                <a:cs typeface="Times New Roman"/>
                <a:sym typeface="Times New Roman"/>
              </a:rPr>
              <a:t>2025).</a:t>
            </a:r>
            <a:endParaRPr sz="1200" b="1" dirty="0">
              <a:solidFill>
                <a:schemeClr val="dk1"/>
              </a:solidFill>
              <a:latin typeface="+mj-lt"/>
              <a:ea typeface="Times New Roman"/>
              <a:cs typeface="Times New Roman"/>
              <a:sym typeface="Times New Roman"/>
            </a:endParaRPr>
          </a:p>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Service-Dominant Logic emphasises the co-creating value in the context of the interactive service relationships.</a:t>
            </a:r>
            <a:endParaRPr sz="1200" b="1" dirty="0">
              <a:solidFill>
                <a:schemeClr val="dk1"/>
              </a:solidFill>
              <a:latin typeface="+mj-lt"/>
              <a:ea typeface="Times New Roman"/>
              <a:cs typeface="Times New Roman"/>
              <a:sym typeface="Times New Roman"/>
            </a:endParaRPr>
          </a:p>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EI combined with technology systems also promotes the overall guest experience (Das, 2023).</a:t>
            </a:r>
            <a:endParaRPr sz="1200" b="1" dirty="0">
              <a:solidFill>
                <a:schemeClr val="dk1"/>
              </a:solidFill>
              <a:latin typeface="+mj-lt"/>
              <a:ea typeface="Times New Roman"/>
              <a:cs typeface="Times New Roman"/>
              <a:sym typeface="Times New Roman"/>
            </a:endParaRPr>
          </a:p>
        </p:txBody>
      </p:sp>
      <p:sp>
        <p:nvSpPr>
          <p:cNvPr id="98" name="Google Shape;98;p6"/>
          <p:cNvSpPr txBox="1"/>
          <p:nvPr/>
        </p:nvSpPr>
        <p:spPr>
          <a:xfrm>
            <a:off x="423750" y="287250"/>
            <a:ext cx="84033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Literature Review 2: Key Theories</a:t>
            </a:r>
            <a:endParaRPr sz="3000" b="1" i="0" u="none" strike="noStrike" cap="none"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99" name="Google Shape;99;p6"/>
          <p:cNvPicPr preferRelativeResize="0"/>
          <p:nvPr/>
        </p:nvPicPr>
        <p:blipFill>
          <a:blip r:embed="rId4">
            <a:alphaModFix/>
          </a:blip>
          <a:stretch>
            <a:fillRect/>
          </a:stretch>
        </p:blipFill>
        <p:spPr>
          <a:xfrm>
            <a:off x="5397950" y="1451625"/>
            <a:ext cx="3746050" cy="32861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03"/>
        <p:cNvGrpSpPr/>
        <p:nvPr/>
      </p:nvGrpSpPr>
      <p:grpSpPr>
        <a:xfrm>
          <a:off x="0" y="0"/>
          <a:ext cx="0" cy="0"/>
          <a:chOff x="0" y="0"/>
          <a:chExt cx="0" cy="0"/>
        </a:xfrm>
      </p:grpSpPr>
      <p:pic>
        <p:nvPicPr>
          <p:cNvPr id="104" name="Google Shape;104;p7"/>
          <p:cNvPicPr preferRelativeResize="0"/>
          <p:nvPr/>
        </p:nvPicPr>
        <p:blipFill rotWithShape="1">
          <a:blip r:embed="rId3">
            <a:alphaModFix/>
          </a:blip>
          <a:srcRect t="60663"/>
          <a:stretch/>
        </p:blipFill>
        <p:spPr>
          <a:xfrm>
            <a:off x="0" y="1221000"/>
            <a:ext cx="9143999" cy="3922526"/>
          </a:xfrm>
          <a:prstGeom prst="rect">
            <a:avLst/>
          </a:prstGeom>
          <a:noFill/>
          <a:ln>
            <a:noFill/>
          </a:ln>
        </p:spPr>
      </p:pic>
      <p:sp>
        <p:nvSpPr>
          <p:cNvPr id="105" name="Google Shape;105;p7"/>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106" name="Google Shape;106;p7"/>
          <p:cNvSpPr txBox="1"/>
          <p:nvPr/>
        </p:nvSpPr>
        <p:spPr>
          <a:xfrm>
            <a:off x="4041800" y="1221000"/>
            <a:ext cx="5165700" cy="3508623"/>
          </a:xfrm>
          <a:prstGeom prst="rect">
            <a:avLst/>
          </a:prstGeom>
          <a:noFill/>
          <a:ln>
            <a:noFill/>
          </a:ln>
        </p:spPr>
        <p:txBody>
          <a:bodyPr spcFirstLastPara="1" wrap="square" lIns="91425" tIns="91425" rIns="91425" bIns="91425" anchor="t" anchorCtr="0">
            <a:spAutoFit/>
          </a:bodyPr>
          <a:lstStyle/>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CRM systems that are founded on data can be applied by hotels to tailor offers and increase loyalty via predictive analytics.</a:t>
            </a:r>
            <a:endParaRPr sz="1200" b="1" dirty="0">
              <a:solidFill>
                <a:schemeClr val="dk1"/>
              </a:solidFill>
              <a:latin typeface="+mj-lt"/>
              <a:ea typeface="Times New Roman"/>
              <a:cs typeface="Times New Roman"/>
              <a:sym typeface="Times New Roman"/>
            </a:endParaRPr>
          </a:p>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emotional satisfaction is enhanced through AI-based aids that customise real-time recommendations depending on the preferences of the guests (Hiezl and Gyuracze-Nemeth, 2025).</a:t>
            </a:r>
            <a:endParaRPr sz="1200" b="1" dirty="0">
              <a:solidFill>
                <a:schemeClr val="dk1"/>
              </a:solidFill>
              <a:latin typeface="+mj-lt"/>
              <a:ea typeface="Times New Roman"/>
              <a:cs typeface="Times New Roman"/>
              <a:sym typeface="Times New Roman"/>
            </a:endParaRPr>
          </a:p>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Over-automation poses the risk of losing human warmth, which is critical in hospitality identity (Bagadiya and Kathiriya, 2024).</a:t>
            </a:r>
            <a:endParaRPr sz="1200" b="1" dirty="0">
              <a:solidFill>
                <a:schemeClr val="dk1"/>
              </a:solidFill>
              <a:latin typeface="+mj-lt"/>
              <a:ea typeface="Times New Roman"/>
              <a:cs typeface="Times New Roman"/>
              <a:sym typeface="Times New Roman"/>
            </a:endParaRPr>
          </a:p>
          <a:p>
            <a:pPr marL="457200" marR="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A digital-human hybrid model assures that efficiency is achieved, and at the same time, the authentic culture of service is not compromised.</a:t>
            </a:r>
            <a:endParaRPr sz="1200" b="1" dirty="0">
              <a:solidFill>
                <a:schemeClr val="dk1"/>
              </a:solidFill>
              <a:latin typeface="+mj-lt"/>
              <a:ea typeface="Times New Roman"/>
              <a:cs typeface="Times New Roman"/>
              <a:sym typeface="Times New Roman"/>
            </a:endParaRPr>
          </a:p>
        </p:txBody>
      </p:sp>
      <p:sp>
        <p:nvSpPr>
          <p:cNvPr id="107" name="Google Shape;107;p7"/>
          <p:cNvSpPr txBox="1"/>
          <p:nvPr/>
        </p:nvSpPr>
        <p:spPr>
          <a:xfrm>
            <a:off x="-95362" y="10442"/>
            <a:ext cx="9334722" cy="7386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2400" b="1" dirty="0">
                <a:solidFill>
                  <a:schemeClr val="dk1"/>
                </a:solidFill>
                <a:latin typeface="MS Gothic" panose="020B0609070205080204" pitchFamily="49" charset="-128"/>
                <a:ea typeface="MS Gothic" panose="020B0609070205080204" pitchFamily="49" charset="-128"/>
                <a:cs typeface="Times New Roman"/>
                <a:sym typeface="Times New Roman"/>
              </a:rPr>
              <a:t>Literature Review 3: Personalisation and Integration</a:t>
            </a:r>
            <a:endParaRPr sz="2400" b="1"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108" name="Google Shape;108;p7"/>
          <p:cNvPicPr preferRelativeResize="0"/>
          <p:nvPr/>
        </p:nvPicPr>
        <p:blipFill>
          <a:blip r:embed="rId4">
            <a:alphaModFix/>
          </a:blip>
          <a:stretch>
            <a:fillRect/>
          </a:stretch>
        </p:blipFill>
        <p:spPr>
          <a:xfrm>
            <a:off x="0" y="1692925"/>
            <a:ext cx="4041800" cy="26670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12"/>
        <p:cNvGrpSpPr/>
        <p:nvPr/>
      </p:nvGrpSpPr>
      <p:grpSpPr>
        <a:xfrm>
          <a:off x="0" y="0"/>
          <a:ext cx="0" cy="0"/>
          <a:chOff x="0" y="0"/>
          <a:chExt cx="0" cy="0"/>
        </a:xfrm>
      </p:grpSpPr>
      <p:sp>
        <p:nvSpPr>
          <p:cNvPr id="113" name="Google Shape;113;p8"/>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114" name="Google Shape;114;p8"/>
          <p:cNvSpPr txBox="1"/>
          <p:nvPr/>
        </p:nvSpPr>
        <p:spPr>
          <a:xfrm>
            <a:off x="-107379" y="1337736"/>
            <a:ext cx="4894064" cy="3847177"/>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study used the qualitative research design, which is secondary with desk-based analysis or review of scholarly and commercial materials (Elkhwesky </a:t>
            </a:r>
            <a:r>
              <a:rPr lang="en" sz="1200" b="1" i="1" dirty="0">
                <a:solidFill>
                  <a:schemeClr val="dk1"/>
                </a:solidFill>
                <a:latin typeface="+mj-lt"/>
                <a:ea typeface="Times New Roman"/>
                <a:cs typeface="Times New Roman"/>
                <a:sym typeface="Times New Roman"/>
              </a:rPr>
              <a:t>et al. </a:t>
            </a:r>
            <a:r>
              <a:rPr lang="en" sz="1200" b="1" dirty="0">
                <a:solidFill>
                  <a:schemeClr val="dk1"/>
                </a:solidFill>
                <a:latin typeface="+mj-lt"/>
                <a:ea typeface="Times New Roman"/>
                <a:cs typeface="Times New Roman"/>
                <a:sym typeface="Times New Roman"/>
              </a:rPr>
              <a:t>2024).</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Peer-reviewed journals, hospitality reports, and case materials on The Huntsman Inn were included in the data.</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They included PESTLE as an analytical tool to assess the macro influences and SWOT as an analytical tool to assess internal influences (Breier </a:t>
            </a:r>
            <a:r>
              <a:rPr lang="en" sz="1200" b="1" i="1" dirty="0">
                <a:solidFill>
                  <a:schemeClr val="dk1"/>
                </a:solidFill>
                <a:latin typeface="+mj-lt"/>
                <a:ea typeface="Times New Roman"/>
                <a:cs typeface="Times New Roman"/>
                <a:sym typeface="Times New Roman"/>
              </a:rPr>
              <a:t>et al.</a:t>
            </a:r>
            <a:r>
              <a:rPr lang="en" sz="1200" b="1" dirty="0">
                <a:solidFill>
                  <a:schemeClr val="dk1"/>
                </a:solidFill>
                <a:latin typeface="+mj-lt"/>
                <a:ea typeface="Times New Roman"/>
                <a:cs typeface="Times New Roman"/>
                <a:sym typeface="Times New Roman"/>
              </a:rPr>
              <a:t> 2021).</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120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This design guaranteed that it was ethical and efficient in terms of time to examine what is going on at present in relation to COVID.</a:t>
            </a:r>
            <a:endParaRPr sz="1200" b="1" dirty="0">
              <a:solidFill>
                <a:schemeClr val="dk1"/>
              </a:solidFill>
              <a:latin typeface="+mj-lt"/>
              <a:ea typeface="Times New Roman"/>
              <a:cs typeface="Times New Roman"/>
              <a:sym typeface="Times New Roman"/>
            </a:endParaRPr>
          </a:p>
        </p:txBody>
      </p:sp>
      <p:sp>
        <p:nvSpPr>
          <p:cNvPr id="115" name="Google Shape;115;p8"/>
          <p:cNvSpPr txBox="1"/>
          <p:nvPr/>
        </p:nvSpPr>
        <p:spPr>
          <a:xfrm>
            <a:off x="293675" y="287250"/>
            <a:ext cx="84033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Methodology (LO3)</a:t>
            </a:r>
            <a:endParaRPr sz="3000" b="1" i="0" u="none" strike="noStrike" cap="none"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3074" name="Picture 2" descr="What is a Research Design? Definition, Types, Methods and Examp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661" y="1221000"/>
            <a:ext cx="4190339" cy="392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19"/>
        <p:cNvGrpSpPr/>
        <p:nvPr/>
      </p:nvGrpSpPr>
      <p:grpSpPr>
        <a:xfrm>
          <a:off x="0" y="0"/>
          <a:ext cx="0" cy="0"/>
          <a:chOff x="0" y="0"/>
          <a:chExt cx="0" cy="0"/>
        </a:xfrm>
      </p:grpSpPr>
      <p:sp>
        <p:nvSpPr>
          <p:cNvPr id="120" name="Google Shape;120;g39ad9312828_0_0"/>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121" name="Google Shape;121;g39ad9312828_0_0"/>
          <p:cNvSpPr txBox="1"/>
          <p:nvPr/>
        </p:nvSpPr>
        <p:spPr>
          <a:xfrm>
            <a:off x="3598175" y="1221000"/>
            <a:ext cx="5545800" cy="4124176"/>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Political: Health and safety regulations were improved, and compliance requirements were elevated, but at the cost of consumer trust (El-Said </a:t>
            </a:r>
            <a:r>
              <a:rPr lang="en" sz="1200" b="1" i="1" dirty="0">
                <a:solidFill>
                  <a:schemeClr val="dk1"/>
                </a:solidFill>
                <a:latin typeface="+mj-lt"/>
                <a:ea typeface="Times New Roman"/>
                <a:cs typeface="Times New Roman"/>
                <a:sym typeface="Times New Roman"/>
              </a:rPr>
              <a:t>et al.</a:t>
            </a:r>
            <a:r>
              <a:rPr lang="en" sz="1200" b="1" dirty="0">
                <a:solidFill>
                  <a:schemeClr val="dk1"/>
                </a:solidFill>
                <a:latin typeface="+mj-lt"/>
                <a:ea typeface="Times New Roman"/>
                <a:cs typeface="Times New Roman"/>
                <a:sym typeface="Times New Roman"/>
              </a:rPr>
              <a:t> 2024).</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Economic: Inflation and labour deficits increased the costs of operation and promoted the adoption of automation (Bianchi, 2024).</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Social: Guests emphasise wellness, sustainability and emotional security, which affects service innovation.</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120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Technological, Legal, and Environmental: The adoption of AI in the country and the appropriate legislation on data security in the sphere stimulate ethical development of digital transactions (Trifonova, 2024).</a:t>
            </a:r>
            <a:endParaRPr sz="1200" b="1" dirty="0">
              <a:solidFill>
                <a:schemeClr val="dk1"/>
              </a:solidFill>
              <a:latin typeface="+mj-lt"/>
              <a:ea typeface="Times New Roman"/>
              <a:cs typeface="Times New Roman"/>
              <a:sym typeface="Times New Roman"/>
            </a:endParaRPr>
          </a:p>
        </p:txBody>
      </p:sp>
      <p:sp>
        <p:nvSpPr>
          <p:cNvPr id="122" name="Google Shape;122;g39ad9312828_0_0"/>
          <p:cNvSpPr txBox="1"/>
          <p:nvPr/>
        </p:nvSpPr>
        <p:spPr>
          <a:xfrm>
            <a:off x="293675" y="287250"/>
            <a:ext cx="84033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PESTLE Findings (LO4 – External Forces)</a:t>
            </a:r>
            <a:endParaRPr sz="3000" b="1" i="0" u="none" strike="noStrike" cap="none"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123" name="Google Shape;123;g39ad9312828_0_0"/>
          <p:cNvPicPr preferRelativeResize="0"/>
          <p:nvPr/>
        </p:nvPicPr>
        <p:blipFill>
          <a:blip r:embed="rId3">
            <a:alphaModFix/>
          </a:blip>
          <a:stretch>
            <a:fillRect/>
          </a:stretch>
        </p:blipFill>
        <p:spPr>
          <a:xfrm>
            <a:off x="0" y="1221000"/>
            <a:ext cx="3598175" cy="3922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27"/>
        <p:cNvGrpSpPr/>
        <p:nvPr/>
      </p:nvGrpSpPr>
      <p:grpSpPr>
        <a:xfrm>
          <a:off x="0" y="0"/>
          <a:ext cx="0" cy="0"/>
          <a:chOff x="0" y="0"/>
          <a:chExt cx="0" cy="0"/>
        </a:xfrm>
      </p:grpSpPr>
      <p:sp>
        <p:nvSpPr>
          <p:cNvPr id="128" name="Google Shape;128;g39ad9312828_0_7"/>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129" name="Google Shape;129;g39ad9312828_0_7"/>
          <p:cNvSpPr txBox="1"/>
          <p:nvPr/>
        </p:nvSpPr>
        <p:spPr>
          <a:xfrm>
            <a:off x="4348200" y="1538788"/>
            <a:ext cx="4795800" cy="3293179"/>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Strengths: good local brand image and customer relationship in service provision (Camilleri and Valeri, 2022).</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Weaknesses: Insufficient computer infrastructure and use of manual reservation (Abdalla, 2024).</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Opportunities: Domestic tourism promotion by integration of CRM and growth.</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120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Threats: Chain hotels that are technologically advanced and have strong marketing power.</a:t>
            </a:r>
            <a:endParaRPr sz="1200" b="1" dirty="0">
              <a:solidFill>
                <a:schemeClr val="dk1"/>
              </a:solidFill>
              <a:latin typeface="+mj-lt"/>
              <a:ea typeface="Times New Roman"/>
              <a:cs typeface="Times New Roman"/>
              <a:sym typeface="Times New Roman"/>
            </a:endParaRPr>
          </a:p>
        </p:txBody>
      </p:sp>
      <p:sp>
        <p:nvSpPr>
          <p:cNvPr id="130" name="Google Shape;130;g39ad9312828_0_7"/>
          <p:cNvSpPr txBox="1"/>
          <p:nvPr/>
        </p:nvSpPr>
        <p:spPr>
          <a:xfrm>
            <a:off x="293675" y="287250"/>
            <a:ext cx="84033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SWOT Analysis: The Huntsman Inn</a:t>
            </a:r>
            <a:endParaRPr sz="3000" b="1"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131" name="Google Shape;131;g39ad9312828_0_7"/>
          <p:cNvPicPr preferRelativeResize="0"/>
          <p:nvPr/>
        </p:nvPicPr>
        <p:blipFill>
          <a:blip r:embed="rId3">
            <a:alphaModFix/>
          </a:blip>
          <a:stretch>
            <a:fillRect/>
          </a:stretch>
        </p:blipFill>
        <p:spPr>
          <a:xfrm>
            <a:off x="0" y="1626450"/>
            <a:ext cx="4449450" cy="27404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35"/>
        <p:cNvGrpSpPr/>
        <p:nvPr/>
      </p:nvGrpSpPr>
      <p:grpSpPr>
        <a:xfrm>
          <a:off x="0" y="0"/>
          <a:ext cx="0" cy="0"/>
          <a:chOff x="0" y="0"/>
          <a:chExt cx="0" cy="0"/>
        </a:xfrm>
      </p:grpSpPr>
      <p:sp>
        <p:nvSpPr>
          <p:cNvPr id="136" name="Google Shape;136;g39ad9312828_0_14"/>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137" name="Google Shape;137;g39ad9312828_0_14"/>
          <p:cNvSpPr txBox="1"/>
          <p:nvPr/>
        </p:nvSpPr>
        <p:spPr>
          <a:xfrm>
            <a:off x="4348350" y="1365250"/>
            <a:ext cx="4795800" cy="3847177"/>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efficiency of operations has been facilitated by digital tools to enhance real-time communication with guests.</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automated systems save on waiting time and improve satisfaction by decreasing confusion in smooth events.</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AI-driven analytics assists in making accurate managerial decisions and predictions (Breier </a:t>
            </a:r>
            <a:r>
              <a:rPr lang="en" sz="1200" b="1" i="1" dirty="0">
                <a:solidFill>
                  <a:schemeClr val="dk1"/>
                </a:solidFill>
                <a:latin typeface="+mj-lt"/>
                <a:ea typeface="Times New Roman"/>
                <a:cs typeface="Times New Roman"/>
                <a:sym typeface="Times New Roman"/>
              </a:rPr>
              <a:t>et al. </a:t>
            </a:r>
            <a:r>
              <a:rPr lang="en" sz="1200" b="1" dirty="0">
                <a:solidFill>
                  <a:schemeClr val="dk1"/>
                </a:solidFill>
                <a:latin typeface="+mj-lt"/>
                <a:ea typeface="Times New Roman"/>
                <a:cs typeface="Times New Roman"/>
                <a:sym typeface="Times New Roman"/>
              </a:rPr>
              <a:t>2021).</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120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employees need consistent digital training to be consistent and keep the quality of the services (Mandić </a:t>
            </a:r>
            <a:r>
              <a:rPr lang="en" sz="1200" b="1" i="1" dirty="0">
                <a:solidFill>
                  <a:schemeClr val="dk1"/>
                </a:solidFill>
                <a:latin typeface="+mj-lt"/>
                <a:ea typeface="Times New Roman"/>
                <a:cs typeface="Times New Roman"/>
                <a:sym typeface="Times New Roman"/>
              </a:rPr>
              <a:t>et al. </a:t>
            </a:r>
            <a:r>
              <a:rPr lang="en" sz="1200" b="1" dirty="0">
                <a:solidFill>
                  <a:schemeClr val="dk1"/>
                </a:solidFill>
                <a:latin typeface="+mj-lt"/>
                <a:ea typeface="Times New Roman"/>
                <a:cs typeface="Times New Roman"/>
                <a:sym typeface="Times New Roman"/>
              </a:rPr>
              <a:t>2023).</a:t>
            </a:r>
            <a:endParaRPr sz="1200" b="1" dirty="0">
              <a:solidFill>
                <a:schemeClr val="dk1"/>
              </a:solidFill>
              <a:latin typeface="+mj-lt"/>
              <a:ea typeface="Times New Roman"/>
              <a:cs typeface="Times New Roman"/>
              <a:sym typeface="Times New Roman"/>
            </a:endParaRPr>
          </a:p>
        </p:txBody>
      </p:sp>
      <p:sp>
        <p:nvSpPr>
          <p:cNvPr id="138" name="Google Shape;138;g39ad9312828_0_14"/>
          <p:cNvSpPr txBox="1"/>
          <p:nvPr/>
        </p:nvSpPr>
        <p:spPr>
          <a:xfrm>
            <a:off x="293675" y="287250"/>
            <a:ext cx="84033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Impact Analysis 1: Digital Transformation</a:t>
            </a:r>
            <a:endParaRPr sz="3000" b="1"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139" name="Google Shape;139;g39ad9312828_0_14"/>
          <p:cNvPicPr preferRelativeResize="0"/>
          <p:nvPr/>
        </p:nvPicPr>
        <p:blipFill>
          <a:blip r:embed="rId3">
            <a:alphaModFix/>
          </a:blip>
          <a:stretch>
            <a:fillRect/>
          </a:stretch>
        </p:blipFill>
        <p:spPr>
          <a:xfrm>
            <a:off x="152400" y="1626450"/>
            <a:ext cx="3889400" cy="30670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43"/>
        <p:cNvGrpSpPr/>
        <p:nvPr/>
      </p:nvGrpSpPr>
      <p:grpSpPr>
        <a:xfrm>
          <a:off x="0" y="0"/>
          <a:ext cx="0" cy="0"/>
          <a:chOff x="0" y="0"/>
          <a:chExt cx="0" cy="0"/>
        </a:xfrm>
      </p:grpSpPr>
      <p:sp>
        <p:nvSpPr>
          <p:cNvPr id="144" name="Google Shape;144;g39ad9312828_0_21"/>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145" name="Google Shape;145;g39ad9312828_0_21"/>
          <p:cNvSpPr txBox="1"/>
          <p:nvPr/>
        </p:nvSpPr>
        <p:spPr>
          <a:xfrm>
            <a:off x="0" y="1398679"/>
            <a:ext cx="3753016" cy="3847177"/>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Differentiated products and services increase brand loyalty and customer loyalty.</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level of emotional satisfaction comes as a result of AI recommendations matching the values of individual guests.</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Non-commercial information management by GDPR promotes the confidence and transparency of guests.</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120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Inclusive tactics minimise the chances of losing digitally disadvantaged customers.</a:t>
            </a:r>
            <a:endParaRPr sz="1200" b="1" dirty="0">
              <a:solidFill>
                <a:schemeClr val="dk1"/>
              </a:solidFill>
              <a:latin typeface="+mj-lt"/>
              <a:ea typeface="Times New Roman"/>
              <a:cs typeface="Times New Roman"/>
              <a:sym typeface="Times New Roman"/>
            </a:endParaRPr>
          </a:p>
        </p:txBody>
      </p:sp>
      <p:sp>
        <p:nvSpPr>
          <p:cNvPr id="146" name="Google Shape;146;g39ad9312828_0_21"/>
          <p:cNvSpPr txBox="1"/>
          <p:nvPr/>
        </p:nvSpPr>
        <p:spPr>
          <a:xfrm>
            <a:off x="293675" y="287250"/>
            <a:ext cx="8403300" cy="646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a:solidFill>
                  <a:schemeClr val="dk1"/>
                </a:solidFill>
                <a:latin typeface="Times New Roman"/>
                <a:ea typeface="Times New Roman"/>
                <a:cs typeface="Times New Roman"/>
                <a:sym typeface="Times New Roman"/>
              </a:rPr>
              <a:t>Impact Analysis 2: Personalisation and Ethics</a:t>
            </a:r>
            <a:endParaRPr sz="3000" b="1" i="0" u="none" strike="noStrike" cap="none">
              <a:solidFill>
                <a:schemeClr val="dk1"/>
              </a:solidFill>
              <a:latin typeface="Times New Roman"/>
              <a:ea typeface="Times New Roman"/>
              <a:cs typeface="Times New Roman"/>
              <a:sym typeface="Times New Roman"/>
            </a:endParaRPr>
          </a:p>
        </p:txBody>
      </p:sp>
      <p:pic>
        <p:nvPicPr>
          <p:cNvPr id="4098" name="Picture 2" descr="Hotel Product Development | GNC Hospitality Consul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3016" y="1508249"/>
            <a:ext cx="5390984" cy="342155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50"/>
        <p:cNvGrpSpPr/>
        <p:nvPr/>
      </p:nvGrpSpPr>
      <p:grpSpPr>
        <a:xfrm>
          <a:off x="0" y="0"/>
          <a:ext cx="0" cy="0"/>
          <a:chOff x="0" y="0"/>
          <a:chExt cx="0" cy="0"/>
        </a:xfrm>
      </p:grpSpPr>
      <p:sp>
        <p:nvSpPr>
          <p:cNvPr id="151" name="Google Shape;151;g39ad9312828_0_56"/>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152" name="Google Shape;152;g39ad9312828_0_56"/>
          <p:cNvSpPr txBox="1"/>
          <p:nvPr/>
        </p:nvSpPr>
        <p:spPr>
          <a:xfrm>
            <a:off x="3730075" y="1543925"/>
            <a:ext cx="5185500" cy="3293179"/>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major global brands like Marriott and Accor use developed smart ecosystems that enhance productivity (Bilgihan and Ricci, 2024).</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At independent hotels, there are financial and technical constraints to large-scale automation.</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Digital literacy can be hastened by working together with the tourism and technology associations.</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120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Sustainable competitive parity can be obtained through the inclusion efforts of the collective industry.</a:t>
            </a:r>
            <a:endParaRPr sz="1200" b="1" dirty="0">
              <a:solidFill>
                <a:schemeClr val="dk1"/>
              </a:solidFill>
              <a:latin typeface="+mj-lt"/>
              <a:ea typeface="Times New Roman"/>
              <a:cs typeface="Times New Roman"/>
              <a:sym typeface="Times New Roman"/>
            </a:endParaRPr>
          </a:p>
        </p:txBody>
      </p:sp>
      <p:sp>
        <p:nvSpPr>
          <p:cNvPr id="153" name="Google Shape;153;g39ad9312828_0_56"/>
          <p:cNvSpPr txBox="1"/>
          <p:nvPr/>
        </p:nvSpPr>
        <p:spPr>
          <a:xfrm>
            <a:off x="293675" y="287250"/>
            <a:ext cx="84033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Industry Reflection</a:t>
            </a:r>
            <a:endParaRPr sz="3000" b="1" i="0" u="none" strike="noStrike" cap="none"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154" name="Google Shape;154;g39ad9312828_0_56"/>
          <p:cNvPicPr preferRelativeResize="0"/>
          <p:nvPr/>
        </p:nvPicPr>
        <p:blipFill>
          <a:blip r:embed="rId3">
            <a:alphaModFix/>
          </a:blip>
          <a:stretch>
            <a:fillRect/>
          </a:stretch>
        </p:blipFill>
        <p:spPr>
          <a:xfrm>
            <a:off x="0" y="1543925"/>
            <a:ext cx="3730075" cy="32575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58"/>
        <p:cNvGrpSpPr/>
        <p:nvPr/>
      </p:nvGrpSpPr>
      <p:grpSpPr>
        <a:xfrm>
          <a:off x="0" y="0"/>
          <a:ext cx="0" cy="0"/>
          <a:chOff x="0" y="0"/>
          <a:chExt cx="0" cy="0"/>
        </a:xfrm>
      </p:grpSpPr>
      <p:sp>
        <p:nvSpPr>
          <p:cNvPr id="159" name="Google Shape;159;g39ad9312828_0_28"/>
          <p:cNvSpPr/>
          <p:nvPr/>
        </p:nvSpPr>
        <p:spPr>
          <a:xfrm>
            <a:off x="0" y="0"/>
            <a:ext cx="9144000" cy="12210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sp>
        <p:nvSpPr>
          <p:cNvPr id="160" name="Google Shape;160;g39ad9312828_0_28"/>
          <p:cNvSpPr txBox="1"/>
          <p:nvPr/>
        </p:nvSpPr>
        <p:spPr>
          <a:xfrm>
            <a:off x="293675" y="1387911"/>
            <a:ext cx="3968224" cy="3847177"/>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The success of the post-COVID hospitality depends on being automated and genuine with a human connection.</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Recommendation 1: Reintroduce the low-cost CRM and AI solutions to suit the SMEs.</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Recommendation 2: Introduce periodic training of staff based on the combination of digital and interpersonal skills.</a:t>
            </a:r>
            <a:endParaRPr sz="1200" b="1" dirty="0">
              <a:solidFill>
                <a:schemeClr val="dk1"/>
              </a:solidFill>
              <a:latin typeface="+mj-lt"/>
              <a:ea typeface="Times New Roman"/>
              <a:cs typeface="Times New Roman"/>
              <a:sym typeface="Times New Roman"/>
            </a:endParaRPr>
          </a:p>
          <a:p>
            <a:pPr marL="457200" lvl="0" indent="-317500" algn="just" rtl="0">
              <a:lnSpc>
                <a:spcPct val="150000"/>
              </a:lnSpc>
              <a:spcBef>
                <a:spcPts val="1200"/>
              </a:spcBef>
              <a:spcAft>
                <a:spcPts val="1200"/>
              </a:spcAft>
              <a:buClr>
                <a:schemeClr val="dk1"/>
              </a:buClr>
              <a:buSzPts val="1400"/>
              <a:buFont typeface="Times New Roman"/>
              <a:buChar char="●"/>
            </a:pPr>
            <a:r>
              <a:rPr lang="en" sz="1200" b="1" dirty="0">
                <a:solidFill>
                  <a:schemeClr val="dk1"/>
                </a:solidFill>
                <a:latin typeface="+mj-lt"/>
                <a:ea typeface="Times New Roman"/>
                <a:cs typeface="Times New Roman"/>
                <a:sym typeface="Times New Roman"/>
              </a:rPr>
              <a:t>Recommendation 3: Have GDPR-based data governance to provide transparency and trust in customers.</a:t>
            </a:r>
            <a:endParaRPr sz="1200" b="1" dirty="0">
              <a:solidFill>
                <a:schemeClr val="dk1"/>
              </a:solidFill>
              <a:latin typeface="+mj-lt"/>
              <a:ea typeface="Times New Roman"/>
              <a:cs typeface="Times New Roman"/>
              <a:sym typeface="Times New Roman"/>
            </a:endParaRPr>
          </a:p>
        </p:txBody>
      </p:sp>
      <p:sp>
        <p:nvSpPr>
          <p:cNvPr id="161" name="Google Shape;161;g39ad9312828_0_28"/>
          <p:cNvSpPr txBox="1"/>
          <p:nvPr/>
        </p:nvSpPr>
        <p:spPr>
          <a:xfrm>
            <a:off x="293675" y="287250"/>
            <a:ext cx="8403300" cy="87713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dirty="0">
                <a:solidFill>
                  <a:schemeClr val="dk1"/>
                </a:solidFill>
                <a:latin typeface="MS Gothic" panose="020B0609070205080204" pitchFamily="49" charset="-128"/>
                <a:ea typeface="MS Gothic" panose="020B0609070205080204" pitchFamily="49" charset="-128"/>
                <a:cs typeface="Times New Roman"/>
                <a:sym typeface="Times New Roman"/>
              </a:rPr>
              <a:t>Conclusion and Recommendations (LO5)</a:t>
            </a:r>
            <a:endParaRPr sz="3000" b="1" dirty="0">
              <a:solidFill>
                <a:schemeClr val="dk1"/>
              </a:solidFill>
              <a:latin typeface="MS Gothic" panose="020B0609070205080204" pitchFamily="49" charset="-128"/>
              <a:ea typeface="MS Gothic" panose="020B0609070205080204" pitchFamily="49" charset="-128"/>
              <a:cs typeface="Times New Roman"/>
              <a:sym typeface="Times New Roman"/>
            </a:endParaRPr>
          </a:p>
        </p:txBody>
      </p:sp>
      <p:pic>
        <p:nvPicPr>
          <p:cNvPr id="5122" name="Picture 2" descr="https://www.hftp.org/img/http/aHR0cHM6Ly93d3cuaG9zcGl0YWxpdHluZXQub3JnL3BpY3R1cmUvMTUzMTcxNDAxLmpwZz90PTE3MjA1MTQzMDg=?p=seo_pro_og&amp;s=4ea19c1a709b2cd9dce8dfca457170e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324" y="1221001"/>
            <a:ext cx="4648675" cy="392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65"/>
        <p:cNvGrpSpPr/>
        <p:nvPr/>
      </p:nvGrpSpPr>
      <p:grpSpPr>
        <a:xfrm>
          <a:off x="0" y="0"/>
          <a:ext cx="0" cy="0"/>
          <a:chOff x="0" y="0"/>
          <a:chExt cx="0" cy="0"/>
        </a:xfrm>
      </p:grpSpPr>
      <p:sp>
        <p:nvSpPr>
          <p:cNvPr id="166" name="Google Shape;166;p10"/>
          <p:cNvSpPr/>
          <p:nvPr/>
        </p:nvSpPr>
        <p:spPr>
          <a:xfrm>
            <a:off x="0" y="0"/>
            <a:ext cx="9144000" cy="9111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1200" b="0" i="0" u="none" strike="noStrike" cap="none">
              <a:solidFill>
                <a:srgbClr val="000000"/>
              </a:solidFill>
              <a:latin typeface="Arial"/>
              <a:ea typeface="Arial"/>
              <a:cs typeface="Arial"/>
              <a:sym typeface="Arial"/>
            </a:endParaRPr>
          </a:p>
        </p:txBody>
      </p:sp>
      <p:sp>
        <p:nvSpPr>
          <p:cNvPr id="167" name="Google Shape;167;p10"/>
          <p:cNvSpPr txBox="1"/>
          <p:nvPr/>
        </p:nvSpPr>
        <p:spPr>
          <a:xfrm>
            <a:off x="0" y="911175"/>
            <a:ext cx="9144000" cy="4062620"/>
          </a:xfrm>
          <a:prstGeom prst="rect">
            <a:avLst/>
          </a:prstGeom>
          <a:noFill/>
          <a:ln>
            <a:noFill/>
          </a:ln>
        </p:spPr>
        <p:txBody>
          <a:bodyPr spcFirstLastPara="1" wrap="square" lIns="91425" tIns="91425" rIns="91425" bIns="91425" anchor="t" anchorCtr="0">
            <a:spAutoFit/>
          </a:bodyPr>
          <a:lstStyle/>
          <a:p>
            <a:pPr marL="228600" indent="-228600" algn="just">
              <a:buFont typeface="Wingdings" panose="05000000000000000000" pitchFamily="2" charset="2"/>
              <a:buChar char="q"/>
            </a:pPr>
            <a:r>
              <a:rPr lang="en-GB" sz="1200" dirty="0">
                <a:latin typeface="+mj-lt"/>
              </a:rPr>
              <a:t>Abraham, S. and Krishnan, T.A., 2021. THE ROLE OF TECHNOLOGY IN RESHAPING GUEST EXPERIENCES AT INDIAN HOTELS POST-COVID-19. </a:t>
            </a:r>
            <a:r>
              <a:rPr lang="en-GB" sz="1200" i="1" dirty="0">
                <a:latin typeface="+mj-lt"/>
              </a:rPr>
              <a:t>Journal of Tourism and Sports Management (JTSM)</a:t>
            </a:r>
            <a:r>
              <a:rPr lang="en-GB" sz="1200" dirty="0">
                <a:latin typeface="+mj-lt"/>
              </a:rPr>
              <a:t>, </a:t>
            </a:r>
            <a:r>
              <a:rPr lang="en-GB" sz="1200" i="1" dirty="0">
                <a:latin typeface="+mj-lt"/>
              </a:rPr>
              <a:t>4</a:t>
            </a:r>
            <a:r>
              <a:rPr lang="en-GB" sz="1200" dirty="0">
                <a:latin typeface="+mj-lt"/>
              </a:rPr>
              <a:t>(1), pp.692-702. </a:t>
            </a:r>
          </a:p>
          <a:p>
            <a:pPr marL="228600" indent="-228600" algn="just">
              <a:buFont typeface="Wingdings" panose="05000000000000000000" pitchFamily="2" charset="2"/>
              <a:buChar char="q"/>
            </a:pPr>
            <a:r>
              <a:rPr lang="en-GB" sz="1200" dirty="0">
                <a:latin typeface="+mj-lt"/>
              </a:rPr>
              <a:t>Al-</a:t>
            </a:r>
            <a:r>
              <a:rPr lang="en-GB" sz="1200" dirty="0" err="1">
                <a:latin typeface="+mj-lt"/>
              </a:rPr>
              <a:t>Kumaim</a:t>
            </a:r>
            <a:r>
              <a:rPr lang="en-GB" sz="1200" dirty="0">
                <a:latin typeface="+mj-lt"/>
              </a:rPr>
              <a:t>, N.H.S., </a:t>
            </a:r>
            <a:r>
              <a:rPr lang="en-GB" sz="1200" dirty="0" err="1">
                <a:latin typeface="+mj-lt"/>
              </a:rPr>
              <a:t>Samer</a:t>
            </a:r>
            <a:r>
              <a:rPr lang="en-GB" sz="1200" dirty="0">
                <a:latin typeface="+mj-lt"/>
              </a:rPr>
              <a:t>, M., Hassan, S.H., </a:t>
            </a:r>
            <a:r>
              <a:rPr lang="en-GB" sz="1200" dirty="0" err="1">
                <a:latin typeface="+mj-lt"/>
              </a:rPr>
              <a:t>Shabbir</a:t>
            </a:r>
            <a:r>
              <a:rPr lang="en-GB" sz="1200" dirty="0">
                <a:latin typeface="+mj-lt"/>
              </a:rPr>
              <a:t>, M.S., Mohammed, F. and Al-</a:t>
            </a:r>
            <a:r>
              <a:rPr lang="en-GB" sz="1200" dirty="0" err="1">
                <a:latin typeface="+mj-lt"/>
              </a:rPr>
              <a:t>Shami</a:t>
            </a:r>
            <a:r>
              <a:rPr lang="en-GB" sz="1200" dirty="0">
                <a:latin typeface="+mj-lt"/>
              </a:rPr>
              <a:t>, S., 2025. New demands by hotel customers post-COVID-19 era. </a:t>
            </a:r>
            <a:r>
              <a:rPr lang="en-GB" sz="1200" i="1" dirty="0">
                <a:latin typeface="+mj-lt"/>
              </a:rPr>
              <a:t>foresight</a:t>
            </a:r>
            <a:r>
              <a:rPr lang="en-GB" sz="1200" dirty="0">
                <a:latin typeface="+mj-lt"/>
              </a:rPr>
              <a:t>, </a:t>
            </a:r>
            <a:r>
              <a:rPr lang="en-GB" sz="1200" i="1" dirty="0">
                <a:latin typeface="+mj-lt"/>
              </a:rPr>
              <a:t>27</a:t>
            </a:r>
            <a:r>
              <a:rPr lang="en-GB" sz="1200" dirty="0">
                <a:latin typeface="+mj-lt"/>
              </a:rPr>
              <a:t>(1), pp.1-28. </a:t>
            </a:r>
          </a:p>
          <a:p>
            <a:pPr marL="228600" indent="-228600" algn="just">
              <a:buFont typeface="Wingdings" panose="05000000000000000000" pitchFamily="2" charset="2"/>
              <a:buChar char="q"/>
            </a:pPr>
            <a:r>
              <a:rPr lang="en-GB" sz="1200" dirty="0" err="1">
                <a:latin typeface="+mj-lt"/>
              </a:rPr>
              <a:t>António</a:t>
            </a:r>
            <a:r>
              <a:rPr lang="en-GB" sz="1200" dirty="0">
                <a:latin typeface="+mj-lt"/>
              </a:rPr>
              <a:t>, N. and Rita, P., 2021. COVID-19: The catalyst for digital transformation in the hospitality industry?. </a:t>
            </a:r>
            <a:r>
              <a:rPr lang="en-GB" sz="1200" i="1" dirty="0">
                <a:latin typeface="+mj-lt"/>
              </a:rPr>
              <a:t>Tourism and Management Studies</a:t>
            </a:r>
            <a:r>
              <a:rPr lang="en-GB" sz="1200" dirty="0">
                <a:latin typeface="+mj-lt"/>
              </a:rPr>
              <a:t>, </a:t>
            </a:r>
            <a:r>
              <a:rPr lang="en-GB" sz="1200" i="1" dirty="0">
                <a:latin typeface="+mj-lt"/>
              </a:rPr>
              <a:t>17</a:t>
            </a:r>
            <a:r>
              <a:rPr lang="en-GB" sz="1200" dirty="0">
                <a:latin typeface="+mj-lt"/>
              </a:rPr>
              <a:t>(2), pp.41-46. </a:t>
            </a:r>
          </a:p>
          <a:p>
            <a:pPr marL="228600" indent="-228600" algn="just">
              <a:buFont typeface="Wingdings" panose="05000000000000000000" pitchFamily="2" charset="2"/>
              <a:buChar char="q"/>
            </a:pPr>
            <a:r>
              <a:rPr lang="en-GB" sz="1200" dirty="0" err="1">
                <a:latin typeface="+mj-lt"/>
              </a:rPr>
              <a:t>Bagadiya</a:t>
            </a:r>
            <a:r>
              <a:rPr lang="en-GB" sz="1200" dirty="0">
                <a:latin typeface="+mj-lt"/>
              </a:rPr>
              <a:t>, D. and </a:t>
            </a:r>
            <a:r>
              <a:rPr lang="en-GB" sz="1200" dirty="0" err="1">
                <a:latin typeface="+mj-lt"/>
              </a:rPr>
              <a:t>Kathiriya</a:t>
            </a:r>
            <a:r>
              <a:rPr lang="en-GB" sz="1200" dirty="0">
                <a:latin typeface="+mj-lt"/>
              </a:rPr>
              <a:t>, K., 2024. The Future of Hotel (A Symbiosis of Automation and Human Interaction). </a:t>
            </a:r>
          </a:p>
          <a:p>
            <a:pPr marL="228600" indent="-228600" algn="just">
              <a:buFont typeface="Wingdings" panose="05000000000000000000" pitchFamily="2" charset="2"/>
              <a:buChar char="q"/>
            </a:pPr>
            <a:r>
              <a:rPr lang="en-GB" sz="1200" dirty="0">
                <a:latin typeface="+mj-lt"/>
              </a:rPr>
              <a:t>Das, M.P., 2023. Technology and Guest experience: innovations reshaping hotel management. </a:t>
            </a:r>
            <a:r>
              <a:rPr lang="en-GB" sz="1200" i="1" dirty="0">
                <a:latin typeface="+mj-lt"/>
              </a:rPr>
              <a:t>International Journal for Multidimensional Research Perspectives</a:t>
            </a:r>
            <a:r>
              <a:rPr lang="en-GB" sz="1200" dirty="0">
                <a:latin typeface="+mj-lt"/>
              </a:rPr>
              <a:t>, </a:t>
            </a:r>
            <a:r>
              <a:rPr lang="en-GB" sz="1200" i="1" dirty="0">
                <a:latin typeface="+mj-lt"/>
              </a:rPr>
              <a:t>1</a:t>
            </a:r>
            <a:r>
              <a:rPr lang="en-GB" sz="1200" dirty="0">
                <a:latin typeface="+mj-lt"/>
              </a:rPr>
              <a:t>(3), pp.76-95. </a:t>
            </a:r>
          </a:p>
          <a:p>
            <a:pPr marL="228600" indent="-228600" algn="just">
              <a:buFont typeface="Wingdings" panose="05000000000000000000" pitchFamily="2" charset="2"/>
              <a:buChar char="q"/>
            </a:pPr>
            <a:r>
              <a:rPr lang="en-GB" sz="1200" dirty="0" err="1">
                <a:latin typeface="+mj-lt"/>
              </a:rPr>
              <a:t>Hiezl</a:t>
            </a:r>
            <a:r>
              <a:rPr lang="en-GB" sz="1200" dirty="0">
                <a:latin typeface="+mj-lt"/>
              </a:rPr>
              <a:t>, K. and </a:t>
            </a:r>
            <a:r>
              <a:rPr lang="en-GB" sz="1200" dirty="0" err="1">
                <a:latin typeface="+mj-lt"/>
              </a:rPr>
              <a:t>Gyurácz‐Németh</a:t>
            </a:r>
            <a:r>
              <a:rPr lang="en-GB" sz="1200" dirty="0">
                <a:latin typeface="+mj-lt"/>
              </a:rPr>
              <a:t>, P., 2025. Is High‐Touch Enough? Personalisation-Supporting Technology in Hotel Service: A Data‐Driven Approach. </a:t>
            </a:r>
            <a:r>
              <a:rPr lang="en-GB" sz="1200" i="1" dirty="0">
                <a:latin typeface="+mj-lt"/>
              </a:rPr>
              <a:t>Strategic Change</a:t>
            </a:r>
            <a:r>
              <a:rPr lang="en-GB" sz="1200" dirty="0">
                <a:latin typeface="+mj-lt"/>
              </a:rPr>
              <a:t>. </a:t>
            </a:r>
          </a:p>
          <a:p>
            <a:pPr marL="228600" indent="-228600" algn="just">
              <a:buFont typeface="Wingdings" panose="05000000000000000000" pitchFamily="2" charset="2"/>
              <a:buChar char="q"/>
            </a:pPr>
            <a:r>
              <a:rPr lang="en-GB" sz="1200" dirty="0" err="1">
                <a:latin typeface="+mj-lt"/>
              </a:rPr>
              <a:t>Mandić</a:t>
            </a:r>
            <a:r>
              <a:rPr lang="en-GB" sz="1200" dirty="0">
                <a:latin typeface="+mj-lt"/>
              </a:rPr>
              <a:t>, D., </a:t>
            </a:r>
            <a:r>
              <a:rPr lang="en-GB" sz="1200" dirty="0" err="1">
                <a:latin typeface="+mj-lt"/>
              </a:rPr>
              <a:t>Panić</a:t>
            </a:r>
            <a:r>
              <a:rPr lang="en-GB" sz="1200" dirty="0">
                <a:latin typeface="+mj-lt"/>
              </a:rPr>
              <a:t>, A. and </a:t>
            </a:r>
            <a:r>
              <a:rPr lang="en-GB" sz="1200" dirty="0" err="1">
                <a:latin typeface="+mj-lt"/>
              </a:rPr>
              <a:t>Šain</a:t>
            </a:r>
            <a:r>
              <a:rPr lang="en-GB" sz="1200" dirty="0">
                <a:latin typeface="+mj-lt"/>
              </a:rPr>
              <a:t>, M.Č., 2023, December. Automated service delivery in hotels: balancing efficiency and human interaction for optimal guest satisfaction. In </a:t>
            </a:r>
            <a:r>
              <a:rPr lang="en-GB" sz="1200" i="1" dirty="0">
                <a:latin typeface="+mj-lt"/>
              </a:rPr>
              <a:t>International Scientific Conference on Economy, Management and Information Technologies</a:t>
            </a:r>
            <a:r>
              <a:rPr lang="en-GB" sz="1200" dirty="0">
                <a:latin typeface="+mj-lt"/>
              </a:rPr>
              <a:t> (Vol. 1, No. 1, pp. 167-174). </a:t>
            </a:r>
          </a:p>
          <a:p>
            <a:pPr marL="228600" indent="-228600" algn="just">
              <a:buFont typeface="Wingdings" panose="05000000000000000000" pitchFamily="2" charset="2"/>
              <a:buChar char="q"/>
            </a:pPr>
            <a:r>
              <a:rPr lang="en-GB" sz="1200" dirty="0" err="1">
                <a:latin typeface="+mj-lt"/>
              </a:rPr>
              <a:t>Trifonova</a:t>
            </a:r>
            <a:r>
              <a:rPr lang="en-GB" sz="1200" dirty="0">
                <a:latin typeface="+mj-lt"/>
              </a:rPr>
              <a:t>, L., 2024. Synergy of technological innovation and sustainable development in the hotel industry: from automation to personalisation of service. In </a:t>
            </a:r>
            <a:r>
              <a:rPr lang="en-GB" sz="1200" i="1" dirty="0">
                <a:latin typeface="+mj-lt"/>
              </a:rPr>
              <a:t>Development of sustainable tourism: actualities and opportunities</a:t>
            </a:r>
            <a:r>
              <a:rPr lang="en-GB" sz="1200" dirty="0">
                <a:latin typeface="+mj-lt"/>
              </a:rPr>
              <a:t> (pp. 189-204).</a:t>
            </a:r>
          </a:p>
          <a:p>
            <a:pPr marL="228600" indent="-228600" algn="just">
              <a:buFont typeface="Wingdings" panose="05000000000000000000" pitchFamily="2" charset="2"/>
              <a:buChar char="q"/>
            </a:pPr>
            <a:r>
              <a:rPr lang="en-GB" sz="1200" dirty="0">
                <a:latin typeface="+mj-lt"/>
              </a:rPr>
              <a:t>Youssef, A.B., </a:t>
            </a:r>
            <a:r>
              <a:rPr lang="en-GB" sz="1200" dirty="0" err="1">
                <a:latin typeface="+mj-lt"/>
              </a:rPr>
              <a:t>Redzepagic</a:t>
            </a:r>
            <a:r>
              <a:rPr lang="en-GB" sz="1200" dirty="0">
                <a:latin typeface="+mj-lt"/>
              </a:rPr>
              <a:t>, S. and </a:t>
            </a:r>
            <a:r>
              <a:rPr lang="en-GB" sz="1200" dirty="0" err="1">
                <a:latin typeface="+mj-lt"/>
              </a:rPr>
              <a:t>Zeqiri</a:t>
            </a:r>
            <a:r>
              <a:rPr lang="en-GB" sz="1200" dirty="0">
                <a:latin typeface="+mj-lt"/>
              </a:rPr>
              <a:t>, A., 2022. The key changes to the hospitality business model under COVID-19. </a:t>
            </a:r>
            <a:r>
              <a:rPr lang="en-GB" sz="1200" i="1" dirty="0">
                <a:latin typeface="+mj-lt"/>
              </a:rPr>
              <a:t>Strategic Management-International Journal of Strategic Management and Decision Support Systems in Strategic Management</a:t>
            </a:r>
            <a:r>
              <a:rPr lang="en-GB" sz="1200" dirty="0">
                <a:latin typeface="+mj-lt"/>
              </a:rPr>
              <a:t>, </a:t>
            </a:r>
            <a:r>
              <a:rPr lang="en-GB" sz="1200" i="1" dirty="0">
                <a:latin typeface="+mj-lt"/>
              </a:rPr>
              <a:t>27</a:t>
            </a:r>
            <a:r>
              <a:rPr lang="en-GB" sz="1200" dirty="0">
                <a:latin typeface="+mj-lt"/>
              </a:rPr>
              <a:t>(4). </a:t>
            </a:r>
          </a:p>
          <a:p>
            <a:pPr marL="228600" indent="-228600" algn="just">
              <a:buFont typeface="Wingdings" panose="05000000000000000000" pitchFamily="2" charset="2"/>
              <a:buChar char="q"/>
            </a:pPr>
            <a:r>
              <a:rPr lang="en-GB" sz="1200" dirty="0" err="1">
                <a:latin typeface="+mj-lt"/>
              </a:rPr>
              <a:t>Zade</a:t>
            </a:r>
            <a:r>
              <a:rPr lang="en-GB" sz="1200" dirty="0">
                <a:latin typeface="+mj-lt"/>
              </a:rPr>
              <a:t>, A.A.R.O.H.I. and </a:t>
            </a:r>
            <a:r>
              <a:rPr lang="en-GB" sz="1200" dirty="0" err="1">
                <a:latin typeface="+mj-lt"/>
              </a:rPr>
              <a:t>Sethi</a:t>
            </a:r>
            <a:r>
              <a:rPr lang="en-GB" sz="1200" dirty="0">
                <a:latin typeface="+mj-lt"/>
              </a:rPr>
              <a:t>, S.U.R.I.N.D.E.R., 2024. Transforming hospitality: the digital revolution in post-pandemic hotel management. </a:t>
            </a:r>
            <a:r>
              <a:rPr lang="en-GB" sz="1200" i="1" dirty="0">
                <a:latin typeface="+mj-lt"/>
              </a:rPr>
              <a:t>International Journal of Cultural Studies and Social Sciences</a:t>
            </a:r>
            <a:r>
              <a:rPr lang="en-GB" sz="1200" dirty="0">
                <a:latin typeface="+mj-lt"/>
              </a:rPr>
              <a:t>, </a:t>
            </a:r>
            <a:r>
              <a:rPr lang="en-GB" sz="1200" i="1" dirty="0">
                <a:latin typeface="+mj-lt"/>
              </a:rPr>
              <a:t>20</a:t>
            </a:r>
            <a:r>
              <a:rPr lang="en-GB" sz="1200" dirty="0">
                <a:latin typeface="+mj-lt"/>
              </a:rPr>
              <a:t>(2), pp.42-51 </a:t>
            </a:r>
          </a:p>
        </p:txBody>
      </p:sp>
      <p:sp>
        <p:nvSpPr>
          <p:cNvPr id="168" name="Google Shape;168;p10"/>
          <p:cNvSpPr txBox="1"/>
          <p:nvPr/>
        </p:nvSpPr>
        <p:spPr>
          <a:xfrm>
            <a:off x="213975" y="86600"/>
            <a:ext cx="8403300" cy="20319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 sz="3000" b="1">
                <a:solidFill>
                  <a:schemeClr val="dk1"/>
                </a:solidFill>
                <a:latin typeface="Times New Roman"/>
                <a:ea typeface="Times New Roman"/>
                <a:cs typeface="Times New Roman"/>
                <a:sym typeface="Times New Roman"/>
              </a:rPr>
              <a:t>Reference List</a:t>
            </a:r>
            <a:endParaRPr sz="3000" b="1">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3000"/>
              <a:buFont typeface="Arial"/>
              <a:buNone/>
            </a:pPr>
            <a:endParaRPr sz="3000" b="1">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3000"/>
              <a:buFont typeface="Arial"/>
              <a:buNone/>
            </a:pPr>
            <a:endParaRPr sz="30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72"/>
        <p:cNvGrpSpPr/>
        <p:nvPr/>
      </p:nvGrpSpPr>
      <p:grpSpPr>
        <a:xfrm>
          <a:off x="0" y="0"/>
          <a:ext cx="0" cy="0"/>
          <a:chOff x="0" y="0"/>
          <a:chExt cx="0" cy="0"/>
        </a:xfrm>
      </p:grpSpPr>
      <p:sp>
        <p:nvSpPr>
          <p:cNvPr id="173" name="Google Shape;173;g38913dedb46_1_0"/>
          <p:cNvSpPr/>
          <p:nvPr/>
        </p:nvSpPr>
        <p:spPr>
          <a:xfrm>
            <a:off x="0" y="0"/>
            <a:ext cx="9144000" cy="5143500"/>
          </a:xfrm>
          <a:prstGeom prst="rect">
            <a:avLst/>
          </a:prstGeom>
          <a:solidFill>
            <a:srgbClr val="C6DAFC"/>
          </a:solid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3000"/>
              <a:buFont typeface="Arial"/>
              <a:buNone/>
            </a:pPr>
            <a:endParaRPr sz="3000" b="0" i="0" u="none" strike="noStrike" cap="none">
              <a:solidFill>
                <a:srgbClr val="000000"/>
              </a:solidFill>
              <a:latin typeface="Arial"/>
              <a:ea typeface="Arial"/>
              <a:cs typeface="Arial"/>
              <a:sym typeface="Arial"/>
            </a:endParaRPr>
          </a:p>
        </p:txBody>
      </p:sp>
      <p:pic>
        <p:nvPicPr>
          <p:cNvPr id="6146" name="Picture 2" descr="https://dynamic-media-cdn.tripadvisor.com/media/photo-o/2f/6c/b2/05/caption.jpg?w=900&amp;h=500&amp;s=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2121</Words>
  <Application>Microsoft Office PowerPoint</Application>
  <PresentationFormat>On-screen Show (16:9)</PresentationFormat>
  <Paragraphs>95</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MS Gothic</vt:lpstr>
      <vt:lpstr>Arial</vt:lpstr>
      <vt:lpstr>Times New Roman</vt:lpstr>
      <vt:lpstr>Wingdings</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Diana Maynard (2234549)</cp:lastModifiedBy>
  <cp:revision>10</cp:revision>
  <dcterms:modified xsi:type="dcterms:W3CDTF">2025-11-04T20:12:32Z</dcterms:modified>
</cp:coreProperties>
</file>