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410" r:id="rId2"/>
    <p:sldId id="411" r:id="rId3"/>
    <p:sldId id="412" r:id="rId4"/>
    <p:sldId id="425" r:id="rId5"/>
    <p:sldId id="413" r:id="rId6"/>
    <p:sldId id="414" r:id="rId7"/>
    <p:sldId id="415" r:id="rId8"/>
    <p:sldId id="416" r:id="rId9"/>
    <p:sldId id="417" r:id="rId10"/>
    <p:sldId id="418" r:id="rId11"/>
    <p:sldId id="428" r:id="rId12"/>
    <p:sldId id="419" r:id="rId13"/>
    <p:sldId id="420" r:id="rId14"/>
    <p:sldId id="421" r:id="rId15"/>
    <p:sldId id="422" r:id="rId16"/>
    <p:sldId id="424"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96">
          <p15:clr>
            <a:srgbClr val="A4A3A4"/>
          </p15:clr>
        </p15:guide>
        <p15:guide id="2" pos="3838">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p:cViewPr varScale="1">
        <p:scale>
          <a:sx n="86" d="100"/>
          <a:sy n="86" d="100"/>
        </p:scale>
        <p:origin x="614" y="48"/>
      </p:cViewPr>
      <p:guideLst>
        <p:guide orient="horz" pos="2196"/>
        <p:guide pos="383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2023/2/24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extLst>
      <p:ext uri="{BB962C8B-B14F-4D97-AF65-F5344CB8AC3E}">
        <p14:creationId xmlns:p14="http://schemas.microsoft.com/office/powerpoint/2010/main" val="3197776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a:t>
            </a:fld>
            <a:endParaRPr lang="en-US"/>
          </a:p>
        </p:txBody>
      </p:sp>
    </p:spTree>
    <p:extLst>
      <p:ext uri="{BB962C8B-B14F-4D97-AF65-F5344CB8AC3E}">
        <p14:creationId xmlns:p14="http://schemas.microsoft.com/office/powerpoint/2010/main" val="2332191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2</a:t>
            </a:fld>
            <a:endParaRPr lang="en-US"/>
          </a:p>
        </p:txBody>
      </p:sp>
    </p:spTree>
    <p:extLst>
      <p:ext uri="{BB962C8B-B14F-4D97-AF65-F5344CB8AC3E}">
        <p14:creationId xmlns:p14="http://schemas.microsoft.com/office/powerpoint/2010/main" val="282500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3</a:t>
            </a:fld>
            <a:endParaRPr lang="en-US"/>
          </a:p>
        </p:txBody>
      </p:sp>
    </p:spTree>
    <p:extLst>
      <p:ext uri="{BB962C8B-B14F-4D97-AF65-F5344CB8AC3E}">
        <p14:creationId xmlns:p14="http://schemas.microsoft.com/office/powerpoint/2010/main" val="2350778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5</a:t>
            </a:fld>
            <a:endParaRPr lang="en-US"/>
          </a:p>
        </p:txBody>
      </p:sp>
    </p:spTree>
    <p:extLst>
      <p:ext uri="{BB962C8B-B14F-4D97-AF65-F5344CB8AC3E}">
        <p14:creationId xmlns:p14="http://schemas.microsoft.com/office/powerpoint/2010/main" val="1993188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6</a:t>
            </a:fld>
            <a:endParaRPr lang="en-US"/>
          </a:p>
        </p:txBody>
      </p:sp>
    </p:spTree>
    <p:extLst>
      <p:ext uri="{BB962C8B-B14F-4D97-AF65-F5344CB8AC3E}">
        <p14:creationId xmlns:p14="http://schemas.microsoft.com/office/powerpoint/2010/main" val="3079889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7</a:t>
            </a:fld>
            <a:endParaRPr lang="en-US"/>
          </a:p>
        </p:txBody>
      </p:sp>
    </p:spTree>
    <p:extLst>
      <p:ext uri="{BB962C8B-B14F-4D97-AF65-F5344CB8AC3E}">
        <p14:creationId xmlns:p14="http://schemas.microsoft.com/office/powerpoint/2010/main" val="4184474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8</a:t>
            </a:fld>
            <a:endParaRPr lang="en-US"/>
          </a:p>
        </p:txBody>
      </p:sp>
    </p:spTree>
    <p:extLst>
      <p:ext uri="{BB962C8B-B14F-4D97-AF65-F5344CB8AC3E}">
        <p14:creationId xmlns:p14="http://schemas.microsoft.com/office/powerpoint/2010/main" val="263082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9</a:t>
            </a:fld>
            <a:endParaRPr lang="en-US"/>
          </a:p>
        </p:txBody>
      </p:sp>
    </p:spTree>
    <p:extLst>
      <p:ext uri="{BB962C8B-B14F-4D97-AF65-F5344CB8AC3E}">
        <p14:creationId xmlns:p14="http://schemas.microsoft.com/office/powerpoint/2010/main" val="3900315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12</a:t>
            </a:fld>
            <a:endParaRPr lang="en-US"/>
          </a:p>
        </p:txBody>
      </p:sp>
    </p:spTree>
    <p:extLst>
      <p:ext uri="{BB962C8B-B14F-4D97-AF65-F5344CB8AC3E}">
        <p14:creationId xmlns:p14="http://schemas.microsoft.com/office/powerpoint/2010/main" val="304057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13</a:t>
            </a:fld>
            <a:endParaRPr lang="en-US"/>
          </a:p>
        </p:txBody>
      </p:sp>
    </p:spTree>
    <p:extLst>
      <p:ext uri="{BB962C8B-B14F-4D97-AF65-F5344CB8AC3E}">
        <p14:creationId xmlns:p14="http://schemas.microsoft.com/office/powerpoint/2010/main" val="4130358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14</a:t>
            </a:fld>
            <a:endParaRPr lang="en-US"/>
          </a:p>
        </p:txBody>
      </p:sp>
    </p:spTree>
    <p:extLst>
      <p:ext uri="{BB962C8B-B14F-4D97-AF65-F5344CB8AC3E}">
        <p14:creationId xmlns:p14="http://schemas.microsoft.com/office/powerpoint/2010/main" val="11663381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Master" Target="../slideMasters/slideMaster1.xml"/><Relationship Id="rId5" Type="http://schemas.openxmlformats.org/officeDocument/2006/relationships/tags" Target="../tags/tag16.xml"/><Relationship Id="rId4" Type="http://schemas.openxmlformats.org/officeDocument/2006/relationships/tags" Target="../tags/tag15.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4.xml"/><Relationship Id="rId7" Type="http://schemas.openxmlformats.org/officeDocument/2006/relationships/slideMaster" Target="../slideMasters/slideMaster1.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5.xml"/><Relationship Id="rId3" Type="http://schemas.openxmlformats.org/officeDocument/2006/relationships/tags" Target="../tags/tag30.xml"/><Relationship Id="rId7" Type="http://schemas.openxmlformats.org/officeDocument/2006/relationships/tags" Target="../tags/tag34.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tags" Target="../tags/tag36.xml"/><Relationship Id="rId5" Type="http://schemas.openxmlformats.org/officeDocument/2006/relationships/slideMaster" Target="../slideMasters/slideMaster1.xml"/><Relationship Id="rId4" Type="http://schemas.openxmlformats.org/officeDocument/2006/relationships/tags" Target="../tags/tag39.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5.xml"/><Relationship Id="rId7" Type="http://schemas.openxmlformats.org/officeDocument/2006/relationships/slideMaster" Target="../slideMasters/slideMaster1.xml"/><Relationship Id="rId2" Type="http://schemas.openxmlformats.org/officeDocument/2006/relationships/tags" Target="../tags/tag44.xml"/><Relationship Id="rId1" Type="http://schemas.openxmlformats.org/officeDocument/2006/relationships/tags" Target="../tags/tag43.xml"/><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slideMaster" Target="../slideMasters/slideMaster1.xml"/><Relationship Id="rId5" Type="http://schemas.openxmlformats.org/officeDocument/2006/relationships/tags" Target="../tags/tag53.xml"/><Relationship Id="rId4" Type="http://schemas.openxmlformats.org/officeDocument/2006/relationships/tags" Target="../tags/tag52.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6.xml"/><Relationship Id="rId2" Type="http://schemas.openxmlformats.org/officeDocument/2006/relationships/tags" Target="../tags/tag55.xml"/><Relationship Id="rId1" Type="http://schemas.openxmlformats.org/officeDocument/2006/relationships/tags" Target="../tags/tag54.xml"/><Relationship Id="rId5" Type="http://schemas.openxmlformats.org/officeDocument/2006/relationships/slideMaster" Target="../slideMasters/slideMaster1.xml"/><Relationship Id="rId4" Type="http://schemas.openxmlformats.org/officeDocument/2006/relationships/tags" Target="../tags/tag57.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0.xml"/><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slideMaster" Target="../slideMasters/slideMaster1.xml"/><Relationship Id="rId5" Type="http://schemas.openxmlformats.org/officeDocument/2006/relationships/tags" Target="../tags/tag62.xml"/><Relationship Id="rId4" Type="http://schemas.openxmlformats.org/officeDocument/2006/relationships/tags" Target="../tags/tag6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dirty="0"/>
              <a:t>单击此处编辑标题</a:t>
            </a:r>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2023/2/24</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8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2023/2/24</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2023/2/24</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lvl1pPr marL="228600" indent="-228600" eaLnBrk="1" fontAlgn="auto" latinLnBrk="0" hangingPunct="1">
              <a:lnSpc>
                <a:spcPct val="130000"/>
              </a:lnSpc>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1pPr>
            <a:lvl2pPr marL="685800" indent="-228600" defTabSz="914400" eaLnBrk="1" fontAlgn="auto" latinLnBrk="0" hangingPunct="1">
              <a:lnSpc>
                <a:spcPct val="120000"/>
              </a:lnSpc>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2pPr>
            <a:lvl3pPr marL="1143000" indent="-228600" eaLnBrk="1" fontAlgn="auto" latinLnBrk="0" hangingPunct="1">
              <a:lnSpc>
                <a:spcPct val="120000"/>
              </a:lnSpc>
              <a:buFont typeface="Arial" panose="020B0604020202020204" pitchFamily="34" charset="0"/>
              <a:buChar char="●"/>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3pPr>
            <a:lvl4pPr marL="1600200" indent="-228600" eaLnBrk="1" fontAlgn="auto" latinLnBrk="0" hangingPunct="1">
              <a:lnSpc>
                <a:spcPct val="120000"/>
              </a:lnSpc>
              <a:buFont typeface="Wingdings" panose="05000000000000000000" charset="0"/>
              <a:buChar char=""/>
              <a:defRPr sz="14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4pPr>
            <a:lvl5pPr eaLnBrk="1" fontAlgn="auto" latinLnBrk="0" hangingPunct="1">
              <a:lnSpc>
                <a:spcPct val="120000"/>
              </a:lnSpc>
              <a:defRPr sz="1400" u="none" strike="noStrike" kern="1200" cap="none" spc="150" normalizeH="0">
                <a:solidFill>
                  <a:schemeClr val="tx1">
                    <a:lumMod val="65000"/>
                    <a:lumOff val="35000"/>
                  </a:schemeClr>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2023/2/24</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lumMod val="75000"/>
                    <a:lumOff val="25000"/>
                  </a:schemeClr>
                </a:solidFill>
                <a:uFillTx/>
                <a:latin typeface="Arial" panose="020B0604020202020204"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2023/2/24</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2023/2/24</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2023/2/24</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600"/>
              </a:spcAft>
              <a:buFont typeface="Arial" panose="020B0604020202020204" pitchFamily="34" charset="0"/>
              <a:buNone/>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457200" indent="0" defTabSz="914400" eaLnBrk="1" fontAlgn="auto" latinLnBrk="0" hangingPunct="1">
              <a:buNone/>
              <a:tabLst>
                <a:tab pos="1609725" algn="l"/>
                <a:tab pos="1609725" algn="l"/>
                <a:tab pos="1609725" algn="l"/>
                <a:tab pos="1609725" algn="l"/>
                <a:tab pos="1609725" algn="l"/>
                <a:tab pos="1609725" algn="l"/>
                <a:tab pos="1609725" algn="l"/>
                <a:tab pos="1609725" algn="l"/>
              </a:tabLst>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2pPr>
            <a:lvl3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3pPr>
            <a:lvl4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4pPr>
            <a:lvl5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5pPr>
          </a:lstStyle>
          <a:p>
            <a:pPr lvl="0"/>
            <a:r>
              <a:rPr dirty="0">
                <a:sym typeface="+mn-ea"/>
              </a:rPr>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2023/2/24</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lvl1pPr>
              <a:defRPr baseline="0"/>
            </a:lvl1p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ts val="0"/>
              </a:spcAft>
              <a:buNone/>
              <a:defRPr kumimoji="0" lang="zh-CN" altLang="en-US" sz="28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eaLnBrk="1" fontAlgn="auto" latinLnBrk="0" hangingPunct="1">
              <a:lnSpc>
                <a:spcPct val="130000"/>
              </a:lnSpc>
              <a:spcAft>
                <a:spcPts val="1000"/>
              </a:spcAft>
              <a:buFont typeface="Arial" panose="020B0604020202020204"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spcAft>
                <a:spcPts val="600"/>
              </a:spcAft>
              <a:buFont typeface="Arial" panose="020B0604020202020204" pitchFamily="34" charset="0"/>
              <a:buChar char="●"/>
              <a:tabLst>
                <a:tab pos="1609725" algn="l"/>
                <a:tab pos="1609725" algn="l"/>
                <a:tab pos="1609725" algn="l"/>
                <a:tab pos="1609725" algn="l"/>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spcAft>
                <a:spcPts val="600"/>
              </a:spcAft>
              <a:buFont typeface="Arial" panose="020B0604020202020204"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spcAft>
                <a:spcPts val="300"/>
              </a:spcAft>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spcAft>
                <a:spcPts val="300"/>
              </a:spcAft>
              <a:buFont typeface="Arial" panose="020B0604020202020204" pitchFamily="34" charset="0"/>
              <a:buChar char="•"/>
              <a:defRPr u="none" strike="noStrike" kern="1200" cap="none" spc="150" normalizeH="0" baseline="0">
                <a:solidFill>
                  <a:schemeClr val="tx1">
                    <a:lumMod val="65000"/>
                    <a:lumOff val="35000"/>
                  </a:schemeClr>
                </a:solidFill>
                <a:uFillTx/>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2023/2/24</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2023/2/24</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lvl1pPr marL="228600" indent="-228600" eaLnBrk="1" fontAlgn="auto" latinLnBrk="0" hangingPunct="1">
              <a:lnSpc>
                <a:spcPct val="130000"/>
              </a:lnSpc>
              <a:buFont typeface="Arial" panose="020B0604020202020204"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buFont typeface="Arial" panose="020B0604020202020204" pitchFamily="34" charset="0"/>
              <a:buChar char="●"/>
              <a:tabLst>
                <a:tab pos="1609725" algn="l"/>
                <a:tab pos="1609725" algn="l"/>
                <a:tab pos="1609725" algn="l"/>
                <a:tab pos="1609725" algn="l"/>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buFont typeface="Arial" panose="020B0604020202020204"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buFont typeface="Arial" panose="020B0604020202020204" pitchFamily="34" charset="0"/>
              <a:buChar char="•"/>
              <a:defRPr u="none" strike="noStrike" kern="1200" cap="none" spc="150" normalizeH="0" baseline="0">
                <a:solidFill>
                  <a:schemeClr val="tx1">
                    <a:lumMod val="65000"/>
                    <a:lumOff val="35000"/>
                  </a:schemeClr>
                </a:solidFill>
                <a:uFillTx/>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2023/2/24</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dirty="0">
                <a:solidFill>
                  <a:schemeClr val="tx1">
                    <a:lumMod val="85000"/>
                    <a:lumOff val="15000"/>
                  </a:schemeClr>
                </a:solidFill>
                <a:effectLst/>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dirty="0"/>
              <a:t>单击此处编辑母版文本样式</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pic>
        <p:nvPicPr>
          <p:cNvPr id="1026" name="Picture 2" descr="tesco-logo - The Trussell Trust"/>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67819" cy="7258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tags" Target="../tags/tag5.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ags" Target="../tags/tag4.xml"/><Relationship Id="rId2" Type="http://schemas.openxmlformats.org/officeDocument/2006/relationships/slideLayout" Target="../slideLayouts/slideLayout2.xml"/><Relationship Id="rId16" Type="http://schemas.openxmlformats.org/officeDocument/2006/relationships/tags" Target="../tags/tag3.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2.xml"/><Relationship Id="rId10" Type="http://schemas.openxmlformats.org/officeDocument/2006/relationships/slideLayout" Target="../slideLayouts/slideLayout10.xml"/><Relationship Id="rId19" Type="http://schemas.openxmlformats.org/officeDocument/2006/relationships/tags" Target="../tags/tag6.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9D9D9"/>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5"/>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6"/>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7"/>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t>2023/2/24</a:t>
            </a:fld>
            <a:endParaRPr lang="zh-CN" altLang="en-US"/>
          </a:p>
        </p:txBody>
      </p:sp>
      <p:sp>
        <p:nvSpPr>
          <p:cNvPr id="5" name="页脚占位符 4"/>
          <p:cNvSpPr>
            <a:spLocks noGrp="1"/>
          </p:cNvSpPr>
          <p:nvPr>
            <p:ph type="ftr" sz="quarter" idx="3"/>
            <p:custDataLst>
              <p:tags r:id="rId18"/>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9"/>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t>‹#›</a:t>
            </a:fld>
            <a:endParaRPr lang="zh-CN" altLang="en-US" dirty="0"/>
          </a:p>
        </p:txBody>
      </p:sp>
    </p:spTree>
    <p:custDataLst>
      <p:tags r:id="rId14"/>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6558744" y="2093977"/>
            <a:ext cx="5044992" cy="1554479"/>
          </a:xfrm>
          <a:prstGeom prst="rect">
            <a:avLst/>
          </a:prstGeom>
          <a:noFill/>
        </p:spPr>
        <p:txBody>
          <a:bodyPr wrap="square" lIns="0" tIns="0" rIns="0" bIns="0" rtlCol="0" anchor="t"/>
          <a:lstStyle/>
          <a:p>
            <a:pPr algn="ctr">
              <a:lnSpc>
                <a:spcPts val="5420"/>
              </a:lnSpc>
              <a:buNone/>
            </a:pPr>
            <a:r>
              <a:rPr lang="en-US" sz="4305" dirty="0">
                <a:solidFill>
                  <a:srgbClr val="2A2921"/>
                </a:solidFill>
                <a:latin typeface="Arial" panose="020B0604020202020204" pitchFamily="34" charset="0"/>
                <a:ea typeface="Montserrat" panose="00000500000000000000" pitchFamily="34" charset="-122"/>
                <a:cs typeface="Arial" panose="020B0604020202020204" pitchFamily="34" charset="0"/>
              </a:rPr>
              <a:t>Navigating Change: Tesco </a:t>
            </a:r>
            <a:r>
              <a:rPr lang="en-US" altLang="zh-CN" sz="4305" dirty="0">
                <a:solidFill>
                  <a:srgbClr val="2A2921"/>
                </a:solidFill>
                <a:latin typeface="Arial" panose="020B0604020202020204" pitchFamily="34" charset="0"/>
                <a:ea typeface="Montserrat" panose="00000500000000000000" pitchFamily="34" charset="-122"/>
                <a:cs typeface="Arial" panose="020B0604020202020204" pitchFamily="34" charset="0"/>
              </a:rPr>
              <a:t>Change</a:t>
            </a:r>
            <a:endParaRPr lang="en-US" dirty="0">
              <a:latin typeface="Arial" panose="020B0604020202020204" pitchFamily="34" charset="0"/>
              <a:cs typeface="Arial" panose="020B0604020202020204" pitchFamily="34" charset="0"/>
            </a:endParaRPr>
          </a:p>
        </p:txBody>
      </p:sp>
      <p:pic>
        <p:nvPicPr>
          <p:cNvPr id="4" name="图片 3" descr="1"/>
          <p:cNvPicPr>
            <a:picLocks noChangeAspect="1"/>
          </p:cNvPicPr>
          <p:nvPr/>
        </p:nvPicPr>
        <p:blipFill>
          <a:blip r:embed="rId3"/>
          <a:stretch>
            <a:fillRect/>
          </a:stretch>
        </p:blipFill>
        <p:spPr>
          <a:xfrm>
            <a:off x="0" y="1152939"/>
            <a:ext cx="6142355" cy="4373217"/>
          </a:xfrm>
          <a:prstGeom prst="rect">
            <a:avLst/>
          </a:prstGeom>
        </p:spPr>
      </p:pic>
      <p:sp>
        <p:nvSpPr>
          <p:cNvPr id="5" name="Object 1"/>
          <p:cNvSpPr/>
          <p:nvPr/>
        </p:nvSpPr>
        <p:spPr>
          <a:xfrm>
            <a:off x="8866881" y="5274643"/>
            <a:ext cx="3549707" cy="981777"/>
          </a:xfrm>
          <a:prstGeom prst="rect">
            <a:avLst/>
          </a:prstGeom>
          <a:noFill/>
        </p:spPr>
        <p:txBody>
          <a:bodyPr wrap="square" lIns="0" tIns="0" rIns="0" bIns="0" rtlCol="0" anchor="t"/>
          <a:lstStyle/>
          <a:p>
            <a:pPr algn="ctr">
              <a:lnSpc>
                <a:spcPts val="5422"/>
              </a:lnSpc>
              <a:buNone/>
            </a:pPr>
            <a:r>
              <a:rPr lang="en-US" dirty="0"/>
              <a:t>Sheng </a:t>
            </a:r>
            <a:r>
              <a:rPr lang="en-US" dirty="0" err="1"/>
              <a:t>hua</a:t>
            </a:r>
            <a:r>
              <a:rPr lang="en-US" dirty="0"/>
              <a:t>. Yu </a:t>
            </a:r>
          </a:p>
          <a:p>
            <a:pPr algn="ctr">
              <a:lnSpc>
                <a:spcPts val="5422"/>
              </a:lnSpc>
              <a:buNone/>
            </a:pPr>
            <a:r>
              <a:rPr lang="en-US" dirty="0"/>
              <a:t>ID:2218750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0" y="1919760"/>
            <a:ext cx="12188952" cy="509936"/>
          </a:xfrm>
          <a:prstGeom prst="rect">
            <a:avLst/>
          </a:prstGeom>
          <a:noFill/>
        </p:spPr>
        <p:txBody>
          <a:bodyPr wrap="square" lIns="0" tIns="0" rIns="0" bIns="0" rtlCol="0" anchor="t"/>
          <a:lstStyle/>
          <a:p>
            <a:pPr algn="ctr">
              <a:lnSpc>
                <a:spcPts val="4015"/>
              </a:lnSpc>
              <a:buNone/>
            </a:pP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Introduction to Change Management</a:t>
            </a:r>
            <a:endParaRPr lang="en-US" dirty="0">
              <a:latin typeface="Arial" panose="020B0604020202020204" pitchFamily="34" charset="0"/>
              <a:cs typeface="Arial" panose="020B0604020202020204" pitchFamily="34" charset="0"/>
            </a:endParaRPr>
          </a:p>
        </p:txBody>
      </p:sp>
      <p:sp>
        <p:nvSpPr>
          <p:cNvPr id="3" name="Object 2"/>
          <p:cNvSpPr/>
          <p:nvPr/>
        </p:nvSpPr>
        <p:spPr>
          <a:xfrm>
            <a:off x="476131" y="2649193"/>
            <a:ext cx="10972658" cy="2219841"/>
          </a:xfrm>
          <a:prstGeom prst="rect">
            <a:avLst/>
          </a:prstGeom>
          <a:noFill/>
        </p:spPr>
        <p:txBody>
          <a:bodyPr wrap="square" lIns="0" tIns="0" rIns="0" bIns="0" rtlCol="0" anchor="t"/>
          <a:lstStyle/>
          <a:p>
            <a:pPr marL="243205" indent="-243205" algn="l">
              <a:spcBef>
                <a:spcPts val="1695"/>
              </a:spcBef>
              <a:buSzPct val="100000"/>
              <a:buChar char="•"/>
            </a:pPr>
            <a:r>
              <a:rPr lang="en-US" dirty="0">
                <a:latin typeface="Arial" panose="020B0604020202020204" pitchFamily="34" charset="0"/>
                <a:ea typeface="Montserrat" panose="00000500000000000000" pitchFamily="34" charset="-122"/>
                <a:cs typeface="Arial" panose="020B0604020202020204" pitchFamily="34" charset="0"/>
              </a:rPr>
              <a:t>Change refers to a constant process in any organization, driven by external or internal factor</a:t>
            </a:r>
          </a:p>
          <a:p>
            <a:pPr marL="243205" indent="-243205" algn="l">
              <a:spcBef>
                <a:spcPts val="1465"/>
              </a:spcBef>
              <a:buSzPct val="100000"/>
              <a:buChar char="•"/>
            </a:pPr>
            <a:r>
              <a:rPr lang="en-US" dirty="0">
                <a:latin typeface="Arial" panose="020B0604020202020204" pitchFamily="34" charset="0"/>
                <a:ea typeface="Montserrat" panose="00000500000000000000" pitchFamily="34" charset="-122"/>
                <a:cs typeface="Arial" panose="020B0604020202020204" pitchFamily="34" charset="0"/>
              </a:rPr>
              <a:t>Change is a necessary step to adapt to both the external and internal environment.</a:t>
            </a:r>
          </a:p>
          <a:p>
            <a:pPr marL="243205" indent="-243205" algn="l">
              <a:spcBef>
                <a:spcPts val="1465"/>
              </a:spcBef>
              <a:buSzPct val="100000"/>
              <a:buChar char="•"/>
            </a:pPr>
            <a:r>
              <a:rPr lang="en-US" dirty="0">
                <a:latin typeface="Arial" panose="020B0604020202020204" pitchFamily="34" charset="0"/>
                <a:ea typeface="Montserrat" panose="00000500000000000000" pitchFamily="34" charset="-122"/>
                <a:cs typeface="Arial" panose="020B0604020202020204" pitchFamily="34" charset="0"/>
              </a:rPr>
              <a:t> The COVID-19 pandemic has brought significant changes to the global business landscape, including the retail sector.</a:t>
            </a:r>
          </a:p>
          <a:p>
            <a:pPr marL="243205" indent="-243205" algn="l">
              <a:spcBef>
                <a:spcPts val="1465"/>
              </a:spcBef>
              <a:buSzPct val="100000"/>
              <a:buChar char="•"/>
            </a:pPr>
            <a:r>
              <a:rPr lang="en-US" dirty="0">
                <a:latin typeface="Arial" panose="020B0604020202020204" pitchFamily="34" charset="0"/>
                <a:ea typeface="Montserrat" panose="00000500000000000000" pitchFamily="34" charset="-122"/>
                <a:cs typeface="Arial" panose="020B0604020202020204" pitchFamily="34" charset="0"/>
              </a:rPr>
              <a:t> This presentation will focus on the change management process at Tesco during the pandemic, examining the key factors and drivers of change and assessing its effectiveness.</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224508" y="419471"/>
            <a:ext cx="5535713" cy="254968"/>
          </a:xfrm>
          <a:prstGeom prst="rect">
            <a:avLst/>
          </a:prstGeom>
          <a:noFill/>
        </p:spPr>
        <p:txBody>
          <a:bodyPr wrap="square" lIns="0" tIns="0" rIns="0" bIns="0" rtlCol="0" anchor="t"/>
          <a:lstStyle/>
          <a:p>
            <a:pPr algn="ctr">
              <a:lnSpc>
                <a:spcPts val="2010"/>
              </a:lnSpc>
              <a:buNone/>
            </a:pPr>
            <a:r>
              <a:rPr lang="en-US" sz="1595" dirty="0">
                <a:latin typeface="Montserrat" panose="00000500000000000000" pitchFamily="34" charset="0"/>
                <a:ea typeface="Montserrat" panose="00000500000000000000" pitchFamily="34" charset="-122"/>
                <a:cs typeface="Montserrat" panose="00000500000000000000" pitchFamily="34" charset="-120"/>
              </a:rPr>
              <a:t>About Tesco</a:t>
            </a:r>
            <a:endParaRPr lang="en-US" dirty="0"/>
          </a:p>
        </p:txBody>
      </p:sp>
      <p:sp>
        <p:nvSpPr>
          <p:cNvPr id="3" name="Object 2"/>
          <p:cNvSpPr/>
          <p:nvPr/>
        </p:nvSpPr>
        <p:spPr>
          <a:xfrm>
            <a:off x="224508" y="790139"/>
            <a:ext cx="5535713" cy="509936"/>
          </a:xfrm>
          <a:prstGeom prst="rect">
            <a:avLst/>
          </a:prstGeom>
          <a:noFill/>
        </p:spPr>
        <p:txBody>
          <a:bodyPr wrap="square" lIns="0" tIns="0" rIns="0" bIns="0" rtlCol="0" anchor="t"/>
          <a:lstStyle/>
          <a:p>
            <a:pPr algn="ctr">
              <a:lnSpc>
                <a:spcPts val="4015"/>
              </a:lnSpc>
              <a:spcBef>
                <a:spcPts val="895"/>
              </a:spcBef>
              <a:buNone/>
            </a:pP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Organization Overview</a:t>
            </a:r>
            <a:endParaRPr lang="en-US" dirty="0">
              <a:latin typeface="Arial" panose="020B0604020202020204" pitchFamily="34" charset="0"/>
              <a:cs typeface="Arial" panose="020B0604020202020204" pitchFamily="34" charset="0"/>
            </a:endParaRPr>
          </a:p>
        </p:txBody>
      </p:sp>
      <p:sp>
        <p:nvSpPr>
          <p:cNvPr id="7" name="Object 6"/>
          <p:cNvSpPr/>
          <p:nvPr/>
        </p:nvSpPr>
        <p:spPr>
          <a:xfrm>
            <a:off x="761810" y="2196273"/>
            <a:ext cx="4907220" cy="4022949"/>
          </a:xfrm>
          <a:prstGeom prst="rect">
            <a:avLst/>
          </a:prstGeom>
          <a:noFill/>
        </p:spPr>
        <p:txBody>
          <a:bodyPr wrap="square" lIns="0" tIns="0" rIns="0" bIns="0" rtlCol="0" anchor="t"/>
          <a:lstStyle/>
          <a:p>
            <a:pPr marL="243205" indent="-243205" algn="l">
              <a:buSzPct val="100000"/>
              <a:buChar char="•"/>
            </a:pPr>
            <a:r>
              <a:rPr lang="en-US" sz="1600" dirty="0">
                <a:solidFill>
                  <a:srgbClr val="2A2921"/>
                </a:solidFill>
                <a:latin typeface="Arial" panose="020B0604020202020204" pitchFamily="34" charset="0"/>
                <a:ea typeface="Montserrat" panose="00000500000000000000" pitchFamily="34" charset="-122"/>
                <a:cs typeface="Arial" panose="020B0604020202020204" pitchFamily="34" charset="0"/>
              </a:rPr>
              <a:t>Tesco is a British multinational retail chain headquartered in Welwyn Garden City.</a:t>
            </a:r>
          </a:p>
          <a:p>
            <a:pPr marL="243205" indent="-243205" algn="l">
              <a:spcBef>
                <a:spcPts val="1270"/>
              </a:spcBef>
              <a:buSzPct val="100000"/>
              <a:buChar char="•"/>
            </a:pPr>
            <a:r>
              <a:rPr lang="en-US" sz="1600" dirty="0">
                <a:latin typeface="Arial" panose="020B0604020202020204" pitchFamily="34" charset="0"/>
                <a:ea typeface="Montserrat" panose="00000500000000000000" pitchFamily="34" charset="-122"/>
                <a:cs typeface="Arial" panose="020B0604020202020204" pitchFamily="34" charset="0"/>
              </a:rPr>
              <a:t>It is the second-largest retailer in the world, behind Walmart, and the largest in Europe.</a:t>
            </a:r>
          </a:p>
          <a:p>
            <a:pPr marL="243205" indent="-243205" algn="l">
              <a:spcBef>
                <a:spcPts val="1270"/>
              </a:spcBef>
              <a:buSzPct val="100000"/>
              <a:buChar char="•"/>
            </a:pPr>
            <a:r>
              <a:rPr lang="en-US" sz="1600" dirty="0">
                <a:latin typeface="Arial" panose="020B0604020202020204" pitchFamily="34" charset="0"/>
                <a:ea typeface="Montserrat" panose="00000500000000000000" pitchFamily="34" charset="-122"/>
                <a:cs typeface="Arial" panose="020B0604020202020204" pitchFamily="34" charset="0"/>
              </a:rPr>
              <a:t>It has stores in 12 countries across Asia and Europe.</a:t>
            </a:r>
          </a:p>
          <a:p>
            <a:pPr marL="243205" indent="-243205" algn="l">
              <a:spcBef>
                <a:spcPts val="1270"/>
              </a:spcBef>
              <a:buSzPct val="100000"/>
              <a:buChar char="•"/>
            </a:pPr>
            <a:r>
              <a:rPr lang="en-US" sz="1600" dirty="0">
                <a:latin typeface="Arial" panose="020B0604020202020204" pitchFamily="34" charset="0"/>
                <a:ea typeface="Montserrat" panose="00000500000000000000" pitchFamily="34" charset="-122"/>
                <a:cs typeface="Arial" panose="020B0604020202020204" pitchFamily="34" charset="0"/>
              </a:rPr>
              <a:t> It is the grocery market leader in the UK</a:t>
            </a:r>
          </a:p>
          <a:p>
            <a:pPr marL="243205" indent="-243205" algn="l">
              <a:spcBef>
                <a:spcPts val="1270"/>
              </a:spcBef>
              <a:buSzPct val="100000"/>
              <a:buChar char="•"/>
            </a:pPr>
            <a:r>
              <a:rPr lang="en-US" sz="1600" dirty="0">
                <a:latin typeface="Arial" panose="020B0604020202020204" pitchFamily="34" charset="0"/>
                <a:ea typeface="Montserrat" panose="00000500000000000000" pitchFamily="34" charset="-122"/>
                <a:cs typeface="Arial" panose="020B0604020202020204" pitchFamily="34" charset="0"/>
              </a:rPr>
              <a:t> Tesco operates over 6,800 stores in 12 countries across the world (Bedford, 2022).</a:t>
            </a:r>
          </a:p>
          <a:p>
            <a:pPr marL="243205" indent="-243205" algn="l">
              <a:spcBef>
                <a:spcPts val="1270"/>
              </a:spcBef>
              <a:buSzPct val="100000"/>
              <a:buChar char="•"/>
            </a:pPr>
            <a:r>
              <a:rPr lang="en-US" sz="1600" dirty="0">
                <a:latin typeface="Arial" panose="020B0604020202020204" pitchFamily="34" charset="0"/>
                <a:ea typeface="Montserrat" panose="00000500000000000000" pitchFamily="34" charset="-122"/>
                <a:cs typeface="Arial" panose="020B0604020202020204" pitchFamily="34" charset="0"/>
              </a:rPr>
              <a:t> Tesco has recently undergone a large-scale change program in response to the challenges posed by the pandemic and Brexit. </a:t>
            </a:r>
            <a:endParaRPr lang="en-US" sz="2800" dirty="0">
              <a:latin typeface="Arial" panose="020B0604020202020204" pitchFamily="34" charset="0"/>
              <a:cs typeface="Arial" panose="020B0604020202020204" pitchFamily="34" charset="0"/>
            </a:endParaRPr>
          </a:p>
        </p:txBody>
      </p:sp>
      <p:pic>
        <p:nvPicPr>
          <p:cNvPr id="8" name="图片 7" descr="2"/>
          <p:cNvPicPr>
            <a:picLocks noChangeAspect="1"/>
          </p:cNvPicPr>
          <p:nvPr/>
        </p:nvPicPr>
        <p:blipFill>
          <a:blip r:embed="rId3"/>
          <a:stretch>
            <a:fillRect/>
          </a:stretch>
        </p:blipFill>
        <p:spPr>
          <a:xfrm>
            <a:off x="6040755" y="1184910"/>
            <a:ext cx="2995295" cy="4488180"/>
          </a:xfrm>
          <a:prstGeom prst="rect">
            <a:avLst/>
          </a:prstGeom>
        </p:spPr>
      </p:pic>
      <p:pic>
        <p:nvPicPr>
          <p:cNvPr id="9" name="图片 8" descr="图片3"/>
          <p:cNvPicPr>
            <a:picLocks noChangeAspect="1"/>
          </p:cNvPicPr>
          <p:nvPr/>
        </p:nvPicPr>
        <p:blipFill>
          <a:blip r:embed="rId4"/>
          <a:stretch>
            <a:fillRect/>
          </a:stretch>
        </p:blipFill>
        <p:spPr>
          <a:xfrm>
            <a:off x="9134475" y="119380"/>
            <a:ext cx="2959100" cy="3300095"/>
          </a:xfrm>
          <a:prstGeom prst="rect">
            <a:avLst/>
          </a:prstGeom>
        </p:spPr>
      </p:pic>
      <p:pic>
        <p:nvPicPr>
          <p:cNvPr id="10" name="图片 9" descr="图片4"/>
          <p:cNvPicPr>
            <a:picLocks noChangeAspect="1"/>
          </p:cNvPicPr>
          <p:nvPr/>
        </p:nvPicPr>
        <p:blipFill>
          <a:blip r:embed="rId5"/>
          <a:stretch>
            <a:fillRect/>
          </a:stretch>
        </p:blipFill>
        <p:spPr>
          <a:xfrm>
            <a:off x="9134475" y="3429000"/>
            <a:ext cx="2959100" cy="328041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4489197" y="1459357"/>
            <a:ext cx="6611620" cy="4939814"/>
          </a:xfrm>
          <a:prstGeom prst="rect">
            <a:avLst/>
          </a:prstGeom>
          <a:noFill/>
        </p:spPr>
        <p:txBody>
          <a:bodyPr wrap="square" rtlCol="0" anchor="t">
            <a:spAutoFit/>
          </a:bodyPr>
          <a:lstStyle/>
          <a:p>
            <a:pPr algn="just"/>
            <a:r>
              <a:rPr lang="zh-CN" altLang="en-US" sz="1500" dirty="0"/>
              <a:t>Tesco has undergone several strategic changes in recent years to address the evolving needs and expectations of its customers, improve its financial performance, and maintain its competitiveness in the retail market. Here are three key areas in which Tesco has made strategic changes:</a:t>
            </a:r>
          </a:p>
          <a:p>
            <a:pPr algn="just"/>
            <a:endParaRPr lang="zh-CN" altLang="en-US" sz="1500" dirty="0"/>
          </a:p>
          <a:p>
            <a:pPr algn="just"/>
            <a:r>
              <a:rPr lang="en-US" altLang="zh-CN" sz="1500" dirty="0"/>
              <a:t>1. </a:t>
            </a:r>
            <a:r>
              <a:rPr lang="zh-CN" altLang="en-US" sz="1500" dirty="0"/>
              <a:t>Digital transformation: Tesco has shifted its focus towards digital channels by investing in online shopping, home delivery, and other digital services. This has helped Tesco reach new customers and increase sales, particularly during the COVID-19 pandemic.</a:t>
            </a:r>
          </a:p>
          <a:p>
            <a:pPr algn="just"/>
            <a:endParaRPr lang="zh-CN" altLang="en-US" sz="1500" dirty="0"/>
          </a:p>
          <a:p>
            <a:pPr algn="just"/>
            <a:r>
              <a:rPr lang="en-US" altLang="zh-CN" sz="1500" dirty="0"/>
              <a:t>2. </a:t>
            </a:r>
            <a:r>
              <a:rPr lang="zh-CN" altLang="en-US" sz="1500" dirty="0"/>
              <a:t>Cost-cutting measures: Tesco has implemented cost-cutting measures to improve its profitability, such as reducing its store footprint, cutting jobs, and streamlining operations. This has helped Tesco increase its profit margins and remain competitive in a challenging market.</a:t>
            </a:r>
          </a:p>
          <a:p>
            <a:pPr algn="just"/>
            <a:endParaRPr lang="zh-CN" altLang="en-US" sz="1500" dirty="0"/>
          </a:p>
          <a:p>
            <a:pPr algn="just"/>
            <a:r>
              <a:rPr lang="en-US" altLang="zh-CN" sz="1500" dirty="0"/>
              <a:t>3. </a:t>
            </a:r>
            <a:r>
              <a:rPr lang="zh-CN" altLang="en-US" sz="1500" dirty="0"/>
              <a:t>Sustainability and social responsibility: Tesco has made a commitment to sustainability and social responsibility by setting targets to reduce carbon emissions, eliminate single-use plastic, and support local communities. This has helped Tesco strengthen its brand reputation and appeal to customers who prioritize ethical and sustainable business practices.</a:t>
            </a:r>
          </a:p>
          <a:p>
            <a:pPr algn="just"/>
            <a:endParaRPr lang="zh-CN" altLang="en-US" sz="1500" dirty="0"/>
          </a:p>
        </p:txBody>
      </p:sp>
      <p:sp>
        <p:nvSpPr>
          <p:cNvPr id="3" name="Object 1"/>
          <p:cNvSpPr/>
          <p:nvPr/>
        </p:nvSpPr>
        <p:spPr>
          <a:xfrm>
            <a:off x="0" y="591412"/>
            <a:ext cx="12188952" cy="509936"/>
          </a:xfrm>
          <a:prstGeom prst="rect">
            <a:avLst/>
          </a:prstGeom>
          <a:noFill/>
        </p:spPr>
        <p:txBody>
          <a:bodyPr wrap="square" lIns="0" tIns="0" rIns="0" bIns="0" rtlCol="0" anchor="t"/>
          <a:lstStyle/>
          <a:p>
            <a:pPr algn="ctr">
              <a:lnSpc>
                <a:spcPts val="4015"/>
              </a:lnSpc>
              <a:buNone/>
            </a:pPr>
            <a:r>
              <a:rPr lang="en-US" altLang="zh-CN" sz="3190" dirty="0">
                <a:latin typeface="Arial" panose="020B0604020202020204" pitchFamily="34" charset="0"/>
                <a:ea typeface="Montserrat" panose="00000500000000000000" pitchFamily="34" charset="-122"/>
                <a:cs typeface="Arial" panose="020B0604020202020204" pitchFamily="34" charset="0"/>
              </a:rPr>
              <a:t>Change</a:t>
            </a:r>
            <a:r>
              <a:rPr lang="en-US" altLang="zh-CN" sz="3200" b="1" dirty="0"/>
              <a:t> </a:t>
            </a:r>
            <a:r>
              <a:rPr lang="en-US" altLang="zh-CN" sz="3190" dirty="0">
                <a:latin typeface="Arial" panose="020B0604020202020204" pitchFamily="34" charset="0"/>
                <a:ea typeface="Montserrat" panose="00000500000000000000" pitchFamily="34" charset="-122"/>
                <a:cs typeface="Arial" panose="020B0604020202020204" pitchFamily="34" charset="0"/>
              </a:rPr>
              <a:t>Experienced</a:t>
            </a:r>
            <a:endParaRPr lang="en-US" sz="3190" dirty="0">
              <a:latin typeface="Arial" panose="020B0604020202020204" pitchFamily="34" charset="0"/>
              <a:ea typeface="Montserrat" panose="00000500000000000000" pitchFamily="34" charset="-122"/>
              <a:cs typeface="Arial" panose="020B0604020202020204" pitchFamily="34" charset="0"/>
            </a:endParaRPr>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6575" y="1564686"/>
            <a:ext cx="3463962" cy="4488642"/>
          </a:xfrm>
          <a:prstGeom prst="rect">
            <a:avLst/>
          </a:prstGeom>
        </p:spPr>
      </p:pic>
    </p:spTree>
    <p:extLst>
      <p:ext uri="{BB962C8B-B14F-4D97-AF65-F5344CB8AC3E}">
        <p14:creationId xmlns:p14="http://schemas.microsoft.com/office/powerpoint/2010/main" val="1173740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0" y="362812"/>
            <a:ext cx="12188952" cy="509936"/>
          </a:xfrm>
          <a:prstGeom prst="rect">
            <a:avLst/>
          </a:prstGeom>
          <a:noFill/>
        </p:spPr>
        <p:txBody>
          <a:bodyPr wrap="square" lIns="0" tIns="0" rIns="0" bIns="0" rtlCol="0" anchor="t"/>
          <a:lstStyle/>
          <a:p>
            <a:pPr algn="ctr">
              <a:lnSpc>
                <a:spcPts val="4015"/>
              </a:lnSpc>
              <a:buNone/>
            </a:pPr>
            <a:r>
              <a:rPr lang="en-US" sz="3190" dirty="0">
                <a:latin typeface="Arial" panose="020B0604020202020204" pitchFamily="34" charset="0"/>
                <a:ea typeface="Montserrat" panose="00000500000000000000" pitchFamily="34" charset="-122"/>
                <a:cs typeface="Arial" panose="020B0604020202020204" pitchFamily="34" charset="0"/>
              </a:rPr>
              <a:t>Current Challenges</a:t>
            </a:r>
            <a:endParaRPr lang="en-US" dirty="0">
              <a:latin typeface="Arial" panose="020B0604020202020204" pitchFamily="34" charset="0"/>
              <a:cs typeface="Arial" panose="020B0604020202020204" pitchFamily="34" charset="0"/>
            </a:endParaRPr>
          </a:p>
        </p:txBody>
      </p:sp>
      <p:sp>
        <p:nvSpPr>
          <p:cNvPr id="3" name="Object 2"/>
          <p:cNvSpPr/>
          <p:nvPr/>
        </p:nvSpPr>
        <p:spPr>
          <a:xfrm>
            <a:off x="516636" y="1032371"/>
            <a:ext cx="11155680" cy="533267"/>
          </a:xfrm>
          <a:prstGeom prst="rect">
            <a:avLst/>
          </a:prstGeom>
          <a:noFill/>
        </p:spPr>
        <p:txBody>
          <a:bodyPr wrap="square" lIns="0" tIns="0" rIns="0" bIns="0" rtlCol="0" anchor="t"/>
          <a:lstStyle/>
          <a:p>
            <a:pPr algn="ctr">
              <a:lnSpc>
                <a:spcPts val="2100"/>
              </a:lnSpc>
              <a:spcBef>
                <a:spcPts val="815"/>
              </a:spcBef>
              <a:buNone/>
            </a:pPr>
            <a:r>
              <a:rPr lang="en-US" sz="1500" dirty="0">
                <a:latin typeface="Arial" panose="020B0604020202020204" pitchFamily="34" charset="0"/>
                <a:ea typeface="Montserrat" panose="00000500000000000000" pitchFamily="34" charset="-122"/>
                <a:cs typeface="Arial" panose="020B0604020202020204" pitchFamily="34" charset="0"/>
              </a:rPr>
              <a:t>Under the grand scheme of the pandemic from during Covid-19 and Ex Covid-19, Tesco as a leading global retaile faces a number of challenges in the current market. </a:t>
            </a:r>
            <a:endParaRPr lang="en-US" dirty="0">
              <a:latin typeface="Arial" panose="020B0604020202020204" pitchFamily="34" charset="0"/>
              <a:cs typeface="Arial" panose="020B0604020202020204" pitchFamily="34" charset="0"/>
            </a:endParaRPr>
          </a:p>
        </p:txBody>
      </p:sp>
      <p:pic>
        <p:nvPicPr>
          <p:cNvPr id="4" name="Object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78115" y="2734094"/>
            <a:ext cx="837990" cy="647538"/>
          </a:xfrm>
          <a:prstGeom prst="rect">
            <a:avLst/>
          </a:prstGeom>
        </p:spPr>
      </p:pic>
      <p:sp>
        <p:nvSpPr>
          <p:cNvPr id="5" name="Object 4"/>
          <p:cNvSpPr/>
          <p:nvPr/>
        </p:nvSpPr>
        <p:spPr>
          <a:xfrm>
            <a:off x="382333" y="3863564"/>
            <a:ext cx="2639670" cy="690985"/>
          </a:xfrm>
          <a:prstGeom prst="rect">
            <a:avLst/>
          </a:prstGeom>
          <a:noFill/>
        </p:spPr>
        <p:txBody>
          <a:bodyPr wrap="square" lIns="0" tIns="0" rIns="0" bIns="0" rtlCol="0" anchor="t"/>
          <a:lstStyle/>
          <a:p>
            <a:pPr algn="ctr">
              <a:lnSpc>
                <a:spcPts val="1815"/>
              </a:lnSpc>
              <a:buNone/>
            </a:pPr>
            <a:r>
              <a:rPr lang="en-US" sz="1440" dirty="0">
                <a:latin typeface="Arial" panose="020B0604020202020204" pitchFamily="34" charset="0"/>
                <a:ea typeface="Montserrat" panose="00000500000000000000" pitchFamily="34" charset="-122"/>
                <a:cs typeface="Arial" panose="020B0604020202020204" pitchFamily="34" charset="0"/>
              </a:rPr>
              <a:t>Pressure from other retailers such as Walmart, Amazon, and Costco</a:t>
            </a:r>
            <a:endParaRPr lang="en-US" dirty="0">
              <a:latin typeface="Arial" panose="020B0604020202020204" pitchFamily="34" charset="0"/>
              <a:cs typeface="Arial" panose="020B0604020202020204" pitchFamily="34" charset="0"/>
            </a:endParaRPr>
          </a:p>
        </p:txBody>
      </p:sp>
      <p:pic>
        <p:nvPicPr>
          <p:cNvPr id="6" name="Object 5"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17915" y="2644824"/>
            <a:ext cx="638015" cy="828468"/>
          </a:xfrm>
          <a:prstGeom prst="rect">
            <a:avLst/>
          </a:prstGeom>
        </p:spPr>
      </p:pic>
      <p:sp>
        <p:nvSpPr>
          <p:cNvPr id="7" name="Object 6"/>
          <p:cNvSpPr/>
          <p:nvPr/>
        </p:nvSpPr>
        <p:spPr>
          <a:xfrm>
            <a:off x="3509561" y="3863564"/>
            <a:ext cx="2241624" cy="921313"/>
          </a:xfrm>
          <a:prstGeom prst="rect">
            <a:avLst/>
          </a:prstGeom>
          <a:noFill/>
        </p:spPr>
        <p:txBody>
          <a:bodyPr wrap="square" lIns="0" tIns="0" rIns="0" bIns="0" rtlCol="0" anchor="t"/>
          <a:lstStyle/>
          <a:p>
            <a:pPr algn="ctr">
              <a:lnSpc>
                <a:spcPts val="1815"/>
              </a:lnSpc>
              <a:buNone/>
            </a:pPr>
            <a:r>
              <a:rPr lang="en-US" sz="1440" dirty="0">
                <a:latin typeface="Arial" panose="020B0604020202020204" pitchFamily="34" charset="0"/>
                <a:ea typeface="Montserrat" panose="00000500000000000000" pitchFamily="34" charset="-122"/>
                <a:cs typeface="Arial" panose="020B0604020202020204" pitchFamily="34" charset="0"/>
              </a:rPr>
              <a:t>Changes in consumer behavior with more consumer shopping online</a:t>
            </a:r>
            <a:endParaRPr lang="en-US" dirty="0">
              <a:latin typeface="Arial" panose="020B0604020202020204" pitchFamily="34" charset="0"/>
              <a:cs typeface="Arial" panose="020B0604020202020204" pitchFamily="34" charset="0"/>
            </a:endParaRPr>
          </a:p>
        </p:txBody>
      </p:sp>
      <p:pic>
        <p:nvPicPr>
          <p:cNvPr id="8" name="Object 7"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34958" y="2722934"/>
            <a:ext cx="647538" cy="752287"/>
          </a:xfrm>
          <a:prstGeom prst="rect">
            <a:avLst/>
          </a:prstGeom>
        </p:spPr>
      </p:pic>
      <p:sp>
        <p:nvSpPr>
          <p:cNvPr id="9" name="Object 8"/>
          <p:cNvSpPr/>
          <p:nvPr/>
        </p:nvSpPr>
        <p:spPr>
          <a:xfrm>
            <a:off x="6254456" y="3863564"/>
            <a:ext cx="2608245" cy="690985"/>
          </a:xfrm>
          <a:prstGeom prst="rect">
            <a:avLst/>
          </a:prstGeom>
          <a:noFill/>
        </p:spPr>
        <p:txBody>
          <a:bodyPr wrap="square" lIns="0" tIns="0" rIns="0" bIns="0" rtlCol="0" anchor="t"/>
          <a:lstStyle/>
          <a:p>
            <a:pPr algn="ctr">
              <a:lnSpc>
                <a:spcPts val="1815"/>
              </a:lnSpc>
              <a:buNone/>
            </a:pPr>
            <a:r>
              <a:rPr lang="en-US" sz="1440" dirty="0">
                <a:latin typeface="Arial" panose="020B0604020202020204" pitchFamily="34" charset="0"/>
                <a:ea typeface="Montserrat" panose="00000500000000000000" pitchFamily="34" charset="-122"/>
                <a:cs typeface="Arial" panose="020B0604020202020204" pitchFamily="34" charset="0"/>
              </a:rPr>
              <a:t>Rising costs of goods and services from inflation to supply chain disruption and inflation </a:t>
            </a:r>
            <a:endParaRPr lang="en-US" dirty="0">
              <a:latin typeface="Arial" panose="020B0604020202020204" pitchFamily="34" charset="0"/>
              <a:cs typeface="Arial" panose="020B0604020202020204" pitchFamily="34" charset="0"/>
            </a:endParaRPr>
          </a:p>
        </p:txBody>
      </p:sp>
      <p:pic>
        <p:nvPicPr>
          <p:cNvPr id="10" name="Object 9"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062731" y="2477376"/>
            <a:ext cx="837990" cy="1152237"/>
          </a:xfrm>
          <a:prstGeom prst="rect">
            <a:avLst/>
          </a:prstGeom>
        </p:spPr>
      </p:pic>
      <p:sp>
        <p:nvSpPr>
          <p:cNvPr id="11" name="Object 10"/>
          <p:cNvSpPr/>
          <p:nvPr/>
        </p:nvSpPr>
        <p:spPr>
          <a:xfrm>
            <a:off x="9350259" y="3863564"/>
            <a:ext cx="2273049" cy="460657"/>
          </a:xfrm>
          <a:prstGeom prst="rect">
            <a:avLst/>
          </a:prstGeom>
          <a:noFill/>
        </p:spPr>
        <p:txBody>
          <a:bodyPr wrap="square" lIns="0" tIns="0" rIns="0" bIns="0" rtlCol="0" anchor="t"/>
          <a:lstStyle/>
          <a:p>
            <a:pPr algn="ctr">
              <a:lnSpc>
                <a:spcPts val="1815"/>
              </a:lnSpc>
              <a:buNone/>
            </a:pPr>
            <a:r>
              <a:rPr lang="en-US" sz="1440" dirty="0">
                <a:latin typeface="Arial" panose="020B0604020202020204" pitchFamily="34" charset="0"/>
                <a:ea typeface="Montserrat" panose="00000500000000000000" pitchFamily="34" charset="-122"/>
                <a:cs typeface="Arial" panose="020B0604020202020204" pitchFamily="34" charset="0"/>
              </a:rPr>
              <a:t>Increasing pressure to reduce prices</a:t>
            </a:r>
            <a:endParaRPr lang="en-US" dirty="0">
              <a:latin typeface="Arial" panose="020B0604020202020204" pitchFamily="34" charset="0"/>
              <a:cs typeface="Arial" panose="020B0604020202020204" pitchFamily="34" charset="0"/>
            </a:endParaRPr>
          </a:p>
        </p:txBody>
      </p:sp>
      <p:sp>
        <p:nvSpPr>
          <p:cNvPr id="12" name="Object 11"/>
          <p:cNvSpPr/>
          <p:nvPr/>
        </p:nvSpPr>
        <p:spPr>
          <a:xfrm>
            <a:off x="0" y="5637390"/>
            <a:ext cx="12188952" cy="1218895"/>
          </a:xfrm>
          <a:prstGeom prst="rect">
            <a:avLst/>
          </a:prstGeom>
          <a:solidFill>
            <a:srgbClr val="F0B356"/>
          </a:solidFill>
        </p:spPr>
      </p:sp>
      <p:sp>
        <p:nvSpPr>
          <p:cNvPr id="13" name="Object 12"/>
          <p:cNvSpPr/>
          <p:nvPr/>
        </p:nvSpPr>
        <p:spPr>
          <a:xfrm>
            <a:off x="1819546" y="5954374"/>
            <a:ext cx="8549860" cy="575880"/>
          </a:xfrm>
          <a:prstGeom prst="rect">
            <a:avLst/>
          </a:prstGeom>
          <a:noFill/>
        </p:spPr>
        <p:txBody>
          <a:bodyPr wrap="square" lIns="0" tIns="0" rIns="0" bIns="0" rtlCol="0" anchor="t"/>
          <a:lstStyle/>
          <a:p>
            <a:pPr algn="ctr">
              <a:lnSpc>
                <a:spcPts val="2270"/>
              </a:lnSpc>
              <a:buNone/>
            </a:pPr>
            <a:r>
              <a:rPr lang="en-US" sz="1800" dirty="0">
                <a:solidFill>
                  <a:srgbClr val="2A2921"/>
                </a:solidFill>
                <a:latin typeface="Arial" panose="020B0604020202020204" pitchFamily="34" charset="0"/>
                <a:ea typeface="Montserrat" panose="00000500000000000000" pitchFamily="34" charset="-122"/>
                <a:cs typeface="Arial" panose="020B0604020202020204" pitchFamily="34" charset="0"/>
              </a:rPr>
              <a:t>Tesco has been able to successfully navigate change in the past, and with the right strategies, it can continue to do so in the future.</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0" y="362812"/>
            <a:ext cx="12188952" cy="509936"/>
          </a:xfrm>
          <a:prstGeom prst="rect">
            <a:avLst/>
          </a:prstGeom>
          <a:noFill/>
        </p:spPr>
        <p:txBody>
          <a:bodyPr wrap="square" lIns="0" tIns="0" rIns="0" bIns="0" rtlCol="0" anchor="t"/>
          <a:lstStyle/>
          <a:p>
            <a:pPr algn="ctr">
              <a:lnSpc>
                <a:spcPts val="4015"/>
              </a:lnSpc>
              <a:buNone/>
            </a:pP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Driving Factors for Change</a:t>
            </a:r>
            <a:endParaRPr lang="en-US" dirty="0">
              <a:latin typeface="Arial" panose="020B0604020202020204" pitchFamily="34" charset="0"/>
              <a:cs typeface="Arial" panose="020B0604020202020204" pitchFamily="34" charset="0"/>
            </a:endParaRPr>
          </a:p>
        </p:txBody>
      </p:sp>
      <p:sp>
        <p:nvSpPr>
          <p:cNvPr id="5" name="Object 4"/>
          <p:cNvSpPr/>
          <p:nvPr/>
        </p:nvSpPr>
        <p:spPr>
          <a:xfrm>
            <a:off x="571357" y="1446843"/>
            <a:ext cx="6881629" cy="5002232"/>
          </a:xfrm>
          <a:prstGeom prst="rect">
            <a:avLst/>
          </a:prstGeom>
          <a:noFill/>
        </p:spPr>
        <p:txBody>
          <a:bodyPr wrap="square" lIns="0" tIns="0" rIns="0" bIns="0" rtlCol="0" anchor="t"/>
          <a:lstStyle/>
          <a:p>
            <a:pPr marL="243205" indent="-243205" algn="l">
              <a:lnSpc>
                <a:spcPts val="2720"/>
              </a:lnSpc>
              <a:buSzPct val="100000"/>
              <a:buChar char="•"/>
            </a:pPr>
            <a:r>
              <a:rPr lang="en-US" sz="2160" b="1" dirty="0">
                <a:solidFill>
                  <a:srgbClr val="000000"/>
                </a:solidFill>
                <a:latin typeface="Arial" panose="020B0604020202020204" pitchFamily="34" charset="0"/>
                <a:ea typeface="Montserrat" panose="00000500000000000000" pitchFamily="34" charset="-122"/>
                <a:cs typeface="Arial" panose="020B0604020202020204" pitchFamily="34" charset="0"/>
              </a:rPr>
              <a:t>Culture</a:t>
            </a:r>
          </a:p>
          <a:p>
            <a:pPr lvl="1" algn="l">
              <a:lnSpc>
                <a:spcPts val="1930"/>
              </a:lnSpc>
              <a:spcBef>
                <a:spcPts val="405"/>
              </a:spcBef>
              <a:buNone/>
            </a:pPr>
            <a:r>
              <a:rPr lang="en-US" sz="1380" dirty="0">
                <a:solidFill>
                  <a:srgbClr val="000000"/>
                </a:solidFill>
                <a:latin typeface="Arial" panose="020B0604020202020204" pitchFamily="34" charset="0"/>
                <a:ea typeface="Montserrat" panose="00000500000000000000" pitchFamily="34" charset="-122"/>
                <a:cs typeface="Arial" panose="020B0604020202020204" pitchFamily="34" charset="0"/>
              </a:rPr>
              <a:t>Tesco has a long-standing commitment to providing quality products and services to its customers, which the recent shift toward digitalization has reinforced by the Covid-19 Pandemic(</a:t>
            </a:r>
            <a:r>
              <a:rPr lang="en-US" sz="1380" dirty="0" err="1">
                <a:solidFill>
                  <a:srgbClr val="000000"/>
                </a:solidFill>
                <a:latin typeface="Arial" panose="020B0604020202020204" pitchFamily="34" charset="0"/>
                <a:ea typeface="Montserrat" panose="00000500000000000000" pitchFamily="34" charset="-122"/>
                <a:cs typeface="Arial" panose="020B0604020202020204" pitchFamily="34" charset="0"/>
              </a:rPr>
              <a:t>Torlak</a:t>
            </a:r>
            <a:r>
              <a:rPr lang="en-US" sz="1380" dirty="0">
                <a:solidFill>
                  <a:srgbClr val="000000"/>
                </a:solidFill>
                <a:latin typeface="Arial" panose="020B0604020202020204" pitchFamily="34" charset="0"/>
                <a:ea typeface="Montserrat" panose="00000500000000000000" pitchFamily="34" charset="-122"/>
                <a:cs typeface="Arial" panose="020B0604020202020204" pitchFamily="34" charset="0"/>
              </a:rPr>
              <a:t>, 2019).</a:t>
            </a:r>
          </a:p>
          <a:p>
            <a:pPr marL="243205" indent="-243205" algn="l">
              <a:lnSpc>
                <a:spcPts val="2720"/>
              </a:lnSpc>
              <a:spcBef>
                <a:spcPts val="2610"/>
              </a:spcBef>
              <a:buSzPct val="100000"/>
              <a:buChar char="•"/>
            </a:pPr>
            <a:r>
              <a:rPr lang="en-US" sz="2160" b="1" dirty="0">
                <a:solidFill>
                  <a:srgbClr val="000000"/>
                </a:solidFill>
                <a:latin typeface="Arial" panose="020B0604020202020204" pitchFamily="34" charset="0"/>
                <a:ea typeface="Montserrat" panose="00000500000000000000" pitchFamily="34" charset="-122"/>
                <a:cs typeface="Arial" panose="020B0604020202020204" pitchFamily="34" charset="0"/>
              </a:rPr>
              <a:t>Leadership</a:t>
            </a:r>
          </a:p>
          <a:p>
            <a:pPr lvl="1" algn="l">
              <a:lnSpc>
                <a:spcPts val="1930"/>
              </a:lnSpc>
              <a:spcBef>
                <a:spcPts val="405"/>
              </a:spcBef>
              <a:buNone/>
            </a:pPr>
            <a:r>
              <a:rPr lang="en-US" sz="1380" dirty="0">
                <a:solidFill>
                  <a:srgbClr val="000000"/>
                </a:solidFill>
                <a:latin typeface="Arial" panose="020B0604020202020204" pitchFamily="34" charset="0"/>
                <a:ea typeface="Montserrat" panose="00000500000000000000" pitchFamily="34" charset="-122"/>
                <a:cs typeface="Arial" panose="020B0604020202020204" pitchFamily="34" charset="0"/>
              </a:rPr>
              <a:t>The current CEO, Ken Murphy, has implemented several initiatives to ensure the business is well-positioned to thrive in the current environment, including introducing new technology, developing new business models, and implementing new operational processes (Barbradozier, 2018). </a:t>
            </a:r>
          </a:p>
          <a:p>
            <a:pPr marL="243205" indent="-243205" algn="l">
              <a:lnSpc>
                <a:spcPts val="2720"/>
              </a:lnSpc>
              <a:spcBef>
                <a:spcPts val="2610"/>
              </a:spcBef>
              <a:buSzPct val="100000"/>
              <a:buChar char="•"/>
            </a:pPr>
            <a:r>
              <a:rPr lang="en-US" sz="2160" b="1" dirty="0">
                <a:solidFill>
                  <a:srgbClr val="404040"/>
                </a:solidFill>
                <a:latin typeface="Arial" panose="020B0604020202020204" pitchFamily="34" charset="0"/>
                <a:ea typeface="Montserrat" panose="00000500000000000000" pitchFamily="34" charset="-122"/>
                <a:cs typeface="Arial" panose="020B0604020202020204" pitchFamily="34" charset="0"/>
              </a:rPr>
              <a:t>Power and Digitalization</a:t>
            </a:r>
          </a:p>
          <a:p>
            <a:pPr lvl="1" algn="l">
              <a:lnSpc>
                <a:spcPts val="1930"/>
              </a:lnSpc>
              <a:spcBef>
                <a:spcPts val="405"/>
              </a:spcBef>
              <a:buNone/>
            </a:pPr>
            <a:r>
              <a:rPr lang="en-US" sz="1380" dirty="0">
                <a:solidFill>
                  <a:srgbClr val="404040"/>
                </a:solidFill>
                <a:latin typeface="Arial" panose="020B0604020202020204" pitchFamily="34" charset="0"/>
                <a:ea typeface="Montserrat" panose="00000500000000000000" pitchFamily="34" charset="-122"/>
                <a:cs typeface="Arial" panose="020B0604020202020204" pitchFamily="34" charset="0"/>
              </a:rPr>
              <a:t>The changes brought on by the pandemic and Brexit have been driven by the need for increased power and digitalization. Tesco has had to become increasingly agile and adaptable to remain competitive in the current environment (GlobalData, 2022). </a:t>
            </a:r>
            <a:endParaRPr lang="en-US" dirty="0">
              <a:latin typeface="Arial" panose="020B0604020202020204" pitchFamily="34" charset="0"/>
              <a:cs typeface="Arial" panose="020B0604020202020204" pitchFamily="34" charset="0"/>
            </a:endParaRPr>
          </a:p>
        </p:txBody>
      </p:sp>
      <p:pic>
        <p:nvPicPr>
          <p:cNvPr id="6" name="图片 5" descr="图片5"/>
          <p:cNvPicPr>
            <a:picLocks noChangeAspect="1"/>
          </p:cNvPicPr>
          <p:nvPr/>
        </p:nvPicPr>
        <p:blipFill>
          <a:blip r:embed="rId3"/>
          <a:stretch>
            <a:fillRect/>
          </a:stretch>
        </p:blipFill>
        <p:spPr>
          <a:xfrm>
            <a:off x="7788275" y="1446530"/>
            <a:ext cx="3980180" cy="481520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0" y="362812"/>
            <a:ext cx="12188952" cy="509936"/>
          </a:xfrm>
          <a:prstGeom prst="rect">
            <a:avLst/>
          </a:prstGeom>
          <a:noFill/>
        </p:spPr>
        <p:txBody>
          <a:bodyPr wrap="square" lIns="0" tIns="0" rIns="0" bIns="0" rtlCol="0" anchor="t"/>
          <a:lstStyle/>
          <a:p>
            <a:pPr algn="ctr">
              <a:lnSpc>
                <a:spcPts val="4015"/>
              </a:lnSpc>
              <a:buNone/>
            </a:pP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Key Change Management Models</a:t>
            </a:r>
            <a:endParaRPr lang="en-US" dirty="0">
              <a:latin typeface="Arial" panose="020B0604020202020204" pitchFamily="34" charset="0"/>
              <a:cs typeface="Arial" panose="020B0604020202020204" pitchFamily="34" charset="0"/>
            </a:endParaRPr>
          </a:p>
        </p:txBody>
      </p:sp>
      <p:sp>
        <p:nvSpPr>
          <p:cNvPr id="3" name="Object 2"/>
          <p:cNvSpPr/>
          <p:nvPr/>
        </p:nvSpPr>
        <p:spPr>
          <a:xfrm>
            <a:off x="2237815" y="2108665"/>
            <a:ext cx="8484653" cy="3666565"/>
          </a:xfrm>
          <a:prstGeom prst="rect">
            <a:avLst/>
          </a:prstGeom>
          <a:noFill/>
        </p:spPr>
        <p:txBody>
          <a:bodyPr wrap="square" lIns="0" tIns="0" rIns="0" bIns="0" rtlCol="0" anchor="t"/>
          <a:lstStyle/>
          <a:p>
            <a:pPr marL="243205" indent="-243205" algn="l">
              <a:lnSpc>
                <a:spcPts val="2720"/>
              </a:lnSpc>
              <a:buSzPct val="100000"/>
              <a:buChar char="•"/>
            </a:pPr>
            <a:r>
              <a:rPr lang="en-US" sz="2160" b="1" dirty="0">
                <a:solidFill>
                  <a:srgbClr val="2A2921"/>
                </a:solidFill>
                <a:latin typeface="Arial" panose="020B0604020202020204" pitchFamily="34" charset="0"/>
                <a:ea typeface="Montserrat" panose="00000500000000000000" pitchFamily="34" charset="-122"/>
                <a:cs typeface="Arial" panose="020B0604020202020204" pitchFamily="34" charset="0"/>
              </a:rPr>
              <a:t>Planned Change</a:t>
            </a:r>
          </a:p>
          <a:p>
            <a:pPr lvl="1" algn="l">
              <a:lnSpc>
                <a:spcPts val="1930"/>
              </a:lnSpc>
              <a:spcBef>
                <a:spcPts val="405"/>
              </a:spcBef>
              <a:buNone/>
            </a:pPr>
            <a:r>
              <a:rPr lang="en-US" sz="1380" dirty="0">
                <a:solidFill>
                  <a:srgbClr val="E88B33"/>
                </a:solidFill>
                <a:latin typeface="Montserrat" panose="00000500000000000000" pitchFamily="34" charset="0"/>
                <a:ea typeface="Montserrat" panose="00000500000000000000" pitchFamily="34" charset="-122"/>
                <a:cs typeface="Montserrat" panose="00000500000000000000" pitchFamily="34" charset="-120"/>
              </a:rPr>
              <a:t> </a:t>
            </a:r>
            <a:r>
              <a:rPr lang="en-US" sz="1380" dirty="0">
                <a:solidFill>
                  <a:srgbClr val="404040"/>
                </a:solidFill>
                <a:latin typeface="Arial" panose="020B0604020202020204" pitchFamily="34" charset="0"/>
                <a:ea typeface="Montserrat" panose="00000500000000000000" pitchFamily="34" charset="-122"/>
                <a:cs typeface="Arial" panose="020B0604020202020204" pitchFamily="34" charset="0"/>
              </a:rPr>
              <a:t>This model involves the analysis of the current situation, identifying a desired state, and planning and implementing change initiatives (Karasvirta &amp; Teerikangas, 2022).</a:t>
            </a:r>
            <a:br>
              <a:rPr lang="en-US" sz="1380" dirty="0">
                <a:solidFill>
                  <a:srgbClr val="E88B33"/>
                </a:solidFill>
                <a:latin typeface="Arial" panose="020B0604020202020204" pitchFamily="34" charset="0"/>
                <a:ea typeface="Montserrat" panose="00000500000000000000" pitchFamily="34" charset="-122"/>
                <a:cs typeface="Arial" panose="020B0604020202020204" pitchFamily="34" charset="0"/>
              </a:rPr>
            </a:br>
            <a:r>
              <a:rPr lang="en-US" sz="1380" dirty="0">
                <a:solidFill>
                  <a:srgbClr val="E88B33"/>
                </a:solidFill>
                <a:latin typeface="Arial" panose="020B0604020202020204" pitchFamily="34" charset="0"/>
                <a:ea typeface="Montserrat" panose="00000500000000000000" pitchFamily="34" charset="-122"/>
                <a:cs typeface="Arial" panose="020B0604020202020204" pitchFamily="34" charset="0"/>
              </a:rPr>
              <a:t> </a:t>
            </a:r>
            <a:r>
              <a:rPr lang="en-US" sz="1380" dirty="0">
                <a:solidFill>
                  <a:srgbClr val="404040"/>
                </a:solidFill>
                <a:latin typeface="Arial" panose="020B0604020202020204" pitchFamily="34" charset="0"/>
                <a:ea typeface="Montserrat" panose="00000500000000000000" pitchFamily="34" charset="-122"/>
                <a:cs typeface="Arial" panose="020B0604020202020204" pitchFamily="34" charset="0"/>
              </a:rPr>
              <a:t>The goal of planned change is to create a sustainable and successful outcome for the organization.</a:t>
            </a:r>
            <a:endParaRPr lang="en-US" sz="1380" dirty="0">
              <a:solidFill>
                <a:srgbClr val="404040"/>
              </a:solidFill>
              <a:latin typeface="Montserrat" panose="00000500000000000000" pitchFamily="34" charset="0"/>
              <a:ea typeface="Montserrat" panose="00000500000000000000" pitchFamily="34" charset="-122"/>
              <a:cs typeface="Montserrat" panose="00000500000000000000" pitchFamily="34" charset="-120"/>
            </a:endParaRPr>
          </a:p>
          <a:p>
            <a:pPr marL="243205" indent="-243205" algn="l">
              <a:lnSpc>
                <a:spcPts val="2720"/>
              </a:lnSpc>
              <a:spcBef>
                <a:spcPts val="2610"/>
              </a:spcBef>
              <a:buSzPct val="100000"/>
              <a:buChar char="•"/>
            </a:pPr>
            <a:r>
              <a:rPr lang="en-US" sz="2160" b="1" dirty="0">
                <a:solidFill>
                  <a:srgbClr val="404040"/>
                </a:solidFill>
                <a:latin typeface="Arial" panose="020B0604020202020204" pitchFamily="34" charset="0"/>
                <a:ea typeface="Montserrat" panose="00000500000000000000" pitchFamily="34" charset="-122"/>
                <a:cs typeface="Arial" panose="020B0604020202020204" pitchFamily="34" charset="0"/>
              </a:rPr>
              <a:t>Emergent Change</a:t>
            </a:r>
          </a:p>
          <a:p>
            <a:pPr lvl="1" algn="l">
              <a:lnSpc>
                <a:spcPts val="1930"/>
              </a:lnSpc>
              <a:spcBef>
                <a:spcPts val="405"/>
              </a:spcBef>
              <a:buNone/>
            </a:pPr>
            <a:r>
              <a:rPr lang="en-US" sz="1380" dirty="0">
                <a:solidFill>
                  <a:srgbClr val="E88B33"/>
                </a:solidFill>
                <a:latin typeface="Arial" panose="020B0604020202020204" pitchFamily="34" charset="0"/>
                <a:ea typeface="Montserrat" panose="00000500000000000000" pitchFamily="34" charset="-122"/>
                <a:cs typeface="Arial" panose="020B0604020202020204" pitchFamily="34" charset="0"/>
              </a:rPr>
              <a:t> </a:t>
            </a:r>
            <a:r>
              <a:rPr lang="en-US" sz="1380" dirty="0">
                <a:solidFill>
                  <a:srgbClr val="404040"/>
                </a:solidFill>
                <a:latin typeface="Arial" panose="020B0604020202020204" pitchFamily="34" charset="0"/>
                <a:ea typeface="Montserrat" panose="00000500000000000000" pitchFamily="34" charset="-122"/>
                <a:cs typeface="Arial" panose="020B0604020202020204" pitchFamily="34" charset="0"/>
              </a:rPr>
              <a:t>This model involves responding to external factors that require an organization to make quick and reactive changes, often without prior planning or analysis.</a:t>
            </a:r>
            <a:br>
              <a:rPr lang="en-US" sz="1380" dirty="0">
                <a:solidFill>
                  <a:srgbClr val="E88B33"/>
                </a:solidFill>
                <a:latin typeface="Arial" panose="020B0604020202020204" pitchFamily="34" charset="0"/>
                <a:ea typeface="Montserrat" panose="00000500000000000000" pitchFamily="34" charset="-122"/>
                <a:cs typeface="Arial" panose="020B0604020202020204" pitchFamily="34" charset="0"/>
              </a:rPr>
            </a:br>
            <a:r>
              <a:rPr lang="en-US" sz="1380" dirty="0">
                <a:solidFill>
                  <a:srgbClr val="E88B33"/>
                </a:solidFill>
                <a:latin typeface="Arial" panose="020B0604020202020204" pitchFamily="34" charset="0"/>
                <a:ea typeface="Montserrat" panose="00000500000000000000" pitchFamily="34" charset="-122"/>
                <a:cs typeface="Arial" panose="020B0604020202020204" pitchFamily="34" charset="0"/>
              </a:rPr>
              <a:t> </a:t>
            </a:r>
            <a:r>
              <a:rPr lang="en-US" sz="1380" dirty="0">
                <a:solidFill>
                  <a:srgbClr val="404040"/>
                </a:solidFill>
                <a:latin typeface="Arial" panose="020B0604020202020204" pitchFamily="34" charset="0"/>
                <a:ea typeface="Montserrat" panose="00000500000000000000" pitchFamily="34" charset="-122"/>
                <a:cs typeface="Arial" panose="020B0604020202020204" pitchFamily="34" charset="0"/>
              </a:rPr>
              <a:t>The goal of emergent change is to ensure that the organization can remain competitive and adapt to changing environments (Garcia-Lorenzo &amp; Liebhart, 2010).</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1970694" y="1072753"/>
            <a:ext cx="4608757" cy="2651327"/>
          </a:xfrm>
          <a:prstGeom prst="rect">
            <a:avLst/>
          </a:prstGeom>
          <a:noFill/>
          <a:ln w="25400">
            <a:solidFill>
              <a:srgbClr val="62A8BB"/>
            </a:solidFill>
            <a:prstDash val="solid"/>
            <a:miter lim="800000"/>
          </a:ln>
        </p:spPr>
        <p:txBody>
          <a:bodyPr/>
          <a:lstStyle/>
          <a:p>
            <a:endParaRPr lang="zh-CN" altLang="en-US"/>
          </a:p>
        </p:txBody>
      </p:sp>
      <p:sp>
        <p:nvSpPr>
          <p:cNvPr id="3" name="Object 2"/>
          <p:cNvSpPr/>
          <p:nvPr/>
        </p:nvSpPr>
        <p:spPr>
          <a:xfrm>
            <a:off x="5733402" y="3196207"/>
            <a:ext cx="1269556" cy="559930"/>
          </a:xfrm>
          <a:prstGeom prst="rect">
            <a:avLst/>
          </a:prstGeom>
          <a:noFill/>
        </p:spPr>
        <p:txBody>
          <a:bodyPr wrap="square" lIns="0" tIns="0" rIns="0" bIns="0" rtlCol="0" anchor="ctr"/>
          <a:lstStyle/>
          <a:p>
            <a:pPr algn="ctr">
              <a:lnSpc>
                <a:spcPts val="4410"/>
              </a:lnSpc>
              <a:buNone/>
            </a:pPr>
            <a:r>
              <a:rPr lang="en-US" sz="3150" dirty="0">
                <a:solidFill>
                  <a:srgbClr val="2A2921"/>
                </a:solidFill>
                <a:latin typeface="Montserrat" panose="00000500000000000000" pitchFamily="34" charset="0"/>
                <a:ea typeface="Montserrat" panose="00000500000000000000" pitchFamily="34" charset="-122"/>
                <a:cs typeface="Montserrat" panose="00000500000000000000" pitchFamily="34" charset="-120"/>
              </a:rPr>
              <a:t>S</a:t>
            </a:r>
            <a:endParaRPr lang="en-US" dirty="0"/>
          </a:p>
        </p:txBody>
      </p:sp>
      <p:sp>
        <p:nvSpPr>
          <p:cNvPr id="4" name="Object 3"/>
          <p:cNvSpPr/>
          <p:nvPr/>
        </p:nvSpPr>
        <p:spPr>
          <a:xfrm>
            <a:off x="2065919" y="1139872"/>
            <a:ext cx="4418305" cy="205570"/>
          </a:xfrm>
          <a:prstGeom prst="rect">
            <a:avLst/>
          </a:prstGeom>
          <a:noFill/>
        </p:spPr>
        <p:txBody>
          <a:bodyPr wrap="square" lIns="0" tIns="0" rIns="0" bIns="0" rtlCol="0" anchor="t"/>
          <a:lstStyle/>
          <a:p>
            <a:pPr algn="l">
              <a:lnSpc>
                <a:spcPts val="1620"/>
              </a:lnSpc>
              <a:buNone/>
            </a:pP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Strengths</a:t>
            </a:r>
            <a:endParaRPr lang="en-US" dirty="0">
              <a:latin typeface="Arial" panose="020B0604020202020204" pitchFamily="34" charset="0"/>
              <a:cs typeface="Arial" panose="020B0604020202020204" pitchFamily="34" charset="0"/>
            </a:endParaRPr>
          </a:p>
        </p:txBody>
      </p:sp>
      <p:sp>
        <p:nvSpPr>
          <p:cNvPr id="5" name="Object 4"/>
          <p:cNvSpPr/>
          <p:nvPr/>
        </p:nvSpPr>
        <p:spPr>
          <a:xfrm>
            <a:off x="2091704" y="1367493"/>
            <a:ext cx="4418305" cy="570643"/>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Strong supply chain: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Tesco has a robust and flexible supply chain that allowed the company to quickly adjust to changes in demand and supply during the pandemic. (Xie, 2013)</a:t>
            </a:r>
          </a:p>
        </p:txBody>
      </p:sp>
      <p:sp>
        <p:nvSpPr>
          <p:cNvPr id="6" name="Object 5"/>
          <p:cNvSpPr/>
          <p:nvPr/>
        </p:nvSpPr>
        <p:spPr>
          <a:xfrm>
            <a:off x="2101184" y="2253649"/>
            <a:ext cx="4418305" cy="570643"/>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Online presence: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Tesco's online platform allowed the company to continue selling products to customers during lockdowns and restrictions. </a:t>
            </a:r>
          </a:p>
        </p:txBody>
      </p:sp>
      <p:sp>
        <p:nvSpPr>
          <p:cNvPr id="7" name="Object 6"/>
          <p:cNvSpPr/>
          <p:nvPr/>
        </p:nvSpPr>
        <p:spPr>
          <a:xfrm>
            <a:off x="2122970" y="2925212"/>
            <a:ext cx="4418305" cy="570643"/>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Customer loyalty: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Tesco has a large and loyal customer base that continued to shop at the store despite the pandemic. (Plimmer, 2010)</a:t>
            </a:r>
          </a:p>
        </p:txBody>
      </p:sp>
      <p:sp>
        <p:nvSpPr>
          <p:cNvPr id="8" name="Object 7"/>
          <p:cNvSpPr/>
          <p:nvPr/>
        </p:nvSpPr>
        <p:spPr>
          <a:xfrm>
            <a:off x="6909265" y="1072753"/>
            <a:ext cx="4685324" cy="2667672"/>
          </a:xfrm>
          <a:prstGeom prst="rect">
            <a:avLst/>
          </a:prstGeom>
          <a:noFill/>
          <a:ln w="25400">
            <a:solidFill>
              <a:srgbClr val="F0B356"/>
            </a:solidFill>
            <a:prstDash val="solid"/>
            <a:miter lim="800000"/>
          </a:ln>
        </p:spPr>
        <p:txBody>
          <a:bodyPr/>
          <a:lstStyle/>
          <a:p>
            <a:endParaRPr lang="zh-CN" altLang="en-US"/>
          </a:p>
        </p:txBody>
      </p:sp>
      <p:sp>
        <p:nvSpPr>
          <p:cNvPr id="9" name="Object 8"/>
          <p:cNvSpPr/>
          <p:nvPr/>
        </p:nvSpPr>
        <p:spPr>
          <a:xfrm>
            <a:off x="6360515" y="3069019"/>
            <a:ext cx="1623642" cy="808994"/>
          </a:xfrm>
          <a:prstGeom prst="rect">
            <a:avLst/>
          </a:prstGeom>
          <a:noFill/>
        </p:spPr>
        <p:txBody>
          <a:bodyPr wrap="square" lIns="0" tIns="0" rIns="0" bIns="0" rtlCol="0" anchor="ctr"/>
          <a:lstStyle/>
          <a:p>
            <a:pPr algn="ctr">
              <a:lnSpc>
                <a:spcPts val="4410"/>
              </a:lnSpc>
              <a:buNone/>
            </a:pPr>
            <a:r>
              <a:rPr lang="en-US" sz="3150" dirty="0">
                <a:solidFill>
                  <a:srgbClr val="2A2921"/>
                </a:solidFill>
                <a:latin typeface="Montserrat" panose="00000500000000000000" pitchFamily="34" charset="0"/>
                <a:ea typeface="Montserrat" panose="00000500000000000000" pitchFamily="34" charset="-122"/>
                <a:cs typeface="Montserrat" panose="00000500000000000000" pitchFamily="34" charset="-120"/>
              </a:rPr>
              <a:t>W</a:t>
            </a:r>
            <a:endParaRPr lang="en-US" dirty="0"/>
          </a:p>
        </p:txBody>
      </p:sp>
      <p:sp>
        <p:nvSpPr>
          <p:cNvPr id="10" name="Object 9"/>
          <p:cNvSpPr/>
          <p:nvPr/>
        </p:nvSpPr>
        <p:spPr>
          <a:xfrm>
            <a:off x="7584045" y="1184667"/>
            <a:ext cx="4418305" cy="205570"/>
          </a:xfrm>
          <a:prstGeom prst="rect">
            <a:avLst/>
          </a:prstGeom>
          <a:noFill/>
        </p:spPr>
        <p:txBody>
          <a:bodyPr wrap="square" lIns="0" tIns="0" rIns="0" bIns="0" rtlCol="0" anchor="t"/>
          <a:lstStyle/>
          <a:p>
            <a:pPr algn="l">
              <a:lnSpc>
                <a:spcPts val="1620"/>
              </a:lnSpc>
              <a:buClrTx/>
              <a:buSzTx/>
              <a:buFontTx/>
              <a:buNone/>
            </a:pP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Weaknesses</a:t>
            </a:r>
          </a:p>
        </p:txBody>
      </p:sp>
      <p:sp>
        <p:nvSpPr>
          <p:cNvPr id="11" name="Object 10"/>
          <p:cNvSpPr/>
          <p:nvPr/>
        </p:nvSpPr>
        <p:spPr>
          <a:xfrm>
            <a:off x="7584045" y="1444965"/>
            <a:ext cx="4019689" cy="570643"/>
          </a:xfrm>
          <a:prstGeom prst="rect">
            <a:avLst/>
          </a:prstGeom>
          <a:noFill/>
        </p:spPr>
        <p:txBody>
          <a:bodyPr wrap="square" lIns="0" tIns="0" rIns="0" bIns="0" rtlCol="0" anchor="t"/>
          <a:lstStyle/>
          <a:p>
            <a:pPr algn="l">
              <a:lnSpc>
                <a:spcPts val="1620"/>
              </a:lnSpc>
              <a:spcBef>
                <a:spcPts val="530"/>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Increased costs: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Tesco had to invest in additional safety measures, such as personal protective equipment, cleaning supplies, and staff training, which increased costs.</a:t>
            </a:r>
          </a:p>
        </p:txBody>
      </p:sp>
      <p:sp>
        <p:nvSpPr>
          <p:cNvPr id="12" name="Object 11"/>
          <p:cNvSpPr/>
          <p:nvPr/>
        </p:nvSpPr>
        <p:spPr>
          <a:xfrm>
            <a:off x="7574899" y="2253641"/>
            <a:ext cx="4019689" cy="760857"/>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Supply chain disruptions: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The pandemic led to disruptions in Tesco's supply chain, particularly in the early stages of the pandemic when panic buying led to shortages of certain products.</a:t>
            </a:r>
          </a:p>
        </p:txBody>
      </p:sp>
      <p:sp>
        <p:nvSpPr>
          <p:cNvPr id="13" name="Object 12"/>
          <p:cNvSpPr/>
          <p:nvPr/>
        </p:nvSpPr>
        <p:spPr>
          <a:xfrm>
            <a:off x="7574900" y="3117498"/>
            <a:ext cx="4019689" cy="570643"/>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Reduced foot traffic: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The pandemic led to a decrease in footfall to Tesco's physical stores, particularly during lockdowns.</a:t>
            </a:r>
          </a:p>
        </p:txBody>
      </p:sp>
      <p:sp>
        <p:nvSpPr>
          <p:cNvPr id="14" name="Object 13"/>
          <p:cNvSpPr/>
          <p:nvPr/>
        </p:nvSpPr>
        <p:spPr>
          <a:xfrm>
            <a:off x="1970694" y="4016380"/>
            <a:ext cx="4608757" cy="2541790"/>
          </a:xfrm>
          <a:prstGeom prst="rect">
            <a:avLst/>
          </a:prstGeom>
          <a:noFill/>
          <a:ln w="25400">
            <a:solidFill>
              <a:srgbClr val="E66922"/>
            </a:solidFill>
            <a:prstDash val="solid"/>
            <a:miter lim="800000"/>
          </a:ln>
        </p:spPr>
        <p:txBody>
          <a:bodyPr/>
          <a:lstStyle/>
          <a:p>
            <a:endParaRPr lang="zh-CN" altLang="en-US"/>
          </a:p>
        </p:txBody>
      </p:sp>
      <p:sp>
        <p:nvSpPr>
          <p:cNvPr id="15" name="Object 14"/>
          <p:cNvSpPr/>
          <p:nvPr/>
        </p:nvSpPr>
        <p:spPr>
          <a:xfrm>
            <a:off x="5733402" y="3936957"/>
            <a:ext cx="1269556" cy="559930"/>
          </a:xfrm>
          <a:prstGeom prst="rect">
            <a:avLst/>
          </a:prstGeom>
          <a:noFill/>
        </p:spPr>
        <p:txBody>
          <a:bodyPr wrap="square" lIns="0" tIns="0" rIns="0" bIns="0" rtlCol="0" anchor="ctr"/>
          <a:lstStyle/>
          <a:p>
            <a:pPr algn="ctr">
              <a:lnSpc>
                <a:spcPts val="4410"/>
              </a:lnSpc>
              <a:buNone/>
            </a:pPr>
            <a:r>
              <a:rPr lang="en-US" sz="3150" dirty="0">
                <a:solidFill>
                  <a:srgbClr val="2A2921"/>
                </a:solidFill>
                <a:latin typeface="Montserrat" panose="00000500000000000000" pitchFamily="34" charset="0"/>
                <a:ea typeface="Montserrat" panose="00000500000000000000" pitchFamily="34" charset="-122"/>
                <a:cs typeface="Montserrat" panose="00000500000000000000" pitchFamily="34" charset="-120"/>
              </a:rPr>
              <a:t>O</a:t>
            </a:r>
            <a:endParaRPr lang="en-US" dirty="0"/>
          </a:p>
        </p:txBody>
      </p:sp>
      <p:sp>
        <p:nvSpPr>
          <p:cNvPr id="16" name="Object 15"/>
          <p:cNvSpPr/>
          <p:nvPr/>
        </p:nvSpPr>
        <p:spPr>
          <a:xfrm>
            <a:off x="2101184" y="4118792"/>
            <a:ext cx="4418305" cy="205570"/>
          </a:xfrm>
          <a:prstGeom prst="rect">
            <a:avLst/>
          </a:prstGeom>
          <a:noFill/>
        </p:spPr>
        <p:txBody>
          <a:bodyPr wrap="square" lIns="0" tIns="0" rIns="0" bIns="0" rtlCol="0" anchor="t"/>
          <a:lstStyle/>
          <a:p>
            <a:pPr algn="l">
              <a:lnSpc>
                <a:spcPts val="1620"/>
              </a:lnSpc>
              <a:buNone/>
            </a:pP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Opportunities</a:t>
            </a:r>
          </a:p>
        </p:txBody>
      </p:sp>
      <p:sp>
        <p:nvSpPr>
          <p:cNvPr id="17" name="Object 16"/>
          <p:cNvSpPr/>
          <p:nvPr/>
        </p:nvSpPr>
        <p:spPr>
          <a:xfrm>
            <a:off x="2101185" y="4391973"/>
            <a:ext cx="4418305" cy="570643"/>
          </a:xfrm>
          <a:prstGeom prst="rect">
            <a:avLst/>
          </a:prstGeom>
          <a:noFill/>
        </p:spPr>
        <p:txBody>
          <a:bodyPr wrap="square" lIns="0" tIns="0" rIns="0" bIns="0" rtlCol="0" anchor="t"/>
          <a:lstStyle/>
          <a:p>
            <a:pPr algn="l">
              <a:lnSpc>
                <a:spcPts val="1620"/>
              </a:lnSpc>
              <a:spcBef>
                <a:spcPts val="530"/>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Online sales growth: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The pandemic accelerated the trend towards online shopping, providing an opportunity for Tesco to grow its online sales.</a:t>
            </a:r>
          </a:p>
        </p:txBody>
      </p:sp>
      <p:sp>
        <p:nvSpPr>
          <p:cNvPr id="18" name="Object 17"/>
          <p:cNvSpPr/>
          <p:nvPr/>
        </p:nvSpPr>
        <p:spPr>
          <a:xfrm>
            <a:off x="2101490" y="5065683"/>
            <a:ext cx="4418305" cy="570643"/>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Expansion of delivery options: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Tesco has the opportunity to expand its delivery options to provide greater convenience for customers.</a:t>
            </a:r>
          </a:p>
        </p:txBody>
      </p:sp>
      <p:sp>
        <p:nvSpPr>
          <p:cNvPr id="19" name="Object 18"/>
          <p:cNvSpPr/>
          <p:nvPr/>
        </p:nvSpPr>
        <p:spPr>
          <a:xfrm>
            <a:off x="2101491" y="5833971"/>
            <a:ext cx="4418305" cy="760857"/>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Product innovation: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The pandemic has created opportunities for Tesco to innovate and introduce new products that meet changing consumer needs.</a:t>
            </a:r>
          </a:p>
        </p:txBody>
      </p:sp>
      <p:sp>
        <p:nvSpPr>
          <p:cNvPr id="20" name="Object 19"/>
          <p:cNvSpPr/>
          <p:nvPr/>
        </p:nvSpPr>
        <p:spPr>
          <a:xfrm>
            <a:off x="6918411" y="4009967"/>
            <a:ext cx="4676178" cy="2548203"/>
          </a:xfrm>
          <a:prstGeom prst="rect">
            <a:avLst/>
          </a:prstGeom>
          <a:noFill/>
          <a:ln w="25400">
            <a:solidFill>
              <a:srgbClr val="14558C"/>
            </a:solidFill>
            <a:prstDash val="solid"/>
            <a:miter lim="800000"/>
          </a:ln>
        </p:spPr>
        <p:txBody>
          <a:bodyPr/>
          <a:lstStyle/>
          <a:p>
            <a:endParaRPr lang="zh-CN" altLang="en-US"/>
          </a:p>
        </p:txBody>
      </p:sp>
      <p:sp>
        <p:nvSpPr>
          <p:cNvPr id="21" name="Object 20"/>
          <p:cNvSpPr/>
          <p:nvPr/>
        </p:nvSpPr>
        <p:spPr>
          <a:xfrm>
            <a:off x="6510009" y="3928092"/>
            <a:ext cx="1269556" cy="559930"/>
          </a:xfrm>
          <a:prstGeom prst="rect">
            <a:avLst/>
          </a:prstGeom>
          <a:noFill/>
        </p:spPr>
        <p:txBody>
          <a:bodyPr wrap="square" lIns="0" tIns="0" rIns="0" bIns="0" rtlCol="0" anchor="ctr"/>
          <a:lstStyle/>
          <a:p>
            <a:pPr algn="ctr">
              <a:lnSpc>
                <a:spcPts val="4410"/>
              </a:lnSpc>
              <a:buNone/>
            </a:pPr>
            <a:r>
              <a:rPr lang="en-US" sz="3150" dirty="0">
                <a:solidFill>
                  <a:srgbClr val="2A2921"/>
                </a:solidFill>
                <a:latin typeface="Montserrat" panose="00000500000000000000" pitchFamily="34" charset="0"/>
                <a:ea typeface="Montserrat" panose="00000500000000000000" pitchFamily="34" charset="-122"/>
                <a:cs typeface="Montserrat" panose="00000500000000000000" pitchFamily="34" charset="-120"/>
              </a:rPr>
              <a:t>T</a:t>
            </a:r>
            <a:endParaRPr lang="en-US" dirty="0"/>
          </a:p>
        </p:txBody>
      </p:sp>
      <p:sp>
        <p:nvSpPr>
          <p:cNvPr id="22" name="Object 21"/>
          <p:cNvSpPr/>
          <p:nvPr/>
        </p:nvSpPr>
        <p:spPr>
          <a:xfrm>
            <a:off x="7465169" y="4110196"/>
            <a:ext cx="2197814" cy="142161"/>
          </a:xfrm>
          <a:prstGeom prst="rect">
            <a:avLst/>
          </a:prstGeom>
          <a:noFill/>
        </p:spPr>
        <p:txBody>
          <a:bodyPr wrap="square" lIns="0" tIns="0" rIns="0" bIns="0" rtlCol="0" anchor="t"/>
          <a:lstStyle/>
          <a:p>
            <a:pPr algn="l">
              <a:lnSpc>
                <a:spcPts val="1620"/>
              </a:lnSpc>
              <a:buNone/>
            </a:pP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Threats</a:t>
            </a:r>
          </a:p>
        </p:txBody>
      </p:sp>
      <p:sp>
        <p:nvSpPr>
          <p:cNvPr id="23" name="Object 22"/>
          <p:cNvSpPr/>
          <p:nvPr/>
        </p:nvSpPr>
        <p:spPr>
          <a:xfrm>
            <a:off x="7483747" y="4338196"/>
            <a:ext cx="4019689" cy="570643"/>
          </a:xfrm>
          <a:prstGeom prst="rect">
            <a:avLst/>
          </a:prstGeom>
          <a:noFill/>
        </p:spPr>
        <p:txBody>
          <a:bodyPr wrap="square" lIns="0" tIns="0" rIns="0" bIns="0" rtlCol="0" anchor="t"/>
          <a:lstStyle/>
          <a:p>
            <a:pPr algn="l">
              <a:lnSpc>
                <a:spcPts val="1620"/>
              </a:lnSpc>
              <a:spcBef>
                <a:spcPts val="530"/>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Economic uncertainty: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The pandemic has created economic uncertainty, which could affect Tesco's sales and profitability.</a:t>
            </a:r>
          </a:p>
        </p:txBody>
      </p:sp>
      <p:sp>
        <p:nvSpPr>
          <p:cNvPr id="24" name="Object 23"/>
          <p:cNvSpPr/>
          <p:nvPr/>
        </p:nvSpPr>
        <p:spPr>
          <a:xfrm>
            <a:off x="7465169" y="5044389"/>
            <a:ext cx="4019689" cy="570643"/>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Intense competition: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Tesco faces intense competition from other supermarkets and online retailers, which could lead to a decline in market share..</a:t>
            </a:r>
          </a:p>
        </p:txBody>
      </p:sp>
      <p:sp>
        <p:nvSpPr>
          <p:cNvPr id="25" name="Object 24"/>
          <p:cNvSpPr/>
          <p:nvPr/>
        </p:nvSpPr>
        <p:spPr>
          <a:xfrm>
            <a:off x="7465170" y="5717515"/>
            <a:ext cx="4019689" cy="760857"/>
          </a:xfrm>
          <a:prstGeom prst="rect">
            <a:avLst/>
          </a:prstGeom>
          <a:noFill/>
        </p:spPr>
        <p:txBody>
          <a:bodyPr wrap="square" lIns="0" tIns="0" rIns="0" bIns="0" rtlCol="0" anchor="t"/>
          <a:lstStyle/>
          <a:p>
            <a:pPr algn="l">
              <a:lnSpc>
                <a:spcPts val="1620"/>
              </a:lnSpc>
              <a:spcBef>
                <a:spcPts val="575"/>
              </a:spcBef>
              <a:buClrTx/>
              <a:buSzTx/>
              <a:buFontTx/>
              <a:buNone/>
            </a:pPr>
            <a:r>
              <a:rPr lang="en-US" sz="1285" b="1" dirty="0">
                <a:solidFill>
                  <a:srgbClr val="2A2921"/>
                </a:solidFill>
                <a:latin typeface="Arial" panose="020B0604020202020204" pitchFamily="34" charset="0"/>
                <a:ea typeface="Montserrat" panose="00000500000000000000" pitchFamily="34" charset="-122"/>
                <a:cs typeface="Arial" panose="020B0604020202020204" pitchFamily="34" charset="0"/>
              </a:rPr>
              <a:t>Changes in consumer behavior: </a:t>
            </a:r>
            <a:r>
              <a:rPr lang="en-US" sz="1285" dirty="0">
                <a:solidFill>
                  <a:srgbClr val="2A2921"/>
                </a:solidFill>
                <a:latin typeface="Arial" panose="020B0604020202020204" pitchFamily="34" charset="0"/>
                <a:ea typeface="Montserrat" panose="00000500000000000000" pitchFamily="34" charset="-122"/>
                <a:cs typeface="Arial" panose="020B0604020202020204" pitchFamily="34" charset="0"/>
              </a:rPr>
              <a:t>The pandemic has changed consumer behavior, and Tesco may need to adapt its offerings and services to meet these changing needs (Sheth, 2020)</a:t>
            </a:r>
          </a:p>
        </p:txBody>
      </p:sp>
      <p:cxnSp>
        <p:nvCxnSpPr>
          <p:cNvPr id="28" name="直接连接符 27"/>
          <p:cNvCxnSpPr/>
          <p:nvPr/>
        </p:nvCxnSpPr>
        <p:spPr>
          <a:xfrm>
            <a:off x="485652" y="3859204"/>
            <a:ext cx="11118082" cy="18634"/>
          </a:xfrm>
          <a:prstGeom prst="line">
            <a:avLst/>
          </a:prstGeom>
          <a:ln w="38100">
            <a:solidFill>
              <a:srgbClr val="7030A0"/>
            </a:solidFill>
          </a:ln>
        </p:spPr>
        <p:style>
          <a:lnRef idx="3">
            <a:schemeClr val="accent6"/>
          </a:lnRef>
          <a:fillRef idx="0">
            <a:schemeClr val="accent6"/>
          </a:fillRef>
          <a:effectRef idx="2">
            <a:schemeClr val="accent6"/>
          </a:effectRef>
          <a:fontRef idx="minor">
            <a:schemeClr val="tx1"/>
          </a:fontRef>
        </p:style>
      </p:cxnSp>
      <p:sp>
        <p:nvSpPr>
          <p:cNvPr id="31" name="矩形 30"/>
          <p:cNvSpPr/>
          <p:nvPr/>
        </p:nvSpPr>
        <p:spPr>
          <a:xfrm>
            <a:off x="42767" y="3438339"/>
            <a:ext cx="1851789" cy="369332"/>
          </a:xfrm>
          <a:prstGeom prst="rect">
            <a:avLst/>
          </a:prstGeom>
        </p:spPr>
        <p:txBody>
          <a:bodyPr wrap="none">
            <a:spAutoFit/>
          </a:bodyPr>
          <a:lstStyle/>
          <a:p>
            <a:r>
              <a:rPr lang="en-US" altLang="zh-CN" dirty="0"/>
              <a:t>External change</a:t>
            </a:r>
            <a:endParaRPr lang="zh-CN" altLang="en-US" dirty="0"/>
          </a:p>
        </p:txBody>
      </p:sp>
      <p:sp>
        <p:nvSpPr>
          <p:cNvPr id="32" name="矩形 31"/>
          <p:cNvSpPr/>
          <p:nvPr/>
        </p:nvSpPr>
        <p:spPr>
          <a:xfrm>
            <a:off x="92739" y="3925530"/>
            <a:ext cx="1838965" cy="369332"/>
          </a:xfrm>
          <a:prstGeom prst="rect">
            <a:avLst/>
          </a:prstGeom>
        </p:spPr>
        <p:txBody>
          <a:bodyPr wrap="none">
            <a:spAutoFit/>
          </a:bodyPr>
          <a:lstStyle/>
          <a:p>
            <a:pPr algn="just"/>
            <a:r>
              <a:rPr lang="en-US" altLang="zh-CN" dirty="0"/>
              <a:t>Internal change</a:t>
            </a:r>
          </a:p>
        </p:txBody>
      </p:sp>
      <p:sp>
        <p:nvSpPr>
          <p:cNvPr id="29" name="Object 4"/>
          <p:cNvSpPr/>
          <p:nvPr/>
        </p:nvSpPr>
        <p:spPr>
          <a:xfrm>
            <a:off x="4959303" y="548528"/>
            <a:ext cx="3709469" cy="690985"/>
          </a:xfrm>
          <a:prstGeom prst="rect">
            <a:avLst/>
          </a:prstGeom>
          <a:noFill/>
        </p:spPr>
        <p:txBody>
          <a:bodyPr wrap="square" lIns="0" tIns="0" rIns="0" bIns="0" rtlCol="0" anchor="t"/>
          <a:lstStyle/>
          <a:p>
            <a:pPr algn="ctr">
              <a:lnSpc>
                <a:spcPts val="1815"/>
              </a:lnSpc>
              <a:buNone/>
            </a:pP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SWOT </a:t>
            </a:r>
            <a:r>
              <a:rPr lang="en-US" sz="3200" dirty="0"/>
              <a:t>A</a:t>
            </a:r>
            <a:r>
              <a:rPr lang="en-US" altLang="zh-CN" sz="3200" dirty="0"/>
              <a:t>nalysis</a:t>
            </a:r>
            <a:endPar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p:cNvSpPr/>
          <p:nvPr/>
        </p:nvSpPr>
        <p:spPr>
          <a:xfrm>
            <a:off x="4657894" y="700865"/>
            <a:ext cx="7386886" cy="509936"/>
          </a:xfrm>
          <a:prstGeom prst="rect">
            <a:avLst/>
          </a:prstGeom>
          <a:noFill/>
        </p:spPr>
        <p:txBody>
          <a:bodyPr wrap="square" lIns="0" tIns="0" rIns="0" bIns="0" rtlCol="0" anchor="t"/>
          <a:lstStyle/>
          <a:p>
            <a:pPr algn="ctr">
              <a:lnSpc>
                <a:spcPts val="4015"/>
              </a:lnSpc>
              <a:buNone/>
            </a:pP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Situational Analysis for Tesco</a:t>
            </a:r>
            <a:endParaRPr lang="en-US" dirty="0">
              <a:latin typeface="Arial" panose="020B0604020202020204" pitchFamily="34" charset="0"/>
              <a:cs typeface="Arial" panose="020B0604020202020204" pitchFamily="34" charset="0"/>
            </a:endParaRPr>
          </a:p>
        </p:txBody>
      </p:sp>
      <p:sp>
        <p:nvSpPr>
          <p:cNvPr id="5" name="Object 4"/>
          <p:cNvSpPr/>
          <p:nvPr/>
        </p:nvSpPr>
        <p:spPr>
          <a:xfrm>
            <a:off x="4993661" y="1414347"/>
            <a:ext cx="6722208" cy="4687628"/>
          </a:xfrm>
          <a:prstGeom prst="rect">
            <a:avLst/>
          </a:prstGeom>
          <a:noFill/>
        </p:spPr>
        <p:txBody>
          <a:bodyPr wrap="square" lIns="0" tIns="0" rIns="0" bIns="0" rtlCol="0" anchor="t"/>
          <a:lstStyle/>
          <a:p>
            <a:pPr marL="243205" indent="-243205" algn="l">
              <a:lnSpc>
                <a:spcPts val="2270"/>
              </a:lnSpc>
              <a:spcBef>
                <a:spcPts val="1570"/>
              </a:spcBef>
              <a:buSzPct val="100000"/>
              <a:buFont typeface="+mj-lt"/>
              <a:buAutoNum type="arabicPeriod"/>
            </a:pPr>
            <a:r>
              <a:rPr lang="en-US" sz="1800" dirty="0">
                <a:latin typeface="Arial" panose="020B0604020202020204" pitchFamily="34" charset="0"/>
                <a:ea typeface="Montserrat" panose="00000500000000000000" pitchFamily="34" charset="-122"/>
                <a:cs typeface="Arial" panose="020B0604020202020204" pitchFamily="34" charset="0"/>
              </a:rPr>
              <a:t> The Pandemic was unforeseeable and can not be predicted nor planned. </a:t>
            </a:r>
          </a:p>
          <a:p>
            <a:pPr marL="243205" indent="-243205" algn="l">
              <a:lnSpc>
                <a:spcPts val="2270"/>
              </a:lnSpc>
              <a:spcBef>
                <a:spcPts val="1950"/>
              </a:spcBef>
              <a:buSzPct val="100000"/>
              <a:buFont typeface="+mj-lt"/>
              <a:buAutoNum type="arabicPeriod"/>
            </a:pPr>
            <a:r>
              <a:rPr lang="en-US" sz="1800" dirty="0">
                <a:latin typeface="Arial" panose="020B0604020202020204" pitchFamily="34" charset="0"/>
                <a:ea typeface="Montserrat" panose="00000500000000000000" pitchFamily="34" charset="-122"/>
                <a:cs typeface="Arial" panose="020B0604020202020204" pitchFamily="34" charset="0"/>
              </a:rPr>
              <a:t>Change would require high employee engagement and involvement for the process</a:t>
            </a:r>
          </a:p>
          <a:p>
            <a:pPr marL="243205" indent="-243205" algn="l">
              <a:lnSpc>
                <a:spcPts val="2270"/>
              </a:lnSpc>
              <a:spcBef>
                <a:spcPts val="1950"/>
              </a:spcBef>
              <a:buSzPct val="100000"/>
              <a:buFont typeface="+mj-lt"/>
              <a:buAutoNum type="arabicPeriod"/>
            </a:pPr>
            <a:r>
              <a:rPr lang="en-US" sz="1800" dirty="0">
                <a:latin typeface="Arial" panose="020B0604020202020204" pitchFamily="34" charset="0"/>
                <a:ea typeface="Montserrat" panose="00000500000000000000" pitchFamily="34" charset="-122"/>
                <a:cs typeface="Arial" panose="020B0604020202020204" pitchFamily="34" charset="0"/>
              </a:rPr>
              <a:t> Customer’s preferences and shopping behavior is also changing rapidly (ie shifting towards more online purchases, care more health and safety, </a:t>
            </a:r>
            <a:r>
              <a:rPr lang="en-US" sz="1800" dirty="0" err="1">
                <a:latin typeface="Arial" panose="020B0604020202020204" pitchFamily="34" charset="0"/>
                <a:ea typeface="Montserrat" panose="00000500000000000000" pitchFamily="34" charset="-122"/>
                <a:cs typeface="Arial" panose="020B0604020202020204" pitchFamily="34" charset="0"/>
              </a:rPr>
              <a:t>Sheth</a:t>
            </a:r>
            <a:r>
              <a:rPr lang="en-US" sz="1800" dirty="0">
                <a:latin typeface="Arial" panose="020B0604020202020204" pitchFamily="34" charset="0"/>
                <a:ea typeface="Montserrat" panose="00000500000000000000" pitchFamily="34" charset="-122"/>
                <a:cs typeface="Arial" panose="020B0604020202020204" pitchFamily="34" charset="0"/>
              </a:rPr>
              <a:t>, (2020))</a:t>
            </a:r>
          </a:p>
          <a:p>
            <a:pPr marL="243205" indent="-243205" algn="l">
              <a:lnSpc>
                <a:spcPts val="2270"/>
              </a:lnSpc>
              <a:spcBef>
                <a:spcPts val="1950"/>
              </a:spcBef>
              <a:buSzPct val="100000"/>
              <a:buFont typeface="+mj-lt"/>
              <a:buAutoNum type="arabicPeriod"/>
            </a:pPr>
            <a:r>
              <a:rPr lang="en-US" sz="1800" dirty="0">
                <a:latin typeface="Arial" panose="020B0604020202020204" pitchFamily="34" charset="0"/>
                <a:ea typeface="Montserrat" panose="00000500000000000000" pitchFamily="34" charset="-122"/>
                <a:cs typeface="Arial" panose="020B0604020202020204" pitchFamily="34" charset="0"/>
              </a:rPr>
              <a:t> Requires Tesco to be adaptable and innovative during the process</a:t>
            </a:r>
            <a:endParaRPr lang="en-US" dirty="0">
              <a:latin typeface="Arial" panose="020B0604020202020204" pitchFamily="34" charset="0"/>
              <a:cs typeface="Arial" panose="020B0604020202020204" pitchFamily="34" charset="0"/>
            </a:endParaRPr>
          </a:p>
        </p:txBody>
      </p:sp>
      <p:pic>
        <p:nvPicPr>
          <p:cNvPr id="6" name="图片 5" descr="图片8"/>
          <p:cNvPicPr>
            <a:picLocks noChangeAspect="1"/>
          </p:cNvPicPr>
          <p:nvPr/>
        </p:nvPicPr>
        <p:blipFill>
          <a:blip r:embed="rId3"/>
          <a:stretch>
            <a:fillRect/>
          </a:stretch>
        </p:blipFill>
        <p:spPr>
          <a:xfrm>
            <a:off x="172720" y="701040"/>
            <a:ext cx="3930015" cy="5791835"/>
          </a:xfrm>
          <a:prstGeom prst="rect">
            <a:avLst/>
          </a:prstGeom>
        </p:spPr>
      </p:pic>
      <p:sp>
        <p:nvSpPr>
          <p:cNvPr id="7" name="矩形 6"/>
          <p:cNvSpPr/>
          <p:nvPr/>
        </p:nvSpPr>
        <p:spPr>
          <a:xfrm>
            <a:off x="5224006" y="5290107"/>
            <a:ext cx="6254661" cy="461665"/>
          </a:xfrm>
          <a:prstGeom prst="rect">
            <a:avLst/>
          </a:prstGeom>
        </p:spPr>
        <p:txBody>
          <a:bodyPr wrap="none">
            <a:spAutoFit/>
          </a:bodyPr>
          <a:lstStyle/>
          <a:p>
            <a:r>
              <a:rPr lang="en-US" altLang="zh-CN" sz="2400" dirty="0">
                <a:latin typeface="Times New Roman" panose="02020603050405020304" pitchFamily="18" charset="0"/>
                <a:ea typeface="PMingLiU"/>
              </a:rPr>
              <a:t>Emergent change may be more suitable for Tesco</a:t>
            </a:r>
            <a:endParaRPr lang="zh-CN"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p:cNvSpPr/>
          <p:nvPr/>
        </p:nvSpPr>
        <p:spPr>
          <a:xfrm>
            <a:off x="261254" y="1400826"/>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43205" indent="-243205">
              <a:buSzPct val="100000"/>
              <a:buFont typeface="+mj-lt"/>
              <a:buAutoNum type="arabicPeriod"/>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Establishing a sense of urgency</a:t>
            </a:r>
          </a:p>
          <a:p>
            <a:pPr>
              <a:buSzPct val="100000"/>
            </a:pPr>
            <a:endParaRPr lang="en-US" sz="1200" b="1" dirty="0">
              <a:solidFill>
                <a:schemeClr val="tx1"/>
              </a:solidFill>
              <a:latin typeface="Montserrat" panose="00000500000000000000" pitchFamily="34" charset="0"/>
              <a:ea typeface="Montserrat" panose="00000500000000000000" pitchFamily="34" charset="-122"/>
              <a:cs typeface="Montserrat" panose="00000500000000000000" pitchFamily="34" charset="-120"/>
            </a:endParaRPr>
          </a:p>
          <a:p>
            <a:pPr>
              <a:buSzPct val="100000"/>
            </a:pP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Communicate the vision and the urgency of the situation to all its employees. And provide regular updates and communicate with employees regarding of the need for change, for example through internal news letters,</a:t>
            </a:r>
          </a:p>
        </p:txBody>
      </p:sp>
      <p:sp>
        <p:nvSpPr>
          <p:cNvPr id="3" name="Rectangle: Rounded Corners 2"/>
          <p:cNvSpPr/>
          <p:nvPr/>
        </p:nvSpPr>
        <p:spPr>
          <a:xfrm>
            <a:off x="3319947" y="1400826"/>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indent="0" algn="l">
              <a:spcBef>
                <a:spcPts val="2610"/>
              </a:spcBef>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2.  Creating a guiding coalition </a:t>
            </a:r>
          </a:p>
          <a:p>
            <a:pPr>
              <a:spcBef>
                <a:spcPts val="2610"/>
              </a:spcBef>
              <a:buSzPct val="100000"/>
            </a:pP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Internal coalition from frontline workers, to management should establish a clear consensus and work together to meet the external threats</a:t>
            </a:r>
          </a:p>
        </p:txBody>
      </p:sp>
      <p:sp>
        <p:nvSpPr>
          <p:cNvPr id="4" name="Rectangle: Rounded Corners 3"/>
          <p:cNvSpPr/>
          <p:nvPr/>
        </p:nvSpPr>
        <p:spPr>
          <a:xfrm>
            <a:off x="6351110" y="1400826"/>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indent="0" algn="l">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3. Developing a vision and strategy</a:t>
            </a:r>
          </a:p>
          <a:p>
            <a:pPr>
              <a:buSzPct val="100000"/>
            </a:pPr>
            <a:endParaRPr lang="en-US" sz="1200" b="1" dirty="0">
              <a:solidFill>
                <a:schemeClr val="tx1"/>
              </a:solidFill>
              <a:latin typeface="Montserrat" panose="00000500000000000000" pitchFamily="34" charset="0"/>
              <a:ea typeface="Montserrat" panose="00000500000000000000" pitchFamily="34" charset="-122"/>
              <a:cs typeface="Montserrat" panose="00000500000000000000" pitchFamily="34" charset="-120"/>
            </a:endParaRPr>
          </a:p>
          <a:p>
            <a:pPr>
              <a:buSzPct val="100000"/>
            </a:pP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Work on developing a vision and strategy regarding the up coming change. </a:t>
            </a:r>
          </a:p>
        </p:txBody>
      </p:sp>
      <p:sp>
        <p:nvSpPr>
          <p:cNvPr id="5" name="Rectangle: Rounded Corners 4"/>
          <p:cNvSpPr/>
          <p:nvPr/>
        </p:nvSpPr>
        <p:spPr>
          <a:xfrm>
            <a:off x="9383189" y="1400826"/>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indent="0" algn="l">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4. Communicating the change vision.</a:t>
            </a:r>
          </a:p>
          <a:p>
            <a:pPr>
              <a:buSzPct val="100000"/>
            </a:pPr>
            <a:endParaRPr lang="en-US" sz="1200" b="1" dirty="0">
              <a:solidFill>
                <a:schemeClr val="tx1"/>
              </a:solidFill>
              <a:latin typeface="Montserrat" panose="00000500000000000000" pitchFamily="34" charset="0"/>
              <a:ea typeface="Montserrat" panose="00000500000000000000" pitchFamily="34" charset="-122"/>
              <a:cs typeface="Montserrat" panose="00000500000000000000" pitchFamily="34" charset="-120"/>
            </a:endParaRPr>
          </a:p>
          <a:p>
            <a:pPr algn="l">
              <a:buClrTx/>
              <a:buSzTx/>
              <a:buFontTx/>
            </a:pP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Communicate the vision and the urgency of the situation to all its employees. This can be done through various channels, including emails, meetings, and newsletters.</a:t>
            </a:r>
          </a:p>
        </p:txBody>
      </p:sp>
      <p:sp>
        <p:nvSpPr>
          <p:cNvPr id="6" name="Rectangle: Rounded Corners 5"/>
          <p:cNvSpPr/>
          <p:nvPr/>
        </p:nvSpPr>
        <p:spPr>
          <a:xfrm>
            <a:off x="9383189" y="4258063"/>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43205" indent="-243205" algn="l">
              <a:buClrTx/>
              <a:buSzTx/>
              <a:buFont typeface="+mj-lt"/>
              <a:buAutoNum type="arabicPeriod"/>
            </a:pPr>
            <a:endPar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endParaRPr>
          </a:p>
          <a:p>
            <a:pPr indent="0" algn="l">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5. Empowering broad-based action</a:t>
            </a:r>
          </a:p>
          <a:p>
            <a:pPr>
              <a:buSzPct val="100000"/>
            </a:pPr>
            <a:endParaRPr lang="en-US" sz="1200" b="1" dirty="0">
              <a:solidFill>
                <a:schemeClr val="tx1"/>
              </a:solidFill>
              <a:latin typeface="Montserrat" panose="00000500000000000000" pitchFamily="34" charset="0"/>
            </a:endParaRPr>
          </a:p>
          <a:p>
            <a:pPr>
              <a:buSzPct val="100000"/>
            </a:pPr>
            <a:r>
              <a:rPr lang="en-US" sz="1200" dirty="0">
                <a:solidFill>
                  <a:schemeClr val="tx1"/>
                </a:solidFill>
                <a:latin typeface="Arial" panose="020B0604020202020204" pitchFamily="34" charset="0"/>
                <a:cs typeface="Arial" panose="020B0604020202020204" pitchFamily="34" charset="0"/>
              </a:rPr>
              <a:t>To provide the required resources and authorizations in order to implement change. </a:t>
            </a:r>
            <a:r>
              <a:rPr lang="en-US" sz="1200" b="1" dirty="0">
                <a:solidFill>
                  <a:schemeClr val="tx1"/>
                </a:solidFill>
                <a:latin typeface="Arial" panose="020B0604020202020204" pitchFamily="34" charset="0"/>
                <a:cs typeface="Arial" panose="020B0604020202020204" pitchFamily="34" charset="0"/>
              </a:rPr>
              <a:t> </a:t>
            </a:r>
          </a:p>
        </p:txBody>
      </p:sp>
      <p:sp>
        <p:nvSpPr>
          <p:cNvPr id="7" name="Rectangle: Rounded Corners 6"/>
          <p:cNvSpPr/>
          <p:nvPr/>
        </p:nvSpPr>
        <p:spPr>
          <a:xfrm>
            <a:off x="6351110" y="4247369"/>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indent="0" algn="l">
              <a:spcBef>
                <a:spcPts val="2610"/>
              </a:spcBef>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6. Generating short-term wins </a:t>
            </a:r>
          </a:p>
          <a:p>
            <a:pPr>
              <a:spcBef>
                <a:spcPts val="2610"/>
              </a:spcBef>
              <a:buSzPct val="100000"/>
            </a:pP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It is important to motivate company employees and generate short-term wins, small wins can be celebration of implementing of new safety measures</a:t>
            </a:r>
            <a:endParaRPr lang="en-US" sz="1200" dirty="0">
              <a:solidFill>
                <a:schemeClr val="tx1"/>
              </a:solidFill>
              <a:latin typeface="Arial" panose="020B0604020202020204" pitchFamily="34" charset="0"/>
              <a:cs typeface="Arial" panose="020B0604020202020204" pitchFamily="34" charset="0"/>
            </a:endParaRPr>
          </a:p>
        </p:txBody>
      </p:sp>
      <p:sp>
        <p:nvSpPr>
          <p:cNvPr id="8" name="Rectangle: Rounded Corners 7"/>
          <p:cNvSpPr/>
          <p:nvPr/>
        </p:nvSpPr>
        <p:spPr>
          <a:xfrm>
            <a:off x="3250161" y="4247369"/>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indent="0" algn="l">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7. Consolidating gains and producing more change</a:t>
            </a:r>
          </a:p>
          <a:p>
            <a:pPr>
              <a:buSzPct val="100000"/>
            </a:pPr>
            <a:endParaRPr lang="en-US" sz="1200" b="1" dirty="0">
              <a:solidFill>
                <a:schemeClr val="tx1"/>
              </a:solidFill>
              <a:latin typeface="Montserrat" panose="00000500000000000000" pitchFamily="34" charset="0"/>
              <a:ea typeface="Montserrat" panose="00000500000000000000" pitchFamily="34" charset="-122"/>
              <a:cs typeface="Montserrat" panose="00000500000000000000" pitchFamily="34" charset="-120"/>
            </a:endParaRPr>
          </a:p>
          <a:p>
            <a:pPr>
              <a:buSzPct val="100000"/>
            </a:pP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Consolidate the gains and continue to produce more change. For example identifying areas for improvement and implementing further changes.</a:t>
            </a:r>
          </a:p>
          <a:p>
            <a:pPr>
              <a:buSzPct val="100000"/>
            </a:pPr>
            <a:endPar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endParaRPr>
          </a:p>
        </p:txBody>
      </p:sp>
      <p:sp>
        <p:nvSpPr>
          <p:cNvPr id="9" name="Rectangle: Rounded Corners 8"/>
          <p:cNvSpPr/>
          <p:nvPr/>
        </p:nvSpPr>
        <p:spPr>
          <a:xfrm>
            <a:off x="261254" y="4247369"/>
            <a:ext cx="2725076" cy="2419610"/>
          </a:xfrm>
          <a:prstGeom prst="round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indent="0" algn="l">
              <a:buClrTx/>
              <a:buSzTx/>
              <a:buFont typeface="+mj-lt"/>
              <a:buNone/>
            </a:pPr>
            <a:r>
              <a:rPr lang="en-US" sz="1200" b="1" dirty="0">
                <a:solidFill>
                  <a:srgbClr val="C00000"/>
                </a:solidFill>
                <a:latin typeface="Arial" panose="020B0604020202020204" pitchFamily="34" charset="0"/>
                <a:ea typeface="Montserrat" panose="00000500000000000000" pitchFamily="34" charset="-122"/>
                <a:cs typeface="Arial" panose="020B0604020202020204" pitchFamily="34" charset="0"/>
              </a:rPr>
              <a:t>8. Anchoring new approaches in the organization's culture</a:t>
            </a:r>
          </a:p>
          <a:p>
            <a:pPr>
              <a:buSzPct val="100000"/>
            </a:pPr>
            <a:endParaRPr lang="en-US" sz="1200" dirty="0">
              <a:solidFill>
                <a:schemeClr val="tx1"/>
              </a:solidFill>
              <a:latin typeface="Montserrat" panose="00000500000000000000" pitchFamily="34" charset="0"/>
              <a:ea typeface="Montserrat" panose="00000500000000000000" pitchFamily="34" charset="-122"/>
              <a:cs typeface="Montserrat" panose="00000500000000000000" pitchFamily="34" charset="-120"/>
            </a:endParaRPr>
          </a:p>
          <a:p>
            <a:pPr>
              <a:buSzPct val="100000"/>
            </a:pPr>
            <a:r>
              <a:rPr lang="en-US" altLang="zh-CN" sz="1200" dirty="0">
                <a:solidFill>
                  <a:schemeClr val="tx1"/>
                </a:solidFill>
                <a:latin typeface="Arial" panose="020B0604020202020204" pitchFamily="34" charset="0"/>
                <a:ea typeface="Montserrat" panose="00000500000000000000" pitchFamily="34" charset="-122"/>
                <a:cs typeface="Arial" panose="020B0604020202020204" pitchFamily="34" charset="0"/>
              </a:rPr>
              <a:t>A</a:t>
            </a:r>
            <a:r>
              <a:rPr lang="en-US" sz="1200" dirty="0">
                <a:solidFill>
                  <a:schemeClr val="tx1"/>
                </a:solidFill>
                <a:latin typeface="Arial" panose="020B0604020202020204" pitchFamily="34" charset="0"/>
                <a:ea typeface="Montserrat" panose="00000500000000000000" pitchFamily="34" charset="-122"/>
                <a:cs typeface="Arial" panose="020B0604020202020204" pitchFamily="34" charset="0"/>
              </a:rPr>
              <a:t>nchor the new approaches in its culture to ensure that the changes are sustained over the long term.  For example it may include embedding new practices into the company's values and norms.</a:t>
            </a:r>
          </a:p>
        </p:txBody>
      </p:sp>
      <p:sp>
        <p:nvSpPr>
          <p:cNvPr id="10" name="Object 1"/>
          <p:cNvSpPr/>
          <p:nvPr/>
        </p:nvSpPr>
        <p:spPr>
          <a:xfrm>
            <a:off x="0" y="617780"/>
            <a:ext cx="12188952" cy="509936"/>
          </a:xfrm>
          <a:prstGeom prst="rect">
            <a:avLst/>
          </a:prstGeom>
          <a:noFill/>
        </p:spPr>
        <p:txBody>
          <a:bodyPr wrap="square" lIns="0" tIns="0" rIns="0" bIns="0" rtlCol="0" anchor="t"/>
          <a:lstStyle/>
          <a:p>
            <a:pPr algn="ctr">
              <a:lnSpc>
                <a:spcPts val="4015"/>
              </a:lnSpc>
              <a:buNone/>
            </a:pP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Implementation of </a:t>
            </a:r>
            <a:r>
              <a:rPr lang="en-US" altLang="zh-TW" sz="3190" dirty="0">
                <a:solidFill>
                  <a:srgbClr val="2A2921"/>
                </a:solidFill>
                <a:latin typeface="Arial" panose="020B0604020202020204" pitchFamily="34" charset="0"/>
                <a:ea typeface="Montserrat" panose="00000500000000000000" pitchFamily="34" charset="-122"/>
                <a:cs typeface="Arial" panose="020B0604020202020204" pitchFamily="34" charset="0"/>
              </a:rPr>
              <a:t>Emerging </a:t>
            </a: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Change: Kotter Model</a:t>
            </a:r>
            <a:endParaRPr lang="en-US" dirty="0">
              <a:latin typeface="Arial" panose="020B0604020202020204" pitchFamily="34" charset="0"/>
              <a:cs typeface="Arial" panose="020B0604020202020204" pitchFamily="34" charset="0"/>
            </a:endParaRPr>
          </a:p>
        </p:txBody>
      </p:sp>
      <p:sp>
        <p:nvSpPr>
          <p:cNvPr id="13" name="Arrow: Right 12"/>
          <p:cNvSpPr/>
          <p:nvPr/>
        </p:nvSpPr>
        <p:spPr>
          <a:xfrm>
            <a:off x="2986330" y="2368315"/>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p:cNvSpPr/>
          <p:nvPr/>
        </p:nvSpPr>
        <p:spPr>
          <a:xfrm>
            <a:off x="6044107" y="2358778"/>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p:cNvSpPr/>
          <p:nvPr/>
        </p:nvSpPr>
        <p:spPr>
          <a:xfrm>
            <a:off x="9076186" y="2368315"/>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Right 15"/>
          <p:cNvSpPr/>
          <p:nvPr/>
        </p:nvSpPr>
        <p:spPr>
          <a:xfrm rot="10800000">
            <a:off x="2833216" y="5225552"/>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p:cNvSpPr/>
          <p:nvPr/>
        </p:nvSpPr>
        <p:spPr>
          <a:xfrm rot="10800000">
            <a:off x="5890993" y="5216015"/>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p:cNvSpPr/>
          <p:nvPr/>
        </p:nvSpPr>
        <p:spPr>
          <a:xfrm rot="10800000">
            <a:off x="8923072" y="5225552"/>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p:cNvSpPr/>
          <p:nvPr/>
        </p:nvSpPr>
        <p:spPr>
          <a:xfrm rot="5400000">
            <a:off x="10502497" y="3785134"/>
            <a:ext cx="410013" cy="4846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5307" y="319939"/>
            <a:ext cx="9847365" cy="3738166"/>
          </a:xfrm>
          <a:prstGeom prst="rect">
            <a:avLst/>
          </a:prstGeom>
        </p:spPr>
      </p:pic>
      <p:sp>
        <p:nvSpPr>
          <p:cNvPr id="5" name="文本框 4"/>
          <p:cNvSpPr txBox="1"/>
          <p:nvPr/>
        </p:nvSpPr>
        <p:spPr>
          <a:xfrm>
            <a:off x="1033994" y="4234942"/>
            <a:ext cx="10505733" cy="2862322"/>
          </a:xfrm>
          <a:prstGeom prst="rect">
            <a:avLst/>
          </a:prstGeom>
          <a:noFill/>
        </p:spPr>
        <p:txBody>
          <a:bodyPr wrap="square" rtlCol="0" anchor="t">
            <a:spAutoFit/>
          </a:bodyPr>
          <a:lstStyle/>
          <a:p>
            <a:r>
              <a:rPr lang="zh-CN" altLang="en-US" dirty="0"/>
              <a:t>According to the Kotter Model, Tesco </a:t>
            </a:r>
            <a:r>
              <a:rPr lang="en-US" altLang="zh-CN" dirty="0"/>
              <a:t>need to continue to focus on two points:</a:t>
            </a:r>
            <a:endParaRPr lang="zh-CN" altLang="en-US" dirty="0"/>
          </a:p>
          <a:p>
            <a:pPr marL="342900" indent="-342900">
              <a:buAutoNum type="arabicPeriod"/>
            </a:pPr>
            <a:r>
              <a:rPr lang="zh-CN" altLang="en-US" dirty="0">
                <a:sym typeface="+mn-ea"/>
              </a:rPr>
              <a:t>Establish a clear vision and sense of urgency: Tesco should clearly communicate the vision for change and establish a sense of urgency to motivate stakeholders to take action. This can help provide direction and focus for the change initiative.</a:t>
            </a:r>
            <a:endParaRPr lang="en-US" altLang="zh-CN" dirty="0">
              <a:sym typeface="+mn-ea"/>
            </a:endParaRPr>
          </a:p>
          <a:p>
            <a:pPr marL="342900" indent="-342900">
              <a:buFontTx/>
              <a:buAutoNum type="arabicPeriod"/>
            </a:pPr>
            <a:r>
              <a:rPr lang="zh-CN" altLang="en-US" dirty="0">
                <a:sym typeface="+mn-ea"/>
              </a:rPr>
              <a:t>Build a strong coalition: Tesco can create a coalition of stakeholders who support the change initiative by involving them in the change process, identifying champions for the initiative, and providing resources and support. This can help build momentum and sustain the change effort over time.</a:t>
            </a:r>
          </a:p>
          <a:p>
            <a:pPr marL="342900" indent="-342900">
              <a:buAutoNum type="arabicPeriod"/>
            </a:pPr>
            <a:endParaRPr lang="zh-CN" altLang="en-US" dirty="0">
              <a:sym typeface="+mn-ea"/>
            </a:endParaRPr>
          </a:p>
          <a:p>
            <a:endParaRPr lang="zh-CN" altLang="en-US" dirty="0"/>
          </a:p>
        </p:txBody>
      </p:sp>
    </p:spTree>
    <p:extLst>
      <p:ext uri="{BB962C8B-B14F-4D97-AF65-F5344CB8AC3E}">
        <p14:creationId xmlns:p14="http://schemas.microsoft.com/office/powerpoint/2010/main" val="3752350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0" y="362812"/>
            <a:ext cx="12188952" cy="509936"/>
          </a:xfrm>
          <a:prstGeom prst="rect">
            <a:avLst/>
          </a:prstGeom>
          <a:noFill/>
        </p:spPr>
        <p:txBody>
          <a:bodyPr wrap="square" lIns="0" tIns="0" rIns="0" bIns="0" rtlCol="0" anchor="t"/>
          <a:lstStyle/>
          <a:p>
            <a:pPr algn="ctr">
              <a:lnSpc>
                <a:spcPts val="4015"/>
              </a:lnSpc>
              <a:buNone/>
            </a:pP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Identifying</a:t>
            </a:r>
            <a:r>
              <a:rPr lang="en-US" sz="3190" dirty="0">
                <a:solidFill>
                  <a:srgbClr val="404040"/>
                </a:solidFill>
                <a:latin typeface="Montserrat" panose="00000500000000000000" pitchFamily="34" charset="0"/>
                <a:ea typeface="Montserrat" panose="00000500000000000000" pitchFamily="34" charset="-122"/>
                <a:cs typeface="Arial" panose="020B0604020202020204" pitchFamily="34" charset="0"/>
              </a:rPr>
              <a:t> </a:t>
            </a:r>
            <a:r>
              <a:rPr lang="en-US" sz="3190" dirty="0">
                <a:solidFill>
                  <a:srgbClr val="2A2921"/>
                </a:solidFill>
                <a:latin typeface="Arial" panose="020B0604020202020204" pitchFamily="34" charset="0"/>
                <a:ea typeface="Montserrat" panose="00000500000000000000" pitchFamily="34" charset="-122"/>
                <a:cs typeface="Arial" panose="020B0604020202020204" pitchFamily="34" charset="0"/>
              </a:rPr>
              <a:t>and Dealing with Resistance</a:t>
            </a:r>
          </a:p>
        </p:txBody>
      </p:sp>
      <p:pic>
        <p:nvPicPr>
          <p:cNvPr id="3" name="Object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88470" y="1903927"/>
            <a:ext cx="818945" cy="942739"/>
          </a:xfrm>
          <a:prstGeom prst="rect">
            <a:avLst/>
          </a:prstGeom>
        </p:spPr>
      </p:pic>
      <p:sp>
        <p:nvSpPr>
          <p:cNvPr id="4" name="Object 3"/>
          <p:cNvSpPr/>
          <p:nvPr/>
        </p:nvSpPr>
        <p:spPr>
          <a:xfrm>
            <a:off x="304724" y="3200790"/>
            <a:ext cx="3770957" cy="230328"/>
          </a:xfrm>
          <a:prstGeom prst="rect">
            <a:avLst/>
          </a:prstGeom>
          <a:noFill/>
        </p:spPr>
        <p:txBody>
          <a:bodyPr wrap="square" lIns="0" tIns="0" rIns="0" bIns="0" rtlCol="0" anchor="t"/>
          <a:lstStyle/>
          <a:p>
            <a:pPr algn="ctr">
              <a:lnSpc>
                <a:spcPts val="1815"/>
              </a:lnSpc>
              <a:buNone/>
            </a:pPr>
            <a:r>
              <a:rPr lang="en-US" sz="1440" b="1" dirty="0">
                <a:solidFill>
                  <a:srgbClr val="000000"/>
                </a:solidFill>
                <a:latin typeface="Arial" panose="020B0604020202020204" pitchFamily="34" charset="0"/>
                <a:ea typeface="Montserrat" panose="00000500000000000000" pitchFamily="34" charset="-122"/>
                <a:cs typeface="Arial" panose="020B0604020202020204" pitchFamily="34" charset="0"/>
              </a:rPr>
              <a:t>Employees</a:t>
            </a:r>
            <a:endParaRPr lang="en-US" b="1" dirty="0">
              <a:latin typeface="Arial" panose="020B0604020202020204" pitchFamily="34" charset="0"/>
              <a:cs typeface="Arial" panose="020B0604020202020204" pitchFamily="34" charset="0"/>
            </a:endParaRPr>
          </a:p>
        </p:txBody>
      </p:sp>
      <p:sp>
        <p:nvSpPr>
          <p:cNvPr id="5" name="Object 4"/>
          <p:cNvSpPr/>
          <p:nvPr/>
        </p:nvSpPr>
        <p:spPr>
          <a:xfrm>
            <a:off x="304724" y="3516941"/>
            <a:ext cx="3770957" cy="2750132"/>
          </a:xfrm>
          <a:prstGeom prst="rect">
            <a:avLst/>
          </a:prstGeom>
          <a:noFill/>
        </p:spPr>
        <p:txBody>
          <a:bodyPr wrap="square" lIns="0" tIns="0" rIns="0" bIns="0" rtlCol="0" anchor="t"/>
          <a:lstStyle/>
          <a:p>
            <a:pPr>
              <a:spcBef>
                <a:spcPts val="665"/>
              </a:spcBef>
              <a:buNone/>
            </a:pPr>
            <a:r>
              <a:rPr lang="en-US" sz="1400" b="1" dirty="0">
                <a:solidFill>
                  <a:srgbClr val="404040"/>
                </a:solidFill>
                <a:latin typeface="Arial" panose="020B0604020202020204" pitchFamily="34" charset="0"/>
                <a:ea typeface="Montserrat" panose="00000500000000000000" pitchFamily="34" charset="-122"/>
                <a:cs typeface="Arial" panose="020B0604020202020204" pitchFamily="34" charset="0"/>
              </a:rPr>
              <a:t>Keeping employees informed. </a:t>
            </a:r>
            <a:r>
              <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rPr>
              <a:t>Introducing new communication channels, such as online forums and regular meetings with managers and senior leaders (Adam, 2019)</a:t>
            </a:r>
          </a:p>
          <a:p>
            <a:pPr>
              <a:spcBef>
                <a:spcPts val="665"/>
              </a:spcBef>
              <a:buNone/>
            </a:pPr>
            <a:r>
              <a:rPr lang="en-US" sz="1400" b="1" dirty="0">
                <a:solidFill>
                  <a:srgbClr val="404040"/>
                </a:solidFill>
                <a:latin typeface="Arial" panose="020B0604020202020204" pitchFamily="34" charset="0"/>
                <a:ea typeface="Montserrat" panose="00000500000000000000" pitchFamily="34" charset="-122"/>
                <a:cs typeface="Arial" panose="020B0604020202020204" pitchFamily="34" charset="0"/>
              </a:rPr>
              <a:t>Provide Training Programs</a:t>
            </a:r>
          </a:p>
          <a:p>
            <a:pPr>
              <a:spcBef>
                <a:spcPts val="665"/>
              </a:spcBef>
              <a:buNone/>
            </a:pPr>
            <a:r>
              <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rPr>
              <a:t>New training programs to ensure that employees have the skills and knowledge to implement the change successfully. </a:t>
            </a:r>
            <a:endParaRPr lang="en-US" sz="2000" dirty="0">
              <a:latin typeface="Arial" panose="020B0604020202020204" pitchFamily="34" charset="0"/>
              <a:cs typeface="Arial" panose="020B0604020202020204" pitchFamily="34" charset="0"/>
            </a:endParaRPr>
          </a:p>
        </p:txBody>
      </p:sp>
      <p:pic>
        <p:nvPicPr>
          <p:cNvPr id="6" name="Object 5"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03477" y="2093637"/>
            <a:ext cx="999875" cy="609448"/>
          </a:xfrm>
          <a:prstGeom prst="rect">
            <a:avLst/>
          </a:prstGeom>
        </p:spPr>
      </p:pic>
      <p:sp>
        <p:nvSpPr>
          <p:cNvPr id="7" name="Object 6"/>
          <p:cNvSpPr/>
          <p:nvPr/>
        </p:nvSpPr>
        <p:spPr>
          <a:xfrm>
            <a:off x="4208997" y="3200790"/>
            <a:ext cx="3770957" cy="230328"/>
          </a:xfrm>
          <a:prstGeom prst="rect">
            <a:avLst/>
          </a:prstGeom>
          <a:noFill/>
        </p:spPr>
        <p:txBody>
          <a:bodyPr wrap="square" lIns="0" tIns="0" rIns="0" bIns="0" rtlCol="0" anchor="t"/>
          <a:lstStyle/>
          <a:p>
            <a:pPr algn="ctr">
              <a:lnSpc>
                <a:spcPts val="1815"/>
              </a:lnSpc>
              <a:buNone/>
            </a:pPr>
            <a:r>
              <a:rPr lang="en-US" sz="1440" b="1" dirty="0">
                <a:solidFill>
                  <a:srgbClr val="2A2921"/>
                </a:solidFill>
                <a:latin typeface="Arial" panose="020B0604020202020204" pitchFamily="34" charset="0"/>
                <a:ea typeface="Montserrat" panose="00000500000000000000" pitchFamily="34" charset="-122"/>
                <a:cs typeface="Arial" panose="020B0604020202020204" pitchFamily="34" charset="0"/>
              </a:rPr>
              <a:t>Customer</a:t>
            </a:r>
            <a:endParaRPr lang="en-US" b="1" dirty="0">
              <a:latin typeface="Arial" panose="020B0604020202020204" pitchFamily="34" charset="0"/>
              <a:cs typeface="Arial" panose="020B0604020202020204" pitchFamily="34" charset="0"/>
            </a:endParaRPr>
          </a:p>
        </p:txBody>
      </p:sp>
      <p:sp>
        <p:nvSpPr>
          <p:cNvPr id="8" name="Object 7"/>
          <p:cNvSpPr/>
          <p:nvPr/>
        </p:nvSpPr>
        <p:spPr>
          <a:xfrm>
            <a:off x="4208997" y="3516941"/>
            <a:ext cx="3770957" cy="2323519"/>
          </a:xfrm>
          <a:prstGeom prst="rect">
            <a:avLst/>
          </a:prstGeom>
          <a:noFill/>
        </p:spPr>
        <p:txBody>
          <a:bodyPr wrap="square" lIns="0" tIns="0" rIns="0" bIns="0" rtlCol="0" anchor="t"/>
          <a:lstStyle/>
          <a:p>
            <a:pPr>
              <a:spcBef>
                <a:spcPts val="665"/>
              </a:spcBef>
              <a:buNone/>
            </a:pPr>
            <a:r>
              <a:rPr lang="en-US" sz="1400" b="1" dirty="0">
                <a:solidFill>
                  <a:srgbClr val="404040"/>
                </a:solidFill>
                <a:latin typeface="Arial" panose="020B0604020202020204" pitchFamily="34" charset="0"/>
                <a:ea typeface="Montserrat" panose="00000500000000000000" pitchFamily="34" charset="-122"/>
                <a:cs typeface="Arial" panose="020B0604020202020204" pitchFamily="34" charset="0"/>
              </a:rPr>
              <a:t>Introduce new products and services to better meet customer demand</a:t>
            </a:r>
          </a:p>
          <a:p>
            <a:pPr>
              <a:spcBef>
                <a:spcPts val="665"/>
              </a:spcBef>
              <a:buNone/>
            </a:pPr>
            <a:r>
              <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rPr>
              <a:t>This includes the introduction of new online ordering and delivery services, as well as the introduction of new safety measures (Brannen et al., 2021). </a:t>
            </a:r>
          </a:p>
          <a:p>
            <a:pPr>
              <a:spcBef>
                <a:spcPts val="665"/>
              </a:spcBef>
              <a:buNone/>
            </a:pPr>
            <a:r>
              <a:rPr lang="en-US" sz="1400" b="1" dirty="0">
                <a:solidFill>
                  <a:srgbClr val="404040"/>
                </a:solidFill>
                <a:latin typeface="Arial" panose="020B0604020202020204" pitchFamily="34" charset="0"/>
                <a:ea typeface="Montserrat" panose="00000500000000000000" pitchFamily="34" charset="-122"/>
                <a:cs typeface="Arial" panose="020B0604020202020204" pitchFamily="34" charset="0"/>
              </a:rPr>
              <a:t>Developed multiple channels to ensure customer can provide timely feedback</a:t>
            </a:r>
          </a:p>
          <a:p>
            <a:pPr>
              <a:spcBef>
                <a:spcPts val="665"/>
              </a:spcBef>
              <a:buNone/>
            </a:pPr>
            <a:r>
              <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rPr>
              <a:t>Tesco has implemented several initiatives to ensure that customers are informed about the changes and can provide feedback.</a:t>
            </a:r>
            <a:endParaRPr lang="en-US" sz="2000" dirty="0">
              <a:latin typeface="Arial" panose="020B0604020202020204" pitchFamily="34" charset="0"/>
              <a:cs typeface="Arial" panose="020B0604020202020204" pitchFamily="34" charset="0"/>
            </a:endParaRPr>
          </a:p>
        </p:txBody>
      </p:sp>
      <p:pic>
        <p:nvPicPr>
          <p:cNvPr id="9" name="Object 8"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530066" y="2026681"/>
            <a:ext cx="933217" cy="723719"/>
          </a:xfrm>
          <a:prstGeom prst="rect">
            <a:avLst/>
          </a:prstGeom>
        </p:spPr>
      </p:pic>
      <p:sp>
        <p:nvSpPr>
          <p:cNvPr id="10" name="Object 9"/>
          <p:cNvSpPr/>
          <p:nvPr/>
        </p:nvSpPr>
        <p:spPr>
          <a:xfrm>
            <a:off x="8113271" y="3200790"/>
            <a:ext cx="3770957" cy="230328"/>
          </a:xfrm>
          <a:prstGeom prst="rect">
            <a:avLst/>
          </a:prstGeom>
          <a:noFill/>
        </p:spPr>
        <p:txBody>
          <a:bodyPr wrap="square" lIns="0" tIns="0" rIns="0" bIns="0" rtlCol="0" anchor="t"/>
          <a:lstStyle/>
          <a:p>
            <a:pPr algn="ctr">
              <a:lnSpc>
                <a:spcPts val="1815"/>
              </a:lnSpc>
              <a:buNone/>
            </a:pPr>
            <a:r>
              <a:rPr lang="en-US" sz="1440" b="1" dirty="0">
                <a:solidFill>
                  <a:srgbClr val="2A2921"/>
                </a:solidFill>
                <a:latin typeface="Arial" panose="020B0604020202020204" pitchFamily="34" charset="0"/>
                <a:ea typeface="Montserrat" panose="00000500000000000000" pitchFamily="34" charset="-122"/>
                <a:cs typeface="Arial" panose="020B0604020202020204" pitchFamily="34" charset="0"/>
              </a:rPr>
              <a:t>Supplier</a:t>
            </a:r>
            <a:endParaRPr lang="en-US" b="1" dirty="0">
              <a:latin typeface="Arial" panose="020B0604020202020204" pitchFamily="34" charset="0"/>
              <a:cs typeface="Arial" panose="020B0604020202020204" pitchFamily="34" charset="0"/>
            </a:endParaRPr>
          </a:p>
        </p:txBody>
      </p:sp>
      <p:sp>
        <p:nvSpPr>
          <p:cNvPr id="11" name="Object 10"/>
          <p:cNvSpPr/>
          <p:nvPr/>
        </p:nvSpPr>
        <p:spPr>
          <a:xfrm>
            <a:off x="8113271" y="3516941"/>
            <a:ext cx="3770957" cy="1896906"/>
          </a:xfrm>
          <a:prstGeom prst="rect">
            <a:avLst/>
          </a:prstGeom>
          <a:noFill/>
        </p:spPr>
        <p:txBody>
          <a:bodyPr wrap="square" lIns="0" tIns="0" rIns="0" bIns="0" rtlCol="0" anchor="t"/>
          <a:lstStyle/>
          <a:p>
            <a:pPr>
              <a:spcBef>
                <a:spcPts val="665"/>
              </a:spcBef>
              <a:buNone/>
            </a:pPr>
            <a:r>
              <a:rPr lang="en-US" sz="1400" b="1" dirty="0">
                <a:solidFill>
                  <a:srgbClr val="404040"/>
                </a:solidFill>
                <a:latin typeface="Arial" panose="020B0604020202020204" pitchFamily="34" charset="0"/>
                <a:ea typeface="Montserrat" panose="00000500000000000000" pitchFamily="34" charset="-122"/>
                <a:cs typeface="Arial" panose="020B0604020202020204" pitchFamily="34" charset="0"/>
              </a:rPr>
              <a:t>Keeping Suppliers informed. </a:t>
            </a:r>
            <a:r>
              <a:rPr lang="en-US" sz="1400" dirty="0">
                <a:solidFill>
                  <a:srgbClr val="E88B33"/>
                </a:solidFill>
                <a:latin typeface="Arial" panose="020B0604020202020204" pitchFamily="34" charset="0"/>
                <a:ea typeface="Montserrat" panose="00000500000000000000" pitchFamily="34" charset="-122"/>
                <a:cs typeface="Arial" panose="020B0604020202020204" pitchFamily="34" charset="0"/>
              </a:rPr>
              <a:t> </a:t>
            </a:r>
          </a:p>
          <a:p>
            <a:pPr>
              <a:spcBef>
                <a:spcPts val="665"/>
              </a:spcBef>
              <a:buNone/>
            </a:pPr>
            <a:r>
              <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rPr>
              <a:t>To address supplier resistance, Tesco has implemented several initiatives to ensure that their suppliers are informed about the changes and can provide feedback (Palmer, 2017). </a:t>
            </a:r>
          </a:p>
          <a:p>
            <a:pPr>
              <a:spcBef>
                <a:spcPts val="665"/>
              </a:spcBef>
              <a:buNone/>
            </a:pPr>
            <a:endPar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endParaRPr>
          </a:p>
          <a:p>
            <a:pPr>
              <a:spcBef>
                <a:spcPts val="665"/>
              </a:spcBef>
              <a:buNone/>
            </a:pPr>
            <a:r>
              <a:rPr lang="en-US" sz="1400" dirty="0">
                <a:solidFill>
                  <a:srgbClr val="404040"/>
                </a:solidFill>
                <a:latin typeface="Arial" panose="020B0604020202020204" pitchFamily="34" charset="0"/>
                <a:ea typeface="Montserrat" panose="00000500000000000000" pitchFamily="34" charset="-122"/>
                <a:cs typeface="Arial" panose="020B0604020202020204" pitchFamily="34" charset="0"/>
              </a:rPr>
              <a:t>This includes the introduction of new systems and processes, as well as increased communication and collaboration with suppliers.</a:t>
            </a: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3743839" y="362812"/>
            <a:ext cx="8348349" cy="509936"/>
          </a:xfrm>
          <a:prstGeom prst="rect">
            <a:avLst/>
          </a:prstGeom>
          <a:noFill/>
        </p:spPr>
        <p:txBody>
          <a:bodyPr wrap="square" lIns="0" tIns="0" rIns="0" bIns="0" rtlCol="0" anchor="t"/>
          <a:lstStyle/>
          <a:p>
            <a:pPr algn="ctr">
              <a:lnSpc>
                <a:spcPts val="4015"/>
              </a:lnSpc>
              <a:buNone/>
            </a:pP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Assessing Effectiveness</a:t>
            </a:r>
            <a:endParaRPr lang="en-US" dirty="0">
              <a:latin typeface="Arial" panose="020B0604020202020204" pitchFamily="34" charset="0"/>
              <a:cs typeface="Arial" panose="020B0604020202020204" pitchFamily="34" charset="0"/>
            </a:endParaRPr>
          </a:p>
        </p:txBody>
      </p:sp>
      <p:pic>
        <p:nvPicPr>
          <p:cNvPr id="3" name="Object 2" descr="preencoded.png"/>
          <p:cNvPicPr>
            <a:picLocks noChangeAspect="1"/>
          </p:cNvPicPr>
          <p:nvPr/>
        </p:nvPicPr>
        <p:blipFill>
          <a:blip r:embed="rId3"/>
          <a:srcRect l="14640" r="14270" b="4658"/>
          <a:stretch>
            <a:fillRect/>
          </a:stretch>
        </p:blipFill>
        <p:spPr>
          <a:xfrm>
            <a:off x="0" y="0"/>
            <a:ext cx="3656702" cy="6865808"/>
          </a:xfrm>
          <a:prstGeom prst="rect">
            <a:avLst/>
          </a:prstGeom>
        </p:spPr>
      </p:pic>
      <p:sp>
        <p:nvSpPr>
          <p:cNvPr id="4" name="Object 3"/>
          <p:cNvSpPr/>
          <p:nvPr/>
        </p:nvSpPr>
        <p:spPr>
          <a:xfrm>
            <a:off x="4123310" y="2437790"/>
            <a:ext cx="3699529" cy="3028193"/>
          </a:xfrm>
          <a:prstGeom prst="rect">
            <a:avLst/>
          </a:prstGeom>
          <a:noFill/>
          <a:ln w="25400">
            <a:solidFill>
              <a:srgbClr val="62A8BB"/>
            </a:solidFill>
            <a:prstDash val="solid"/>
            <a:miter lim="800000"/>
          </a:ln>
        </p:spPr>
      </p:sp>
      <p:sp>
        <p:nvSpPr>
          <p:cNvPr id="5" name="Object 4"/>
          <p:cNvSpPr/>
          <p:nvPr/>
        </p:nvSpPr>
        <p:spPr>
          <a:xfrm>
            <a:off x="4218072" y="2650978"/>
            <a:ext cx="3545616" cy="652537"/>
          </a:xfrm>
          <a:prstGeom prst="rect">
            <a:avLst/>
          </a:prstGeom>
          <a:noFill/>
        </p:spPr>
        <p:txBody>
          <a:bodyPr wrap="square" lIns="0" tIns="0" rIns="0" bIns="0" rtlCol="0" anchor="t"/>
          <a:lstStyle/>
          <a:p>
            <a:pPr algn="l">
              <a:lnSpc>
                <a:spcPts val="2570"/>
              </a:lnSpc>
              <a:buNone/>
            </a:pPr>
            <a:r>
              <a:rPr lang="en-US" sz="2040" dirty="0">
                <a:solidFill>
                  <a:srgbClr val="000000"/>
                </a:solidFill>
                <a:latin typeface="Arial" panose="020B0604020202020204" pitchFamily="34" charset="0"/>
                <a:ea typeface="Montserrat" panose="00000500000000000000" pitchFamily="34" charset="-122"/>
                <a:cs typeface="Arial" panose="020B0604020202020204" pitchFamily="34" charset="0"/>
              </a:rPr>
              <a:t>Monitoring and Evaluation</a:t>
            </a:r>
            <a:endParaRPr lang="en-US" dirty="0">
              <a:latin typeface="Arial" panose="020B0604020202020204" pitchFamily="34" charset="0"/>
              <a:cs typeface="Arial" panose="020B0604020202020204" pitchFamily="34" charset="0"/>
            </a:endParaRPr>
          </a:p>
        </p:txBody>
      </p:sp>
      <p:sp>
        <p:nvSpPr>
          <p:cNvPr id="6" name="Object 5"/>
          <p:cNvSpPr/>
          <p:nvPr/>
        </p:nvSpPr>
        <p:spPr>
          <a:xfrm>
            <a:off x="4218072" y="3449926"/>
            <a:ext cx="3545616" cy="1790252"/>
          </a:xfrm>
          <a:prstGeom prst="rect">
            <a:avLst/>
          </a:prstGeom>
          <a:noFill/>
        </p:spPr>
        <p:txBody>
          <a:bodyPr wrap="square" lIns="0" tIns="0" rIns="0" bIns="0" rtlCol="0" anchor="t"/>
          <a:lstStyle/>
          <a:p>
            <a:pPr algn="l">
              <a:lnSpc>
                <a:spcPts val="2100"/>
              </a:lnSpc>
              <a:spcBef>
                <a:spcPts val="1130"/>
              </a:spcBef>
              <a:buNone/>
            </a:pPr>
            <a:r>
              <a:rPr lang="en-US" sz="1500" dirty="0">
                <a:solidFill>
                  <a:srgbClr val="E88B33"/>
                </a:solidFill>
                <a:latin typeface="Arial" panose="020B0604020202020204" pitchFamily="34" charset="0"/>
                <a:ea typeface="Montserrat" panose="00000500000000000000" pitchFamily="34" charset="-122"/>
                <a:cs typeface="Arial" panose="020B0604020202020204" pitchFamily="34" charset="0"/>
              </a:rPr>
              <a:t> </a:t>
            </a:r>
            <a:r>
              <a:rPr lang="en-US" sz="1500" dirty="0">
                <a:solidFill>
                  <a:srgbClr val="404040"/>
                </a:solidFill>
                <a:latin typeface="Arial" panose="020B0604020202020204" pitchFamily="34" charset="0"/>
                <a:ea typeface="Montserrat" panose="00000500000000000000" pitchFamily="34" charset="-122"/>
                <a:cs typeface="Arial" panose="020B0604020202020204" pitchFamily="34" charset="0"/>
              </a:rPr>
              <a:t>Tesco would require the introduction of new monitoring and evaluation systems, as well as regular feedback from employees, customers, and suppliers.</a:t>
            </a:r>
            <a:endParaRPr lang="en-US" dirty="0">
              <a:latin typeface="Arial" panose="020B0604020202020204" pitchFamily="34" charset="0"/>
              <a:cs typeface="Arial" panose="020B0604020202020204" pitchFamily="34" charset="0"/>
            </a:endParaRPr>
          </a:p>
        </p:txBody>
      </p:sp>
      <p:sp>
        <p:nvSpPr>
          <p:cNvPr id="7" name="Object 6"/>
          <p:cNvSpPr/>
          <p:nvPr/>
        </p:nvSpPr>
        <p:spPr>
          <a:xfrm>
            <a:off x="8013292" y="2437790"/>
            <a:ext cx="3699529" cy="3028193"/>
          </a:xfrm>
          <a:prstGeom prst="rect">
            <a:avLst/>
          </a:prstGeom>
          <a:noFill/>
          <a:ln w="25400">
            <a:solidFill>
              <a:srgbClr val="62A8BB"/>
            </a:solidFill>
            <a:prstDash val="solid"/>
            <a:miter lim="800000"/>
          </a:ln>
        </p:spPr>
      </p:sp>
      <p:sp>
        <p:nvSpPr>
          <p:cNvPr id="8" name="Object 7"/>
          <p:cNvSpPr/>
          <p:nvPr/>
        </p:nvSpPr>
        <p:spPr>
          <a:xfrm>
            <a:off x="8098004" y="2650978"/>
            <a:ext cx="3545616" cy="326269"/>
          </a:xfrm>
          <a:prstGeom prst="rect">
            <a:avLst/>
          </a:prstGeom>
          <a:noFill/>
        </p:spPr>
        <p:txBody>
          <a:bodyPr wrap="square" lIns="0" tIns="0" rIns="0" bIns="0" rtlCol="0" anchor="t"/>
          <a:lstStyle/>
          <a:p>
            <a:pPr algn="l">
              <a:lnSpc>
                <a:spcPts val="2570"/>
              </a:lnSpc>
              <a:buNone/>
            </a:pPr>
            <a:r>
              <a:rPr lang="en-US" sz="2040" dirty="0">
                <a:solidFill>
                  <a:srgbClr val="000000"/>
                </a:solidFill>
                <a:latin typeface="Arial" panose="020B0604020202020204" pitchFamily="34" charset="0"/>
                <a:ea typeface="Montserrat" panose="00000500000000000000" pitchFamily="34" charset="-122"/>
                <a:cs typeface="Arial" panose="020B0604020202020204" pitchFamily="34" charset="0"/>
              </a:rPr>
              <a:t>Performance Metrics</a:t>
            </a:r>
            <a:endParaRPr lang="en-US" dirty="0">
              <a:latin typeface="Arial" panose="020B0604020202020204" pitchFamily="34" charset="0"/>
              <a:cs typeface="Arial" panose="020B0604020202020204" pitchFamily="34" charset="0"/>
            </a:endParaRPr>
          </a:p>
        </p:txBody>
      </p:sp>
      <p:sp>
        <p:nvSpPr>
          <p:cNvPr id="9" name="Object 8"/>
          <p:cNvSpPr/>
          <p:nvPr/>
        </p:nvSpPr>
        <p:spPr>
          <a:xfrm>
            <a:off x="8098004" y="3123657"/>
            <a:ext cx="3545616" cy="2056886"/>
          </a:xfrm>
          <a:prstGeom prst="rect">
            <a:avLst/>
          </a:prstGeom>
          <a:noFill/>
        </p:spPr>
        <p:txBody>
          <a:bodyPr wrap="square" lIns="0" tIns="0" rIns="0" bIns="0" rtlCol="0" anchor="t"/>
          <a:lstStyle/>
          <a:p>
            <a:pPr algn="l">
              <a:lnSpc>
                <a:spcPts val="2100"/>
              </a:lnSpc>
              <a:spcBef>
                <a:spcPts val="1130"/>
              </a:spcBef>
              <a:buNone/>
            </a:pPr>
            <a:r>
              <a:rPr lang="en-US" sz="1500" dirty="0">
                <a:solidFill>
                  <a:srgbClr val="E88B33"/>
                </a:solidFill>
                <a:latin typeface="Arial" panose="020B0604020202020204" pitchFamily="34" charset="0"/>
                <a:ea typeface="Montserrat" panose="00000500000000000000" pitchFamily="34" charset="-122"/>
                <a:cs typeface="Arial" panose="020B0604020202020204" pitchFamily="34" charset="0"/>
              </a:rPr>
              <a:t> </a:t>
            </a:r>
            <a:r>
              <a:rPr lang="en-US" sz="1500" dirty="0">
                <a:solidFill>
                  <a:srgbClr val="404040"/>
                </a:solidFill>
                <a:latin typeface="Arial" panose="020B0604020202020204" pitchFamily="34" charset="0"/>
                <a:ea typeface="Montserrat" panose="00000500000000000000" pitchFamily="34" charset="-122"/>
                <a:cs typeface="Arial" panose="020B0604020202020204" pitchFamily="34" charset="0"/>
              </a:rPr>
              <a:t>Tesco would require new performance metrics to measure the change program's success. These metrics include customer satisfaction, operational efficiency, revenue growth, and cost savings (Łapa, 2019).</a:t>
            </a:r>
            <a:endParaRPr lang="en-US" dirty="0">
              <a:latin typeface="Arial" panose="020B0604020202020204" pitchFamily="34" charset="0"/>
              <a:cs typeface="Arial" panose="020B0604020202020204" pitchFamily="34" charset="0"/>
            </a:endParaRPr>
          </a:p>
        </p:txBody>
      </p:sp>
      <p:pic>
        <p:nvPicPr>
          <p:cNvPr id="2050" name="Picture 2" descr="tesco-logo - The Trussell Trus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974690" cy="7310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p:cNvSpPr/>
          <p:nvPr/>
        </p:nvSpPr>
        <p:spPr>
          <a:xfrm>
            <a:off x="149696" y="1248415"/>
            <a:ext cx="7139679" cy="509936"/>
          </a:xfrm>
          <a:prstGeom prst="rect">
            <a:avLst/>
          </a:prstGeom>
          <a:noFill/>
        </p:spPr>
        <p:txBody>
          <a:bodyPr wrap="square" lIns="0" tIns="0" rIns="0" bIns="0" rtlCol="0" anchor="t"/>
          <a:lstStyle/>
          <a:p>
            <a:pPr algn="ctr">
              <a:lnSpc>
                <a:spcPts val="4015"/>
              </a:lnSpc>
              <a:buNone/>
            </a:pP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Conclusion</a:t>
            </a:r>
            <a:r>
              <a:rPr lang="en-US" sz="3190" b="1" dirty="0">
                <a:solidFill>
                  <a:srgbClr val="2A2921"/>
                </a:solidFill>
                <a:latin typeface="Arial" panose="020B0604020202020204" pitchFamily="34" charset="0"/>
                <a:ea typeface="Montserrat" panose="00000500000000000000" pitchFamily="34" charset="-122"/>
                <a:cs typeface="Arial" panose="020B0604020202020204" pitchFamily="34" charset="0"/>
              </a:rPr>
              <a:t> </a:t>
            </a: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and Summary</a:t>
            </a:r>
          </a:p>
        </p:txBody>
      </p:sp>
      <p:sp>
        <p:nvSpPr>
          <p:cNvPr id="5" name="Object 4"/>
          <p:cNvSpPr/>
          <p:nvPr/>
        </p:nvSpPr>
        <p:spPr>
          <a:xfrm>
            <a:off x="474226" y="1984276"/>
            <a:ext cx="6815149" cy="4291264"/>
          </a:xfrm>
          <a:prstGeom prst="rect">
            <a:avLst/>
          </a:prstGeom>
          <a:noFill/>
        </p:spPr>
        <p:txBody>
          <a:bodyPr wrap="square" lIns="0" tIns="0" rIns="0" bIns="0" rtlCol="0" anchor="t"/>
          <a:lstStyle/>
          <a:p>
            <a:pPr marL="243205" indent="-243205" algn="l">
              <a:spcBef>
                <a:spcPts val="1745"/>
              </a:spcBef>
              <a:buSzPct val="100000"/>
              <a:buFont typeface="+mj-lt"/>
              <a:buAutoNum type="arabicPeriod"/>
            </a:pPr>
            <a:r>
              <a:rPr lang="en-US" sz="1600" dirty="0">
                <a:latin typeface="Arial" panose="020B0604020202020204" pitchFamily="34" charset="0"/>
                <a:ea typeface="Montserrat" panose="00000500000000000000" pitchFamily="34" charset="-122"/>
                <a:cs typeface="Arial" panose="020B0604020202020204" pitchFamily="34" charset="0"/>
              </a:rPr>
              <a:t>Tesco has successfully utilized planned and emergent change models for implementing a large-scale change program</a:t>
            </a:r>
          </a:p>
          <a:p>
            <a:pPr marL="243205" indent="-243205" algn="l">
              <a:spcBef>
                <a:spcPts val="1270"/>
              </a:spcBef>
              <a:buSzPct val="100000"/>
              <a:buFont typeface="+mj-lt"/>
              <a:buAutoNum type="arabicPeriod"/>
            </a:pPr>
            <a:r>
              <a:rPr lang="en-US" sz="1600" dirty="0">
                <a:latin typeface="Arial" panose="020B0604020202020204" pitchFamily="34" charset="0"/>
                <a:ea typeface="Montserrat" panose="00000500000000000000" pitchFamily="34" charset="-122"/>
                <a:cs typeface="Arial" panose="020B0604020202020204" pitchFamily="34" charset="0"/>
              </a:rPr>
              <a:t>The drivers for change include culture, leadership, power, digitalization, and competition.</a:t>
            </a:r>
          </a:p>
          <a:p>
            <a:pPr marL="243205" indent="-243205" algn="l">
              <a:spcBef>
                <a:spcPts val="1270"/>
              </a:spcBef>
              <a:buSzPct val="100000"/>
              <a:buFont typeface="+mj-lt"/>
              <a:buAutoNum type="arabicPeriod"/>
            </a:pPr>
            <a:r>
              <a:rPr lang="en-US" sz="1600" dirty="0">
                <a:latin typeface="Arial" panose="020B0604020202020204" pitchFamily="34" charset="0"/>
                <a:ea typeface="Montserrat" panose="00000500000000000000" pitchFamily="34" charset="-122"/>
                <a:cs typeface="Arial" panose="020B0604020202020204" pitchFamily="34" charset="0"/>
              </a:rPr>
              <a:t> In respond to change Tesco should implemented emergent change strategy in order to better respond to the environment.</a:t>
            </a:r>
          </a:p>
          <a:p>
            <a:pPr marL="243205" indent="-243205" algn="l">
              <a:spcBef>
                <a:spcPts val="1270"/>
              </a:spcBef>
              <a:buSzPct val="100000"/>
              <a:buFont typeface="+mj-lt"/>
              <a:buAutoNum type="arabicPeriod"/>
            </a:pPr>
            <a:r>
              <a:rPr lang="en-US" sz="1600" dirty="0">
                <a:latin typeface="Arial" panose="020B0604020202020204" pitchFamily="34" charset="0"/>
                <a:ea typeface="Montserrat" panose="00000500000000000000" pitchFamily="34" charset="-122"/>
                <a:cs typeface="Arial" panose="020B0604020202020204" pitchFamily="34" charset="0"/>
              </a:rPr>
              <a:t>Resistance to change and implemented systems to assess the effectiveness of the change program. Kotter’ model of change is selected given the unpredictability of the pandemic which involves high employee engagement.</a:t>
            </a:r>
          </a:p>
          <a:p>
            <a:pPr marL="243205" indent="-243205" algn="l">
              <a:spcBef>
                <a:spcPts val="1270"/>
              </a:spcBef>
              <a:buSzPct val="100000"/>
              <a:buFont typeface="+mj-lt"/>
              <a:buAutoNum type="arabicPeriod"/>
            </a:pPr>
            <a:r>
              <a:rPr lang="en-US" sz="1600" dirty="0">
                <a:latin typeface="Arial" panose="020B0604020202020204" pitchFamily="34" charset="0"/>
                <a:ea typeface="Montserrat" panose="00000500000000000000" pitchFamily="34" charset="-122"/>
                <a:cs typeface="Arial" panose="020B0604020202020204" pitchFamily="34" charset="0"/>
              </a:rPr>
              <a:t>Monitoring and Performance measurement is required to implement change.</a:t>
            </a:r>
          </a:p>
          <a:p>
            <a:pPr marL="243205" indent="-243205" algn="l">
              <a:spcBef>
                <a:spcPts val="1270"/>
              </a:spcBef>
              <a:buSzPct val="100000"/>
              <a:buFont typeface="+mj-lt"/>
              <a:buAutoNum type="arabicPeriod"/>
            </a:pPr>
            <a:r>
              <a:rPr lang="en-US" sz="1600" dirty="0">
                <a:latin typeface="Arial" panose="020B0604020202020204" pitchFamily="34" charset="0"/>
                <a:ea typeface="Montserrat" panose="00000500000000000000" pitchFamily="34" charset="-122"/>
                <a:cs typeface="Arial" panose="020B0604020202020204" pitchFamily="34" charset="0"/>
              </a:rPr>
              <a:t>With the proper change management framework, Tesco is well-positioned to survive and thrive in the current environment.</a:t>
            </a:r>
            <a:endParaRPr lang="en-US" sz="1600" dirty="0">
              <a:latin typeface="Arial" panose="020B0604020202020204" pitchFamily="34" charset="0"/>
              <a:cs typeface="Arial" panose="020B0604020202020204" pitchFamily="34" charset="0"/>
            </a:endParaRPr>
          </a:p>
        </p:txBody>
      </p:sp>
      <p:pic>
        <p:nvPicPr>
          <p:cNvPr id="6" name="图片 5" descr="图片12"/>
          <p:cNvPicPr>
            <a:picLocks noChangeAspect="1"/>
          </p:cNvPicPr>
          <p:nvPr/>
        </p:nvPicPr>
        <p:blipFill>
          <a:blip r:embed="rId3"/>
          <a:stretch>
            <a:fillRect/>
          </a:stretch>
        </p:blipFill>
        <p:spPr>
          <a:xfrm>
            <a:off x="7966710" y="673100"/>
            <a:ext cx="4091940" cy="560832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p:nvPr/>
        </p:nvSpPr>
        <p:spPr>
          <a:xfrm>
            <a:off x="365759" y="1143560"/>
            <a:ext cx="11551586" cy="5227095"/>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1600" dirty="0">
                <a:solidFill>
                  <a:srgbClr val="404040"/>
                </a:solidFill>
                <a:latin typeface="Arial" panose="020B0604020202020204" pitchFamily="34" charset="0"/>
                <a:cs typeface="Arial" panose="020B0604020202020204" pitchFamily="34" charset="0"/>
              </a:rPr>
              <a:t>Adam, A. (2019) "Employee participation in organizational change: A case of Tesco plc," International Journal of Financial, Accounting, and Management, 1(2). Available at: https://doi.org/10.35912/ijfam.v1i2.93. </a:t>
            </a:r>
          </a:p>
          <a:p>
            <a:r>
              <a:rPr lang="en-US" sz="1600" dirty="0" err="1">
                <a:solidFill>
                  <a:srgbClr val="404040"/>
                </a:solidFill>
                <a:latin typeface="Arial" panose="020B0604020202020204" pitchFamily="34" charset="0"/>
                <a:cs typeface="Arial" panose="020B0604020202020204" pitchFamily="34" charset="0"/>
              </a:rPr>
              <a:t>Barbradozier</a:t>
            </a:r>
            <a:r>
              <a:rPr lang="en-US" sz="1600" dirty="0">
                <a:solidFill>
                  <a:srgbClr val="404040"/>
                </a:solidFill>
                <a:latin typeface="Arial" panose="020B0604020202020204" pitchFamily="34" charset="0"/>
                <a:cs typeface="Arial" panose="020B0604020202020204" pitchFamily="34" charset="0"/>
              </a:rPr>
              <a:t> (2018) Leadership and Management at Tesco Incorporated, Barbra Dozier's Blog. Available at: https://barbradozier.wordpress.com/2012/10/12/leadership-and-management-at-tesco-incorporated/ (Accessed: February 3, 2023). </a:t>
            </a:r>
          </a:p>
          <a:p>
            <a:r>
              <a:rPr lang="en-US" sz="1600" dirty="0">
                <a:solidFill>
                  <a:srgbClr val="404040"/>
                </a:solidFill>
                <a:latin typeface="Arial" panose="020B0604020202020204" pitchFamily="34" charset="0"/>
                <a:cs typeface="Arial" panose="020B0604020202020204" pitchFamily="34" charset="0"/>
              </a:rPr>
              <a:t>Bedford, E. (2022) Topic: Tesco plc, Statista. Available at: https://www.statista.com/topics/3807/tesco-plc/#:~:text=Tesco%20PLC%20is%20a%20British,brand%20worldwide%20as%20of%202021. (Accessed: February 3, 2023). </a:t>
            </a:r>
          </a:p>
          <a:p>
            <a:r>
              <a:rPr lang="en-US" sz="1600" dirty="0">
                <a:solidFill>
                  <a:srgbClr val="404040"/>
                </a:solidFill>
                <a:latin typeface="Arial" panose="020B0604020202020204" pitchFamily="34" charset="0"/>
                <a:cs typeface="Arial" panose="020B0604020202020204" pitchFamily="34" charset="0"/>
              </a:rPr>
              <a:t>Brannen, M.Y., Moore, F. and </a:t>
            </a:r>
            <a:r>
              <a:rPr lang="en-US" sz="1600" dirty="0" err="1">
                <a:solidFill>
                  <a:srgbClr val="404040"/>
                </a:solidFill>
                <a:latin typeface="Arial" panose="020B0604020202020204" pitchFamily="34" charset="0"/>
                <a:cs typeface="Arial" panose="020B0604020202020204" pitchFamily="34" charset="0"/>
              </a:rPr>
              <a:t>Mughan</a:t>
            </a:r>
            <a:r>
              <a:rPr lang="en-US" sz="1600" dirty="0">
                <a:solidFill>
                  <a:srgbClr val="404040"/>
                </a:solidFill>
                <a:latin typeface="Arial" panose="020B0604020202020204" pitchFamily="34" charset="0"/>
                <a:cs typeface="Arial" panose="020B0604020202020204" pitchFamily="34" charset="0"/>
              </a:rPr>
              <a:t>, T. (2021) "Strategic ethnography and reinvigorating Tesco plc: Leveraging inside/ out bicultural bridging in multicultural teams," Ethnographic Praxis in Industry Conference Proceedings, 2013(1), pp. 282–299. Available at: https://doi.org/10.1111/j.1559-8918.2013.00024.x. </a:t>
            </a:r>
          </a:p>
          <a:p>
            <a:r>
              <a:rPr lang="en-US" sz="1600" dirty="0">
                <a:solidFill>
                  <a:srgbClr val="404040"/>
                </a:solidFill>
                <a:latin typeface="Arial" panose="020B0604020202020204" pitchFamily="34" charset="0"/>
                <a:cs typeface="Arial" panose="020B0604020202020204" pitchFamily="34" charset="0"/>
              </a:rPr>
              <a:t>Garcia-Lorenzo, L. and </a:t>
            </a:r>
            <a:r>
              <a:rPr lang="en-US" sz="1600" dirty="0" err="1">
                <a:solidFill>
                  <a:srgbClr val="404040"/>
                </a:solidFill>
                <a:latin typeface="Arial" panose="020B0604020202020204" pitchFamily="34" charset="0"/>
                <a:cs typeface="Arial" panose="020B0604020202020204" pitchFamily="34" charset="0"/>
              </a:rPr>
              <a:t>Liebhart</a:t>
            </a:r>
            <a:r>
              <a:rPr lang="en-US" sz="1600" dirty="0">
                <a:solidFill>
                  <a:srgbClr val="404040"/>
                </a:solidFill>
                <a:latin typeface="Arial" panose="020B0604020202020204" pitchFamily="34" charset="0"/>
                <a:cs typeface="Arial" panose="020B0604020202020204" pitchFamily="34" charset="0"/>
              </a:rPr>
              <a:t>, M. (2010) "Between planned and emergent change: Decision Maker's perceptions of managing change in organizations," The International Journal of Knowledge, Culture, and Change Management: Annual Review, 10(5), pp. 147–162. Available at: https://doi.org/10.18848/1447-9524/cgp/v10i05/49976. </a:t>
            </a:r>
          </a:p>
          <a:p>
            <a:r>
              <a:rPr lang="en-US" sz="1600" dirty="0" err="1">
                <a:solidFill>
                  <a:srgbClr val="404040"/>
                </a:solidFill>
                <a:latin typeface="Arial" panose="020B0604020202020204" pitchFamily="34" charset="0"/>
                <a:cs typeface="Arial" panose="020B0604020202020204" pitchFamily="34" charset="0"/>
              </a:rPr>
              <a:t>GlobalData</a:t>
            </a:r>
            <a:r>
              <a:rPr lang="en-US" sz="1600" dirty="0">
                <a:solidFill>
                  <a:srgbClr val="404040"/>
                </a:solidFill>
                <a:latin typeface="Arial" panose="020B0604020202020204" pitchFamily="34" charset="0"/>
                <a:cs typeface="Arial" panose="020B0604020202020204" pitchFamily="34" charset="0"/>
              </a:rPr>
              <a:t> (2022) Tesco - Digital Transformation Strategies, Market Research Reports &amp; Consulting | </a:t>
            </a:r>
            <a:r>
              <a:rPr lang="en-US" sz="1600" dirty="0" err="1">
                <a:solidFill>
                  <a:srgbClr val="404040"/>
                </a:solidFill>
                <a:latin typeface="Arial" panose="020B0604020202020204" pitchFamily="34" charset="0"/>
                <a:cs typeface="Arial" panose="020B0604020202020204" pitchFamily="34" charset="0"/>
              </a:rPr>
              <a:t>GlobalData</a:t>
            </a:r>
            <a:r>
              <a:rPr lang="en-US" sz="1600" dirty="0">
                <a:solidFill>
                  <a:srgbClr val="404040"/>
                </a:solidFill>
                <a:latin typeface="Arial" panose="020B0604020202020204" pitchFamily="34" charset="0"/>
                <a:cs typeface="Arial" panose="020B0604020202020204" pitchFamily="34" charset="0"/>
              </a:rPr>
              <a:t> UK Ltd. Available at: https://www.globaldata.com/store/report/tesco-plc-enterprise-tech-analysis/?scalar=true&amp;pid=69952&amp;sid=28 (Accessed: February 3, 2023). </a:t>
            </a:r>
          </a:p>
          <a:p>
            <a:endParaRPr lang="en-US" sz="1600" dirty="0">
              <a:latin typeface="Arial" panose="020B0604020202020204" pitchFamily="34" charset="0"/>
              <a:cs typeface="Arial" panose="020B0604020202020204" pitchFamily="34" charset="0"/>
            </a:endParaRPr>
          </a:p>
        </p:txBody>
      </p:sp>
      <p:sp>
        <p:nvSpPr>
          <p:cNvPr id="8" name="Object 1"/>
          <p:cNvSpPr/>
          <p:nvPr/>
        </p:nvSpPr>
        <p:spPr>
          <a:xfrm>
            <a:off x="0" y="362812"/>
            <a:ext cx="12188952" cy="509936"/>
          </a:xfrm>
          <a:prstGeom prst="rect">
            <a:avLst/>
          </a:prstGeom>
          <a:noFill/>
        </p:spPr>
        <p:txBody>
          <a:bodyPr wrap="square" lIns="0" tIns="0" rIns="0" bIns="0" rtlCol="0" anchor="t"/>
          <a:lstStyle/>
          <a:p>
            <a:pPr algn="ctr">
              <a:lnSpc>
                <a:spcPts val="4015"/>
              </a:lnSpc>
              <a:buNone/>
            </a:pP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Reference</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p:nvPr/>
        </p:nvSpPr>
        <p:spPr>
          <a:xfrm>
            <a:off x="365759" y="1143560"/>
            <a:ext cx="11551586" cy="5227095"/>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1600" dirty="0" err="1">
                <a:solidFill>
                  <a:srgbClr val="404040"/>
                </a:solidFill>
                <a:latin typeface="Arial" panose="020B0604020202020204" pitchFamily="34" charset="0"/>
                <a:cs typeface="Arial" panose="020B0604020202020204" pitchFamily="34" charset="0"/>
              </a:rPr>
              <a:t>Karasvirta</a:t>
            </a:r>
            <a:r>
              <a:rPr lang="en-US" sz="1600" dirty="0">
                <a:solidFill>
                  <a:srgbClr val="404040"/>
                </a:solidFill>
                <a:latin typeface="Arial" panose="020B0604020202020204" pitchFamily="34" charset="0"/>
                <a:cs typeface="Arial" panose="020B0604020202020204" pitchFamily="34" charset="0"/>
              </a:rPr>
              <a:t>, S. and </a:t>
            </a:r>
            <a:r>
              <a:rPr lang="en-US" sz="1600" dirty="0" err="1">
                <a:solidFill>
                  <a:srgbClr val="404040"/>
                </a:solidFill>
                <a:latin typeface="Arial" panose="020B0604020202020204" pitchFamily="34" charset="0"/>
                <a:cs typeface="Arial" panose="020B0604020202020204" pitchFamily="34" charset="0"/>
              </a:rPr>
              <a:t>Teerikangas</a:t>
            </a:r>
            <a:r>
              <a:rPr lang="en-US" sz="1600" dirty="0">
                <a:solidFill>
                  <a:srgbClr val="404040"/>
                </a:solidFill>
                <a:latin typeface="Arial" panose="020B0604020202020204" pitchFamily="34" charset="0"/>
                <a:cs typeface="Arial" panose="020B0604020202020204" pitchFamily="34" charset="0"/>
              </a:rPr>
              <a:t>, S. (2022) "Change organizations in planned change – A closer look," Journal of Change Management, 22(2), pp. 163–201. Available at: https://doi.org/10.1080/14697017.2021.2018722. </a:t>
            </a:r>
          </a:p>
          <a:p>
            <a:r>
              <a:rPr lang="en-US" sz="1600" dirty="0" err="1">
                <a:solidFill>
                  <a:srgbClr val="404040"/>
                </a:solidFill>
                <a:latin typeface="Arial" panose="020B0604020202020204" pitchFamily="34" charset="0"/>
                <a:cs typeface="Arial" panose="020B0604020202020204" pitchFamily="34" charset="0"/>
              </a:rPr>
              <a:t>Łapa</a:t>
            </a:r>
            <a:r>
              <a:rPr lang="en-US" sz="1600" dirty="0">
                <a:solidFill>
                  <a:srgbClr val="404040"/>
                </a:solidFill>
                <a:latin typeface="Arial" panose="020B0604020202020204" pitchFamily="34" charset="0"/>
                <a:cs typeface="Arial" panose="020B0604020202020204" pitchFamily="34" charset="0"/>
              </a:rPr>
              <a:t>, K. (2019) "Meta-optimization of multi-objective population-based algorithms using multi-objective performance metrics," Information Sciences, 489, pp. 193–204. Available at: https://doi.org/10.1016/j.ins.2019.03.054. </a:t>
            </a:r>
          </a:p>
          <a:p>
            <a:r>
              <a:rPr lang="en-US" sz="1600" dirty="0">
                <a:solidFill>
                  <a:srgbClr val="404040"/>
                </a:solidFill>
                <a:latin typeface="Arial" panose="020B0604020202020204" pitchFamily="34" charset="0"/>
                <a:cs typeface="Arial" panose="020B0604020202020204" pitchFamily="34" charset="0"/>
              </a:rPr>
              <a:t>Palmer, M. (2017) "Retail multinational learning: A case study of Tesco," International Journal of Retail &amp; Distribution Management, 33(1), pp. 23–48. Available at: https://doi.org/10.1108/09590550510577110. </a:t>
            </a:r>
          </a:p>
          <a:p>
            <a:r>
              <a:rPr lang="en-US" sz="1600" dirty="0" err="1">
                <a:solidFill>
                  <a:srgbClr val="404040"/>
                </a:solidFill>
                <a:latin typeface="Arial" panose="020B0604020202020204" pitchFamily="34" charset="0"/>
                <a:cs typeface="Arial" panose="020B0604020202020204" pitchFamily="34" charset="0"/>
              </a:rPr>
              <a:t>Torlak</a:t>
            </a:r>
            <a:r>
              <a:rPr lang="en-US" sz="1600" dirty="0">
                <a:solidFill>
                  <a:srgbClr val="404040"/>
                </a:solidFill>
                <a:latin typeface="Arial" panose="020B0604020202020204" pitchFamily="34" charset="0"/>
                <a:cs typeface="Arial" panose="020B0604020202020204" pitchFamily="34" charset="0"/>
              </a:rPr>
              <a:t>, N.G. (2019) "Improving the role of </a:t>
            </a:r>
            <a:r>
              <a:rPr lang="en-US" sz="1600" dirty="0" err="1">
                <a:solidFill>
                  <a:srgbClr val="404040"/>
                </a:solidFill>
                <a:latin typeface="Arial" panose="020B0604020202020204" pitchFamily="34" charset="0"/>
                <a:cs typeface="Arial" panose="020B0604020202020204" pitchFamily="34" charset="0"/>
              </a:rPr>
              <a:t>organisational</a:t>
            </a:r>
            <a:r>
              <a:rPr lang="en-US" sz="1600" dirty="0">
                <a:solidFill>
                  <a:srgbClr val="404040"/>
                </a:solidFill>
                <a:latin typeface="Arial" panose="020B0604020202020204" pitchFamily="34" charset="0"/>
                <a:cs typeface="Arial" panose="020B0604020202020204" pitchFamily="34" charset="0"/>
              </a:rPr>
              <a:t> culture in change management through a systems approach," Organizational Change Management Strategies in Modern Business, pp. 230–271. Available at: https://doi.org/10.4018/978-1-4666-9533-7.ch012. </a:t>
            </a:r>
          </a:p>
          <a:p>
            <a:pPr marL="0" indent="0">
              <a:buNone/>
            </a:pPr>
            <a:endParaRPr lang="en-US" sz="1600" dirty="0">
              <a:latin typeface="Arial" panose="020B0604020202020204" pitchFamily="34" charset="0"/>
              <a:cs typeface="Arial" panose="020B0604020202020204" pitchFamily="34" charset="0"/>
            </a:endParaRPr>
          </a:p>
        </p:txBody>
      </p:sp>
      <p:sp>
        <p:nvSpPr>
          <p:cNvPr id="8" name="Object 1"/>
          <p:cNvSpPr/>
          <p:nvPr/>
        </p:nvSpPr>
        <p:spPr>
          <a:xfrm>
            <a:off x="0" y="362812"/>
            <a:ext cx="12188952" cy="509936"/>
          </a:xfrm>
          <a:prstGeom prst="rect">
            <a:avLst/>
          </a:prstGeom>
          <a:noFill/>
        </p:spPr>
        <p:txBody>
          <a:bodyPr wrap="square" lIns="0" tIns="0" rIns="0" bIns="0" rtlCol="0" anchor="t"/>
          <a:lstStyle/>
          <a:p>
            <a:pPr algn="ctr">
              <a:lnSpc>
                <a:spcPts val="4015"/>
              </a:lnSpc>
              <a:buNone/>
            </a:pPr>
            <a:r>
              <a:rPr lang="en-US" sz="3190" dirty="0">
                <a:solidFill>
                  <a:srgbClr val="404040"/>
                </a:solidFill>
                <a:latin typeface="Arial" panose="020B0604020202020204" pitchFamily="34" charset="0"/>
                <a:ea typeface="Montserrat" panose="00000500000000000000" pitchFamily="34" charset="-122"/>
                <a:cs typeface="Arial" panose="020B0604020202020204" pitchFamily="34" charset="0"/>
              </a:rPr>
              <a:t>Reference</a:t>
            </a:r>
            <a:endParaRPr lang="en-US" dirty="0">
              <a:latin typeface="Arial" panose="020B0604020202020204" pitchFamily="34" charset="0"/>
              <a:cs typeface="Arial" panose="020B0604020202020204" pitchFamily="34"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2363</Words>
  <Application>Microsoft Office PowerPoint</Application>
  <PresentationFormat>宽屏</PresentationFormat>
  <Paragraphs>149</Paragraphs>
  <Slides>16</Slides>
  <Notes>11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16</vt:i4>
      </vt:variant>
    </vt:vector>
  </HeadingPairs>
  <TitlesOfParts>
    <vt:vector size="22" baseType="lpstr">
      <vt:lpstr>Montserrat</vt:lpstr>
      <vt:lpstr>Arial</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Shenghua Yu</cp:lastModifiedBy>
  <cp:revision>215</cp:revision>
  <dcterms:created xsi:type="dcterms:W3CDTF">2019-06-19T02:08:00Z</dcterms:created>
  <dcterms:modified xsi:type="dcterms:W3CDTF">2023-02-24T08:11:10Z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2052-11.1.0.9740</vt:lpwstr>
  </property>
</Properties>
</file>