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31"/>
  </p:notesMasterIdLst>
  <p:handoutMasterIdLst>
    <p:handoutMasterId r:id="rId32"/>
  </p:handoutMasterIdLst>
  <p:sldIdLst>
    <p:sldId id="256" r:id="rId2"/>
    <p:sldId id="257" r:id="rId3"/>
    <p:sldId id="259" r:id="rId4"/>
    <p:sldId id="260" r:id="rId5"/>
    <p:sldId id="261" r:id="rId6"/>
    <p:sldId id="262" r:id="rId7"/>
    <p:sldId id="263" r:id="rId8"/>
    <p:sldId id="264" r:id="rId9"/>
    <p:sldId id="265" r:id="rId10"/>
    <p:sldId id="266" r:id="rId11"/>
    <p:sldId id="267" r:id="rId12"/>
    <p:sldId id="268" r:id="rId13"/>
    <p:sldId id="272" r:id="rId14"/>
    <p:sldId id="273" r:id="rId15"/>
    <p:sldId id="274" r:id="rId16"/>
    <p:sldId id="275" r:id="rId17"/>
    <p:sldId id="276" r:id="rId18"/>
    <p:sldId id="278" r:id="rId19"/>
    <p:sldId id="280" r:id="rId20"/>
    <p:sldId id="279" r:id="rId21"/>
    <p:sldId id="281" r:id="rId22"/>
    <p:sldId id="282" r:id="rId23"/>
    <p:sldId id="284" r:id="rId24"/>
    <p:sldId id="283" r:id="rId25"/>
    <p:sldId id="285" r:id="rId26"/>
    <p:sldId id="286" r:id="rId27"/>
    <p:sldId id="287" r:id="rId28"/>
    <p:sldId id="288" r:id="rId29"/>
    <p:sldId id="289" r:id="rId30"/>
  </p:sldIdLst>
  <p:sldSz cx="12192000" cy="6858000"/>
  <p:notesSz cx="6858000" cy="9144000"/>
  <p:defaultTextStyle>
    <a:defPPr rtl="0">
      <a:defRPr lang="en-GB"/>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025" autoAdjust="0"/>
    <p:restoredTop sz="63914" autoAdjust="0"/>
  </p:normalViewPr>
  <p:slideViewPr>
    <p:cSldViewPr snapToGrid="0">
      <p:cViewPr varScale="1">
        <p:scale>
          <a:sx n="57" d="100"/>
          <a:sy n="57" d="100"/>
        </p:scale>
        <p:origin x="1128" y="42"/>
      </p:cViewPr>
      <p:guideLst/>
    </p:cSldViewPr>
  </p:slideViewPr>
  <p:notesTextViewPr>
    <p:cViewPr>
      <p:scale>
        <a:sx n="1" d="1"/>
        <a:sy n="1" d="1"/>
      </p:scale>
      <p:origin x="0" y="0"/>
    </p:cViewPr>
  </p:notesTextViewPr>
  <p:sorterViewPr>
    <p:cViewPr>
      <p:scale>
        <a:sx n="100" d="100"/>
        <a:sy n="100" d="100"/>
      </p:scale>
      <p:origin x="0" y="0"/>
    </p:cViewPr>
  </p:sorterViewPr>
  <p:notesViewPr>
    <p:cSldViewPr snapToGrid="0">
      <p:cViewPr varScale="1">
        <p:scale>
          <a:sx n="79" d="100"/>
          <a:sy n="79" d="100"/>
        </p:scale>
        <p:origin x="2355" y="48"/>
      </p:cViewPr>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handoutMaster" Target="handoutMasters/handoutMaster1.xml"/><Relationship Id="rId37"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heme" Target="theme/theme1.xml"/><Relationship Id="rId8" Type="http://schemas.openxmlformats.org/officeDocument/2006/relationships/slide" Target="slides/slide7.xml"/><Relationship Id="rId3"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atasha Davies (IMH)" userId="f8d816cd-2c21-46a2-8815-9450f2bd6f78" providerId="ADAL" clId="{4383C101-9562-4D0C-8C6E-D656113FA33B}"/>
    <pc:docChg chg="modSld">
      <pc:chgData name="Natasha Davies (IMH)" userId="f8d816cd-2c21-46a2-8815-9450f2bd6f78" providerId="ADAL" clId="{4383C101-9562-4D0C-8C6E-D656113FA33B}" dt="2026-01-27T11:04:15.068" v="16" actId="20577"/>
      <pc:docMkLst>
        <pc:docMk/>
      </pc:docMkLst>
      <pc:sldChg chg="modSp mod">
        <pc:chgData name="Natasha Davies (IMH)" userId="f8d816cd-2c21-46a2-8815-9450f2bd6f78" providerId="ADAL" clId="{4383C101-9562-4D0C-8C6E-D656113FA33B}" dt="2026-01-27T11:02:35.559" v="3" actId="20577"/>
        <pc:sldMkLst>
          <pc:docMk/>
          <pc:sldMk cId="356326839" sldId="256"/>
        </pc:sldMkLst>
        <pc:spChg chg="mod">
          <ac:chgData name="Natasha Davies (IMH)" userId="f8d816cd-2c21-46a2-8815-9450f2bd6f78" providerId="ADAL" clId="{4383C101-9562-4D0C-8C6E-D656113FA33B}" dt="2026-01-27T11:02:35.559" v="3" actId="20577"/>
          <ac:spMkLst>
            <pc:docMk/>
            <pc:sldMk cId="356326839" sldId="256"/>
            <ac:spMk id="3" creationId="{00000000-0000-0000-0000-000000000000}"/>
          </ac:spMkLst>
        </pc:spChg>
      </pc:sldChg>
      <pc:sldChg chg="modSp mod">
        <pc:chgData name="Natasha Davies (IMH)" userId="f8d816cd-2c21-46a2-8815-9450f2bd6f78" providerId="ADAL" clId="{4383C101-9562-4D0C-8C6E-D656113FA33B}" dt="2026-01-27T11:03:54.444" v="6" actId="20577"/>
        <pc:sldMkLst>
          <pc:docMk/>
          <pc:sldMk cId="439419848" sldId="281"/>
        </pc:sldMkLst>
        <pc:spChg chg="mod">
          <ac:chgData name="Natasha Davies (IMH)" userId="f8d816cd-2c21-46a2-8815-9450f2bd6f78" providerId="ADAL" clId="{4383C101-9562-4D0C-8C6E-D656113FA33B}" dt="2026-01-27T11:03:54.444" v="6" actId="20577"/>
          <ac:spMkLst>
            <pc:docMk/>
            <pc:sldMk cId="439419848" sldId="281"/>
            <ac:spMk id="2" creationId="{7AC10A2E-2B6D-777B-B55A-D0BC99B4C95A}"/>
          </ac:spMkLst>
        </pc:spChg>
      </pc:sldChg>
      <pc:sldChg chg="modSp mod">
        <pc:chgData name="Natasha Davies (IMH)" userId="f8d816cd-2c21-46a2-8815-9450f2bd6f78" providerId="ADAL" clId="{4383C101-9562-4D0C-8C6E-D656113FA33B}" dt="2026-01-27T11:03:59.760" v="9" actId="20577"/>
        <pc:sldMkLst>
          <pc:docMk/>
          <pc:sldMk cId="2789129750" sldId="282"/>
        </pc:sldMkLst>
        <pc:spChg chg="mod">
          <ac:chgData name="Natasha Davies (IMH)" userId="f8d816cd-2c21-46a2-8815-9450f2bd6f78" providerId="ADAL" clId="{4383C101-9562-4D0C-8C6E-D656113FA33B}" dt="2026-01-27T11:03:59.760" v="9" actId="20577"/>
          <ac:spMkLst>
            <pc:docMk/>
            <pc:sldMk cId="2789129750" sldId="282"/>
            <ac:spMk id="2" creationId="{6E7DCB11-0287-3965-4DBB-753D7741D2E6}"/>
          </ac:spMkLst>
        </pc:spChg>
      </pc:sldChg>
      <pc:sldChg chg="modSp mod">
        <pc:chgData name="Natasha Davies (IMH)" userId="f8d816cd-2c21-46a2-8815-9450f2bd6f78" providerId="ADAL" clId="{4383C101-9562-4D0C-8C6E-D656113FA33B}" dt="2026-01-27T11:04:10.013" v="13" actId="20577"/>
        <pc:sldMkLst>
          <pc:docMk/>
          <pc:sldMk cId="1288288868" sldId="286"/>
        </pc:sldMkLst>
        <pc:spChg chg="mod">
          <ac:chgData name="Natasha Davies (IMH)" userId="f8d816cd-2c21-46a2-8815-9450f2bd6f78" providerId="ADAL" clId="{4383C101-9562-4D0C-8C6E-D656113FA33B}" dt="2026-01-27T11:04:10.013" v="13" actId="20577"/>
          <ac:spMkLst>
            <pc:docMk/>
            <pc:sldMk cId="1288288868" sldId="286"/>
            <ac:spMk id="2" creationId="{7D12EBC1-18A1-12F3-D44C-062B94E74F00}"/>
          </ac:spMkLst>
        </pc:spChg>
      </pc:sldChg>
      <pc:sldChg chg="modSp mod">
        <pc:chgData name="Natasha Davies (IMH)" userId="f8d816cd-2c21-46a2-8815-9450f2bd6f78" providerId="ADAL" clId="{4383C101-9562-4D0C-8C6E-D656113FA33B}" dt="2026-01-27T11:04:15.068" v="16" actId="20577"/>
        <pc:sldMkLst>
          <pc:docMk/>
          <pc:sldMk cId="691792834" sldId="287"/>
        </pc:sldMkLst>
        <pc:spChg chg="mod">
          <ac:chgData name="Natasha Davies (IMH)" userId="f8d816cd-2c21-46a2-8815-9450f2bd6f78" providerId="ADAL" clId="{4383C101-9562-4D0C-8C6E-D656113FA33B}" dt="2026-01-27T11:04:15.068" v="16" actId="20577"/>
          <ac:spMkLst>
            <pc:docMk/>
            <pc:sldMk cId="691792834" sldId="287"/>
            <ac:spMk id="2" creationId="{60C34CE9-BFA3-9EC9-D158-5F24EF9634D5}"/>
          </ac:spMkLst>
        </pc:spChg>
      </pc:sldChg>
    </pc:docChg>
  </pc:docChgLst>
</pc:chgInfo>
</file>

<file path=ppt/diagrams/_rels/data2.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10" Type="http://schemas.openxmlformats.org/officeDocument/2006/relationships/image" Target="../media/image11.svg"/><Relationship Id="rId4" Type="http://schemas.openxmlformats.org/officeDocument/2006/relationships/image" Target="../media/image5.svg"/><Relationship Id="rId9" Type="http://schemas.openxmlformats.org/officeDocument/2006/relationships/image" Target="../media/image10.png"/></Relationships>
</file>

<file path=ppt/diagrams/_rels/data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svg"/><Relationship Id="rId1" Type="http://schemas.openxmlformats.org/officeDocument/2006/relationships/image" Target="../media/image12.png"/><Relationship Id="rId4" Type="http://schemas.openxmlformats.org/officeDocument/2006/relationships/image" Target="../media/image15.svg"/></Relationships>
</file>

<file path=ppt/diagrams/_rels/drawing2.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10" Type="http://schemas.openxmlformats.org/officeDocument/2006/relationships/image" Target="../media/image11.svg"/><Relationship Id="rId4" Type="http://schemas.openxmlformats.org/officeDocument/2006/relationships/image" Target="../media/image5.svg"/><Relationship Id="rId9" Type="http://schemas.openxmlformats.org/officeDocument/2006/relationships/image" Target="../media/image10.png"/></Relationships>
</file>

<file path=ppt/diagrams/_rels/drawing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svg"/><Relationship Id="rId1" Type="http://schemas.openxmlformats.org/officeDocument/2006/relationships/image" Target="../media/image12.png"/><Relationship Id="rId4" Type="http://schemas.openxmlformats.org/officeDocument/2006/relationships/image" Target="../media/image15.sv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a:alpha val="0"/>
      </a:schemeClr>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62AD481-A6E5-4408-8C8F-DFEEED28E727}"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E857647B-D767-42FA-8D42-4748C60A32AA}">
      <dgm:prSet/>
      <dgm:spPr/>
      <dgm:t>
        <a:bodyPr/>
        <a:lstStyle/>
        <a:p>
          <a:r>
            <a:rPr lang="en-GB" b="0" i="0"/>
            <a:t>Clear, systematic and ongoing identification of how learning and development (L&amp;D) needs relate to performance gaps is key in ensuring effective learning across an organisation.</a:t>
          </a:r>
          <a:endParaRPr lang="en-US"/>
        </a:p>
      </dgm:t>
    </dgm:pt>
    <dgm:pt modelId="{54BA862F-7B5C-408D-B383-9102DFC13192}" type="parTrans" cxnId="{84B3A8E6-112A-4817-A623-328651AD7BF0}">
      <dgm:prSet/>
      <dgm:spPr/>
      <dgm:t>
        <a:bodyPr/>
        <a:lstStyle/>
        <a:p>
          <a:endParaRPr lang="en-US"/>
        </a:p>
      </dgm:t>
    </dgm:pt>
    <dgm:pt modelId="{13D7DC0A-5BDF-4569-8490-27CDB64538A8}" type="sibTrans" cxnId="{84B3A8E6-112A-4817-A623-328651AD7BF0}">
      <dgm:prSet/>
      <dgm:spPr/>
      <dgm:t>
        <a:bodyPr/>
        <a:lstStyle/>
        <a:p>
          <a:endParaRPr lang="en-US"/>
        </a:p>
      </dgm:t>
    </dgm:pt>
    <dgm:pt modelId="{19516EFF-6CC9-4077-83DA-62CFE08F0829}">
      <dgm:prSet/>
      <dgm:spPr/>
      <dgm:t>
        <a:bodyPr/>
        <a:lstStyle/>
        <a:p>
          <a:r>
            <a:rPr lang="en-GB" b="0" i="0"/>
            <a:t>However, the process can be seen as a rigid, box-ticking annual exercise unless it’s aligned with internal and external organisational drivers.</a:t>
          </a:r>
          <a:endParaRPr lang="en-US"/>
        </a:p>
      </dgm:t>
    </dgm:pt>
    <dgm:pt modelId="{F527A4BA-5220-4F44-B838-6BD894E249E7}" type="parTrans" cxnId="{C71E8D09-F274-463B-A332-68603ED10ACD}">
      <dgm:prSet/>
      <dgm:spPr/>
      <dgm:t>
        <a:bodyPr/>
        <a:lstStyle/>
        <a:p>
          <a:endParaRPr lang="en-US"/>
        </a:p>
      </dgm:t>
    </dgm:pt>
    <dgm:pt modelId="{577BA966-0155-4D7E-8DF0-D1C78765714B}" type="sibTrans" cxnId="{C71E8D09-F274-463B-A332-68603ED10ACD}">
      <dgm:prSet/>
      <dgm:spPr/>
      <dgm:t>
        <a:bodyPr/>
        <a:lstStyle/>
        <a:p>
          <a:endParaRPr lang="en-US"/>
        </a:p>
      </dgm:t>
    </dgm:pt>
    <dgm:pt modelId="{513C0636-512A-4826-9676-9612B5E8BFE8}">
      <dgm:prSet/>
      <dgm:spPr/>
      <dgm:t>
        <a:bodyPr/>
        <a:lstStyle/>
        <a:p>
          <a:r>
            <a:rPr lang="en-GB" b="0" i="0"/>
            <a:t>The need for organisational agility means L&amp;D professionals need to constantly align to their organisation’s performance needs.</a:t>
          </a:r>
          <a:endParaRPr lang="en-US"/>
        </a:p>
      </dgm:t>
    </dgm:pt>
    <dgm:pt modelId="{CE96F5FC-AA9E-40D0-8462-86C7EE34E582}" type="parTrans" cxnId="{3DC5AB42-FC62-43CC-9182-F97E45516A49}">
      <dgm:prSet/>
      <dgm:spPr/>
      <dgm:t>
        <a:bodyPr/>
        <a:lstStyle/>
        <a:p>
          <a:endParaRPr lang="en-US"/>
        </a:p>
      </dgm:t>
    </dgm:pt>
    <dgm:pt modelId="{0F9DFF66-4F55-425B-AA93-10A93351EE4C}" type="sibTrans" cxnId="{3DC5AB42-FC62-43CC-9182-F97E45516A49}">
      <dgm:prSet/>
      <dgm:spPr/>
      <dgm:t>
        <a:bodyPr/>
        <a:lstStyle/>
        <a:p>
          <a:endParaRPr lang="en-US"/>
        </a:p>
      </dgm:t>
    </dgm:pt>
    <dgm:pt modelId="{7FEA5D82-2786-4D74-A7B3-988B878C09B2}">
      <dgm:prSet/>
      <dgm:spPr/>
      <dgm:t>
        <a:bodyPr/>
        <a:lstStyle/>
        <a:p>
          <a:r>
            <a:rPr lang="en-GB" b="0" i="0"/>
            <a:t>(CIPD, 2023)</a:t>
          </a:r>
          <a:endParaRPr lang="en-US"/>
        </a:p>
      </dgm:t>
    </dgm:pt>
    <dgm:pt modelId="{87E3B020-E3C9-4159-A449-EBDA5A85DA16}" type="parTrans" cxnId="{3ED7ACD4-5AE6-4E48-B776-DB1E63E5333B}">
      <dgm:prSet/>
      <dgm:spPr/>
      <dgm:t>
        <a:bodyPr/>
        <a:lstStyle/>
        <a:p>
          <a:endParaRPr lang="en-US"/>
        </a:p>
      </dgm:t>
    </dgm:pt>
    <dgm:pt modelId="{EE3DC629-23AD-4DC7-B583-763227460BBA}" type="sibTrans" cxnId="{3ED7ACD4-5AE6-4E48-B776-DB1E63E5333B}">
      <dgm:prSet/>
      <dgm:spPr/>
      <dgm:t>
        <a:bodyPr/>
        <a:lstStyle/>
        <a:p>
          <a:endParaRPr lang="en-US"/>
        </a:p>
      </dgm:t>
    </dgm:pt>
    <dgm:pt modelId="{45BF7175-2D86-4D5B-BD12-550C214A008D}" type="pres">
      <dgm:prSet presAssocID="{E62AD481-A6E5-4408-8C8F-DFEEED28E727}" presName="linear" presStyleCnt="0">
        <dgm:presLayoutVars>
          <dgm:animLvl val="lvl"/>
          <dgm:resizeHandles val="exact"/>
        </dgm:presLayoutVars>
      </dgm:prSet>
      <dgm:spPr/>
    </dgm:pt>
    <dgm:pt modelId="{278AABFB-AB15-44EA-B93D-62BA42761171}" type="pres">
      <dgm:prSet presAssocID="{E857647B-D767-42FA-8D42-4748C60A32AA}" presName="parentText" presStyleLbl="node1" presStyleIdx="0" presStyleCnt="4">
        <dgm:presLayoutVars>
          <dgm:chMax val="0"/>
          <dgm:bulletEnabled val="1"/>
        </dgm:presLayoutVars>
      </dgm:prSet>
      <dgm:spPr/>
    </dgm:pt>
    <dgm:pt modelId="{F9CE62E5-E166-4619-BFC5-96A38F89AF8D}" type="pres">
      <dgm:prSet presAssocID="{13D7DC0A-5BDF-4569-8490-27CDB64538A8}" presName="spacer" presStyleCnt="0"/>
      <dgm:spPr/>
    </dgm:pt>
    <dgm:pt modelId="{4815769C-F536-4C44-A7C8-BDF1CD8415E5}" type="pres">
      <dgm:prSet presAssocID="{19516EFF-6CC9-4077-83DA-62CFE08F0829}" presName="parentText" presStyleLbl="node1" presStyleIdx="1" presStyleCnt="4">
        <dgm:presLayoutVars>
          <dgm:chMax val="0"/>
          <dgm:bulletEnabled val="1"/>
        </dgm:presLayoutVars>
      </dgm:prSet>
      <dgm:spPr/>
    </dgm:pt>
    <dgm:pt modelId="{15B77A39-F279-4C0B-A2EA-2DA522C19991}" type="pres">
      <dgm:prSet presAssocID="{577BA966-0155-4D7E-8DF0-D1C78765714B}" presName="spacer" presStyleCnt="0"/>
      <dgm:spPr/>
    </dgm:pt>
    <dgm:pt modelId="{5BD03855-780C-4657-8586-BA68F4832D3C}" type="pres">
      <dgm:prSet presAssocID="{513C0636-512A-4826-9676-9612B5E8BFE8}" presName="parentText" presStyleLbl="node1" presStyleIdx="2" presStyleCnt="4">
        <dgm:presLayoutVars>
          <dgm:chMax val="0"/>
          <dgm:bulletEnabled val="1"/>
        </dgm:presLayoutVars>
      </dgm:prSet>
      <dgm:spPr/>
    </dgm:pt>
    <dgm:pt modelId="{76E03C8D-F7D4-4BAD-B7E4-A4FCC8958845}" type="pres">
      <dgm:prSet presAssocID="{0F9DFF66-4F55-425B-AA93-10A93351EE4C}" presName="spacer" presStyleCnt="0"/>
      <dgm:spPr/>
    </dgm:pt>
    <dgm:pt modelId="{634ABCAE-6258-4869-9371-94C3ECE01553}" type="pres">
      <dgm:prSet presAssocID="{7FEA5D82-2786-4D74-A7B3-988B878C09B2}" presName="parentText" presStyleLbl="node1" presStyleIdx="3" presStyleCnt="4">
        <dgm:presLayoutVars>
          <dgm:chMax val="0"/>
          <dgm:bulletEnabled val="1"/>
        </dgm:presLayoutVars>
      </dgm:prSet>
      <dgm:spPr/>
    </dgm:pt>
  </dgm:ptLst>
  <dgm:cxnLst>
    <dgm:cxn modelId="{C71E8D09-F274-463B-A332-68603ED10ACD}" srcId="{E62AD481-A6E5-4408-8C8F-DFEEED28E727}" destId="{19516EFF-6CC9-4077-83DA-62CFE08F0829}" srcOrd="1" destOrd="0" parTransId="{F527A4BA-5220-4F44-B838-6BD894E249E7}" sibTransId="{577BA966-0155-4D7E-8DF0-D1C78765714B}"/>
    <dgm:cxn modelId="{99F8F419-ADC6-4D4A-8D2B-BAA13D4ED1B6}" type="presOf" srcId="{513C0636-512A-4826-9676-9612B5E8BFE8}" destId="{5BD03855-780C-4657-8586-BA68F4832D3C}" srcOrd="0" destOrd="0" presId="urn:microsoft.com/office/officeart/2005/8/layout/vList2"/>
    <dgm:cxn modelId="{3DC5AB42-FC62-43CC-9182-F97E45516A49}" srcId="{E62AD481-A6E5-4408-8C8F-DFEEED28E727}" destId="{513C0636-512A-4826-9676-9612B5E8BFE8}" srcOrd="2" destOrd="0" parTransId="{CE96F5FC-AA9E-40D0-8462-86C7EE34E582}" sibTransId="{0F9DFF66-4F55-425B-AA93-10A93351EE4C}"/>
    <dgm:cxn modelId="{7935507E-9203-4C34-BB32-EB46B02CB673}" type="presOf" srcId="{E857647B-D767-42FA-8D42-4748C60A32AA}" destId="{278AABFB-AB15-44EA-B93D-62BA42761171}" srcOrd="0" destOrd="0" presId="urn:microsoft.com/office/officeart/2005/8/layout/vList2"/>
    <dgm:cxn modelId="{A254C185-5328-46FE-A575-4E20D04FD1C6}" type="presOf" srcId="{7FEA5D82-2786-4D74-A7B3-988B878C09B2}" destId="{634ABCAE-6258-4869-9371-94C3ECE01553}" srcOrd="0" destOrd="0" presId="urn:microsoft.com/office/officeart/2005/8/layout/vList2"/>
    <dgm:cxn modelId="{73533696-B7DB-43F6-84EB-C0A8D7C27CA8}" type="presOf" srcId="{19516EFF-6CC9-4077-83DA-62CFE08F0829}" destId="{4815769C-F536-4C44-A7C8-BDF1CD8415E5}" srcOrd="0" destOrd="0" presId="urn:microsoft.com/office/officeart/2005/8/layout/vList2"/>
    <dgm:cxn modelId="{585815D4-3FCA-4384-A66E-D8B4EA70B2A5}" type="presOf" srcId="{E62AD481-A6E5-4408-8C8F-DFEEED28E727}" destId="{45BF7175-2D86-4D5B-BD12-550C214A008D}" srcOrd="0" destOrd="0" presId="urn:microsoft.com/office/officeart/2005/8/layout/vList2"/>
    <dgm:cxn modelId="{3ED7ACD4-5AE6-4E48-B776-DB1E63E5333B}" srcId="{E62AD481-A6E5-4408-8C8F-DFEEED28E727}" destId="{7FEA5D82-2786-4D74-A7B3-988B878C09B2}" srcOrd="3" destOrd="0" parTransId="{87E3B020-E3C9-4159-A449-EBDA5A85DA16}" sibTransId="{EE3DC629-23AD-4DC7-B583-763227460BBA}"/>
    <dgm:cxn modelId="{84B3A8E6-112A-4817-A623-328651AD7BF0}" srcId="{E62AD481-A6E5-4408-8C8F-DFEEED28E727}" destId="{E857647B-D767-42FA-8D42-4748C60A32AA}" srcOrd="0" destOrd="0" parTransId="{54BA862F-7B5C-408D-B383-9102DFC13192}" sibTransId="{13D7DC0A-5BDF-4569-8490-27CDB64538A8}"/>
    <dgm:cxn modelId="{D12914FF-A838-4B75-8FB9-4A508D3CF3EA}" type="presParOf" srcId="{45BF7175-2D86-4D5B-BD12-550C214A008D}" destId="{278AABFB-AB15-44EA-B93D-62BA42761171}" srcOrd="0" destOrd="0" presId="urn:microsoft.com/office/officeart/2005/8/layout/vList2"/>
    <dgm:cxn modelId="{74C527E9-4636-4D8A-929F-E975CD765898}" type="presParOf" srcId="{45BF7175-2D86-4D5B-BD12-550C214A008D}" destId="{F9CE62E5-E166-4619-BFC5-96A38F89AF8D}" srcOrd="1" destOrd="0" presId="urn:microsoft.com/office/officeart/2005/8/layout/vList2"/>
    <dgm:cxn modelId="{3041B9A2-0A5E-4029-BEB8-9592476F857D}" type="presParOf" srcId="{45BF7175-2D86-4D5B-BD12-550C214A008D}" destId="{4815769C-F536-4C44-A7C8-BDF1CD8415E5}" srcOrd="2" destOrd="0" presId="urn:microsoft.com/office/officeart/2005/8/layout/vList2"/>
    <dgm:cxn modelId="{571F98C6-A32A-4777-BABB-F6022523E494}" type="presParOf" srcId="{45BF7175-2D86-4D5B-BD12-550C214A008D}" destId="{15B77A39-F279-4C0B-A2EA-2DA522C19991}" srcOrd="3" destOrd="0" presId="urn:microsoft.com/office/officeart/2005/8/layout/vList2"/>
    <dgm:cxn modelId="{4C72AC0D-8EBB-4086-BC27-547F7E8198FB}" type="presParOf" srcId="{45BF7175-2D86-4D5B-BD12-550C214A008D}" destId="{5BD03855-780C-4657-8586-BA68F4832D3C}" srcOrd="4" destOrd="0" presId="urn:microsoft.com/office/officeart/2005/8/layout/vList2"/>
    <dgm:cxn modelId="{B987D1CE-D013-457A-A273-EDBF881713CA}" type="presParOf" srcId="{45BF7175-2D86-4D5B-BD12-550C214A008D}" destId="{76E03C8D-F7D4-4BAD-B7E4-A4FCC8958845}" srcOrd="5" destOrd="0" presId="urn:microsoft.com/office/officeart/2005/8/layout/vList2"/>
    <dgm:cxn modelId="{8DF021A3-2ECB-45A3-A114-FBB7F7DFA23F}" type="presParOf" srcId="{45BF7175-2D86-4D5B-BD12-550C214A008D}" destId="{634ABCAE-6258-4869-9371-94C3ECE01553}"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80DC556-28B2-48E5-A1EC-A96AF55C5F4C}"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A9D9DB0E-2AE6-460C-B49E-70006C3E9F84}">
      <dgm:prSet/>
      <dgm:spPr/>
      <dgm:t>
        <a:bodyPr/>
        <a:lstStyle/>
        <a:p>
          <a:r>
            <a:rPr lang="en-GB" b="0" i="0"/>
            <a:t>No one has unlimited budgets</a:t>
          </a:r>
          <a:endParaRPr lang="en-US"/>
        </a:p>
      </dgm:t>
    </dgm:pt>
    <dgm:pt modelId="{AE5CD1D0-9DF5-43A1-B452-0397E97CCF2A}" type="parTrans" cxnId="{1E5BDADE-A1DF-4672-BDFD-F26C4D0CC7B7}">
      <dgm:prSet/>
      <dgm:spPr/>
      <dgm:t>
        <a:bodyPr/>
        <a:lstStyle/>
        <a:p>
          <a:endParaRPr lang="en-US"/>
        </a:p>
      </dgm:t>
    </dgm:pt>
    <dgm:pt modelId="{5EDF20A8-A993-4C18-A9FF-CE60C7E9022D}" type="sibTrans" cxnId="{1E5BDADE-A1DF-4672-BDFD-F26C4D0CC7B7}">
      <dgm:prSet/>
      <dgm:spPr/>
      <dgm:t>
        <a:bodyPr/>
        <a:lstStyle/>
        <a:p>
          <a:endParaRPr lang="en-US"/>
        </a:p>
      </dgm:t>
    </dgm:pt>
    <dgm:pt modelId="{E45F1F04-5B22-42CD-9D15-830332C2B1C3}">
      <dgm:prSet/>
      <dgm:spPr/>
      <dgm:t>
        <a:bodyPr/>
        <a:lstStyle/>
        <a:p>
          <a:r>
            <a:rPr lang="en-GB" b="0" i="0"/>
            <a:t>Frequently staffing costs are the highest cost to the business</a:t>
          </a:r>
          <a:endParaRPr lang="en-US"/>
        </a:p>
      </dgm:t>
    </dgm:pt>
    <dgm:pt modelId="{DBDF2E64-A3CC-4C2B-9CDE-4AA840A157B8}" type="parTrans" cxnId="{9178D3FD-4578-442F-B407-9FE92E4EEE14}">
      <dgm:prSet/>
      <dgm:spPr/>
      <dgm:t>
        <a:bodyPr/>
        <a:lstStyle/>
        <a:p>
          <a:endParaRPr lang="en-US"/>
        </a:p>
      </dgm:t>
    </dgm:pt>
    <dgm:pt modelId="{B8A419E8-82E7-4BD4-8A7D-CD837D600C74}" type="sibTrans" cxnId="{9178D3FD-4578-442F-B407-9FE92E4EEE14}">
      <dgm:prSet/>
      <dgm:spPr/>
      <dgm:t>
        <a:bodyPr/>
        <a:lstStyle/>
        <a:p>
          <a:endParaRPr lang="en-US"/>
        </a:p>
      </dgm:t>
    </dgm:pt>
    <dgm:pt modelId="{4CE70F2B-1D6D-410C-819E-705984BFB6F0}">
      <dgm:prSet/>
      <dgm:spPr/>
      <dgm:t>
        <a:bodyPr/>
        <a:lstStyle/>
        <a:p>
          <a:r>
            <a:rPr lang="en-GB" b="0" i="0"/>
            <a:t>Maximising ROI must be a key concern</a:t>
          </a:r>
          <a:endParaRPr lang="en-US"/>
        </a:p>
      </dgm:t>
    </dgm:pt>
    <dgm:pt modelId="{6D52B37E-8B20-423D-9193-ED70B5C89CE6}" type="parTrans" cxnId="{F9C1FD27-FCA6-4193-AAB2-650FB2DDC7CE}">
      <dgm:prSet/>
      <dgm:spPr/>
      <dgm:t>
        <a:bodyPr/>
        <a:lstStyle/>
        <a:p>
          <a:endParaRPr lang="en-US"/>
        </a:p>
      </dgm:t>
    </dgm:pt>
    <dgm:pt modelId="{89974B72-3B63-4B18-BC21-25A9CE221B77}" type="sibTrans" cxnId="{F9C1FD27-FCA6-4193-AAB2-650FB2DDC7CE}">
      <dgm:prSet/>
      <dgm:spPr/>
      <dgm:t>
        <a:bodyPr/>
        <a:lstStyle/>
        <a:p>
          <a:endParaRPr lang="en-US"/>
        </a:p>
      </dgm:t>
    </dgm:pt>
    <dgm:pt modelId="{EA5134A3-0C44-4B85-9003-73261EF77D27}">
      <dgm:prSet/>
      <dgm:spPr/>
      <dgm:t>
        <a:bodyPr/>
        <a:lstStyle/>
        <a:p>
          <a:r>
            <a:rPr lang="en-GB" b="0" i="0"/>
            <a:t>Learning needs will vary considerably: the apprentice is very different to the Chief Executive Officer</a:t>
          </a:r>
          <a:endParaRPr lang="en-US"/>
        </a:p>
      </dgm:t>
    </dgm:pt>
    <dgm:pt modelId="{15A4FC0D-C7EB-4B27-AECE-B5BAF4E0B1D8}" type="parTrans" cxnId="{07F07535-58F3-41CA-A6EC-EE124F34F9DA}">
      <dgm:prSet/>
      <dgm:spPr/>
      <dgm:t>
        <a:bodyPr/>
        <a:lstStyle/>
        <a:p>
          <a:endParaRPr lang="en-US"/>
        </a:p>
      </dgm:t>
    </dgm:pt>
    <dgm:pt modelId="{E7C33310-735B-4E8C-8F99-989FF02A7A95}" type="sibTrans" cxnId="{07F07535-58F3-41CA-A6EC-EE124F34F9DA}">
      <dgm:prSet/>
      <dgm:spPr/>
      <dgm:t>
        <a:bodyPr/>
        <a:lstStyle/>
        <a:p>
          <a:endParaRPr lang="en-US"/>
        </a:p>
      </dgm:t>
    </dgm:pt>
    <dgm:pt modelId="{02872837-3344-4FF2-AE0C-6CE05AAD2EC2}">
      <dgm:prSet/>
      <dgm:spPr/>
      <dgm:t>
        <a:bodyPr/>
        <a:lstStyle/>
        <a:p>
          <a:r>
            <a:rPr lang="en-GB" b="0" i="0"/>
            <a:t>Evidence that this is rarely given enough attention (Clarke 2003)</a:t>
          </a:r>
          <a:endParaRPr lang="en-US"/>
        </a:p>
      </dgm:t>
    </dgm:pt>
    <dgm:pt modelId="{3C091C4E-27BC-467F-AA3B-E78767E80115}" type="parTrans" cxnId="{41B3567E-2998-4F52-829C-C3AE1A4BAEBE}">
      <dgm:prSet/>
      <dgm:spPr/>
      <dgm:t>
        <a:bodyPr/>
        <a:lstStyle/>
        <a:p>
          <a:endParaRPr lang="en-US"/>
        </a:p>
      </dgm:t>
    </dgm:pt>
    <dgm:pt modelId="{927DFF10-31EF-40FA-AA21-64335228F3D6}" type="sibTrans" cxnId="{41B3567E-2998-4F52-829C-C3AE1A4BAEBE}">
      <dgm:prSet/>
      <dgm:spPr/>
      <dgm:t>
        <a:bodyPr/>
        <a:lstStyle/>
        <a:p>
          <a:endParaRPr lang="en-US"/>
        </a:p>
      </dgm:t>
    </dgm:pt>
    <dgm:pt modelId="{60AC9EE3-EBDA-48C8-9CE2-B650427812D6}" type="pres">
      <dgm:prSet presAssocID="{880DC556-28B2-48E5-A1EC-A96AF55C5F4C}" presName="root" presStyleCnt="0">
        <dgm:presLayoutVars>
          <dgm:dir/>
          <dgm:resizeHandles val="exact"/>
        </dgm:presLayoutVars>
      </dgm:prSet>
      <dgm:spPr/>
    </dgm:pt>
    <dgm:pt modelId="{DF6597D9-390A-4980-A8A0-31C920C2D767}" type="pres">
      <dgm:prSet presAssocID="{A9D9DB0E-2AE6-460C-B49E-70006C3E9F84}" presName="compNode" presStyleCnt="0"/>
      <dgm:spPr/>
    </dgm:pt>
    <dgm:pt modelId="{2F171D70-06F3-4040-BA87-AF5843C66D60}" type="pres">
      <dgm:prSet presAssocID="{A9D9DB0E-2AE6-460C-B49E-70006C3E9F84}" presName="bgRect" presStyleLbl="bgShp" presStyleIdx="0" presStyleCnt="5"/>
      <dgm:spPr/>
    </dgm:pt>
    <dgm:pt modelId="{59A28DDA-D4D5-446B-A3D7-9B23D2C931A3}" type="pres">
      <dgm:prSet presAssocID="{A9D9DB0E-2AE6-460C-B49E-70006C3E9F84}"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oney"/>
        </a:ext>
      </dgm:extLst>
    </dgm:pt>
    <dgm:pt modelId="{F430204D-EF35-4E4A-BDF9-D00F4F3C2845}" type="pres">
      <dgm:prSet presAssocID="{A9D9DB0E-2AE6-460C-B49E-70006C3E9F84}" presName="spaceRect" presStyleCnt="0"/>
      <dgm:spPr/>
    </dgm:pt>
    <dgm:pt modelId="{EF72C3F1-ACE2-4344-BEA6-15C2048B1AAD}" type="pres">
      <dgm:prSet presAssocID="{A9D9DB0E-2AE6-460C-B49E-70006C3E9F84}" presName="parTx" presStyleLbl="revTx" presStyleIdx="0" presStyleCnt="5">
        <dgm:presLayoutVars>
          <dgm:chMax val="0"/>
          <dgm:chPref val="0"/>
        </dgm:presLayoutVars>
      </dgm:prSet>
      <dgm:spPr/>
    </dgm:pt>
    <dgm:pt modelId="{96F46624-8E59-49CF-946B-713EB622D8FA}" type="pres">
      <dgm:prSet presAssocID="{5EDF20A8-A993-4C18-A9FF-CE60C7E9022D}" presName="sibTrans" presStyleCnt="0"/>
      <dgm:spPr/>
    </dgm:pt>
    <dgm:pt modelId="{A8B903AD-D89F-4C0C-8C28-E011930CB189}" type="pres">
      <dgm:prSet presAssocID="{E45F1F04-5B22-42CD-9D15-830332C2B1C3}" presName="compNode" presStyleCnt="0"/>
      <dgm:spPr/>
    </dgm:pt>
    <dgm:pt modelId="{F9F29D44-0A1E-46D3-B30A-E99BF3D82CFC}" type="pres">
      <dgm:prSet presAssocID="{E45F1F04-5B22-42CD-9D15-830332C2B1C3}" presName="bgRect" presStyleLbl="bgShp" presStyleIdx="1" presStyleCnt="5"/>
      <dgm:spPr/>
    </dgm:pt>
    <dgm:pt modelId="{2E79EE4E-B2F6-4EF7-9D70-63301BF514E0}" type="pres">
      <dgm:prSet presAssocID="{E45F1F04-5B22-42CD-9D15-830332C2B1C3}"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oins"/>
        </a:ext>
      </dgm:extLst>
    </dgm:pt>
    <dgm:pt modelId="{F5566822-46A7-491F-A8B0-3C940D64FBA7}" type="pres">
      <dgm:prSet presAssocID="{E45F1F04-5B22-42CD-9D15-830332C2B1C3}" presName="spaceRect" presStyleCnt="0"/>
      <dgm:spPr/>
    </dgm:pt>
    <dgm:pt modelId="{914BC1F9-B53E-494A-AC0A-1C07FD14E2AA}" type="pres">
      <dgm:prSet presAssocID="{E45F1F04-5B22-42CD-9D15-830332C2B1C3}" presName="parTx" presStyleLbl="revTx" presStyleIdx="1" presStyleCnt="5">
        <dgm:presLayoutVars>
          <dgm:chMax val="0"/>
          <dgm:chPref val="0"/>
        </dgm:presLayoutVars>
      </dgm:prSet>
      <dgm:spPr/>
    </dgm:pt>
    <dgm:pt modelId="{66E90F59-DCF4-428F-BB87-34B6DCB3FDF2}" type="pres">
      <dgm:prSet presAssocID="{B8A419E8-82E7-4BD4-8A7D-CD837D600C74}" presName="sibTrans" presStyleCnt="0"/>
      <dgm:spPr/>
    </dgm:pt>
    <dgm:pt modelId="{48E2526A-B63A-4FDF-A29F-99D8EB6AE2FB}" type="pres">
      <dgm:prSet presAssocID="{4CE70F2B-1D6D-410C-819E-705984BFB6F0}" presName="compNode" presStyleCnt="0"/>
      <dgm:spPr/>
    </dgm:pt>
    <dgm:pt modelId="{2F1B5185-15C5-4541-A289-B2FDAB9654A9}" type="pres">
      <dgm:prSet presAssocID="{4CE70F2B-1D6D-410C-819E-705984BFB6F0}" presName="bgRect" presStyleLbl="bgShp" presStyleIdx="2" presStyleCnt="5"/>
      <dgm:spPr/>
    </dgm:pt>
    <dgm:pt modelId="{F82B8DD3-92FB-41EF-B96D-7E985B6D0C2F}" type="pres">
      <dgm:prSet presAssocID="{4CE70F2B-1D6D-410C-819E-705984BFB6F0}"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Upward trend"/>
        </a:ext>
      </dgm:extLst>
    </dgm:pt>
    <dgm:pt modelId="{39C85443-A11A-433B-BA57-B0DD6EE4A01E}" type="pres">
      <dgm:prSet presAssocID="{4CE70F2B-1D6D-410C-819E-705984BFB6F0}" presName="spaceRect" presStyleCnt="0"/>
      <dgm:spPr/>
    </dgm:pt>
    <dgm:pt modelId="{2A642078-DD0D-41B9-8119-C645BABF11F5}" type="pres">
      <dgm:prSet presAssocID="{4CE70F2B-1D6D-410C-819E-705984BFB6F0}" presName="parTx" presStyleLbl="revTx" presStyleIdx="2" presStyleCnt="5">
        <dgm:presLayoutVars>
          <dgm:chMax val="0"/>
          <dgm:chPref val="0"/>
        </dgm:presLayoutVars>
      </dgm:prSet>
      <dgm:spPr/>
    </dgm:pt>
    <dgm:pt modelId="{4160728B-104E-4406-A705-EE46E756C780}" type="pres">
      <dgm:prSet presAssocID="{89974B72-3B63-4B18-BC21-25A9CE221B77}" presName="sibTrans" presStyleCnt="0"/>
      <dgm:spPr/>
    </dgm:pt>
    <dgm:pt modelId="{E2134CAE-38AD-4486-8359-4C2DE75FE1B7}" type="pres">
      <dgm:prSet presAssocID="{EA5134A3-0C44-4B85-9003-73261EF77D27}" presName="compNode" presStyleCnt="0"/>
      <dgm:spPr/>
    </dgm:pt>
    <dgm:pt modelId="{2E429C89-23D8-44C0-8A1F-0E215A66ECAE}" type="pres">
      <dgm:prSet presAssocID="{EA5134A3-0C44-4B85-9003-73261EF77D27}" presName="bgRect" presStyleLbl="bgShp" presStyleIdx="3" presStyleCnt="5"/>
      <dgm:spPr/>
    </dgm:pt>
    <dgm:pt modelId="{F30D5C7A-947F-4084-9BDB-080B2D5C3460}" type="pres">
      <dgm:prSet presAssocID="{EA5134A3-0C44-4B85-9003-73261EF77D27}"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aptain"/>
        </a:ext>
      </dgm:extLst>
    </dgm:pt>
    <dgm:pt modelId="{ECFE43B7-65C3-4FEB-9DCE-B3B75E139065}" type="pres">
      <dgm:prSet presAssocID="{EA5134A3-0C44-4B85-9003-73261EF77D27}" presName="spaceRect" presStyleCnt="0"/>
      <dgm:spPr/>
    </dgm:pt>
    <dgm:pt modelId="{74976EF0-2D61-45B4-B35A-36805DCDF43C}" type="pres">
      <dgm:prSet presAssocID="{EA5134A3-0C44-4B85-9003-73261EF77D27}" presName="parTx" presStyleLbl="revTx" presStyleIdx="3" presStyleCnt="5">
        <dgm:presLayoutVars>
          <dgm:chMax val="0"/>
          <dgm:chPref val="0"/>
        </dgm:presLayoutVars>
      </dgm:prSet>
      <dgm:spPr/>
    </dgm:pt>
    <dgm:pt modelId="{5D760A90-222C-46A6-A8BC-220BE8BFEB6E}" type="pres">
      <dgm:prSet presAssocID="{E7C33310-735B-4E8C-8F99-989FF02A7A95}" presName="sibTrans" presStyleCnt="0"/>
      <dgm:spPr/>
    </dgm:pt>
    <dgm:pt modelId="{AEBC80B1-13DD-4359-842C-F1ECDE87BCDA}" type="pres">
      <dgm:prSet presAssocID="{02872837-3344-4FF2-AE0C-6CE05AAD2EC2}" presName="compNode" presStyleCnt="0"/>
      <dgm:spPr/>
    </dgm:pt>
    <dgm:pt modelId="{4E97F76E-B7B3-4251-97C2-206DE5AA788C}" type="pres">
      <dgm:prSet presAssocID="{02872837-3344-4FF2-AE0C-6CE05AAD2EC2}" presName="bgRect" presStyleLbl="bgShp" presStyleIdx="4" presStyleCnt="5"/>
      <dgm:spPr/>
    </dgm:pt>
    <dgm:pt modelId="{854456D6-3835-4E12-9B7B-7500706DBA4C}" type="pres">
      <dgm:prSet presAssocID="{02872837-3344-4FF2-AE0C-6CE05AAD2EC2}"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Magnifying glass"/>
        </a:ext>
      </dgm:extLst>
    </dgm:pt>
    <dgm:pt modelId="{F021597F-0109-49B8-B270-DC1296F7E5C2}" type="pres">
      <dgm:prSet presAssocID="{02872837-3344-4FF2-AE0C-6CE05AAD2EC2}" presName="spaceRect" presStyleCnt="0"/>
      <dgm:spPr/>
    </dgm:pt>
    <dgm:pt modelId="{6CB7E8C2-822B-4DEC-8CB4-27807F78F8EF}" type="pres">
      <dgm:prSet presAssocID="{02872837-3344-4FF2-AE0C-6CE05AAD2EC2}" presName="parTx" presStyleLbl="revTx" presStyleIdx="4" presStyleCnt="5">
        <dgm:presLayoutVars>
          <dgm:chMax val="0"/>
          <dgm:chPref val="0"/>
        </dgm:presLayoutVars>
      </dgm:prSet>
      <dgm:spPr/>
    </dgm:pt>
  </dgm:ptLst>
  <dgm:cxnLst>
    <dgm:cxn modelId="{D5EDDD0B-2AE5-44D7-B882-9850A71A28F8}" type="presOf" srcId="{E45F1F04-5B22-42CD-9D15-830332C2B1C3}" destId="{914BC1F9-B53E-494A-AC0A-1C07FD14E2AA}" srcOrd="0" destOrd="0" presId="urn:microsoft.com/office/officeart/2018/2/layout/IconVerticalSolidList"/>
    <dgm:cxn modelId="{F246E81F-882B-4F01-8133-7B5D4824DC59}" type="presOf" srcId="{4CE70F2B-1D6D-410C-819E-705984BFB6F0}" destId="{2A642078-DD0D-41B9-8119-C645BABF11F5}" srcOrd="0" destOrd="0" presId="urn:microsoft.com/office/officeart/2018/2/layout/IconVerticalSolidList"/>
    <dgm:cxn modelId="{F9C1FD27-FCA6-4193-AAB2-650FB2DDC7CE}" srcId="{880DC556-28B2-48E5-A1EC-A96AF55C5F4C}" destId="{4CE70F2B-1D6D-410C-819E-705984BFB6F0}" srcOrd="2" destOrd="0" parTransId="{6D52B37E-8B20-423D-9193-ED70B5C89CE6}" sibTransId="{89974B72-3B63-4B18-BC21-25A9CE221B77}"/>
    <dgm:cxn modelId="{9C1AB129-5F67-44E3-BCCE-30BBD3C67EF6}" type="presOf" srcId="{880DC556-28B2-48E5-A1EC-A96AF55C5F4C}" destId="{60AC9EE3-EBDA-48C8-9CE2-B650427812D6}" srcOrd="0" destOrd="0" presId="urn:microsoft.com/office/officeart/2018/2/layout/IconVerticalSolidList"/>
    <dgm:cxn modelId="{07F07535-58F3-41CA-A6EC-EE124F34F9DA}" srcId="{880DC556-28B2-48E5-A1EC-A96AF55C5F4C}" destId="{EA5134A3-0C44-4B85-9003-73261EF77D27}" srcOrd="3" destOrd="0" parTransId="{15A4FC0D-C7EB-4B27-AECE-B5BAF4E0B1D8}" sibTransId="{E7C33310-735B-4E8C-8F99-989FF02A7A95}"/>
    <dgm:cxn modelId="{866CEC78-0562-41FA-89AD-255D87B223C7}" type="presOf" srcId="{A9D9DB0E-2AE6-460C-B49E-70006C3E9F84}" destId="{EF72C3F1-ACE2-4344-BEA6-15C2048B1AAD}" srcOrd="0" destOrd="0" presId="urn:microsoft.com/office/officeart/2018/2/layout/IconVerticalSolidList"/>
    <dgm:cxn modelId="{41B3567E-2998-4F52-829C-C3AE1A4BAEBE}" srcId="{880DC556-28B2-48E5-A1EC-A96AF55C5F4C}" destId="{02872837-3344-4FF2-AE0C-6CE05AAD2EC2}" srcOrd="4" destOrd="0" parTransId="{3C091C4E-27BC-467F-AA3B-E78767E80115}" sibTransId="{927DFF10-31EF-40FA-AA21-64335228F3D6}"/>
    <dgm:cxn modelId="{98C0AA97-6275-4318-8FCC-76CAD2E33F1F}" type="presOf" srcId="{EA5134A3-0C44-4B85-9003-73261EF77D27}" destId="{74976EF0-2D61-45B4-B35A-36805DCDF43C}" srcOrd="0" destOrd="0" presId="urn:microsoft.com/office/officeart/2018/2/layout/IconVerticalSolidList"/>
    <dgm:cxn modelId="{AC7CA6DB-5C5F-43D1-81B4-F5C46F9E1C4D}" type="presOf" srcId="{02872837-3344-4FF2-AE0C-6CE05AAD2EC2}" destId="{6CB7E8C2-822B-4DEC-8CB4-27807F78F8EF}" srcOrd="0" destOrd="0" presId="urn:microsoft.com/office/officeart/2018/2/layout/IconVerticalSolidList"/>
    <dgm:cxn modelId="{1E5BDADE-A1DF-4672-BDFD-F26C4D0CC7B7}" srcId="{880DC556-28B2-48E5-A1EC-A96AF55C5F4C}" destId="{A9D9DB0E-2AE6-460C-B49E-70006C3E9F84}" srcOrd="0" destOrd="0" parTransId="{AE5CD1D0-9DF5-43A1-B452-0397E97CCF2A}" sibTransId="{5EDF20A8-A993-4C18-A9FF-CE60C7E9022D}"/>
    <dgm:cxn modelId="{9178D3FD-4578-442F-B407-9FE92E4EEE14}" srcId="{880DC556-28B2-48E5-A1EC-A96AF55C5F4C}" destId="{E45F1F04-5B22-42CD-9D15-830332C2B1C3}" srcOrd="1" destOrd="0" parTransId="{DBDF2E64-A3CC-4C2B-9CDE-4AA840A157B8}" sibTransId="{B8A419E8-82E7-4BD4-8A7D-CD837D600C74}"/>
    <dgm:cxn modelId="{A6BC169B-AC5B-4E04-B4FA-497028F6D611}" type="presParOf" srcId="{60AC9EE3-EBDA-48C8-9CE2-B650427812D6}" destId="{DF6597D9-390A-4980-A8A0-31C920C2D767}" srcOrd="0" destOrd="0" presId="urn:microsoft.com/office/officeart/2018/2/layout/IconVerticalSolidList"/>
    <dgm:cxn modelId="{4A6A9D96-E662-42F2-8206-CA177DA3E5F9}" type="presParOf" srcId="{DF6597D9-390A-4980-A8A0-31C920C2D767}" destId="{2F171D70-06F3-4040-BA87-AF5843C66D60}" srcOrd="0" destOrd="0" presId="urn:microsoft.com/office/officeart/2018/2/layout/IconVerticalSolidList"/>
    <dgm:cxn modelId="{D3BC089A-DBCF-4A15-8BF4-DA3BDBC2F15D}" type="presParOf" srcId="{DF6597D9-390A-4980-A8A0-31C920C2D767}" destId="{59A28DDA-D4D5-446B-A3D7-9B23D2C931A3}" srcOrd="1" destOrd="0" presId="urn:microsoft.com/office/officeart/2018/2/layout/IconVerticalSolidList"/>
    <dgm:cxn modelId="{60796D26-F9D4-4743-B149-F8E33A70EBA9}" type="presParOf" srcId="{DF6597D9-390A-4980-A8A0-31C920C2D767}" destId="{F430204D-EF35-4E4A-BDF9-D00F4F3C2845}" srcOrd="2" destOrd="0" presId="urn:microsoft.com/office/officeart/2018/2/layout/IconVerticalSolidList"/>
    <dgm:cxn modelId="{3D676B0A-2E5B-453F-BDDC-3A4B7AAB0EF1}" type="presParOf" srcId="{DF6597D9-390A-4980-A8A0-31C920C2D767}" destId="{EF72C3F1-ACE2-4344-BEA6-15C2048B1AAD}" srcOrd="3" destOrd="0" presId="urn:microsoft.com/office/officeart/2018/2/layout/IconVerticalSolidList"/>
    <dgm:cxn modelId="{19B3704A-1561-4359-8065-7387290F9B09}" type="presParOf" srcId="{60AC9EE3-EBDA-48C8-9CE2-B650427812D6}" destId="{96F46624-8E59-49CF-946B-713EB622D8FA}" srcOrd="1" destOrd="0" presId="urn:microsoft.com/office/officeart/2018/2/layout/IconVerticalSolidList"/>
    <dgm:cxn modelId="{BBB7A988-829B-4385-B4D0-64D8AB9F06F9}" type="presParOf" srcId="{60AC9EE3-EBDA-48C8-9CE2-B650427812D6}" destId="{A8B903AD-D89F-4C0C-8C28-E011930CB189}" srcOrd="2" destOrd="0" presId="urn:microsoft.com/office/officeart/2018/2/layout/IconVerticalSolidList"/>
    <dgm:cxn modelId="{F6EBE266-EE8C-434D-A0A2-03CD1A2849AF}" type="presParOf" srcId="{A8B903AD-D89F-4C0C-8C28-E011930CB189}" destId="{F9F29D44-0A1E-46D3-B30A-E99BF3D82CFC}" srcOrd="0" destOrd="0" presId="urn:microsoft.com/office/officeart/2018/2/layout/IconVerticalSolidList"/>
    <dgm:cxn modelId="{6268D8BE-9410-4ACD-99D3-C9E96A339C05}" type="presParOf" srcId="{A8B903AD-D89F-4C0C-8C28-E011930CB189}" destId="{2E79EE4E-B2F6-4EF7-9D70-63301BF514E0}" srcOrd="1" destOrd="0" presId="urn:microsoft.com/office/officeart/2018/2/layout/IconVerticalSolidList"/>
    <dgm:cxn modelId="{9D34F0A7-CD58-4D60-8271-A17E047BEB6F}" type="presParOf" srcId="{A8B903AD-D89F-4C0C-8C28-E011930CB189}" destId="{F5566822-46A7-491F-A8B0-3C940D64FBA7}" srcOrd="2" destOrd="0" presId="urn:microsoft.com/office/officeart/2018/2/layout/IconVerticalSolidList"/>
    <dgm:cxn modelId="{CCE20C56-6602-4121-A00A-32C859985856}" type="presParOf" srcId="{A8B903AD-D89F-4C0C-8C28-E011930CB189}" destId="{914BC1F9-B53E-494A-AC0A-1C07FD14E2AA}" srcOrd="3" destOrd="0" presId="urn:microsoft.com/office/officeart/2018/2/layout/IconVerticalSolidList"/>
    <dgm:cxn modelId="{B9228ADC-9467-4B12-BC94-ACBE1D15435E}" type="presParOf" srcId="{60AC9EE3-EBDA-48C8-9CE2-B650427812D6}" destId="{66E90F59-DCF4-428F-BB87-34B6DCB3FDF2}" srcOrd="3" destOrd="0" presId="urn:microsoft.com/office/officeart/2018/2/layout/IconVerticalSolidList"/>
    <dgm:cxn modelId="{9B120A9F-BDB1-4BFA-B96A-C621E3F29AC8}" type="presParOf" srcId="{60AC9EE3-EBDA-48C8-9CE2-B650427812D6}" destId="{48E2526A-B63A-4FDF-A29F-99D8EB6AE2FB}" srcOrd="4" destOrd="0" presId="urn:microsoft.com/office/officeart/2018/2/layout/IconVerticalSolidList"/>
    <dgm:cxn modelId="{1112F4B3-A657-4FF3-BD75-516B8A19C2CF}" type="presParOf" srcId="{48E2526A-B63A-4FDF-A29F-99D8EB6AE2FB}" destId="{2F1B5185-15C5-4541-A289-B2FDAB9654A9}" srcOrd="0" destOrd="0" presId="urn:microsoft.com/office/officeart/2018/2/layout/IconVerticalSolidList"/>
    <dgm:cxn modelId="{E77CD1C7-E718-4DF5-8293-0E5229B36732}" type="presParOf" srcId="{48E2526A-B63A-4FDF-A29F-99D8EB6AE2FB}" destId="{F82B8DD3-92FB-41EF-B96D-7E985B6D0C2F}" srcOrd="1" destOrd="0" presId="urn:microsoft.com/office/officeart/2018/2/layout/IconVerticalSolidList"/>
    <dgm:cxn modelId="{3D4E0C1E-62D3-4997-B0EF-8A5E0AF8B138}" type="presParOf" srcId="{48E2526A-B63A-4FDF-A29F-99D8EB6AE2FB}" destId="{39C85443-A11A-433B-BA57-B0DD6EE4A01E}" srcOrd="2" destOrd="0" presId="urn:microsoft.com/office/officeart/2018/2/layout/IconVerticalSolidList"/>
    <dgm:cxn modelId="{30ABB620-EEAF-4DE4-B363-DD89CE5A9524}" type="presParOf" srcId="{48E2526A-B63A-4FDF-A29F-99D8EB6AE2FB}" destId="{2A642078-DD0D-41B9-8119-C645BABF11F5}" srcOrd="3" destOrd="0" presId="urn:microsoft.com/office/officeart/2018/2/layout/IconVerticalSolidList"/>
    <dgm:cxn modelId="{17D965A9-E6E9-4163-B7A9-F8AC92301E9A}" type="presParOf" srcId="{60AC9EE3-EBDA-48C8-9CE2-B650427812D6}" destId="{4160728B-104E-4406-A705-EE46E756C780}" srcOrd="5" destOrd="0" presId="urn:microsoft.com/office/officeart/2018/2/layout/IconVerticalSolidList"/>
    <dgm:cxn modelId="{54E58B7F-278B-4312-8D92-CF4C7A2416DC}" type="presParOf" srcId="{60AC9EE3-EBDA-48C8-9CE2-B650427812D6}" destId="{E2134CAE-38AD-4486-8359-4C2DE75FE1B7}" srcOrd="6" destOrd="0" presId="urn:microsoft.com/office/officeart/2018/2/layout/IconVerticalSolidList"/>
    <dgm:cxn modelId="{0DB56D45-FAA7-4A99-91FF-C18EFCFFDEBF}" type="presParOf" srcId="{E2134CAE-38AD-4486-8359-4C2DE75FE1B7}" destId="{2E429C89-23D8-44C0-8A1F-0E215A66ECAE}" srcOrd="0" destOrd="0" presId="urn:microsoft.com/office/officeart/2018/2/layout/IconVerticalSolidList"/>
    <dgm:cxn modelId="{EFE1C088-7B08-4010-B69E-98B75A95A0EE}" type="presParOf" srcId="{E2134CAE-38AD-4486-8359-4C2DE75FE1B7}" destId="{F30D5C7A-947F-4084-9BDB-080B2D5C3460}" srcOrd="1" destOrd="0" presId="urn:microsoft.com/office/officeart/2018/2/layout/IconVerticalSolidList"/>
    <dgm:cxn modelId="{6F31F4E6-9561-4724-81A2-4F2D6578D186}" type="presParOf" srcId="{E2134CAE-38AD-4486-8359-4C2DE75FE1B7}" destId="{ECFE43B7-65C3-4FEB-9DCE-B3B75E139065}" srcOrd="2" destOrd="0" presId="urn:microsoft.com/office/officeart/2018/2/layout/IconVerticalSolidList"/>
    <dgm:cxn modelId="{DBF4E76D-3746-4DBC-A70E-AE76ABA08654}" type="presParOf" srcId="{E2134CAE-38AD-4486-8359-4C2DE75FE1B7}" destId="{74976EF0-2D61-45B4-B35A-36805DCDF43C}" srcOrd="3" destOrd="0" presId="urn:microsoft.com/office/officeart/2018/2/layout/IconVerticalSolidList"/>
    <dgm:cxn modelId="{4713FC84-F0D8-4457-849A-25DF46026602}" type="presParOf" srcId="{60AC9EE3-EBDA-48C8-9CE2-B650427812D6}" destId="{5D760A90-222C-46A6-A8BC-220BE8BFEB6E}" srcOrd="7" destOrd="0" presId="urn:microsoft.com/office/officeart/2018/2/layout/IconVerticalSolidList"/>
    <dgm:cxn modelId="{235452A2-1203-4771-B7A3-9CBC6A81DA67}" type="presParOf" srcId="{60AC9EE3-EBDA-48C8-9CE2-B650427812D6}" destId="{AEBC80B1-13DD-4359-842C-F1ECDE87BCDA}" srcOrd="8" destOrd="0" presId="urn:microsoft.com/office/officeart/2018/2/layout/IconVerticalSolidList"/>
    <dgm:cxn modelId="{A455A00F-E202-4E67-9E5B-D10D79F38A9C}" type="presParOf" srcId="{AEBC80B1-13DD-4359-842C-F1ECDE87BCDA}" destId="{4E97F76E-B7B3-4251-97C2-206DE5AA788C}" srcOrd="0" destOrd="0" presId="urn:microsoft.com/office/officeart/2018/2/layout/IconVerticalSolidList"/>
    <dgm:cxn modelId="{D984A793-8CD0-47A6-9E25-8A124CA3ABE2}" type="presParOf" srcId="{AEBC80B1-13DD-4359-842C-F1ECDE87BCDA}" destId="{854456D6-3835-4E12-9B7B-7500706DBA4C}" srcOrd="1" destOrd="0" presId="urn:microsoft.com/office/officeart/2018/2/layout/IconVerticalSolidList"/>
    <dgm:cxn modelId="{55A3C1A0-EE8E-4E59-B95E-EEC1F05CAC8D}" type="presParOf" srcId="{AEBC80B1-13DD-4359-842C-F1ECDE87BCDA}" destId="{F021597F-0109-49B8-B270-DC1296F7E5C2}" srcOrd="2" destOrd="0" presId="urn:microsoft.com/office/officeart/2018/2/layout/IconVerticalSolidList"/>
    <dgm:cxn modelId="{78EA4245-D393-4BC5-B7AD-3ACDFC32B75D}" type="presParOf" srcId="{AEBC80B1-13DD-4359-842C-F1ECDE87BCDA}" destId="{6CB7E8C2-822B-4DEC-8CB4-27807F78F8EF}"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4B390B6-466A-45E1-B07E-848624F6BF7C}" type="doc">
      <dgm:prSet loTypeId="urn:microsoft.com/office/officeart/2018/2/layout/IconVerticalSolidList" loCatId="icon" qsTypeId="urn:microsoft.com/office/officeart/2005/8/quickstyle/simple1" qsCatId="simple" csTypeId="urn:microsoft.com/office/officeart/2018/5/colors/Iconchunking_neutralbg_colorful5" csCatId="colorful" phldr="1"/>
      <dgm:spPr/>
      <dgm:t>
        <a:bodyPr/>
        <a:lstStyle/>
        <a:p>
          <a:endParaRPr lang="en-US"/>
        </a:p>
      </dgm:t>
    </dgm:pt>
    <dgm:pt modelId="{DA9DF6A0-F4C2-4000-AE3A-C92CE9C3FDC3}">
      <dgm:prSet/>
      <dgm:spPr/>
      <dgm:t>
        <a:bodyPr/>
        <a:lstStyle/>
        <a:p>
          <a:r>
            <a:rPr lang="en-GB" b="0" i="0"/>
            <a:t>Information-gathering and analysis (Iqbal &amp; Khan 2011; Leat &amp; Lovel 1997)</a:t>
          </a:r>
          <a:endParaRPr lang="en-US"/>
        </a:p>
      </dgm:t>
    </dgm:pt>
    <dgm:pt modelId="{DC557ECA-5757-4E78-8C75-CDE41C609EB9}" type="parTrans" cxnId="{7AFDBDC6-BDC5-4B6C-AD13-957D51D18240}">
      <dgm:prSet/>
      <dgm:spPr/>
      <dgm:t>
        <a:bodyPr/>
        <a:lstStyle/>
        <a:p>
          <a:endParaRPr lang="en-US"/>
        </a:p>
      </dgm:t>
    </dgm:pt>
    <dgm:pt modelId="{6CCA32EF-7FD7-4FFC-B0C0-01C2770EA7D8}" type="sibTrans" cxnId="{7AFDBDC6-BDC5-4B6C-AD13-957D51D18240}">
      <dgm:prSet/>
      <dgm:spPr/>
      <dgm:t>
        <a:bodyPr/>
        <a:lstStyle/>
        <a:p>
          <a:endParaRPr lang="en-US"/>
        </a:p>
      </dgm:t>
    </dgm:pt>
    <dgm:pt modelId="{84C0A8C9-C9D1-40D3-B1A7-DB6AAE463BE3}">
      <dgm:prSet/>
      <dgm:spPr/>
      <dgm:t>
        <a:bodyPr/>
        <a:lstStyle/>
        <a:p>
          <a:r>
            <a:rPr lang="en-GB" b="0" i="0"/>
            <a:t>Diagnostic stage: seeking data and insights about employee capability</a:t>
          </a:r>
          <a:endParaRPr lang="en-US"/>
        </a:p>
      </dgm:t>
    </dgm:pt>
    <dgm:pt modelId="{C78E1538-9A08-4C8B-BD39-B38DF4422ECB}" type="parTrans" cxnId="{1E386C3F-37E5-477E-B649-C592746CEEE6}">
      <dgm:prSet/>
      <dgm:spPr/>
      <dgm:t>
        <a:bodyPr/>
        <a:lstStyle/>
        <a:p>
          <a:endParaRPr lang="en-US"/>
        </a:p>
      </dgm:t>
    </dgm:pt>
    <dgm:pt modelId="{0AF9D057-88D9-495B-BC30-DC82121224EC}" type="sibTrans" cxnId="{1E386C3F-37E5-477E-B649-C592746CEEE6}">
      <dgm:prSet/>
      <dgm:spPr/>
      <dgm:t>
        <a:bodyPr/>
        <a:lstStyle/>
        <a:p>
          <a:endParaRPr lang="en-US"/>
        </a:p>
      </dgm:t>
    </dgm:pt>
    <dgm:pt modelId="{09583C31-1312-4A3E-ADB2-F2F73F6DE4F1}" type="pres">
      <dgm:prSet presAssocID="{E4B390B6-466A-45E1-B07E-848624F6BF7C}" presName="root" presStyleCnt="0">
        <dgm:presLayoutVars>
          <dgm:dir/>
          <dgm:resizeHandles val="exact"/>
        </dgm:presLayoutVars>
      </dgm:prSet>
      <dgm:spPr/>
    </dgm:pt>
    <dgm:pt modelId="{7BB51B05-9268-4328-981D-0A666764926F}" type="pres">
      <dgm:prSet presAssocID="{DA9DF6A0-F4C2-4000-AE3A-C92CE9C3FDC3}" presName="compNode" presStyleCnt="0"/>
      <dgm:spPr/>
    </dgm:pt>
    <dgm:pt modelId="{AEB4E58B-6D8A-4F40-B87D-FD5BE9DEE97C}" type="pres">
      <dgm:prSet presAssocID="{DA9DF6A0-F4C2-4000-AE3A-C92CE9C3FDC3}" presName="bgRect" presStyleLbl="bgShp" presStyleIdx="0" presStyleCnt="2"/>
      <dgm:spPr/>
    </dgm:pt>
    <dgm:pt modelId="{B2A1928E-E0DF-441F-BCED-2AF7EBB3F2CC}" type="pres">
      <dgm:prSet presAssocID="{DA9DF6A0-F4C2-4000-AE3A-C92CE9C3FDC3}"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hess Pieces"/>
        </a:ext>
      </dgm:extLst>
    </dgm:pt>
    <dgm:pt modelId="{A90609DD-1CA2-444C-A933-F58B8C28FC02}" type="pres">
      <dgm:prSet presAssocID="{DA9DF6A0-F4C2-4000-AE3A-C92CE9C3FDC3}" presName="spaceRect" presStyleCnt="0"/>
      <dgm:spPr/>
    </dgm:pt>
    <dgm:pt modelId="{533F29B1-3C9A-455D-B97B-C725C3318FF7}" type="pres">
      <dgm:prSet presAssocID="{DA9DF6A0-F4C2-4000-AE3A-C92CE9C3FDC3}" presName="parTx" presStyleLbl="revTx" presStyleIdx="0" presStyleCnt="2">
        <dgm:presLayoutVars>
          <dgm:chMax val="0"/>
          <dgm:chPref val="0"/>
        </dgm:presLayoutVars>
      </dgm:prSet>
      <dgm:spPr/>
    </dgm:pt>
    <dgm:pt modelId="{8CCEEFE4-5431-4E6A-86DD-BB30CBADD29F}" type="pres">
      <dgm:prSet presAssocID="{6CCA32EF-7FD7-4FFC-B0C0-01C2770EA7D8}" presName="sibTrans" presStyleCnt="0"/>
      <dgm:spPr/>
    </dgm:pt>
    <dgm:pt modelId="{4F907D73-DCA1-4BA1-8BE4-7EA157FF3599}" type="pres">
      <dgm:prSet presAssocID="{84C0A8C9-C9D1-40D3-B1A7-DB6AAE463BE3}" presName="compNode" presStyleCnt="0"/>
      <dgm:spPr/>
    </dgm:pt>
    <dgm:pt modelId="{3D32ACE7-F28A-4AEB-8635-68B93B12D724}" type="pres">
      <dgm:prSet presAssocID="{84C0A8C9-C9D1-40D3-B1A7-DB6AAE463BE3}" presName="bgRect" presStyleLbl="bgShp" presStyleIdx="1" presStyleCnt="2"/>
      <dgm:spPr/>
    </dgm:pt>
    <dgm:pt modelId="{9D1969CC-0327-4093-8759-46C787F2968B}" type="pres">
      <dgm:prSet presAssocID="{84C0A8C9-C9D1-40D3-B1A7-DB6AAE463BE3}"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Magnifying glass"/>
        </a:ext>
      </dgm:extLst>
    </dgm:pt>
    <dgm:pt modelId="{D11CF44B-1CA2-466F-BD82-0CA187E79417}" type="pres">
      <dgm:prSet presAssocID="{84C0A8C9-C9D1-40D3-B1A7-DB6AAE463BE3}" presName="spaceRect" presStyleCnt="0"/>
      <dgm:spPr/>
    </dgm:pt>
    <dgm:pt modelId="{FE613911-4203-4E70-9D0B-5B098FF96B4C}" type="pres">
      <dgm:prSet presAssocID="{84C0A8C9-C9D1-40D3-B1A7-DB6AAE463BE3}" presName="parTx" presStyleLbl="revTx" presStyleIdx="1" presStyleCnt="2">
        <dgm:presLayoutVars>
          <dgm:chMax val="0"/>
          <dgm:chPref val="0"/>
        </dgm:presLayoutVars>
      </dgm:prSet>
      <dgm:spPr/>
    </dgm:pt>
  </dgm:ptLst>
  <dgm:cxnLst>
    <dgm:cxn modelId="{7911B422-09B0-4559-9CC4-89A7D48B8739}" type="presOf" srcId="{E4B390B6-466A-45E1-B07E-848624F6BF7C}" destId="{09583C31-1312-4A3E-ADB2-F2F73F6DE4F1}" srcOrd="0" destOrd="0" presId="urn:microsoft.com/office/officeart/2018/2/layout/IconVerticalSolidList"/>
    <dgm:cxn modelId="{77F3C92A-5D6A-49DB-A77D-719C0A44CD77}" type="presOf" srcId="{DA9DF6A0-F4C2-4000-AE3A-C92CE9C3FDC3}" destId="{533F29B1-3C9A-455D-B97B-C725C3318FF7}" srcOrd="0" destOrd="0" presId="urn:microsoft.com/office/officeart/2018/2/layout/IconVerticalSolidList"/>
    <dgm:cxn modelId="{6D66FD37-BA14-4802-98F9-004B9A3F1BA5}" type="presOf" srcId="{84C0A8C9-C9D1-40D3-B1A7-DB6AAE463BE3}" destId="{FE613911-4203-4E70-9D0B-5B098FF96B4C}" srcOrd="0" destOrd="0" presId="urn:microsoft.com/office/officeart/2018/2/layout/IconVerticalSolidList"/>
    <dgm:cxn modelId="{1E386C3F-37E5-477E-B649-C592746CEEE6}" srcId="{E4B390B6-466A-45E1-B07E-848624F6BF7C}" destId="{84C0A8C9-C9D1-40D3-B1A7-DB6AAE463BE3}" srcOrd="1" destOrd="0" parTransId="{C78E1538-9A08-4C8B-BD39-B38DF4422ECB}" sibTransId="{0AF9D057-88D9-495B-BC30-DC82121224EC}"/>
    <dgm:cxn modelId="{7AFDBDC6-BDC5-4B6C-AD13-957D51D18240}" srcId="{E4B390B6-466A-45E1-B07E-848624F6BF7C}" destId="{DA9DF6A0-F4C2-4000-AE3A-C92CE9C3FDC3}" srcOrd="0" destOrd="0" parTransId="{DC557ECA-5757-4E78-8C75-CDE41C609EB9}" sibTransId="{6CCA32EF-7FD7-4FFC-B0C0-01C2770EA7D8}"/>
    <dgm:cxn modelId="{DD83C08B-B98C-42D4-80F4-0897EDE8B1A5}" type="presParOf" srcId="{09583C31-1312-4A3E-ADB2-F2F73F6DE4F1}" destId="{7BB51B05-9268-4328-981D-0A666764926F}" srcOrd="0" destOrd="0" presId="urn:microsoft.com/office/officeart/2018/2/layout/IconVerticalSolidList"/>
    <dgm:cxn modelId="{669CA973-D4DD-4E56-B8D5-B88B7DFF4324}" type="presParOf" srcId="{7BB51B05-9268-4328-981D-0A666764926F}" destId="{AEB4E58B-6D8A-4F40-B87D-FD5BE9DEE97C}" srcOrd="0" destOrd="0" presId="urn:microsoft.com/office/officeart/2018/2/layout/IconVerticalSolidList"/>
    <dgm:cxn modelId="{1657C6E8-908A-4050-8812-F007C95CA593}" type="presParOf" srcId="{7BB51B05-9268-4328-981D-0A666764926F}" destId="{B2A1928E-E0DF-441F-BCED-2AF7EBB3F2CC}" srcOrd="1" destOrd="0" presId="urn:microsoft.com/office/officeart/2018/2/layout/IconVerticalSolidList"/>
    <dgm:cxn modelId="{305186E2-CFEA-4877-A1CC-607081D64E58}" type="presParOf" srcId="{7BB51B05-9268-4328-981D-0A666764926F}" destId="{A90609DD-1CA2-444C-A933-F58B8C28FC02}" srcOrd="2" destOrd="0" presId="urn:microsoft.com/office/officeart/2018/2/layout/IconVerticalSolidList"/>
    <dgm:cxn modelId="{8D673613-AA62-4524-9D43-A96BECB9F9F0}" type="presParOf" srcId="{7BB51B05-9268-4328-981D-0A666764926F}" destId="{533F29B1-3C9A-455D-B97B-C725C3318FF7}" srcOrd="3" destOrd="0" presId="urn:microsoft.com/office/officeart/2018/2/layout/IconVerticalSolidList"/>
    <dgm:cxn modelId="{EA7E7E72-B474-42CA-AC10-A917F77081E5}" type="presParOf" srcId="{09583C31-1312-4A3E-ADB2-F2F73F6DE4F1}" destId="{8CCEEFE4-5431-4E6A-86DD-BB30CBADD29F}" srcOrd="1" destOrd="0" presId="urn:microsoft.com/office/officeart/2018/2/layout/IconVerticalSolidList"/>
    <dgm:cxn modelId="{8B954226-B56C-4959-B54C-69A5A6BE28F6}" type="presParOf" srcId="{09583C31-1312-4A3E-ADB2-F2F73F6DE4F1}" destId="{4F907D73-DCA1-4BA1-8BE4-7EA157FF3599}" srcOrd="2" destOrd="0" presId="urn:microsoft.com/office/officeart/2018/2/layout/IconVerticalSolidList"/>
    <dgm:cxn modelId="{8C5B71CA-E932-4FC5-AEFD-C0AA05E654AF}" type="presParOf" srcId="{4F907D73-DCA1-4BA1-8BE4-7EA157FF3599}" destId="{3D32ACE7-F28A-4AEB-8635-68B93B12D724}" srcOrd="0" destOrd="0" presId="urn:microsoft.com/office/officeart/2018/2/layout/IconVerticalSolidList"/>
    <dgm:cxn modelId="{F59E1036-1158-4465-B6EB-A086ACF59EA9}" type="presParOf" srcId="{4F907D73-DCA1-4BA1-8BE4-7EA157FF3599}" destId="{9D1969CC-0327-4093-8759-46C787F2968B}" srcOrd="1" destOrd="0" presId="urn:microsoft.com/office/officeart/2018/2/layout/IconVerticalSolidList"/>
    <dgm:cxn modelId="{3F8EF54E-E719-4DDD-BC0D-A74C9A26E2E2}" type="presParOf" srcId="{4F907D73-DCA1-4BA1-8BE4-7EA157FF3599}" destId="{D11CF44B-1CA2-466F-BD82-0CA187E79417}" srcOrd="2" destOrd="0" presId="urn:microsoft.com/office/officeart/2018/2/layout/IconVerticalSolidList"/>
    <dgm:cxn modelId="{B7AFA13E-BB7B-43C0-A999-91A2AB2EA1F3}" type="presParOf" srcId="{4F907D73-DCA1-4BA1-8BE4-7EA157FF3599}" destId="{FE613911-4203-4E70-9D0B-5B098FF96B4C}"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C874AEDE-D652-4AEE-AAE3-25D92BE793A3}" type="doc">
      <dgm:prSet loTypeId="urn:microsoft.com/office/officeart/2016/7/layout/BasicLinearProcessNumbered" loCatId="process" qsTypeId="urn:microsoft.com/office/officeart/2005/8/quickstyle/simple4" qsCatId="simple" csTypeId="urn:microsoft.com/office/officeart/2005/8/colors/colorful2" csCatId="colorful"/>
      <dgm:spPr/>
      <dgm:t>
        <a:bodyPr/>
        <a:lstStyle/>
        <a:p>
          <a:endParaRPr lang="en-US"/>
        </a:p>
      </dgm:t>
    </dgm:pt>
    <dgm:pt modelId="{F734533C-4CCD-4050-90EA-54B5C5C6199A}">
      <dgm:prSet/>
      <dgm:spPr/>
      <dgm:t>
        <a:bodyPr/>
        <a:lstStyle/>
        <a:p>
          <a:r>
            <a:rPr lang="en-GB" b="0" i="0"/>
            <a:t>Identifying organisational support</a:t>
          </a:r>
          <a:endParaRPr lang="en-US"/>
        </a:p>
      </dgm:t>
    </dgm:pt>
    <dgm:pt modelId="{6600EC2E-1DC5-4D73-83BE-1656AF2B493B}" type="parTrans" cxnId="{67149A74-E96A-4067-AA41-44A7540A04EF}">
      <dgm:prSet/>
      <dgm:spPr/>
      <dgm:t>
        <a:bodyPr/>
        <a:lstStyle/>
        <a:p>
          <a:endParaRPr lang="en-US"/>
        </a:p>
      </dgm:t>
    </dgm:pt>
    <dgm:pt modelId="{8F2D8A0C-B133-4A2F-960D-9F3827DE29C9}" type="sibTrans" cxnId="{67149A74-E96A-4067-AA41-44A7540A04EF}">
      <dgm:prSet phldrT="1" phldr="0"/>
      <dgm:spPr/>
      <dgm:t>
        <a:bodyPr/>
        <a:lstStyle/>
        <a:p>
          <a:r>
            <a:rPr lang="en-US"/>
            <a:t>1</a:t>
          </a:r>
        </a:p>
      </dgm:t>
    </dgm:pt>
    <dgm:pt modelId="{A4BDFD01-8842-4F27-9FCB-355C56207CE4}">
      <dgm:prSet/>
      <dgm:spPr/>
      <dgm:t>
        <a:bodyPr/>
        <a:lstStyle/>
        <a:p>
          <a:r>
            <a:rPr lang="en-GB" b="0" i="0"/>
            <a:t>Conducting an organisational analysis</a:t>
          </a:r>
          <a:endParaRPr lang="en-US"/>
        </a:p>
      </dgm:t>
    </dgm:pt>
    <dgm:pt modelId="{5D2A17D2-87DD-4B70-8624-3A3475135F6B}" type="parTrans" cxnId="{7DE925DE-97C3-45D6-988B-7BCC51B338C1}">
      <dgm:prSet/>
      <dgm:spPr/>
      <dgm:t>
        <a:bodyPr/>
        <a:lstStyle/>
        <a:p>
          <a:endParaRPr lang="en-US"/>
        </a:p>
      </dgm:t>
    </dgm:pt>
    <dgm:pt modelId="{2BF3119C-916B-4A85-B734-F67C9A5C49E3}" type="sibTrans" cxnId="{7DE925DE-97C3-45D6-988B-7BCC51B338C1}">
      <dgm:prSet phldrT="2" phldr="0"/>
      <dgm:spPr/>
      <dgm:t>
        <a:bodyPr/>
        <a:lstStyle/>
        <a:p>
          <a:r>
            <a:rPr lang="en-US"/>
            <a:t>2</a:t>
          </a:r>
        </a:p>
      </dgm:t>
    </dgm:pt>
    <dgm:pt modelId="{0E8FDFE9-3E9B-4D09-BB76-915E18DC57DF}">
      <dgm:prSet/>
      <dgm:spPr/>
      <dgm:t>
        <a:bodyPr/>
        <a:lstStyle/>
        <a:p>
          <a:r>
            <a:rPr lang="en-GB" b="0" i="0"/>
            <a:t>Conducting a requirements analysis</a:t>
          </a:r>
          <a:endParaRPr lang="en-US"/>
        </a:p>
      </dgm:t>
    </dgm:pt>
    <dgm:pt modelId="{F5A29A86-515D-4E79-A1C3-498C612D5EBB}" type="parTrans" cxnId="{C4CE216C-C1AC-4A65-B017-D48E427F1600}">
      <dgm:prSet/>
      <dgm:spPr/>
      <dgm:t>
        <a:bodyPr/>
        <a:lstStyle/>
        <a:p>
          <a:endParaRPr lang="en-US"/>
        </a:p>
      </dgm:t>
    </dgm:pt>
    <dgm:pt modelId="{CF99C88E-205A-49C7-874B-D24381FF228A}" type="sibTrans" cxnId="{C4CE216C-C1AC-4A65-B017-D48E427F1600}">
      <dgm:prSet phldrT="3" phldr="0"/>
      <dgm:spPr/>
      <dgm:t>
        <a:bodyPr/>
        <a:lstStyle/>
        <a:p>
          <a:r>
            <a:rPr lang="en-US"/>
            <a:t>3</a:t>
          </a:r>
        </a:p>
      </dgm:t>
    </dgm:pt>
    <dgm:pt modelId="{F092C7E6-C5CC-45DF-B5C8-431241CBDB55}">
      <dgm:prSet/>
      <dgm:spPr/>
      <dgm:t>
        <a:bodyPr/>
        <a:lstStyle/>
        <a:p>
          <a:r>
            <a:rPr lang="en-GB" b="0" i="0"/>
            <a:t>Undertaking a task and KSA analysis</a:t>
          </a:r>
          <a:endParaRPr lang="en-US"/>
        </a:p>
      </dgm:t>
    </dgm:pt>
    <dgm:pt modelId="{EE1EE69A-202E-429F-932B-BB5D73249371}" type="parTrans" cxnId="{8B052E96-11B1-44E5-8A98-790D7C8656CF}">
      <dgm:prSet/>
      <dgm:spPr/>
      <dgm:t>
        <a:bodyPr/>
        <a:lstStyle/>
        <a:p>
          <a:endParaRPr lang="en-US"/>
        </a:p>
      </dgm:t>
    </dgm:pt>
    <dgm:pt modelId="{A83D520C-121C-4F83-930D-675FB4AE4970}" type="sibTrans" cxnId="{8B052E96-11B1-44E5-8A98-790D7C8656CF}">
      <dgm:prSet phldrT="4" phldr="0"/>
      <dgm:spPr/>
      <dgm:t>
        <a:bodyPr/>
        <a:lstStyle/>
        <a:p>
          <a:r>
            <a:rPr lang="en-US"/>
            <a:t>4</a:t>
          </a:r>
        </a:p>
      </dgm:t>
    </dgm:pt>
    <dgm:pt modelId="{00BF73B9-5B12-47EF-9092-B6310687CFE4}">
      <dgm:prSet/>
      <dgm:spPr/>
      <dgm:t>
        <a:bodyPr/>
        <a:lstStyle/>
        <a:p>
          <a:r>
            <a:rPr lang="en-GB" b="0" i="0"/>
            <a:t>Completing a person analysis</a:t>
          </a:r>
          <a:endParaRPr lang="en-US"/>
        </a:p>
      </dgm:t>
    </dgm:pt>
    <dgm:pt modelId="{3B586DA2-6A21-4925-A629-298C45AEA31E}" type="parTrans" cxnId="{A86A97FF-74C0-4AB8-BF2E-9ED4D7CE829C}">
      <dgm:prSet/>
      <dgm:spPr/>
      <dgm:t>
        <a:bodyPr/>
        <a:lstStyle/>
        <a:p>
          <a:endParaRPr lang="en-US"/>
        </a:p>
      </dgm:t>
    </dgm:pt>
    <dgm:pt modelId="{EC74C427-356A-4D73-AFB6-25EDA8010D6E}" type="sibTrans" cxnId="{A86A97FF-74C0-4AB8-BF2E-9ED4D7CE829C}">
      <dgm:prSet phldrT="5" phldr="0"/>
      <dgm:spPr/>
      <dgm:t>
        <a:bodyPr/>
        <a:lstStyle/>
        <a:p>
          <a:r>
            <a:rPr lang="en-US"/>
            <a:t>5</a:t>
          </a:r>
        </a:p>
      </dgm:t>
    </dgm:pt>
    <dgm:pt modelId="{31C6A3A1-A0C9-4C58-B846-29E1016930F7}" type="pres">
      <dgm:prSet presAssocID="{C874AEDE-D652-4AEE-AAE3-25D92BE793A3}" presName="Name0" presStyleCnt="0">
        <dgm:presLayoutVars>
          <dgm:animLvl val="lvl"/>
          <dgm:resizeHandles val="exact"/>
        </dgm:presLayoutVars>
      </dgm:prSet>
      <dgm:spPr/>
    </dgm:pt>
    <dgm:pt modelId="{B874E8C2-FD73-43B1-818A-7A35B62AF007}" type="pres">
      <dgm:prSet presAssocID="{F734533C-4CCD-4050-90EA-54B5C5C6199A}" presName="compositeNode" presStyleCnt="0">
        <dgm:presLayoutVars>
          <dgm:bulletEnabled val="1"/>
        </dgm:presLayoutVars>
      </dgm:prSet>
      <dgm:spPr/>
    </dgm:pt>
    <dgm:pt modelId="{5692FE5A-0E3F-4505-90EB-D4FBB34D7A97}" type="pres">
      <dgm:prSet presAssocID="{F734533C-4CCD-4050-90EA-54B5C5C6199A}" presName="bgRect" presStyleLbl="bgAccFollowNode1" presStyleIdx="0" presStyleCnt="5"/>
      <dgm:spPr/>
    </dgm:pt>
    <dgm:pt modelId="{804B62E8-2D25-4071-86B8-795315149468}" type="pres">
      <dgm:prSet presAssocID="{8F2D8A0C-B133-4A2F-960D-9F3827DE29C9}" presName="sibTransNodeCircle" presStyleLbl="alignNode1" presStyleIdx="0" presStyleCnt="10">
        <dgm:presLayoutVars>
          <dgm:chMax val="0"/>
          <dgm:bulletEnabled/>
        </dgm:presLayoutVars>
      </dgm:prSet>
      <dgm:spPr/>
    </dgm:pt>
    <dgm:pt modelId="{3F6FE645-F1C2-4888-B3B0-8277DD561531}" type="pres">
      <dgm:prSet presAssocID="{F734533C-4CCD-4050-90EA-54B5C5C6199A}" presName="bottomLine" presStyleLbl="alignNode1" presStyleIdx="1" presStyleCnt="10">
        <dgm:presLayoutVars/>
      </dgm:prSet>
      <dgm:spPr/>
    </dgm:pt>
    <dgm:pt modelId="{B31AF9A4-AC03-4FA9-9F09-C92B3B3C734B}" type="pres">
      <dgm:prSet presAssocID="{F734533C-4CCD-4050-90EA-54B5C5C6199A}" presName="nodeText" presStyleLbl="bgAccFollowNode1" presStyleIdx="0" presStyleCnt="5">
        <dgm:presLayoutVars>
          <dgm:bulletEnabled val="1"/>
        </dgm:presLayoutVars>
      </dgm:prSet>
      <dgm:spPr/>
    </dgm:pt>
    <dgm:pt modelId="{ACA52743-A251-4E0C-A6D8-118827F9099E}" type="pres">
      <dgm:prSet presAssocID="{8F2D8A0C-B133-4A2F-960D-9F3827DE29C9}" presName="sibTrans" presStyleCnt="0"/>
      <dgm:spPr/>
    </dgm:pt>
    <dgm:pt modelId="{1766F387-1766-4074-9604-797AFA86DF8C}" type="pres">
      <dgm:prSet presAssocID="{A4BDFD01-8842-4F27-9FCB-355C56207CE4}" presName="compositeNode" presStyleCnt="0">
        <dgm:presLayoutVars>
          <dgm:bulletEnabled val="1"/>
        </dgm:presLayoutVars>
      </dgm:prSet>
      <dgm:spPr/>
    </dgm:pt>
    <dgm:pt modelId="{C9FF6F97-81FA-4579-B79D-F40EB50D98AC}" type="pres">
      <dgm:prSet presAssocID="{A4BDFD01-8842-4F27-9FCB-355C56207CE4}" presName="bgRect" presStyleLbl="bgAccFollowNode1" presStyleIdx="1" presStyleCnt="5"/>
      <dgm:spPr/>
    </dgm:pt>
    <dgm:pt modelId="{BB124543-EE86-4C10-A7D7-341ABFD829E3}" type="pres">
      <dgm:prSet presAssocID="{2BF3119C-916B-4A85-B734-F67C9A5C49E3}" presName="sibTransNodeCircle" presStyleLbl="alignNode1" presStyleIdx="2" presStyleCnt="10">
        <dgm:presLayoutVars>
          <dgm:chMax val="0"/>
          <dgm:bulletEnabled/>
        </dgm:presLayoutVars>
      </dgm:prSet>
      <dgm:spPr/>
    </dgm:pt>
    <dgm:pt modelId="{00C8C4BB-2083-4F05-8781-4E95CC8EEFC0}" type="pres">
      <dgm:prSet presAssocID="{A4BDFD01-8842-4F27-9FCB-355C56207CE4}" presName="bottomLine" presStyleLbl="alignNode1" presStyleIdx="3" presStyleCnt="10">
        <dgm:presLayoutVars/>
      </dgm:prSet>
      <dgm:spPr/>
    </dgm:pt>
    <dgm:pt modelId="{7F8ACE12-578A-4520-B124-A753787E726A}" type="pres">
      <dgm:prSet presAssocID="{A4BDFD01-8842-4F27-9FCB-355C56207CE4}" presName="nodeText" presStyleLbl="bgAccFollowNode1" presStyleIdx="1" presStyleCnt="5">
        <dgm:presLayoutVars>
          <dgm:bulletEnabled val="1"/>
        </dgm:presLayoutVars>
      </dgm:prSet>
      <dgm:spPr/>
    </dgm:pt>
    <dgm:pt modelId="{9E6F5D3E-3D7E-4AB3-A8DE-FB886EDC745D}" type="pres">
      <dgm:prSet presAssocID="{2BF3119C-916B-4A85-B734-F67C9A5C49E3}" presName="sibTrans" presStyleCnt="0"/>
      <dgm:spPr/>
    </dgm:pt>
    <dgm:pt modelId="{50E3CFB9-3B77-4150-B5BD-D392EF442536}" type="pres">
      <dgm:prSet presAssocID="{0E8FDFE9-3E9B-4D09-BB76-915E18DC57DF}" presName="compositeNode" presStyleCnt="0">
        <dgm:presLayoutVars>
          <dgm:bulletEnabled val="1"/>
        </dgm:presLayoutVars>
      </dgm:prSet>
      <dgm:spPr/>
    </dgm:pt>
    <dgm:pt modelId="{238A9C83-2825-4B3A-84BC-CC587C219ACC}" type="pres">
      <dgm:prSet presAssocID="{0E8FDFE9-3E9B-4D09-BB76-915E18DC57DF}" presName="bgRect" presStyleLbl="bgAccFollowNode1" presStyleIdx="2" presStyleCnt="5"/>
      <dgm:spPr/>
    </dgm:pt>
    <dgm:pt modelId="{8595134F-0CE4-434D-B0DC-D4E9BCD961F6}" type="pres">
      <dgm:prSet presAssocID="{CF99C88E-205A-49C7-874B-D24381FF228A}" presName="sibTransNodeCircle" presStyleLbl="alignNode1" presStyleIdx="4" presStyleCnt="10">
        <dgm:presLayoutVars>
          <dgm:chMax val="0"/>
          <dgm:bulletEnabled/>
        </dgm:presLayoutVars>
      </dgm:prSet>
      <dgm:spPr/>
    </dgm:pt>
    <dgm:pt modelId="{1AE003E3-496D-400A-A4EB-F265FED3FB53}" type="pres">
      <dgm:prSet presAssocID="{0E8FDFE9-3E9B-4D09-BB76-915E18DC57DF}" presName="bottomLine" presStyleLbl="alignNode1" presStyleIdx="5" presStyleCnt="10">
        <dgm:presLayoutVars/>
      </dgm:prSet>
      <dgm:spPr/>
    </dgm:pt>
    <dgm:pt modelId="{4B808C5E-F19F-49DA-8F4F-7D40C8963BB0}" type="pres">
      <dgm:prSet presAssocID="{0E8FDFE9-3E9B-4D09-BB76-915E18DC57DF}" presName="nodeText" presStyleLbl="bgAccFollowNode1" presStyleIdx="2" presStyleCnt="5">
        <dgm:presLayoutVars>
          <dgm:bulletEnabled val="1"/>
        </dgm:presLayoutVars>
      </dgm:prSet>
      <dgm:spPr/>
    </dgm:pt>
    <dgm:pt modelId="{8FE107D3-8D45-475C-A902-437848B55533}" type="pres">
      <dgm:prSet presAssocID="{CF99C88E-205A-49C7-874B-D24381FF228A}" presName="sibTrans" presStyleCnt="0"/>
      <dgm:spPr/>
    </dgm:pt>
    <dgm:pt modelId="{7AD5FC49-5467-4529-B877-383D4D514964}" type="pres">
      <dgm:prSet presAssocID="{F092C7E6-C5CC-45DF-B5C8-431241CBDB55}" presName="compositeNode" presStyleCnt="0">
        <dgm:presLayoutVars>
          <dgm:bulletEnabled val="1"/>
        </dgm:presLayoutVars>
      </dgm:prSet>
      <dgm:spPr/>
    </dgm:pt>
    <dgm:pt modelId="{4A592F29-E655-41DA-B27D-CA766F2184FE}" type="pres">
      <dgm:prSet presAssocID="{F092C7E6-C5CC-45DF-B5C8-431241CBDB55}" presName="bgRect" presStyleLbl="bgAccFollowNode1" presStyleIdx="3" presStyleCnt="5"/>
      <dgm:spPr/>
    </dgm:pt>
    <dgm:pt modelId="{0AAAF7CF-DD16-428C-96E5-8F6BED4D6549}" type="pres">
      <dgm:prSet presAssocID="{A83D520C-121C-4F83-930D-675FB4AE4970}" presName="sibTransNodeCircle" presStyleLbl="alignNode1" presStyleIdx="6" presStyleCnt="10">
        <dgm:presLayoutVars>
          <dgm:chMax val="0"/>
          <dgm:bulletEnabled/>
        </dgm:presLayoutVars>
      </dgm:prSet>
      <dgm:spPr/>
    </dgm:pt>
    <dgm:pt modelId="{83B97EFC-F6E8-419B-9A21-181650611C2E}" type="pres">
      <dgm:prSet presAssocID="{F092C7E6-C5CC-45DF-B5C8-431241CBDB55}" presName="bottomLine" presStyleLbl="alignNode1" presStyleIdx="7" presStyleCnt="10">
        <dgm:presLayoutVars/>
      </dgm:prSet>
      <dgm:spPr/>
    </dgm:pt>
    <dgm:pt modelId="{190898ED-25FA-4551-9191-DEB05AFDA2BD}" type="pres">
      <dgm:prSet presAssocID="{F092C7E6-C5CC-45DF-B5C8-431241CBDB55}" presName="nodeText" presStyleLbl="bgAccFollowNode1" presStyleIdx="3" presStyleCnt="5">
        <dgm:presLayoutVars>
          <dgm:bulletEnabled val="1"/>
        </dgm:presLayoutVars>
      </dgm:prSet>
      <dgm:spPr/>
    </dgm:pt>
    <dgm:pt modelId="{53E5457F-D360-4C7C-B585-91AC7E76D934}" type="pres">
      <dgm:prSet presAssocID="{A83D520C-121C-4F83-930D-675FB4AE4970}" presName="sibTrans" presStyleCnt="0"/>
      <dgm:spPr/>
    </dgm:pt>
    <dgm:pt modelId="{729F16E7-603E-4AB3-81BF-8056C0057C54}" type="pres">
      <dgm:prSet presAssocID="{00BF73B9-5B12-47EF-9092-B6310687CFE4}" presName="compositeNode" presStyleCnt="0">
        <dgm:presLayoutVars>
          <dgm:bulletEnabled val="1"/>
        </dgm:presLayoutVars>
      </dgm:prSet>
      <dgm:spPr/>
    </dgm:pt>
    <dgm:pt modelId="{F963CFE8-1121-4CAA-858B-CBCADD1013E9}" type="pres">
      <dgm:prSet presAssocID="{00BF73B9-5B12-47EF-9092-B6310687CFE4}" presName="bgRect" presStyleLbl="bgAccFollowNode1" presStyleIdx="4" presStyleCnt="5"/>
      <dgm:spPr/>
    </dgm:pt>
    <dgm:pt modelId="{FB87CF23-5804-462E-8399-3C79C0810672}" type="pres">
      <dgm:prSet presAssocID="{EC74C427-356A-4D73-AFB6-25EDA8010D6E}" presName="sibTransNodeCircle" presStyleLbl="alignNode1" presStyleIdx="8" presStyleCnt="10">
        <dgm:presLayoutVars>
          <dgm:chMax val="0"/>
          <dgm:bulletEnabled/>
        </dgm:presLayoutVars>
      </dgm:prSet>
      <dgm:spPr/>
    </dgm:pt>
    <dgm:pt modelId="{5361C2CA-3325-446C-8196-ADDB66D34BFD}" type="pres">
      <dgm:prSet presAssocID="{00BF73B9-5B12-47EF-9092-B6310687CFE4}" presName="bottomLine" presStyleLbl="alignNode1" presStyleIdx="9" presStyleCnt="10">
        <dgm:presLayoutVars/>
      </dgm:prSet>
      <dgm:spPr/>
    </dgm:pt>
    <dgm:pt modelId="{BE737C83-13BC-4D1D-80CF-FA3B401520B7}" type="pres">
      <dgm:prSet presAssocID="{00BF73B9-5B12-47EF-9092-B6310687CFE4}" presName="nodeText" presStyleLbl="bgAccFollowNode1" presStyleIdx="4" presStyleCnt="5">
        <dgm:presLayoutVars>
          <dgm:bulletEnabled val="1"/>
        </dgm:presLayoutVars>
      </dgm:prSet>
      <dgm:spPr/>
    </dgm:pt>
  </dgm:ptLst>
  <dgm:cxnLst>
    <dgm:cxn modelId="{51472605-DA2D-4A13-A699-A55F33291056}" type="presOf" srcId="{8F2D8A0C-B133-4A2F-960D-9F3827DE29C9}" destId="{804B62E8-2D25-4071-86B8-795315149468}" srcOrd="0" destOrd="0" presId="urn:microsoft.com/office/officeart/2016/7/layout/BasicLinearProcessNumbered"/>
    <dgm:cxn modelId="{C4BE6424-32DB-44CA-848E-730D502B7996}" type="presOf" srcId="{F092C7E6-C5CC-45DF-B5C8-431241CBDB55}" destId="{4A592F29-E655-41DA-B27D-CA766F2184FE}" srcOrd="0" destOrd="0" presId="urn:microsoft.com/office/officeart/2016/7/layout/BasicLinearProcessNumbered"/>
    <dgm:cxn modelId="{15FBA02B-9716-45F6-9A63-06DB54EDBCD5}" type="presOf" srcId="{0E8FDFE9-3E9B-4D09-BB76-915E18DC57DF}" destId="{238A9C83-2825-4B3A-84BC-CC587C219ACC}" srcOrd="0" destOrd="0" presId="urn:microsoft.com/office/officeart/2016/7/layout/BasicLinearProcessNumbered"/>
    <dgm:cxn modelId="{D26E3E68-AF11-4B12-8D36-CFF3FBD464F0}" type="presOf" srcId="{CF99C88E-205A-49C7-874B-D24381FF228A}" destId="{8595134F-0CE4-434D-B0DC-D4E9BCD961F6}" srcOrd="0" destOrd="0" presId="urn:microsoft.com/office/officeart/2016/7/layout/BasicLinearProcessNumbered"/>
    <dgm:cxn modelId="{55401C4C-BEA6-4D28-BFC1-2C5D323E5DB1}" type="presOf" srcId="{C874AEDE-D652-4AEE-AAE3-25D92BE793A3}" destId="{31C6A3A1-A0C9-4C58-B846-29E1016930F7}" srcOrd="0" destOrd="0" presId="urn:microsoft.com/office/officeart/2016/7/layout/BasicLinearProcessNumbered"/>
    <dgm:cxn modelId="{C4CE216C-C1AC-4A65-B017-D48E427F1600}" srcId="{C874AEDE-D652-4AEE-AAE3-25D92BE793A3}" destId="{0E8FDFE9-3E9B-4D09-BB76-915E18DC57DF}" srcOrd="2" destOrd="0" parTransId="{F5A29A86-515D-4E79-A1C3-498C612D5EBB}" sibTransId="{CF99C88E-205A-49C7-874B-D24381FF228A}"/>
    <dgm:cxn modelId="{E699BD70-6DFC-487A-A389-E960048D1806}" type="presOf" srcId="{A83D520C-121C-4F83-930D-675FB4AE4970}" destId="{0AAAF7CF-DD16-428C-96E5-8F6BED4D6549}" srcOrd="0" destOrd="0" presId="urn:microsoft.com/office/officeart/2016/7/layout/BasicLinearProcessNumbered"/>
    <dgm:cxn modelId="{E87A3C53-B741-4EB1-9041-287834EC8C62}" type="presOf" srcId="{F092C7E6-C5CC-45DF-B5C8-431241CBDB55}" destId="{190898ED-25FA-4551-9191-DEB05AFDA2BD}" srcOrd="1" destOrd="0" presId="urn:microsoft.com/office/officeart/2016/7/layout/BasicLinearProcessNumbered"/>
    <dgm:cxn modelId="{67149A74-E96A-4067-AA41-44A7540A04EF}" srcId="{C874AEDE-D652-4AEE-AAE3-25D92BE793A3}" destId="{F734533C-4CCD-4050-90EA-54B5C5C6199A}" srcOrd="0" destOrd="0" parTransId="{6600EC2E-1DC5-4D73-83BE-1656AF2B493B}" sibTransId="{8F2D8A0C-B133-4A2F-960D-9F3827DE29C9}"/>
    <dgm:cxn modelId="{2546625A-947F-4BA4-8C03-B22AA8467763}" type="presOf" srcId="{00BF73B9-5B12-47EF-9092-B6310687CFE4}" destId="{F963CFE8-1121-4CAA-858B-CBCADD1013E9}" srcOrd="0" destOrd="0" presId="urn:microsoft.com/office/officeart/2016/7/layout/BasicLinearProcessNumbered"/>
    <dgm:cxn modelId="{8B052E96-11B1-44E5-8A98-790D7C8656CF}" srcId="{C874AEDE-D652-4AEE-AAE3-25D92BE793A3}" destId="{F092C7E6-C5CC-45DF-B5C8-431241CBDB55}" srcOrd="3" destOrd="0" parTransId="{EE1EE69A-202E-429F-932B-BB5D73249371}" sibTransId="{A83D520C-121C-4F83-930D-675FB4AE4970}"/>
    <dgm:cxn modelId="{A0345496-4FC4-4D95-A811-460242E6DBDA}" type="presOf" srcId="{F734533C-4CCD-4050-90EA-54B5C5C6199A}" destId="{5692FE5A-0E3F-4505-90EB-D4FBB34D7A97}" srcOrd="0" destOrd="0" presId="urn:microsoft.com/office/officeart/2016/7/layout/BasicLinearProcessNumbered"/>
    <dgm:cxn modelId="{7882B29A-FFDE-4352-B8C7-94B4AD1E3187}" type="presOf" srcId="{0E8FDFE9-3E9B-4D09-BB76-915E18DC57DF}" destId="{4B808C5E-F19F-49DA-8F4F-7D40C8963BB0}" srcOrd="1" destOrd="0" presId="urn:microsoft.com/office/officeart/2016/7/layout/BasicLinearProcessNumbered"/>
    <dgm:cxn modelId="{D7DA70A3-8C37-46AD-8C47-EA37C83CD0CC}" type="presOf" srcId="{EC74C427-356A-4D73-AFB6-25EDA8010D6E}" destId="{FB87CF23-5804-462E-8399-3C79C0810672}" srcOrd="0" destOrd="0" presId="urn:microsoft.com/office/officeart/2016/7/layout/BasicLinearProcessNumbered"/>
    <dgm:cxn modelId="{E9EDAEAE-51B9-4394-A3CC-5D6FF70A9FC2}" type="presOf" srcId="{A4BDFD01-8842-4F27-9FCB-355C56207CE4}" destId="{C9FF6F97-81FA-4579-B79D-F40EB50D98AC}" srcOrd="0" destOrd="0" presId="urn:microsoft.com/office/officeart/2016/7/layout/BasicLinearProcessNumbered"/>
    <dgm:cxn modelId="{C6A544B1-E7AA-469E-BEA5-C8E18E6664D0}" type="presOf" srcId="{2BF3119C-916B-4A85-B734-F67C9A5C49E3}" destId="{BB124543-EE86-4C10-A7D7-341ABFD829E3}" srcOrd="0" destOrd="0" presId="urn:microsoft.com/office/officeart/2016/7/layout/BasicLinearProcessNumbered"/>
    <dgm:cxn modelId="{156276B4-8B0E-408A-A07A-C33100B1FB0D}" type="presOf" srcId="{00BF73B9-5B12-47EF-9092-B6310687CFE4}" destId="{BE737C83-13BC-4D1D-80CF-FA3B401520B7}" srcOrd="1" destOrd="0" presId="urn:microsoft.com/office/officeart/2016/7/layout/BasicLinearProcessNumbered"/>
    <dgm:cxn modelId="{7DE925DE-97C3-45D6-988B-7BCC51B338C1}" srcId="{C874AEDE-D652-4AEE-AAE3-25D92BE793A3}" destId="{A4BDFD01-8842-4F27-9FCB-355C56207CE4}" srcOrd="1" destOrd="0" parTransId="{5D2A17D2-87DD-4B70-8624-3A3475135F6B}" sibTransId="{2BF3119C-916B-4A85-B734-F67C9A5C49E3}"/>
    <dgm:cxn modelId="{E81E89F7-DE00-43E3-8EFB-815EB13242E3}" type="presOf" srcId="{A4BDFD01-8842-4F27-9FCB-355C56207CE4}" destId="{7F8ACE12-578A-4520-B124-A753787E726A}" srcOrd="1" destOrd="0" presId="urn:microsoft.com/office/officeart/2016/7/layout/BasicLinearProcessNumbered"/>
    <dgm:cxn modelId="{A3A6B8FD-908F-447A-8A04-E9CACFE98B72}" type="presOf" srcId="{F734533C-4CCD-4050-90EA-54B5C5C6199A}" destId="{B31AF9A4-AC03-4FA9-9F09-C92B3B3C734B}" srcOrd="1" destOrd="0" presId="urn:microsoft.com/office/officeart/2016/7/layout/BasicLinearProcessNumbered"/>
    <dgm:cxn modelId="{A86A97FF-74C0-4AB8-BF2E-9ED4D7CE829C}" srcId="{C874AEDE-D652-4AEE-AAE3-25D92BE793A3}" destId="{00BF73B9-5B12-47EF-9092-B6310687CFE4}" srcOrd="4" destOrd="0" parTransId="{3B586DA2-6A21-4925-A629-298C45AEA31E}" sibTransId="{EC74C427-356A-4D73-AFB6-25EDA8010D6E}"/>
    <dgm:cxn modelId="{403226F8-907B-4363-A50D-30F0D3BCDF80}" type="presParOf" srcId="{31C6A3A1-A0C9-4C58-B846-29E1016930F7}" destId="{B874E8C2-FD73-43B1-818A-7A35B62AF007}" srcOrd="0" destOrd="0" presId="urn:microsoft.com/office/officeart/2016/7/layout/BasicLinearProcessNumbered"/>
    <dgm:cxn modelId="{9FBD03BA-A667-474C-ACB7-D0BA391FA513}" type="presParOf" srcId="{B874E8C2-FD73-43B1-818A-7A35B62AF007}" destId="{5692FE5A-0E3F-4505-90EB-D4FBB34D7A97}" srcOrd="0" destOrd="0" presId="urn:microsoft.com/office/officeart/2016/7/layout/BasicLinearProcessNumbered"/>
    <dgm:cxn modelId="{D5079986-5E5A-48E9-B77F-8ED57DEE9C23}" type="presParOf" srcId="{B874E8C2-FD73-43B1-818A-7A35B62AF007}" destId="{804B62E8-2D25-4071-86B8-795315149468}" srcOrd="1" destOrd="0" presId="urn:microsoft.com/office/officeart/2016/7/layout/BasicLinearProcessNumbered"/>
    <dgm:cxn modelId="{73E88F61-0E8D-433B-8F1B-D665EC797120}" type="presParOf" srcId="{B874E8C2-FD73-43B1-818A-7A35B62AF007}" destId="{3F6FE645-F1C2-4888-B3B0-8277DD561531}" srcOrd="2" destOrd="0" presId="urn:microsoft.com/office/officeart/2016/7/layout/BasicLinearProcessNumbered"/>
    <dgm:cxn modelId="{0E8D69AE-D382-4456-A18C-70BC0E5C07BC}" type="presParOf" srcId="{B874E8C2-FD73-43B1-818A-7A35B62AF007}" destId="{B31AF9A4-AC03-4FA9-9F09-C92B3B3C734B}" srcOrd="3" destOrd="0" presId="urn:microsoft.com/office/officeart/2016/7/layout/BasicLinearProcessNumbered"/>
    <dgm:cxn modelId="{3D50A056-A474-4EA5-A2E7-4754BE2C0637}" type="presParOf" srcId="{31C6A3A1-A0C9-4C58-B846-29E1016930F7}" destId="{ACA52743-A251-4E0C-A6D8-118827F9099E}" srcOrd="1" destOrd="0" presId="urn:microsoft.com/office/officeart/2016/7/layout/BasicLinearProcessNumbered"/>
    <dgm:cxn modelId="{39C67E89-2F66-46C1-BA9D-33AC19A55643}" type="presParOf" srcId="{31C6A3A1-A0C9-4C58-B846-29E1016930F7}" destId="{1766F387-1766-4074-9604-797AFA86DF8C}" srcOrd="2" destOrd="0" presId="urn:microsoft.com/office/officeart/2016/7/layout/BasicLinearProcessNumbered"/>
    <dgm:cxn modelId="{E269C893-328F-40D2-8446-96DE06F76049}" type="presParOf" srcId="{1766F387-1766-4074-9604-797AFA86DF8C}" destId="{C9FF6F97-81FA-4579-B79D-F40EB50D98AC}" srcOrd="0" destOrd="0" presId="urn:microsoft.com/office/officeart/2016/7/layout/BasicLinearProcessNumbered"/>
    <dgm:cxn modelId="{3D051BCE-5C93-4BBA-A52D-0FF943090FCF}" type="presParOf" srcId="{1766F387-1766-4074-9604-797AFA86DF8C}" destId="{BB124543-EE86-4C10-A7D7-341ABFD829E3}" srcOrd="1" destOrd="0" presId="urn:microsoft.com/office/officeart/2016/7/layout/BasicLinearProcessNumbered"/>
    <dgm:cxn modelId="{AA45D3E7-0BD0-40AA-96BF-E32D2A086F20}" type="presParOf" srcId="{1766F387-1766-4074-9604-797AFA86DF8C}" destId="{00C8C4BB-2083-4F05-8781-4E95CC8EEFC0}" srcOrd="2" destOrd="0" presId="urn:microsoft.com/office/officeart/2016/7/layout/BasicLinearProcessNumbered"/>
    <dgm:cxn modelId="{298616E2-37DB-415B-B1B6-C2AAE66F106A}" type="presParOf" srcId="{1766F387-1766-4074-9604-797AFA86DF8C}" destId="{7F8ACE12-578A-4520-B124-A753787E726A}" srcOrd="3" destOrd="0" presId="urn:microsoft.com/office/officeart/2016/7/layout/BasicLinearProcessNumbered"/>
    <dgm:cxn modelId="{ADF60FC3-0FDE-4FF5-BD32-F106BA1FEF4B}" type="presParOf" srcId="{31C6A3A1-A0C9-4C58-B846-29E1016930F7}" destId="{9E6F5D3E-3D7E-4AB3-A8DE-FB886EDC745D}" srcOrd="3" destOrd="0" presId="urn:microsoft.com/office/officeart/2016/7/layout/BasicLinearProcessNumbered"/>
    <dgm:cxn modelId="{C5C3E40F-2E43-4A93-8963-3A663AE3F083}" type="presParOf" srcId="{31C6A3A1-A0C9-4C58-B846-29E1016930F7}" destId="{50E3CFB9-3B77-4150-B5BD-D392EF442536}" srcOrd="4" destOrd="0" presId="urn:microsoft.com/office/officeart/2016/7/layout/BasicLinearProcessNumbered"/>
    <dgm:cxn modelId="{750480A4-2BD8-42D0-9D41-1444DA11D4DC}" type="presParOf" srcId="{50E3CFB9-3B77-4150-B5BD-D392EF442536}" destId="{238A9C83-2825-4B3A-84BC-CC587C219ACC}" srcOrd="0" destOrd="0" presId="urn:microsoft.com/office/officeart/2016/7/layout/BasicLinearProcessNumbered"/>
    <dgm:cxn modelId="{FD938C30-4231-4DDF-9927-F99F4E6211D9}" type="presParOf" srcId="{50E3CFB9-3B77-4150-B5BD-D392EF442536}" destId="{8595134F-0CE4-434D-B0DC-D4E9BCD961F6}" srcOrd="1" destOrd="0" presId="urn:microsoft.com/office/officeart/2016/7/layout/BasicLinearProcessNumbered"/>
    <dgm:cxn modelId="{ABEB1C7D-B784-4FFF-A69E-A7027AF41A1A}" type="presParOf" srcId="{50E3CFB9-3B77-4150-B5BD-D392EF442536}" destId="{1AE003E3-496D-400A-A4EB-F265FED3FB53}" srcOrd="2" destOrd="0" presId="urn:microsoft.com/office/officeart/2016/7/layout/BasicLinearProcessNumbered"/>
    <dgm:cxn modelId="{46263DDD-53C7-4C17-A13F-6BC2AE411845}" type="presParOf" srcId="{50E3CFB9-3B77-4150-B5BD-D392EF442536}" destId="{4B808C5E-F19F-49DA-8F4F-7D40C8963BB0}" srcOrd="3" destOrd="0" presId="urn:microsoft.com/office/officeart/2016/7/layout/BasicLinearProcessNumbered"/>
    <dgm:cxn modelId="{9458137A-E248-417E-B3C4-BEB58C83B5E5}" type="presParOf" srcId="{31C6A3A1-A0C9-4C58-B846-29E1016930F7}" destId="{8FE107D3-8D45-475C-A902-437848B55533}" srcOrd="5" destOrd="0" presId="urn:microsoft.com/office/officeart/2016/7/layout/BasicLinearProcessNumbered"/>
    <dgm:cxn modelId="{238B84B0-1F29-4783-85F9-F9339D2271E4}" type="presParOf" srcId="{31C6A3A1-A0C9-4C58-B846-29E1016930F7}" destId="{7AD5FC49-5467-4529-B877-383D4D514964}" srcOrd="6" destOrd="0" presId="urn:microsoft.com/office/officeart/2016/7/layout/BasicLinearProcessNumbered"/>
    <dgm:cxn modelId="{D07661E8-0790-4EB4-96BC-75A2BC807325}" type="presParOf" srcId="{7AD5FC49-5467-4529-B877-383D4D514964}" destId="{4A592F29-E655-41DA-B27D-CA766F2184FE}" srcOrd="0" destOrd="0" presId="urn:microsoft.com/office/officeart/2016/7/layout/BasicLinearProcessNumbered"/>
    <dgm:cxn modelId="{65A00E0A-B4A5-40A5-B44F-853DCBC9CB80}" type="presParOf" srcId="{7AD5FC49-5467-4529-B877-383D4D514964}" destId="{0AAAF7CF-DD16-428C-96E5-8F6BED4D6549}" srcOrd="1" destOrd="0" presId="urn:microsoft.com/office/officeart/2016/7/layout/BasicLinearProcessNumbered"/>
    <dgm:cxn modelId="{EE618E5A-86B8-4290-B176-5620879F8138}" type="presParOf" srcId="{7AD5FC49-5467-4529-B877-383D4D514964}" destId="{83B97EFC-F6E8-419B-9A21-181650611C2E}" srcOrd="2" destOrd="0" presId="urn:microsoft.com/office/officeart/2016/7/layout/BasicLinearProcessNumbered"/>
    <dgm:cxn modelId="{00A1F582-425F-480B-B8A9-C11FBE8B0EE7}" type="presParOf" srcId="{7AD5FC49-5467-4529-B877-383D4D514964}" destId="{190898ED-25FA-4551-9191-DEB05AFDA2BD}" srcOrd="3" destOrd="0" presId="urn:microsoft.com/office/officeart/2016/7/layout/BasicLinearProcessNumbered"/>
    <dgm:cxn modelId="{3813CF1F-A559-4522-A5BC-12DC04D60FE4}" type="presParOf" srcId="{31C6A3A1-A0C9-4C58-B846-29E1016930F7}" destId="{53E5457F-D360-4C7C-B585-91AC7E76D934}" srcOrd="7" destOrd="0" presId="urn:microsoft.com/office/officeart/2016/7/layout/BasicLinearProcessNumbered"/>
    <dgm:cxn modelId="{836C31DF-851A-4F17-8049-719EE31AD612}" type="presParOf" srcId="{31C6A3A1-A0C9-4C58-B846-29E1016930F7}" destId="{729F16E7-603E-4AB3-81BF-8056C0057C54}" srcOrd="8" destOrd="0" presId="urn:microsoft.com/office/officeart/2016/7/layout/BasicLinearProcessNumbered"/>
    <dgm:cxn modelId="{79D6B787-3CE1-4D8C-9C45-F5FD28AFCD0E}" type="presParOf" srcId="{729F16E7-603E-4AB3-81BF-8056C0057C54}" destId="{F963CFE8-1121-4CAA-858B-CBCADD1013E9}" srcOrd="0" destOrd="0" presId="urn:microsoft.com/office/officeart/2016/7/layout/BasicLinearProcessNumbered"/>
    <dgm:cxn modelId="{C23E2057-1F25-4ED2-BFD0-34439F1D3FA2}" type="presParOf" srcId="{729F16E7-603E-4AB3-81BF-8056C0057C54}" destId="{FB87CF23-5804-462E-8399-3C79C0810672}" srcOrd="1" destOrd="0" presId="urn:microsoft.com/office/officeart/2016/7/layout/BasicLinearProcessNumbered"/>
    <dgm:cxn modelId="{DE2A3E86-8C73-4616-91D7-64D2F98BFB7F}" type="presParOf" srcId="{729F16E7-603E-4AB3-81BF-8056C0057C54}" destId="{5361C2CA-3325-446C-8196-ADDB66D34BFD}" srcOrd="2" destOrd="0" presId="urn:microsoft.com/office/officeart/2016/7/layout/BasicLinearProcessNumbered"/>
    <dgm:cxn modelId="{D198CF69-1AAB-4857-8572-83331DCD14F0}" type="presParOf" srcId="{729F16E7-603E-4AB3-81BF-8056C0057C54}" destId="{BE737C83-13BC-4D1D-80CF-FA3B401520B7}" srcOrd="3" destOrd="0" presId="urn:microsoft.com/office/officeart/2016/7/layout/BasicLinearProcessNumbered"/>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78AABFB-AB15-44EA-B93D-62BA42761171}">
      <dsp:nvSpPr>
        <dsp:cNvPr id="0" name=""/>
        <dsp:cNvSpPr/>
      </dsp:nvSpPr>
      <dsp:spPr>
        <a:xfrm>
          <a:off x="0" y="123323"/>
          <a:ext cx="6391275" cy="1213289"/>
        </a:xfrm>
        <a:prstGeom prst="round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b="0" i="0" kern="1200"/>
            <a:t>Clear, systematic and ongoing identification of how learning and development (L&amp;D) needs relate to performance gaps is key in ensuring effective learning across an organisation.</a:t>
          </a:r>
          <a:endParaRPr lang="en-US" sz="1700" kern="1200"/>
        </a:p>
      </dsp:txBody>
      <dsp:txXfrm>
        <a:off x="59228" y="182551"/>
        <a:ext cx="6272819" cy="1094833"/>
      </dsp:txXfrm>
    </dsp:sp>
    <dsp:sp modelId="{4815769C-F536-4C44-A7C8-BDF1CD8415E5}">
      <dsp:nvSpPr>
        <dsp:cNvPr id="0" name=""/>
        <dsp:cNvSpPr/>
      </dsp:nvSpPr>
      <dsp:spPr>
        <a:xfrm>
          <a:off x="0" y="1385573"/>
          <a:ext cx="6391275" cy="1213289"/>
        </a:xfrm>
        <a:prstGeom prst="roundRect">
          <a:avLst/>
        </a:prstGeom>
        <a:solidFill>
          <a:schemeClr val="accent2">
            <a:hueOff val="-6588574"/>
            <a:satOff val="30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b="0" i="0" kern="1200"/>
            <a:t>However, the process can be seen as a rigid, box-ticking annual exercise unless it’s aligned with internal and external organisational drivers.</a:t>
          </a:r>
          <a:endParaRPr lang="en-US" sz="1700" kern="1200"/>
        </a:p>
      </dsp:txBody>
      <dsp:txXfrm>
        <a:off x="59228" y="1444801"/>
        <a:ext cx="6272819" cy="1094833"/>
      </dsp:txXfrm>
    </dsp:sp>
    <dsp:sp modelId="{5BD03855-780C-4657-8586-BA68F4832D3C}">
      <dsp:nvSpPr>
        <dsp:cNvPr id="0" name=""/>
        <dsp:cNvSpPr/>
      </dsp:nvSpPr>
      <dsp:spPr>
        <a:xfrm>
          <a:off x="0" y="2647823"/>
          <a:ext cx="6391275" cy="1213289"/>
        </a:xfrm>
        <a:prstGeom prst="roundRect">
          <a:avLst/>
        </a:prstGeom>
        <a:solidFill>
          <a:schemeClr val="accent2">
            <a:hueOff val="-13177148"/>
            <a:satOff val="601"/>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b="0" i="0" kern="1200"/>
            <a:t>The need for organisational agility means L&amp;D professionals need to constantly align to their organisation’s performance needs.</a:t>
          </a:r>
          <a:endParaRPr lang="en-US" sz="1700" kern="1200"/>
        </a:p>
      </dsp:txBody>
      <dsp:txXfrm>
        <a:off x="59228" y="2707051"/>
        <a:ext cx="6272819" cy="1094833"/>
      </dsp:txXfrm>
    </dsp:sp>
    <dsp:sp modelId="{634ABCAE-6258-4869-9371-94C3ECE01553}">
      <dsp:nvSpPr>
        <dsp:cNvPr id="0" name=""/>
        <dsp:cNvSpPr/>
      </dsp:nvSpPr>
      <dsp:spPr>
        <a:xfrm>
          <a:off x="0" y="3910073"/>
          <a:ext cx="6391275" cy="1213289"/>
        </a:xfrm>
        <a:prstGeom prst="roundRect">
          <a:avLst/>
        </a:prstGeom>
        <a:solidFill>
          <a:schemeClr val="accent2">
            <a:hueOff val="-19765721"/>
            <a:satOff val="901"/>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b="0" i="0" kern="1200"/>
            <a:t>(CIPD, 2023)</a:t>
          </a:r>
          <a:endParaRPr lang="en-US" sz="1700" kern="1200"/>
        </a:p>
      </dsp:txBody>
      <dsp:txXfrm>
        <a:off x="59228" y="3969301"/>
        <a:ext cx="6272819" cy="109483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F171D70-06F3-4040-BA87-AF5843C66D60}">
      <dsp:nvSpPr>
        <dsp:cNvPr id="0" name=""/>
        <dsp:cNvSpPr/>
      </dsp:nvSpPr>
      <dsp:spPr>
        <a:xfrm>
          <a:off x="0" y="4098"/>
          <a:ext cx="6391275" cy="873081"/>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9A28DDA-D4D5-446B-A3D7-9B23D2C931A3}">
      <dsp:nvSpPr>
        <dsp:cNvPr id="0" name=""/>
        <dsp:cNvSpPr/>
      </dsp:nvSpPr>
      <dsp:spPr>
        <a:xfrm>
          <a:off x="264107" y="200542"/>
          <a:ext cx="480194" cy="48019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EF72C3F1-ACE2-4344-BEA6-15C2048B1AAD}">
      <dsp:nvSpPr>
        <dsp:cNvPr id="0" name=""/>
        <dsp:cNvSpPr/>
      </dsp:nvSpPr>
      <dsp:spPr>
        <a:xfrm>
          <a:off x="1008409" y="4098"/>
          <a:ext cx="5382865" cy="8730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2401" tIns="92401" rIns="92401" bIns="92401" numCol="1" spcCol="1270" anchor="ctr" anchorCtr="0">
          <a:noAutofit/>
        </a:bodyPr>
        <a:lstStyle/>
        <a:p>
          <a:pPr marL="0" lvl="0" indent="0" algn="l" defTabSz="711200">
            <a:lnSpc>
              <a:spcPct val="90000"/>
            </a:lnSpc>
            <a:spcBef>
              <a:spcPct val="0"/>
            </a:spcBef>
            <a:spcAft>
              <a:spcPct val="35000"/>
            </a:spcAft>
            <a:buNone/>
          </a:pPr>
          <a:r>
            <a:rPr lang="en-GB" sz="1600" b="0" i="0" kern="1200"/>
            <a:t>No one has unlimited budgets</a:t>
          </a:r>
          <a:endParaRPr lang="en-US" sz="1600" kern="1200"/>
        </a:p>
      </dsp:txBody>
      <dsp:txXfrm>
        <a:off x="1008409" y="4098"/>
        <a:ext cx="5382865" cy="873081"/>
      </dsp:txXfrm>
    </dsp:sp>
    <dsp:sp modelId="{F9F29D44-0A1E-46D3-B30A-E99BF3D82CFC}">
      <dsp:nvSpPr>
        <dsp:cNvPr id="0" name=""/>
        <dsp:cNvSpPr/>
      </dsp:nvSpPr>
      <dsp:spPr>
        <a:xfrm>
          <a:off x="0" y="1095450"/>
          <a:ext cx="6391275" cy="873081"/>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E79EE4E-B2F6-4EF7-9D70-63301BF514E0}">
      <dsp:nvSpPr>
        <dsp:cNvPr id="0" name=""/>
        <dsp:cNvSpPr/>
      </dsp:nvSpPr>
      <dsp:spPr>
        <a:xfrm>
          <a:off x="264107" y="1291894"/>
          <a:ext cx="480194" cy="48019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914BC1F9-B53E-494A-AC0A-1C07FD14E2AA}">
      <dsp:nvSpPr>
        <dsp:cNvPr id="0" name=""/>
        <dsp:cNvSpPr/>
      </dsp:nvSpPr>
      <dsp:spPr>
        <a:xfrm>
          <a:off x="1008409" y="1095450"/>
          <a:ext cx="5382865" cy="8730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2401" tIns="92401" rIns="92401" bIns="92401" numCol="1" spcCol="1270" anchor="ctr" anchorCtr="0">
          <a:noAutofit/>
        </a:bodyPr>
        <a:lstStyle/>
        <a:p>
          <a:pPr marL="0" lvl="0" indent="0" algn="l" defTabSz="711200">
            <a:lnSpc>
              <a:spcPct val="90000"/>
            </a:lnSpc>
            <a:spcBef>
              <a:spcPct val="0"/>
            </a:spcBef>
            <a:spcAft>
              <a:spcPct val="35000"/>
            </a:spcAft>
            <a:buNone/>
          </a:pPr>
          <a:r>
            <a:rPr lang="en-GB" sz="1600" b="0" i="0" kern="1200"/>
            <a:t>Frequently staffing costs are the highest cost to the business</a:t>
          </a:r>
          <a:endParaRPr lang="en-US" sz="1600" kern="1200"/>
        </a:p>
      </dsp:txBody>
      <dsp:txXfrm>
        <a:off x="1008409" y="1095450"/>
        <a:ext cx="5382865" cy="873081"/>
      </dsp:txXfrm>
    </dsp:sp>
    <dsp:sp modelId="{2F1B5185-15C5-4541-A289-B2FDAB9654A9}">
      <dsp:nvSpPr>
        <dsp:cNvPr id="0" name=""/>
        <dsp:cNvSpPr/>
      </dsp:nvSpPr>
      <dsp:spPr>
        <a:xfrm>
          <a:off x="0" y="2186802"/>
          <a:ext cx="6391275" cy="873081"/>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82B8DD3-92FB-41EF-B96D-7E985B6D0C2F}">
      <dsp:nvSpPr>
        <dsp:cNvPr id="0" name=""/>
        <dsp:cNvSpPr/>
      </dsp:nvSpPr>
      <dsp:spPr>
        <a:xfrm>
          <a:off x="264107" y="2383246"/>
          <a:ext cx="480194" cy="48019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2A642078-DD0D-41B9-8119-C645BABF11F5}">
      <dsp:nvSpPr>
        <dsp:cNvPr id="0" name=""/>
        <dsp:cNvSpPr/>
      </dsp:nvSpPr>
      <dsp:spPr>
        <a:xfrm>
          <a:off x="1008409" y="2186802"/>
          <a:ext cx="5382865" cy="8730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2401" tIns="92401" rIns="92401" bIns="92401" numCol="1" spcCol="1270" anchor="ctr" anchorCtr="0">
          <a:noAutofit/>
        </a:bodyPr>
        <a:lstStyle/>
        <a:p>
          <a:pPr marL="0" lvl="0" indent="0" algn="l" defTabSz="711200">
            <a:lnSpc>
              <a:spcPct val="90000"/>
            </a:lnSpc>
            <a:spcBef>
              <a:spcPct val="0"/>
            </a:spcBef>
            <a:spcAft>
              <a:spcPct val="35000"/>
            </a:spcAft>
            <a:buNone/>
          </a:pPr>
          <a:r>
            <a:rPr lang="en-GB" sz="1600" b="0" i="0" kern="1200"/>
            <a:t>Maximising ROI must be a key concern</a:t>
          </a:r>
          <a:endParaRPr lang="en-US" sz="1600" kern="1200"/>
        </a:p>
      </dsp:txBody>
      <dsp:txXfrm>
        <a:off x="1008409" y="2186802"/>
        <a:ext cx="5382865" cy="873081"/>
      </dsp:txXfrm>
    </dsp:sp>
    <dsp:sp modelId="{2E429C89-23D8-44C0-8A1F-0E215A66ECAE}">
      <dsp:nvSpPr>
        <dsp:cNvPr id="0" name=""/>
        <dsp:cNvSpPr/>
      </dsp:nvSpPr>
      <dsp:spPr>
        <a:xfrm>
          <a:off x="0" y="3278154"/>
          <a:ext cx="6391275" cy="873081"/>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30D5C7A-947F-4084-9BDB-080B2D5C3460}">
      <dsp:nvSpPr>
        <dsp:cNvPr id="0" name=""/>
        <dsp:cNvSpPr/>
      </dsp:nvSpPr>
      <dsp:spPr>
        <a:xfrm>
          <a:off x="264107" y="3474597"/>
          <a:ext cx="480194" cy="48019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74976EF0-2D61-45B4-B35A-36805DCDF43C}">
      <dsp:nvSpPr>
        <dsp:cNvPr id="0" name=""/>
        <dsp:cNvSpPr/>
      </dsp:nvSpPr>
      <dsp:spPr>
        <a:xfrm>
          <a:off x="1008409" y="3278154"/>
          <a:ext cx="5382865" cy="8730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2401" tIns="92401" rIns="92401" bIns="92401" numCol="1" spcCol="1270" anchor="ctr" anchorCtr="0">
          <a:noAutofit/>
        </a:bodyPr>
        <a:lstStyle/>
        <a:p>
          <a:pPr marL="0" lvl="0" indent="0" algn="l" defTabSz="711200">
            <a:lnSpc>
              <a:spcPct val="90000"/>
            </a:lnSpc>
            <a:spcBef>
              <a:spcPct val="0"/>
            </a:spcBef>
            <a:spcAft>
              <a:spcPct val="35000"/>
            </a:spcAft>
            <a:buNone/>
          </a:pPr>
          <a:r>
            <a:rPr lang="en-GB" sz="1600" b="0" i="0" kern="1200"/>
            <a:t>Learning needs will vary considerably: the apprentice is very different to the Chief Executive Officer</a:t>
          </a:r>
          <a:endParaRPr lang="en-US" sz="1600" kern="1200"/>
        </a:p>
      </dsp:txBody>
      <dsp:txXfrm>
        <a:off x="1008409" y="3278154"/>
        <a:ext cx="5382865" cy="873081"/>
      </dsp:txXfrm>
    </dsp:sp>
    <dsp:sp modelId="{4E97F76E-B7B3-4251-97C2-206DE5AA788C}">
      <dsp:nvSpPr>
        <dsp:cNvPr id="0" name=""/>
        <dsp:cNvSpPr/>
      </dsp:nvSpPr>
      <dsp:spPr>
        <a:xfrm>
          <a:off x="0" y="4369506"/>
          <a:ext cx="6391275" cy="873081"/>
        </a:xfrm>
        <a:prstGeom prst="roundRect">
          <a:avLst>
            <a:gd name="adj" fmla="val 1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54456D6-3835-4E12-9B7B-7500706DBA4C}">
      <dsp:nvSpPr>
        <dsp:cNvPr id="0" name=""/>
        <dsp:cNvSpPr/>
      </dsp:nvSpPr>
      <dsp:spPr>
        <a:xfrm>
          <a:off x="264107" y="4565949"/>
          <a:ext cx="480194" cy="480194"/>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6CB7E8C2-822B-4DEC-8CB4-27807F78F8EF}">
      <dsp:nvSpPr>
        <dsp:cNvPr id="0" name=""/>
        <dsp:cNvSpPr/>
      </dsp:nvSpPr>
      <dsp:spPr>
        <a:xfrm>
          <a:off x="1008409" y="4369506"/>
          <a:ext cx="5382865" cy="8730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2401" tIns="92401" rIns="92401" bIns="92401" numCol="1" spcCol="1270" anchor="ctr" anchorCtr="0">
          <a:noAutofit/>
        </a:bodyPr>
        <a:lstStyle/>
        <a:p>
          <a:pPr marL="0" lvl="0" indent="0" algn="l" defTabSz="711200">
            <a:lnSpc>
              <a:spcPct val="90000"/>
            </a:lnSpc>
            <a:spcBef>
              <a:spcPct val="0"/>
            </a:spcBef>
            <a:spcAft>
              <a:spcPct val="35000"/>
            </a:spcAft>
            <a:buNone/>
          </a:pPr>
          <a:r>
            <a:rPr lang="en-GB" sz="1600" b="0" i="0" kern="1200"/>
            <a:t>Evidence that this is rarely given enough attention (Clarke 2003)</a:t>
          </a:r>
          <a:endParaRPr lang="en-US" sz="1600" kern="1200"/>
        </a:p>
      </dsp:txBody>
      <dsp:txXfrm>
        <a:off x="1008409" y="4369506"/>
        <a:ext cx="5382865" cy="87308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EB4E58B-6D8A-4F40-B87D-FD5BE9DEE97C}">
      <dsp:nvSpPr>
        <dsp:cNvPr id="0" name=""/>
        <dsp:cNvSpPr/>
      </dsp:nvSpPr>
      <dsp:spPr>
        <a:xfrm>
          <a:off x="0" y="852586"/>
          <a:ext cx="6391275" cy="157400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2A1928E-E0DF-441F-BCED-2AF7EBB3F2CC}">
      <dsp:nvSpPr>
        <dsp:cNvPr id="0" name=""/>
        <dsp:cNvSpPr/>
      </dsp:nvSpPr>
      <dsp:spPr>
        <a:xfrm>
          <a:off x="476136" y="1206738"/>
          <a:ext cx="865703" cy="86570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533F29B1-3C9A-455D-B97B-C725C3318FF7}">
      <dsp:nvSpPr>
        <dsp:cNvPr id="0" name=""/>
        <dsp:cNvSpPr/>
      </dsp:nvSpPr>
      <dsp:spPr>
        <a:xfrm>
          <a:off x="1817977" y="852586"/>
          <a:ext cx="4573297" cy="15740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6582" tIns="166582" rIns="166582" bIns="166582" numCol="1" spcCol="1270" anchor="ctr" anchorCtr="0">
          <a:noAutofit/>
        </a:bodyPr>
        <a:lstStyle/>
        <a:p>
          <a:pPr marL="0" lvl="0" indent="0" algn="l" defTabSz="1111250">
            <a:lnSpc>
              <a:spcPct val="90000"/>
            </a:lnSpc>
            <a:spcBef>
              <a:spcPct val="0"/>
            </a:spcBef>
            <a:spcAft>
              <a:spcPct val="35000"/>
            </a:spcAft>
            <a:buNone/>
          </a:pPr>
          <a:r>
            <a:rPr lang="en-GB" sz="2500" b="0" i="0" kern="1200"/>
            <a:t>Information-gathering and analysis (Iqbal &amp; Khan 2011; Leat &amp; Lovel 1997)</a:t>
          </a:r>
          <a:endParaRPr lang="en-US" sz="2500" kern="1200"/>
        </a:p>
      </dsp:txBody>
      <dsp:txXfrm>
        <a:off x="1817977" y="852586"/>
        <a:ext cx="4573297" cy="1574006"/>
      </dsp:txXfrm>
    </dsp:sp>
    <dsp:sp modelId="{3D32ACE7-F28A-4AEB-8635-68B93B12D724}">
      <dsp:nvSpPr>
        <dsp:cNvPr id="0" name=""/>
        <dsp:cNvSpPr/>
      </dsp:nvSpPr>
      <dsp:spPr>
        <a:xfrm>
          <a:off x="0" y="2820094"/>
          <a:ext cx="6391275" cy="157400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D1969CC-0327-4093-8759-46C787F2968B}">
      <dsp:nvSpPr>
        <dsp:cNvPr id="0" name=""/>
        <dsp:cNvSpPr/>
      </dsp:nvSpPr>
      <dsp:spPr>
        <a:xfrm>
          <a:off x="476136" y="3174245"/>
          <a:ext cx="865703" cy="86570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FE613911-4203-4E70-9D0B-5B098FF96B4C}">
      <dsp:nvSpPr>
        <dsp:cNvPr id="0" name=""/>
        <dsp:cNvSpPr/>
      </dsp:nvSpPr>
      <dsp:spPr>
        <a:xfrm>
          <a:off x="1817977" y="2820094"/>
          <a:ext cx="4573297" cy="15740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6582" tIns="166582" rIns="166582" bIns="166582" numCol="1" spcCol="1270" anchor="ctr" anchorCtr="0">
          <a:noAutofit/>
        </a:bodyPr>
        <a:lstStyle/>
        <a:p>
          <a:pPr marL="0" lvl="0" indent="0" algn="l" defTabSz="1111250">
            <a:lnSpc>
              <a:spcPct val="90000"/>
            </a:lnSpc>
            <a:spcBef>
              <a:spcPct val="0"/>
            </a:spcBef>
            <a:spcAft>
              <a:spcPct val="35000"/>
            </a:spcAft>
            <a:buNone/>
          </a:pPr>
          <a:r>
            <a:rPr lang="en-GB" sz="2500" b="0" i="0" kern="1200"/>
            <a:t>Diagnostic stage: seeking data and insights about employee capability</a:t>
          </a:r>
          <a:endParaRPr lang="en-US" sz="2500" kern="1200"/>
        </a:p>
      </dsp:txBody>
      <dsp:txXfrm>
        <a:off x="1817977" y="2820094"/>
        <a:ext cx="4573297" cy="157400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692FE5A-0E3F-4505-90EB-D4FBB34D7A97}">
      <dsp:nvSpPr>
        <dsp:cNvPr id="0" name=""/>
        <dsp:cNvSpPr/>
      </dsp:nvSpPr>
      <dsp:spPr>
        <a:xfrm>
          <a:off x="3289" y="464459"/>
          <a:ext cx="1781259" cy="2493763"/>
        </a:xfrm>
        <a:prstGeom prst="rect">
          <a:avLst/>
        </a:prstGeom>
        <a:solidFill>
          <a:schemeClr val="accent2">
            <a:tint val="40000"/>
            <a:alpha val="90000"/>
            <a:hueOff val="0"/>
            <a:satOff val="0"/>
            <a:lumOff val="0"/>
            <a:alphaOff val="0"/>
          </a:schemeClr>
        </a:solidFill>
        <a:ln w="9525" cap="rnd" cmpd="sng" algn="ctr">
          <a:solidFill>
            <a:schemeClr val="accent2">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38874" tIns="330200" rIns="138874" bIns="330200" numCol="1" spcCol="1270" anchor="t" anchorCtr="0">
          <a:noAutofit/>
        </a:bodyPr>
        <a:lstStyle/>
        <a:p>
          <a:pPr marL="0" lvl="0" indent="0" algn="l" defTabSz="666750">
            <a:lnSpc>
              <a:spcPct val="90000"/>
            </a:lnSpc>
            <a:spcBef>
              <a:spcPct val="0"/>
            </a:spcBef>
            <a:spcAft>
              <a:spcPct val="35000"/>
            </a:spcAft>
            <a:buNone/>
          </a:pPr>
          <a:r>
            <a:rPr lang="en-GB" sz="1500" b="0" i="0" kern="1200"/>
            <a:t>Identifying organisational support</a:t>
          </a:r>
          <a:endParaRPr lang="en-US" sz="1500" kern="1200"/>
        </a:p>
      </dsp:txBody>
      <dsp:txXfrm>
        <a:off x="3289" y="1412089"/>
        <a:ext cx="1781259" cy="1496258"/>
      </dsp:txXfrm>
    </dsp:sp>
    <dsp:sp modelId="{804B62E8-2D25-4071-86B8-795315149468}">
      <dsp:nvSpPr>
        <dsp:cNvPr id="0" name=""/>
        <dsp:cNvSpPr/>
      </dsp:nvSpPr>
      <dsp:spPr>
        <a:xfrm>
          <a:off x="519855" y="713835"/>
          <a:ext cx="748129" cy="748129"/>
        </a:xfrm>
        <a:prstGeom prst="ellipse">
          <a:avLst/>
        </a:prstGeom>
        <a:gradFill rotWithShape="0">
          <a:gsLst>
            <a:gs pos="0">
              <a:schemeClr val="accent2">
                <a:hueOff val="0"/>
                <a:satOff val="0"/>
                <a:lumOff val="0"/>
                <a:alphaOff val="0"/>
                <a:tint val="98000"/>
                <a:lumMod val="114000"/>
              </a:schemeClr>
            </a:gs>
            <a:gs pos="100000">
              <a:schemeClr val="accent2">
                <a:hueOff val="0"/>
                <a:satOff val="0"/>
                <a:lumOff val="0"/>
                <a:alphaOff val="0"/>
                <a:shade val="90000"/>
                <a:lumMod val="84000"/>
              </a:schemeClr>
            </a:gs>
          </a:gsLst>
          <a:lin ang="5400000" scaled="0"/>
        </a:gradFill>
        <a:ln w="9525" cap="rnd" cmpd="sng" algn="ctr">
          <a:solidFill>
            <a:schemeClr val="accent2">
              <a:hueOff val="0"/>
              <a:satOff val="0"/>
              <a:lumOff val="0"/>
              <a:alphaOff val="0"/>
            </a:schemeClr>
          </a:solidFill>
          <a:prstDash val="solid"/>
        </a:ln>
        <a:effectLst>
          <a:outerShdw blurRad="38100" dist="25400" dir="5400000" rotWithShape="0">
            <a:srgbClr val="000000">
              <a:alpha val="45000"/>
            </a:srgbClr>
          </a:outerShdw>
        </a:effectLst>
      </dsp:spPr>
      <dsp:style>
        <a:lnRef idx="1">
          <a:scrgbClr r="0" g="0" b="0"/>
        </a:lnRef>
        <a:fillRef idx="3">
          <a:scrgbClr r="0" g="0" b="0"/>
        </a:fillRef>
        <a:effectRef idx="2">
          <a:scrgbClr r="0" g="0" b="0"/>
        </a:effectRef>
        <a:fontRef idx="minor">
          <a:schemeClr val="lt1"/>
        </a:fontRef>
      </dsp:style>
      <dsp:txBody>
        <a:bodyPr spcFirstLastPara="0" vert="horz" wrap="square" lIns="58327" tIns="12700" rIns="58327" bIns="12700" numCol="1" spcCol="1270" anchor="ctr" anchorCtr="0">
          <a:noAutofit/>
        </a:bodyPr>
        <a:lstStyle/>
        <a:p>
          <a:pPr marL="0" lvl="0" indent="0" algn="ctr" defTabSz="1555750">
            <a:lnSpc>
              <a:spcPct val="90000"/>
            </a:lnSpc>
            <a:spcBef>
              <a:spcPct val="0"/>
            </a:spcBef>
            <a:spcAft>
              <a:spcPct val="35000"/>
            </a:spcAft>
            <a:buNone/>
          </a:pPr>
          <a:r>
            <a:rPr lang="en-US" sz="3500" kern="1200"/>
            <a:t>1</a:t>
          </a:r>
        </a:p>
      </dsp:txBody>
      <dsp:txXfrm>
        <a:off x="629416" y="823396"/>
        <a:ext cx="529007" cy="529007"/>
      </dsp:txXfrm>
    </dsp:sp>
    <dsp:sp modelId="{3F6FE645-F1C2-4888-B3B0-8277DD561531}">
      <dsp:nvSpPr>
        <dsp:cNvPr id="0" name=""/>
        <dsp:cNvSpPr/>
      </dsp:nvSpPr>
      <dsp:spPr>
        <a:xfrm>
          <a:off x="3289" y="2958151"/>
          <a:ext cx="1781259" cy="72"/>
        </a:xfrm>
        <a:prstGeom prst="rect">
          <a:avLst/>
        </a:prstGeom>
        <a:gradFill rotWithShape="0">
          <a:gsLst>
            <a:gs pos="0">
              <a:schemeClr val="accent2">
                <a:hueOff val="-2196191"/>
                <a:satOff val="100"/>
                <a:lumOff val="0"/>
                <a:alphaOff val="0"/>
                <a:tint val="98000"/>
                <a:lumMod val="114000"/>
              </a:schemeClr>
            </a:gs>
            <a:gs pos="100000">
              <a:schemeClr val="accent2">
                <a:hueOff val="-2196191"/>
                <a:satOff val="100"/>
                <a:lumOff val="0"/>
                <a:alphaOff val="0"/>
                <a:shade val="90000"/>
                <a:lumMod val="84000"/>
              </a:schemeClr>
            </a:gs>
          </a:gsLst>
          <a:lin ang="5400000" scaled="0"/>
        </a:gradFill>
        <a:ln w="9525" cap="rnd" cmpd="sng" algn="ctr">
          <a:solidFill>
            <a:schemeClr val="accent2">
              <a:hueOff val="-2196191"/>
              <a:satOff val="100"/>
              <a:lumOff val="0"/>
              <a:alphaOff val="0"/>
            </a:schemeClr>
          </a:solidFill>
          <a:prstDash val="solid"/>
        </a:ln>
        <a:effectLst>
          <a:outerShdw blurRad="38100" dist="25400" dir="5400000" rotWithShape="0">
            <a:srgbClr val="000000">
              <a:alpha val="45000"/>
            </a:srgbClr>
          </a:outerShdw>
        </a:effectLst>
      </dsp:spPr>
      <dsp:style>
        <a:lnRef idx="1">
          <a:scrgbClr r="0" g="0" b="0"/>
        </a:lnRef>
        <a:fillRef idx="3">
          <a:scrgbClr r="0" g="0" b="0"/>
        </a:fillRef>
        <a:effectRef idx="2">
          <a:scrgbClr r="0" g="0" b="0"/>
        </a:effectRef>
        <a:fontRef idx="minor">
          <a:schemeClr val="lt1"/>
        </a:fontRef>
      </dsp:style>
    </dsp:sp>
    <dsp:sp modelId="{C9FF6F97-81FA-4579-B79D-F40EB50D98AC}">
      <dsp:nvSpPr>
        <dsp:cNvPr id="0" name=""/>
        <dsp:cNvSpPr/>
      </dsp:nvSpPr>
      <dsp:spPr>
        <a:xfrm>
          <a:off x="1962675" y="464459"/>
          <a:ext cx="1781259" cy="2493763"/>
        </a:xfrm>
        <a:prstGeom prst="rect">
          <a:avLst/>
        </a:prstGeom>
        <a:solidFill>
          <a:schemeClr val="accent2">
            <a:tint val="40000"/>
            <a:alpha val="90000"/>
            <a:hueOff val="-5151046"/>
            <a:satOff val="265"/>
            <a:lumOff val="14"/>
            <a:alphaOff val="0"/>
          </a:schemeClr>
        </a:solidFill>
        <a:ln w="9525" cap="rnd" cmpd="sng" algn="ctr">
          <a:solidFill>
            <a:schemeClr val="accent2">
              <a:tint val="40000"/>
              <a:alpha val="90000"/>
              <a:hueOff val="-5151046"/>
              <a:satOff val="265"/>
              <a:lumOff val="14"/>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38874" tIns="330200" rIns="138874" bIns="330200" numCol="1" spcCol="1270" anchor="t" anchorCtr="0">
          <a:noAutofit/>
        </a:bodyPr>
        <a:lstStyle/>
        <a:p>
          <a:pPr marL="0" lvl="0" indent="0" algn="l" defTabSz="666750">
            <a:lnSpc>
              <a:spcPct val="90000"/>
            </a:lnSpc>
            <a:spcBef>
              <a:spcPct val="0"/>
            </a:spcBef>
            <a:spcAft>
              <a:spcPct val="35000"/>
            </a:spcAft>
            <a:buNone/>
          </a:pPr>
          <a:r>
            <a:rPr lang="en-GB" sz="1500" b="0" i="0" kern="1200"/>
            <a:t>Conducting an organisational analysis</a:t>
          </a:r>
          <a:endParaRPr lang="en-US" sz="1500" kern="1200"/>
        </a:p>
      </dsp:txBody>
      <dsp:txXfrm>
        <a:off x="1962675" y="1412089"/>
        <a:ext cx="1781259" cy="1496258"/>
      </dsp:txXfrm>
    </dsp:sp>
    <dsp:sp modelId="{BB124543-EE86-4C10-A7D7-341ABFD829E3}">
      <dsp:nvSpPr>
        <dsp:cNvPr id="0" name=""/>
        <dsp:cNvSpPr/>
      </dsp:nvSpPr>
      <dsp:spPr>
        <a:xfrm>
          <a:off x="2479241" y="713835"/>
          <a:ext cx="748129" cy="748129"/>
        </a:xfrm>
        <a:prstGeom prst="ellipse">
          <a:avLst/>
        </a:prstGeom>
        <a:gradFill rotWithShape="0">
          <a:gsLst>
            <a:gs pos="0">
              <a:schemeClr val="accent2">
                <a:hueOff val="-4392383"/>
                <a:satOff val="200"/>
                <a:lumOff val="0"/>
                <a:alphaOff val="0"/>
                <a:tint val="98000"/>
                <a:lumMod val="114000"/>
              </a:schemeClr>
            </a:gs>
            <a:gs pos="100000">
              <a:schemeClr val="accent2">
                <a:hueOff val="-4392383"/>
                <a:satOff val="200"/>
                <a:lumOff val="0"/>
                <a:alphaOff val="0"/>
                <a:shade val="90000"/>
                <a:lumMod val="84000"/>
              </a:schemeClr>
            </a:gs>
          </a:gsLst>
          <a:lin ang="5400000" scaled="0"/>
        </a:gradFill>
        <a:ln w="9525" cap="rnd" cmpd="sng" algn="ctr">
          <a:solidFill>
            <a:schemeClr val="accent2">
              <a:hueOff val="-4392383"/>
              <a:satOff val="200"/>
              <a:lumOff val="0"/>
              <a:alphaOff val="0"/>
            </a:schemeClr>
          </a:solidFill>
          <a:prstDash val="solid"/>
        </a:ln>
        <a:effectLst>
          <a:outerShdw blurRad="38100" dist="25400" dir="5400000" rotWithShape="0">
            <a:srgbClr val="000000">
              <a:alpha val="45000"/>
            </a:srgbClr>
          </a:outerShdw>
        </a:effectLst>
      </dsp:spPr>
      <dsp:style>
        <a:lnRef idx="1">
          <a:scrgbClr r="0" g="0" b="0"/>
        </a:lnRef>
        <a:fillRef idx="3">
          <a:scrgbClr r="0" g="0" b="0"/>
        </a:fillRef>
        <a:effectRef idx="2">
          <a:scrgbClr r="0" g="0" b="0"/>
        </a:effectRef>
        <a:fontRef idx="minor">
          <a:schemeClr val="lt1"/>
        </a:fontRef>
      </dsp:style>
      <dsp:txBody>
        <a:bodyPr spcFirstLastPara="0" vert="horz" wrap="square" lIns="58327" tIns="12700" rIns="58327" bIns="12700" numCol="1" spcCol="1270" anchor="ctr" anchorCtr="0">
          <a:noAutofit/>
        </a:bodyPr>
        <a:lstStyle/>
        <a:p>
          <a:pPr marL="0" lvl="0" indent="0" algn="ctr" defTabSz="1555750">
            <a:lnSpc>
              <a:spcPct val="90000"/>
            </a:lnSpc>
            <a:spcBef>
              <a:spcPct val="0"/>
            </a:spcBef>
            <a:spcAft>
              <a:spcPct val="35000"/>
            </a:spcAft>
            <a:buNone/>
          </a:pPr>
          <a:r>
            <a:rPr lang="en-US" sz="3500" kern="1200"/>
            <a:t>2</a:t>
          </a:r>
        </a:p>
      </dsp:txBody>
      <dsp:txXfrm>
        <a:off x="2588802" y="823396"/>
        <a:ext cx="529007" cy="529007"/>
      </dsp:txXfrm>
    </dsp:sp>
    <dsp:sp modelId="{00C8C4BB-2083-4F05-8781-4E95CC8EEFC0}">
      <dsp:nvSpPr>
        <dsp:cNvPr id="0" name=""/>
        <dsp:cNvSpPr/>
      </dsp:nvSpPr>
      <dsp:spPr>
        <a:xfrm>
          <a:off x="1962675" y="2958151"/>
          <a:ext cx="1781259" cy="72"/>
        </a:xfrm>
        <a:prstGeom prst="rect">
          <a:avLst/>
        </a:prstGeom>
        <a:gradFill rotWithShape="0">
          <a:gsLst>
            <a:gs pos="0">
              <a:schemeClr val="accent2">
                <a:hueOff val="-6588574"/>
                <a:satOff val="300"/>
                <a:lumOff val="0"/>
                <a:alphaOff val="0"/>
                <a:tint val="98000"/>
                <a:lumMod val="114000"/>
              </a:schemeClr>
            </a:gs>
            <a:gs pos="100000">
              <a:schemeClr val="accent2">
                <a:hueOff val="-6588574"/>
                <a:satOff val="300"/>
                <a:lumOff val="0"/>
                <a:alphaOff val="0"/>
                <a:shade val="90000"/>
                <a:lumMod val="84000"/>
              </a:schemeClr>
            </a:gs>
          </a:gsLst>
          <a:lin ang="5400000" scaled="0"/>
        </a:gradFill>
        <a:ln w="9525" cap="rnd" cmpd="sng" algn="ctr">
          <a:solidFill>
            <a:schemeClr val="accent2">
              <a:hueOff val="-6588574"/>
              <a:satOff val="300"/>
              <a:lumOff val="0"/>
              <a:alphaOff val="0"/>
            </a:schemeClr>
          </a:solidFill>
          <a:prstDash val="solid"/>
        </a:ln>
        <a:effectLst>
          <a:outerShdw blurRad="38100" dist="25400" dir="5400000" rotWithShape="0">
            <a:srgbClr val="000000">
              <a:alpha val="45000"/>
            </a:srgbClr>
          </a:outerShdw>
        </a:effectLst>
      </dsp:spPr>
      <dsp:style>
        <a:lnRef idx="1">
          <a:scrgbClr r="0" g="0" b="0"/>
        </a:lnRef>
        <a:fillRef idx="3">
          <a:scrgbClr r="0" g="0" b="0"/>
        </a:fillRef>
        <a:effectRef idx="2">
          <a:scrgbClr r="0" g="0" b="0"/>
        </a:effectRef>
        <a:fontRef idx="minor">
          <a:schemeClr val="lt1"/>
        </a:fontRef>
      </dsp:style>
    </dsp:sp>
    <dsp:sp modelId="{238A9C83-2825-4B3A-84BC-CC587C219ACC}">
      <dsp:nvSpPr>
        <dsp:cNvPr id="0" name=""/>
        <dsp:cNvSpPr/>
      </dsp:nvSpPr>
      <dsp:spPr>
        <a:xfrm>
          <a:off x="3922061" y="464459"/>
          <a:ext cx="1781259" cy="2493763"/>
        </a:xfrm>
        <a:prstGeom prst="rect">
          <a:avLst/>
        </a:prstGeom>
        <a:solidFill>
          <a:schemeClr val="accent2">
            <a:tint val="40000"/>
            <a:alpha val="90000"/>
            <a:hueOff val="-10302092"/>
            <a:satOff val="530"/>
            <a:lumOff val="28"/>
            <a:alphaOff val="0"/>
          </a:schemeClr>
        </a:solidFill>
        <a:ln w="9525" cap="rnd" cmpd="sng" algn="ctr">
          <a:solidFill>
            <a:schemeClr val="accent2">
              <a:tint val="40000"/>
              <a:alpha val="90000"/>
              <a:hueOff val="-10302092"/>
              <a:satOff val="530"/>
              <a:lumOff val="28"/>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38874" tIns="330200" rIns="138874" bIns="330200" numCol="1" spcCol="1270" anchor="t" anchorCtr="0">
          <a:noAutofit/>
        </a:bodyPr>
        <a:lstStyle/>
        <a:p>
          <a:pPr marL="0" lvl="0" indent="0" algn="l" defTabSz="666750">
            <a:lnSpc>
              <a:spcPct val="90000"/>
            </a:lnSpc>
            <a:spcBef>
              <a:spcPct val="0"/>
            </a:spcBef>
            <a:spcAft>
              <a:spcPct val="35000"/>
            </a:spcAft>
            <a:buNone/>
          </a:pPr>
          <a:r>
            <a:rPr lang="en-GB" sz="1500" b="0" i="0" kern="1200"/>
            <a:t>Conducting a requirements analysis</a:t>
          </a:r>
          <a:endParaRPr lang="en-US" sz="1500" kern="1200"/>
        </a:p>
      </dsp:txBody>
      <dsp:txXfrm>
        <a:off x="3922061" y="1412089"/>
        <a:ext cx="1781259" cy="1496258"/>
      </dsp:txXfrm>
    </dsp:sp>
    <dsp:sp modelId="{8595134F-0CE4-434D-B0DC-D4E9BCD961F6}">
      <dsp:nvSpPr>
        <dsp:cNvPr id="0" name=""/>
        <dsp:cNvSpPr/>
      </dsp:nvSpPr>
      <dsp:spPr>
        <a:xfrm>
          <a:off x="4438626" y="713835"/>
          <a:ext cx="748129" cy="748129"/>
        </a:xfrm>
        <a:prstGeom prst="ellipse">
          <a:avLst/>
        </a:prstGeom>
        <a:gradFill rotWithShape="0">
          <a:gsLst>
            <a:gs pos="0">
              <a:schemeClr val="accent2">
                <a:hueOff val="-8784765"/>
                <a:satOff val="400"/>
                <a:lumOff val="0"/>
                <a:alphaOff val="0"/>
                <a:tint val="98000"/>
                <a:lumMod val="114000"/>
              </a:schemeClr>
            </a:gs>
            <a:gs pos="100000">
              <a:schemeClr val="accent2">
                <a:hueOff val="-8784765"/>
                <a:satOff val="400"/>
                <a:lumOff val="0"/>
                <a:alphaOff val="0"/>
                <a:shade val="90000"/>
                <a:lumMod val="84000"/>
              </a:schemeClr>
            </a:gs>
          </a:gsLst>
          <a:lin ang="5400000" scaled="0"/>
        </a:gradFill>
        <a:ln w="9525" cap="rnd" cmpd="sng" algn="ctr">
          <a:solidFill>
            <a:schemeClr val="accent2">
              <a:hueOff val="-8784765"/>
              <a:satOff val="400"/>
              <a:lumOff val="0"/>
              <a:alphaOff val="0"/>
            </a:schemeClr>
          </a:solidFill>
          <a:prstDash val="solid"/>
        </a:ln>
        <a:effectLst>
          <a:outerShdw blurRad="38100" dist="25400" dir="5400000" rotWithShape="0">
            <a:srgbClr val="000000">
              <a:alpha val="45000"/>
            </a:srgbClr>
          </a:outerShdw>
        </a:effectLst>
      </dsp:spPr>
      <dsp:style>
        <a:lnRef idx="1">
          <a:scrgbClr r="0" g="0" b="0"/>
        </a:lnRef>
        <a:fillRef idx="3">
          <a:scrgbClr r="0" g="0" b="0"/>
        </a:fillRef>
        <a:effectRef idx="2">
          <a:scrgbClr r="0" g="0" b="0"/>
        </a:effectRef>
        <a:fontRef idx="minor">
          <a:schemeClr val="lt1"/>
        </a:fontRef>
      </dsp:style>
      <dsp:txBody>
        <a:bodyPr spcFirstLastPara="0" vert="horz" wrap="square" lIns="58327" tIns="12700" rIns="58327" bIns="12700" numCol="1" spcCol="1270" anchor="ctr" anchorCtr="0">
          <a:noAutofit/>
        </a:bodyPr>
        <a:lstStyle/>
        <a:p>
          <a:pPr marL="0" lvl="0" indent="0" algn="ctr" defTabSz="1555750">
            <a:lnSpc>
              <a:spcPct val="90000"/>
            </a:lnSpc>
            <a:spcBef>
              <a:spcPct val="0"/>
            </a:spcBef>
            <a:spcAft>
              <a:spcPct val="35000"/>
            </a:spcAft>
            <a:buNone/>
          </a:pPr>
          <a:r>
            <a:rPr lang="en-US" sz="3500" kern="1200"/>
            <a:t>3</a:t>
          </a:r>
        </a:p>
      </dsp:txBody>
      <dsp:txXfrm>
        <a:off x="4548187" y="823396"/>
        <a:ext cx="529007" cy="529007"/>
      </dsp:txXfrm>
    </dsp:sp>
    <dsp:sp modelId="{1AE003E3-496D-400A-A4EB-F265FED3FB53}">
      <dsp:nvSpPr>
        <dsp:cNvPr id="0" name=""/>
        <dsp:cNvSpPr/>
      </dsp:nvSpPr>
      <dsp:spPr>
        <a:xfrm>
          <a:off x="3922061" y="2958151"/>
          <a:ext cx="1781259" cy="72"/>
        </a:xfrm>
        <a:prstGeom prst="rect">
          <a:avLst/>
        </a:prstGeom>
        <a:gradFill rotWithShape="0">
          <a:gsLst>
            <a:gs pos="0">
              <a:schemeClr val="accent2">
                <a:hueOff val="-10980957"/>
                <a:satOff val="501"/>
                <a:lumOff val="0"/>
                <a:alphaOff val="0"/>
                <a:tint val="98000"/>
                <a:lumMod val="114000"/>
              </a:schemeClr>
            </a:gs>
            <a:gs pos="100000">
              <a:schemeClr val="accent2">
                <a:hueOff val="-10980957"/>
                <a:satOff val="501"/>
                <a:lumOff val="0"/>
                <a:alphaOff val="0"/>
                <a:shade val="90000"/>
                <a:lumMod val="84000"/>
              </a:schemeClr>
            </a:gs>
          </a:gsLst>
          <a:lin ang="5400000" scaled="0"/>
        </a:gradFill>
        <a:ln w="9525" cap="rnd" cmpd="sng" algn="ctr">
          <a:solidFill>
            <a:schemeClr val="accent2">
              <a:hueOff val="-10980957"/>
              <a:satOff val="501"/>
              <a:lumOff val="0"/>
              <a:alphaOff val="0"/>
            </a:schemeClr>
          </a:solidFill>
          <a:prstDash val="solid"/>
        </a:ln>
        <a:effectLst>
          <a:outerShdw blurRad="38100" dist="25400" dir="5400000" rotWithShape="0">
            <a:srgbClr val="000000">
              <a:alpha val="45000"/>
            </a:srgbClr>
          </a:outerShdw>
        </a:effectLst>
      </dsp:spPr>
      <dsp:style>
        <a:lnRef idx="1">
          <a:scrgbClr r="0" g="0" b="0"/>
        </a:lnRef>
        <a:fillRef idx="3">
          <a:scrgbClr r="0" g="0" b="0"/>
        </a:fillRef>
        <a:effectRef idx="2">
          <a:scrgbClr r="0" g="0" b="0"/>
        </a:effectRef>
        <a:fontRef idx="minor">
          <a:schemeClr val="lt1"/>
        </a:fontRef>
      </dsp:style>
    </dsp:sp>
    <dsp:sp modelId="{4A592F29-E655-41DA-B27D-CA766F2184FE}">
      <dsp:nvSpPr>
        <dsp:cNvPr id="0" name=""/>
        <dsp:cNvSpPr/>
      </dsp:nvSpPr>
      <dsp:spPr>
        <a:xfrm>
          <a:off x="5881447" y="464459"/>
          <a:ext cx="1781259" cy="2493763"/>
        </a:xfrm>
        <a:prstGeom prst="rect">
          <a:avLst/>
        </a:prstGeom>
        <a:solidFill>
          <a:schemeClr val="accent2">
            <a:tint val="40000"/>
            <a:alpha val="90000"/>
            <a:hueOff val="-15453138"/>
            <a:satOff val="796"/>
            <a:lumOff val="41"/>
            <a:alphaOff val="0"/>
          </a:schemeClr>
        </a:solidFill>
        <a:ln w="9525" cap="rnd" cmpd="sng" algn="ctr">
          <a:solidFill>
            <a:schemeClr val="accent2">
              <a:tint val="40000"/>
              <a:alpha val="90000"/>
              <a:hueOff val="-15453138"/>
              <a:satOff val="796"/>
              <a:lumOff val="41"/>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38874" tIns="330200" rIns="138874" bIns="330200" numCol="1" spcCol="1270" anchor="t" anchorCtr="0">
          <a:noAutofit/>
        </a:bodyPr>
        <a:lstStyle/>
        <a:p>
          <a:pPr marL="0" lvl="0" indent="0" algn="l" defTabSz="666750">
            <a:lnSpc>
              <a:spcPct val="90000"/>
            </a:lnSpc>
            <a:spcBef>
              <a:spcPct val="0"/>
            </a:spcBef>
            <a:spcAft>
              <a:spcPct val="35000"/>
            </a:spcAft>
            <a:buNone/>
          </a:pPr>
          <a:r>
            <a:rPr lang="en-GB" sz="1500" b="0" i="0" kern="1200"/>
            <a:t>Undertaking a task and KSA analysis</a:t>
          </a:r>
          <a:endParaRPr lang="en-US" sz="1500" kern="1200"/>
        </a:p>
      </dsp:txBody>
      <dsp:txXfrm>
        <a:off x="5881447" y="1412089"/>
        <a:ext cx="1781259" cy="1496258"/>
      </dsp:txXfrm>
    </dsp:sp>
    <dsp:sp modelId="{0AAAF7CF-DD16-428C-96E5-8F6BED4D6549}">
      <dsp:nvSpPr>
        <dsp:cNvPr id="0" name=""/>
        <dsp:cNvSpPr/>
      </dsp:nvSpPr>
      <dsp:spPr>
        <a:xfrm>
          <a:off x="6398012" y="713835"/>
          <a:ext cx="748129" cy="748129"/>
        </a:xfrm>
        <a:prstGeom prst="ellipse">
          <a:avLst/>
        </a:prstGeom>
        <a:gradFill rotWithShape="0">
          <a:gsLst>
            <a:gs pos="0">
              <a:schemeClr val="accent2">
                <a:hueOff val="-13177148"/>
                <a:satOff val="601"/>
                <a:lumOff val="0"/>
                <a:alphaOff val="0"/>
                <a:tint val="98000"/>
                <a:lumMod val="114000"/>
              </a:schemeClr>
            </a:gs>
            <a:gs pos="100000">
              <a:schemeClr val="accent2">
                <a:hueOff val="-13177148"/>
                <a:satOff val="601"/>
                <a:lumOff val="0"/>
                <a:alphaOff val="0"/>
                <a:shade val="90000"/>
                <a:lumMod val="84000"/>
              </a:schemeClr>
            </a:gs>
          </a:gsLst>
          <a:lin ang="5400000" scaled="0"/>
        </a:gradFill>
        <a:ln w="9525" cap="rnd" cmpd="sng" algn="ctr">
          <a:solidFill>
            <a:schemeClr val="accent2">
              <a:hueOff val="-13177148"/>
              <a:satOff val="601"/>
              <a:lumOff val="0"/>
              <a:alphaOff val="0"/>
            </a:schemeClr>
          </a:solidFill>
          <a:prstDash val="solid"/>
        </a:ln>
        <a:effectLst>
          <a:outerShdw blurRad="38100" dist="25400" dir="5400000" rotWithShape="0">
            <a:srgbClr val="000000">
              <a:alpha val="45000"/>
            </a:srgbClr>
          </a:outerShdw>
        </a:effectLst>
      </dsp:spPr>
      <dsp:style>
        <a:lnRef idx="1">
          <a:scrgbClr r="0" g="0" b="0"/>
        </a:lnRef>
        <a:fillRef idx="3">
          <a:scrgbClr r="0" g="0" b="0"/>
        </a:fillRef>
        <a:effectRef idx="2">
          <a:scrgbClr r="0" g="0" b="0"/>
        </a:effectRef>
        <a:fontRef idx="minor">
          <a:schemeClr val="lt1"/>
        </a:fontRef>
      </dsp:style>
      <dsp:txBody>
        <a:bodyPr spcFirstLastPara="0" vert="horz" wrap="square" lIns="58327" tIns="12700" rIns="58327" bIns="12700" numCol="1" spcCol="1270" anchor="ctr" anchorCtr="0">
          <a:noAutofit/>
        </a:bodyPr>
        <a:lstStyle/>
        <a:p>
          <a:pPr marL="0" lvl="0" indent="0" algn="ctr" defTabSz="1555750">
            <a:lnSpc>
              <a:spcPct val="90000"/>
            </a:lnSpc>
            <a:spcBef>
              <a:spcPct val="0"/>
            </a:spcBef>
            <a:spcAft>
              <a:spcPct val="35000"/>
            </a:spcAft>
            <a:buNone/>
          </a:pPr>
          <a:r>
            <a:rPr lang="en-US" sz="3500" kern="1200"/>
            <a:t>4</a:t>
          </a:r>
        </a:p>
      </dsp:txBody>
      <dsp:txXfrm>
        <a:off x="6507573" y="823396"/>
        <a:ext cx="529007" cy="529007"/>
      </dsp:txXfrm>
    </dsp:sp>
    <dsp:sp modelId="{83B97EFC-F6E8-419B-9A21-181650611C2E}">
      <dsp:nvSpPr>
        <dsp:cNvPr id="0" name=""/>
        <dsp:cNvSpPr/>
      </dsp:nvSpPr>
      <dsp:spPr>
        <a:xfrm>
          <a:off x="5881447" y="2958151"/>
          <a:ext cx="1781259" cy="72"/>
        </a:xfrm>
        <a:prstGeom prst="rect">
          <a:avLst/>
        </a:prstGeom>
        <a:gradFill rotWithShape="0">
          <a:gsLst>
            <a:gs pos="0">
              <a:schemeClr val="accent2">
                <a:hueOff val="-15373339"/>
                <a:satOff val="701"/>
                <a:lumOff val="0"/>
                <a:alphaOff val="0"/>
                <a:tint val="98000"/>
                <a:lumMod val="114000"/>
              </a:schemeClr>
            </a:gs>
            <a:gs pos="100000">
              <a:schemeClr val="accent2">
                <a:hueOff val="-15373339"/>
                <a:satOff val="701"/>
                <a:lumOff val="0"/>
                <a:alphaOff val="0"/>
                <a:shade val="90000"/>
                <a:lumMod val="84000"/>
              </a:schemeClr>
            </a:gs>
          </a:gsLst>
          <a:lin ang="5400000" scaled="0"/>
        </a:gradFill>
        <a:ln w="9525" cap="rnd" cmpd="sng" algn="ctr">
          <a:solidFill>
            <a:schemeClr val="accent2">
              <a:hueOff val="-15373339"/>
              <a:satOff val="701"/>
              <a:lumOff val="0"/>
              <a:alphaOff val="0"/>
            </a:schemeClr>
          </a:solidFill>
          <a:prstDash val="solid"/>
        </a:ln>
        <a:effectLst>
          <a:outerShdw blurRad="38100" dist="25400" dir="5400000" rotWithShape="0">
            <a:srgbClr val="000000">
              <a:alpha val="45000"/>
            </a:srgbClr>
          </a:outerShdw>
        </a:effectLst>
      </dsp:spPr>
      <dsp:style>
        <a:lnRef idx="1">
          <a:scrgbClr r="0" g="0" b="0"/>
        </a:lnRef>
        <a:fillRef idx="3">
          <a:scrgbClr r="0" g="0" b="0"/>
        </a:fillRef>
        <a:effectRef idx="2">
          <a:scrgbClr r="0" g="0" b="0"/>
        </a:effectRef>
        <a:fontRef idx="minor">
          <a:schemeClr val="lt1"/>
        </a:fontRef>
      </dsp:style>
    </dsp:sp>
    <dsp:sp modelId="{F963CFE8-1121-4CAA-858B-CBCADD1013E9}">
      <dsp:nvSpPr>
        <dsp:cNvPr id="0" name=""/>
        <dsp:cNvSpPr/>
      </dsp:nvSpPr>
      <dsp:spPr>
        <a:xfrm>
          <a:off x="7840833" y="464459"/>
          <a:ext cx="1781259" cy="2493763"/>
        </a:xfrm>
        <a:prstGeom prst="rect">
          <a:avLst/>
        </a:prstGeom>
        <a:solidFill>
          <a:schemeClr val="accent2">
            <a:tint val="40000"/>
            <a:alpha val="90000"/>
            <a:hueOff val="-20604185"/>
            <a:satOff val="1061"/>
            <a:lumOff val="55"/>
            <a:alphaOff val="0"/>
          </a:schemeClr>
        </a:solidFill>
        <a:ln w="9525" cap="rnd" cmpd="sng" algn="ctr">
          <a:solidFill>
            <a:schemeClr val="accent2">
              <a:tint val="40000"/>
              <a:alpha val="90000"/>
              <a:hueOff val="-20604185"/>
              <a:satOff val="1061"/>
              <a:lumOff val="55"/>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38874" tIns="330200" rIns="138874" bIns="330200" numCol="1" spcCol="1270" anchor="t" anchorCtr="0">
          <a:noAutofit/>
        </a:bodyPr>
        <a:lstStyle/>
        <a:p>
          <a:pPr marL="0" lvl="0" indent="0" algn="l" defTabSz="666750">
            <a:lnSpc>
              <a:spcPct val="90000"/>
            </a:lnSpc>
            <a:spcBef>
              <a:spcPct val="0"/>
            </a:spcBef>
            <a:spcAft>
              <a:spcPct val="35000"/>
            </a:spcAft>
            <a:buNone/>
          </a:pPr>
          <a:r>
            <a:rPr lang="en-GB" sz="1500" b="0" i="0" kern="1200"/>
            <a:t>Completing a person analysis</a:t>
          </a:r>
          <a:endParaRPr lang="en-US" sz="1500" kern="1200"/>
        </a:p>
      </dsp:txBody>
      <dsp:txXfrm>
        <a:off x="7840833" y="1412089"/>
        <a:ext cx="1781259" cy="1496258"/>
      </dsp:txXfrm>
    </dsp:sp>
    <dsp:sp modelId="{FB87CF23-5804-462E-8399-3C79C0810672}">
      <dsp:nvSpPr>
        <dsp:cNvPr id="0" name=""/>
        <dsp:cNvSpPr/>
      </dsp:nvSpPr>
      <dsp:spPr>
        <a:xfrm>
          <a:off x="8357398" y="713835"/>
          <a:ext cx="748129" cy="748129"/>
        </a:xfrm>
        <a:prstGeom prst="ellipse">
          <a:avLst/>
        </a:prstGeom>
        <a:gradFill rotWithShape="0">
          <a:gsLst>
            <a:gs pos="0">
              <a:schemeClr val="accent2">
                <a:hueOff val="-17569530"/>
                <a:satOff val="801"/>
                <a:lumOff val="0"/>
                <a:alphaOff val="0"/>
                <a:tint val="98000"/>
                <a:lumMod val="114000"/>
              </a:schemeClr>
            </a:gs>
            <a:gs pos="100000">
              <a:schemeClr val="accent2">
                <a:hueOff val="-17569530"/>
                <a:satOff val="801"/>
                <a:lumOff val="0"/>
                <a:alphaOff val="0"/>
                <a:shade val="90000"/>
                <a:lumMod val="84000"/>
              </a:schemeClr>
            </a:gs>
          </a:gsLst>
          <a:lin ang="5400000" scaled="0"/>
        </a:gradFill>
        <a:ln w="9525" cap="rnd" cmpd="sng" algn="ctr">
          <a:solidFill>
            <a:schemeClr val="accent2">
              <a:hueOff val="-17569530"/>
              <a:satOff val="801"/>
              <a:lumOff val="0"/>
              <a:alphaOff val="0"/>
            </a:schemeClr>
          </a:solidFill>
          <a:prstDash val="solid"/>
        </a:ln>
        <a:effectLst>
          <a:outerShdw blurRad="38100" dist="25400" dir="5400000" rotWithShape="0">
            <a:srgbClr val="000000">
              <a:alpha val="45000"/>
            </a:srgbClr>
          </a:outerShdw>
        </a:effectLst>
      </dsp:spPr>
      <dsp:style>
        <a:lnRef idx="1">
          <a:scrgbClr r="0" g="0" b="0"/>
        </a:lnRef>
        <a:fillRef idx="3">
          <a:scrgbClr r="0" g="0" b="0"/>
        </a:fillRef>
        <a:effectRef idx="2">
          <a:scrgbClr r="0" g="0" b="0"/>
        </a:effectRef>
        <a:fontRef idx="minor">
          <a:schemeClr val="lt1"/>
        </a:fontRef>
      </dsp:style>
      <dsp:txBody>
        <a:bodyPr spcFirstLastPara="0" vert="horz" wrap="square" lIns="58327" tIns="12700" rIns="58327" bIns="12700" numCol="1" spcCol="1270" anchor="ctr" anchorCtr="0">
          <a:noAutofit/>
        </a:bodyPr>
        <a:lstStyle/>
        <a:p>
          <a:pPr marL="0" lvl="0" indent="0" algn="ctr" defTabSz="1555750">
            <a:lnSpc>
              <a:spcPct val="90000"/>
            </a:lnSpc>
            <a:spcBef>
              <a:spcPct val="0"/>
            </a:spcBef>
            <a:spcAft>
              <a:spcPct val="35000"/>
            </a:spcAft>
            <a:buNone/>
          </a:pPr>
          <a:r>
            <a:rPr lang="en-US" sz="3500" kern="1200"/>
            <a:t>5</a:t>
          </a:r>
        </a:p>
      </dsp:txBody>
      <dsp:txXfrm>
        <a:off x="8466959" y="823396"/>
        <a:ext cx="529007" cy="529007"/>
      </dsp:txXfrm>
    </dsp:sp>
    <dsp:sp modelId="{5361C2CA-3325-446C-8196-ADDB66D34BFD}">
      <dsp:nvSpPr>
        <dsp:cNvPr id="0" name=""/>
        <dsp:cNvSpPr/>
      </dsp:nvSpPr>
      <dsp:spPr>
        <a:xfrm>
          <a:off x="7840833" y="2958151"/>
          <a:ext cx="1781259" cy="72"/>
        </a:xfrm>
        <a:prstGeom prst="rect">
          <a:avLst/>
        </a:prstGeom>
        <a:gradFill rotWithShape="0">
          <a:gsLst>
            <a:gs pos="0">
              <a:schemeClr val="accent2">
                <a:hueOff val="-19765721"/>
                <a:satOff val="901"/>
                <a:lumOff val="0"/>
                <a:alphaOff val="0"/>
                <a:tint val="98000"/>
                <a:lumMod val="114000"/>
              </a:schemeClr>
            </a:gs>
            <a:gs pos="100000">
              <a:schemeClr val="accent2">
                <a:hueOff val="-19765721"/>
                <a:satOff val="901"/>
                <a:lumOff val="0"/>
                <a:alphaOff val="0"/>
                <a:shade val="90000"/>
                <a:lumMod val="84000"/>
              </a:schemeClr>
            </a:gs>
          </a:gsLst>
          <a:lin ang="5400000" scaled="0"/>
        </a:gradFill>
        <a:ln w="9525" cap="rnd" cmpd="sng" algn="ctr">
          <a:solidFill>
            <a:schemeClr val="accent2">
              <a:hueOff val="-19765721"/>
              <a:satOff val="901"/>
              <a:lumOff val="0"/>
              <a:alphaOff val="0"/>
            </a:schemeClr>
          </a:solidFill>
          <a:prstDash val="solid"/>
        </a:ln>
        <a:effectLst>
          <a:outerShdw blurRad="38100" dist="25400" dir="5400000" rotWithShape="0">
            <a:srgbClr val="000000">
              <a:alpha val="45000"/>
            </a:srgbClr>
          </a:outerShdw>
        </a:effectLst>
      </dsp:spPr>
      <dsp:style>
        <a:lnRef idx="1">
          <a:scrgbClr r="0" g="0" b="0"/>
        </a:lnRef>
        <a:fillRef idx="3">
          <a:scrgbClr r="0" g="0" b="0"/>
        </a:fillRef>
        <a:effectRef idx="2">
          <a:scrgbClr r="0" g="0" b="0"/>
        </a:effectRef>
        <a:fontRef idx="minor">
          <a:schemeClr val="lt1"/>
        </a:fontRef>
      </dsp:style>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16/7/layout/BasicLinearProcessNumbered">
  <dgm:title val="Basic Linear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1</a:t>
              </a:r>
            </a:p>
          </dgm:t>
        </dgm:pt>
        <dgm:pt modelId="201" type="sibTrans" cxnId="5">
          <dgm:prSet phldrT="2"/>
          <dgm:t>
            <a:bodyPr/>
            <a:lstStyle/>
            <a:p>
              <a:r>
                <a:t>2</a:t>
              </a:r>
            </a:p>
          </dgm:t>
        </dgm:pt>
        <dgm:pt modelId="301" type="sibTrans" cxnId="6">
          <dgm:prSet phldrT="3"/>
          <dgm:t>
            <a:bodyPr/>
            <a:lstStyle/>
            <a:p>
              <a:r>
                <a:t>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1"/>
      <dgm:constr type="primFontSz" for="des" forName="sibTransNodeCircle" op="equ"/>
      <dgm:constr type="primFontSz" for="des" forName="nodeText" op="equ"/>
      <dgm:constr type="h" for="des" forName="sibTransNodeCircle" op="equ"/>
      <dgm:constr type="w" for="des" forName="sibTransNodeCircle" op="equ"/>
    </dgm:constrLst>
    <dgm:ruleLst>
      <dgm:rule type="h" val="NaN" fact="1.2" max="NaN"/>
    </dgm:ruleLst>
    <dgm:forEach name="Name4" axis="ch" ptType="node">
      <dgm:layoutNode name="compositeNode">
        <dgm:varLst>
          <dgm:bulletEnabled val="1"/>
        </dgm:varLst>
        <dgm:alg type="composite"/>
        <dgm:constrLst>
          <dgm:constr type="h" refType="w" op="lte" fact="1.4"/>
          <dgm:constr type="w" for="ch" forName="bgRect" refType="w"/>
          <dgm:constr type="h" for="ch" forName="bgRect" refType="h"/>
          <dgm:constr type="t" for="ch" forName="bgRect"/>
          <dgm:constr type="l" for="ch" forName="bgRect"/>
          <dgm:constr type="h" for="ch" forName="sibTransNodeCircle" refType="h" refFor="ch" refForName="bgRect" fact="0.3"/>
          <dgm:constr type="w" for="ch" forName="sibTransNodeCircle" refType="h" refFor="ch" refForName="sibTransNodeCircle"/>
          <dgm:constr type="ctrX" for="ch" forName="sibTransNodeCircle" refType="w" fact="0.5"/>
          <dgm:constr type="ctrY" for="ch" forName="sibTransNodeCircle" refType="h" fact="0.25"/>
          <dgm:constr type="r" for="ch" forName="nodeText" refType="r" refFor="ch" refForName="bgRect"/>
          <dgm:constr type="h" for="ch" forName="nodeText" refType="h" refFor="ch" refForName="bgRect" fact="0.6"/>
          <dgm:constr type="t" for="ch" forName="nodeText" refType="h" refFor="ch" refForName="bgRect" fact="0.38"/>
          <dgm:constr type="b" for="ch" forName="bottomLine" refType="b" refFor="ch" refForName="bgRect"/>
          <dgm:constr type="w" for="ch" forName="bottomLine" refType="w" refFor="ch" refForName="bgRect"/>
          <dgm:constr type="h" for="ch" forName="bottomLine" val="0.002"/>
        </dgm:constrLst>
        <dgm:ruleLst/>
        <dgm:layoutNode name="bgRect" styleLbl="bgAccFollowNode1">
          <dgm:alg type="sp"/>
          <dgm:shape xmlns:r="http://schemas.openxmlformats.org/officeDocument/2006/relationships" type="rect" r:blip="">
            <dgm:adjLst/>
          </dgm:shape>
          <dgm:presOf axis="self"/>
          <dgm:constrLst/>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alg>
            <dgm:shape xmlns:r="http://schemas.openxmlformats.org/officeDocument/2006/relationships" type="ellipse" r:blip="">
              <dgm:adjLst/>
            </dgm:shape>
            <dgm:constrLst>
              <dgm:constr type="w" refType="h" op="lte"/>
              <dgm:constr type="primFontSz" val="48"/>
              <dgm:constr type="tMarg" val="1"/>
              <dgm:constr type="lMarg" refType="w" fact="0.221"/>
              <dgm:constr type="rMarg" refType="w" fact="0.221"/>
              <dgm:constr type="bMarg" val="1"/>
            </dgm:constrLst>
            <dgm:ruleLst>
              <dgm:rule type="primFontSz" val="14" fact="NaN" max="NaN"/>
            </dgm:ruleLst>
          </dgm:layoutNode>
        </dgm:forEach>
        <dgm:layoutNode name="bottomLine" styleLbl="alignNode1">
          <dgm:varLst/>
          <dgm:presOf/>
          <dgm:alg type="sp"/>
          <dgm:shape xmlns:r="http://schemas.openxmlformats.org/officeDocument/2006/relationships" type="rect" r:blip="">
            <dgm:adjLst/>
          </dgm:shape>
          <dgm:constrLst/>
          <dgm:ruleLst/>
        </dgm:layoutNode>
        <dgm:layoutNode name="nodeText" styleLbl="bgAccFollowNode1" moveWith="bgRect">
          <dgm:varLst>
            <dgm:bulletEnabled val="1"/>
          </dgm:varLst>
          <dgm:alg type="tx">
            <dgm:param type="parTxLTRAlign" val="l"/>
            <dgm:param type="parTxRTLAlign" val="r"/>
            <dgm:param type="txAnchorVert" val="t"/>
          </dgm:alg>
          <dgm:shape xmlns:r="http://schemas.openxmlformats.org/officeDocument/2006/relationships" type="rect" r:blip="" zOrderOff="-1" hideGeom="1">
            <dgm:adjLst/>
          </dgm:shape>
          <dgm:presOf axis="desOrSelf" ptType="node"/>
          <dgm:constrLst>
            <dgm:constr type="primFontSz" val="26"/>
            <dgm:constr type="tMarg" val="26"/>
            <dgm:constr type="lMarg" refType="w" fact="0.221"/>
            <dgm:constr type="rMarg" refType="w" fact="0.221"/>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6BA3248A-FCBA-4538-91BB-8EA1C8C575EE}"/>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a:extLst>
              <a:ext uri="{FF2B5EF4-FFF2-40B4-BE49-F238E27FC236}">
                <a16:creationId xmlns:a16="http://schemas.microsoft.com/office/drawing/2014/main" id="{2EDCFD71-1B38-4263-B845-13ED0170C905}"/>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1C5D02A6-1DEC-41EB-81A1-F35E40B39432}" type="datetime1">
              <a:rPr lang="en-GB" smtClean="0"/>
              <a:t>27/01/2026</a:t>
            </a:fld>
            <a:endParaRPr lang="en-GB" dirty="0"/>
          </a:p>
        </p:txBody>
      </p:sp>
      <p:sp>
        <p:nvSpPr>
          <p:cNvPr id="4" name="Footer Placeholder 3">
            <a:extLst>
              <a:ext uri="{FF2B5EF4-FFF2-40B4-BE49-F238E27FC236}">
                <a16:creationId xmlns:a16="http://schemas.microsoft.com/office/drawing/2014/main" id="{5944538B-F3ED-44C7-B9D3-4566ABB97837}"/>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a:extLst>
              <a:ext uri="{FF2B5EF4-FFF2-40B4-BE49-F238E27FC236}">
                <a16:creationId xmlns:a16="http://schemas.microsoft.com/office/drawing/2014/main" id="{6DD54B66-A131-4DAC-BEFE-11AFA7521B49}"/>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F6F95C10-1B97-4631-BBA9-B116D8CE397C}" type="slidenum">
              <a:rPr lang="en-GB" smtClean="0"/>
              <a:t>‹#›</a:t>
            </a:fld>
            <a:endParaRPr lang="en-GB"/>
          </a:p>
        </p:txBody>
      </p:sp>
    </p:spTree>
    <p:extLst>
      <p:ext uri="{BB962C8B-B14F-4D97-AF65-F5344CB8AC3E}">
        <p14:creationId xmlns:p14="http://schemas.microsoft.com/office/powerpoint/2010/main" val="1724392575"/>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7057704-6EDB-46AC-8852-2827E769FDB2}" type="datetime1">
              <a:rPr lang="en-GB" smtClean="0"/>
              <a:pPr/>
              <a:t>27/01/2026</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D8DB08D-32FE-4C56-95DB-2741485080A6}" type="slidenum">
              <a:rPr lang="en-GB" noProof="0" smtClean="0"/>
              <a:t>‹#›</a:t>
            </a:fld>
            <a:endParaRPr lang="en-GB" noProof="0"/>
          </a:p>
        </p:txBody>
      </p:sp>
    </p:spTree>
    <p:extLst>
      <p:ext uri="{BB962C8B-B14F-4D97-AF65-F5344CB8AC3E}">
        <p14:creationId xmlns:p14="http://schemas.microsoft.com/office/powerpoint/2010/main" val="1330303885"/>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3" Type="http://schemas.openxmlformats.org/officeDocument/2006/relationships/hyperlink" Target="https://www.cipd.org/uk/knowledge/factsheets/learning-methods-factsheet/" TargetMode="External"/><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3" Type="http://schemas.openxmlformats.org/officeDocument/2006/relationships/hyperlink" Target="https://joshbersin.com/2018/06/a-new-paradigm-for-corporate-training-learning-in-the-flow-of-work/" TargetMode="External"/><Relationship Id="rId2" Type="http://schemas.openxmlformats.org/officeDocument/2006/relationships/slide" Target="../slides/slide23.xml"/><Relationship Id="rId1" Type="http://schemas.openxmlformats.org/officeDocument/2006/relationships/notesMaster" Target="../notesMasters/notesMaster1.xml"/><Relationship Id="rId4" Type="http://schemas.openxmlformats.org/officeDocument/2006/relationships/hyperlink" Target="https://www.growthengineering.co.uk/learning-in-the-flow-of-work/" TargetMode="External"/></Relationships>
</file>

<file path=ppt/notesSlides/_rels/notesSlide11.xml.rels><?xml version="1.0" encoding="UTF-8" standalone="yes"?>
<Relationships xmlns="http://schemas.openxmlformats.org/package/2006/relationships"><Relationship Id="rId3" Type="http://schemas.openxmlformats.org/officeDocument/2006/relationships/hyperlink" Target="https://www.cipd.org/globalassets/media/knowledge/knowledge-hub/reports/digital-learning-literature-review-report-2_tcm18-89290.pdf" TargetMode="External"/><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3" Type="http://schemas.openxmlformats.org/officeDocument/2006/relationships/hyperlink" Target="https://www.cipd.org/uk/views-and-insights/thought-leadership/insight/impactful-inclusive-learning/" TargetMode="External"/><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D8DB08D-32FE-4C56-95DB-2741485080A6}" type="slidenum">
              <a:rPr lang="en-GB" smtClean="0"/>
              <a:t>1</a:t>
            </a:fld>
            <a:endParaRPr lang="en-GB"/>
          </a:p>
        </p:txBody>
      </p:sp>
    </p:spTree>
    <p:extLst>
      <p:ext uri="{BB962C8B-B14F-4D97-AF65-F5344CB8AC3E}">
        <p14:creationId xmlns:p14="http://schemas.microsoft.com/office/powerpoint/2010/main" val="78258818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D8DB08D-32FE-4C56-95DB-2741485080A6}" type="slidenum">
              <a:rPr lang="en-GB" noProof="0" smtClean="0"/>
              <a:t>2</a:t>
            </a:fld>
            <a:endParaRPr lang="en-GB" noProof="0"/>
          </a:p>
        </p:txBody>
      </p:sp>
    </p:spTree>
    <p:extLst>
      <p:ext uri="{BB962C8B-B14F-4D97-AF65-F5344CB8AC3E}">
        <p14:creationId xmlns:p14="http://schemas.microsoft.com/office/powerpoint/2010/main" val="7263051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D8DB08D-32FE-4C56-95DB-2741485080A6}" type="slidenum">
              <a:rPr lang="en-GB" noProof="0" smtClean="0"/>
              <a:t>6</a:t>
            </a:fld>
            <a:endParaRPr lang="en-GB" noProof="0"/>
          </a:p>
        </p:txBody>
      </p:sp>
    </p:spTree>
    <p:extLst>
      <p:ext uri="{BB962C8B-B14F-4D97-AF65-F5344CB8AC3E}">
        <p14:creationId xmlns:p14="http://schemas.microsoft.com/office/powerpoint/2010/main" val="414095363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spcBef>
                <a:spcPts val="600"/>
              </a:spcBef>
              <a:buFont typeface="Arial" panose="020B0604020202020204" pitchFamily="34" charset="0"/>
              <a:buChar char="•"/>
            </a:pPr>
            <a:r>
              <a:rPr lang="en-GB" b="1" i="0" dirty="0">
                <a:solidFill>
                  <a:srgbClr val="111111"/>
                </a:solidFill>
                <a:effectLst/>
                <a:latin typeface="-apple-system"/>
              </a:rPr>
              <a:t>Cognitive Domain</a:t>
            </a:r>
            <a:r>
              <a:rPr lang="en-GB" b="0" i="0" dirty="0">
                <a:solidFill>
                  <a:srgbClr val="111111"/>
                </a:solidFill>
                <a:effectLst/>
                <a:latin typeface="-apple-system"/>
              </a:rPr>
              <a:t>: Involves mental skills (knowledge).</a:t>
            </a:r>
          </a:p>
          <a:p>
            <a:pPr algn="l">
              <a:spcBef>
                <a:spcPts val="600"/>
              </a:spcBef>
              <a:buFont typeface="Arial" panose="020B0604020202020204" pitchFamily="34" charset="0"/>
              <a:buChar char="•"/>
            </a:pPr>
            <a:r>
              <a:rPr lang="en-GB" b="1" i="0" dirty="0">
                <a:solidFill>
                  <a:srgbClr val="111111"/>
                </a:solidFill>
                <a:effectLst/>
                <a:latin typeface="-apple-system"/>
              </a:rPr>
              <a:t>Affective Domain</a:t>
            </a:r>
            <a:r>
              <a:rPr lang="en-GB" b="0" i="0" dirty="0">
                <a:solidFill>
                  <a:srgbClr val="111111"/>
                </a:solidFill>
                <a:effectLst/>
                <a:latin typeface="-apple-system"/>
              </a:rPr>
              <a:t>: Involves emotions and attitudes.</a:t>
            </a:r>
          </a:p>
          <a:p>
            <a:pPr algn="l">
              <a:spcBef>
                <a:spcPts val="600"/>
              </a:spcBef>
              <a:buFont typeface="Arial" panose="020B0604020202020204" pitchFamily="34" charset="0"/>
              <a:buChar char="•"/>
            </a:pPr>
            <a:r>
              <a:rPr lang="en-GB" b="1" i="0" dirty="0">
                <a:solidFill>
                  <a:srgbClr val="111111"/>
                </a:solidFill>
                <a:effectLst/>
                <a:latin typeface="-apple-system"/>
              </a:rPr>
              <a:t>Psychomotor Domain</a:t>
            </a:r>
            <a:r>
              <a:rPr lang="en-GB" b="0" i="0" dirty="0">
                <a:solidFill>
                  <a:srgbClr val="111111"/>
                </a:solidFill>
                <a:effectLst/>
                <a:latin typeface="-apple-system"/>
              </a:rPr>
              <a:t>: Involves physical skills.</a:t>
            </a:r>
          </a:p>
          <a:p>
            <a:endParaRPr lang="en-GB" dirty="0"/>
          </a:p>
        </p:txBody>
      </p:sp>
      <p:sp>
        <p:nvSpPr>
          <p:cNvPr id="4" name="Slide Number Placeholder 3"/>
          <p:cNvSpPr>
            <a:spLocks noGrp="1"/>
          </p:cNvSpPr>
          <p:nvPr>
            <p:ph type="sldNum" sz="quarter" idx="5"/>
          </p:nvPr>
        </p:nvSpPr>
        <p:spPr/>
        <p:txBody>
          <a:bodyPr/>
          <a:lstStyle/>
          <a:p>
            <a:fld id="{BD8DB08D-32FE-4C56-95DB-2741485080A6}" type="slidenum">
              <a:rPr lang="en-GB" noProof="0" smtClean="0"/>
              <a:t>10</a:t>
            </a:fld>
            <a:endParaRPr lang="en-GB" noProof="0"/>
          </a:p>
        </p:txBody>
      </p:sp>
    </p:spTree>
    <p:extLst>
      <p:ext uri="{BB962C8B-B14F-4D97-AF65-F5344CB8AC3E}">
        <p14:creationId xmlns:p14="http://schemas.microsoft.com/office/powerpoint/2010/main" val="115098544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Font typeface="+mj-lt"/>
              <a:buNone/>
            </a:pPr>
            <a:r>
              <a:rPr lang="en-GB" b="0" i="0" dirty="0">
                <a:effectLst/>
                <a:latin typeface="fkGroteskNeue"/>
              </a:rPr>
              <a:t>Goldstein &amp; Ford (2002) refers to a seminal work in the field of organizational training and development. The book, titled "Training in Organizations: Needs Assessment, Development, and Evaluation," was authored by Irwin L. Goldstein and J. Kevin Ford.</a:t>
            </a:r>
          </a:p>
          <a:p>
            <a:pPr algn="l">
              <a:buFont typeface="+mj-lt"/>
              <a:buNone/>
            </a:pPr>
            <a:r>
              <a:rPr lang="en-GB" b="0" i="0" dirty="0">
                <a:effectLst/>
                <a:latin typeface="fkGroteskNeue"/>
              </a:rPr>
              <a:t>This fourth edition of the book provides a comprehensive overview of the training process in organizations, covering three main areas:</a:t>
            </a:r>
          </a:p>
          <a:p>
            <a:pPr algn="l">
              <a:buFont typeface="+mj-lt"/>
              <a:buNone/>
            </a:pPr>
            <a:r>
              <a:rPr lang="en-GB" b="0" i="0" dirty="0">
                <a:effectLst/>
                <a:latin typeface="fkGroteskNeue"/>
              </a:rPr>
              <a:t>Needs Assessment: The authors emphasize the importance of conducting a thorough analysis to identify training needs within an organization.</a:t>
            </a:r>
          </a:p>
          <a:p>
            <a:pPr algn="l">
              <a:buFont typeface="+mj-lt"/>
              <a:buNone/>
            </a:pPr>
            <a:r>
              <a:rPr lang="en-GB" b="0" i="0" dirty="0">
                <a:effectLst/>
                <a:latin typeface="fkGroteskNeue"/>
              </a:rPr>
              <a:t>Development: The book discusses various training methods and approaches, including traditional and newer techniques such as self-directed learning and simulators.</a:t>
            </a:r>
          </a:p>
          <a:p>
            <a:pPr algn="l">
              <a:buFont typeface="+mj-lt"/>
              <a:buNone/>
            </a:pPr>
            <a:r>
              <a:rPr lang="en-GB" b="0" i="0" dirty="0">
                <a:effectLst/>
                <a:latin typeface="fkGroteskNeue"/>
              </a:rPr>
              <a:t>Evaluation: Goldstein and Ford stress the significance of evaluating training outcomes to ensure effectiveness and alignment with organizational goals</a:t>
            </a:r>
            <a:r>
              <a:rPr lang="en-GB" b="0" i="0" u="none" strike="noStrike" dirty="0">
                <a:effectLst/>
                <a:latin typeface="var(--font-berkeley-mono)"/>
              </a:rPr>
              <a:t>.</a:t>
            </a:r>
            <a:endParaRPr lang="en-GB" b="0" i="0" dirty="0">
              <a:effectLst/>
              <a:latin typeface="fkGroteskNeue"/>
            </a:endParaRPr>
          </a:p>
          <a:p>
            <a:r>
              <a:rPr lang="en-GB" b="0" i="0" dirty="0">
                <a:effectLst/>
                <a:latin typeface="fkGroteskNeue"/>
              </a:rPr>
              <a:t>The authors consistently emphasize the importance of linking training to real-world results and organizational objectives. They provide a systematic and planned approach to training, describing it as a continuous process with feedback loops</a:t>
            </a:r>
            <a:r>
              <a:rPr lang="en-GB" b="0" i="0" u="none" strike="noStrike" dirty="0">
                <a:effectLst/>
                <a:latin typeface="var(--font-berkeley-mono)"/>
              </a:rPr>
              <a:t>. </a:t>
            </a:r>
            <a:r>
              <a:rPr lang="en-GB" b="0" i="0" dirty="0">
                <a:effectLst/>
                <a:latin typeface="fkGroteskNeue"/>
              </a:rPr>
              <a:t>Goldstein and Ford's work has been widely cited and influential in the field of organizational psychology and training. Their definition of training as </a:t>
            </a:r>
            <a:r>
              <a:rPr lang="en-GB" b="1" i="0" dirty="0">
                <a:effectLst/>
                <a:latin typeface="fkGroteskNeue"/>
              </a:rPr>
              <a:t>"the systematic acquisition of skills, rules, concepts, or attitudes that result in improved performance in another environment"</a:t>
            </a:r>
            <a:r>
              <a:rPr lang="en-GB" b="0" i="0" dirty="0">
                <a:effectLst/>
                <a:latin typeface="fkGroteskNeue"/>
              </a:rPr>
              <a:t> has become a classic in the field</a:t>
            </a:r>
            <a:r>
              <a:rPr lang="en-GB" b="0" i="0" u="none" strike="noStrike" dirty="0">
                <a:effectLst/>
                <a:latin typeface="var(--font-berkeley-mono)"/>
              </a:rPr>
              <a:t>.</a:t>
            </a:r>
            <a:endParaRPr lang="en-GB" dirty="0"/>
          </a:p>
        </p:txBody>
      </p:sp>
      <p:sp>
        <p:nvSpPr>
          <p:cNvPr id="4" name="Slide Number Placeholder 3"/>
          <p:cNvSpPr>
            <a:spLocks noGrp="1"/>
          </p:cNvSpPr>
          <p:nvPr>
            <p:ph type="sldNum" sz="quarter" idx="5"/>
          </p:nvPr>
        </p:nvSpPr>
        <p:spPr/>
        <p:txBody>
          <a:bodyPr/>
          <a:lstStyle/>
          <a:p>
            <a:fld id="{BD8DB08D-32FE-4C56-95DB-2741485080A6}" type="slidenum">
              <a:rPr lang="en-GB" noProof="0" smtClean="0"/>
              <a:t>14</a:t>
            </a:fld>
            <a:endParaRPr lang="en-GB" noProof="0"/>
          </a:p>
        </p:txBody>
      </p:sp>
    </p:spTree>
    <p:extLst>
      <p:ext uri="{BB962C8B-B14F-4D97-AF65-F5344CB8AC3E}">
        <p14:creationId xmlns:p14="http://schemas.microsoft.com/office/powerpoint/2010/main" val="51815960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D8DB08D-32FE-4C56-95DB-2741485080A6}" type="slidenum">
              <a:rPr lang="en-GB" noProof="0" smtClean="0"/>
              <a:t>15</a:t>
            </a:fld>
            <a:endParaRPr lang="en-GB" noProof="0"/>
          </a:p>
        </p:txBody>
      </p:sp>
    </p:spTree>
    <p:extLst>
      <p:ext uri="{BB962C8B-B14F-4D97-AF65-F5344CB8AC3E}">
        <p14:creationId xmlns:p14="http://schemas.microsoft.com/office/powerpoint/2010/main" val="370639595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Font typeface="+mj-lt"/>
              <a:buNone/>
            </a:pPr>
            <a:r>
              <a:rPr lang="en-GB" b="0" i="0" dirty="0">
                <a:effectLst/>
                <a:latin typeface="fkGroteskNeue"/>
              </a:rPr>
              <a:t>The article "Learning styles: where's the evidence?" by Doug Rohrer and Harold </a:t>
            </a:r>
            <a:r>
              <a:rPr lang="en-GB" b="0" i="0" dirty="0" err="1">
                <a:effectLst/>
                <a:latin typeface="fkGroteskNeue"/>
              </a:rPr>
              <a:t>Pashler</a:t>
            </a:r>
            <a:r>
              <a:rPr lang="en-GB" b="0" i="0" dirty="0">
                <a:effectLst/>
                <a:latin typeface="fkGroteskNeue"/>
              </a:rPr>
              <a:t> critically examines the popular notion of tailoring instruction to students' learning styles. The authors argue that despite widespread acceptance, there is no empirical evidence supporting the effectiveness of style-based instruction.</a:t>
            </a:r>
          </a:p>
          <a:p>
            <a:pPr algn="l">
              <a:buFont typeface="+mj-lt"/>
              <a:buNone/>
            </a:pPr>
            <a:endParaRPr lang="en-GB" b="0" i="0" dirty="0">
              <a:effectLst/>
              <a:latin typeface="fkGroteskNeue"/>
            </a:endParaRPr>
          </a:p>
          <a:p>
            <a:pPr algn="l">
              <a:buFont typeface="+mj-lt"/>
              <a:buNone/>
            </a:pPr>
            <a:r>
              <a:rPr lang="en-GB" b="0" i="0" dirty="0">
                <a:effectLst/>
                <a:latin typeface="fkGroteskNeue"/>
              </a:rPr>
              <a:t>Key points from the article include:</a:t>
            </a:r>
          </a:p>
          <a:p>
            <a:pPr algn="l">
              <a:buFont typeface="+mj-lt"/>
              <a:buAutoNum type="arabicPeriod"/>
            </a:pPr>
            <a:r>
              <a:rPr lang="en-GB" b="0" i="0" dirty="0">
                <a:effectLst/>
                <a:latin typeface="fkGroteskNeue"/>
              </a:rPr>
              <a:t>The concept of learning styles, such as visual vs. verbal learners, is widely accepted in education but lacks scientific support</a:t>
            </a:r>
            <a:r>
              <a:rPr lang="en-GB" b="0" i="0" u="none" strike="noStrike" dirty="0">
                <a:effectLst/>
                <a:latin typeface="var(--font-berkeley-mono)"/>
              </a:rPr>
              <a:t>.</a:t>
            </a:r>
            <a:endParaRPr lang="en-GB" b="0" i="0" dirty="0">
              <a:effectLst/>
              <a:latin typeface="fkGroteskNeue"/>
            </a:endParaRPr>
          </a:p>
          <a:p>
            <a:pPr algn="l">
              <a:buFont typeface="+mj-lt"/>
              <a:buAutoNum type="arabicPeriod"/>
            </a:pPr>
            <a:r>
              <a:rPr lang="en-GB" b="0" i="0" dirty="0">
                <a:effectLst/>
                <a:latin typeface="fkGroteskNeue"/>
              </a:rPr>
              <a:t>Most studies on learning styles do not use appropriate research designs to validate the effectiveness of customized instruction</a:t>
            </a:r>
            <a:r>
              <a:rPr lang="en-GB" b="0" i="0" u="none" strike="noStrike" dirty="0">
                <a:effectLst/>
                <a:latin typeface="var(--font-berkeley-mono)"/>
              </a:rPr>
              <a:t>.</a:t>
            </a:r>
            <a:endParaRPr lang="en-GB" b="0" i="0" dirty="0">
              <a:effectLst/>
              <a:latin typeface="fkGroteskNeue"/>
            </a:endParaRPr>
          </a:p>
          <a:p>
            <a:pPr algn="l">
              <a:buFont typeface="+mj-lt"/>
              <a:buAutoNum type="arabicPeriod"/>
            </a:pPr>
            <a:r>
              <a:rPr lang="en-GB" b="0" i="0" dirty="0">
                <a:effectLst/>
                <a:latin typeface="fkGroteskNeue"/>
              </a:rPr>
              <a:t>The few studies with proper design mostly show negative results, with only a handful of positive findings that are not convincing due to methodological issues</a:t>
            </a:r>
            <a:r>
              <a:rPr lang="en-GB" b="0" i="0" u="none" strike="noStrike" dirty="0">
                <a:effectLst/>
                <a:latin typeface="var(--font-berkeley-mono)"/>
              </a:rPr>
              <a:t>.</a:t>
            </a:r>
            <a:endParaRPr lang="en-GB" b="0" i="0" dirty="0">
              <a:effectLst/>
              <a:latin typeface="fkGroteskNeue"/>
            </a:endParaRPr>
          </a:p>
          <a:p>
            <a:pPr algn="l">
              <a:buFont typeface="+mj-lt"/>
              <a:buAutoNum type="arabicPeriod"/>
            </a:pPr>
            <a:r>
              <a:rPr lang="en-GB" b="0" i="0" dirty="0">
                <a:effectLst/>
                <a:latin typeface="fkGroteskNeue"/>
              </a:rPr>
              <a:t>Even if style-based instruction showed benefits, it would need to demonstrate significant advantages to justify its logistical demands and costs.</a:t>
            </a:r>
          </a:p>
          <a:p>
            <a:pPr algn="l">
              <a:buFont typeface="+mj-lt"/>
              <a:buAutoNum type="arabicPeriod"/>
            </a:pPr>
            <a:r>
              <a:rPr lang="en-GB" b="0" i="0" dirty="0">
                <a:effectLst/>
                <a:latin typeface="fkGroteskNeue"/>
              </a:rPr>
              <a:t>The popularity of learning styles may stem from misinterpretations of other valid observations, such as individual differences in abilities or subject-specific optimal teaching methods</a:t>
            </a:r>
            <a:r>
              <a:rPr lang="en-GB" b="0" i="0" u="none" strike="noStrike" dirty="0">
                <a:effectLst/>
                <a:latin typeface="var(--font-berkeley-mono)"/>
              </a:rPr>
              <a:t>.</a:t>
            </a:r>
            <a:endParaRPr lang="en-GB" b="0" i="0" dirty="0">
              <a:effectLst/>
              <a:latin typeface="fkGroteskNeue"/>
            </a:endParaRPr>
          </a:p>
          <a:p>
            <a:r>
              <a:rPr lang="en-GB" b="0" i="0" dirty="0">
                <a:effectLst/>
                <a:latin typeface="fkGroteskNeue"/>
              </a:rPr>
              <a:t>The authors conclude that educators should focus on developing effective ways to present content, often combining different forms of instruction, rather than tailoring methods to supposed learning styles. They suggest that abandoning the learning styles approach could be beneficial for educators at all levels, given the costs associated with assessing styles and providing differentiated instruction.</a:t>
            </a:r>
          </a:p>
          <a:p>
            <a:endParaRPr lang="en-GB" b="0" i="0" dirty="0">
              <a:effectLst/>
              <a:latin typeface="fkGroteskNeue"/>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solidFill>
                  <a:srgbClr val="3A3A3A"/>
                </a:solidFill>
                <a:effectLst/>
                <a:latin typeface="Source Sans Pro" panose="020B0503030403020204" pitchFamily="34" charset="0"/>
                <a:ea typeface="DengXian" panose="02010600030101010101" pitchFamily="2" charset="-122"/>
                <a:cs typeface="Arial" panose="020B0604020202020204" pitchFamily="34" charset="0"/>
              </a:rPr>
              <a:t>Rohrer, D. and </a:t>
            </a:r>
            <a:r>
              <a:rPr lang="en-GB" sz="1800" kern="100" dirty="0" err="1">
                <a:solidFill>
                  <a:srgbClr val="3A3A3A"/>
                </a:solidFill>
                <a:effectLst/>
                <a:latin typeface="Source Sans Pro" panose="020B0503030403020204" pitchFamily="34" charset="0"/>
                <a:ea typeface="DengXian" panose="02010600030101010101" pitchFamily="2" charset="-122"/>
                <a:cs typeface="Arial" panose="020B0604020202020204" pitchFamily="34" charset="0"/>
              </a:rPr>
              <a:t>Pashler</a:t>
            </a:r>
            <a:r>
              <a:rPr lang="en-GB" sz="1800" kern="100" dirty="0">
                <a:solidFill>
                  <a:srgbClr val="3A3A3A"/>
                </a:solidFill>
                <a:effectLst/>
                <a:latin typeface="Source Sans Pro" panose="020B0503030403020204" pitchFamily="34" charset="0"/>
                <a:ea typeface="DengXian" panose="02010600030101010101" pitchFamily="2" charset="-122"/>
                <a:cs typeface="Arial" panose="020B0604020202020204" pitchFamily="34" charset="0"/>
              </a:rPr>
              <a:t>, H. (2012) ‘Learning styles: where’s the evidence?’, </a:t>
            </a:r>
            <a:r>
              <a:rPr lang="en-GB" sz="1800" i="1" kern="100" dirty="0">
                <a:effectLst/>
                <a:latin typeface="Aptos" panose="020B0004020202020204" pitchFamily="34" charset="0"/>
                <a:ea typeface="DengXian" panose="02010600030101010101" pitchFamily="2" charset="-122"/>
                <a:cs typeface="Arial" panose="020B0604020202020204" pitchFamily="34" charset="0"/>
              </a:rPr>
              <a:t>Medical education</a:t>
            </a:r>
            <a:r>
              <a:rPr lang="en-GB" sz="1800" kern="100" dirty="0">
                <a:effectLst/>
                <a:latin typeface="Aptos" panose="020B0004020202020204" pitchFamily="34" charset="0"/>
                <a:ea typeface="DengXian" panose="02010600030101010101" pitchFamily="2" charset="-122"/>
                <a:cs typeface="Arial" panose="020B0604020202020204" pitchFamily="34" charset="0"/>
              </a:rPr>
              <a:t>, 46(7), pp. 634–635. Available at: https://doi.org/10.1111/j.1365-2923.2012.04273.x.</a:t>
            </a:r>
          </a:p>
          <a:p>
            <a:endParaRPr lang="en-GB" dirty="0"/>
          </a:p>
        </p:txBody>
      </p:sp>
      <p:sp>
        <p:nvSpPr>
          <p:cNvPr id="4" name="Slide Number Placeholder 3"/>
          <p:cNvSpPr>
            <a:spLocks noGrp="1"/>
          </p:cNvSpPr>
          <p:nvPr>
            <p:ph type="sldNum" sz="quarter" idx="5"/>
          </p:nvPr>
        </p:nvSpPr>
        <p:spPr/>
        <p:txBody>
          <a:bodyPr/>
          <a:lstStyle/>
          <a:p>
            <a:fld id="{BD8DB08D-32FE-4C56-95DB-2741485080A6}" type="slidenum">
              <a:rPr lang="en-GB" noProof="0" smtClean="0"/>
              <a:t>19</a:t>
            </a:fld>
            <a:endParaRPr lang="en-GB" noProof="0"/>
          </a:p>
        </p:txBody>
      </p:sp>
    </p:spTree>
    <p:extLst>
      <p:ext uri="{BB962C8B-B14F-4D97-AF65-F5344CB8AC3E}">
        <p14:creationId xmlns:p14="http://schemas.microsoft.com/office/powerpoint/2010/main" val="177892158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CIPD (2024) </a:t>
            </a:r>
            <a:r>
              <a:rPr lang="en-GB" i="1" dirty="0"/>
              <a:t>Methods of Delivering Learning Interventions</a:t>
            </a:r>
            <a:r>
              <a:rPr lang="en-GB" dirty="0"/>
              <a:t>. Available at: </a:t>
            </a:r>
            <a:r>
              <a:rPr lang="en-GB" dirty="0">
                <a:hlinkClick r:id="rId3"/>
              </a:rPr>
              <a:t>Methods of delivering learning interventions | Factsheets | CIPD</a:t>
            </a:r>
            <a:r>
              <a:rPr lang="en-GB" dirty="0"/>
              <a:t>. (Accessed: 28 January 2025). </a:t>
            </a:r>
          </a:p>
        </p:txBody>
      </p:sp>
      <p:sp>
        <p:nvSpPr>
          <p:cNvPr id="4" name="Slide Number Placeholder 3"/>
          <p:cNvSpPr>
            <a:spLocks noGrp="1"/>
          </p:cNvSpPr>
          <p:nvPr>
            <p:ph type="sldNum" sz="quarter" idx="5"/>
          </p:nvPr>
        </p:nvSpPr>
        <p:spPr/>
        <p:txBody>
          <a:bodyPr/>
          <a:lstStyle/>
          <a:p>
            <a:fld id="{BD8DB08D-32FE-4C56-95DB-2741485080A6}" type="slidenum">
              <a:rPr lang="en-GB" noProof="0" smtClean="0"/>
              <a:t>21</a:t>
            </a:fld>
            <a:endParaRPr lang="en-GB" noProof="0"/>
          </a:p>
        </p:txBody>
      </p:sp>
    </p:spTree>
    <p:extLst>
      <p:ext uri="{BB962C8B-B14F-4D97-AF65-F5344CB8AC3E}">
        <p14:creationId xmlns:p14="http://schemas.microsoft.com/office/powerpoint/2010/main" val="277045728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D8DB08D-32FE-4C56-95DB-2741485080A6}" type="slidenum">
              <a:rPr lang="en-GB" noProof="0" smtClean="0"/>
              <a:t>22</a:t>
            </a:fld>
            <a:endParaRPr lang="en-GB" noProof="0"/>
          </a:p>
        </p:txBody>
      </p:sp>
    </p:spTree>
    <p:extLst>
      <p:ext uri="{BB962C8B-B14F-4D97-AF65-F5344CB8AC3E}">
        <p14:creationId xmlns:p14="http://schemas.microsoft.com/office/powerpoint/2010/main" val="166951530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A New Paradigm For Corporate Training: Learning In The Flow of Work – JOSH BERSIN</a:t>
            </a:r>
            <a:endParaRPr lang="en-GB" dirty="0"/>
          </a:p>
          <a:p>
            <a:endParaRPr lang="en-GB" dirty="0"/>
          </a:p>
          <a:p>
            <a:pPr algn="l">
              <a:buFont typeface="+mj-lt"/>
              <a:buNone/>
            </a:pPr>
            <a:r>
              <a:rPr lang="en-GB" b="0" i="0" dirty="0">
                <a:effectLst/>
                <a:latin typeface="fkGroteskNeue"/>
              </a:rPr>
              <a:t>Josh Bersin's "Learning in the Flow of Work" concept, introduced in 2018, revolutionizes corporate training by integrating learning seamlessly into employees' daily tasks and workflows. </a:t>
            </a:r>
          </a:p>
          <a:p>
            <a:pPr algn="l">
              <a:buFont typeface="+mj-lt"/>
              <a:buNone/>
            </a:pPr>
            <a:r>
              <a:rPr lang="en-GB" b="0" i="0" dirty="0">
                <a:effectLst/>
                <a:latin typeface="fkGroteskNeue"/>
              </a:rPr>
              <a:t>This approach recognizes that learning is most effective when it occurs in the context of work itself, allowing individuals to acquire and apply new knowledge and skills in real time</a:t>
            </a:r>
            <a:r>
              <a:rPr lang="en-GB" b="0" i="0" u="none" strike="noStrike" dirty="0">
                <a:effectLst/>
                <a:latin typeface="var(--font-berkeley-mono)"/>
              </a:rPr>
              <a:t>.</a:t>
            </a:r>
          </a:p>
          <a:p>
            <a:pPr algn="l">
              <a:buFont typeface="+mj-lt"/>
              <a:buNone/>
            </a:pPr>
            <a:r>
              <a:rPr lang="en-GB" b="0" i="0" dirty="0">
                <a:effectLst/>
                <a:latin typeface="fkGroteskNeue"/>
              </a:rPr>
              <a:t>Key aspects of the concept include:</a:t>
            </a:r>
          </a:p>
          <a:p>
            <a:pPr algn="l">
              <a:buFont typeface="+mj-lt"/>
              <a:buNone/>
            </a:pPr>
            <a:r>
              <a:rPr lang="en-GB" b="0" i="0" dirty="0">
                <a:effectLst/>
                <a:latin typeface="fkGroteskNeue"/>
              </a:rPr>
              <a:t>Accessibility: Employees are given access to learning opportunities within their existing workflow, without being pulled away from their current tasks</a:t>
            </a:r>
            <a:r>
              <a:rPr lang="en-GB" b="0" i="0" u="none" strike="noStrike" dirty="0">
                <a:effectLst/>
                <a:latin typeface="var(--font-berkeley-mono)"/>
              </a:rPr>
              <a:t>.</a:t>
            </a:r>
            <a:endParaRPr lang="en-GB" b="0" i="0" dirty="0">
              <a:effectLst/>
              <a:latin typeface="fkGroteskNeue"/>
            </a:endParaRPr>
          </a:p>
          <a:p>
            <a:pPr algn="l">
              <a:buFont typeface="+mj-lt"/>
              <a:buNone/>
            </a:pPr>
            <a:r>
              <a:rPr lang="en-GB" b="0" i="0" dirty="0">
                <a:effectLst/>
                <a:latin typeface="fkGroteskNeue"/>
              </a:rPr>
              <a:t>Contextual relevance: Learning is directly related to the task or challenge at hand, making new knowledge immediately applicable</a:t>
            </a:r>
            <a:r>
              <a:rPr lang="en-GB" b="0" i="0" u="none" strike="noStrike" dirty="0">
                <a:effectLst/>
                <a:latin typeface="var(--font-berkeley-mono)"/>
              </a:rPr>
              <a:t>.</a:t>
            </a:r>
            <a:endParaRPr lang="en-GB" b="0" i="0" dirty="0">
              <a:effectLst/>
              <a:latin typeface="fkGroteskNeue"/>
            </a:endParaRPr>
          </a:p>
          <a:p>
            <a:pPr algn="l">
              <a:buFont typeface="+mj-lt"/>
              <a:buNone/>
            </a:pPr>
            <a:r>
              <a:rPr lang="en-GB" b="0" i="0" dirty="0">
                <a:effectLst/>
                <a:latin typeface="fkGroteskNeue"/>
              </a:rPr>
              <a:t>On-demand learning: Resources are available whenever needed, enabling just-in-time learning experiences</a:t>
            </a:r>
            <a:r>
              <a:rPr lang="en-GB" b="0" i="0" u="none" strike="noStrike" dirty="0">
                <a:effectLst/>
                <a:latin typeface="var(--font-berkeley-mono)"/>
              </a:rPr>
              <a:t>.</a:t>
            </a:r>
            <a:endParaRPr lang="en-GB" b="0" i="0" dirty="0">
              <a:effectLst/>
              <a:latin typeface="fkGroteskNeue"/>
            </a:endParaRPr>
          </a:p>
          <a:p>
            <a:pPr algn="l">
              <a:buFont typeface="+mj-lt"/>
              <a:buNone/>
            </a:pPr>
            <a:r>
              <a:rPr lang="en-GB" b="0" i="0" dirty="0">
                <a:effectLst/>
                <a:latin typeface="fkGroteskNeue"/>
              </a:rPr>
              <a:t>Continuous process: Unlike traditional finite training approaches, learning in the flow of work is ongoing</a:t>
            </a:r>
            <a:r>
              <a:rPr lang="en-GB" b="0" i="0" u="none" strike="noStrike" dirty="0">
                <a:effectLst/>
                <a:latin typeface="var(--font-berkeley-mono)"/>
                <a:hlinkClick r:id="rId4"/>
              </a:rPr>
              <a:t>4</a:t>
            </a:r>
            <a:r>
              <a:rPr lang="en-GB" b="0" i="0" dirty="0">
                <a:effectLst/>
                <a:latin typeface="fkGroteskNeue"/>
              </a:rPr>
              <a:t>.</a:t>
            </a:r>
          </a:p>
          <a:p>
            <a:pPr algn="l">
              <a:buFont typeface="+mj-lt"/>
              <a:buNone/>
            </a:pPr>
            <a:r>
              <a:rPr lang="en-GB" b="0" i="0" dirty="0">
                <a:effectLst/>
                <a:latin typeface="fkGroteskNeue"/>
              </a:rPr>
              <a:t>Integration with work tools: Learning is often delivered through learning management systems (LMS) that offer tutorials, in-app guidance, and microlearning opportunities</a:t>
            </a:r>
            <a:r>
              <a:rPr lang="en-GB" b="0" i="0" u="none" strike="noStrike" dirty="0">
                <a:effectLst/>
                <a:latin typeface="var(--font-berkeley-mono)"/>
              </a:rPr>
              <a:t>.</a:t>
            </a:r>
            <a:endParaRPr lang="en-GB" b="0" i="0" dirty="0">
              <a:effectLst/>
              <a:latin typeface="fkGroteskNeue"/>
            </a:endParaRPr>
          </a:p>
          <a:p>
            <a:r>
              <a:rPr lang="en-GB" b="0" i="0" dirty="0">
                <a:effectLst/>
                <a:latin typeface="fkGroteskNeue"/>
              </a:rPr>
              <a:t>The benefits of this approach include increased engagement with training, higher productivity, and a better return on training investments</a:t>
            </a:r>
            <a:r>
              <a:rPr lang="en-GB" b="0" i="0" u="none" strike="noStrike" dirty="0">
                <a:effectLst/>
                <a:latin typeface="var(--font-berkeley-mono)"/>
              </a:rPr>
              <a:t>.</a:t>
            </a:r>
          </a:p>
          <a:p>
            <a:r>
              <a:rPr lang="en-GB" b="0" i="0" dirty="0">
                <a:effectLst/>
                <a:latin typeface="fkGroteskNeue"/>
              </a:rPr>
              <a:t>It also aligns with the 70-20-10 Model for Learning and Development, which suggests that 70% of knowledge comes from on-the-job experience</a:t>
            </a:r>
            <a:r>
              <a:rPr lang="en-GB" b="0" i="0" u="none" strike="noStrike" dirty="0">
                <a:effectLst/>
                <a:latin typeface="var(--font-berkeley-mono)"/>
              </a:rPr>
              <a:t>.</a:t>
            </a:r>
          </a:p>
          <a:p>
            <a:r>
              <a:rPr lang="en-GB" b="0" i="0" dirty="0">
                <a:effectLst/>
                <a:latin typeface="fkGroteskNeue"/>
              </a:rPr>
              <a:t>Bersin's concept addresses the significant challenge of employees' lack of time for learning, as identified in LinkedIn research. </a:t>
            </a:r>
          </a:p>
          <a:p>
            <a:r>
              <a:rPr lang="en-GB" b="0" i="0" dirty="0">
                <a:effectLst/>
                <a:latin typeface="fkGroteskNeue"/>
              </a:rPr>
              <a:t>By making learning a natural part of an employee's day job, it transforms corporate learning from a destination into "something that comes to us”.</a:t>
            </a:r>
            <a:endParaRPr lang="en-GB" dirty="0"/>
          </a:p>
        </p:txBody>
      </p:sp>
      <p:sp>
        <p:nvSpPr>
          <p:cNvPr id="4" name="Slide Number Placeholder 3"/>
          <p:cNvSpPr>
            <a:spLocks noGrp="1"/>
          </p:cNvSpPr>
          <p:nvPr>
            <p:ph type="sldNum" sz="quarter" idx="5"/>
          </p:nvPr>
        </p:nvSpPr>
        <p:spPr/>
        <p:txBody>
          <a:bodyPr/>
          <a:lstStyle/>
          <a:p>
            <a:fld id="{BD8DB08D-32FE-4C56-95DB-2741485080A6}" type="slidenum">
              <a:rPr lang="en-GB" noProof="0" smtClean="0"/>
              <a:t>23</a:t>
            </a:fld>
            <a:endParaRPr lang="en-GB" noProof="0"/>
          </a:p>
        </p:txBody>
      </p:sp>
    </p:spTree>
    <p:extLst>
      <p:ext uri="{BB962C8B-B14F-4D97-AF65-F5344CB8AC3E}">
        <p14:creationId xmlns:p14="http://schemas.microsoft.com/office/powerpoint/2010/main" val="214893824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Digital learning in a post-COVID-19 economy: a literature review</a:t>
            </a:r>
            <a:endParaRPr lang="en-GB" dirty="0"/>
          </a:p>
          <a:p>
            <a:endParaRPr lang="en-GB" dirty="0"/>
          </a:p>
          <a:p>
            <a:r>
              <a:rPr lang="en-GB" b="0" i="0" dirty="0">
                <a:solidFill>
                  <a:srgbClr val="202020"/>
                </a:solidFill>
                <a:effectLst/>
                <a:latin typeface="Museo"/>
              </a:rPr>
              <a:t>The key findings from the "Digital learning in a post-COVID-19 economy" report are as follows:</a:t>
            </a:r>
            <a:br>
              <a:rPr lang="en-GB" dirty="0"/>
            </a:br>
            <a:br>
              <a:rPr lang="en-GB" dirty="0"/>
            </a:br>
            <a:r>
              <a:rPr lang="en-GB" b="0" i="0" dirty="0">
                <a:solidFill>
                  <a:srgbClr val="202020"/>
                </a:solidFill>
                <a:effectLst/>
                <a:latin typeface="Museo"/>
              </a:rPr>
              <a:t>1. **Budget Reductions**: Around a third of organisations reported reductions in budgets, L&amp;D headcount, and use of external consultants. Organisations more severely impacted by the pandemic had to make greater cuts to learning budgets.</a:t>
            </a:r>
            <a:br>
              <a:rPr lang="en-GB" dirty="0"/>
            </a:br>
            <a:br>
              <a:rPr lang="en-GB" dirty="0"/>
            </a:br>
            <a:r>
              <a:rPr lang="en-GB" b="0" i="0" dirty="0">
                <a:solidFill>
                  <a:srgbClr val="202020"/>
                </a:solidFill>
                <a:effectLst/>
                <a:latin typeface="Museo"/>
              </a:rPr>
              <a:t>2. **Learning Strategy and Investment**: Only 18% of organisations think that their learning strategy, investment, and resourcing will return to pre-pandemic levels.</a:t>
            </a:r>
            <a:br>
              <a:rPr lang="en-GB" dirty="0"/>
            </a:br>
            <a:br>
              <a:rPr lang="en-GB" dirty="0"/>
            </a:br>
            <a:r>
              <a:rPr lang="en-GB" b="0" i="0" dirty="0">
                <a:solidFill>
                  <a:srgbClr val="202020"/>
                </a:solidFill>
                <a:effectLst/>
                <a:latin typeface="Museo"/>
              </a:rPr>
              <a:t>3. **Digital Learning Technologies**: Despite the shift to digital learning, the uptake of technologies that could make learning more engaging and effective remains low. The use of mobile apps, chatbots, VR and AR, animations, or games is largely unchanged from the previous year.</a:t>
            </a:r>
            <a:br>
              <a:rPr lang="en-GB" dirty="0"/>
            </a:br>
            <a:br>
              <a:rPr lang="en-GB" dirty="0"/>
            </a:br>
            <a:r>
              <a:rPr lang="en-GB" b="0" i="0" dirty="0">
                <a:solidFill>
                  <a:srgbClr val="202020"/>
                </a:solidFill>
                <a:effectLst/>
                <a:latin typeface="Museo"/>
              </a:rPr>
              <a:t>4. **Alignment with Business Priorities**: A greater proportion of organisations now say their learning strategy is aligned with business priorities, and the vast majority report clarity on how learning adds value to their organisation.</a:t>
            </a:r>
            <a:br>
              <a:rPr lang="en-GB" dirty="0"/>
            </a:br>
            <a:br>
              <a:rPr lang="en-GB" dirty="0"/>
            </a:br>
            <a:r>
              <a:rPr lang="en-GB" b="0" i="0" dirty="0">
                <a:solidFill>
                  <a:srgbClr val="202020"/>
                </a:solidFill>
                <a:effectLst/>
                <a:latin typeface="Museo"/>
              </a:rPr>
              <a:t>5. **Support and Collaboration**: The switch to digital learning has, in some cases, improved the way individuals support each other. There has been a significant increase in organisations developing and maintaining a climate of trust and employees supporting each other to learn.</a:t>
            </a:r>
            <a:br>
              <a:rPr lang="en-GB" dirty="0"/>
            </a:br>
            <a:br>
              <a:rPr lang="en-GB" dirty="0"/>
            </a:br>
            <a:r>
              <a:rPr lang="en-GB" b="0" i="0" dirty="0">
                <a:solidFill>
                  <a:srgbClr val="202020"/>
                </a:solidFill>
                <a:effectLst/>
                <a:latin typeface="Museo"/>
              </a:rPr>
              <a:t>6. **Automation and Reskilling**: More organisations have assessed the impact of automation and how to redeploy employees affected (51%), as well as how roles are changing and how to reskill to meet these needs (64%).</a:t>
            </a:r>
            <a:br>
              <a:rPr lang="en-GB" dirty="0"/>
            </a:br>
            <a:br>
              <a:rPr lang="en-GB" dirty="0"/>
            </a:br>
            <a:r>
              <a:rPr lang="en-GB" b="0" i="0" dirty="0">
                <a:solidFill>
                  <a:srgbClr val="202020"/>
                </a:solidFill>
                <a:effectLst/>
                <a:latin typeface="Museo"/>
              </a:rPr>
              <a:t>7. **Addressing Skills Gaps**: Organisations are more confident about their ability to address current skills gaps, with 72% reporting they can effectively tackle these gaps.</a:t>
            </a:r>
            <a:br>
              <a:rPr lang="en-GB" dirty="0"/>
            </a:br>
            <a:br>
              <a:rPr lang="en-GB" dirty="0"/>
            </a:br>
            <a:r>
              <a:rPr lang="en-GB" b="0" i="0" dirty="0">
                <a:solidFill>
                  <a:srgbClr val="202020"/>
                </a:solidFill>
                <a:effectLst/>
                <a:latin typeface="Museo"/>
              </a:rPr>
              <a:t>8. **Online Facilitator Roles**: While more organisations had online facilitator roles in place, only a minority had design roles such as learning technologist/product owner (11%), digital asset creator (7%), and instructional designers (11%).</a:t>
            </a:r>
            <a:br>
              <a:rPr lang="en-GB" dirty="0"/>
            </a:br>
            <a:br>
              <a:rPr lang="en-GB" dirty="0"/>
            </a:br>
            <a:r>
              <a:rPr lang="en-GB" b="0" i="0" dirty="0">
                <a:solidFill>
                  <a:srgbClr val="202020"/>
                </a:solidFill>
                <a:effectLst/>
                <a:latin typeface="Museo"/>
              </a:rPr>
              <a:t>9. **Proactive L&amp;D Professionals**: Only a third of L&amp;D professionals are proactive in identifying performance issues before recommending a solution, and only a quarter design and make recommendations using evidence-informed principles to address those issues.</a:t>
            </a:r>
            <a:br>
              <a:rPr lang="en-GB" dirty="0"/>
            </a:br>
            <a:br>
              <a:rPr lang="en-GB" dirty="0"/>
            </a:br>
            <a:r>
              <a:rPr lang="en-GB" b="0" i="0" dirty="0">
                <a:solidFill>
                  <a:srgbClr val="202020"/>
                </a:solidFill>
                <a:effectLst/>
                <a:latin typeface="Museo"/>
              </a:rPr>
              <a:t>These findings highlight the ongoing challenges and opportunities for organisations in adapting their learning and development strategies in a post-pandemic world.</a:t>
            </a:r>
            <a:endParaRPr lang="en-GB" dirty="0"/>
          </a:p>
        </p:txBody>
      </p:sp>
      <p:sp>
        <p:nvSpPr>
          <p:cNvPr id="4" name="Slide Number Placeholder 3"/>
          <p:cNvSpPr>
            <a:spLocks noGrp="1"/>
          </p:cNvSpPr>
          <p:nvPr>
            <p:ph type="sldNum" sz="quarter" idx="5"/>
          </p:nvPr>
        </p:nvSpPr>
        <p:spPr/>
        <p:txBody>
          <a:bodyPr/>
          <a:lstStyle/>
          <a:p>
            <a:fld id="{BD8DB08D-32FE-4C56-95DB-2741485080A6}" type="slidenum">
              <a:rPr lang="en-GB" noProof="0" smtClean="0"/>
              <a:t>24</a:t>
            </a:fld>
            <a:endParaRPr lang="en-GB" noProof="0"/>
          </a:p>
        </p:txBody>
      </p:sp>
    </p:spTree>
    <p:extLst>
      <p:ext uri="{BB962C8B-B14F-4D97-AF65-F5344CB8AC3E}">
        <p14:creationId xmlns:p14="http://schemas.microsoft.com/office/powerpoint/2010/main" val="124306104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D8DB08D-32FE-4C56-95DB-2741485080A6}" type="slidenum">
              <a:rPr lang="en-GB" noProof="0" smtClean="0"/>
              <a:t>25</a:t>
            </a:fld>
            <a:endParaRPr lang="en-GB" noProof="0"/>
          </a:p>
        </p:txBody>
      </p:sp>
    </p:spTree>
    <p:extLst>
      <p:ext uri="{BB962C8B-B14F-4D97-AF65-F5344CB8AC3E}">
        <p14:creationId xmlns:p14="http://schemas.microsoft.com/office/powerpoint/2010/main" val="358696401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Creating impactful and inclusive learning | CIPD</a:t>
            </a:r>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BD8DB08D-32FE-4C56-95DB-2741485080A6}" type="slidenum">
              <a:rPr lang="en-GB" noProof="0" smtClean="0"/>
              <a:t>26</a:t>
            </a:fld>
            <a:endParaRPr lang="en-GB" noProof="0"/>
          </a:p>
        </p:txBody>
      </p:sp>
    </p:spTree>
    <p:extLst>
      <p:ext uri="{BB962C8B-B14F-4D97-AF65-F5344CB8AC3E}">
        <p14:creationId xmlns:p14="http://schemas.microsoft.com/office/powerpoint/2010/main" val="145905025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spcBef>
                <a:spcPts val="600"/>
              </a:spcBef>
              <a:buFont typeface="+mj-lt"/>
              <a:buAutoNum type="arabicPeriod"/>
            </a:pPr>
            <a:r>
              <a:rPr lang="en-GB" b="1" i="0" dirty="0">
                <a:solidFill>
                  <a:srgbClr val="111111"/>
                </a:solidFill>
                <a:effectLst/>
                <a:latin typeface="-apple-system"/>
              </a:rPr>
              <a:t>Digitizing Content</a:t>
            </a:r>
            <a:r>
              <a:rPr lang="en-GB" b="0" i="0" dirty="0">
                <a:solidFill>
                  <a:srgbClr val="111111"/>
                </a:solidFill>
                <a:effectLst/>
                <a:latin typeface="-apple-system"/>
              </a:rPr>
              <a:t>: Examples include using </a:t>
            </a:r>
            <a:r>
              <a:rPr lang="en-GB" b="0" i="0" dirty="0" err="1">
                <a:solidFill>
                  <a:srgbClr val="111111"/>
                </a:solidFill>
                <a:effectLst/>
                <a:latin typeface="-apple-system"/>
              </a:rPr>
              <a:t>screencasting</a:t>
            </a:r>
            <a:r>
              <a:rPr lang="en-GB" b="0" i="0" dirty="0">
                <a:solidFill>
                  <a:srgbClr val="111111"/>
                </a:solidFill>
                <a:effectLst/>
                <a:latin typeface="-apple-system"/>
              </a:rPr>
              <a:t> software for training videos, which allows flexible access and easier understanding compared to printed guides.</a:t>
            </a:r>
          </a:p>
          <a:p>
            <a:pPr algn="l">
              <a:spcBef>
                <a:spcPts val="600"/>
              </a:spcBef>
              <a:buFont typeface="+mj-lt"/>
              <a:buAutoNum type="arabicPeriod"/>
            </a:pPr>
            <a:r>
              <a:rPr lang="en-GB" b="1" i="0" dirty="0">
                <a:solidFill>
                  <a:srgbClr val="111111"/>
                </a:solidFill>
                <a:effectLst/>
                <a:latin typeface="-apple-system"/>
              </a:rPr>
              <a:t>Blended Learning</a:t>
            </a:r>
            <a:r>
              <a:rPr lang="en-GB" b="0" i="0" dirty="0">
                <a:solidFill>
                  <a:srgbClr val="111111"/>
                </a:solidFill>
                <a:effectLst/>
                <a:latin typeface="-apple-system"/>
              </a:rPr>
              <a:t>: Combining digital and in-person methods can enhance learning experiences. For instance, a business school shifted to online sessions and bite-sized videos, making learning more accessible and interactive.</a:t>
            </a:r>
          </a:p>
          <a:p>
            <a:pPr algn="l">
              <a:spcBef>
                <a:spcPts val="600"/>
              </a:spcBef>
              <a:buFont typeface="+mj-lt"/>
              <a:buAutoNum type="arabicPeriod"/>
            </a:pPr>
            <a:r>
              <a:rPr lang="en-GB" b="1" i="0" dirty="0">
                <a:solidFill>
                  <a:srgbClr val="111111"/>
                </a:solidFill>
                <a:effectLst/>
                <a:latin typeface="-apple-system"/>
              </a:rPr>
              <a:t>Digital Inclusion</a:t>
            </a:r>
            <a:r>
              <a:rPr lang="en-GB" b="0" i="0" dirty="0">
                <a:solidFill>
                  <a:srgbClr val="111111"/>
                </a:solidFill>
                <a:effectLst/>
                <a:latin typeface="-apple-system"/>
              </a:rPr>
              <a:t>: Programs like Digital Communities Wales help tackle digital exclusion by training staff to support others in gaining digital skills, thus improving access to services and enhancing quality of life.</a:t>
            </a:r>
          </a:p>
          <a:p>
            <a:pPr algn="l">
              <a:spcBef>
                <a:spcPts val="600"/>
              </a:spcBef>
              <a:buFont typeface="+mj-lt"/>
              <a:buAutoNum type="arabicPeriod"/>
            </a:pPr>
            <a:r>
              <a:rPr lang="en-GB" b="1" i="0" dirty="0">
                <a:solidFill>
                  <a:srgbClr val="111111"/>
                </a:solidFill>
                <a:effectLst/>
                <a:latin typeface="-apple-system"/>
              </a:rPr>
              <a:t>Continuous Improvement</a:t>
            </a:r>
            <a:r>
              <a:rPr lang="en-GB" b="0" i="0" dirty="0">
                <a:solidFill>
                  <a:srgbClr val="111111"/>
                </a:solidFill>
                <a:effectLst/>
                <a:latin typeface="-apple-system"/>
              </a:rPr>
              <a:t>: Organisations should continuously refine their digital learning platforms based on feedback to ensure they meet learners’ needs effectively.</a:t>
            </a:r>
          </a:p>
          <a:p>
            <a:endParaRPr lang="en-GB" dirty="0"/>
          </a:p>
        </p:txBody>
      </p:sp>
      <p:sp>
        <p:nvSpPr>
          <p:cNvPr id="4" name="Slide Number Placeholder 3"/>
          <p:cNvSpPr>
            <a:spLocks noGrp="1"/>
          </p:cNvSpPr>
          <p:nvPr>
            <p:ph type="sldNum" sz="quarter" idx="5"/>
          </p:nvPr>
        </p:nvSpPr>
        <p:spPr/>
        <p:txBody>
          <a:bodyPr/>
          <a:lstStyle/>
          <a:p>
            <a:fld id="{BD8DB08D-32FE-4C56-95DB-2741485080A6}" type="slidenum">
              <a:rPr lang="en-GB" noProof="0" smtClean="0"/>
              <a:t>27</a:t>
            </a:fld>
            <a:endParaRPr lang="en-GB" noProof="0"/>
          </a:p>
        </p:txBody>
      </p:sp>
    </p:spTree>
    <p:extLst>
      <p:ext uri="{BB962C8B-B14F-4D97-AF65-F5344CB8AC3E}">
        <p14:creationId xmlns:p14="http://schemas.microsoft.com/office/powerpoint/2010/main" val="286811377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23E6952-4022-3BBA-3D62-378FE845871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5D4F73F-2B19-6E7E-93F6-2D22D2DC76F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0719BBA-C6F6-5FF8-E13E-01CF1072916B}"/>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BD34B35E-C3F2-2E51-1BF1-85E17A181283}"/>
              </a:ext>
            </a:extLst>
          </p:cNvPr>
          <p:cNvSpPr>
            <a:spLocks noGrp="1"/>
          </p:cNvSpPr>
          <p:nvPr>
            <p:ph type="sldNum" sz="quarter" idx="5"/>
          </p:nvPr>
        </p:nvSpPr>
        <p:spPr/>
        <p:txBody>
          <a:bodyPr/>
          <a:lstStyle/>
          <a:p>
            <a:fld id="{BD8DB08D-32FE-4C56-95DB-2741485080A6}" type="slidenum">
              <a:rPr lang="en-GB" noProof="0" smtClean="0"/>
              <a:t>29</a:t>
            </a:fld>
            <a:endParaRPr lang="en-GB" noProof="0"/>
          </a:p>
        </p:txBody>
      </p:sp>
    </p:spTree>
    <p:extLst>
      <p:ext uri="{BB962C8B-B14F-4D97-AF65-F5344CB8AC3E}">
        <p14:creationId xmlns:p14="http://schemas.microsoft.com/office/powerpoint/2010/main" val="308773494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a:p>
          </p:txBody>
        </p:sp>
      </p:grpSp>
      <p:sp>
        <p:nvSpPr>
          <p:cNvPr id="2" name="Title 1"/>
          <p:cNvSpPr>
            <a:spLocks noGrp="1"/>
          </p:cNvSpPr>
          <p:nvPr>
            <p:ph type="ctrTitle"/>
          </p:nvPr>
        </p:nvSpPr>
        <p:spPr>
          <a:xfrm>
            <a:off x="1154955" y="2099733"/>
            <a:ext cx="8825658" cy="2677648"/>
          </a:xfrm>
        </p:spPr>
        <p:txBody>
          <a:bodyPr rtlCol="0" anchor="b"/>
          <a:lstStyle>
            <a:lvl1pPr>
              <a:defRPr sz="5400"/>
            </a:lvl1pPr>
          </a:lstStyle>
          <a:p>
            <a:pPr rtl="0"/>
            <a:r>
              <a:rPr lang="en-GB" noProof="0"/>
              <a:t>Click to edit Master title style</a:t>
            </a:r>
          </a:p>
        </p:txBody>
      </p:sp>
      <p:sp>
        <p:nvSpPr>
          <p:cNvPr id="3" name="Subtitle 2"/>
          <p:cNvSpPr>
            <a:spLocks noGrp="1"/>
          </p:cNvSpPr>
          <p:nvPr>
            <p:ph type="subTitle" idx="1"/>
          </p:nvPr>
        </p:nvSpPr>
        <p:spPr bwMode="gray">
          <a:xfrm>
            <a:off x="1154955" y="4777380"/>
            <a:ext cx="8825658" cy="861420"/>
          </a:xfrm>
        </p:spPr>
        <p:txBody>
          <a:bodyPr rtlCol="0"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pPr rtl="0"/>
            <a:r>
              <a:rPr lang="en-GB" noProof="0"/>
              <a:t>Click to edit Master subtitle style</a:t>
            </a:r>
          </a:p>
        </p:txBody>
      </p:sp>
      <p:sp>
        <p:nvSpPr>
          <p:cNvPr id="4" name="Date Placeholder 3"/>
          <p:cNvSpPr>
            <a:spLocks noGrp="1"/>
          </p:cNvSpPr>
          <p:nvPr>
            <p:ph type="dt" sz="half" idx="10"/>
          </p:nvPr>
        </p:nvSpPr>
        <p:spPr bwMode="gray">
          <a:xfrm rot="5400000">
            <a:off x="10158984" y="1792224"/>
            <a:ext cx="990599" cy="304799"/>
          </a:xfrm>
        </p:spPr>
        <p:txBody>
          <a:bodyPr rtlCol="0" anchor="t"/>
          <a:lstStyle>
            <a:lvl1pPr algn="l">
              <a:defRPr b="0" i="0">
                <a:solidFill>
                  <a:schemeClr val="bg1">
                    <a:alpha val="60000"/>
                  </a:schemeClr>
                </a:solidFill>
              </a:defRPr>
            </a:lvl1pPr>
          </a:lstStyle>
          <a:p>
            <a:pPr rtl="0"/>
            <a:fld id="{7A92D7B5-060E-4D44-811A-B518BD881B18}" type="datetime1">
              <a:rPr lang="en-GB" noProof="0" smtClean="0"/>
              <a:t>27/01/2026</a:t>
            </a:fld>
            <a:endParaRPr lang="en-GB" noProof="0"/>
          </a:p>
        </p:txBody>
      </p:sp>
      <p:sp>
        <p:nvSpPr>
          <p:cNvPr id="5" name="Footer Placeholder 4"/>
          <p:cNvSpPr>
            <a:spLocks noGrp="1"/>
          </p:cNvSpPr>
          <p:nvPr>
            <p:ph type="ftr" sz="quarter" idx="11"/>
          </p:nvPr>
        </p:nvSpPr>
        <p:spPr bwMode="gray">
          <a:xfrm rot="5400000">
            <a:off x="8951976" y="3227832"/>
            <a:ext cx="3859795" cy="304801"/>
          </a:xfrm>
        </p:spPr>
        <p:txBody>
          <a:bodyPr rtlCol="0"/>
          <a:lstStyle>
            <a:lvl1pPr>
              <a:defRPr b="0" i="0">
                <a:solidFill>
                  <a:schemeClr val="bg1">
                    <a:alpha val="60000"/>
                  </a:schemeClr>
                </a:solidFill>
              </a:defRPr>
            </a:lvl1pPr>
          </a:lstStyle>
          <a:p>
            <a:pPr rtl="0"/>
            <a:endParaRPr lang="en-GB" noProof="0"/>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2" name="Slide Number Placeholder 5"/>
          <p:cNvSpPr>
            <a:spLocks noGrp="1"/>
          </p:cNvSpPr>
          <p:nvPr>
            <p:ph type="sldNum" sz="quarter" idx="12"/>
          </p:nvPr>
        </p:nvSpPr>
        <p:spPr>
          <a:xfrm>
            <a:off x="10352540" y="295729"/>
            <a:ext cx="838199" cy="767687"/>
          </a:xfrm>
        </p:spPr>
        <p:txBody>
          <a:bodyPr rtlCol="0"/>
          <a:lstStyle/>
          <a:p>
            <a:pPr rtl="0"/>
            <a:fld id="{D57F1E4F-1CFF-5643-939E-217C01CDF565}" type="slidenum">
              <a:rPr lang="en-GB" noProof="0" smtClean="0"/>
              <a:pPr/>
              <a:t>‹#›</a:t>
            </a:fld>
            <a:endParaRPr lang="en-GB" noProof="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GB" noProof="0"/>
              <a:t>Click to edit Master title style</a:t>
            </a:r>
          </a:p>
        </p:txBody>
      </p:sp>
      <p:sp>
        <p:nvSpPr>
          <p:cNvPr id="3" name="Content Placeholder 2"/>
          <p:cNvSpPr>
            <a:spLocks noGrp="1"/>
          </p:cNvSpPr>
          <p:nvPr>
            <p:ph idx="1" hasCustomPrompt="1"/>
          </p:nvPr>
        </p:nvSpPr>
        <p:spPr>
          <a:xfrm>
            <a:off x="1154954" y="2603500"/>
            <a:ext cx="8825659" cy="3416300"/>
          </a:xfrm>
        </p:spPr>
        <p:txBody>
          <a:bodyPr rtlCol="0"/>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p:cNvSpPr>
            <a:spLocks noGrp="1"/>
          </p:cNvSpPr>
          <p:nvPr>
            <p:ph type="dt" sz="half" idx="10"/>
          </p:nvPr>
        </p:nvSpPr>
        <p:spPr/>
        <p:txBody>
          <a:bodyPr rtlCol="0"/>
          <a:lstStyle/>
          <a:p>
            <a:pPr rtl="0"/>
            <a:fld id="{6581D501-BD47-47FC-8F1B-30736704360D}" type="datetime1">
              <a:rPr lang="en-GB" noProof="0" smtClean="0"/>
              <a:t>27/01/2026</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D57F1E4F-1CFF-5643-939E-217C01CDF565}" type="slidenum">
              <a:rPr lang="en-GB" noProof="0" smtClean="0"/>
              <a:pPr/>
              <a:t>‹#›</a:t>
            </a:fld>
            <a:endParaRPr lang="en-GB" noProof="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rtlCol="0" anchor="ctr"/>
          <a:lstStyle>
            <a:lvl1pPr algn="l">
              <a:defRPr sz="4000" b="0" cap="none"/>
            </a:lvl1pPr>
          </a:lstStyle>
          <a:p>
            <a:pPr rtl="0"/>
            <a:r>
              <a:rPr lang="en-GB" noProof="0"/>
              <a:t>Click to edit Master title style</a:t>
            </a:r>
          </a:p>
        </p:txBody>
      </p:sp>
      <p:sp>
        <p:nvSpPr>
          <p:cNvPr id="3" name="Text Placeholder 2"/>
          <p:cNvSpPr>
            <a:spLocks noGrp="1"/>
          </p:cNvSpPr>
          <p:nvPr>
            <p:ph type="body" idx="1" hasCustomPrompt="1"/>
          </p:nvPr>
        </p:nvSpPr>
        <p:spPr>
          <a:xfrm>
            <a:off x="6895559" y="2677644"/>
            <a:ext cx="3757545" cy="2283824"/>
          </a:xfrm>
        </p:spPr>
        <p:txBody>
          <a:bodyPr rtlCol="0"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rtl="0"/>
            <a:r>
              <a:rPr lang="en-GB" noProof="0"/>
              <a:t>Edit Master text styles</a:t>
            </a:r>
          </a:p>
        </p:txBody>
      </p:sp>
      <p:sp>
        <p:nvSpPr>
          <p:cNvPr id="4" name="Date Placeholder 3"/>
          <p:cNvSpPr>
            <a:spLocks noGrp="1"/>
          </p:cNvSpPr>
          <p:nvPr>
            <p:ph type="dt" sz="half" idx="10"/>
          </p:nvPr>
        </p:nvSpPr>
        <p:spPr/>
        <p:txBody>
          <a:bodyPr rtlCol="0"/>
          <a:lstStyle/>
          <a:p>
            <a:pPr rtl="0"/>
            <a:fld id="{575BF883-6AD6-4A4E-BFA7-F1B4A3964359}" type="datetime1">
              <a:rPr lang="en-GB" noProof="0" smtClean="0"/>
              <a:t>27/01/2026</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rtlCol="0"/>
          <a:lstStyle/>
          <a:p>
            <a:pPr rtl="0"/>
            <a:fld id="{D57F1E4F-1CFF-5643-939E-217C01CDF565}" type="slidenum">
              <a:rPr lang="en-GB" noProof="0" smtClean="0"/>
              <a:pPr/>
              <a:t>‹#›</a:t>
            </a:fld>
            <a:endParaRPr lang="en-GB" noProof="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GB" noProof="0"/>
              <a:t>Click to edit Master title style</a:t>
            </a:r>
          </a:p>
        </p:txBody>
      </p:sp>
      <p:sp>
        <p:nvSpPr>
          <p:cNvPr id="3" name="Content Placeholder 2"/>
          <p:cNvSpPr>
            <a:spLocks noGrp="1"/>
          </p:cNvSpPr>
          <p:nvPr>
            <p:ph sz="half" idx="1" hasCustomPrompt="1"/>
          </p:nvPr>
        </p:nvSpPr>
        <p:spPr>
          <a:xfrm>
            <a:off x="1154954" y="2603500"/>
            <a:ext cx="4825158" cy="3416301"/>
          </a:xfrm>
        </p:spPr>
        <p:txBody>
          <a:bodyPr rtlCol="0">
            <a:normAutofit/>
          </a:bodyPr>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Content Placeholder 3"/>
          <p:cNvSpPr>
            <a:spLocks noGrp="1"/>
          </p:cNvSpPr>
          <p:nvPr>
            <p:ph sz="half" idx="2" hasCustomPrompt="1"/>
          </p:nvPr>
        </p:nvSpPr>
        <p:spPr>
          <a:xfrm>
            <a:off x="6208712" y="2603500"/>
            <a:ext cx="4825159" cy="3416300"/>
          </a:xfrm>
        </p:spPr>
        <p:txBody>
          <a:bodyPr rtlCol="0">
            <a:normAutofit/>
          </a:bodyPr>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5" name="Date Placeholder 4"/>
          <p:cNvSpPr>
            <a:spLocks noGrp="1"/>
          </p:cNvSpPr>
          <p:nvPr>
            <p:ph type="dt" sz="half" idx="10"/>
          </p:nvPr>
        </p:nvSpPr>
        <p:spPr/>
        <p:txBody>
          <a:bodyPr rtlCol="0"/>
          <a:lstStyle/>
          <a:p>
            <a:pPr rtl="0"/>
            <a:fld id="{20DB93A3-8EAD-4647-AD6C-B45EAA43133B}" type="datetime1">
              <a:rPr lang="en-GB" noProof="0" smtClean="0"/>
              <a:t>27/01/2026</a:t>
            </a:fld>
            <a:endParaRPr lang="en-GB" noProof="0"/>
          </a:p>
        </p:txBody>
      </p:sp>
      <p:sp>
        <p:nvSpPr>
          <p:cNvPr id="6" name="Footer Placeholder 5"/>
          <p:cNvSpPr>
            <a:spLocks noGrp="1"/>
          </p:cNvSpPr>
          <p:nvPr>
            <p:ph type="ftr" sz="quarter" idx="11"/>
          </p:nvPr>
        </p:nvSpPr>
        <p:spPr/>
        <p:txBody>
          <a:bodyPr rtlCol="0"/>
          <a:lstStyle/>
          <a:p>
            <a:pPr rtl="0"/>
            <a:endParaRPr lang="en-GB" noProof="0"/>
          </a:p>
        </p:txBody>
      </p:sp>
      <p:sp>
        <p:nvSpPr>
          <p:cNvPr id="7" name="Slide Number Placeholder 6"/>
          <p:cNvSpPr>
            <a:spLocks noGrp="1"/>
          </p:cNvSpPr>
          <p:nvPr>
            <p:ph type="sldNum" sz="quarter" idx="12"/>
          </p:nvPr>
        </p:nvSpPr>
        <p:spPr/>
        <p:txBody>
          <a:bodyPr rtlCol="0"/>
          <a:lstStyle/>
          <a:p>
            <a:pPr rtl="0"/>
            <a:fld id="{D57F1E4F-1CFF-5643-939E-217C01CDF565}" type="slidenum">
              <a:rPr lang="en-GB" noProof="0" smtClean="0"/>
              <a:pPr/>
              <a:t>‹#›</a:t>
            </a:fld>
            <a:endParaRPr lang="en-GB" noProof="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lvl1pPr>
              <a:defRPr/>
            </a:lvl1pPr>
          </a:lstStyle>
          <a:p>
            <a:pPr rtl="0"/>
            <a:r>
              <a:rPr lang="en-GB" noProof="0"/>
              <a:t>Click to edit Master title style</a:t>
            </a:r>
          </a:p>
        </p:txBody>
      </p:sp>
      <p:sp>
        <p:nvSpPr>
          <p:cNvPr id="3" name="Text Placeholder 2"/>
          <p:cNvSpPr>
            <a:spLocks noGrp="1"/>
          </p:cNvSpPr>
          <p:nvPr>
            <p:ph type="body" idx="1" hasCustomPrompt="1"/>
          </p:nvPr>
        </p:nvSpPr>
        <p:spPr>
          <a:xfrm>
            <a:off x="1154954" y="2603500"/>
            <a:ext cx="4825157" cy="576262"/>
          </a:xfrm>
        </p:spPr>
        <p:txBody>
          <a:bodyPr rtlCol="0"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Edit Master text styles</a:t>
            </a:r>
          </a:p>
        </p:txBody>
      </p:sp>
      <p:sp>
        <p:nvSpPr>
          <p:cNvPr id="4" name="Content Placeholder 3"/>
          <p:cNvSpPr>
            <a:spLocks noGrp="1"/>
          </p:cNvSpPr>
          <p:nvPr>
            <p:ph sz="half" idx="2" hasCustomPrompt="1"/>
          </p:nvPr>
        </p:nvSpPr>
        <p:spPr>
          <a:xfrm>
            <a:off x="1154954" y="3179762"/>
            <a:ext cx="4825158" cy="2840039"/>
          </a:xfrm>
        </p:spPr>
        <p:txBody>
          <a:bodyPr rtlCol="0">
            <a:normAutofit/>
          </a:bodyPr>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5" name="Text Placeholder 4"/>
          <p:cNvSpPr>
            <a:spLocks noGrp="1"/>
          </p:cNvSpPr>
          <p:nvPr>
            <p:ph type="body" sz="quarter" idx="3" hasCustomPrompt="1"/>
          </p:nvPr>
        </p:nvSpPr>
        <p:spPr>
          <a:xfrm>
            <a:off x="6208712" y="2603500"/>
            <a:ext cx="4825159" cy="576262"/>
          </a:xfrm>
        </p:spPr>
        <p:txBody>
          <a:bodyPr rtlCol="0"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Edit Master text styles</a:t>
            </a:r>
          </a:p>
        </p:txBody>
      </p:sp>
      <p:sp>
        <p:nvSpPr>
          <p:cNvPr id="6" name="Content Placeholder 5"/>
          <p:cNvSpPr>
            <a:spLocks noGrp="1"/>
          </p:cNvSpPr>
          <p:nvPr>
            <p:ph sz="quarter" idx="4" hasCustomPrompt="1"/>
          </p:nvPr>
        </p:nvSpPr>
        <p:spPr>
          <a:xfrm>
            <a:off x="6208712" y="3179762"/>
            <a:ext cx="4825159" cy="2840039"/>
          </a:xfrm>
        </p:spPr>
        <p:txBody>
          <a:bodyPr rtlCol="0">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7" name="Date Placeholder 6"/>
          <p:cNvSpPr>
            <a:spLocks noGrp="1"/>
          </p:cNvSpPr>
          <p:nvPr>
            <p:ph type="dt" sz="half" idx="10"/>
          </p:nvPr>
        </p:nvSpPr>
        <p:spPr/>
        <p:txBody>
          <a:bodyPr rtlCol="0"/>
          <a:lstStyle/>
          <a:p>
            <a:pPr rtl="0"/>
            <a:fld id="{2657A1CA-2D22-4F7B-AB9E-CAC4F2E16CF8}" type="datetime1">
              <a:rPr lang="en-GB" noProof="0" smtClean="0"/>
              <a:t>27/01/2026</a:t>
            </a:fld>
            <a:endParaRPr lang="en-GB" noProof="0"/>
          </a:p>
        </p:txBody>
      </p:sp>
      <p:sp>
        <p:nvSpPr>
          <p:cNvPr id="8" name="Footer Placeholder 7"/>
          <p:cNvSpPr>
            <a:spLocks noGrp="1"/>
          </p:cNvSpPr>
          <p:nvPr>
            <p:ph type="ftr" sz="quarter" idx="11"/>
          </p:nvPr>
        </p:nvSpPr>
        <p:spPr/>
        <p:txBody>
          <a:bodyPr rtlCol="0"/>
          <a:lstStyle/>
          <a:p>
            <a:pPr rtl="0"/>
            <a:endParaRPr lang="en-GB" noProof="0"/>
          </a:p>
        </p:txBody>
      </p:sp>
      <p:sp>
        <p:nvSpPr>
          <p:cNvPr id="9" name="Slide Number Placeholder 8"/>
          <p:cNvSpPr>
            <a:spLocks noGrp="1"/>
          </p:cNvSpPr>
          <p:nvPr>
            <p:ph type="sldNum" sz="quarter" idx="12"/>
          </p:nvPr>
        </p:nvSpPr>
        <p:spPr/>
        <p:txBody>
          <a:bodyPr rtlCol="0"/>
          <a:lstStyle/>
          <a:p>
            <a:pPr rtl="0"/>
            <a:fld id="{D57F1E4F-1CFF-5643-939E-217C01CDF565}" type="slidenum">
              <a:rPr lang="en-GB" noProof="0" smtClean="0"/>
              <a:pPr/>
              <a:t>‹#›</a:t>
            </a:fld>
            <a:endParaRPr lang="en-GB" noProof="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rtlCol="0"/>
          <a:lstStyle>
            <a:lvl1pPr>
              <a:defRPr/>
            </a:lvl1pPr>
          </a:lstStyle>
          <a:p>
            <a:pPr rtl="0"/>
            <a:r>
              <a:rPr lang="en-GB" noProof="0"/>
              <a:t>Click to edit Master title style</a:t>
            </a:r>
          </a:p>
        </p:txBody>
      </p:sp>
      <p:sp>
        <p:nvSpPr>
          <p:cNvPr id="3" name="Date Placeholder 2"/>
          <p:cNvSpPr>
            <a:spLocks noGrp="1"/>
          </p:cNvSpPr>
          <p:nvPr>
            <p:ph type="dt" sz="half" idx="10"/>
          </p:nvPr>
        </p:nvSpPr>
        <p:spPr/>
        <p:txBody>
          <a:bodyPr rtlCol="0"/>
          <a:lstStyle/>
          <a:p>
            <a:pPr rtl="0"/>
            <a:fld id="{037B500A-BD17-4B81-A178-237AB3D17220}" type="datetime1">
              <a:rPr lang="en-GB" noProof="0" smtClean="0"/>
              <a:t>27/01/2026</a:t>
            </a:fld>
            <a:endParaRPr lang="en-GB" noProof="0"/>
          </a:p>
        </p:txBody>
      </p:sp>
      <p:sp>
        <p:nvSpPr>
          <p:cNvPr id="4" name="Footer Placeholder 3"/>
          <p:cNvSpPr>
            <a:spLocks noGrp="1"/>
          </p:cNvSpPr>
          <p:nvPr>
            <p:ph type="ftr" sz="quarter" idx="11"/>
          </p:nvPr>
        </p:nvSpPr>
        <p:spPr/>
        <p:txBody>
          <a:bodyPr rtlCol="0"/>
          <a:lstStyle/>
          <a:p>
            <a:pPr rtl="0"/>
            <a:endParaRPr lang="en-GB" noProof="0"/>
          </a:p>
        </p:txBody>
      </p:sp>
      <p:sp>
        <p:nvSpPr>
          <p:cNvPr id="5" name="Slide Number Placeholder 4"/>
          <p:cNvSpPr>
            <a:spLocks noGrp="1"/>
          </p:cNvSpPr>
          <p:nvPr>
            <p:ph type="sldNum" sz="quarter" idx="12"/>
          </p:nvPr>
        </p:nvSpPr>
        <p:spPr/>
        <p:txBody>
          <a:bodyPr rtlCol="0"/>
          <a:lstStyle/>
          <a:p>
            <a:pPr rtl="0"/>
            <a:fld id="{D57F1E4F-1CFF-5643-939E-217C01CDF565}" type="slidenum">
              <a:rPr lang="en-GB" noProof="0" smtClean="0"/>
              <a:pPr/>
              <a:t>‹#›</a:t>
            </a:fld>
            <a:endParaRPr lang="en-GB" noProof="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rtlCol="0"/>
          <a:lstStyle/>
          <a:p>
            <a:pPr rtl="0"/>
            <a:fld id="{F62C6426-9A57-4D6B-98BF-C5C52C38A9F7}" type="datetime1">
              <a:rPr lang="en-GB" noProof="0" smtClean="0"/>
              <a:t>27/01/2026</a:t>
            </a:fld>
            <a:endParaRPr lang="en-GB" noProof="0"/>
          </a:p>
        </p:txBody>
      </p:sp>
      <p:sp>
        <p:nvSpPr>
          <p:cNvPr id="3" name="Footer Placeholder 2"/>
          <p:cNvSpPr>
            <a:spLocks noGrp="1"/>
          </p:cNvSpPr>
          <p:nvPr>
            <p:ph type="ftr" sz="quarter" idx="11"/>
          </p:nvPr>
        </p:nvSpPr>
        <p:spPr/>
        <p:txBody>
          <a:bodyPr rtlCol="0"/>
          <a:lstStyle/>
          <a:p>
            <a:pPr rtl="0"/>
            <a:endParaRPr lang="en-GB" noProof="0"/>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rtlCol="0"/>
          <a:lstStyle/>
          <a:p>
            <a:pPr rtl="0"/>
            <a:fld id="{D57F1E4F-1CFF-5643-939E-217C01CDF565}" type="slidenum">
              <a:rPr lang="en-GB" noProof="0" smtClean="0"/>
              <a:pPr/>
              <a:t>‹#›</a:t>
            </a:fld>
            <a:endParaRPr lang="en-GB" noProof="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rtlCol="0" anchor="b"/>
          <a:lstStyle>
            <a:lvl1pPr algn="l">
              <a:defRPr sz="2400" b="0"/>
            </a:lvl1pPr>
          </a:lstStyle>
          <a:p>
            <a:pPr rtl="0"/>
            <a:r>
              <a:rPr lang="en-GB" noProof="0"/>
              <a:t>Click to edit Master title style</a:t>
            </a:r>
          </a:p>
        </p:txBody>
      </p:sp>
      <p:sp>
        <p:nvSpPr>
          <p:cNvPr id="3" name="Content Placeholder 2"/>
          <p:cNvSpPr>
            <a:spLocks noGrp="1"/>
          </p:cNvSpPr>
          <p:nvPr>
            <p:ph idx="1" hasCustomPrompt="1"/>
          </p:nvPr>
        </p:nvSpPr>
        <p:spPr>
          <a:xfrm>
            <a:off x="5781146" y="1447800"/>
            <a:ext cx="5190066" cy="4572000"/>
          </a:xfrm>
        </p:spPr>
        <p:txBody>
          <a:bodyPr rtlCol="0" anchor="ctr">
            <a:normAutofit/>
          </a:bodyPr>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Text Placeholder 3"/>
          <p:cNvSpPr>
            <a:spLocks noGrp="1"/>
          </p:cNvSpPr>
          <p:nvPr>
            <p:ph type="body" sz="half" idx="2" hasCustomPrompt="1"/>
          </p:nvPr>
        </p:nvSpPr>
        <p:spPr bwMode="gray">
          <a:xfrm>
            <a:off x="1154954" y="3129280"/>
            <a:ext cx="2793158" cy="2895599"/>
          </a:xfrm>
        </p:spPr>
        <p:txBody>
          <a:bodyPr rtlCol="0"/>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Edit Master text styles</a:t>
            </a:r>
          </a:p>
        </p:txBody>
      </p:sp>
      <p:sp>
        <p:nvSpPr>
          <p:cNvPr id="5" name="Date Placeholder 4"/>
          <p:cNvSpPr>
            <a:spLocks noGrp="1"/>
          </p:cNvSpPr>
          <p:nvPr>
            <p:ph type="dt" sz="half" idx="10"/>
          </p:nvPr>
        </p:nvSpPr>
        <p:spPr/>
        <p:txBody>
          <a:bodyPr rtlCol="0"/>
          <a:lstStyle/>
          <a:p>
            <a:pPr rtl="0"/>
            <a:fld id="{66EECA4D-BC6E-4DB3-8906-078886374D65}" type="datetime1">
              <a:rPr lang="en-GB" noProof="0" smtClean="0"/>
              <a:t>27/01/2026</a:t>
            </a:fld>
            <a:endParaRPr lang="en-GB" noProof="0"/>
          </a:p>
        </p:txBody>
      </p:sp>
      <p:sp>
        <p:nvSpPr>
          <p:cNvPr id="6" name="Footer Placeholder 5"/>
          <p:cNvSpPr>
            <a:spLocks noGrp="1"/>
          </p:cNvSpPr>
          <p:nvPr>
            <p:ph type="ftr" sz="quarter" idx="11"/>
          </p:nvPr>
        </p:nvSpPr>
        <p:spPr/>
        <p:txBody>
          <a:bodyPr rtlCol="0"/>
          <a:lstStyle/>
          <a:p>
            <a:pPr rtl="0"/>
            <a:endParaRPr lang="en-GB" noProof="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rtlCol="0"/>
          <a:lstStyle/>
          <a:p>
            <a:pPr rtl="0"/>
            <a:fld id="{D57F1E4F-1CFF-5643-939E-217C01CDF565}" type="slidenum">
              <a:rPr lang="en-GB" noProof="0" smtClean="0"/>
              <a:pPr/>
              <a:t>‹#›</a:t>
            </a:fld>
            <a:endParaRPr lang="en-GB" noProof="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rtlCol="0" anchor="b">
            <a:normAutofit/>
          </a:bodyPr>
          <a:lstStyle>
            <a:lvl1pPr algn="l">
              <a:defRPr sz="3600" b="0"/>
            </a:lvl1pPr>
          </a:lstStyle>
          <a:p>
            <a:pPr rtl="0"/>
            <a:r>
              <a:rPr lang="en-GB" noProof="0"/>
              <a:t>Click to edit Master title style</a:t>
            </a:r>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rtlCol="0"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rtl="0">
              <a:buNone/>
            </a:pPr>
            <a:r>
              <a:rPr lang="en-GB" noProof="0"/>
              <a:t>Click icon to add picture</a:t>
            </a:r>
          </a:p>
        </p:txBody>
      </p:sp>
      <p:sp>
        <p:nvSpPr>
          <p:cNvPr id="4" name="Text Placeholder 3"/>
          <p:cNvSpPr>
            <a:spLocks noGrp="1"/>
          </p:cNvSpPr>
          <p:nvPr>
            <p:ph type="body" sz="half" idx="2" hasCustomPrompt="1"/>
          </p:nvPr>
        </p:nvSpPr>
        <p:spPr bwMode="gray">
          <a:xfrm>
            <a:off x="1154954" y="3657600"/>
            <a:ext cx="3859212" cy="1371600"/>
          </a:xfrm>
        </p:spPr>
        <p:txBody>
          <a:bodyPr rtlCol="0">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Edit Master text styles</a:t>
            </a:r>
          </a:p>
        </p:txBody>
      </p:sp>
      <p:sp>
        <p:nvSpPr>
          <p:cNvPr id="5" name="Date Placeholder 4"/>
          <p:cNvSpPr>
            <a:spLocks noGrp="1"/>
          </p:cNvSpPr>
          <p:nvPr>
            <p:ph type="dt" sz="half" idx="10"/>
          </p:nvPr>
        </p:nvSpPr>
        <p:spPr/>
        <p:txBody>
          <a:bodyPr rtlCol="0"/>
          <a:lstStyle/>
          <a:p>
            <a:pPr rtl="0"/>
            <a:fld id="{B8174BEE-114B-4E2C-8645-91D5D000FC10}" type="datetime1">
              <a:rPr lang="en-GB" noProof="0" smtClean="0"/>
              <a:t>27/01/2026</a:t>
            </a:fld>
            <a:endParaRPr lang="en-GB" noProof="0"/>
          </a:p>
        </p:txBody>
      </p:sp>
      <p:sp>
        <p:nvSpPr>
          <p:cNvPr id="6" name="Footer Placeholder 5"/>
          <p:cNvSpPr>
            <a:spLocks noGrp="1"/>
          </p:cNvSpPr>
          <p:nvPr>
            <p:ph type="ftr" sz="quarter" idx="11"/>
          </p:nvPr>
        </p:nvSpPr>
        <p:spPr/>
        <p:txBody>
          <a:bodyPr rtlCol="0"/>
          <a:lstStyle/>
          <a:p>
            <a:pPr rtl="0"/>
            <a:endParaRPr lang="en-GB" noProof="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rtlCol="0"/>
          <a:lstStyle/>
          <a:p>
            <a:pPr rtl="0"/>
            <a:fld id="{D57F1E4F-1CFF-5643-939E-217C01CDF565}" type="slidenum">
              <a:rPr lang="en-GB" noProof="0" smtClean="0"/>
              <a:pPr/>
              <a:t>‹#›</a:t>
            </a:fld>
            <a:endParaRPr lang="en-GB" noProof="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rtlCol="0" anchor="b">
            <a:normAutofit/>
          </a:bodyPr>
          <a:lstStyle>
            <a:lvl1pPr algn="l">
              <a:defRPr sz="2400" b="0"/>
            </a:lvl1pPr>
          </a:lstStyle>
          <a:p>
            <a:pPr rtl="0"/>
            <a:r>
              <a:rPr lang="en-GB" noProof="0"/>
              <a:t>Click to edit Master title style</a:t>
            </a:r>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rtlCol="0"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rtl="0"/>
            <a:r>
              <a:rPr lang="en-GB" noProof="0"/>
              <a:t>Click icon to add picture</a:t>
            </a:r>
          </a:p>
        </p:txBody>
      </p:sp>
      <p:sp>
        <p:nvSpPr>
          <p:cNvPr id="4" name="Text Placeholder 3"/>
          <p:cNvSpPr>
            <a:spLocks noGrp="1"/>
          </p:cNvSpPr>
          <p:nvPr>
            <p:ph type="body" sz="half" idx="2" hasCustomPrompt="1"/>
          </p:nvPr>
        </p:nvSpPr>
        <p:spPr>
          <a:xfrm>
            <a:off x="1154954" y="5536665"/>
            <a:ext cx="8825658" cy="493712"/>
          </a:xfrm>
        </p:spPr>
        <p:txBody>
          <a:bodyPr rtlCol="0">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Edit Master text styles</a:t>
            </a:r>
          </a:p>
        </p:txBody>
      </p:sp>
      <p:sp>
        <p:nvSpPr>
          <p:cNvPr id="5" name="Date Placeholder 4"/>
          <p:cNvSpPr>
            <a:spLocks noGrp="1"/>
          </p:cNvSpPr>
          <p:nvPr>
            <p:ph type="dt" sz="half" idx="10"/>
          </p:nvPr>
        </p:nvSpPr>
        <p:spPr/>
        <p:txBody>
          <a:bodyPr rtlCol="0"/>
          <a:lstStyle/>
          <a:p>
            <a:pPr rtl="0"/>
            <a:fld id="{1E02F0F7-D86C-4FC9-AC82-0DCCF787CE69}" type="datetime1">
              <a:rPr lang="en-GB" noProof="0" smtClean="0"/>
              <a:t>27/01/2026</a:t>
            </a:fld>
            <a:endParaRPr lang="en-GB" noProof="0"/>
          </a:p>
        </p:txBody>
      </p:sp>
      <p:sp>
        <p:nvSpPr>
          <p:cNvPr id="6" name="Footer Placeholder 5"/>
          <p:cNvSpPr>
            <a:spLocks noGrp="1"/>
          </p:cNvSpPr>
          <p:nvPr>
            <p:ph type="ftr" sz="quarter" idx="11"/>
          </p:nvPr>
        </p:nvSpPr>
        <p:spPr/>
        <p:txBody>
          <a:bodyPr rtlCol="0"/>
          <a:lstStyle/>
          <a:p>
            <a:pPr rtl="0"/>
            <a:endParaRPr lang="en-GB" noProof="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rtlCol="0"/>
          <a:lstStyle/>
          <a:p>
            <a:pPr rtl="0"/>
            <a:fld id="{D57F1E4F-1CFF-5643-939E-217C01CDF565}" type="slidenum">
              <a:rPr lang="en-GB" noProof="0" smtClean="0"/>
              <a:pPr/>
              <a:t>‹#›</a:t>
            </a:fld>
            <a:endParaRPr lang="en-GB" noProof="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rtlCol="0"/>
          <a:lstStyle>
            <a:lvl1pPr>
              <a:defRPr sz="4000"/>
            </a:lvl1pPr>
          </a:lstStyle>
          <a:p>
            <a:pPr rtl="0"/>
            <a:r>
              <a:rPr lang="en-GB" noProof="0"/>
              <a:t>Click to edit Master title style</a:t>
            </a:r>
          </a:p>
        </p:txBody>
      </p:sp>
      <p:sp>
        <p:nvSpPr>
          <p:cNvPr id="8" name="Text Placeholder 3"/>
          <p:cNvSpPr>
            <a:spLocks noGrp="1"/>
          </p:cNvSpPr>
          <p:nvPr>
            <p:ph type="body" sz="half" idx="2" hasCustomPrompt="1"/>
          </p:nvPr>
        </p:nvSpPr>
        <p:spPr>
          <a:xfrm>
            <a:off x="1154954" y="3543300"/>
            <a:ext cx="8825659" cy="2476500"/>
          </a:xfrm>
        </p:spPr>
        <p:txBody>
          <a:bodyPr rtlCol="0"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Edit Master text styles</a:t>
            </a:r>
          </a:p>
        </p:txBody>
      </p:sp>
      <p:sp>
        <p:nvSpPr>
          <p:cNvPr id="4" name="Date Placeholder 3"/>
          <p:cNvSpPr>
            <a:spLocks noGrp="1"/>
          </p:cNvSpPr>
          <p:nvPr>
            <p:ph type="dt" sz="half" idx="10"/>
          </p:nvPr>
        </p:nvSpPr>
        <p:spPr/>
        <p:txBody>
          <a:bodyPr rtlCol="0"/>
          <a:lstStyle/>
          <a:p>
            <a:pPr rtl="0"/>
            <a:fld id="{D8DC5E46-5961-4EA7-98EF-1A55899C3BBE}" type="datetime1">
              <a:rPr lang="en-GB" noProof="0" smtClean="0"/>
              <a:t>27/01/2026</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rtlCol="0"/>
          <a:lstStyle/>
          <a:p>
            <a:pPr rtl="0"/>
            <a:fld id="{D57F1E4F-1CFF-5643-939E-217C01CDF565}" type="slidenum">
              <a:rPr lang="en-GB" noProof="0" smtClean="0"/>
              <a:pPr/>
              <a:t>‹#›</a:t>
            </a:fld>
            <a:endParaRPr lang="en-GB" noProof="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rtl="0"/>
            <a:r>
              <a:rPr lang="en-GB" sz="9600" b="0" i="0" noProof="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rtl="0"/>
            <a:r>
              <a:rPr lang="en-GB" sz="9600" b="0" i="0" noProof="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rtlCol="0"/>
          <a:lstStyle>
            <a:lvl1pPr>
              <a:defRPr sz="4000"/>
            </a:lvl1pPr>
          </a:lstStyle>
          <a:p>
            <a:pPr rtl="0"/>
            <a:r>
              <a:rPr lang="en-GB" noProof="0"/>
              <a:t>Click to edit Master title style</a:t>
            </a:r>
          </a:p>
        </p:txBody>
      </p:sp>
      <p:sp>
        <p:nvSpPr>
          <p:cNvPr id="14" name="Text Placeholder 3"/>
          <p:cNvSpPr>
            <a:spLocks noGrp="1"/>
          </p:cNvSpPr>
          <p:nvPr>
            <p:ph type="body" sz="half" idx="13" hasCustomPrompt="1"/>
          </p:nvPr>
        </p:nvSpPr>
        <p:spPr bwMode="gray">
          <a:xfrm>
            <a:off x="1945945" y="3678766"/>
            <a:ext cx="7731219" cy="342174"/>
          </a:xfrm>
        </p:spPr>
        <p:txBody>
          <a:bodyPr rtlCol="0"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Edit Master text styles</a:t>
            </a:r>
          </a:p>
        </p:txBody>
      </p:sp>
      <p:sp>
        <p:nvSpPr>
          <p:cNvPr id="10" name="Text Placeholder 3"/>
          <p:cNvSpPr>
            <a:spLocks noGrp="1"/>
          </p:cNvSpPr>
          <p:nvPr>
            <p:ph type="body" sz="half" idx="2" hasCustomPrompt="1"/>
          </p:nvPr>
        </p:nvSpPr>
        <p:spPr>
          <a:xfrm>
            <a:off x="1154954" y="5029199"/>
            <a:ext cx="9244897" cy="997857"/>
          </a:xfrm>
        </p:spPr>
        <p:txBody>
          <a:bodyPr rtlCol="0"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Edit Master text styles</a:t>
            </a:r>
          </a:p>
        </p:txBody>
      </p:sp>
      <p:sp>
        <p:nvSpPr>
          <p:cNvPr id="4" name="Date Placeholder 3"/>
          <p:cNvSpPr>
            <a:spLocks noGrp="1"/>
          </p:cNvSpPr>
          <p:nvPr>
            <p:ph type="dt" sz="half" idx="10"/>
          </p:nvPr>
        </p:nvSpPr>
        <p:spPr/>
        <p:txBody>
          <a:bodyPr rtlCol="0"/>
          <a:lstStyle/>
          <a:p>
            <a:pPr rtl="0"/>
            <a:fld id="{2EF471A9-B3A6-4735-9C47-AB4C5F7C0FD5}" type="datetime1">
              <a:rPr lang="en-GB" noProof="0" smtClean="0"/>
              <a:t>27/01/2026</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rtlCol="0"/>
          <a:lstStyle/>
          <a:p>
            <a:pPr rtl="0"/>
            <a:fld id="{D57F1E4F-1CFF-5643-939E-217C01CDF565}" type="slidenum">
              <a:rPr lang="en-GB" noProof="0" smtClean="0"/>
              <a:pPr/>
              <a:t>‹#›</a:t>
            </a:fld>
            <a:endParaRPr lang="en-GB" noProof="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rtlCol="0" anchor="b"/>
          <a:lstStyle>
            <a:lvl1pPr algn="l">
              <a:defRPr sz="4000" b="0" cap="none"/>
            </a:lvl1pPr>
          </a:lstStyle>
          <a:p>
            <a:pPr rtl="0"/>
            <a:r>
              <a:rPr lang="en-GB" noProof="0"/>
              <a:t>Click to edit Master title style</a:t>
            </a:r>
          </a:p>
        </p:txBody>
      </p:sp>
      <p:sp>
        <p:nvSpPr>
          <p:cNvPr id="3" name="Text Placeholder 2"/>
          <p:cNvSpPr>
            <a:spLocks noGrp="1"/>
          </p:cNvSpPr>
          <p:nvPr>
            <p:ph type="body" idx="1" hasCustomPrompt="1"/>
          </p:nvPr>
        </p:nvSpPr>
        <p:spPr>
          <a:xfrm>
            <a:off x="1154954" y="5024967"/>
            <a:ext cx="8825659" cy="860400"/>
          </a:xfrm>
        </p:spPr>
        <p:txBody>
          <a:bodyPr rtlCol="0"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rtl="0"/>
            <a:r>
              <a:rPr lang="en-GB" noProof="0"/>
              <a:t>Edit Master text styles</a:t>
            </a:r>
          </a:p>
        </p:txBody>
      </p:sp>
      <p:sp>
        <p:nvSpPr>
          <p:cNvPr id="4" name="Date Placeholder 3"/>
          <p:cNvSpPr>
            <a:spLocks noGrp="1"/>
          </p:cNvSpPr>
          <p:nvPr>
            <p:ph type="dt" sz="half" idx="10"/>
          </p:nvPr>
        </p:nvSpPr>
        <p:spPr/>
        <p:txBody>
          <a:bodyPr rtlCol="0"/>
          <a:lstStyle/>
          <a:p>
            <a:pPr rtl="0"/>
            <a:fld id="{01AEDE4B-68AA-4ABB-9AD1-7586C442BFB3}" type="datetime1">
              <a:rPr lang="en-GB" noProof="0" smtClean="0"/>
              <a:t>27/01/2026</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rtlCol="0"/>
          <a:lstStyle/>
          <a:p>
            <a:pPr rtl="0"/>
            <a:fld id="{D57F1E4F-1CFF-5643-939E-217C01CDF565}" type="slidenum">
              <a:rPr lang="en-GB" noProof="0" smtClean="0"/>
              <a:pPr/>
              <a:t>‹#›</a:t>
            </a:fld>
            <a:endParaRPr lang="en-GB" noProof="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rtlCol="0"/>
          <a:lstStyle>
            <a:lvl1pPr>
              <a:defRPr sz="3600"/>
            </a:lvl1pPr>
          </a:lstStyle>
          <a:p>
            <a:pPr rtl="0"/>
            <a:r>
              <a:rPr lang="en-GB" noProof="0"/>
              <a:t>Click to edit Master title style</a:t>
            </a:r>
          </a:p>
        </p:txBody>
      </p:sp>
      <p:sp>
        <p:nvSpPr>
          <p:cNvPr id="3" name="Text Placeholder 2"/>
          <p:cNvSpPr>
            <a:spLocks noGrp="1"/>
          </p:cNvSpPr>
          <p:nvPr>
            <p:ph type="body" idx="1" hasCustomPrompt="1"/>
          </p:nvPr>
        </p:nvSpPr>
        <p:spPr>
          <a:xfrm>
            <a:off x="1154954" y="2603502"/>
            <a:ext cx="3141878" cy="576262"/>
          </a:xfrm>
        </p:spPr>
        <p:txBody>
          <a:bodyPr rtlCol="0"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Edit Master text styles</a:t>
            </a:r>
          </a:p>
        </p:txBody>
      </p:sp>
      <p:sp>
        <p:nvSpPr>
          <p:cNvPr id="16" name="Text Placeholder 3"/>
          <p:cNvSpPr>
            <a:spLocks noGrp="1"/>
          </p:cNvSpPr>
          <p:nvPr>
            <p:ph type="body" sz="half" idx="15" hasCustomPrompt="1"/>
          </p:nvPr>
        </p:nvSpPr>
        <p:spPr>
          <a:xfrm>
            <a:off x="1154953" y="3179764"/>
            <a:ext cx="3141879" cy="2847293"/>
          </a:xfrm>
        </p:spPr>
        <p:txBody>
          <a:bodyPr rtlCol="0"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Edit Master text styles</a:t>
            </a:r>
          </a:p>
        </p:txBody>
      </p:sp>
      <p:sp>
        <p:nvSpPr>
          <p:cNvPr id="5" name="Text Placeholder 4"/>
          <p:cNvSpPr>
            <a:spLocks noGrp="1"/>
          </p:cNvSpPr>
          <p:nvPr>
            <p:ph type="body" sz="quarter" idx="3" hasCustomPrompt="1"/>
          </p:nvPr>
        </p:nvSpPr>
        <p:spPr>
          <a:xfrm>
            <a:off x="4512721" y="2603500"/>
            <a:ext cx="3147009" cy="576262"/>
          </a:xfrm>
        </p:spPr>
        <p:txBody>
          <a:bodyPr rtlCol="0"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Edit Master text styles</a:t>
            </a:r>
          </a:p>
        </p:txBody>
      </p:sp>
      <p:sp>
        <p:nvSpPr>
          <p:cNvPr id="19" name="Text Placeholder 3"/>
          <p:cNvSpPr>
            <a:spLocks noGrp="1"/>
          </p:cNvSpPr>
          <p:nvPr>
            <p:ph type="body" sz="half" idx="16" hasCustomPrompt="1"/>
          </p:nvPr>
        </p:nvSpPr>
        <p:spPr>
          <a:xfrm>
            <a:off x="4512721" y="3179763"/>
            <a:ext cx="3147009" cy="2847293"/>
          </a:xfrm>
        </p:spPr>
        <p:txBody>
          <a:bodyPr rtlCol="0"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Edit Master text styles</a:t>
            </a:r>
          </a:p>
        </p:txBody>
      </p:sp>
      <p:sp>
        <p:nvSpPr>
          <p:cNvPr id="14" name="Text Placeholder 4"/>
          <p:cNvSpPr>
            <a:spLocks noGrp="1"/>
          </p:cNvSpPr>
          <p:nvPr>
            <p:ph type="body" sz="quarter" idx="13" hasCustomPrompt="1"/>
          </p:nvPr>
        </p:nvSpPr>
        <p:spPr>
          <a:xfrm>
            <a:off x="7888135" y="2603501"/>
            <a:ext cx="3145730" cy="576262"/>
          </a:xfrm>
        </p:spPr>
        <p:txBody>
          <a:bodyPr rtlCol="0"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Edit Master text styles</a:t>
            </a:r>
          </a:p>
        </p:txBody>
      </p:sp>
      <p:sp>
        <p:nvSpPr>
          <p:cNvPr id="20" name="Text Placeholder 3"/>
          <p:cNvSpPr>
            <a:spLocks noGrp="1"/>
          </p:cNvSpPr>
          <p:nvPr>
            <p:ph type="body" sz="half" idx="17" hasCustomPrompt="1"/>
          </p:nvPr>
        </p:nvSpPr>
        <p:spPr>
          <a:xfrm>
            <a:off x="7888329" y="3179762"/>
            <a:ext cx="3145536" cy="2847293"/>
          </a:xfrm>
        </p:spPr>
        <p:txBody>
          <a:bodyPr rtlCol="0"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rtlCol="0"/>
          <a:lstStyle/>
          <a:p>
            <a:pPr rtl="0"/>
            <a:fld id="{83E5E5E3-BB3C-4FC6-B3BB-6BBF7E5E9C26}" type="datetime1">
              <a:rPr lang="en-GB" noProof="0" smtClean="0"/>
              <a:t>27/01/2026</a:t>
            </a:fld>
            <a:endParaRPr lang="en-GB" noProof="0"/>
          </a:p>
        </p:txBody>
      </p:sp>
      <p:sp>
        <p:nvSpPr>
          <p:cNvPr id="8" name="Footer Placeholder 7"/>
          <p:cNvSpPr>
            <a:spLocks noGrp="1"/>
          </p:cNvSpPr>
          <p:nvPr>
            <p:ph type="ftr" sz="quarter" idx="11"/>
          </p:nvPr>
        </p:nvSpPr>
        <p:spPr/>
        <p:txBody>
          <a:bodyPr rtlCol="0"/>
          <a:lstStyle/>
          <a:p>
            <a:pPr rtl="0"/>
            <a:endParaRPr lang="en-GB" noProof="0"/>
          </a:p>
        </p:txBody>
      </p:sp>
      <p:sp>
        <p:nvSpPr>
          <p:cNvPr id="9" name="Slide Number Placeholder 8"/>
          <p:cNvSpPr>
            <a:spLocks noGrp="1"/>
          </p:cNvSpPr>
          <p:nvPr>
            <p:ph type="sldNum" sz="quarter" idx="12"/>
          </p:nvPr>
        </p:nvSpPr>
        <p:spPr/>
        <p:txBody>
          <a:bodyPr rtlCol="0"/>
          <a:lstStyle/>
          <a:p>
            <a:pPr rtl="0"/>
            <a:fld id="{D57F1E4F-1CFF-5643-939E-217C01CDF565}" type="slidenum">
              <a:rPr lang="en-GB" noProof="0" smtClean="0"/>
              <a:pPr/>
              <a:t>‹#›</a:t>
            </a:fld>
            <a:endParaRPr lang="en-GB" noProof="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rtlCol="0"/>
          <a:lstStyle>
            <a:lvl1pPr>
              <a:defRPr sz="3600"/>
            </a:lvl1pPr>
          </a:lstStyle>
          <a:p>
            <a:pPr rtl="0"/>
            <a:r>
              <a:rPr lang="en-GB" noProof="0"/>
              <a:t>Click to edit Master title style</a:t>
            </a:r>
          </a:p>
        </p:txBody>
      </p:sp>
      <p:sp>
        <p:nvSpPr>
          <p:cNvPr id="3" name="Text Placeholder 2"/>
          <p:cNvSpPr>
            <a:spLocks noGrp="1"/>
          </p:cNvSpPr>
          <p:nvPr>
            <p:ph type="body" idx="1" hasCustomPrompt="1"/>
          </p:nvPr>
        </p:nvSpPr>
        <p:spPr>
          <a:xfrm>
            <a:off x="1154954" y="4532844"/>
            <a:ext cx="3050438" cy="576262"/>
          </a:xfrm>
        </p:spPr>
        <p:txBody>
          <a:bodyPr rtlCol="0"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rtlCol="0"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rtl="0"/>
            <a:r>
              <a:rPr lang="en-GB" noProof="0"/>
              <a:t>Click icon to add picture</a:t>
            </a:r>
          </a:p>
        </p:txBody>
      </p:sp>
      <p:sp>
        <p:nvSpPr>
          <p:cNvPr id="22" name="Text Placeholder 3"/>
          <p:cNvSpPr>
            <a:spLocks noGrp="1"/>
          </p:cNvSpPr>
          <p:nvPr>
            <p:ph type="body" sz="half" idx="18" hasCustomPrompt="1"/>
          </p:nvPr>
        </p:nvSpPr>
        <p:spPr>
          <a:xfrm>
            <a:off x="1154954" y="5109106"/>
            <a:ext cx="3050438" cy="917952"/>
          </a:xfrm>
        </p:spPr>
        <p:txBody>
          <a:bodyPr rtlCol="0"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Edit Master text styles</a:t>
            </a:r>
          </a:p>
        </p:txBody>
      </p:sp>
      <p:sp>
        <p:nvSpPr>
          <p:cNvPr id="5" name="Text Placeholder 4"/>
          <p:cNvSpPr>
            <a:spLocks noGrp="1"/>
          </p:cNvSpPr>
          <p:nvPr>
            <p:ph type="body" sz="quarter" idx="3" hasCustomPrompt="1"/>
          </p:nvPr>
        </p:nvSpPr>
        <p:spPr>
          <a:xfrm>
            <a:off x="4568865" y="4532844"/>
            <a:ext cx="3050438" cy="576263"/>
          </a:xfrm>
        </p:spPr>
        <p:txBody>
          <a:bodyPr rtlCol="0"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rtlCol="0"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rtl="0"/>
            <a:r>
              <a:rPr lang="en-GB" noProof="0"/>
              <a:t>Click icon to add picture</a:t>
            </a:r>
          </a:p>
        </p:txBody>
      </p:sp>
      <p:sp>
        <p:nvSpPr>
          <p:cNvPr id="23" name="Text Placeholder 3"/>
          <p:cNvSpPr>
            <a:spLocks noGrp="1"/>
          </p:cNvSpPr>
          <p:nvPr>
            <p:ph type="body" sz="half" idx="19" hasCustomPrompt="1"/>
          </p:nvPr>
        </p:nvSpPr>
        <p:spPr>
          <a:xfrm>
            <a:off x="4570172" y="5109105"/>
            <a:ext cx="3050438" cy="917952"/>
          </a:xfrm>
        </p:spPr>
        <p:txBody>
          <a:bodyPr rtlCol="0"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Edit Master text styles</a:t>
            </a:r>
          </a:p>
        </p:txBody>
      </p:sp>
      <p:sp>
        <p:nvSpPr>
          <p:cNvPr id="14" name="Text Placeholder 4"/>
          <p:cNvSpPr>
            <a:spLocks noGrp="1"/>
          </p:cNvSpPr>
          <p:nvPr>
            <p:ph type="body" sz="quarter" idx="13" hasCustomPrompt="1"/>
          </p:nvPr>
        </p:nvSpPr>
        <p:spPr>
          <a:xfrm>
            <a:off x="7982775" y="4532845"/>
            <a:ext cx="3051095" cy="576262"/>
          </a:xfrm>
        </p:spPr>
        <p:txBody>
          <a:bodyPr rtlCol="0"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rtlCol="0"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rtl="0"/>
            <a:r>
              <a:rPr lang="en-GB" noProof="0"/>
              <a:t>Click icon to add picture</a:t>
            </a:r>
          </a:p>
        </p:txBody>
      </p:sp>
      <p:sp>
        <p:nvSpPr>
          <p:cNvPr id="24" name="Text Placeholder 3"/>
          <p:cNvSpPr>
            <a:spLocks noGrp="1"/>
          </p:cNvSpPr>
          <p:nvPr>
            <p:ph type="body" sz="half" idx="20" hasCustomPrompt="1"/>
          </p:nvPr>
        </p:nvSpPr>
        <p:spPr>
          <a:xfrm>
            <a:off x="7982775" y="5109104"/>
            <a:ext cx="3051096" cy="917952"/>
          </a:xfrm>
        </p:spPr>
        <p:txBody>
          <a:bodyPr rtlCol="0"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rtlCol="0"/>
          <a:lstStyle/>
          <a:p>
            <a:pPr rtl="0"/>
            <a:fld id="{9C0F1556-A8AE-4DA0-8175-4FCE8DE49E24}" type="datetime1">
              <a:rPr lang="en-GB" noProof="0" smtClean="0"/>
              <a:t>27/01/2026</a:t>
            </a:fld>
            <a:endParaRPr lang="en-GB" noProof="0"/>
          </a:p>
        </p:txBody>
      </p:sp>
      <p:sp>
        <p:nvSpPr>
          <p:cNvPr id="8" name="Footer Placeholder 7"/>
          <p:cNvSpPr>
            <a:spLocks noGrp="1"/>
          </p:cNvSpPr>
          <p:nvPr>
            <p:ph type="ftr" sz="quarter" idx="11"/>
          </p:nvPr>
        </p:nvSpPr>
        <p:spPr>
          <a:xfrm>
            <a:off x="561111" y="6391838"/>
            <a:ext cx="3644282" cy="304801"/>
          </a:xfrm>
        </p:spPr>
        <p:txBody>
          <a:bodyPr rtlCol="0"/>
          <a:lstStyle/>
          <a:p>
            <a:pPr rtl="0"/>
            <a:endParaRPr lang="en-GB" noProof="0"/>
          </a:p>
        </p:txBody>
      </p:sp>
      <p:sp>
        <p:nvSpPr>
          <p:cNvPr id="9" name="Slide Number Placeholder 8"/>
          <p:cNvSpPr>
            <a:spLocks noGrp="1"/>
          </p:cNvSpPr>
          <p:nvPr>
            <p:ph type="sldNum" sz="quarter" idx="12"/>
          </p:nvPr>
        </p:nvSpPr>
        <p:spPr/>
        <p:txBody>
          <a:bodyPr rtlCol="0"/>
          <a:lstStyle/>
          <a:p>
            <a:pPr rtl="0"/>
            <a:fld id="{D57F1E4F-1CFF-5643-939E-217C01CDF565}" type="slidenum">
              <a:rPr lang="en-GB" noProof="0" smtClean="0"/>
              <a:pPr/>
              <a:t>‹#›</a:t>
            </a:fld>
            <a:endParaRPr lang="en-GB" noProof="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rtlCol="0"/>
          <a:lstStyle/>
          <a:p>
            <a:pPr rtl="0"/>
            <a:r>
              <a:rPr lang="en-GB" noProof="0"/>
              <a:t>Click to edit Master title style</a:t>
            </a:r>
          </a:p>
        </p:txBody>
      </p:sp>
      <p:sp>
        <p:nvSpPr>
          <p:cNvPr id="3" name="Vertical Text Placeholder 2"/>
          <p:cNvSpPr>
            <a:spLocks noGrp="1"/>
          </p:cNvSpPr>
          <p:nvPr>
            <p:ph type="body" orient="vert" idx="1" hasCustomPrompt="1"/>
          </p:nvPr>
        </p:nvSpPr>
        <p:spPr>
          <a:xfrm>
            <a:off x="1154954" y="2603500"/>
            <a:ext cx="8825659" cy="3416300"/>
          </a:xfrm>
        </p:spPr>
        <p:txBody>
          <a:bodyPr vert="eaVert" rtlCol="0" anchor="t" anchorCtr="0"/>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p:cNvSpPr>
            <a:spLocks noGrp="1"/>
          </p:cNvSpPr>
          <p:nvPr>
            <p:ph type="dt" sz="half" idx="10"/>
          </p:nvPr>
        </p:nvSpPr>
        <p:spPr>
          <a:xfrm>
            <a:off x="10695439" y="6391838"/>
            <a:ext cx="990599" cy="304799"/>
          </a:xfrm>
        </p:spPr>
        <p:txBody>
          <a:bodyPr rtlCol="0"/>
          <a:lstStyle/>
          <a:p>
            <a:pPr rtl="0"/>
            <a:fld id="{324601DC-A9AE-4833-9CC5-036749A2D10B}" type="datetime1">
              <a:rPr lang="en-GB" noProof="0" smtClean="0"/>
              <a:t>27/01/2026</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D57F1E4F-1CFF-5643-939E-217C01CDF565}" type="slidenum">
              <a:rPr lang="en-GB" noProof="0" smtClean="0"/>
              <a:pPr/>
              <a:t>‹#›</a:t>
            </a:fld>
            <a:endParaRPr lang="en-GB" noProof="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rtlCol="0" anchor="b" anchorCtr="0"/>
          <a:lstStyle/>
          <a:p>
            <a:pPr rtl="0"/>
            <a:r>
              <a:rPr lang="en-GB" noProof="0"/>
              <a:t>Click to edit Master title style</a:t>
            </a:r>
          </a:p>
        </p:txBody>
      </p:sp>
      <p:sp>
        <p:nvSpPr>
          <p:cNvPr id="3" name="Vertical Text Placeholder 2"/>
          <p:cNvSpPr>
            <a:spLocks noGrp="1"/>
          </p:cNvSpPr>
          <p:nvPr>
            <p:ph type="body" orient="vert" idx="1" hasCustomPrompt="1"/>
          </p:nvPr>
        </p:nvSpPr>
        <p:spPr>
          <a:xfrm>
            <a:off x="1154954" y="1278467"/>
            <a:ext cx="6256025" cy="4748590"/>
          </a:xfrm>
        </p:spPr>
        <p:txBody>
          <a:bodyPr vert="eaVert" rtlCol="0"/>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p:cNvSpPr>
            <a:spLocks noGrp="1"/>
          </p:cNvSpPr>
          <p:nvPr>
            <p:ph type="dt" sz="half" idx="10"/>
          </p:nvPr>
        </p:nvSpPr>
        <p:spPr>
          <a:xfrm>
            <a:off x="10653104" y="6391838"/>
            <a:ext cx="992135" cy="304799"/>
          </a:xfrm>
        </p:spPr>
        <p:txBody>
          <a:bodyPr rtlCol="0"/>
          <a:lstStyle/>
          <a:p>
            <a:pPr rtl="0"/>
            <a:fld id="{1EBB9208-58AD-4095-AAD8-A3150B629594}" type="datetime1">
              <a:rPr lang="en-GB" noProof="0" smtClean="0"/>
              <a:t>27/01/2026</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rtlCol="0"/>
          <a:lstStyle/>
          <a:p>
            <a:pPr rtl="0"/>
            <a:fld id="{D57F1E4F-1CFF-5643-939E-217C01CDF565}" type="slidenum">
              <a:rPr lang="en-GB" noProof="0" smtClean="0"/>
              <a:pPr/>
              <a:t>‹#›</a:t>
            </a:fld>
            <a:endParaRPr lang="en-GB" noProof="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GB"/>
            </a:p>
          </p:txBody>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txBody>
            <a:bodyPr/>
            <a:lstStyle/>
            <a:p>
              <a:endParaRPr lang="en-GB"/>
            </a:p>
          </p:txBody>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a:p>
          </p:txBody>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pPr rtl="0"/>
            <a:r>
              <a:rPr lang="en-GB" noProof="0"/>
              <a:t>Click to edit Master title style</a:t>
            </a:r>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pPr rtl="0"/>
            <a:fld id="{66226CF3-8F39-4466-AAB4-C44B91920D46}" type="datetime1">
              <a:rPr lang="en-GB" noProof="0" smtClean="0"/>
              <a:t>27/01/2026</a:t>
            </a:fld>
            <a:endParaRPr lang="en-GB" noProof="0"/>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pPr rtl="0"/>
            <a:endParaRPr lang="en-GB" noProof="0"/>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pPr rtl="0"/>
            <a:fld id="{D57F1E4F-1CFF-5643-939E-217C01CDF565}" type="slidenum">
              <a:rPr lang="en-GB" noProof="0" smtClean="0"/>
              <a:pPr/>
              <a:t>‹#›</a:t>
            </a:fld>
            <a:endParaRPr lang="en-GB" noProof="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73" r:id="rId3"/>
    <p:sldLayoutId id="2147483652" r:id="rId4"/>
    <p:sldLayoutId id="2147483653" r:id="rId5"/>
    <p:sldLayoutId id="2147483654" r:id="rId6"/>
    <p:sldLayoutId id="2147483655" r:id="rId7"/>
    <p:sldLayoutId id="2147483656" r:id="rId8"/>
    <p:sldLayoutId id="2147483668" r:id="rId9"/>
    <p:sldLayoutId id="2147483667" r:id="rId10"/>
    <p:sldLayoutId id="2147483661" r:id="rId11"/>
    <p:sldLayoutId id="2147483672" r:id="rId12"/>
    <p:sldLayoutId id="2147483662" r:id="rId13"/>
    <p:sldLayoutId id="2147483669" r:id="rId14"/>
    <p:sldLayoutId id="2147483670" r:id="rId15"/>
    <p:sldLayoutId id="2147483658" r:id="rId16"/>
    <p:sldLayoutId id="2147483659" r:id="rId17"/>
  </p:sldLayoutIdLst>
  <p:hf sldNum="0" hdr="0" ftr="0" dt="0"/>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6.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image" Target="../media/image1.jpeg"/><Relationship Id="rId7" Type="http://schemas.openxmlformats.org/officeDocument/2006/relationships/diagramColors" Target="../diagrams/colors3.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s>
</file>

<file path=ppt/slides/_rels/slide7.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image" Target="../media/image1.jpeg"/><Relationship Id="rId7" Type="http://schemas.openxmlformats.org/officeDocument/2006/relationships/diagramColors" Target="../diagrams/colors4.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QuickStyle" Target="../diagrams/quickStyle4.xml"/><Relationship Id="rId5" Type="http://schemas.openxmlformats.org/officeDocument/2006/relationships/diagramLayout" Target="../diagrams/layout4.xml"/><Relationship Id="rId4" Type="http://schemas.openxmlformats.org/officeDocument/2006/relationships/diagramData" Target="../diagrams/data4.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hyperlink" Target="https://www.mycit.ie/contentfiles/Careers/5.%20honey%20and%20mumford%20results%20explained.pdf" TargetMode="Externa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rtlCol="0"/>
          <a:lstStyle/>
          <a:p>
            <a:r>
              <a:rPr lang="en-GB" dirty="0"/>
              <a:t>Learning Needs Analysis &amp; Strategy </a:t>
            </a:r>
          </a:p>
        </p:txBody>
      </p:sp>
      <p:sp>
        <p:nvSpPr>
          <p:cNvPr id="3" name="Subtitle 2"/>
          <p:cNvSpPr>
            <a:spLocks noGrp="1"/>
          </p:cNvSpPr>
          <p:nvPr>
            <p:ph type="subTitle" idx="1"/>
          </p:nvPr>
        </p:nvSpPr>
        <p:spPr/>
        <p:txBody>
          <a:bodyPr rtlCol="0"/>
          <a:lstStyle/>
          <a:p>
            <a:r>
              <a:rPr lang="en-GB" dirty="0"/>
              <a:t>27th January 2026</a:t>
            </a:r>
          </a:p>
        </p:txBody>
      </p:sp>
    </p:spTree>
    <p:extLst>
      <p:ext uri="{BB962C8B-B14F-4D97-AF65-F5344CB8AC3E}">
        <p14:creationId xmlns:p14="http://schemas.microsoft.com/office/powerpoint/2010/main" val="35632683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DBEF21-47C9-AE1B-A82D-0F648EA6E517}"/>
              </a:ext>
            </a:extLst>
          </p:cNvPr>
          <p:cNvSpPr>
            <a:spLocks noGrp="1"/>
          </p:cNvSpPr>
          <p:nvPr>
            <p:ph type="title"/>
          </p:nvPr>
        </p:nvSpPr>
        <p:spPr/>
        <p:txBody>
          <a:bodyPr/>
          <a:lstStyle/>
          <a:p>
            <a:r>
              <a:rPr lang="en-GB" dirty="0"/>
              <a:t>Agenda</a:t>
            </a:r>
          </a:p>
        </p:txBody>
      </p:sp>
      <p:sp>
        <p:nvSpPr>
          <p:cNvPr id="3" name="Content Placeholder 2">
            <a:extLst>
              <a:ext uri="{FF2B5EF4-FFF2-40B4-BE49-F238E27FC236}">
                <a16:creationId xmlns:a16="http://schemas.microsoft.com/office/drawing/2014/main" id="{1CA3C575-FE03-F75B-CD22-EFF12149E9F6}"/>
              </a:ext>
            </a:extLst>
          </p:cNvPr>
          <p:cNvSpPr>
            <a:spLocks noGrp="1"/>
          </p:cNvSpPr>
          <p:nvPr>
            <p:ph idx="1"/>
          </p:nvPr>
        </p:nvSpPr>
        <p:spPr/>
        <p:txBody>
          <a:bodyPr vert="horz" lIns="91440" tIns="45720" rIns="91440" bIns="45720" rtlCol="0" anchor="t">
            <a:normAutofit/>
          </a:bodyPr>
          <a:lstStyle/>
          <a:p>
            <a:r>
              <a:rPr lang="en-GB" dirty="0"/>
              <a:t>Theory: carrying out LNA</a:t>
            </a:r>
          </a:p>
          <a:p>
            <a:r>
              <a:rPr lang="en-GB" dirty="0"/>
              <a:t>Creating a L&amp;D policy</a:t>
            </a:r>
          </a:p>
          <a:p>
            <a:r>
              <a:rPr lang="en-GB" dirty="0"/>
              <a:t>Learning Styles</a:t>
            </a:r>
          </a:p>
          <a:p>
            <a:r>
              <a:rPr lang="en-GB" dirty="0"/>
              <a:t>Learning Methods</a:t>
            </a:r>
          </a:p>
          <a:p>
            <a:r>
              <a:rPr lang="en-GB" dirty="0"/>
              <a:t>Developing a Learning Plan</a:t>
            </a:r>
          </a:p>
          <a:p>
            <a:endParaRPr lang="en-GB" dirty="0"/>
          </a:p>
          <a:p>
            <a:endParaRPr lang="en-GB" dirty="0"/>
          </a:p>
          <a:p>
            <a:endParaRPr lang="en-GB" dirty="0"/>
          </a:p>
        </p:txBody>
      </p:sp>
    </p:spTree>
    <p:extLst>
      <p:ext uri="{BB962C8B-B14F-4D97-AF65-F5344CB8AC3E}">
        <p14:creationId xmlns:p14="http://schemas.microsoft.com/office/powerpoint/2010/main" val="213146793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08BCF048-8940-4354-B9EC-5AD74E283CE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0" name="Rectangle 9">
              <a:extLst>
                <a:ext uri="{FF2B5EF4-FFF2-40B4-BE49-F238E27FC236}">
                  <a16:creationId xmlns:a16="http://schemas.microsoft.com/office/drawing/2014/main" id="{D024C14A-78BD-44B0-82BE-6A0D0A2706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1" name="Oval 10">
              <a:extLst>
                <a:ext uri="{FF2B5EF4-FFF2-40B4-BE49-F238E27FC236}">
                  <a16:creationId xmlns:a16="http://schemas.microsoft.com/office/drawing/2014/main" id="{809F3D29-EDB1-4F1C-A0E0-36F28CE171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2" name="Oval 11">
              <a:extLst>
                <a:ext uri="{FF2B5EF4-FFF2-40B4-BE49-F238E27FC236}">
                  <a16:creationId xmlns:a16="http://schemas.microsoft.com/office/drawing/2014/main" id="{5282F4AB-C7B8-4A86-9927-AA106AA27B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Rectangle 12">
              <a:extLst>
                <a:ext uri="{FF2B5EF4-FFF2-40B4-BE49-F238E27FC236}">
                  <a16:creationId xmlns:a16="http://schemas.microsoft.com/office/drawing/2014/main" id="{60B26874-5AFA-4D1E-94A9-53AF9790D7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Freeform 5">
              <a:extLst>
                <a:ext uri="{FF2B5EF4-FFF2-40B4-BE49-F238E27FC236}">
                  <a16:creationId xmlns:a16="http://schemas.microsoft.com/office/drawing/2014/main" id="{A1DA6C95-40F8-4305-89F6-17F6167C0B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GB"/>
            </a:p>
          </p:txBody>
        </p:sp>
        <p:sp>
          <p:nvSpPr>
            <p:cNvPr id="15" name="Freeform 5">
              <a:extLst>
                <a:ext uri="{FF2B5EF4-FFF2-40B4-BE49-F238E27FC236}">
                  <a16:creationId xmlns:a16="http://schemas.microsoft.com/office/drawing/2014/main" id="{A2FA2D29-AEEE-4FFA-B233-94FBE84C9B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txBody>
            <a:bodyPr/>
            <a:lstStyle/>
            <a:p>
              <a:endParaRPr lang="en-GB"/>
            </a:p>
          </p:txBody>
        </p:sp>
        <p:sp>
          <p:nvSpPr>
            <p:cNvPr id="16" name="Freeform 5">
              <a:extLst>
                <a:ext uri="{FF2B5EF4-FFF2-40B4-BE49-F238E27FC236}">
                  <a16:creationId xmlns:a16="http://schemas.microsoft.com/office/drawing/2014/main" id="{6DA5143E-FA8E-4EC1-99F7-35AE5AD4E37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a:p>
          </p:txBody>
        </p:sp>
      </p:grpSp>
      <p:sp>
        <p:nvSpPr>
          <p:cNvPr id="2" name="Title 1">
            <a:extLst>
              <a:ext uri="{FF2B5EF4-FFF2-40B4-BE49-F238E27FC236}">
                <a16:creationId xmlns:a16="http://schemas.microsoft.com/office/drawing/2014/main" id="{511EB2EF-9D85-C6F1-F547-1FD820C8C95A}"/>
              </a:ext>
            </a:extLst>
          </p:cNvPr>
          <p:cNvSpPr>
            <a:spLocks noGrp="1"/>
          </p:cNvSpPr>
          <p:nvPr>
            <p:ph type="title"/>
          </p:nvPr>
        </p:nvSpPr>
        <p:spPr>
          <a:xfrm>
            <a:off x="1154955" y="973667"/>
            <a:ext cx="2942210" cy="4833745"/>
          </a:xfrm>
        </p:spPr>
        <p:txBody>
          <a:bodyPr>
            <a:normAutofit/>
          </a:bodyPr>
          <a:lstStyle/>
          <a:p>
            <a:r>
              <a:rPr lang="en-GB">
                <a:solidFill>
                  <a:srgbClr val="EBEBEB"/>
                </a:solidFill>
              </a:rPr>
              <a:t>Learning Needs Analysis</a:t>
            </a:r>
            <a:endParaRPr lang="en-US">
              <a:solidFill>
                <a:srgbClr val="EBEBEB"/>
              </a:solidFill>
            </a:endParaRPr>
          </a:p>
        </p:txBody>
      </p:sp>
      <p:sp>
        <p:nvSpPr>
          <p:cNvPr id="18" name="Rectangle 17">
            <a:extLst>
              <a:ext uri="{FF2B5EF4-FFF2-40B4-BE49-F238E27FC236}">
                <a16:creationId xmlns:a16="http://schemas.microsoft.com/office/drawing/2014/main" id="{CC28BCC9-4093-4FD5-83EB-7EC297F513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graphicFrame>
        <p:nvGraphicFramePr>
          <p:cNvPr id="5" name="Content Placeholder 2">
            <a:extLst>
              <a:ext uri="{FF2B5EF4-FFF2-40B4-BE49-F238E27FC236}">
                <a16:creationId xmlns:a16="http://schemas.microsoft.com/office/drawing/2014/main" id="{3CE2F5F4-AFCD-6266-B090-965537898FF3}"/>
              </a:ext>
            </a:extLst>
          </p:cNvPr>
          <p:cNvGraphicFramePr>
            <a:graphicFrameLocks noGrp="1"/>
          </p:cNvGraphicFramePr>
          <p:nvPr>
            <p:ph idx="1"/>
            <p:extLst>
              <p:ext uri="{D42A27DB-BD31-4B8C-83A1-F6EECF244321}">
                <p14:modId xmlns:p14="http://schemas.microsoft.com/office/powerpoint/2010/main" val="984894732"/>
              </p:ext>
            </p:extLst>
          </p:nvPr>
        </p:nvGraphicFramePr>
        <p:xfrm>
          <a:off x="5194300" y="808038"/>
          <a:ext cx="6391275" cy="524668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55421612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24E43EB-867C-4B35-9A5C-E435157C72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7C0F5DA-B59F-4F13-8BB8-FFD8F2C572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a:lstStyle/>
          <a:p>
            <a:endParaRPr lang="en-GB"/>
          </a:p>
        </p:txBody>
      </p:sp>
      <p:sp>
        <p:nvSpPr>
          <p:cNvPr id="12" name="Freeform 5">
            <a:extLst>
              <a:ext uri="{FF2B5EF4-FFF2-40B4-BE49-F238E27FC236}">
                <a16:creationId xmlns:a16="http://schemas.microsoft.com/office/drawing/2014/main" id="{9CEA1DEC-CC9E-4776-9E08-048A15BFA6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GB"/>
          </a:p>
        </p:txBody>
      </p:sp>
      <p:sp>
        <p:nvSpPr>
          <p:cNvPr id="14" name="Freeform: Shape 13">
            <a:extLst>
              <a:ext uri="{FF2B5EF4-FFF2-40B4-BE49-F238E27FC236}">
                <a16:creationId xmlns:a16="http://schemas.microsoft.com/office/drawing/2014/main" id="{9CE399CF-F4B8-4832-A8CB-B93F6B1EF4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171964" y="-140866"/>
            <a:ext cx="6053670" cy="7139732"/>
          </a:xfrm>
          <a:custGeom>
            <a:avLst/>
            <a:gdLst>
              <a:gd name="connsiteX0" fmla="*/ 6053670 w 6053670"/>
              <a:gd name="connsiteY0" fmla="*/ 1098 h 7139732"/>
              <a:gd name="connsiteX1" fmla="*/ 6053670 w 6053670"/>
              <a:gd name="connsiteY1" fmla="*/ 1084479 h 7139732"/>
              <a:gd name="connsiteX2" fmla="*/ 6053670 w 6053670"/>
              <a:gd name="connsiteY2" fmla="*/ 1254558 h 7139732"/>
              <a:gd name="connsiteX3" fmla="*/ 6053670 w 6053670"/>
              <a:gd name="connsiteY3" fmla="*/ 7139732 h 7139732"/>
              <a:gd name="connsiteX4" fmla="*/ 0 w 6053670"/>
              <a:gd name="connsiteY4" fmla="*/ 7139732 h 7139732"/>
              <a:gd name="connsiteX5" fmla="*/ 0 w 6053670"/>
              <a:gd name="connsiteY5" fmla="*/ 1249853 h 7139732"/>
              <a:gd name="connsiteX6" fmla="*/ 0 w 6053670"/>
              <a:gd name="connsiteY6" fmla="*/ 1084479 h 7139732"/>
              <a:gd name="connsiteX7" fmla="*/ 0 w 6053670"/>
              <a:gd name="connsiteY7" fmla="*/ 0 h 7139732"/>
              <a:gd name="connsiteX8" fmla="*/ 35717 w 6053670"/>
              <a:gd name="connsiteY8" fmla="*/ 5488 h 7139732"/>
              <a:gd name="connsiteX9" fmla="*/ 140445 w 6053670"/>
              <a:gd name="connsiteY9" fmla="*/ 21641 h 7139732"/>
              <a:gd name="connsiteX10" fmla="*/ 216722 w 6053670"/>
              <a:gd name="connsiteY10" fmla="*/ 32932 h 7139732"/>
              <a:gd name="connsiteX11" fmla="*/ 307527 w 6053670"/>
              <a:gd name="connsiteY11" fmla="*/ 44850 h 7139732"/>
              <a:gd name="connsiteX12" fmla="*/ 415282 w 6053670"/>
              <a:gd name="connsiteY12" fmla="*/ 59121 h 7139732"/>
              <a:gd name="connsiteX13" fmla="*/ 534539 w 6053670"/>
              <a:gd name="connsiteY13" fmla="*/ 74175 h 7139732"/>
              <a:gd name="connsiteX14" fmla="*/ 668931 w 6053670"/>
              <a:gd name="connsiteY14" fmla="*/ 90014 h 7139732"/>
              <a:gd name="connsiteX15" fmla="*/ 815430 w 6053670"/>
              <a:gd name="connsiteY15" fmla="*/ 106794 h 7139732"/>
              <a:gd name="connsiteX16" fmla="*/ 974641 w 6053670"/>
              <a:gd name="connsiteY16" fmla="*/ 123574 h 7139732"/>
              <a:gd name="connsiteX17" fmla="*/ 1144144 w 6053670"/>
              <a:gd name="connsiteY17" fmla="*/ 140667 h 7139732"/>
              <a:gd name="connsiteX18" fmla="*/ 1326965 w 6053670"/>
              <a:gd name="connsiteY18" fmla="*/ 156506 h 7139732"/>
              <a:gd name="connsiteX19" fmla="*/ 1518261 w 6053670"/>
              <a:gd name="connsiteY19" fmla="*/ 171717 h 7139732"/>
              <a:gd name="connsiteX20" fmla="*/ 1720453 w 6053670"/>
              <a:gd name="connsiteY20" fmla="*/ 185518 h 7139732"/>
              <a:gd name="connsiteX21" fmla="*/ 1931121 w 6053670"/>
              <a:gd name="connsiteY21" fmla="*/ 198690 h 7139732"/>
              <a:gd name="connsiteX22" fmla="*/ 2150869 w 6053670"/>
              <a:gd name="connsiteY22" fmla="*/ 211079 h 7139732"/>
              <a:gd name="connsiteX23" fmla="*/ 2263467 w 6053670"/>
              <a:gd name="connsiteY23" fmla="*/ 215470 h 7139732"/>
              <a:gd name="connsiteX24" fmla="*/ 2378487 w 6053670"/>
              <a:gd name="connsiteY24" fmla="*/ 220332 h 7139732"/>
              <a:gd name="connsiteX25" fmla="*/ 2495323 w 6053670"/>
              <a:gd name="connsiteY25" fmla="*/ 224879 h 7139732"/>
              <a:gd name="connsiteX26" fmla="*/ 2612764 w 6053670"/>
              <a:gd name="connsiteY26" fmla="*/ 227859 h 7139732"/>
              <a:gd name="connsiteX27" fmla="*/ 2732627 w 6053670"/>
              <a:gd name="connsiteY27" fmla="*/ 230525 h 7139732"/>
              <a:gd name="connsiteX28" fmla="*/ 2853700 w 6053670"/>
              <a:gd name="connsiteY28" fmla="*/ 233348 h 7139732"/>
              <a:gd name="connsiteX29" fmla="*/ 2977195 w 6053670"/>
              <a:gd name="connsiteY29" fmla="*/ 235229 h 7139732"/>
              <a:gd name="connsiteX30" fmla="*/ 3101901 w 6053670"/>
              <a:gd name="connsiteY30" fmla="*/ 235229 h 7139732"/>
              <a:gd name="connsiteX31" fmla="*/ 3227817 w 6053670"/>
              <a:gd name="connsiteY31" fmla="*/ 236170 h 7139732"/>
              <a:gd name="connsiteX32" fmla="*/ 3354944 w 6053670"/>
              <a:gd name="connsiteY32" fmla="*/ 235229 h 7139732"/>
              <a:gd name="connsiteX33" fmla="*/ 3483887 w 6053670"/>
              <a:gd name="connsiteY33" fmla="*/ 233348 h 7139732"/>
              <a:gd name="connsiteX34" fmla="*/ 3612830 w 6053670"/>
              <a:gd name="connsiteY34" fmla="*/ 231623 h 7139732"/>
              <a:gd name="connsiteX35" fmla="*/ 3743590 w 6053670"/>
              <a:gd name="connsiteY35" fmla="*/ 227859 h 7139732"/>
              <a:gd name="connsiteX36" fmla="*/ 3875560 w 6053670"/>
              <a:gd name="connsiteY36" fmla="*/ 223938 h 7139732"/>
              <a:gd name="connsiteX37" fmla="*/ 4007530 w 6053670"/>
              <a:gd name="connsiteY37" fmla="*/ 219391 h 7139732"/>
              <a:gd name="connsiteX38" fmla="*/ 4140710 w 6053670"/>
              <a:gd name="connsiteY38" fmla="*/ 212961 h 7139732"/>
              <a:gd name="connsiteX39" fmla="*/ 4275102 w 6053670"/>
              <a:gd name="connsiteY39" fmla="*/ 205277 h 7139732"/>
              <a:gd name="connsiteX40" fmla="*/ 4410098 w 6053670"/>
              <a:gd name="connsiteY40" fmla="*/ 197907 h 7139732"/>
              <a:gd name="connsiteX41" fmla="*/ 4545096 w 6053670"/>
              <a:gd name="connsiteY41" fmla="*/ 188498 h 7139732"/>
              <a:gd name="connsiteX42" fmla="*/ 4681909 w 6053670"/>
              <a:gd name="connsiteY42" fmla="*/ 177207 h 7139732"/>
              <a:gd name="connsiteX43" fmla="*/ 4816905 w 6053670"/>
              <a:gd name="connsiteY43" fmla="*/ 165916 h 7139732"/>
              <a:gd name="connsiteX44" fmla="*/ 4954323 w 6053670"/>
              <a:gd name="connsiteY44" fmla="*/ 152899 h 7139732"/>
              <a:gd name="connsiteX45" fmla="*/ 5092347 w 6053670"/>
              <a:gd name="connsiteY45" fmla="*/ 138629 h 7139732"/>
              <a:gd name="connsiteX46" fmla="*/ 5228555 w 6053670"/>
              <a:gd name="connsiteY46" fmla="*/ 123574 h 7139732"/>
              <a:gd name="connsiteX47" fmla="*/ 5366578 w 6053670"/>
              <a:gd name="connsiteY47" fmla="*/ 106010 h 7139732"/>
              <a:gd name="connsiteX48" fmla="*/ 5503997 w 6053670"/>
              <a:gd name="connsiteY48" fmla="*/ 87192 h 7139732"/>
              <a:gd name="connsiteX49" fmla="*/ 5642020 w 6053670"/>
              <a:gd name="connsiteY49" fmla="*/ 68530 h 7139732"/>
              <a:gd name="connsiteX50" fmla="*/ 5779438 w 6053670"/>
              <a:gd name="connsiteY50" fmla="*/ 46733 h 7139732"/>
              <a:gd name="connsiteX51" fmla="*/ 5916251 w 6053670"/>
              <a:gd name="connsiteY51" fmla="*/ 24464 h 7139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7139732">
                <a:moveTo>
                  <a:pt x="6053670" y="1098"/>
                </a:moveTo>
                <a:lnTo>
                  <a:pt x="6053670" y="1084479"/>
                </a:lnTo>
                <a:lnTo>
                  <a:pt x="6053670" y="1254558"/>
                </a:lnTo>
                <a:lnTo>
                  <a:pt x="6053670" y="7139732"/>
                </a:lnTo>
                <a:lnTo>
                  <a:pt x="0" y="7139732"/>
                </a:lnTo>
                <a:lnTo>
                  <a:pt x="0" y="1249853"/>
                </a:lnTo>
                <a:lnTo>
                  <a:pt x="0" y="1084479"/>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1" y="235229"/>
                </a:lnTo>
                <a:lnTo>
                  <a:pt x="3227817" y="236170"/>
                </a:lnTo>
                <a:lnTo>
                  <a:pt x="3354944" y="235229"/>
                </a:lnTo>
                <a:lnTo>
                  <a:pt x="3483887" y="233348"/>
                </a:lnTo>
                <a:lnTo>
                  <a:pt x="3612830" y="231623"/>
                </a:lnTo>
                <a:lnTo>
                  <a:pt x="3743590" y="227859"/>
                </a:lnTo>
                <a:lnTo>
                  <a:pt x="3875560" y="223938"/>
                </a:lnTo>
                <a:lnTo>
                  <a:pt x="4007530"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bg1"/>
          </a:solidFill>
          <a:ln>
            <a:noFill/>
          </a:ln>
        </p:spPr>
        <p:txBody>
          <a:bodyPr/>
          <a:lstStyle/>
          <a:p>
            <a:endParaRPr lang="en-GB"/>
          </a:p>
        </p:txBody>
      </p:sp>
      <p:sp>
        <p:nvSpPr>
          <p:cNvPr id="16" name="Freeform 5">
            <a:extLst>
              <a:ext uri="{FF2B5EF4-FFF2-40B4-BE49-F238E27FC236}">
                <a16:creationId xmlns:a16="http://schemas.microsoft.com/office/drawing/2014/main" id="{1F23E73A-FDC8-462C-83C1-3AA8961449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a:p>
        </p:txBody>
      </p:sp>
      <p:sp>
        <p:nvSpPr>
          <p:cNvPr id="2" name="Title 1">
            <a:extLst>
              <a:ext uri="{FF2B5EF4-FFF2-40B4-BE49-F238E27FC236}">
                <a16:creationId xmlns:a16="http://schemas.microsoft.com/office/drawing/2014/main" id="{D4A7FB83-B8FF-CD2F-47F8-8A05266613B8}"/>
              </a:ext>
            </a:extLst>
          </p:cNvPr>
          <p:cNvSpPr>
            <a:spLocks noGrp="1"/>
          </p:cNvSpPr>
          <p:nvPr>
            <p:ph type="title"/>
          </p:nvPr>
        </p:nvSpPr>
        <p:spPr>
          <a:xfrm>
            <a:off x="994087" y="1130603"/>
            <a:ext cx="3342442" cy="4596794"/>
          </a:xfrm>
        </p:spPr>
        <p:txBody>
          <a:bodyPr anchor="ctr">
            <a:normAutofit/>
          </a:bodyPr>
          <a:lstStyle/>
          <a:p>
            <a:r>
              <a:rPr lang="en-GB" sz="3200">
                <a:solidFill>
                  <a:srgbClr val="EBEBEB"/>
                </a:solidFill>
              </a:rPr>
              <a:t>Definition</a:t>
            </a:r>
            <a:endParaRPr lang="en-US" sz="3200">
              <a:solidFill>
                <a:srgbClr val="EBEBEB"/>
              </a:solidFill>
            </a:endParaRPr>
          </a:p>
        </p:txBody>
      </p:sp>
      <p:sp>
        <p:nvSpPr>
          <p:cNvPr id="3" name="Content Placeholder 2">
            <a:extLst>
              <a:ext uri="{FF2B5EF4-FFF2-40B4-BE49-F238E27FC236}">
                <a16:creationId xmlns:a16="http://schemas.microsoft.com/office/drawing/2014/main" id="{C75350FC-4748-A160-DBEB-B03B7076CFCA}"/>
              </a:ext>
            </a:extLst>
          </p:cNvPr>
          <p:cNvSpPr>
            <a:spLocks noGrp="1"/>
          </p:cNvSpPr>
          <p:nvPr>
            <p:ph idx="1"/>
          </p:nvPr>
        </p:nvSpPr>
        <p:spPr>
          <a:xfrm>
            <a:off x="5290077" y="437513"/>
            <a:ext cx="5502614" cy="5954325"/>
          </a:xfrm>
        </p:spPr>
        <p:txBody>
          <a:bodyPr vert="horz" lIns="91440" tIns="45720" rIns="91440" bIns="45720" rtlCol="0" anchor="ctr">
            <a:normAutofit/>
          </a:bodyPr>
          <a:lstStyle/>
          <a:p>
            <a:r>
              <a:rPr lang="en-GB" sz="2000"/>
              <a:t>"the process of identifying and reviewing the work-related learning needs of the employees"  (Harrison &amp; Auluck)</a:t>
            </a:r>
          </a:p>
          <a:p>
            <a:r>
              <a:rPr lang="en-GB" sz="2000"/>
              <a:t>" A generic term used to cover the processes of identifying what successful task, job or role performance looks like, and what is needed from individuals in order to achieve those results" (Harrison, 2009)</a:t>
            </a:r>
          </a:p>
          <a:p>
            <a:r>
              <a:rPr lang="en-GB" sz="2000"/>
              <a:t>Iqbal &amp; Khan (2011) found lots of different terms in operation and suggests that the term competence defines outstanding performance.</a:t>
            </a:r>
          </a:p>
          <a:p>
            <a:endParaRPr lang="en-GB" sz="2000"/>
          </a:p>
        </p:txBody>
      </p:sp>
    </p:spTree>
    <p:extLst>
      <p:ext uri="{BB962C8B-B14F-4D97-AF65-F5344CB8AC3E}">
        <p14:creationId xmlns:p14="http://schemas.microsoft.com/office/powerpoint/2010/main" val="87311049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08BCF048-8940-4354-B9EC-5AD74E283CE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0" name="Rectangle 9">
              <a:extLst>
                <a:ext uri="{FF2B5EF4-FFF2-40B4-BE49-F238E27FC236}">
                  <a16:creationId xmlns:a16="http://schemas.microsoft.com/office/drawing/2014/main" id="{D024C14A-78BD-44B0-82BE-6A0D0A2706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1" name="Oval 10">
              <a:extLst>
                <a:ext uri="{FF2B5EF4-FFF2-40B4-BE49-F238E27FC236}">
                  <a16:creationId xmlns:a16="http://schemas.microsoft.com/office/drawing/2014/main" id="{809F3D29-EDB1-4F1C-A0E0-36F28CE171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2" name="Oval 11">
              <a:extLst>
                <a:ext uri="{FF2B5EF4-FFF2-40B4-BE49-F238E27FC236}">
                  <a16:creationId xmlns:a16="http://schemas.microsoft.com/office/drawing/2014/main" id="{5282F4AB-C7B8-4A86-9927-AA106AA27B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Rectangle 12">
              <a:extLst>
                <a:ext uri="{FF2B5EF4-FFF2-40B4-BE49-F238E27FC236}">
                  <a16:creationId xmlns:a16="http://schemas.microsoft.com/office/drawing/2014/main" id="{60B26874-5AFA-4D1E-94A9-53AF9790D7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Freeform 5">
              <a:extLst>
                <a:ext uri="{FF2B5EF4-FFF2-40B4-BE49-F238E27FC236}">
                  <a16:creationId xmlns:a16="http://schemas.microsoft.com/office/drawing/2014/main" id="{A1DA6C95-40F8-4305-89F6-17F6167C0B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GB"/>
            </a:p>
          </p:txBody>
        </p:sp>
        <p:sp>
          <p:nvSpPr>
            <p:cNvPr id="15" name="Freeform 5">
              <a:extLst>
                <a:ext uri="{FF2B5EF4-FFF2-40B4-BE49-F238E27FC236}">
                  <a16:creationId xmlns:a16="http://schemas.microsoft.com/office/drawing/2014/main" id="{A2FA2D29-AEEE-4FFA-B233-94FBE84C9B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txBody>
            <a:bodyPr/>
            <a:lstStyle/>
            <a:p>
              <a:endParaRPr lang="en-GB"/>
            </a:p>
          </p:txBody>
        </p:sp>
        <p:sp>
          <p:nvSpPr>
            <p:cNvPr id="16" name="Freeform 5">
              <a:extLst>
                <a:ext uri="{FF2B5EF4-FFF2-40B4-BE49-F238E27FC236}">
                  <a16:creationId xmlns:a16="http://schemas.microsoft.com/office/drawing/2014/main" id="{6DA5143E-FA8E-4EC1-99F7-35AE5AD4E37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a:p>
          </p:txBody>
        </p:sp>
      </p:grpSp>
      <p:sp>
        <p:nvSpPr>
          <p:cNvPr id="2" name="Title 1">
            <a:extLst>
              <a:ext uri="{FF2B5EF4-FFF2-40B4-BE49-F238E27FC236}">
                <a16:creationId xmlns:a16="http://schemas.microsoft.com/office/drawing/2014/main" id="{B69E4FE9-CED7-1047-B11E-A5408616E65C}"/>
              </a:ext>
            </a:extLst>
          </p:cNvPr>
          <p:cNvSpPr>
            <a:spLocks noGrp="1"/>
          </p:cNvSpPr>
          <p:nvPr>
            <p:ph type="title"/>
          </p:nvPr>
        </p:nvSpPr>
        <p:spPr>
          <a:xfrm>
            <a:off x="1154955" y="973667"/>
            <a:ext cx="2942210" cy="4833745"/>
          </a:xfrm>
        </p:spPr>
        <p:txBody>
          <a:bodyPr>
            <a:normAutofit/>
          </a:bodyPr>
          <a:lstStyle/>
          <a:p>
            <a:r>
              <a:rPr lang="en-GB">
                <a:solidFill>
                  <a:srgbClr val="EBEBEB"/>
                </a:solidFill>
              </a:rPr>
              <a:t>Importance</a:t>
            </a:r>
          </a:p>
        </p:txBody>
      </p:sp>
      <p:sp>
        <p:nvSpPr>
          <p:cNvPr id="18" name="Rectangle 17">
            <a:extLst>
              <a:ext uri="{FF2B5EF4-FFF2-40B4-BE49-F238E27FC236}">
                <a16:creationId xmlns:a16="http://schemas.microsoft.com/office/drawing/2014/main" id="{CC28BCC9-4093-4FD5-83EB-7EC297F513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graphicFrame>
        <p:nvGraphicFramePr>
          <p:cNvPr id="5" name="Content Placeholder 2">
            <a:extLst>
              <a:ext uri="{FF2B5EF4-FFF2-40B4-BE49-F238E27FC236}">
                <a16:creationId xmlns:a16="http://schemas.microsoft.com/office/drawing/2014/main" id="{DAEB8DB9-AAC0-C49B-8206-BD4A45B541D7}"/>
              </a:ext>
            </a:extLst>
          </p:cNvPr>
          <p:cNvGraphicFramePr>
            <a:graphicFrameLocks noGrp="1"/>
          </p:cNvGraphicFramePr>
          <p:nvPr>
            <p:ph idx="1"/>
            <p:extLst>
              <p:ext uri="{D42A27DB-BD31-4B8C-83A1-F6EECF244321}">
                <p14:modId xmlns:p14="http://schemas.microsoft.com/office/powerpoint/2010/main" val="3400341393"/>
              </p:ext>
            </p:extLst>
          </p:nvPr>
        </p:nvGraphicFramePr>
        <p:xfrm>
          <a:off x="5194300" y="808038"/>
          <a:ext cx="6391275" cy="524668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54811201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7" name="Group 16">
            <a:extLst>
              <a:ext uri="{FF2B5EF4-FFF2-40B4-BE49-F238E27FC236}">
                <a16:creationId xmlns:a16="http://schemas.microsoft.com/office/drawing/2014/main" id="{08BCF048-8940-4354-B9EC-5AD74E283CE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0" name="Rectangle 9">
              <a:extLst>
                <a:ext uri="{FF2B5EF4-FFF2-40B4-BE49-F238E27FC236}">
                  <a16:creationId xmlns:a16="http://schemas.microsoft.com/office/drawing/2014/main" id="{D024C14A-78BD-44B0-82BE-6A0D0A2706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3">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1" name="Oval 10">
              <a:extLst>
                <a:ext uri="{FF2B5EF4-FFF2-40B4-BE49-F238E27FC236}">
                  <a16:creationId xmlns:a16="http://schemas.microsoft.com/office/drawing/2014/main" id="{809F3D29-EDB1-4F1C-A0E0-36F28CE171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2" name="Oval 11">
              <a:extLst>
                <a:ext uri="{FF2B5EF4-FFF2-40B4-BE49-F238E27FC236}">
                  <a16:creationId xmlns:a16="http://schemas.microsoft.com/office/drawing/2014/main" id="{5282F4AB-C7B8-4A86-9927-AA106AA27B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Rectangle 18">
              <a:extLst>
                <a:ext uri="{FF2B5EF4-FFF2-40B4-BE49-F238E27FC236}">
                  <a16:creationId xmlns:a16="http://schemas.microsoft.com/office/drawing/2014/main" id="{60B26874-5AFA-4D1E-94A9-53AF9790D7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Freeform 5">
              <a:extLst>
                <a:ext uri="{FF2B5EF4-FFF2-40B4-BE49-F238E27FC236}">
                  <a16:creationId xmlns:a16="http://schemas.microsoft.com/office/drawing/2014/main" id="{A1DA6C95-40F8-4305-89F6-17F6167C0B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GB"/>
            </a:p>
          </p:txBody>
        </p:sp>
        <p:sp>
          <p:nvSpPr>
            <p:cNvPr id="15" name="Freeform 5">
              <a:extLst>
                <a:ext uri="{FF2B5EF4-FFF2-40B4-BE49-F238E27FC236}">
                  <a16:creationId xmlns:a16="http://schemas.microsoft.com/office/drawing/2014/main" id="{A2FA2D29-AEEE-4FFA-B233-94FBE84C9B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txBody>
            <a:bodyPr/>
            <a:lstStyle/>
            <a:p>
              <a:endParaRPr lang="en-GB"/>
            </a:p>
          </p:txBody>
        </p:sp>
        <p:sp>
          <p:nvSpPr>
            <p:cNvPr id="16" name="Freeform 5">
              <a:extLst>
                <a:ext uri="{FF2B5EF4-FFF2-40B4-BE49-F238E27FC236}">
                  <a16:creationId xmlns:a16="http://schemas.microsoft.com/office/drawing/2014/main" id="{6DA5143E-FA8E-4EC1-99F7-35AE5AD4E37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a:p>
          </p:txBody>
        </p:sp>
      </p:grpSp>
      <p:sp>
        <p:nvSpPr>
          <p:cNvPr id="2" name="Title 1">
            <a:extLst>
              <a:ext uri="{FF2B5EF4-FFF2-40B4-BE49-F238E27FC236}">
                <a16:creationId xmlns:a16="http://schemas.microsoft.com/office/drawing/2014/main" id="{003277BD-E629-105A-DBBE-DE708447037D}"/>
              </a:ext>
            </a:extLst>
          </p:cNvPr>
          <p:cNvSpPr>
            <a:spLocks noGrp="1"/>
          </p:cNvSpPr>
          <p:nvPr>
            <p:ph type="title"/>
          </p:nvPr>
        </p:nvSpPr>
        <p:spPr>
          <a:xfrm>
            <a:off x="1154955" y="973667"/>
            <a:ext cx="2942210" cy="4833745"/>
          </a:xfrm>
        </p:spPr>
        <p:txBody>
          <a:bodyPr>
            <a:normAutofit/>
          </a:bodyPr>
          <a:lstStyle/>
          <a:p>
            <a:r>
              <a:rPr lang="en-GB">
                <a:solidFill>
                  <a:srgbClr val="EBEBEB"/>
                </a:solidFill>
              </a:rPr>
              <a:t>Process</a:t>
            </a:r>
          </a:p>
        </p:txBody>
      </p:sp>
      <p:sp>
        <p:nvSpPr>
          <p:cNvPr id="18" name="Rectangle 17">
            <a:extLst>
              <a:ext uri="{FF2B5EF4-FFF2-40B4-BE49-F238E27FC236}">
                <a16:creationId xmlns:a16="http://schemas.microsoft.com/office/drawing/2014/main" id="{CC28BCC9-4093-4FD5-83EB-7EC297F513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graphicFrame>
        <p:nvGraphicFramePr>
          <p:cNvPr id="20" name="Content Placeholder 2">
            <a:extLst>
              <a:ext uri="{FF2B5EF4-FFF2-40B4-BE49-F238E27FC236}">
                <a16:creationId xmlns:a16="http://schemas.microsoft.com/office/drawing/2014/main" id="{79EE0C33-E6C7-BFBC-0DC8-0F06764CD0F6}"/>
              </a:ext>
            </a:extLst>
          </p:cNvPr>
          <p:cNvGraphicFramePr>
            <a:graphicFrameLocks noGrp="1"/>
          </p:cNvGraphicFramePr>
          <p:nvPr>
            <p:ph idx="1"/>
            <p:extLst>
              <p:ext uri="{D42A27DB-BD31-4B8C-83A1-F6EECF244321}">
                <p14:modId xmlns:p14="http://schemas.microsoft.com/office/powerpoint/2010/main" val="3646307879"/>
              </p:ext>
            </p:extLst>
          </p:nvPr>
        </p:nvGraphicFramePr>
        <p:xfrm>
          <a:off x="5194300" y="808038"/>
          <a:ext cx="6391275" cy="524668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58186848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Drawings on colourful paper">
            <a:extLst>
              <a:ext uri="{FF2B5EF4-FFF2-40B4-BE49-F238E27FC236}">
                <a16:creationId xmlns:a16="http://schemas.microsoft.com/office/drawing/2014/main" id="{9E3A8B32-E2DC-08F6-70E4-BC393908C0EE}"/>
              </a:ext>
            </a:extLst>
          </p:cNvPr>
          <p:cNvPicPr>
            <a:picLocks noChangeAspect="1"/>
          </p:cNvPicPr>
          <p:nvPr/>
        </p:nvPicPr>
        <p:blipFill rotWithShape="1">
          <a:blip r:embed="rId2"/>
          <a:srcRect t="12316" r="1" b="35193"/>
          <a:stretch/>
        </p:blipFill>
        <p:spPr>
          <a:xfrm>
            <a:off x="477085" y="466162"/>
            <a:ext cx="11237832" cy="3937502"/>
          </a:xfrm>
          <a:custGeom>
            <a:avLst/>
            <a:gdLst/>
            <a:ahLst/>
            <a:cxnLst/>
            <a:rect l="l" t="t" r="r" b="b"/>
            <a:pathLst>
              <a:path w="12191695" h="5020241">
                <a:moveTo>
                  <a:pt x="0" y="0"/>
                </a:moveTo>
                <a:lnTo>
                  <a:pt x="12191695" y="0"/>
                </a:lnTo>
                <a:lnTo>
                  <a:pt x="12191695" y="4057991"/>
                </a:lnTo>
                <a:lnTo>
                  <a:pt x="11914945" y="4110187"/>
                </a:lnTo>
                <a:lnTo>
                  <a:pt x="11639412" y="4159931"/>
                </a:lnTo>
                <a:lnTo>
                  <a:pt x="11362661" y="4208624"/>
                </a:lnTo>
                <a:lnTo>
                  <a:pt x="11084690" y="4250310"/>
                </a:lnTo>
                <a:lnTo>
                  <a:pt x="10807939" y="4292347"/>
                </a:lnTo>
                <a:lnTo>
                  <a:pt x="10529968" y="4331582"/>
                </a:lnTo>
                <a:lnTo>
                  <a:pt x="10255655" y="4365211"/>
                </a:lnTo>
                <a:lnTo>
                  <a:pt x="9977684" y="4397089"/>
                </a:lnTo>
                <a:lnTo>
                  <a:pt x="9700933" y="4426165"/>
                </a:lnTo>
                <a:lnTo>
                  <a:pt x="9429058" y="4451387"/>
                </a:lnTo>
                <a:lnTo>
                  <a:pt x="9153526" y="4476609"/>
                </a:lnTo>
                <a:lnTo>
                  <a:pt x="8881651" y="4497628"/>
                </a:lnTo>
                <a:lnTo>
                  <a:pt x="8609776" y="4514092"/>
                </a:lnTo>
                <a:lnTo>
                  <a:pt x="8339121" y="4531258"/>
                </a:lnTo>
                <a:lnTo>
                  <a:pt x="8070903" y="4545620"/>
                </a:lnTo>
                <a:lnTo>
                  <a:pt x="7805124" y="4555779"/>
                </a:lnTo>
                <a:lnTo>
                  <a:pt x="7539345" y="4564537"/>
                </a:lnTo>
                <a:lnTo>
                  <a:pt x="7276005" y="4572944"/>
                </a:lnTo>
                <a:lnTo>
                  <a:pt x="7016322" y="4576798"/>
                </a:lnTo>
                <a:lnTo>
                  <a:pt x="6756639" y="4581001"/>
                </a:lnTo>
                <a:lnTo>
                  <a:pt x="6500613" y="4583103"/>
                </a:lnTo>
                <a:lnTo>
                  <a:pt x="6247026" y="4581001"/>
                </a:lnTo>
                <a:lnTo>
                  <a:pt x="5995877" y="4581001"/>
                </a:lnTo>
                <a:lnTo>
                  <a:pt x="5747167" y="4576798"/>
                </a:lnTo>
                <a:lnTo>
                  <a:pt x="5503333" y="4570492"/>
                </a:lnTo>
                <a:lnTo>
                  <a:pt x="5261938" y="4564537"/>
                </a:lnTo>
                <a:lnTo>
                  <a:pt x="5025418" y="4557881"/>
                </a:lnTo>
                <a:lnTo>
                  <a:pt x="4790118" y="4547722"/>
                </a:lnTo>
                <a:lnTo>
                  <a:pt x="4558477" y="4536862"/>
                </a:lnTo>
                <a:lnTo>
                  <a:pt x="4331710" y="4527054"/>
                </a:lnTo>
                <a:lnTo>
                  <a:pt x="3889152" y="4499379"/>
                </a:lnTo>
                <a:lnTo>
                  <a:pt x="3464881" y="4469954"/>
                </a:lnTo>
                <a:lnTo>
                  <a:pt x="3057678" y="4439126"/>
                </a:lnTo>
                <a:lnTo>
                  <a:pt x="2672421" y="4405147"/>
                </a:lnTo>
                <a:lnTo>
                  <a:pt x="2304232" y="4369765"/>
                </a:lnTo>
                <a:lnTo>
                  <a:pt x="1962864" y="4331582"/>
                </a:lnTo>
                <a:lnTo>
                  <a:pt x="1642223" y="4294099"/>
                </a:lnTo>
                <a:lnTo>
                  <a:pt x="1347183" y="4256616"/>
                </a:lnTo>
                <a:lnTo>
                  <a:pt x="1076528" y="4221235"/>
                </a:lnTo>
                <a:lnTo>
                  <a:pt x="836351" y="4187605"/>
                </a:lnTo>
                <a:lnTo>
                  <a:pt x="619339" y="4155727"/>
                </a:lnTo>
                <a:lnTo>
                  <a:pt x="436464" y="4129104"/>
                </a:lnTo>
                <a:lnTo>
                  <a:pt x="282848" y="4103881"/>
                </a:lnTo>
                <a:lnTo>
                  <a:pt x="71932" y="4067800"/>
                </a:lnTo>
                <a:lnTo>
                  <a:pt x="1" y="4055539"/>
                </a:lnTo>
                <a:lnTo>
                  <a:pt x="1" y="5020241"/>
                </a:lnTo>
                <a:lnTo>
                  <a:pt x="0" y="5020241"/>
                </a:lnTo>
                <a:close/>
              </a:path>
            </a:pathLst>
          </a:custGeom>
        </p:spPr>
      </p:pic>
      <p:sp>
        <p:nvSpPr>
          <p:cNvPr id="14" name="Freeform 16">
            <a:extLst>
              <a:ext uri="{FF2B5EF4-FFF2-40B4-BE49-F238E27FC236}">
                <a16:creationId xmlns:a16="http://schemas.microsoft.com/office/drawing/2014/main" id="{E4F17063-EDA4-417B-946F-BA357F3B39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42856" y="3128074"/>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tx1">
              <a:alpha val="20000"/>
            </a:schemeClr>
          </a:solidFill>
          <a:ln>
            <a:noFill/>
          </a:ln>
        </p:spPr>
        <p:txBody>
          <a:bodyPr rtlCol="0" anchor="ctr"/>
          <a:lstStyle/>
          <a:p>
            <a:pPr algn="ctr"/>
            <a:endParaRPr lang="en-US" dirty="0">
              <a:solidFill>
                <a:schemeClr val="tx1"/>
              </a:solidFill>
            </a:endParaRPr>
          </a:p>
        </p:txBody>
      </p:sp>
      <p:sp>
        <p:nvSpPr>
          <p:cNvPr id="16" name="Freeform: Shape 15">
            <a:extLst>
              <a:ext uri="{FF2B5EF4-FFF2-40B4-BE49-F238E27FC236}">
                <a16:creationId xmlns:a16="http://schemas.microsoft.com/office/drawing/2014/main" id="{D36F3EEA-55D4-4677-80E7-92D00B8F34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58392"/>
            <a:ext cx="12192000" cy="3033446"/>
          </a:xfrm>
          <a:custGeom>
            <a:avLst/>
            <a:gdLst>
              <a:gd name="connsiteX0" fmla="*/ 1 w 12192000"/>
              <a:gd name="connsiteY0" fmla="*/ 0 h 2802467"/>
              <a:gd name="connsiteX1" fmla="*/ 71932 w 12192000"/>
              <a:gd name="connsiteY1" fmla="*/ 12261 h 2802467"/>
              <a:gd name="connsiteX2" fmla="*/ 282848 w 12192000"/>
              <a:gd name="connsiteY2" fmla="*/ 48342 h 2802467"/>
              <a:gd name="connsiteX3" fmla="*/ 436464 w 12192000"/>
              <a:gd name="connsiteY3" fmla="*/ 73565 h 2802467"/>
              <a:gd name="connsiteX4" fmla="*/ 619339 w 12192000"/>
              <a:gd name="connsiteY4" fmla="*/ 100188 h 2802467"/>
              <a:gd name="connsiteX5" fmla="*/ 836351 w 12192000"/>
              <a:gd name="connsiteY5" fmla="*/ 132066 h 2802467"/>
              <a:gd name="connsiteX6" fmla="*/ 1076528 w 12192000"/>
              <a:gd name="connsiteY6" fmla="*/ 165696 h 2802467"/>
              <a:gd name="connsiteX7" fmla="*/ 1347183 w 12192000"/>
              <a:gd name="connsiteY7" fmla="*/ 201077 h 2802467"/>
              <a:gd name="connsiteX8" fmla="*/ 1642223 w 12192000"/>
              <a:gd name="connsiteY8" fmla="*/ 238560 h 2802467"/>
              <a:gd name="connsiteX9" fmla="*/ 1962864 w 12192000"/>
              <a:gd name="connsiteY9" fmla="*/ 276043 h 2802467"/>
              <a:gd name="connsiteX10" fmla="*/ 2304232 w 12192000"/>
              <a:gd name="connsiteY10" fmla="*/ 314226 h 2802467"/>
              <a:gd name="connsiteX11" fmla="*/ 2672421 w 12192000"/>
              <a:gd name="connsiteY11" fmla="*/ 349608 h 2802467"/>
              <a:gd name="connsiteX12" fmla="*/ 3057678 w 12192000"/>
              <a:gd name="connsiteY12" fmla="*/ 383587 h 2802467"/>
              <a:gd name="connsiteX13" fmla="*/ 3464881 w 12192000"/>
              <a:gd name="connsiteY13" fmla="*/ 414415 h 2802467"/>
              <a:gd name="connsiteX14" fmla="*/ 3889152 w 12192000"/>
              <a:gd name="connsiteY14" fmla="*/ 443840 h 2802467"/>
              <a:gd name="connsiteX15" fmla="*/ 4331710 w 12192000"/>
              <a:gd name="connsiteY15" fmla="*/ 471515 h 2802467"/>
              <a:gd name="connsiteX16" fmla="*/ 4558476 w 12192000"/>
              <a:gd name="connsiteY16" fmla="*/ 481323 h 2802467"/>
              <a:gd name="connsiteX17" fmla="*/ 4790118 w 12192000"/>
              <a:gd name="connsiteY17" fmla="*/ 492183 h 2802467"/>
              <a:gd name="connsiteX18" fmla="*/ 5025418 w 12192000"/>
              <a:gd name="connsiteY18" fmla="*/ 502342 h 2802467"/>
              <a:gd name="connsiteX19" fmla="*/ 5261937 w 12192000"/>
              <a:gd name="connsiteY19" fmla="*/ 508998 h 2802467"/>
              <a:gd name="connsiteX20" fmla="*/ 5503332 w 12192000"/>
              <a:gd name="connsiteY20" fmla="*/ 514953 h 2802467"/>
              <a:gd name="connsiteX21" fmla="*/ 5747166 w 12192000"/>
              <a:gd name="connsiteY21" fmla="*/ 521259 h 2802467"/>
              <a:gd name="connsiteX22" fmla="*/ 5995877 w 12192000"/>
              <a:gd name="connsiteY22" fmla="*/ 525462 h 2802467"/>
              <a:gd name="connsiteX23" fmla="*/ 6247026 w 12192000"/>
              <a:gd name="connsiteY23" fmla="*/ 525462 h 2802467"/>
              <a:gd name="connsiteX24" fmla="*/ 6500613 w 12192000"/>
              <a:gd name="connsiteY24" fmla="*/ 527564 h 2802467"/>
              <a:gd name="connsiteX25" fmla="*/ 6756639 w 12192000"/>
              <a:gd name="connsiteY25" fmla="*/ 525462 h 2802467"/>
              <a:gd name="connsiteX26" fmla="*/ 7016322 w 12192000"/>
              <a:gd name="connsiteY26" fmla="*/ 521259 h 2802467"/>
              <a:gd name="connsiteX27" fmla="*/ 7276005 w 12192000"/>
              <a:gd name="connsiteY27" fmla="*/ 517405 h 2802467"/>
              <a:gd name="connsiteX28" fmla="*/ 7539345 w 12192000"/>
              <a:gd name="connsiteY28" fmla="*/ 508998 h 2802467"/>
              <a:gd name="connsiteX29" fmla="*/ 7805124 w 12192000"/>
              <a:gd name="connsiteY29" fmla="*/ 500240 h 2802467"/>
              <a:gd name="connsiteX30" fmla="*/ 8070903 w 12192000"/>
              <a:gd name="connsiteY30" fmla="*/ 490081 h 2802467"/>
              <a:gd name="connsiteX31" fmla="*/ 8339121 w 12192000"/>
              <a:gd name="connsiteY31" fmla="*/ 475719 h 2802467"/>
              <a:gd name="connsiteX32" fmla="*/ 8609776 w 12192000"/>
              <a:gd name="connsiteY32" fmla="*/ 458553 h 2802467"/>
              <a:gd name="connsiteX33" fmla="*/ 8881651 w 12192000"/>
              <a:gd name="connsiteY33" fmla="*/ 442089 h 2802467"/>
              <a:gd name="connsiteX34" fmla="*/ 9153526 w 12192000"/>
              <a:gd name="connsiteY34" fmla="*/ 421070 h 2802467"/>
              <a:gd name="connsiteX35" fmla="*/ 9429058 w 12192000"/>
              <a:gd name="connsiteY35" fmla="*/ 395848 h 2802467"/>
              <a:gd name="connsiteX36" fmla="*/ 9700933 w 12192000"/>
              <a:gd name="connsiteY36" fmla="*/ 370626 h 2802467"/>
              <a:gd name="connsiteX37" fmla="*/ 9977684 w 12192000"/>
              <a:gd name="connsiteY37" fmla="*/ 341550 h 2802467"/>
              <a:gd name="connsiteX38" fmla="*/ 10255655 w 12192000"/>
              <a:gd name="connsiteY38" fmla="*/ 309672 h 2802467"/>
              <a:gd name="connsiteX39" fmla="*/ 10529968 w 12192000"/>
              <a:gd name="connsiteY39" fmla="*/ 276043 h 2802467"/>
              <a:gd name="connsiteX40" fmla="*/ 10807939 w 12192000"/>
              <a:gd name="connsiteY40" fmla="*/ 236808 h 2802467"/>
              <a:gd name="connsiteX41" fmla="*/ 11084690 w 12192000"/>
              <a:gd name="connsiteY41" fmla="*/ 194771 h 2802467"/>
              <a:gd name="connsiteX42" fmla="*/ 11362661 w 12192000"/>
              <a:gd name="connsiteY42" fmla="*/ 153085 h 2802467"/>
              <a:gd name="connsiteX43" fmla="*/ 11639412 w 12192000"/>
              <a:gd name="connsiteY43" fmla="*/ 104392 h 2802467"/>
              <a:gd name="connsiteX44" fmla="*/ 11914945 w 12192000"/>
              <a:gd name="connsiteY44" fmla="*/ 54648 h 2802467"/>
              <a:gd name="connsiteX45" fmla="*/ 12191696 w 12192000"/>
              <a:gd name="connsiteY45" fmla="*/ 2452 h 2802467"/>
              <a:gd name="connsiteX46" fmla="*/ 12191696 w 12192000"/>
              <a:gd name="connsiteY46" fmla="*/ 2236410 h 2802467"/>
              <a:gd name="connsiteX47" fmla="*/ 12192000 w 12192000"/>
              <a:gd name="connsiteY47" fmla="*/ 2236410 h 2802467"/>
              <a:gd name="connsiteX48" fmla="*/ 12192000 w 12192000"/>
              <a:gd name="connsiteY48" fmla="*/ 2802467 h 2802467"/>
              <a:gd name="connsiteX49" fmla="*/ 12191696 w 12192000"/>
              <a:gd name="connsiteY49" fmla="*/ 2802467 h 2802467"/>
              <a:gd name="connsiteX50" fmla="*/ 0 w 12192000"/>
              <a:gd name="connsiteY50" fmla="*/ 2802467 h 2802467"/>
              <a:gd name="connsiteX51" fmla="*/ 0 w 12192000"/>
              <a:gd name="connsiteY51" fmla="*/ 2236410 h 2802467"/>
              <a:gd name="connsiteX52" fmla="*/ 1 w 12192000"/>
              <a:gd name="connsiteY52" fmla="*/ 2236410 h 2802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Lst>
            <a:rect l="l" t="t" r="r" b="b"/>
            <a:pathLst>
              <a:path w="12192000" h="2802467">
                <a:moveTo>
                  <a:pt x="1" y="0"/>
                </a:moveTo>
                <a:lnTo>
                  <a:pt x="71932" y="12261"/>
                </a:lnTo>
                <a:lnTo>
                  <a:pt x="282848" y="48342"/>
                </a:lnTo>
                <a:lnTo>
                  <a:pt x="436464" y="73565"/>
                </a:lnTo>
                <a:lnTo>
                  <a:pt x="619339" y="100188"/>
                </a:lnTo>
                <a:lnTo>
                  <a:pt x="836351" y="132066"/>
                </a:lnTo>
                <a:lnTo>
                  <a:pt x="1076528" y="165696"/>
                </a:lnTo>
                <a:lnTo>
                  <a:pt x="1347183" y="201077"/>
                </a:lnTo>
                <a:lnTo>
                  <a:pt x="1642223" y="238560"/>
                </a:lnTo>
                <a:lnTo>
                  <a:pt x="1962864" y="276043"/>
                </a:lnTo>
                <a:lnTo>
                  <a:pt x="2304232" y="314226"/>
                </a:lnTo>
                <a:lnTo>
                  <a:pt x="2672421" y="349608"/>
                </a:lnTo>
                <a:lnTo>
                  <a:pt x="3057678" y="383587"/>
                </a:lnTo>
                <a:lnTo>
                  <a:pt x="3464881" y="414415"/>
                </a:lnTo>
                <a:lnTo>
                  <a:pt x="3889152" y="443840"/>
                </a:lnTo>
                <a:lnTo>
                  <a:pt x="4331710" y="471515"/>
                </a:lnTo>
                <a:lnTo>
                  <a:pt x="4558476" y="481323"/>
                </a:lnTo>
                <a:lnTo>
                  <a:pt x="4790118" y="492183"/>
                </a:lnTo>
                <a:lnTo>
                  <a:pt x="5025418" y="502342"/>
                </a:lnTo>
                <a:lnTo>
                  <a:pt x="5261937" y="508998"/>
                </a:lnTo>
                <a:lnTo>
                  <a:pt x="5503332" y="514953"/>
                </a:lnTo>
                <a:lnTo>
                  <a:pt x="5747166" y="521259"/>
                </a:lnTo>
                <a:lnTo>
                  <a:pt x="5995877" y="525462"/>
                </a:lnTo>
                <a:lnTo>
                  <a:pt x="6247026" y="525462"/>
                </a:lnTo>
                <a:lnTo>
                  <a:pt x="6500613" y="527564"/>
                </a:lnTo>
                <a:lnTo>
                  <a:pt x="6756639" y="525462"/>
                </a:lnTo>
                <a:lnTo>
                  <a:pt x="7016322" y="521259"/>
                </a:lnTo>
                <a:lnTo>
                  <a:pt x="7276005" y="517405"/>
                </a:lnTo>
                <a:lnTo>
                  <a:pt x="7539345" y="508998"/>
                </a:lnTo>
                <a:lnTo>
                  <a:pt x="7805124" y="500240"/>
                </a:lnTo>
                <a:lnTo>
                  <a:pt x="8070903" y="490081"/>
                </a:lnTo>
                <a:lnTo>
                  <a:pt x="8339121" y="475719"/>
                </a:lnTo>
                <a:lnTo>
                  <a:pt x="8609776" y="458553"/>
                </a:lnTo>
                <a:lnTo>
                  <a:pt x="8881651" y="442089"/>
                </a:lnTo>
                <a:lnTo>
                  <a:pt x="9153526" y="421070"/>
                </a:lnTo>
                <a:lnTo>
                  <a:pt x="9429058" y="395848"/>
                </a:lnTo>
                <a:lnTo>
                  <a:pt x="9700933" y="370626"/>
                </a:lnTo>
                <a:lnTo>
                  <a:pt x="9977684" y="341550"/>
                </a:lnTo>
                <a:lnTo>
                  <a:pt x="10255655" y="309672"/>
                </a:lnTo>
                <a:lnTo>
                  <a:pt x="10529968" y="276043"/>
                </a:lnTo>
                <a:lnTo>
                  <a:pt x="10807939" y="236808"/>
                </a:lnTo>
                <a:lnTo>
                  <a:pt x="11084690" y="194771"/>
                </a:lnTo>
                <a:lnTo>
                  <a:pt x="11362661" y="153085"/>
                </a:lnTo>
                <a:lnTo>
                  <a:pt x="11639412" y="104392"/>
                </a:lnTo>
                <a:lnTo>
                  <a:pt x="11914945" y="54648"/>
                </a:lnTo>
                <a:lnTo>
                  <a:pt x="12191696" y="2452"/>
                </a:lnTo>
                <a:lnTo>
                  <a:pt x="12191696" y="2236410"/>
                </a:lnTo>
                <a:lnTo>
                  <a:pt x="12192000" y="2236410"/>
                </a:lnTo>
                <a:lnTo>
                  <a:pt x="12192000" y="2802467"/>
                </a:lnTo>
                <a:lnTo>
                  <a:pt x="12191696" y="2802467"/>
                </a:lnTo>
                <a:lnTo>
                  <a:pt x="0" y="2802467"/>
                </a:lnTo>
                <a:lnTo>
                  <a:pt x="0" y="2236410"/>
                </a:lnTo>
                <a:lnTo>
                  <a:pt x="1" y="2236410"/>
                </a:lnTo>
                <a:close/>
              </a:path>
            </a:pathLst>
          </a:cu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18" name="Freeform 5">
            <a:extLst>
              <a:ext uri="{FF2B5EF4-FFF2-40B4-BE49-F238E27FC236}">
                <a16:creationId xmlns:a16="http://schemas.microsoft.com/office/drawing/2014/main" id="{C91E93A7-6C7F-4F77-9CB0-280D958EF4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txBody>
          <a:bodyPr/>
          <a:lstStyle/>
          <a:p>
            <a:endParaRPr lang="en-GB"/>
          </a:p>
        </p:txBody>
      </p:sp>
      <p:sp>
        <p:nvSpPr>
          <p:cNvPr id="2" name="Title 1">
            <a:extLst>
              <a:ext uri="{FF2B5EF4-FFF2-40B4-BE49-F238E27FC236}">
                <a16:creationId xmlns:a16="http://schemas.microsoft.com/office/drawing/2014/main" id="{6B13B908-B61B-C6A0-D371-95254FD420A1}"/>
              </a:ext>
            </a:extLst>
          </p:cNvPr>
          <p:cNvSpPr>
            <a:spLocks noGrp="1"/>
          </p:cNvSpPr>
          <p:nvPr>
            <p:ph type="title"/>
          </p:nvPr>
        </p:nvSpPr>
        <p:spPr>
          <a:xfrm>
            <a:off x="1154955" y="4110824"/>
            <a:ext cx="5015258" cy="1908975"/>
          </a:xfrm>
        </p:spPr>
        <p:txBody>
          <a:bodyPr>
            <a:normAutofit/>
          </a:bodyPr>
          <a:lstStyle/>
          <a:p>
            <a:r>
              <a:rPr lang="en-GB">
                <a:solidFill>
                  <a:schemeClr val="tx1"/>
                </a:solidFill>
              </a:rPr>
              <a:t>Describe</a:t>
            </a:r>
          </a:p>
        </p:txBody>
      </p:sp>
      <p:sp>
        <p:nvSpPr>
          <p:cNvPr id="3" name="Content Placeholder 2">
            <a:extLst>
              <a:ext uri="{FF2B5EF4-FFF2-40B4-BE49-F238E27FC236}">
                <a16:creationId xmlns:a16="http://schemas.microsoft.com/office/drawing/2014/main" id="{F72D0387-C387-61D0-6A37-CBE03AB059B4}"/>
              </a:ext>
            </a:extLst>
          </p:cNvPr>
          <p:cNvSpPr>
            <a:spLocks noGrp="1"/>
          </p:cNvSpPr>
          <p:nvPr>
            <p:ph idx="1"/>
          </p:nvPr>
        </p:nvSpPr>
        <p:spPr>
          <a:xfrm>
            <a:off x="6375894" y="4110824"/>
            <a:ext cx="4772509" cy="1908976"/>
          </a:xfrm>
        </p:spPr>
        <p:txBody>
          <a:bodyPr vert="horz" lIns="91440" tIns="45720" rIns="91440" bIns="45720" rtlCol="0" anchor="ctr">
            <a:normAutofit/>
          </a:bodyPr>
          <a:lstStyle/>
          <a:p>
            <a:r>
              <a:rPr lang="en-GB">
                <a:solidFill>
                  <a:schemeClr val="tx1"/>
                </a:solidFill>
              </a:rPr>
              <a:t>Describe how your organisation typically carries about LNA? How are main stakeholders involved?  What steps are taken to quality assure methods of identifying specific learner needs?</a:t>
            </a:r>
          </a:p>
        </p:txBody>
      </p:sp>
    </p:spTree>
    <p:extLst>
      <p:ext uri="{BB962C8B-B14F-4D97-AF65-F5344CB8AC3E}">
        <p14:creationId xmlns:p14="http://schemas.microsoft.com/office/powerpoint/2010/main" val="2659589610"/>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24E43EB-867C-4B35-9A5C-E435157C72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7C0F5DA-B59F-4F13-8BB8-FFD8F2C572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a:lstStyle/>
          <a:p>
            <a:endParaRPr lang="en-GB"/>
          </a:p>
        </p:txBody>
      </p:sp>
      <p:sp>
        <p:nvSpPr>
          <p:cNvPr id="12" name="Freeform 5">
            <a:extLst>
              <a:ext uri="{FF2B5EF4-FFF2-40B4-BE49-F238E27FC236}">
                <a16:creationId xmlns:a16="http://schemas.microsoft.com/office/drawing/2014/main" id="{9CEA1DEC-CC9E-4776-9E08-048A15BFA6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GB"/>
          </a:p>
        </p:txBody>
      </p:sp>
      <p:sp>
        <p:nvSpPr>
          <p:cNvPr id="14" name="Freeform: Shape 13">
            <a:extLst>
              <a:ext uri="{FF2B5EF4-FFF2-40B4-BE49-F238E27FC236}">
                <a16:creationId xmlns:a16="http://schemas.microsoft.com/office/drawing/2014/main" id="{9CE399CF-F4B8-4832-A8CB-B93F6B1EF4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171964" y="-140866"/>
            <a:ext cx="6053670" cy="7139732"/>
          </a:xfrm>
          <a:custGeom>
            <a:avLst/>
            <a:gdLst>
              <a:gd name="connsiteX0" fmla="*/ 6053670 w 6053670"/>
              <a:gd name="connsiteY0" fmla="*/ 1098 h 7139732"/>
              <a:gd name="connsiteX1" fmla="*/ 6053670 w 6053670"/>
              <a:gd name="connsiteY1" fmla="*/ 1084479 h 7139732"/>
              <a:gd name="connsiteX2" fmla="*/ 6053670 w 6053670"/>
              <a:gd name="connsiteY2" fmla="*/ 1254558 h 7139732"/>
              <a:gd name="connsiteX3" fmla="*/ 6053670 w 6053670"/>
              <a:gd name="connsiteY3" fmla="*/ 7139732 h 7139732"/>
              <a:gd name="connsiteX4" fmla="*/ 0 w 6053670"/>
              <a:gd name="connsiteY4" fmla="*/ 7139732 h 7139732"/>
              <a:gd name="connsiteX5" fmla="*/ 0 w 6053670"/>
              <a:gd name="connsiteY5" fmla="*/ 1249853 h 7139732"/>
              <a:gd name="connsiteX6" fmla="*/ 0 w 6053670"/>
              <a:gd name="connsiteY6" fmla="*/ 1084479 h 7139732"/>
              <a:gd name="connsiteX7" fmla="*/ 0 w 6053670"/>
              <a:gd name="connsiteY7" fmla="*/ 0 h 7139732"/>
              <a:gd name="connsiteX8" fmla="*/ 35717 w 6053670"/>
              <a:gd name="connsiteY8" fmla="*/ 5488 h 7139732"/>
              <a:gd name="connsiteX9" fmla="*/ 140445 w 6053670"/>
              <a:gd name="connsiteY9" fmla="*/ 21641 h 7139732"/>
              <a:gd name="connsiteX10" fmla="*/ 216722 w 6053670"/>
              <a:gd name="connsiteY10" fmla="*/ 32932 h 7139732"/>
              <a:gd name="connsiteX11" fmla="*/ 307527 w 6053670"/>
              <a:gd name="connsiteY11" fmla="*/ 44850 h 7139732"/>
              <a:gd name="connsiteX12" fmla="*/ 415282 w 6053670"/>
              <a:gd name="connsiteY12" fmla="*/ 59121 h 7139732"/>
              <a:gd name="connsiteX13" fmla="*/ 534539 w 6053670"/>
              <a:gd name="connsiteY13" fmla="*/ 74175 h 7139732"/>
              <a:gd name="connsiteX14" fmla="*/ 668931 w 6053670"/>
              <a:gd name="connsiteY14" fmla="*/ 90014 h 7139732"/>
              <a:gd name="connsiteX15" fmla="*/ 815430 w 6053670"/>
              <a:gd name="connsiteY15" fmla="*/ 106794 h 7139732"/>
              <a:gd name="connsiteX16" fmla="*/ 974641 w 6053670"/>
              <a:gd name="connsiteY16" fmla="*/ 123574 h 7139732"/>
              <a:gd name="connsiteX17" fmla="*/ 1144144 w 6053670"/>
              <a:gd name="connsiteY17" fmla="*/ 140667 h 7139732"/>
              <a:gd name="connsiteX18" fmla="*/ 1326965 w 6053670"/>
              <a:gd name="connsiteY18" fmla="*/ 156506 h 7139732"/>
              <a:gd name="connsiteX19" fmla="*/ 1518261 w 6053670"/>
              <a:gd name="connsiteY19" fmla="*/ 171717 h 7139732"/>
              <a:gd name="connsiteX20" fmla="*/ 1720453 w 6053670"/>
              <a:gd name="connsiteY20" fmla="*/ 185518 h 7139732"/>
              <a:gd name="connsiteX21" fmla="*/ 1931121 w 6053670"/>
              <a:gd name="connsiteY21" fmla="*/ 198690 h 7139732"/>
              <a:gd name="connsiteX22" fmla="*/ 2150869 w 6053670"/>
              <a:gd name="connsiteY22" fmla="*/ 211079 h 7139732"/>
              <a:gd name="connsiteX23" fmla="*/ 2263467 w 6053670"/>
              <a:gd name="connsiteY23" fmla="*/ 215470 h 7139732"/>
              <a:gd name="connsiteX24" fmla="*/ 2378487 w 6053670"/>
              <a:gd name="connsiteY24" fmla="*/ 220332 h 7139732"/>
              <a:gd name="connsiteX25" fmla="*/ 2495323 w 6053670"/>
              <a:gd name="connsiteY25" fmla="*/ 224879 h 7139732"/>
              <a:gd name="connsiteX26" fmla="*/ 2612764 w 6053670"/>
              <a:gd name="connsiteY26" fmla="*/ 227859 h 7139732"/>
              <a:gd name="connsiteX27" fmla="*/ 2732627 w 6053670"/>
              <a:gd name="connsiteY27" fmla="*/ 230525 h 7139732"/>
              <a:gd name="connsiteX28" fmla="*/ 2853700 w 6053670"/>
              <a:gd name="connsiteY28" fmla="*/ 233348 h 7139732"/>
              <a:gd name="connsiteX29" fmla="*/ 2977195 w 6053670"/>
              <a:gd name="connsiteY29" fmla="*/ 235229 h 7139732"/>
              <a:gd name="connsiteX30" fmla="*/ 3101901 w 6053670"/>
              <a:gd name="connsiteY30" fmla="*/ 235229 h 7139732"/>
              <a:gd name="connsiteX31" fmla="*/ 3227817 w 6053670"/>
              <a:gd name="connsiteY31" fmla="*/ 236170 h 7139732"/>
              <a:gd name="connsiteX32" fmla="*/ 3354944 w 6053670"/>
              <a:gd name="connsiteY32" fmla="*/ 235229 h 7139732"/>
              <a:gd name="connsiteX33" fmla="*/ 3483887 w 6053670"/>
              <a:gd name="connsiteY33" fmla="*/ 233348 h 7139732"/>
              <a:gd name="connsiteX34" fmla="*/ 3612830 w 6053670"/>
              <a:gd name="connsiteY34" fmla="*/ 231623 h 7139732"/>
              <a:gd name="connsiteX35" fmla="*/ 3743590 w 6053670"/>
              <a:gd name="connsiteY35" fmla="*/ 227859 h 7139732"/>
              <a:gd name="connsiteX36" fmla="*/ 3875560 w 6053670"/>
              <a:gd name="connsiteY36" fmla="*/ 223938 h 7139732"/>
              <a:gd name="connsiteX37" fmla="*/ 4007530 w 6053670"/>
              <a:gd name="connsiteY37" fmla="*/ 219391 h 7139732"/>
              <a:gd name="connsiteX38" fmla="*/ 4140710 w 6053670"/>
              <a:gd name="connsiteY38" fmla="*/ 212961 h 7139732"/>
              <a:gd name="connsiteX39" fmla="*/ 4275102 w 6053670"/>
              <a:gd name="connsiteY39" fmla="*/ 205277 h 7139732"/>
              <a:gd name="connsiteX40" fmla="*/ 4410098 w 6053670"/>
              <a:gd name="connsiteY40" fmla="*/ 197907 h 7139732"/>
              <a:gd name="connsiteX41" fmla="*/ 4545096 w 6053670"/>
              <a:gd name="connsiteY41" fmla="*/ 188498 h 7139732"/>
              <a:gd name="connsiteX42" fmla="*/ 4681909 w 6053670"/>
              <a:gd name="connsiteY42" fmla="*/ 177207 h 7139732"/>
              <a:gd name="connsiteX43" fmla="*/ 4816905 w 6053670"/>
              <a:gd name="connsiteY43" fmla="*/ 165916 h 7139732"/>
              <a:gd name="connsiteX44" fmla="*/ 4954323 w 6053670"/>
              <a:gd name="connsiteY44" fmla="*/ 152899 h 7139732"/>
              <a:gd name="connsiteX45" fmla="*/ 5092347 w 6053670"/>
              <a:gd name="connsiteY45" fmla="*/ 138629 h 7139732"/>
              <a:gd name="connsiteX46" fmla="*/ 5228555 w 6053670"/>
              <a:gd name="connsiteY46" fmla="*/ 123574 h 7139732"/>
              <a:gd name="connsiteX47" fmla="*/ 5366578 w 6053670"/>
              <a:gd name="connsiteY47" fmla="*/ 106010 h 7139732"/>
              <a:gd name="connsiteX48" fmla="*/ 5503997 w 6053670"/>
              <a:gd name="connsiteY48" fmla="*/ 87192 h 7139732"/>
              <a:gd name="connsiteX49" fmla="*/ 5642020 w 6053670"/>
              <a:gd name="connsiteY49" fmla="*/ 68530 h 7139732"/>
              <a:gd name="connsiteX50" fmla="*/ 5779438 w 6053670"/>
              <a:gd name="connsiteY50" fmla="*/ 46733 h 7139732"/>
              <a:gd name="connsiteX51" fmla="*/ 5916251 w 6053670"/>
              <a:gd name="connsiteY51" fmla="*/ 24464 h 7139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7139732">
                <a:moveTo>
                  <a:pt x="6053670" y="1098"/>
                </a:moveTo>
                <a:lnTo>
                  <a:pt x="6053670" y="1084479"/>
                </a:lnTo>
                <a:lnTo>
                  <a:pt x="6053670" y="1254558"/>
                </a:lnTo>
                <a:lnTo>
                  <a:pt x="6053670" y="7139732"/>
                </a:lnTo>
                <a:lnTo>
                  <a:pt x="0" y="7139732"/>
                </a:lnTo>
                <a:lnTo>
                  <a:pt x="0" y="1249853"/>
                </a:lnTo>
                <a:lnTo>
                  <a:pt x="0" y="1084479"/>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1" y="235229"/>
                </a:lnTo>
                <a:lnTo>
                  <a:pt x="3227817" y="236170"/>
                </a:lnTo>
                <a:lnTo>
                  <a:pt x="3354944" y="235229"/>
                </a:lnTo>
                <a:lnTo>
                  <a:pt x="3483887" y="233348"/>
                </a:lnTo>
                <a:lnTo>
                  <a:pt x="3612830" y="231623"/>
                </a:lnTo>
                <a:lnTo>
                  <a:pt x="3743590" y="227859"/>
                </a:lnTo>
                <a:lnTo>
                  <a:pt x="3875560" y="223938"/>
                </a:lnTo>
                <a:lnTo>
                  <a:pt x="4007530"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bg1"/>
          </a:solidFill>
          <a:ln>
            <a:noFill/>
          </a:ln>
        </p:spPr>
        <p:txBody>
          <a:bodyPr/>
          <a:lstStyle/>
          <a:p>
            <a:endParaRPr lang="en-GB"/>
          </a:p>
        </p:txBody>
      </p:sp>
      <p:sp>
        <p:nvSpPr>
          <p:cNvPr id="16" name="Freeform 5">
            <a:extLst>
              <a:ext uri="{FF2B5EF4-FFF2-40B4-BE49-F238E27FC236}">
                <a16:creationId xmlns:a16="http://schemas.microsoft.com/office/drawing/2014/main" id="{1F23E73A-FDC8-462C-83C1-3AA8961449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a:p>
        </p:txBody>
      </p:sp>
      <p:sp>
        <p:nvSpPr>
          <p:cNvPr id="2" name="Title 1">
            <a:extLst>
              <a:ext uri="{FF2B5EF4-FFF2-40B4-BE49-F238E27FC236}">
                <a16:creationId xmlns:a16="http://schemas.microsoft.com/office/drawing/2014/main" id="{40D697B6-D3D0-BA1A-6E79-AE565D3E558D}"/>
              </a:ext>
            </a:extLst>
          </p:cNvPr>
          <p:cNvSpPr>
            <a:spLocks noGrp="1"/>
          </p:cNvSpPr>
          <p:nvPr>
            <p:ph type="title"/>
          </p:nvPr>
        </p:nvSpPr>
        <p:spPr>
          <a:xfrm>
            <a:off x="994087" y="1130603"/>
            <a:ext cx="3342442" cy="4596794"/>
          </a:xfrm>
        </p:spPr>
        <p:txBody>
          <a:bodyPr anchor="ctr">
            <a:normAutofit/>
          </a:bodyPr>
          <a:lstStyle/>
          <a:p>
            <a:r>
              <a:rPr lang="en-GB" sz="3200">
                <a:solidFill>
                  <a:srgbClr val="EBEBEB"/>
                </a:solidFill>
              </a:rPr>
              <a:t>More on process</a:t>
            </a:r>
          </a:p>
        </p:txBody>
      </p:sp>
      <p:sp>
        <p:nvSpPr>
          <p:cNvPr id="3" name="Content Placeholder 2">
            <a:extLst>
              <a:ext uri="{FF2B5EF4-FFF2-40B4-BE49-F238E27FC236}">
                <a16:creationId xmlns:a16="http://schemas.microsoft.com/office/drawing/2014/main" id="{65A10B1E-E993-04D7-EBBF-D4524E77B66D}"/>
              </a:ext>
            </a:extLst>
          </p:cNvPr>
          <p:cNvSpPr>
            <a:spLocks noGrp="1"/>
          </p:cNvSpPr>
          <p:nvPr>
            <p:ph idx="1"/>
          </p:nvPr>
        </p:nvSpPr>
        <p:spPr>
          <a:xfrm>
            <a:off x="5290077" y="437513"/>
            <a:ext cx="5502614" cy="5954325"/>
          </a:xfrm>
        </p:spPr>
        <p:txBody>
          <a:bodyPr vert="horz" lIns="91440" tIns="45720" rIns="91440" bIns="45720" rtlCol="0" anchor="ctr">
            <a:normAutofit/>
          </a:bodyPr>
          <a:lstStyle/>
          <a:p>
            <a:r>
              <a:rPr lang="en-GB" sz="2000"/>
              <a:t>Implies there is an element of "ideal performance" by which someone is compared (Leat &amp; Lovell 1997)</a:t>
            </a:r>
          </a:p>
          <a:p>
            <a:r>
              <a:rPr lang="en-GB" sz="2000"/>
              <a:t>Commonly used analysis methods can be time-consuming, resource-intensive and or require expertise</a:t>
            </a:r>
          </a:p>
          <a:p>
            <a:r>
              <a:rPr lang="en-GB" sz="2000"/>
              <a:t>Most organisations follow their own less systematic processes based on tradition, office politics and various internal and external pressures (Anderson, 1994)</a:t>
            </a:r>
          </a:p>
          <a:p>
            <a:r>
              <a:rPr lang="en-GB" sz="2000"/>
              <a:t>Often comes down to individual wants rather than objectively defined learning needs</a:t>
            </a:r>
          </a:p>
          <a:p>
            <a:r>
              <a:rPr lang="en-GB" sz="2000"/>
              <a:t>Limited research in this space</a:t>
            </a:r>
          </a:p>
        </p:txBody>
      </p:sp>
    </p:spTree>
    <p:extLst>
      <p:ext uri="{BB962C8B-B14F-4D97-AF65-F5344CB8AC3E}">
        <p14:creationId xmlns:p14="http://schemas.microsoft.com/office/powerpoint/2010/main" val="343951015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219AE65-9B94-44EA-BEF3-EF4BFA169C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F0C81A57-9CD5-461B-8FFE-4A8CB6CFBE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17539" y="467397"/>
            <a:ext cx="695829" cy="5919116"/>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nvGrpSpPr>
          <p:cNvPr id="12" name="Group 11">
            <a:extLst>
              <a:ext uri="{FF2B5EF4-FFF2-40B4-BE49-F238E27FC236}">
                <a16:creationId xmlns:a16="http://schemas.microsoft.com/office/drawing/2014/main" id="{3086C462-37F4-494D-8292-CCB95221CC1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a:solidFill>
            <a:srgbClr val="FFFFFF"/>
          </a:solidFill>
        </p:grpSpPr>
        <p:sp>
          <p:nvSpPr>
            <p:cNvPr id="13" name="Rectangle 12">
              <a:extLst>
                <a:ext uri="{FF2B5EF4-FFF2-40B4-BE49-F238E27FC236}">
                  <a16:creationId xmlns:a16="http://schemas.microsoft.com/office/drawing/2014/main" id="{2C7D2D64-353F-4802-AA48-A70CE6020B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Freeform 5">
              <a:extLst>
                <a:ext uri="{FF2B5EF4-FFF2-40B4-BE49-F238E27FC236}">
                  <a16:creationId xmlns:a16="http://schemas.microsoft.com/office/drawing/2014/main" id="{30A6328F-CAA3-4052-BF4C-14BD47706E6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ln>
              <a:noFill/>
            </a:ln>
          </p:spPr>
          <p:style>
            <a:lnRef idx="0">
              <a:scrgbClr r="0" g="0" b="0"/>
            </a:lnRef>
            <a:fillRef idx="1002">
              <a:schemeClr val="dk2"/>
            </a:fillRef>
            <a:effectRef idx="0">
              <a:scrgbClr r="0" g="0" b="0"/>
            </a:effectRef>
            <a:fontRef idx="major"/>
          </p:style>
          <p:txBody>
            <a:bodyPr/>
            <a:lstStyle/>
            <a:p>
              <a:endParaRPr lang="en-GB"/>
            </a:p>
          </p:txBody>
        </p:sp>
      </p:grpSp>
      <p:sp>
        <p:nvSpPr>
          <p:cNvPr id="2" name="Title 1">
            <a:extLst>
              <a:ext uri="{FF2B5EF4-FFF2-40B4-BE49-F238E27FC236}">
                <a16:creationId xmlns:a16="http://schemas.microsoft.com/office/drawing/2014/main" id="{D85700D0-3DC6-40EC-9A34-05EF518A971C}"/>
              </a:ext>
            </a:extLst>
          </p:cNvPr>
          <p:cNvSpPr>
            <a:spLocks noGrp="1"/>
          </p:cNvSpPr>
          <p:nvPr>
            <p:ph type="title"/>
          </p:nvPr>
        </p:nvSpPr>
        <p:spPr>
          <a:xfrm>
            <a:off x="1000372" y="1209957"/>
            <a:ext cx="3034580" cy="4438087"/>
          </a:xfrm>
        </p:spPr>
        <p:txBody>
          <a:bodyPr anchor="ctr">
            <a:normAutofit/>
          </a:bodyPr>
          <a:lstStyle/>
          <a:p>
            <a:pPr algn="r"/>
            <a:r>
              <a:rPr lang="en-GB" sz="3200">
                <a:solidFill>
                  <a:schemeClr val="tx1"/>
                </a:solidFill>
              </a:rPr>
              <a:t>Let's discuss individual training needs</a:t>
            </a:r>
          </a:p>
        </p:txBody>
      </p:sp>
      <p:cxnSp>
        <p:nvCxnSpPr>
          <p:cNvPr id="16" name="Straight Connector 15">
            <a:extLst>
              <a:ext uri="{FF2B5EF4-FFF2-40B4-BE49-F238E27FC236}">
                <a16:creationId xmlns:a16="http://schemas.microsoft.com/office/drawing/2014/main" id="{AD23B2CD-009B-425A-9616-1E1AD1D5AB4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356687" y="1930986"/>
            <a:ext cx="0" cy="3200400"/>
          </a:xfrm>
          <a:prstGeom prst="line">
            <a:avLst/>
          </a:prstGeom>
          <a:ln w="15875" cap="sq">
            <a:solidFill>
              <a:schemeClr val="tx2"/>
            </a:solidFill>
            <a:miter lim="800000"/>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8BC2AE7A-63B7-13FD-3050-07951F6C1DFC}"/>
              </a:ext>
            </a:extLst>
          </p:cNvPr>
          <p:cNvSpPr>
            <a:spLocks noGrp="1"/>
          </p:cNvSpPr>
          <p:nvPr>
            <p:ph idx="1"/>
          </p:nvPr>
        </p:nvSpPr>
        <p:spPr>
          <a:xfrm>
            <a:off x="4678424" y="1059025"/>
            <a:ext cx="5302189" cy="4739950"/>
          </a:xfrm>
        </p:spPr>
        <p:txBody>
          <a:bodyPr vert="horz" lIns="91440" tIns="45720" rIns="91440" bIns="45720" rtlCol="0" anchor="ctr">
            <a:normAutofit/>
          </a:bodyPr>
          <a:lstStyle/>
          <a:p>
            <a:r>
              <a:rPr lang="en-GB">
                <a:solidFill>
                  <a:schemeClr val="tx1"/>
                </a:solidFill>
              </a:rPr>
              <a:t>Recruitment:</a:t>
            </a:r>
          </a:p>
          <a:p>
            <a:pPr lvl="1">
              <a:buFont typeface="Courier New" charset="2"/>
              <a:buChar char="o"/>
            </a:pPr>
            <a:r>
              <a:rPr lang="en-GB">
                <a:solidFill>
                  <a:schemeClr val="tx1"/>
                </a:solidFill>
              </a:rPr>
              <a:t>New starter – when can training needs be identified?</a:t>
            </a:r>
          </a:p>
          <a:p>
            <a:pPr lvl="1">
              <a:buFont typeface="Courier New" charset="2"/>
              <a:buChar char="o"/>
            </a:pPr>
            <a:r>
              <a:rPr lang="en-GB">
                <a:solidFill>
                  <a:schemeClr val="tx1"/>
                </a:solidFill>
              </a:rPr>
              <a:t>What is the impact on performance if they are undefined or unmet?</a:t>
            </a:r>
          </a:p>
          <a:p>
            <a:pPr lvl="1">
              <a:buFont typeface="Courier New" charset="2"/>
              <a:buChar char="o"/>
            </a:pPr>
            <a:r>
              <a:rPr lang="en-GB">
                <a:solidFill>
                  <a:schemeClr val="tx1"/>
                </a:solidFill>
              </a:rPr>
              <a:t>Who is responsible for this?</a:t>
            </a:r>
          </a:p>
        </p:txBody>
      </p:sp>
    </p:spTree>
    <p:extLst>
      <p:ext uri="{BB962C8B-B14F-4D97-AF65-F5344CB8AC3E}">
        <p14:creationId xmlns:p14="http://schemas.microsoft.com/office/powerpoint/2010/main" val="378382612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2E6660-EAC2-EDED-28A7-1E4BD8C77CBE}"/>
              </a:ext>
            </a:extLst>
          </p:cNvPr>
          <p:cNvSpPr>
            <a:spLocks noGrp="1"/>
          </p:cNvSpPr>
          <p:nvPr>
            <p:ph type="title"/>
          </p:nvPr>
        </p:nvSpPr>
        <p:spPr/>
        <p:txBody>
          <a:bodyPr/>
          <a:lstStyle/>
          <a:p>
            <a:r>
              <a:rPr lang="en-GB" dirty="0"/>
              <a:t>Let's talk how</a:t>
            </a:r>
          </a:p>
        </p:txBody>
      </p:sp>
      <p:sp>
        <p:nvSpPr>
          <p:cNvPr id="3" name="Content Placeholder 2">
            <a:extLst>
              <a:ext uri="{FF2B5EF4-FFF2-40B4-BE49-F238E27FC236}">
                <a16:creationId xmlns:a16="http://schemas.microsoft.com/office/drawing/2014/main" id="{4FEAE8BF-1686-BC05-CCDC-223043165318}"/>
              </a:ext>
            </a:extLst>
          </p:cNvPr>
          <p:cNvSpPr>
            <a:spLocks noGrp="1"/>
          </p:cNvSpPr>
          <p:nvPr>
            <p:ph idx="1"/>
          </p:nvPr>
        </p:nvSpPr>
        <p:spPr/>
        <p:txBody>
          <a:bodyPr vert="horz" lIns="91440" tIns="45720" rIns="91440" bIns="45720" rtlCol="0" anchor="t">
            <a:normAutofit/>
          </a:bodyPr>
          <a:lstStyle/>
          <a:p>
            <a:r>
              <a:rPr lang="en-GB" dirty="0"/>
              <a:t>Most common: </a:t>
            </a:r>
            <a:endParaRPr lang="en-US" dirty="0"/>
          </a:p>
          <a:p>
            <a:pPr lvl="1">
              <a:buFont typeface="Courier New" charset="2"/>
              <a:buChar char="o"/>
            </a:pPr>
            <a:r>
              <a:rPr lang="en-GB" dirty="0"/>
              <a:t>Knowledge</a:t>
            </a:r>
          </a:p>
          <a:p>
            <a:pPr lvl="1">
              <a:buFont typeface="Courier New" charset="2"/>
              <a:buChar char="o"/>
            </a:pPr>
            <a:r>
              <a:rPr lang="en-GB" dirty="0"/>
              <a:t>Skills</a:t>
            </a:r>
          </a:p>
          <a:p>
            <a:pPr lvl="1">
              <a:buFont typeface="Courier New" charset="2"/>
              <a:buChar char="o"/>
            </a:pPr>
            <a:r>
              <a:rPr lang="en-GB" dirty="0"/>
              <a:t>Attitude  </a:t>
            </a:r>
          </a:p>
          <a:p>
            <a:pPr lvl="1">
              <a:buFont typeface="Courier New" charset="2"/>
              <a:buChar char="o"/>
            </a:pPr>
            <a:endParaRPr lang="en-GB" dirty="0"/>
          </a:p>
          <a:p>
            <a:pPr lvl="1">
              <a:buFont typeface="Courier New" charset="2"/>
              <a:buChar char="o"/>
            </a:pPr>
            <a:r>
              <a:rPr lang="en-GB" dirty="0"/>
              <a:t>This originates from Bloom's Taxonomy in which there are three domains of learning: Cognitive, affective, and psychomotor.</a:t>
            </a:r>
          </a:p>
          <a:p>
            <a:pPr lvl="1">
              <a:buFont typeface="Courier New" charset="2"/>
              <a:buChar char="o"/>
            </a:pPr>
            <a:endParaRPr lang="en-GB" dirty="0"/>
          </a:p>
        </p:txBody>
      </p:sp>
    </p:spTree>
    <p:extLst>
      <p:ext uri="{BB962C8B-B14F-4D97-AF65-F5344CB8AC3E}">
        <p14:creationId xmlns:p14="http://schemas.microsoft.com/office/powerpoint/2010/main" val="150537566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6DCF90-55A3-D930-FCB0-182907C3282D}"/>
              </a:ext>
            </a:extLst>
          </p:cNvPr>
          <p:cNvSpPr>
            <a:spLocks noGrp="1"/>
          </p:cNvSpPr>
          <p:nvPr>
            <p:ph type="title"/>
          </p:nvPr>
        </p:nvSpPr>
        <p:spPr/>
        <p:txBody>
          <a:bodyPr/>
          <a:lstStyle/>
          <a:p>
            <a:r>
              <a:rPr lang="en-GB" dirty="0"/>
              <a:t>Levels of Learning Needs Analysis</a:t>
            </a:r>
          </a:p>
        </p:txBody>
      </p:sp>
      <p:sp>
        <p:nvSpPr>
          <p:cNvPr id="3" name="Content Placeholder 2">
            <a:extLst>
              <a:ext uri="{FF2B5EF4-FFF2-40B4-BE49-F238E27FC236}">
                <a16:creationId xmlns:a16="http://schemas.microsoft.com/office/drawing/2014/main" id="{FCA19D39-2122-FE92-5F52-A61624ACC28F}"/>
              </a:ext>
            </a:extLst>
          </p:cNvPr>
          <p:cNvSpPr>
            <a:spLocks noGrp="1"/>
          </p:cNvSpPr>
          <p:nvPr>
            <p:ph idx="1"/>
          </p:nvPr>
        </p:nvSpPr>
        <p:spPr/>
        <p:txBody>
          <a:bodyPr vert="horz" lIns="91440" tIns="45720" rIns="91440" bIns="45720" rtlCol="0" anchor="t">
            <a:normAutofit/>
          </a:bodyPr>
          <a:lstStyle/>
          <a:p>
            <a:r>
              <a:rPr lang="en-GB" dirty="0"/>
              <a:t>Earliest (and most common) approach is the three-tiered system (McGehee &amp; Thayer, 1961) which analyses needs at organisational, occupational and individual level</a:t>
            </a:r>
          </a:p>
          <a:p>
            <a:r>
              <a:rPr lang="en-GB" dirty="0"/>
              <a:t>Organisational-level learning needs are of two types: a synopsis of all needs, and those required by everyone.</a:t>
            </a:r>
          </a:p>
          <a:p>
            <a:r>
              <a:rPr lang="en-GB" dirty="0"/>
              <a:t>All jobs have specific requirements and demands</a:t>
            </a:r>
          </a:p>
          <a:p>
            <a:r>
              <a:rPr lang="en-GB" dirty="0"/>
              <a:t>Clear link between job analysis and learning needs analysis</a:t>
            </a:r>
          </a:p>
        </p:txBody>
      </p:sp>
    </p:spTree>
    <p:extLst>
      <p:ext uri="{BB962C8B-B14F-4D97-AF65-F5344CB8AC3E}">
        <p14:creationId xmlns:p14="http://schemas.microsoft.com/office/powerpoint/2010/main" val="296842773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7459E9-E30B-24B9-B638-46C66882F2B7}"/>
              </a:ext>
            </a:extLst>
          </p:cNvPr>
          <p:cNvSpPr>
            <a:spLocks noGrp="1"/>
          </p:cNvSpPr>
          <p:nvPr>
            <p:ph type="title"/>
          </p:nvPr>
        </p:nvSpPr>
        <p:spPr/>
        <p:txBody>
          <a:bodyPr/>
          <a:lstStyle/>
          <a:p>
            <a:r>
              <a:rPr lang="en-GB" dirty="0"/>
              <a:t>Underpinning activities </a:t>
            </a:r>
          </a:p>
        </p:txBody>
      </p:sp>
      <p:sp>
        <p:nvSpPr>
          <p:cNvPr id="3" name="Content Placeholder 2">
            <a:extLst>
              <a:ext uri="{FF2B5EF4-FFF2-40B4-BE49-F238E27FC236}">
                <a16:creationId xmlns:a16="http://schemas.microsoft.com/office/drawing/2014/main" id="{4D8AA2BE-46BB-34D9-0E66-FEF4E0D62DC3}"/>
              </a:ext>
            </a:extLst>
          </p:cNvPr>
          <p:cNvSpPr>
            <a:spLocks noGrp="1"/>
          </p:cNvSpPr>
          <p:nvPr>
            <p:ph idx="1"/>
          </p:nvPr>
        </p:nvSpPr>
        <p:spPr/>
        <p:txBody>
          <a:bodyPr vert="horz" lIns="91440" tIns="45720" rIns="91440" bIns="45720" rtlCol="0" anchor="t">
            <a:normAutofit fontScale="47500" lnSpcReduction="20000"/>
          </a:bodyPr>
          <a:lstStyle/>
          <a:p>
            <a:r>
              <a:rPr lang="en-GB" dirty="0"/>
              <a:t>Organisational analysis: </a:t>
            </a:r>
          </a:p>
          <a:p>
            <a:pPr lvl="1">
              <a:buFont typeface="Courier New" charset="2"/>
              <a:buChar char="o"/>
            </a:pPr>
            <a:r>
              <a:rPr lang="en-GB" dirty="0"/>
              <a:t>Establish strategic-level commitment</a:t>
            </a:r>
          </a:p>
          <a:p>
            <a:pPr lvl="1">
              <a:buFont typeface="Courier New" charset="2"/>
              <a:buChar char="o"/>
            </a:pPr>
            <a:r>
              <a:rPr lang="en-GB" dirty="0"/>
              <a:t>Stakeholder support</a:t>
            </a:r>
          </a:p>
          <a:p>
            <a:pPr lvl="1">
              <a:buFont typeface="Courier New" charset="2"/>
              <a:buChar char="o"/>
            </a:pPr>
            <a:r>
              <a:rPr lang="en-GB" dirty="0"/>
              <a:t>Agree goals and resources</a:t>
            </a:r>
          </a:p>
          <a:p>
            <a:pPr lvl="1">
              <a:buFont typeface="Courier New" charset="2"/>
              <a:buChar char="o"/>
            </a:pPr>
            <a:r>
              <a:rPr lang="en-GB" dirty="0"/>
              <a:t>Determine business priorities </a:t>
            </a:r>
          </a:p>
          <a:p>
            <a:pPr lvl="1">
              <a:buFont typeface="Courier New" charset="2"/>
              <a:buChar char="o"/>
            </a:pPr>
            <a:r>
              <a:rPr lang="en-GB" dirty="0"/>
              <a:t>Identify internal and external constraints </a:t>
            </a:r>
          </a:p>
          <a:p>
            <a:r>
              <a:rPr lang="en-GB" dirty="0"/>
              <a:t>Job analysis</a:t>
            </a:r>
          </a:p>
          <a:p>
            <a:pPr lvl="1">
              <a:buFont typeface="Courier New" charset="2"/>
              <a:buChar char="o"/>
            </a:pPr>
            <a:r>
              <a:rPr lang="en-GB" dirty="0"/>
              <a:t>Identify target roles/areas</a:t>
            </a:r>
          </a:p>
          <a:p>
            <a:pPr lvl="1">
              <a:buFont typeface="Courier New" charset="2"/>
              <a:buChar char="o"/>
            </a:pPr>
            <a:r>
              <a:rPr lang="en-GB" dirty="0"/>
              <a:t>Identify relevant tasks</a:t>
            </a:r>
          </a:p>
          <a:p>
            <a:pPr lvl="1">
              <a:buFont typeface="Courier New" charset="2"/>
              <a:buChar char="o"/>
            </a:pPr>
            <a:r>
              <a:rPr lang="en-GB" dirty="0"/>
              <a:t>Identify related Knowledge, skills and attitudes</a:t>
            </a:r>
          </a:p>
          <a:p>
            <a:r>
              <a:rPr lang="en-GB" dirty="0"/>
              <a:t>Individual analysis</a:t>
            </a:r>
          </a:p>
          <a:p>
            <a:pPr lvl="1"/>
            <a:r>
              <a:rPr lang="en-GB" dirty="0"/>
              <a:t>Identify expected performance</a:t>
            </a:r>
          </a:p>
          <a:p>
            <a:pPr lvl="1"/>
            <a:r>
              <a:rPr lang="en-GB" dirty="0"/>
              <a:t>Determine current capability</a:t>
            </a:r>
          </a:p>
          <a:p>
            <a:pPr lvl="1"/>
            <a:r>
              <a:rPr lang="en-GB" dirty="0"/>
              <a:t>Evaluate KSA gaps</a:t>
            </a:r>
          </a:p>
          <a:p>
            <a:pPr lvl="1"/>
            <a:r>
              <a:rPr lang="en-GB" dirty="0"/>
              <a:t>Identify learning intervention options and preferences</a:t>
            </a:r>
          </a:p>
          <a:p>
            <a:pPr lvl="1">
              <a:buFont typeface="Courier New" charset="2"/>
              <a:buChar char="o"/>
            </a:pPr>
            <a:endParaRPr lang="en-GB" dirty="0"/>
          </a:p>
        </p:txBody>
      </p:sp>
    </p:spTree>
    <p:extLst>
      <p:ext uri="{BB962C8B-B14F-4D97-AF65-F5344CB8AC3E}">
        <p14:creationId xmlns:p14="http://schemas.microsoft.com/office/powerpoint/2010/main" val="311537101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2F4961-9352-7C9F-EAF6-454A5701245E}"/>
              </a:ext>
            </a:extLst>
          </p:cNvPr>
          <p:cNvSpPr>
            <a:spLocks noGrp="1"/>
          </p:cNvSpPr>
          <p:nvPr>
            <p:ph type="title"/>
          </p:nvPr>
        </p:nvSpPr>
        <p:spPr/>
        <p:txBody>
          <a:bodyPr/>
          <a:lstStyle/>
          <a:p>
            <a:r>
              <a:rPr lang="en-GB" dirty="0"/>
              <a:t>McClelland Model (1993)</a:t>
            </a:r>
          </a:p>
        </p:txBody>
      </p:sp>
      <p:sp>
        <p:nvSpPr>
          <p:cNvPr id="3" name="Content Placeholder 2">
            <a:extLst>
              <a:ext uri="{FF2B5EF4-FFF2-40B4-BE49-F238E27FC236}">
                <a16:creationId xmlns:a16="http://schemas.microsoft.com/office/drawing/2014/main" id="{2D3C9125-0DE7-242B-2F8F-78F6F566833D}"/>
              </a:ext>
            </a:extLst>
          </p:cNvPr>
          <p:cNvSpPr>
            <a:spLocks noGrp="1"/>
          </p:cNvSpPr>
          <p:nvPr>
            <p:ph idx="1"/>
          </p:nvPr>
        </p:nvSpPr>
        <p:spPr/>
        <p:txBody>
          <a:bodyPr vert="horz" lIns="91440" tIns="45720" rIns="91440" bIns="45720" rtlCol="0" anchor="t">
            <a:normAutofit fontScale="85000" lnSpcReduction="20000"/>
          </a:bodyPr>
          <a:lstStyle/>
          <a:p>
            <a:r>
              <a:rPr lang="en-GB" dirty="0"/>
              <a:t>Define goals</a:t>
            </a:r>
          </a:p>
          <a:p>
            <a:r>
              <a:rPr lang="en-GB" dirty="0"/>
              <a:t>Determine assessment group</a:t>
            </a:r>
          </a:p>
          <a:p>
            <a:r>
              <a:rPr lang="en-GB"/>
              <a:t>Determine resources available</a:t>
            </a:r>
          </a:p>
          <a:p>
            <a:r>
              <a:rPr lang="en-GB" dirty="0"/>
              <a:t>SMT support and commitment </a:t>
            </a:r>
          </a:p>
          <a:p>
            <a:r>
              <a:rPr lang="en-GB" dirty="0"/>
              <a:t>Review/select assessment method</a:t>
            </a:r>
          </a:p>
          <a:p>
            <a:r>
              <a:rPr lang="en-GB" dirty="0"/>
              <a:t>Define timescales</a:t>
            </a:r>
          </a:p>
          <a:p>
            <a:r>
              <a:rPr lang="en-GB" dirty="0"/>
              <a:t>Schedule and implement</a:t>
            </a:r>
          </a:p>
          <a:p>
            <a:r>
              <a:rPr lang="en-GB"/>
              <a:t>Gather information</a:t>
            </a:r>
          </a:p>
          <a:p>
            <a:r>
              <a:rPr lang="en-GB"/>
              <a:t>Analyse information</a:t>
            </a:r>
          </a:p>
          <a:p>
            <a:r>
              <a:rPr lang="en-GB" dirty="0"/>
              <a:t>Draw conclusions</a:t>
            </a:r>
          </a:p>
          <a:p>
            <a:r>
              <a:rPr lang="en-GB" dirty="0"/>
              <a:t>Create a plan</a:t>
            </a:r>
          </a:p>
        </p:txBody>
      </p:sp>
    </p:spTree>
    <p:extLst>
      <p:ext uri="{BB962C8B-B14F-4D97-AF65-F5344CB8AC3E}">
        <p14:creationId xmlns:p14="http://schemas.microsoft.com/office/powerpoint/2010/main" val="298466824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2F448CB3-7B4F-45D7-B7C0-DF553DF6145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0" name="Rectangle 9">
              <a:extLst>
                <a:ext uri="{FF2B5EF4-FFF2-40B4-BE49-F238E27FC236}">
                  <a16:creationId xmlns:a16="http://schemas.microsoft.com/office/drawing/2014/main" id="{5C5305EA-7A88-413D-BE8A-47A02476F0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3">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1" name="Freeform 5">
              <a:extLst>
                <a:ext uri="{FF2B5EF4-FFF2-40B4-BE49-F238E27FC236}">
                  <a16:creationId xmlns:a16="http://schemas.microsoft.com/office/drawing/2014/main" id="{FCA94DB5-FE56-4A3D-BC48-31B5595197F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rgbClr val="FFFFFF"/>
            </a:solidFill>
            <a:ln>
              <a:noFill/>
            </a:ln>
          </p:spPr>
          <p:txBody>
            <a:bodyPr/>
            <a:lstStyle/>
            <a:p>
              <a:endParaRPr lang="en-GB"/>
            </a:p>
          </p:txBody>
        </p:sp>
      </p:grpSp>
      <p:sp>
        <p:nvSpPr>
          <p:cNvPr id="2" name="Title 1">
            <a:extLst>
              <a:ext uri="{FF2B5EF4-FFF2-40B4-BE49-F238E27FC236}">
                <a16:creationId xmlns:a16="http://schemas.microsoft.com/office/drawing/2014/main" id="{AF8CF749-9C37-A533-AB39-D3A10A128983}"/>
              </a:ext>
            </a:extLst>
          </p:cNvPr>
          <p:cNvSpPr>
            <a:spLocks noGrp="1"/>
          </p:cNvSpPr>
          <p:nvPr>
            <p:ph type="title"/>
          </p:nvPr>
        </p:nvSpPr>
        <p:spPr>
          <a:xfrm>
            <a:off x="1154954" y="973668"/>
            <a:ext cx="8761413" cy="706964"/>
          </a:xfrm>
        </p:spPr>
        <p:txBody>
          <a:bodyPr>
            <a:normAutofit/>
          </a:bodyPr>
          <a:lstStyle/>
          <a:p>
            <a:r>
              <a:rPr lang="en-GB" dirty="0">
                <a:solidFill>
                  <a:srgbClr val="FFFFFF"/>
                </a:solidFill>
              </a:rPr>
              <a:t>Goldstein &amp; Ford (2002)</a:t>
            </a:r>
          </a:p>
        </p:txBody>
      </p:sp>
      <p:sp>
        <p:nvSpPr>
          <p:cNvPr id="13" name="Rectangle 12">
            <a:extLst>
              <a:ext uri="{FF2B5EF4-FFF2-40B4-BE49-F238E27FC236}">
                <a16:creationId xmlns:a16="http://schemas.microsoft.com/office/drawing/2014/main" id="{F9ED434F-8767-46CC-B26B-5AF62FF01E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graphicFrame>
        <p:nvGraphicFramePr>
          <p:cNvPr id="5" name="Content Placeholder 2">
            <a:extLst>
              <a:ext uri="{FF2B5EF4-FFF2-40B4-BE49-F238E27FC236}">
                <a16:creationId xmlns:a16="http://schemas.microsoft.com/office/drawing/2014/main" id="{0584F897-4150-B49C-AF72-ED1DA5790F0E}"/>
              </a:ext>
            </a:extLst>
          </p:cNvPr>
          <p:cNvGraphicFramePr>
            <a:graphicFrameLocks noGrp="1"/>
          </p:cNvGraphicFramePr>
          <p:nvPr>
            <p:ph idx="1"/>
            <p:extLst>
              <p:ext uri="{D42A27DB-BD31-4B8C-83A1-F6EECF244321}">
                <p14:modId xmlns:p14="http://schemas.microsoft.com/office/powerpoint/2010/main" val="2598842484"/>
              </p:ext>
            </p:extLst>
          </p:nvPr>
        </p:nvGraphicFramePr>
        <p:xfrm>
          <a:off x="1286934" y="2324100"/>
          <a:ext cx="9625383" cy="342268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317190746"/>
      </p:ext>
    </p:extLst>
  </p:cSld>
  <p:clrMapOvr>
    <a:overrideClrMapping bg1="dk1" tx1="lt1" bg2="dk2" tx2="lt2" accent1="accent1" accent2="accent2" accent3="accent3" accent4="accent4" accent5="accent5" accent6="accent6" hlink="hlink" folHlink="folHlink"/>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3DA1CF-314E-DEA4-86CB-E19F4C349A89}"/>
              </a:ext>
            </a:extLst>
          </p:cNvPr>
          <p:cNvSpPr>
            <a:spLocks noGrp="1"/>
          </p:cNvSpPr>
          <p:nvPr>
            <p:ph type="title"/>
          </p:nvPr>
        </p:nvSpPr>
        <p:spPr/>
        <p:txBody>
          <a:bodyPr/>
          <a:lstStyle/>
          <a:p>
            <a:r>
              <a:rPr lang="en-GB" dirty="0"/>
              <a:t>Gold et al (2013)</a:t>
            </a:r>
          </a:p>
        </p:txBody>
      </p:sp>
      <p:sp>
        <p:nvSpPr>
          <p:cNvPr id="3" name="Content Placeholder 2">
            <a:extLst>
              <a:ext uri="{FF2B5EF4-FFF2-40B4-BE49-F238E27FC236}">
                <a16:creationId xmlns:a16="http://schemas.microsoft.com/office/drawing/2014/main" id="{A5446C9D-5164-C523-4474-6D128AA96FB5}"/>
              </a:ext>
            </a:extLst>
          </p:cNvPr>
          <p:cNvSpPr>
            <a:spLocks noGrp="1"/>
          </p:cNvSpPr>
          <p:nvPr>
            <p:ph idx="1"/>
          </p:nvPr>
        </p:nvSpPr>
        <p:spPr/>
        <p:txBody>
          <a:bodyPr vert="horz" lIns="91440" tIns="45720" rIns="91440" bIns="45720" rtlCol="0" anchor="t">
            <a:normAutofit/>
          </a:bodyPr>
          <a:lstStyle/>
          <a:p>
            <a:r>
              <a:rPr lang="en-GB" dirty="0"/>
              <a:t>Possible indicators</a:t>
            </a:r>
          </a:p>
          <a:p>
            <a:pPr lvl="1">
              <a:buFont typeface="Courier New" charset="2"/>
              <a:buChar char="o"/>
            </a:pPr>
            <a:r>
              <a:rPr lang="en-GB" dirty="0"/>
              <a:t>Output: below standard productivity could be a training issue</a:t>
            </a:r>
          </a:p>
          <a:p>
            <a:pPr lvl="1">
              <a:buFont typeface="Courier New" charset="2"/>
              <a:buChar char="o"/>
            </a:pPr>
            <a:r>
              <a:rPr lang="en-GB" dirty="0"/>
              <a:t>Varying standards</a:t>
            </a:r>
          </a:p>
          <a:p>
            <a:pPr lvl="1">
              <a:buFont typeface="Courier New" charset="2"/>
              <a:buChar char="o"/>
            </a:pPr>
            <a:r>
              <a:rPr lang="en-GB" dirty="0"/>
              <a:t>Turnover and absenteeism</a:t>
            </a:r>
          </a:p>
          <a:p>
            <a:pPr lvl="1">
              <a:buFont typeface="Courier New" charset="2"/>
              <a:buChar char="o"/>
            </a:pPr>
            <a:r>
              <a:rPr lang="en-GB" dirty="0"/>
              <a:t>Delays</a:t>
            </a:r>
          </a:p>
          <a:p>
            <a:pPr lvl="1">
              <a:buFont typeface="Courier New" charset="2"/>
              <a:buChar char="o"/>
            </a:pPr>
            <a:r>
              <a:rPr lang="en-GB" dirty="0"/>
              <a:t>Complaints</a:t>
            </a:r>
          </a:p>
        </p:txBody>
      </p:sp>
    </p:spTree>
    <p:extLst>
      <p:ext uri="{BB962C8B-B14F-4D97-AF65-F5344CB8AC3E}">
        <p14:creationId xmlns:p14="http://schemas.microsoft.com/office/powerpoint/2010/main" val="180232818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C1924D-B70B-3E9E-5893-5B6B423DAE34}"/>
              </a:ext>
            </a:extLst>
          </p:cNvPr>
          <p:cNvSpPr>
            <a:spLocks noGrp="1"/>
          </p:cNvSpPr>
          <p:nvPr>
            <p:ph type="title"/>
          </p:nvPr>
        </p:nvSpPr>
        <p:spPr/>
        <p:txBody>
          <a:bodyPr/>
          <a:lstStyle/>
          <a:p>
            <a:r>
              <a:rPr lang="en-GB" dirty="0"/>
              <a:t>Data Sources</a:t>
            </a:r>
          </a:p>
        </p:txBody>
      </p:sp>
      <p:graphicFrame>
        <p:nvGraphicFramePr>
          <p:cNvPr id="4" name="Content Placeholder 3">
            <a:extLst>
              <a:ext uri="{FF2B5EF4-FFF2-40B4-BE49-F238E27FC236}">
                <a16:creationId xmlns:a16="http://schemas.microsoft.com/office/drawing/2014/main" id="{7A145CB5-0CE4-AEC5-1F4C-13BB4A22365F}"/>
              </a:ext>
            </a:extLst>
          </p:cNvPr>
          <p:cNvGraphicFramePr>
            <a:graphicFrameLocks noGrp="1"/>
          </p:cNvGraphicFramePr>
          <p:nvPr>
            <p:ph idx="1"/>
            <p:extLst>
              <p:ext uri="{D42A27DB-BD31-4B8C-83A1-F6EECF244321}">
                <p14:modId xmlns:p14="http://schemas.microsoft.com/office/powerpoint/2010/main" val="1681224616"/>
              </p:ext>
            </p:extLst>
          </p:nvPr>
        </p:nvGraphicFramePr>
        <p:xfrm>
          <a:off x="21566" y="-21566"/>
          <a:ext cx="12175020" cy="6971883"/>
        </p:xfrm>
        <a:graphic>
          <a:graphicData uri="http://schemas.openxmlformats.org/drawingml/2006/table">
            <a:tbl>
              <a:tblPr firstRow="1" bandRow="1">
                <a:tableStyleId>{5C22544A-7EE6-4342-B048-85BDC9FD1C3A}</a:tableStyleId>
              </a:tblPr>
              <a:tblGrid>
                <a:gridCol w="4058340">
                  <a:extLst>
                    <a:ext uri="{9D8B030D-6E8A-4147-A177-3AD203B41FA5}">
                      <a16:colId xmlns:a16="http://schemas.microsoft.com/office/drawing/2014/main" val="190819431"/>
                    </a:ext>
                  </a:extLst>
                </a:gridCol>
                <a:gridCol w="4058340">
                  <a:extLst>
                    <a:ext uri="{9D8B030D-6E8A-4147-A177-3AD203B41FA5}">
                      <a16:colId xmlns:a16="http://schemas.microsoft.com/office/drawing/2014/main" val="3969516643"/>
                    </a:ext>
                  </a:extLst>
                </a:gridCol>
                <a:gridCol w="4058340">
                  <a:extLst>
                    <a:ext uri="{9D8B030D-6E8A-4147-A177-3AD203B41FA5}">
                      <a16:colId xmlns:a16="http://schemas.microsoft.com/office/drawing/2014/main" val="2977134771"/>
                    </a:ext>
                  </a:extLst>
                </a:gridCol>
              </a:tblGrid>
              <a:tr h="577209">
                <a:tc>
                  <a:txBody>
                    <a:bodyPr/>
                    <a:lstStyle/>
                    <a:p>
                      <a:r>
                        <a:rPr lang="en-GB" dirty="0"/>
                        <a:t>Data Source</a:t>
                      </a:r>
                    </a:p>
                  </a:txBody>
                  <a:tcPr/>
                </a:tc>
                <a:tc>
                  <a:txBody>
                    <a:bodyPr/>
                    <a:lstStyle/>
                    <a:p>
                      <a:r>
                        <a:rPr lang="en-GB" dirty="0"/>
                        <a:t>Purpose</a:t>
                      </a:r>
                    </a:p>
                  </a:txBody>
                  <a:tcPr/>
                </a:tc>
                <a:tc>
                  <a:txBody>
                    <a:bodyPr/>
                    <a:lstStyle/>
                    <a:p>
                      <a:r>
                        <a:rPr lang="en-GB" dirty="0"/>
                        <a:t>Key considerations</a:t>
                      </a:r>
                    </a:p>
                  </a:txBody>
                  <a:tcPr/>
                </a:tc>
                <a:extLst>
                  <a:ext uri="{0D108BD9-81ED-4DB2-BD59-A6C34878D82A}">
                    <a16:rowId xmlns:a16="http://schemas.microsoft.com/office/drawing/2014/main" val="79892141"/>
                  </a:ext>
                </a:extLst>
              </a:tr>
              <a:tr h="577209">
                <a:tc>
                  <a:txBody>
                    <a:bodyPr/>
                    <a:lstStyle/>
                    <a:p>
                      <a:r>
                        <a:rPr lang="en-GB" dirty="0"/>
                        <a:t>Organisational goals</a:t>
                      </a:r>
                    </a:p>
                  </a:txBody>
                  <a:tcPr/>
                </a:tc>
                <a:tc>
                  <a:txBody>
                    <a:bodyPr/>
                    <a:lstStyle/>
                    <a:p>
                      <a:r>
                        <a:rPr lang="en-GB" dirty="0"/>
                        <a:t>Provide direction</a:t>
                      </a:r>
                    </a:p>
                  </a:txBody>
                  <a:tcPr/>
                </a:tc>
                <a:tc>
                  <a:txBody>
                    <a:bodyPr/>
                    <a:lstStyle/>
                    <a:p>
                      <a:r>
                        <a:rPr lang="en-GB" dirty="0"/>
                        <a:t>Link may not be obvious</a:t>
                      </a:r>
                    </a:p>
                  </a:txBody>
                  <a:tcPr/>
                </a:tc>
                <a:extLst>
                  <a:ext uri="{0D108BD9-81ED-4DB2-BD59-A6C34878D82A}">
                    <a16:rowId xmlns:a16="http://schemas.microsoft.com/office/drawing/2014/main" val="4100971607"/>
                  </a:ext>
                </a:extLst>
              </a:tr>
              <a:tr h="996996">
                <a:tc>
                  <a:txBody>
                    <a:bodyPr/>
                    <a:lstStyle/>
                    <a:p>
                      <a:r>
                        <a:rPr lang="en-GB" dirty="0"/>
                        <a:t>HR plan</a:t>
                      </a:r>
                    </a:p>
                  </a:txBody>
                  <a:tcPr/>
                </a:tc>
                <a:tc>
                  <a:txBody>
                    <a:bodyPr/>
                    <a:lstStyle/>
                    <a:p>
                      <a:r>
                        <a:rPr lang="en-GB" dirty="0"/>
                        <a:t>Understand demographic data</a:t>
                      </a:r>
                    </a:p>
                  </a:txBody>
                  <a:tcPr/>
                </a:tc>
                <a:tc>
                  <a:txBody>
                    <a:bodyPr/>
                    <a:lstStyle/>
                    <a:p>
                      <a:r>
                        <a:rPr lang="en-GB" dirty="0"/>
                        <a:t>Accuracy of data</a:t>
                      </a:r>
                    </a:p>
                  </a:txBody>
                  <a:tcPr/>
                </a:tc>
                <a:extLst>
                  <a:ext uri="{0D108BD9-81ED-4DB2-BD59-A6C34878D82A}">
                    <a16:rowId xmlns:a16="http://schemas.microsoft.com/office/drawing/2014/main" val="1831523570"/>
                  </a:ext>
                </a:extLst>
              </a:tr>
              <a:tr h="1101944">
                <a:tc>
                  <a:txBody>
                    <a:bodyPr/>
                    <a:lstStyle/>
                    <a:p>
                      <a:r>
                        <a:rPr lang="en-GB" dirty="0"/>
                        <a:t>Organisational climate</a:t>
                      </a:r>
                    </a:p>
                  </a:txBody>
                  <a:tcPr/>
                </a:tc>
                <a:tc>
                  <a:txBody>
                    <a:bodyPr/>
                    <a:lstStyle/>
                    <a:p>
                      <a:r>
                        <a:rPr lang="en-GB" dirty="0"/>
                        <a:t>Culture</a:t>
                      </a:r>
                    </a:p>
                  </a:txBody>
                  <a:tcPr/>
                </a:tc>
                <a:tc>
                  <a:txBody>
                    <a:bodyPr/>
                    <a:lstStyle/>
                    <a:p>
                      <a:r>
                        <a:rPr lang="en-GB" dirty="0"/>
                        <a:t>(grievances, disciplinaries, turnover, absence info, complaints_</a:t>
                      </a:r>
                    </a:p>
                  </a:txBody>
                  <a:tcPr/>
                </a:tc>
                <a:extLst>
                  <a:ext uri="{0D108BD9-81ED-4DB2-BD59-A6C34878D82A}">
                    <a16:rowId xmlns:a16="http://schemas.microsoft.com/office/drawing/2014/main" val="4192305956"/>
                  </a:ext>
                </a:extLst>
              </a:tr>
              <a:tr h="559717">
                <a:tc>
                  <a:txBody>
                    <a:bodyPr/>
                    <a:lstStyle/>
                    <a:p>
                      <a:r>
                        <a:rPr lang="en-GB" dirty="0"/>
                        <a:t>Efficiency indices</a:t>
                      </a:r>
                    </a:p>
                  </a:txBody>
                  <a:tcPr/>
                </a:tc>
                <a:tc>
                  <a:txBody>
                    <a:bodyPr/>
                    <a:lstStyle/>
                    <a:p>
                      <a:r>
                        <a:rPr lang="en-GB" dirty="0"/>
                        <a:t>Gap in performance</a:t>
                      </a:r>
                    </a:p>
                  </a:txBody>
                  <a:tcPr/>
                </a:tc>
                <a:tc>
                  <a:txBody>
                    <a:bodyPr/>
                    <a:lstStyle/>
                    <a:p>
                      <a:r>
                        <a:rPr lang="en-GB" dirty="0"/>
                        <a:t>Real-time info can be valuable to understand issues</a:t>
                      </a:r>
                    </a:p>
                  </a:txBody>
                  <a:tcPr/>
                </a:tc>
                <a:extLst>
                  <a:ext uri="{0D108BD9-81ED-4DB2-BD59-A6C34878D82A}">
                    <a16:rowId xmlns:a16="http://schemas.microsoft.com/office/drawing/2014/main" val="1766258533"/>
                  </a:ext>
                </a:extLst>
              </a:tr>
              <a:tr h="577209">
                <a:tc>
                  <a:txBody>
                    <a:bodyPr/>
                    <a:lstStyle/>
                    <a:p>
                      <a:r>
                        <a:rPr lang="en-GB" dirty="0"/>
                        <a:t>Exit interviews</a:t>
                      </a:r>
                    </a:p>
                  </a:txBody>
                  <a:tcPr/>
                </a:tc>
                <a:tc>
                  <a:txBody>
                    <a:bodyPr/>
                    <a:lstStyle/>
                    <a:p>
                      <a:r>
                        <a:rPr lang="en-GB" dirty="0"/>
                        <a:t>Insight</a:t>
                      </a:r>
                    </a:p>
                  </a:txBody>
                  <a:tcPr/>
                </a:tc>
                <a:tc>
                  <a:txBody>
                    <a:bodyPr/>
                    <a:lstStyle/>
                    <a:p>
                      <a:r>
                        <a:rPr lang="en-GB" dirty="0"/>
                        <a:t>Sensitivity of issues raised</a:t>
                      </a:r>
                    </a:p>
                  </a:txBody>
                  <a:tcPr/>
                </a:tc>
                <a:extLst>
                  <a:ext uri="{0D108BD9-81ED-4DB2-BD59-A6C34878D82A}">
                    <a16:rowId xmlns:a16="http://schemas.microsoft.com/office/drawing/2014/main" val="1237512448"/>
                  </a:ext>
                </a:extLst>
              </a:tr>
              <a:tr h="996996">
                <a:tc>
                  <a:txBody>
                    <a:bodyPr/>
                    <a:lstStyle/>
                    <a:p>
                      <a:r>
                        <a:rPr lang="en-GB" dirty="0"/>
                        <a:t>Appraisals</a:t>
                      </a:r>
                    </a:p>
                  </a:txBody>
                  <a:tcPr/>
                </a:tc>
                <a:tc>
                  <a:txBody>
                    <a:bodyPr/>
                    <a:lstStyle/>
                    <a:p>
                      <a:r>
                        <a:rPr lang="en-GB" dirty="0"/>
                        <a:t>Future development needs</a:t>
                      </a:r>
                    </a:p>
                  </a:txBody>
                  <a:tcPr/>
                </a:tc>
                <a:tc>
                  <a:txBody>
                    <a:bodyPr/>
                    <a:lstStyle/>
                    <a:p>
                      <a:r>
                        <a:rPr lang="en-GB" dirty="0"/>
                        <a:t>Bias</a:t>
                      </a:r>
                    </a:p>
                  </a:txBody>
                  <a:tcPr/>
                </a:tc>
                <a:extLst>
                  <a:ext uri="{0D108BD9-81ED-4DB2-BD59-A6C34878D82A}">
                    <a16:rowId xmlns:a16="http://schemas.microsoft.com/office/drawing/2014/main" val="2913315532"/>
                  </a:ext>
                </a:extLst>
              </a:tr>
              <a:tr h="962014">
                <a:tc>
                  <a:txBody>
                    <a:bodyPr/>
                    <a:lstStyle/>
                    <a:p>
                      <a:r>
                        <a:rPr lang="en-GB" dirty="0"/>
                        <a:t>Competency frameworks</a:t>
                      </a:r>
                    </a:p>
                  </a:txBody>
                  <a:tcPr/>
                </a:tc>
                <a:tc>
                  <a:txBody>
                    <a:bodyPr/>
                    <a:lstStyle/>
                    <a:p>
                      <a:r>
                        <a:rPr lang="en-GB" dirty="0"/>
                        <a:t>Behavioural needs</a:t>
                      </a:r>
                    </a:p>
                  </a:txBody>
                  <a:tcPr/>
                </a:tc>
                <a:tc>
                  <a:txBody>
                    <a:bodyPr/>
                    <a:lstStyle/>
                    <a:p>
                      <a:r>
                        <a:rPr lang="en-GB" dirty="0"/>
                        <a:t>Can help poor performers understand issues</a:t>
                      </a:r>
                    </a:p>
                  </a:txBody>
                  <a:tcPr/>
                </a:tc>
                <a:extLst>
                  <a:ext uri="{0D108BD9-81ED-4DB2-BD59-A6C34878D82A}">
                    <a16:rowId xmlns:a16="http://schemas.microsoft.com/office/drawing/2014/main" val="3822512945"/>
                  </a:ext>
                </a:extLst>
              </a:tr>
              <a:tr h="542226">
                <a:tc>
                  <a:txBody>
                    <a:bodyPr/>
                    <a:lstStyle/>
                    <a:p>
                      <a:r>
                        <a:rPr lang="en-GB" dirty="0"/>
                        <a:t>Development centres</a:t>
                      </a:r>
                    </a:p>
                  </a:txBody>
                  <a:tcPr/>
                </a:tc>
                <a:tc>
                  <a:txBody>
                    <a:bodyPr/>
                    <a:lstStyle/>
                    <a:p>
                      <a:r>
                        <a:rPr lang="en-GB" dirty="0"/>
                        <a:t>Development needs</a:t>
                      </a:r>
                    </a:p>
                  </a:txBody>
                  <a:tcPr/>
                </a:tc>
                <a:tc>
                  <a:txBody>
                    <a:bodyPr/>
                    <a:lstStyle/>
                    <a:p>
                      <a:r>
                        <a:rPr lang="en-GB" dirty="0"/>
                        <a:t>Can be expensive</a:t>
                      </a:r>
                    </a:p>
                  </a:txBody>
                  <a:tcPr/>
                </a:tc>
                <a:extLst>
                  <a:ext uri="{0D108BD9-81ED-4DB2-BD59-A6C34878D82A}">
                    <a16:rowId xmlns:a16="http://schemas.microsoft.com/office/drawing/2014/main" val="1917890123"/>
                  </a:ext>
                </a:extLst>
              </a:tr>
            </a:tbl>
          </a:graphicData>
        </a:graphic>
      </p:graphicFrame>
    </p:spTree>
    <p:extLst>
      <p:ext uri="{BB962C8B-B14F-4D97-AF65-F5344CB8AC3E}">
        <p14:creationId xmlns:p14="http://schemas.microsoft.com/office/powerpoint/2010/main" val="272527833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E4E02C-0E3B-4AE0-B44D-79C9BE4C659B}"/>
              </a:ext>
            </a:extLst>
          </p:cNvPr>
          <p:cNvSpPr>
            <a:spLocks noGrp="1"/>
          </p:cNvSpPr>
          <p:nvPr>
            <p:ph type="title"/>
          </p:nvPr>
        </p:nvSpPr>
        <p:spPr/>
        <p:txBody>
          <a:bodyPr/>
          <a:lstStyle/>
          <a:p>
            <a:r>
              <a:rPr lang="en-GB" dirty="0"/>
              <a:t>In a smaller organisation (CIPD, 2023)</a:t>
            </a:r>
          </a:p>
        </p:txBody>
      </p:sp>
      <p:sp>
        <p:nvSpPr>
          <p:cNvPr id="3" name="Content Placeholder 2">
            <a:extLst>
              <a:ext uri="{FF2B5EF4-FFF2-40B4-BE49-F238E27FC236}">
                <a16:creationId xmlns:a16="http://schemas.microsoft.com/office/drawing/2014/main" id="{846A17B2-1D84-5EB0-38AD-826DE1D7DC7C}"/>
              </a:ext>
            </a:extLst>
          </p:cNvPr>
          <p:cNvSpPr>
            <a:spLocks noGrp="1"/>
          </p:cNvSpPr>
          <p:nvPr>
            <p:ph idx="1"/>
          </p:nvPr>
        </p:nvSpPr>
        <p:spPr/>
        <p:txBody>
          <a:bodyPr vert="horz" lIns="91440" tIns="45720" rIns="91440" bIns="45720" rtlCol="0" anchor="t">
            <a:normAutofit/>
          </a:bodyPr>
          <a:lstStyle/>
          <a:p>
            <a:r>
              <a:rPr lang="en-GB"/>
              <a:t>Consult with business leaders on how skills gaps are identified and addressed</a:t>
            </a:r>
          </a:p>
          <a:p>
            <a:r>
              <a:rPr lang="en-GB"/>
              <a:t>Fully assessing costs and benefits</a:t>
            </a:r>
          </a:p>
          <a:p>
            <a:r>
              <a:rPr lang="en-GB" dirty="0"/>
              <a:t>Exploring sources of funding/resourcing and government support</a:t>
            </a:r>
          </a:p>
        </p:txBody>
      </p:sp>
    </p:spTree>
    <p:extLst>
      <p:ext uri="{BB962C8B-B14F-4D97-AF65-F5344CB8AC3E}">
        <p14:creationId xmlns:p14="http://schemas.microsoft.com/office/powerpoint/2010/main" val="9384696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8F3A63-0119-3A8A-9F37-D80A69DD9B7C}"/>
              </a:ext>
            </a:extLst>
          </p:cNvPr>
          <p:cNvSpPr>
            <a:spLocks noGrp="1"/>
          </p:cNvSpPr>
          <p:nvPr>
            <p:ph type="title"/>
          </p:nvPr>
        </p:nvSpPr>
        <p:spPr/>
        <p:txBody>
          <a:bodyPr/>
          <a:lstStyle/>
          <a:p>
            <a:r>
              <a:rPr lang="en-GB" dirty="0"/>
              <a:t>Learning styles – Honey and Mumford</a:t>
            </a:r>
          </a:p>
        </p:txBody>
      </p:sp>
      <p:sp>
        <p:nvSpPr>
          <p:cNvPr id="3" name="Content Placeholder 2">
            <a:extLst>
              <a:ext uri="{FF2B5EF4-FFF2-40B4-BE49-F238E27FC236}">
                <a16:creationId xmlns:a16="http://schemas.microsoft.com/office/drawing/2014/main" id="{9F118302-4863-33E7-DE6C-C20148E13836}"/>
              </a:ext>
            </a:extLst>
          </p:cNvPr>
          <p:cNvSpPr>
            <a:spLocks noGrp="1"/>
          </p:cNvSpPr>
          <p:nvPr>
            <p:ph idx="1"/>
          </p:nvPr>
        </p:nvSpPr>
        <p:spPr/>
        <p:txBody>
          <a:bodyPr>
            <a:normAutofit lnSpcReduction="10000"/>
          </a:bodyPr>
          <a:lstStyle/>
          <a:p>
            <a:pPr algn="l">
              <a:buFont typeface="+mj-lt"/>
              <a:buNone/>
            </a:pPr>
            <a:r>
              <a:rPr lang="en-GB" b="1" i="0" dirty="0">
                <a:effectLst/>
                <a:latin typeface="__fkGroteskNeue_598ab8"/>
              </a:rPr>
              <a:t>Activists: </a:t>
            </a:r>
            <a:r>
              <a:rPr lang="en-GB" b="0" i="0" dirty="0">
                <a:effectLst/>
                <a:latin typeface="__fkGroteskNeue_598ab8"/>
              </a:rPr>
              <a:t>These learners prefer hands-on experiences and enjoy diving into new challenges</a:t>
            </a:r>
            <a:r>
              <a:rPr lang="en-GB" dirty="0">
                <a:latin typeface="var(--font-berkeley-mono)"/>
              </a:rPr>
              <a:t>. </a:t>
            </a:r>
            <a:r>
              <a:rPr lang="en-GB" b="0" i="0" dirty="0">
                <a:effectLst/>
                <a:latin typeface="__fkGroteskNeue_598ab8"/>
              </a:rPr>
              <a:t>They learn best by doing and are often enthusiastic about group work and practical tasks</a:t>
            </a:r>
            <a:endParaRPr lang="en-GB" b="0" i="0" u="none" strike="noStrike" dirty="0">
              <a:effectLst/>
              <a:latin typeface="var(--font-berkeley-mono)"/>
              <a:hlinkClick r:id="rId2"/>
            </a:endParaRPr>
          </a:p>
          <a:p>
            <a:pPr>
              <a:buFont typeface="+mj-lt"/>
              <a:buNone/>
            </a:pPr>
            <a:r>
              <a:rPr lang="en-GB" b="1" i="0" dirty="0">
                <a:effectLst/>
                <a:latin typeface="__fkGroteskNeue_598ab8"/>
              </a:rPr>
              <a:t>Reflectors: </a:t>
            </a:r>
            <a:r>
              <a:rPr lang="en-GB" b="0" i="0" dirty="0">
                <a:effectLst/>
                <a:latin typeface="__fkGroteskNeue_598ab8"/>
              </a:rPr>
              <a:t>These individuals prefer to observe and analyse experiences from multiple perspectives before drawing conclusions</a:t>
            </a:r>
            <a:r>
              <a:rPr lang="en-GB" dirty="0">
                <a:latin typeface="var(--font-berkeley-mono)"/>
              </a:rPr>
              <a:t>. </a:t>
            </a:r>
            <a:r>
              <a:rPr lang="en-GB" b="0" i="0" dirty="0">
                <a:effectLst/>
                <a:latin typeface="__fkGroteskNeue_598ab8"/>
              </a:rPr>
              <a:t>They excel in situations that allow them to step back and review information thoroughly.</a:t>
            </a:r>
            <a:endParaRPr lang="en-GB" b="0" i="0" u="none" strike="noStrike" dirty="0">
              <a:effectLst/>
              <a:latin typeface="var(--font-berkeley-mono)"/>
              <a:hlinkClick r:id="rId2"/>
            </a:endParaRPr>
          </a:p>
          <a:p>
            <a:pPr algn="l">
              <a:buFont typeface="+mj-lt"/>
              <a:buNone/>
            </a:pPr>
            <a:r>
              <a:rPr lang="en-GB" b="1" i="0" dirty="0">
                <a:effectLst/>
                <a:latin typeface="__fkGroteskNeue_598ab8"/>
              </a:rPr>
              <a:t>Theorists: </a:t>
            </a:r>
            <a:r>
              <a:rPr lang="en-GB" b="0" i="0" dirty="0">
                <a:effectLst/>
                <a:latin typeface="__fkGroteskNeue_598ab8"/>
              </a:rPr>
              <a:t>These learners focus on logical analysis and prefer to understand the underlying principles and theories. They excel at creating coherent models and frameworks from disparate information</a:t>
            </a:r>
          </a:p>
          <a:p>
            <a:pPr algn="l">
              <a:buFont typeface="+mj-lt"/>
              <a:buNone/>
            </a:pPr>
            <a:r>
              <a:rPr lang="en-GB" b="1" i="0" dirty="0">
                <a:effectLst/>
                <a:latin typeface="__fkGroteskNeue_598ab8"/>
              </a:rPr>
              <a:t>Pragmatists: </a:t>
            </a:r>
            <a:r>
              <a:rPr lang="en-GB" b="0" i="0" dirty="0">
                <a:effectLst/>
                <a:latin typeface="__fkGroteskNeue_598ab8"/>
              </a:rPr>
              <a:t>These individuals are keen on applying ideas and theories in practical situations</a:t>
            </a:r>
            <a:r>
              <a:rPr lang="en-GB" dirty="0">
                <a:latin typeface="var(--font-berkeley-mono)"/>
              </a:rPr>
              <a:t>. </a:t>
            </a:r>
            <a:r>
              <a:rPr lang="en-GB" b="0" i="0" dirty="0">
                <a:effectLst/>
                <a:latin typeface="__fkGroteskNeue_598ab8"/>
              </a:rPr>
              <a:t>They enjoy experimenting with new concepts and finding real-world applications for their learning</a:t>
            </a:r>
            <a:endParaRPr lang="en-GB" b="0" i="0" u="none" strike="noStrike" dirty="0">
              <a:effectLst/>
              <a:latin typeface="var(--font-berkeley-mono)"/>
            </a:endParaRPr>
          </a:p>
          <a:p>
            <a:endParaRPr lang="en-GB" dirty="0"/>
          </a:p>
        </p:txBody>
      </p:sp>
    </p:spTree>
    <p:extLst>
      <p:ext uri="{BB962C8B-B14F-4D97-AF65-F5344CB8AC3E}">
        <p14:creationId xmlns:p14="http://schemas.microsoft.com/office/powerpoint/2010/main" val="404675820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D78D03-D4C6-FCE2-67A6-453F84DC81C1}"/>
              </a:ext>
            </a:extLst>
          </p:cNvPr>
          <p:cNvSpPr>
            <a:spLocks noGrp="1"/>
          </p:cNvSpPr>
          <p:nvPr>
            <p:ph type="title"/>
          </p:nvPr>
        </p:nvSpPr>
        <p:spPr/>
        <p:txBody>
          <a:bodyPr/>
          <a:lstStyle/>
          <a:p>
            <a:r>
              <a:rPr lang="en-GB" dirty="0"/>
              <a:t>Learning styles: where’s the evidence? (Rohrer and </a:t>
            </a:r>
            <a:r>
              <a:rPr lang="en-GB" dirty="0" err="1"/>
              <a:t>Pashler</a:t>
            </a:r>
            <a:r>
              <a:rPr lang="en-GB" dirty="0"/>
              <a:t>, 2012)</a:t>
            </a:r>
          </a:p>
        </p:txBody>
      </p:sp>
      <p:sp>
        <p:nvSpPr>
          <p:cNvPr id="3" name="Content Placeholder 2">
            <a:extLst>
              <a:ext uri="{FF2B5EF4-FFF2-40B4-BE49-F238E27FC236}">
                <a16:creationId xmlns:a16="http://schemas.microsoft.com/office/drawing/2014/main" id="{C9C98E70-D666-84ED-D780-37B0E2B960FC}"/>
              </a:ext>
            </a:extLst>
          </p:cNvPr>
          <p:cNvSpPr>
            <a:spLocks noGrp="1"/>
          </p:cNvSpPr>
          <p:nvPr>
            <p:ph idx="1"/>
          </p:nvPr>
        </p:nvSpPr>
        <p:spPr/>
        <p:txBody>
          <a:bodyPr>
            <a:normAutofit lnSpcReduction="10000"/>
          </a:bodyPr>
          <a:lstStyle/>
          <a:p>
            <a:r>
              <a:rPr lang="en-GB" dirty="0"/>
              <a:t>Lacks scientific support.</a:t>
            </a:r>
          </a:p>
          <a:p>
            <a:r>
              <a:rPr lang="en-GB" dirty="0"/>
              <a:t>Studies on learning styles do not use appropriate research design. </a:t>
            </a:r>
          </a:p>
          <a:p>
            <a:r>
              <a:rPr lang="en-GB" dirty="0"/>
              <a:t>Studies with proper design mostly show negative results.</a:t>
            </a:r>
          </a:p>
          <a:p>
            <a:r>
              <a:rPr lang="en-GB" dirty="0"/>
              <a:t>Logistical demands and costs associated with style-based instruction.</a:t>
            </a:r>
          </a:p>
          <a:p>
            <a:r>
              <a:rPr lang="en-GB" dirty="0"/>
              <a:t>Popularity of learning styles may stem from misinterpretations of other valid observations, such as individual differences in abilities or subject-specific optimal teaching methods.</a:t>
            </a:r>
          </a:p>
          <a:p>
            <a:r>
              <a:rPr lang="en-GB" dirty="0"/>
              <a:t>Suggestion to develop effective ways to present content, often combining different forms of instruction, rather than tailoring methods to supposed learning styles. </a:t>
            </a:r>
          </a:p>
        </p:txBody>
      </p:sp>
    </p:spTree>
    <p:extLst>
      <p:ext uri="{BB962C8B-B14F-4D97-AF65-F5344CB8AC3E}">
        <p14:creationId xmlns:p14="http://schemas.microsoft.com/office/powerpoint/2010/main" val="125782186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A98C44-CD44-6B79-F095-9F54B19F3812}"/>
              </a:ext>
            </a:extLst>
          </p:cNvPr>
          <p:cNvSpPr>
            <a:spLocks noGrp="1"/>
          </p:cNvSpPr>
          <p:nvPr>
            <p:ph type="title"/>
          </p:nvPr>
        </p:nvSpPr>
        <p:spPr/>
        <p:txBody>
          <a:bodyPr/>
          <a:lstStyle/>
          <a:p>
            <a:r>
              <a:rPr lang="en-GB" dirty="0"/>
              <a:t>Reflective Activity – 20 minutes</a:t>
            </a:r>
          </a:p>
        </p:txBody>
      </p:sp>
      <p:sp>
        <p:nvSpPr>
          <p:cNvPr id="3" name="Content Placeholder 2">
            <a:extLst>
              <a:ext uri="{FF2B5EF4-FFF2-40B4-BE49-F238E27FC236}">
                <a16:creationId xmlns:a16="http://schemas.microsoft.com/office/drawing/2014/main" id="{28EBF5DB-1390-5365-4AED-1A5B6E316FB8}"/>
              </a:ext>
            </a:extLst>
          </p:cNvPr>
          <p:cNvSpPr>
            <a:spLocks noGrp="1"/>
          </p:cNvSpPr>
          <p:nvPr>
            <p:ph idx="1"/>
          </p:nvPr>
        </p:nvSpPr>
        <p:spPr/>
        <p:txBody>
          <a:bodyPr vert="horz" lIns="91440" tIns="45720" rIns="91440" bIns="45720" rtlCol="0" anchor="t">
            <a:normAutofit/>
          </a:bodyPr>
          <a:lstStyle/>
          <a:p>
            <a:pPr marL="0" indent="0">
              <a:buNone/>
            </a:pPr>
            <a:r>
              <a:rPr lang="en-GB" dirty="0"/>
              <a:t>Think about a learning experience you have had recently, for example, a driving lesson, a new task at work, finding a route to a destination, getting to know a new friend or colleague.</a:t>
            </a:r>
          </a:p>
          <a:p>
            <a:pPr marL="0" indent="0">
              <a:buNone/>
            </a:pPr>
            <a:r>
              <a:rPr lang="en-GB" dirty="0"/>
              <a:t>What prompted you to learn?  What did you do in order to learn?  What happened as you learned?  How did you establish if you were successful or not?  </a:t>
            </a:r>
          </a:p>
          <a:p>
            <a:pPr marL="0" indent="0">
              <a:buNone/>
            </a:pPr>
            <a:r>
              <a:rPr lang="en-GB" dirty="0"/>
              <a:t>Based on your answers to these questions, what is your personal theory of how people learn?</a:t>
            </a:r>
          </a:p>
          <a:p>
            <a:pPr marL="0" indent="0">
              <a:buNone/>
            </a:pPr>
            <a:r>
              <a:rPr lang="en-GB" b="1" dirty="0"/>
              <a:t>Share with your group – can one person from each group feed back to the class.</a:t>
            </a:r>
          </a:p>
        </p:txBody>
      </p:sp>
    </p:spTree>
    <p:extLst>
      <p:ext uri="{BB962C8B-B14F-4D97-AF65-F5344CB8AC3E}">
        <p14:creationId xmlns:p14="http://schemas.microsoft.com/office/powerpoint/2010/main" val="214547901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C10A2E-2B6D-777B-B55A-D0BC99B4C95A}"/>
              </a:ext>
            </a:extLst>
          </p:cNvPr>
          <p:cNvSpPr>
            <a:spLocks noGrp="1"/>
          </p:cNvSpPr>
          <p:nvPr>
            <p:ph type="title"/>
          </p:nvPr>
        </p:nvSpPr>
        <p:spPr/>
        <p:txBody>
          <a:bodyPr/>
          <a:lstStyle/>
          <a:p>
            <a:r>
              <a:rPr lang="en-GB" dirty="0"/>
              <a:t>Learning Methods (CIPD, 2024) </a:t>
            </a:r>
          </a:p>
        </p:txBody>
      </p:sp>
      <p:sp>
        <p:nvSpPr>
          <p:cNvPr id="3" name="Content Placeholder 2">
            <a:extLst>
              <a:ext uri="{FF2B5EF4-FFF2-40B4-BE49-F238E27FC236}">
                <a16:creationId xmlns:a16="http://schemas.microsoft.com/office/drawing/2014/main" id="{2314A875-1CDB-BE09-3809-E23C9A7AEF7C}"/>
              </a:ext>
            </a:extLst>
          </p:cNvPr>
          <p:cNvSpPr>
            <a:spLocks noGrp="1"/>
          </p:cNvSpPr>
          <p:nvPr>
            <p:ph idx="1"/>
          </p:nvPr>
        </p:nvSpPr>
        <p:spPr/>
        <p:txBody>
          <a:bodyPr/>
          <a:lstStyle/>
          <a:p>
            <a:pPr algn="l"/>
            <a:r>
              <a:rPr lang="en-GB" b="0" i="0" dirty="0">
                <a:solidFill>
                  <a:srgbClr val="202020"/>
                </a:solidFill>
                <a:effectLst/>
                <a:latin typeface="Museo"/>
              </a:rPr>
              <a:t>Selecting an appropriate technique for each need will depend on factors such as:</a:t>
            </a:r>
          </a:p>
          <a:p>
            <a:pPr algn="l">
              <a:buFont typeface="Arial" panose="020B0604020202020204" pitchFamily="34" charset="0"/>
              <a:buChar char="•"/>
            </a:pPr>
            <a:r>
              <a:rPr lang="en-GB" b="0" i="0" dirty="0">
                <a:solidFill>
                  <a:srgbClr val="202020"/>
                </a:solidFill>
                <a:effectLst/>
                <a:latin typeface="Museo"/>
              </a:rPr>
              <a:t>Organisational priorities, budget and required expectations.</a:t>
            </a:r>
          </a:p>
          <a:p>
            <a:pPr algn="l">
              <a:buFont typeface="Arial" panose="020B0604020202020204" pitchFamily="34" charset="0"/>
              <a:buChar char="•"/>
            </a:pPr>
            <a:r>
              <a:rPr lang="en-GB" b="0" i="0" dirty="0">
                <a:solidFill>
                  <a:srgbClr val="202020"/>
                </a:solidFill>
                <a:effectLst/>
                <a:latin typeface="Museo"/>
              </a:rPr>
              <a:t>Performance targets and how that links to employee needs, experience and perception.</a:t>
            </a:r>
          </a:p>
          <a:p>
            <a:pPr algn="l">
              <a:buFont typeface="Arial" panose="020B0604020202020204" pitchFamily="34" charset="0"/>
              <a:buChar char="•"/>
            </a:pPr>
            <a:r>
              <a:rPr lang="en-GB" b="0" i="0" dirty="0">
                <a:solidFill>
                  <a:srgbClr val="202020"/>
                </a:solidFill>
                <a:effectLst/>
                <a:latin typeface="Museo"/>
              </a:rPr>
              <a:t>Data gathered on the effectiveness of previous learning interventions.</a:t>
            </a:r>
          </a:p>
          <a:p>
            <a:pPr algn="l">
              <a:buFont typeface="Arial" panose="020B0604020202020204" pitchFamily="34" charset="0"/>
              <a:buChar char="•"/>
            </a:pPr>
            <a:r>
              <a:rPr lang="en-GB" b="0" i="0" dirty="0">
                <a:solidFill>
                  <a:srgbClr val="202020"/>
                </a:solidFill>
                <a:effectLst/>
                <a:latin typeface="Museo"/>
              </a:rPr>
              <a:t>Complexity of knowledge, skill or behaviour the learning intervention covers, along with an employees existing skill set.</a:t>
            </a:r>
          </a:p>
          <a:p>
            <a:endParaRPr lang="en-GB" dirty="0"/>
          </a:p>
        </p:txBody>
      </p:sp>
    </p:spTree>
    <p:extLst>
      <p:ext uri="{BB962C8B-B14F-4D97-AF65-F5344CB8AC3E}">
        <p14:creationId xmlns:p14="http://schemas.microsoft.com/office/powerpoint/2010/main" val="43941984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7DCB11-0287-3965-4DBB-753D7741D2E6}"/>
              </a:ext>
            </a:extLst>
          </p:cNvPr>
          <p:cNvSpPr>
            <a:spLocks noGrp="1"/>
          </p:cNvSpPr>
          <p:nvPr>
            <p:ph type="title"/>
          </p:nvPr>
        </p:nvSpPr>
        <p:spPr/>
        <p:txBody>
          <a:bodyPr/>
          <a:lstStyle/>
          <a:p>
            <a:r>
              <a:rPr lang="en-GB" dirty="0"/>
              <a:t>Learning Methods (CIPD, 2024) </a:t>
            </a:r>
          </a:p>
        </p:txBody>
      </p:sp>
      <p:sp>
        <p:nvSpPr>
          <p:cNvPr id="3" name="Content Placeholder 2">
            <a:extLst>
              <a:ext uri="{FF2B5EF4-FFF2-40B4-BE49-F238E27FC236}">
                <a16:creationId xmlns:a16="http://schemas.microsoft.com/office/drawing/2014/main" id="{2A53A029-F2F1-5A1A-F804-EDDA15ADA6F5}"/>
              </a:ext>
            </a:extLst>
          </p:cNvPr>
          <p:cNvSpPr>
            <a:spLocks noGrp="1"/>
          </p:cNvSpPr>
          <p:nvPr>
            <p:ph idx="1"/>
          </p:nvPr>
        </p:nvSpPr>
        <p:spPr/>
        <p:txBody>
          <a:bodyPr/>
          <a:lstStyle/>
          <a:p>
            <a:pPr algn="l">
              <a:buFont typeface="Arial" panose="020B0604020202020204" pitchFamily="34" charset="0"/>
              <a:buChar char="•"/>
            </a:pPr>
            <a:r>
              <a:rPr lang="en-GB" b="0" i="0" dirty="0">
                <a:solidFill>
                  <a:srgbClr val="202020"/>
                </a:solidFill>
                <a:effectLst/>
                <a:latin typeface="Museo"/>
              </a:rPr>
              <a:t>Formal and/or informal techniques.</a:t>
            </a:r>
          </a:p>
          <a:p>
            <a:pPr algn="l">
              <a:buFont typeface="Arial" panose="020B0604020202020204" pitchFamily="34" charset="0"/>
              <a:buChar char="•"/>
            </a:pPr>
            <a:r>
              <a:rPr lang="en-GB" b="0" i="0" dirty="0">
                <a:solidFill>
                  <a:srgbClr val="202020"/>
                </a:solidFill>
                <a:effectLst/>
                <a:latin typeface="Museo"/>
              </a:rPr>
              <a:t>Internal and/or external provision.</a:t>
            </a:r>
          </a:p>
          <a:p>
            <a:pPr algn="l">
              <a:buFont typeface="Arial" panose="020B0604020202020204" pitchFamily="34" charset="0"/>
              <a:buChar char="•"/>
            </a:pPr>
            <a:r>
              <a:rPr lang="en-GB" b="0" i="0" dirty="0">
                <a:solidFill>
                  <a:srgbClr val="202020"/>
                </a:solidFill>
                <a:effectLst/>
                <a:latin typeface="Museo"/>
              </a:rPr>
              <a:t>Team and/or individual arrangements.</a:t>
            </a:r>
          </a:p>
          <a:p>
            <a:pPr algn="l">
              <a:buFont typeface="Arial" panose="020B0604020202020204" pitchFamily="34" charset="0"/>
              <a:buChar char="•"/>
            </a:pPr>
            <a:r>
              <a:rPr lang="en-GB" b="0" i="0" dirty="0">
                <a:solidFill>
                  <a:srgbClr val="202020"/>
                </a:solidFill>
                <a:effectLst/>
                <a:latin typeface="Museo"/>
              </a:rPr>
              <a:t>Technology-based and/or face-to-face.</a:t>
            </a:r>
          </a:p>
          <a:p>
            <a:pPr algn="l">
              <a:buFont typeface="Arial" panose="020B0604020202020204" pitchFamily="34" charset="0"/>
              <a:buChar char="•"/>
            </a:pPr>
            <a:r>
              <a:rPr lang="en-GB" b="0" i="0" dirty="0">
                <a:solidFill>
                  <a:srgbClr val="202020"/>
                </a:solidFill>
                <a:effectLst/>
                <a:latin typeface="Museo"/>
              </a:rPr>
              <a:t>Created and/or curated resources.</a:t>
            </a:r>
          </a:p>
          <a:p>
            <a:pPr algn="l">
              <a:buFont typeface="Arial" panose="020B0604020202020204" pitchFamily="34" charset="0"/>
              <a:buChar char="•"/>
            </a:pPr>
            <a:r>
              <a:rPr lang="en-GB" b="0" i="0" dirty="0">
                <a:solidFill>
                  <a:srgbClr val="202020"/>
                </a:solidFill>
                <a:effectLst/>
                <a:latin typeface="Museo"/>
              </a:rPr>
              <a:t>Formal course and/or a series of accessible resources on a given topic.</a:t>
            </a:r>
          </a:p>
          <a:p>
            <a:pPr algn="l">
              <a:buFont typeface="Arial" panose="020B0604020202020204" pitchFamily="34" charset="0"/>
              <a:buChar char="•"/>
            </a:pPr>
            <a:r>
              <a:rPr lang="en-GB" b="0" i="0" dirty="0">
                <a:solidFill>
                  <a:srgbClr val="202020"/>
                </a:solidFill>
                <a:effectLst/>
                <a:latin typeface="Museo"/>
              </a:rPr>
              <a:t>Learning directly at the place of work ('in the flow') and/or away from the workplace.</a:t>
            </a:r>
          </a:p>
          <a:p>
            <a:endParaRPr lang="en-GB" dirty="0"/>
          </a:p>
        </p:txBody>
      </p:sp>
    </p:spTree>
    <p:extLst>
      <p:ext uri="{BB962C8B-B14F-4D97-AF65-F5344CB8AC3E}">
        <p14:creationId xmlns:p14="http://schemas.microsoft.com/office/powerpoint/2010/main" val="278912975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08905A-9A5B-5335-EE0C-38D98B795735}"/>
              </a:ext>
            </a:extLst>
          </p:cNvPr>
          <p:cNvSpPr>
            <a:spLocks noGrp="1"/>
          </p:cNvSpPr>
          <p:nvPr>
            <p:ph type="title"/>
          </p:nvPr>
        </p:nvSpPr>
        <p:spPr/>
        <p:txBody>
          <a:bodyPr/>
          <a:lstStyle/>
          <a:p>
            <a:r>
              <a:rPr lang="en-GB" dirty="0"/>
              <a:t>Learning in the flow of work (Bersin, 2018)</a:t>
            </a:r>
          </a:p>
        </p:txBody>
      </p:sp>
      <p:sp>
        <p:nvSpPr>
          <p:cNvPr id="3" name="Content Placeholder 2">
            <a:extLst>
              <a:ext uri="{FF2B5EF4-FFF2-40B4-BE49-F238E27FC236}">
                <a16:creationId xmlns:a16="http://schemas.microsoft.com/office/drawing/2014/main" id="{0DEF6E5D-13C2-BE26-C32C-92477508B7DD}"/>
              </a:ext>
            </a:extLst>
          </p:cNvPr>
          <p:cNvSpPr>
            <a:spLocks noGrp="1"/>
          </p:cNvSpPr>
          <p:nvPr>
            <p:ph idx="1"/>
          </p:nvPr>
        </p:nvSpPr>
        <p:spPr/>
        <p:txBody>
          <a:bodyPr>
            <a:normAutofit lnSpcReduction="10000"/>
          </a:bodyPr>
          <a:lstStyle/>
          <a:p>
            <a:r>
              <a:rPr lang="en-GB" dirty="0"/>
              <a:t>Key aspects: </a:t>
            </a:r>
          </a:p>
          <a:p>
            <a:pPr lvl="1"/>
            <a:r>
              <a:rPr lang="en-GB" dirty="0"/>
              <a:t>Accessibility</a:t>
            </a:r>
          </a:p>
          <a:p>
            <a:pPr lvl="1"/>
            <a:r>
              <a:rPr lang="en-GB" dirty="0"/>
              <a:t>Contextual relevance</a:t>
            </a:r>
          </a:p>
          <a:p>
            <a:pPr lvl="1"/>
            <a:r>
              <a:rPr lang="en-GB" dirty="0"/>
              <a:t>On-demand learning</a:t>
            </a:r>
          </a:p>
          <a:p>
            <a:pPr lvl="1"/>
            <a:r>
              <a:rPr lang="en-GB" dirty="0"/>
              <a:t>Continuous process</a:t>
            </a:r>
          </a:p>
          <a:p>
            <a:r>
              <a:rPr lang="en-GB" dirty="0"/>
              <a:t>Benefits include increased engagement with training, higher productivity, better ROI.</a:t>
            </a:r>
          </a:p>
          <a:p>
            <a:r>
              <a:rPr lang="en-GB" dirty="0"/>
              <a:t>Aligns with 70-20-10 model.</a:t>
            </a:r>
          </a:p>
          <a:p>
            <a:r>
              <a:rPr lang="en-GB" dirty="0"/>
              <a:t>Addresses the significant challenge of employee’s lack of time for learning.</a:t>
            </a:r>
          </a:p>
        </p:txBody>
      </p:sp>
    </p:spTree>
    <p:extLst>
      <p:ext uri="{BB962C8B-B14F-4D97-AF65-F5344CB8AC3E}">
        <p14:creationId xmlns:p14="http://schemas.microsoft.com/office/powerpoint/2010/main" val="41820679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22497F-EC05-CB98-3B77-192F140C8113}"/>
              </a:ext>
            </a:extLst>
          </p:cNvPr>
          <p:cNvSpPr>
            <a:spLocks noGrp="1"/>
          </p:cNvSpPr>
          <p:nvPr>
            <p:ph type="title"/>
          </p:nvPr>
        </p:nvSpPr>
        <p:spPr/>
        <p:txBody>
          <a:bodyPr/>
          <a:lstStyle/>
          <a:p>
            <a:r>
              <a:rPr lang="en-GB" dirty="0"/>
              <a:t>Digital learning in a post-COVID-19 economy (CIPD, 2021)</a:t>
            </a:r>
          </a:p>
        </p:txBody>
      </p:sp>
      <p:sp>
        <p:nvSpPr>
          <p:cNvPr id="3" name="Content Placeholder 2">
            <a:extLst>
              <a:ext uri="{FF2B5EF4-FFF2-40B4-BE49-F238E27FC236}">
                <a16:creationId xmlns:a16="http://schemas.microsoft.com/office/drawing/2014/main" id="{25741F42-CC16-2448-9FAE-1DAF53EDA0DC}"/>
              </a:ext>
            </a:extLst>
          </p:cNvPr>
          <p:cNvSpPr>
            <a:spLocks noGrp="1"/>
          </p:cNvSpPr>
          <p:nvPr>
            <p:ph idx="1"/>
          </p:nvPr>
        </p:nvSpPr>
        <p:spPr/>
        <p:txBody>
          <a:bodyPr>
            <a:normAutofit lnSpcReduction="10000"/>
          </a:bodyPr>
          <a:lstStyle/>
          <a:p>
            <a:r>
              <a:rPr lang="en-GB" dirty="0"/>
              <a:t>Budget reductions</a:t>
            </a:r>
          </a:p>
          <a:p>
            <a:r>
              <a:rPr lang="en-GB" dirty="0"/>
              <a:t>Learning strategy and investment</a:t>
            </a:r>
          </a:p>
          <a:p>
            <a:r>
              <a:rPr lang="en-GB" dirty="0"/>
              <a:t>Digital learning technologies</a:t>
            </a:r>
          </a:p>
          <a:p>
            <a:r>
              <a:rPr lang="en-GB" dirty="0"/>
              <a:t>Alignment with business priorities</a:t>
            </a:r>
          </a:p>
          <a:p>
            <a:r>
              <a:rPr lang="en-GB" dirty="0"/>
              <a:t>Support and collaboration</a:t>
            </a:r>
          </a:p>
          <a:p>
            <a:r>
              <a:rPr lang="en-GB" dirty="0"/>
              <a:t>Automation and reskilling</a:t>
            </a:r>
          </a:p>
          <a:p>
            <a:r>
              <a:rPr lang="en-GB" dirty="0"/>
              <a:t>Addressing skills gaps</a:t>
            </a:r>
          </a:p>
          <a:p>
            <a:r>
              <a:rPr lang="en-GB" dirty="0"/>
              <a:t>Online facilitator roles</a:t>
            </a:r>
          </a:p>
          <a:p>
            <a:r>
              <a:rPr lang="en-GB" dirty="0"/>
              <a:t>Proactive L&amp;D professionals</a:t>
            </a:r>
          </a:p>
          <a:p>
            <a:endParaRPr lang="en-GB" dirty="0"/>
          </a:p>
        </p:txBody>
      </p:sp>
    </p:spTree>
    <p:extLst>
      <p:ext uri="{BB962C8B-B14F-4D97-AF65-F5344CB8AC3E}">
        <p14:creationId xmlns:p14="http://schemas.microsoft.com/office/powerpoint/2010/main" val="420345751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AF3310-0640-623C-EA4C-BB30D0C12D00}"/>
              </a:ext>
            </a:extLst>
          </p:cNvPr>
          <p:cNvSpPr>
            <a:spLocks noGrp="1"/>
          </p:cNvSpPr>
          <p:nvPr>
            <p:ph type="title"/>
          </p:nvPr>
        </p:nvSpPr>
        <p:spPr/>
        <p:txBody>
          <a:bodyPr/>
          <a:lstStyle/>
          <a:p>
            <a:r>
              <a:rPr lang="en-GB" dirty="0"/>
              <a:t>Developing a learning plan</a:t>
            </a:r>
          </a:p>
        </p:txBody>
      </p:sp>
      <p:sp>
        <p:nvSpPr>
          <p:cNvPr id="3" name="Content Placeholder 2">
            <a:extLst>
              <a:ext uri="{FF2B5EF4-FFF2-40B4-BE49-F238E27FC236}">
                <a16:creationId xmlns:a16="http://schemas.microsoft.com/office/drawing/2014/main" id="{0805E96D-304C-16AA-6E91-9A506F926FB8}"/>
              </a:ext>
            </a:extLst>
          </p:cNvPr>
          <p:cNvSpPr>
            <a:spLocks noGrp="1"/>
          </p:cNvSpPr>
          <p:nvPr>
            <p:ph idx="1"/>
          </p:nvPr>
        </p:nvSpPr>
        <p:spPr/>
        <p:txBody>
          <a:bodyPr>
            <a:normAutofit fontScale="92500" lnSpcReduction="20000"/>
          </a:bodyPr>
          <a:lstStyle/>
          <a:p>
            <a:r>
              <a:rPr lang="en-GB" dirty="0"/>
              <a:t>Identify clear learning objectives (SMART)</a:t>
            </a:r>
          </a:p>
          <a:p>
            <a:r>
              <a:rPr lang="en-GB" dirty="0"/>
              <a:t>Break these down into smaller goals</a:t>
            </a:r>
          </a:p>
          <a:p>
            <a:r>
              <a:rPr lang="en-GB" dirty="0"/>
              <a:t>Create a visual action plan</a:t>
            </a:r>
          </a:p>
          <a:p>
            <a:r>
              <a:rPr lang="en-GB" dirty="0"/>
              <a:t>Choose appropriate learning activities</a:t>
            </a:r>
          </a:p>
          <a:p>
            <a:r>
              <a:rPr lang="en-GB" dirty="0"/>
              <a:t>Gather necessary material and resources</a:t>
            </a:r>
          </a:p>
          <a:p>
            <a:r>
              <a:rPr lang="en-GB" dirty="0"/>
              <a:t>Establish a realistic timeline</a:t>
            </a:r>
          </a:p>
          <a:p>
            <a:r>
              <a:rPr lang="en-GB" dirty="0"/>
              <a:t>Incorporate assessment methods</a:t>
            </a:r>
          </a:p>
          <a:p>
            <a:r>
              <a:rPr lang="en-GB" dirty="0"/>
              <a:t>Consider involving stakeholders</a:t>
            </a:r>
          </a:p>
          <a:p>
            <a:r>
              <a:rPr lang="en-GB" dirty="0"/>
              <a:t>Collect data</a:t>
            </a:r>
          </a:p>
          <a:p>
            <a:r>
              <a:rPr lang="en-GB" dirty="0"/>
              <a:t>Review and </a:t>
            </a:r>
            <a:r>
              <a:rPr lang="en-GB" dirty="0" err="1"/>
              <a:t>revisw</a:t>
            </a:r>
            <a:endParaRPr lang="en-GB" dirty="0"/>
          </a:p>
          <a:p>
            <a:endParaRPr lang="en-GB" dirty="0"/>
          </a:p>
          <a:p>
            <a:endParaRPr lang="en-GB" dirty="0"/>
          </a:p>
        </p:txBody>
      </p:sp>
    </p:spTree>
    <p:extLst>
      <p:ext uri="{BB962C8B-B14F-4D97-AF65-F5344CB8AC3E}">
        <p14:creationId xmlns:p14="http://schemas.microsoft.com/office/powerpoint/2010/main" val="27401700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12EBC1-18A1-12F3-D44C-062B94E74F00}"/>
              </a:ext>
            </a:extLst>
          </p:cNvPr>
          <p:cNvSpPr>
            <a:spLocks noGrp="1"/>
          </p:cNvSpPr>
          <p:nvPr>
            <p:ph type="title"/>
          </p:nvPr>
        </p:nvSpPr>
        <p:spPr/>
        <p:txBody>
          <a:bodyPr/>
          <a:lstStyle/>
          <a:p>
            <a:r>
              <a:rPr lang="en-GB" dirty="0"/>
              <a:t>Creating impactful and inclusive learning (CIPD, 2021)</a:t>
            </a:r>
          </a:p>
        </p:txBody>
      </p:sp>
      <p:sp>
        <p:nvSpPr>
          <p:cNvPr id="3" name="Content Placeholder 2">
            <a:extLst>
              <a:ext uri="{FF2B5EF4-FFF2-40B4-BE49-F238E27FC236}">
                <a16:creationId xmlns:a16="http://schemas.microsoft.com/office/drawing/2014/main" id="{D0341959-D6EA-C5E1-81A3-981FC8C97136}"/>
              </a:ext>
            </a:extLst>
          </p:cNvPr>
          <p:cNvSpPr>
            <a:spLocks noGrp="1"/>
          </p:cNvSpPr>
          <p:nvPr>
            <p:ph idx="1"/>
          </p:nvPr>
        </p:nvSpPr>
        <p:spPr/>
        <p:txBody>
          <a:bodyPr/>
          <a:lstStyle/>
          <a:p>
            <a:r>
              <a:rPr lang="en-GB" dirty="0"/>
              <a:t>Five FACTS identified by Andy Lancaster:</a:t>
            </a:r>
          </a:p>
          <a:p>
            <a:pPr algn="l">
              <a:buFont typeface="Arial" panose="020B0604020202020204" pitchFamily="34" charset="0"/>
              <a:buChar char="•"/>
            </a:pPr>
            <a:r>
              <a:rPr lang="en-GB" b="1" i="0" dirty="0">
                <a:solidFill>
                  <a:srgbClr val="202020"/>
                </a:solidFill>
                <a:effectLst/>
                <a:latin typeface="Museo"/>
              </a:rPr>
              <a:t>F</a:t>
            </a:r>
            <a:r>
              <a:rPr lang="en-GB" b="0" i="0" dirty="0">
                <a:solidFill>
                  <a:srgbClr val="202020"/>
                </a:solidFill>
                <a:effectLst/>
                <a:latin typeface="Museo"/>
              </a:rPr>
              <a:t>lexible: easily accessed anytime and anyplace.</a:t>
            </a:r>
          </a:p>
          <a:p>
            <a:pPr algn="l">
              <a:buFont typeface="Arial" panose="020B0604020202020204" pitchFamily="34" charset="0"/>
              <a:buChar char="•"/>
            </a:pPr>
            <a:r>
              <a:rPr lang="en-GB" b="1" i="0" dirty="0">
                <a:solidFill>
                  <a:srgbClr val="202020"/>
                </a:solidFill>
                <a:effectLst/>
                <a:latin typeface="Museo"/>
              </a:rPr>
              <a:t>A</a:t>
            </a:r>
            <a:r>
              <a:rPr lang="en-GB" b="0" i="0" dirty="0">
                <a:solidFill>
                  <a:srgbClr val="202020"/>
                </a:solidFill>
                <a:effectLst/>
                <a:latin typeface="Museo"/>
              </a:rPr>
              <a:t>ccessible: easy to use with no frustrating barriers.</a:t>
            </a:r>
          </a:p>
          <a:p>
            <a:pPr algn="l">
              <a:buFont typeface="Arial" panose="020B0604020202020204" pitchFamily="34" charset="0"/>
              <a:buChar char="•"/>
            </a:pPr>
            <a:r>
              <a:rPr lang="en-GB" b="1" i="0" dirty="0">
                <a:solidFill>
                  <a:srgbClr val="202020"/>
                </a:solidFill>
                <a:effectLst/>
                <a:latin typeface="Museo"/>
              </a:rPr>
              <a:t>C</a:t>
            </a:r>
            <a:r>
              <a:rPr lang="en-GB" b="0" i="0" dirty="0">
                <a:solidFill>
                  <a:srgbClr val="202020"/>
                </a:solidFill>
                <a:effectLst/>
                <a:latin typeface="Museo"/>
              </a:rPr>
              <a:t>ollaborative: connects the learner with like-minded people.</a:t>
            </a:r>
          </a:p>
          <a:p>
            <a:pPr algn="l">
              <a:buFont typeface="Arial" panose="020B0604020202020204" pitchFamily="34" charset="0"/>
              <a:buChar char="•"/>
            </a:pPr>
            <a:r>
              <a:rPr lang="en-GB" b="1" i="0" dirty="0">
                <a:solidFill>
                  <a:srgbClr val="202020"/>
                </a:solidFill>
                <a:effectLst/>
                <a:latin typeface="Museo"/>
              </a:rPr>
              <a:t>T</a:t>
            </a:r>
            <a:r>
              <a:rPr lang="en-GB" b="0" i="0" dirty="0">
                <a:solidFill>
                  <a:srgbClr val="202020"/>
                </a:solidFill>
                <a:effectLst/>
                <a:latin typeface="Museo"/>
              </a:rPr>
              <a:t>ailored: customised to the learner’s needs.</a:t>
            </a:r>
          </a:p>
          <a:p>
            <a:pPr algn="l">
              <a:buFont typeface="Arial" panose="020B0604020202020204" pitchFamily="34" charset="0"/>
              <a:buChar char="•"/>
            </a:pPr>
            <a:r>
              <a:rPr lang="en-GB" b="1" i="0" dirty="0">
                <a:solidFill>
                  <a:srgbClr val="202020"/>
                </a:solidFill>
                <a:effectLst/>
                <a:latin typeface="Museo"/>
              </a:rPr>
              <a:t>S</a:t>
            </a:r>
            <a:r>
              <a:rPr lang="en-GB" b="0" i="0" dirty="0">
                <a:solidFill>
                  <a:srgbClr val="202020"/>
                </a:solidFill>
                <a:effectLst/>
                <a:latin typeface="Museo"/>
              </a:rPr>
              <a:t>tep-change: significantly improves the learner’s existing practice.</a:t>
            </a:r>
          </a:p>
          <a:p>
            <a:pPr lvl="1"/>
            <a:endParaRPr lang="en-GB" dirty="0"/>
          </a:p>
        </p:txBody>
      </p:sp>
    </p:spTree>
    <p:extLst>
      <p:ext uri="{BB962C8B-B14F-4D97-AF65-F5344CB8AC3E}">
        <p14:creationId xmlns:p14="http://schemas.microsoft.com/office/powerpoint/2010/main" val="128828886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C34CE9-BFA3-9EC9-D158-5F24EF9634D5}"/>
              </a:ext>
            </a:extLst>
          </p:cNvPr>
          <p:cNvSpPr>
            <a:spLocks noGrp="1"/>
          </p:cNvSpPr>
          <p:nvPr>
            <p:ph type="title"/>
          </p:nvPr>
        </p:nvSpPr>
        <p:spPr/>
        <p:txBody>
          <a:bodyPr/>
          <a:lstStyle/>
          <a:p>
            <a:r>
              <a:rPr lang="en-GB" dirty="0"/>
              <a:t>Creating impactful and inclusive learning (CIPD, 2021) </a:t>
            </a:r>
          </a:p>
        </p:txBody>
      </p:sp>
      <p:sp>
        <p:nvSpPr>
          <p:cNvPr id="3" name="Content Placeholder 2">
            <a:extLst>
              <a:ext uri="{FF2B5EF4-FFF2-40B4-BE49-F238E27FC236}">
                <a16:creationId xmlns:a16="http://schemas.microsoft.com/office/drawing/2014/main" id="{CEBB1C0C-CD01-EED1-D951-2F770CEBD97C}"/>
              </a:ext>
            </a:extLst>
          </p:cNvPr>
          <p:cNvSpPr>
            <a:spLocks noGrp="1"/>
          </p:cNvSpPr>
          <p:nvPr>
            <p:ph idx="1"/>
          </p:nvPr>
        </p:nvSpPr>
        <p:spPr/>
        <p:txBody>
          <a:bodyPr/>
          <a:lstStyle/>
          <a:p>
            <a:r>
              <a:rPr lang="en-GB" dirty="0"/>
              <a:t>Digitalise content to enable anytime and anyplace learning</a:t>
            </a:r>
          </a:p>
          <a:p>
            <a:r>
              <a:rPr lang="en-GB" dirty="0"/>
              <a:t>Think differently about how to achieve blended learning objectives</a:t>
            </a:r>
          </a:p>
          <a:p>
            <a:r>
              <a:rPr lang="en-GB" dirty="0"/>
              <a:t>Help people discover the benefits of going online</a:t>
            </a:r>
          </a:p>
          <a:p>
            <a:endParaRPr lang="en-GB" dirty="0"/>
          </a:p>
        </p:txBody>
      </p:sp>
    </p:spTree>
    <p:extLst>
      <p:ext uri="{BB962C8B-B14F-4D97-AF65-F5344CB8AC3E}">
        <p14:creationId xmlns:p14="http://schemas.microsoft.com/office/powerpoint/2010/main" val="69179283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132A43-75F3-6FC3-01C8-23F5845BD123}"/>
              </a:ext>
            </a:extLst>
          </p:cNvPr>
          <p:cNvSpPr>
            <a:spLocks noGrp="1"/>
          </p:cNvSpPr>
          <p:nvPr>
            <p:ph type="title"/>
          </p:nvPr>
        </p:nvSpPr>
        <p:spPr/>
        <p:txBody>
          <a:bodyPr/>
          <a:lstStyle/>
          <a:p>
            <a:r>
              <a:rPr lang="en-GB" dirty="0"/>
              <a:t>Activity</a:t>
            </a:r>
          </a:p>
        </p:txBody>
      </p:sp>
      <p:sp>
        <p:nvSpPr>
          <p:cNvPr id="3" name="Content Placeholder 2">
            <a:extLst>
              <a:ext uri="{FF2B5EF4-FFF2-40B4-BE49-F238E27FC236}">
                <a16:creationId xmlns:a16="http://schemas.microsoft.com/office/drawing/2014/main" id="{EA72D0D7-3FEF-44B2-4414-7941AC9A4131}"/>
              </a:ext>
            </a:extLst>
          </p:cNvPr>
          <p:cNvSpPr>
            <a:spLocks noGrp="1"/>
          </p:cNvSpPr>
          <p:nvPr>
            <p:ph idx="1"/>
          </p:nvPr>
        </p:nvSpPr>
        <p:spPr/>
        <p:txBody>
          <a:bodyPr/>
          <a:lstStyle/>
          <a:p>
            <a:r>
              <a:rPr lang="en-GB" dirty="0"/>
              <a:t>Consider the learning resource you are creating for Task 2 and discuss the following:</a:t>
            </a:r>
          </a:p>
          <a:p>
            <a:pPr lvl="1"/>
            <a:r>
              <a:rPr lang="en-GB" dirty="0"/>
              <a:t>What learning need have you identified?</a:t>
            </a:r>
          </a:p>
          <a:p>
            <a:pPr lvl="1"/>
            <a:r>
              <a:rPr lang="en-GB" dirty="0"/>
              <a:t>What are your learning objectives?</a:t>
            </a:r>
          </a:p>
          <a:p>
            <a:pPr lvl="1"/>
            <a:r>
              <a:rPr lang="en-GB" dirty="0"/>
              <a:t>What learning activities will you include?</a:t>
            </a:r>
          </a:p>
          <a:p>
            <a:pPr lvl="1"/>
            <a:r>
              <a:rPr lang="en-GB" dirty="0"/>
              <a:t>What technology will you utilise?</a:t>
            </a:r>
          </a:p>
          <a:p>
            <a:pPr lvl="1"/>
            <a:r>
              <a:rPr lang="en-GB" dirty="0"/>
              <a:t>What timeframe with the resource be implemented across? </a:t>
            </a:r>
          </a:p>
          <a:p>
            <a:pPr lvl="1"/>
            <a:r>
              <a:rPr lang="en-GB" dirty="0"/>
              <a:t>How will you measure the success? </a:t>
            </a:r>
          </a:p>
          <a:p>
            <a:pPr lvl="1"/>
            <a:endParaRPr lang="en-GB" dirty="0"/>
          </a:p>
        </p:txBody>
      </p:sp>
    </p:spTree>
    <p:extLst>
      <p:ext uri="{BB962C8B-B14F-4D97-AF65-F5344CB8AC3E}">
        <p14:creationId xmlns:p14="http://schemas.microsoft.com/office/powerpoint/2010/main" val="223962183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31BCFA6-CB3D-D983-16D5-CF3F50631AD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BBCCA27-9A97-4E39-B713-460E51214FA3}"/>
              </a:ext>
            </a:extLst>
          </p:cNvPr>
          <p:cNvSpPr>
            <a:spLocks noGrp="1"/>
          </p:cNvSpPr>
          <p:nvPr>
            <p:ph type="title"/>
          </p:nvPr>
        </p:nvSpPr>
        <p:spPr/>
        <p:txBody>
          <a:bodyPr/>
          <a:lstStyle/>
          <a:p>
            <a:r>
              <a:rPr lang="en-GB" dirty="0"/>
              <a:t>Summary</a:t>
            </a:r>
          </a:p>
        </p:txBody>
      </p:sp>
      <p:sp>
        <p:nvSpPr>
          <p:cNvPr id="3" name="Content Placeholder 2">
            <a:extLst>
              <a:ext uri="{FF2B5EF4-FFF2-40B4-BE49-F238E27FC236}">
                <a16:creationId xmlns:a16="http://schemas.microsoft.com/office/drawing/2014/main" id="{B47D2A0B-7D34-CD2C-AEE0-3A79C8128830}"/>
              </a:ext>
            </a:extLst>
          </p:cNvPr>
          <p:cNvSpPr>
            <a:spLocks noGrp="1"/>
          </p:cNvSpPr>
          <p:nvPr>
            <p:ph idx="1"/>
          </p:nvPr>
        </p:nvSpPr>
        <p:spPr/>
        <p:txBody>
          <a:bodyPr vert="horz" lIns="91440" tIns="45720" rIns="91440" bIns="45720" rtlCol="0" anchor="t">
            <a:normAutofit/>
          </a:bodyPr>
          <a:lstStyle/>
          <a:p>
            <a:r>
              <a:rPr lang="en-GB" dirty="0"/>
              <a:t>Theory: carrying out LNA</a:t>
            </a:r>
          </a:p>
          <a:p>
            <a:r>
              <a:rPr lang="en-GB" dirty="0"/>
              <a:t>Creating a L&amp;D policy</a:t>
            </a:r>
          </a:p>
          <a:p>
            <a:r>
              <a:rPr lang="en-GB" dirty="0"/>
              <a:t>Learning Styles</a:t>
            </a:r>
          </a:p>
          <a:p>
            <a:r>
              <a:rPr lang="en-GB" dirty="0"/>
              <a:t>Learning Methods</a:t>
            </a:r>
          </a:p>
          <a:p>
            <a:r>
              <a:rPr lang="en-GB" dirty="0"/>
              <a:t>Developing a Learning Plan</a:t>
            </a:r>
          </a:p>
          <a:p>
            <a:endParaRPr lang="en-GB" dirty="0"/>
          </a:p>
          <a:p>
            <a:endParaRPr lang="en-GB" dirty="0"/>
          </a:p>
          <a:p>
            <a:endParaRPr lang="en-GB" dirty="0"/>
          </a:p>
        </p:txBody>
      </p:sp>
    </p:spTree>
    <p:extLst>
      <p:ext uri="{BB962C8B-B14F-4D97-AF65-F5344CB8AC3E}">
        <p14:creationId xmlns:p14="http://schemas.microsoft.com/office/powerpoint/2010/main" val="206174870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TF00001243</Template>
  <TotalTime>0</TotalTime>
  <Words>2995</Words>
  <Application>Microsoft Office PowerPoint</Application>
  <PresentationFormat>Widescreen</PresentationFormat>
  <Paragraphs>270</Paragraphs>
  <Slides>29</Slides>
  <Notes>15</Notes>
  <HiddenSlides>0</HiddenSlides>
  <MMClips>0</MMClips>
  <ScaleCrop>false</ScaleCrop>
  <HeadingPairs>
    <vt:vector size="6" baseType="variant">
      <vt:variant>
        <vt:lpstr>Fonts Used</vt:lpstr>
      </vt:variant>
      <vt:variant>
        <vt:i4>12</vt:i4>
      </vt:variant>
      <vt:variant>
        <vt:lpstr>Theme</vt:lpstr>
      </vt:variant>
      <vt:variant>
        <vt:i4>1</vt:i4>
      </vt:variant>
      <vt:variant>
        <vt:lpstr>Slide Titles</vt:lpstr>
      </vt:variant>
      <vt:variant>
        <vt:i4>29</vt:i4>
      </vt:variant>
    </vt:vector>
  </HeadingPairs>
  <TitlesOfParts>
    <vt:vector size="42" baseType="lpstr">
      <vt:lpstr>__fkGroteskNeue_598ab8</vt:lpstr>
      <vt:lpstr>-apple-system</vt:lpstr>
      <vt:lpstr>fkGroteskNeue</vt:lpstr>
      <vt:lpstr>Museo</vt:lpstr>
      <vt:lpstr>var(--font-berkeley-mono)</vt:lpstr>
      <vt:lpstr>Aptos</vt:lpstr>
      <vt:lpstr>Arial</vt:lpstr>
      <vt:lpstr>Calibri</vt:lpstr>
      <vt:lpstr>Century Gothic</vt:lpstr>
      <vt:lpstr>Courier New</vt:lpstr>
      <vt:lpstr>Source Sans Pro</vt:lpstr>
      <vt:lpstr>Wingdings 3</vt:lpstr>
      <vt:lpstr>Ion Boardroom</vt:lpstr>
      <vt:lpstr>Learning Needs Analysis &amp; Strategy </vt:lpstr>
      <vt:lpstr>Agenda</vt:lpstr>
      <vt:lpstr>Learning Needs Analysis</vt:lpstr>
      <vt:lpstr>Definition</vt:lpstr>
      <vt:lpstr>Importance</vt:lpstr>
      <vt:lpstr>Process</vt:lpstr>
      <vt:lpstr>Describe</vt:lpstr>
      <vt:lpstr>More on process</vt:lpstr>
      <vt:lpstr>Let's discuss individual training needs</vt:lpstr>
      <vt:lpstr>Let's talk how</vt:lpstr>
      <vt:lpstr>Levels of Learning Needs Analysis</vt:lpstr>
      <vt:lpstr>Underpinning activities </vt:lpstr>
      <vt:lpstr>McClelland Model (1993)</vt:lpstr>
      <vt:lpstr>Goldstein &amp; Ford (2002)</vt:lpstr>
      <vt:lpstr>Gold et al (2013)</vt:lpstr>
      <vt:lpstr>Data Sources</vt:lpstr>
      <vt:lpstr>In a smaller organisation (CIPD, 2023)</vt:lpstr>
      <vt:lpstr>Learning styles – Honey and Mumford</vt:lpstr>
      <vt:lpstr>Learning styles: where’s the evidence? (Rohrer and Pashler, 2012)</vt:lpstr>
      <vt:lpstr>Reflective Activity – 20 minutes</vt:lpstr>
      <vt:lpstr>Learning Methods (CIPD, 2024) </vt:lpstr>
      <vt:lpstr>Learning Methods (CIPD, 2024) </vt:lpstr>
      <vt:lpstr>Learning in the flow of work (Bersin, 2018)</vt:lpstr>
      <vt:lpstr>Digital learning in a post-COVID-19 economy (CIPD, 2021)</vt:lpstr>
      <vt:lpstr>Developing a learning plan</vt:lpstr>
      <vt:lpstr>Creating impactful and inclusive learning (CIPD, 2021)</vt:lpstr>
      <vt:lpstr>Creating impactful and inclusive learning (CIPD, 2021) </vt:lpstr>
      <vt:lpstr>Activity</vt:lpstr>
      <vt:lpstr>Summary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Natasha Davies (IMH)</dc:creator>
  <cp:lastModifiedBy>Natasha Davies (IMH)</cp:lastModifiedBy>
  <cp:revision>446</cp:revision>
  <dcterms:created xsi:type="dcterms:W3CDTF">2024-01-29T14:35:19Z</dcterms:created>
  <dcterms:modified xsi:type="dcterms:W3CDTF">2026-01-27T11:04:23Z</dcterms:modified>
</cp:coreProperties>
</file>