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18"/>
  </p:notesMasterIdLst>
  <p:sldIdLst>
    <p:sldId id="256" r:id="rId2"/>
    <p:sldId id="397" r:id="rId3"/>
    <p:sldId id="403" r:id="rId4"/>
    <p:sldId id="276" r:id="rId5"/>
    <p:sldId id="277" r:id="rId6"/>
    <p:sldId id="278" r:id="rId7"/>
    <p:sldId id="279" r:id="rId8"/>
    <p:sldId id="280" r:id="rId9"/>
    <p:sldId id="257" r:id="rId10"/>
    <p:sldId id="258" r:id="rId11"/>
    <p:sldId id="259" r:id="rId12"/>
    <p:sldId id="260" r:id="rId13"/>
    <p:sldId id="261" r:id="rId14"/>
    <p:sldId id="262" r:id="rId15"/>
    <p:sldId id="398" r:id="rId16"/>
    <p:sldId id="400" r:id="rId17"/>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DC3"/>
    <a:srgbClr val="4D4D4D"/>
    <a:srgbClr val="006699"/>
    <a:srgbClr val="007BC1"/>
    <a:srgbClr val="ABE1FF"/>
    <a:srgbClr val="8A8AA3"/>
    <a:srgbClr val="DA0033"/>
    <a:srgbClr val="FF6600"/>
    <a:srgbClr val="FF9933"/>
    <a:srgbClr val="64AA7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4" autoAdjust="0"/>
  </p:normalViewPr>
  <p:slideViewPr>
    <p:cSldViewPr>
      <p:cViewPr varScale="1">
        <p:scale>
          <a:sx n="106" d="100"/>
          <a:sy n="106" d="100"/>
        </p:scale>
        <p:origin x="1848"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DF3B5D-E57C-41A3-9737-B8AFB4DD79FD}" type="doc">
      <dgm:prSet loTypeId="urn:microsoft.com/office/officeart/2005/8/layout/default#1" loCatId="list" qsTypeId="urn:microsoft.com/office/officeart/2005/8/quickstyle/simple1" qsCatId="simple" csTypeId="urn:microsoft.com/office/officeart/2005/8/colors/accent0_1" csCatId="mainScheme" phldr="1"/>
      <dgm:spPr/>
      <dgm:t>
        <a:bodyPr/>
        <a:lstStyle/>
        <a:p>
          <a:endParaRPr lang="en-GB"/>
        </a:p>
      </dgm:t>
    </dgm:pt>
    <dgm:pt modelId="{686BDD60-8A5F-48BB-AD2C-4E7605B1C655}">
      <dgm:prSet phldrT="[Text]" custT="1"/>
      <dgm:spPr>
        <a:solidFill>
          <a:schemeClr val="accent1"/>
        </a:solidFill>
      </dgm:spPr>
      <dgm:t>
        <a:bodyPr/>
        <a:lstStyle/>
        <a:p>
          <a:r>
            <a:rPr lang="en-GB" sz="2200" b="1" dirty="0">
              <a:solidFill>
                <a:srgbClr val="FFFF00"/>
              </a:solidFill>
              <a:latin typeface="Times New Roman" panose="02020603050405020304" pitchFamily="18" charset="0"/>
              <a:cs typeface="Times New Roman" panose="02020603050405020304" pitchFamily="18" charset="0"/>
            </a:rPr>
            <a:t>Promote forward thinking and identification of short-term problems</a:t>
          </a:r>
        </a:p>
      </dgm:t>
    </dgm:pt>
    <dgm:pt modelId="{C8D41452-D687-44FA-8994-08A0AC4892A4}" type="parTrans" cxnId="{363470FC-08EE-437C-83A7-201F97BACD4D}">
      <dgm:prSet/>
      <dgm:spPr/>
      <dgm:t>
        <a:bodyPr/>
        <a:lstStyle/>
        <a:p>
          <a:endParaRPr lang="en-GB"/>
        </a:p>
      </dgm:t>
    </dgm:pt>
    <dgm:pt modelId="{72C30463-66CC-41AF-ABFC-F24CADF447A8}" type="sibTrans" cxnId="{363470FC-08EE-437C-83A7-201F97BACD4D}">
      <dgm:prSet/>
      <dgm:spPr/>
      <dgm:t>
        <a:bodyPr/>
        <a:lstStyle/>
        <a:p>
          <a:endParaRPr lang="en-GB"/>
        </a:p>
      </dgm:t>
    </dgm:pt>
    <dgm:pt modelId="{B90F6263-8C9E-4736-ACB4-445ABB7E8DCB}">
      <dgm:prSet phldrT="[Text]" custT="1"/>
      <dgm:spPr>
        <a:solidFill>
          <a:schemeClr val="accent1"/>
        </a:solidFill>
      </dgm:spPr>
      <dgm:t>
        <a:bodyPr/>
        <a:lstStyle/>
        <a:p>
          <a:r>
            <a:rPr lang="en-GB" sz="4400" b="1" dirty="0">
              <a:solidFill>
                <a:srgbClr val="FFFF00"/>
              </a:solidFill>
              <a:latin typeface="Times New Roman" panose="02020603050405020304" pitchFamily="18" charset="0"/>
              <a:cs typeface="Times New Roman" panose="02020603050405020304" pitchFamily="18" charset="0"/>
            </a:rPr>
            <a:t>Budgets</a:t>
          </a:r>
        </a:p>
      </dgm:t>
    </dgm:pt>
    <dgm:pt modelId="{827BC485-E7E6-490B-AAB5-07E9987F9068}" type="parTrans" cxnId="{BBA05DF0-A91A-4391-9854-E89FDAC32BC6}">
      <dgm:prSet/>
      <dgm:spPr/>
      <dgm:t>
        <a:bodyPr/>
        <a:lstStyle/>
        <a:p>
          <a:endParaRPr lang="en-GB"/>
        </a:p>
      </dgm:t>
    </dgm:pt>
    <dgm:pt modelId="{948094A7-D150-4CBB-8240-75D81106066B}" type="sibTrans" cxnId="{BBA05DF0-A91A-4391-9854-E89FDAC32BC6}">
      <dgm:prSet/>
      <dgm:spPr/>
      <dgm:t>
        <a:bodyPr/>
        <a:lstStyle/>
        <a:p>
          <a:endParaRPr lang="en-GB"/>
        </a:p>
      </dgm:t>
    </dgm:pt>
    <dgm:pt modelId="{80D21149-A820-4BFD-B60B-1B74C1FDD871}">
      <dgm:prSet phldrT="[Text]" custT="1">
        <dgm:style>
          <a:lnRef idx="2">
            <a:schemeClr val="dk1"/>
          </a:lnRef>
          <a:fillRef idx="1">
            <a:schemeClr val="lt1"/>
          </a:fillRef>
          <a:effectRef idx="0">
            <a:schemeClr val="dk1"/>
          </a:effectRef>
          <a:fontRef idx="minor">
            <a:schemeClr val="dk1"/>
          </a:fontRef>
        </dgm:style>
      </dgm:prSet>
      <dgm:spPr>
        <a:solidFill>
          <a:schemeClr val="accent1"/>
        </a:solidFill>
      </dgm:spPr>
      <dgm:t>
        <a:bodyPr/>
        <a:lstStyle/>
        <a:p>
          <a:r>
            <a:rPr lang="en-GB" sz="2200" b="1" dirty="0">
              <a:solidFill>
                <a:srgbClr val="FFFF00"/>
              </a:solidFill>
              <a:latin typeface="Times New Roman" panose="02020603050405020304" pitchFamily="18" charset="0"/>
              <a:cs typeface="Times New Roman" panose="02020603050405020304" pitchFamily="18" charset="0"/>
            </a:rPr>
            <a:t>Help co-ordinate the various sections of the business</a:t>
          </a:r>
        </a:p>
      </dgm:t>
    </dgm:pt>
    <dgm:pt modelId="{C8D7FC56-7CC5-4E96-8146-750A9C7EAB09}" type="parTrans" cxnId="{CE11D500-AA04-47E9-ADA8-A34A3A77FFBB}">
      <dgm:prSet/>
      <dgm:spPr/>
      <dgm:t>
        <a:bodyPr/>
        <a:lstStyle/>
        <a:p>
          <a:endParaRPr lang="en-GB"/>
        </a:p>
      </dgm:t>
    </dgm:pt>
    <dgm:pt modelId="{9B24E3A6-A171-41B9-8ACF-D17AF45F7E23}" type="sibTrans" cxnId="{CE11D500-AA04-47E9-ADA8-A34A3A77FFBB}">
      <dgm:prSet/>
      <dgm:spPr/>
      <dgm:t>
        <a:bodyPr/>
        <a:lstStyle/>
        <a:p>
          <a:endParaRPr lang="en-GB"/>
        </a:p>
      </dgm:t>
    </dgm:pt>
    <dgm:pt modelId="{BDFC08DB-69CC-4B79-8C46-378D90698A9D}">
      <dgm:prSet phldrT="[Text]" custT="1"/>
      <dgm:spPr>
        <a:solidFill>
          <a:schemeClr val="accent1"/>
        </a:solidFill>
      </dgm:spPr>
      <dgm:t>
        <a:bodyPr/>
        <a:lstStyle/>
        <a:p>
          <a:r>
            <a:rPr lang="en-GB" sz="2200" b="1" dirty="0">
              <a:solidFill>
                <a:srgbClr val="FFFF00"/>
              </a:solidFill>
              <a:latin typeface="Times New Roman" panose="02020603050405020304" pitchFamily="18" charset="0"/>
              <a:cs typeface="Times New Roman" panose="02020603050405020304" pitchFamily="18" charset="0"/>
            </a:rPr>
            <a:t>Motivate managers to better performance</a:t>
          </a:r>
        </a:p>
      </dgm:t>
    </dgm:pt>
    <dgm:pt modelId="{8EF1497E-CA76-4A4F-A9FF-BE51CBC95BA9}" type="parTrans" cxnId="{847E8488-B37F-47B0-8FC3-DD6E3C71116C}">
      <dgm:prSet/>
      <dgm:spPr/>
      <dgm:t>
        <a:bodyPr/>
        <a:lstStyle/>
        <a:p>
          <a:endParaRPr lang="en-GB"/>
        </a:p>
      </dgm:t>
    </dgm:pt>
    <dgm:pt modelId="{9CFDF52E-BD68-411F-B36E-7BC2972CCA5E}" type="sibTrans" cxnId="{847E8488-B37F-47B0-8FC3-DD6E3C71116C}">
      <dgm:prSet/>
      <dgm:spPr/>
      <dgm:t>
        <a:bodyPr/>
        <a:lstStyle/>
        <a:p>
          <a:endParaRPr lang="en-GB"/>
        </a:p>
      </dgm:t>
    </dgm:pt>
    <dgm:pt modelId="{AA85E657-BB1E-4CA6-9A19-70B094221B5A}">
      <dgm:prSet phldrT="[Text]" custT="1"/>
      <dgm:spPr>
        <a:solidFill>
          <a:schemeClr val="accent1"/>
        </a:solidFill>
      </dgm:spPr>
      <dgm:t>
        <a:bodyPr/>
        <a:lstStyle/>
        <a:p>
          <a:r>
            <a:rPr lang="en-GB" sz="2200" b="1" dirty="0">
              <a:solidFill>
                <a:srgbClr val="FFFF00"/>
              </a:solidFill>
              <a:latin typeface="Times New Roman" panose="02020603050405020304" pitchFamily="18" charset="0"/>
              <a:cs typeface="Times New Roman" panose="02020603050405020304" pitchFamily="18" charset="0"/>
            </a:rPr>
            <a:t>Provide a basis for a system of control</a:t>
          </a:r>
        </a:p>
      </dgm:t>
    </dgm:pt>
    <dgm:pt modelId="{76B2A271-7123-4EF6-959C-3921733EB4D9}" type="parTrans" cxnId="{3797C1C8-328A-48C4-9F79-3C0E06BE61EA}">
      <dgm:prSet/>
      <dgm:spPr/>
      <dgm:t>
        <a:bodyPr/>
        <a:lstStyle/>
        <a:p>
          <a:endParaRPr lang="en-GB"/>
        </a:p>
      </dgm:t>
    </dgm:pt>
    <dgm:pt modelId="{36790D34-55D9-4394-A458-FA1896E684F9}" type="sibTrans" cxnId="{3797C1C8-328A-48C4-9F79-3C0E06BE61EA}">
      <dgm:prSet/>
      <dgm:spPr/>
      <dgm:t>
        <a:bodyPr/>
        <a:lstStyle/>
        <a:p>
          <a:endParaRPr lang="en-GB"/>
        </a:p>
      </dgm:t>
    </dgm:pt>
    <dgm:pt modelId="{7ABD3D5D-2890-4FA4-8850-2E3B36240370}">
      <dgm:prSet custT="1"/>
      <dgm:spPr>
        <a:solidFill>
          <a:schemeClr val="accent1"/>
        </a:solidFill>
      </dgm:spPr>
      <dgm:t>
        <a:bodyPr/>
        <a:lstStyle/>
        <a:p>
          <a:r>
            <a:rPr lang="en-GB" sz="2200" b="1" dirty="0">
              <a:solidFill>
                <a:srgbClr val="FFFF00"/>
              </a:solidFill>
              <a:latin typeface="Times New Roman" panose="02020603050405020304" pitchFamily="18" charset="0"/>
              <a:cs typeface="Times New Roman" panose="02020603050405020304" pitchFamily="18" charset="0"/>
            </a:rPr>
            <a:t>Provide a system of authorisation</a:t>
          </a:r>
        </a:p>
      </dgm:t>
    </dgm:pt>
    <dgm:pt modelId="{5CDBBA01-5351-4C66-BC17-C1ADAC430886}" type="parTrans" cxnId="{EF5B11A8-2332-4C3C-B88C-00B406682ED1}">
      <dgm:prSet/>
      <dgm:spPr/>
      <dgm:t>
        <a:bodyPr/>
        <a:lstStyle/>
        <a:p>
          <a:endParaRPr lang="en-GB"/>
        </a:p>
      </dgm:t>
    </dgm:pt>
    <dgm:pt modelId="{F6EC90E2-B098-4C05-B117-EB7918FFFB7B}" type="sibTrans" cxnId="{EF5B11A8-2332-4C3C-B88C-00B406682ED1}">
      <dgm:prSet/>
      <dgm:spPr/>
      <dgm:t>
        <a:bodyPr/>
        <a:lstStyle/>
        <a:p>
          <a:endParaRPr lang="en-GB"/>
        </a:p>
      </dgm:t>
    </dgm:pt>
    <dgm:pt modelId="{620F76D8-41A8-4966-B48B-69D29BDA391A}" type="pres">
      <dgm:prSet presAssocID="{A7DF3B5D-E57C-41A3-9737-B8AFB4DD79FD}" presName="diagram" presStyleCnt="0">
        <dgm:presLayoutVars>
          <dgm:dir/>
          <dgm:resizeHandles val="exact"/>
        </dgm:presLayoutVars>
      </dgm:prSet>
      <dgm:spPr/>
    </dgm:pt>
    <dgm:pt modelId="{DE8EDB08-F61D-4A33-9305-133400C5E9A1}" type="pres">
      <dgm:prSet presAssocID="{686BDD60-8A5F-48BB-AD2C-4E7605B1C655}" presName="node" presStyleLbl="node1" presStyleIdx="0" presStyleCnt="6" custScaleX="101753">
        <dgm:presLayoutVars>
          <dgm:bulletEnabled val="1"/>
        </dgm:presLayoutVars>
      </dgm:prSet>
      <dgm:spPr/>
    </dgm:pt>
    <dgm:pt modelId="{C580433F-9658-4707-9607-C04276D08AB7}" type="pres">
      <dgm:prSet presAssocID="{72C30463-66CC-41AF-ABFC-F24CADF447A8}" presName="sibTrans" presStyleCnt="0"/>
      <dgm:spPr/>
    </dgm:pt>
    <dgm:pt modelId="{C4C89B53-A645-47F0-91BA-94A3D4502FC9}" type="pres">
      <dgm:prSet presAssocID="{B90F6263-8C9E-4736-ACB4-445ABB7E8DCB}" presName="node" presStyleLbl="node1" presStyleIdx="1" presStyleCnt="6" custScaleX="129818">
        <dgm:presLayoutVars>
          <dgm:bulletEnabled val="1"/>
        </dgm:presLayoutVars>
      </dgm:prSet>
      <dgm:spPr/>
    </dgm:pt>
    <dgm:pt modelId="{B811100D-E366-47CE-8EE8-B9533022A476}" type="pres">
      <dgm:prSet presAssocID="{948094A7-D150-4CBB-8240-75D81106066B}" presName="sibTrans" presStyleCnt="0"/>
      <dgm:spPr/>
    </dgm:pt>
    <dgm:pt modelId="{0118D207-ABAB-4011-9EF4-68BA95CC17B8}" type="pres">
      <dgm:prSet presAssocID="{80D21149-A820-4BFD-B60B-1B74C1FDD871}" presName="node" presStyleLbl="node1" presStyleIdx="2" presStyleCnt="6">
        <dgm:presLayoutVars>
          <dgm:bulletEnabled val="1"/>
        </dgm:presLayoutVars>
      </dgm:prSet>
      <dgm:spPr/>
    </dgm:pt>
    <dgm:pt modelId="{EE4010AF-6E6F-48F1-99AF-16707AF8D197}" type="pres">
      <dgm:prSet presAssocID="{9B24E3A6-A171-41B9-8ACF-D17AF45F7E23}" presName="sibTrans" presStyleCnt="0"/>
      <dgm:spPr/>
    </dgm:pt>
    <dgm:pt modelId="{65112046-DAEA-4758-B713-F9266AF2A9E8}" type="pres">
      <dgm:prSet presAssocID="{BDFC08DB-69CC-4B79-8C46-378D90698A9D}" presName="node" presStyleLbl="node1" presStyleIdx="3" presStyleCnt="6" custLinFactNeighborX="-9116" custLinFactNeighborY="21299">
        <dgm:presLayoutVars>
          <dgm:bulletEnabled val="1"/>
        </dgm:presLayoutVars>
      </dgm:prSet>
      <dgm:spPr/>
    </dgm:pt>
    <dgm:pt modelId="{28A36442-7713-4004-AA92-FDE3E7BEB616}" type="pres">
      <dgm:prSet presAssocID="{9CFDF52E-BD68-411F-B36E-7BC2972CCA5E}" presName="sibTrans" presStyleCnt="0"/>
      <dgm:spPr/>
    </dgm:pt>
    <dgm:pt modelId="{CDD95D0E-FCC1-4216-823D-645F62F89D50}" type="pres">
      <dgm:prSet presAssocID="{AA85E657-BB1E-4CA6-9A19-70B094221B5A}" presName="node" presStyleLbl="node1" presStyleIdx="4" presStyleCnt="6" custLinFactNeighborX="-588" custLinFactNeighborY="21299">
        <dgm:presLayoutVars>
          <dgm:bulletEnabled val="1"/>
        </dgm:presLayoutVars>
      </dgm:prSet>
      <dgm:spPr/>
    </dgm:pt>
    <dgm:pt modelId="{E7165D96-9FB3-4596-87E1-826DF2641D39}" type="pres">
      <dgm:prSet presAssocID="{36790D34-55D9-4394-A458-FA1896E684F9}" presName="sibTrans" presStyleCnt="0"/>
      <dgm:spPr/>
    </dgm:pt>
    <dgm:pt modelId="{14460A9F-882D-4C46-83D3-9B61B835BC08}" type="pres">
      <dgm:prSet presAssocID="{7ABD3D5D-2890-4FA4-8850-2E3B36240370}" presName="node" presStyleLbl="node1" presStyleIdx="5" presStyleCnt="6" custLinFactNeighborX="7941" custLinFactNeighborY="21299">
        <dgm:presLayoutVars>
          <dgm:bulletEnabled val="1"/>
        </dgm:presLayoutVars>
      </dgm:prSet>
      <dgm:spPr/>
    </dgm:pt>
  </dgm:ptLst>
  <dgm:cxnLst>
    <dgm:cxn modelId="{CE11D500-AA04-47E9-ADA8-A34A3A77FFBB}" srcId="{A7DF3B5D-E57C-41A3-9737-B8AFB4DD79FD}" destId="{80D21149-A820-4BFD-B60B-1B74C1FDD871}" srcOrd="2" destOrd="0" parTransId="{C8D7FC56-7CC5-4E96-8146-750A9C7EAB09}" sibTransId="{9B24E3A6-A171-41B9-8ACF-D17AF45F7E23}"/>
    <dgm:cxn modelId="{81BD5002-A5B8-4484-9222-273142E82A61}" type="presOf" srcId="{BDFC08DB-69CC-4B79-8C46-378D90698A9D}" destId="{65112046-DAEA-4758-B713-F9266AF2A9E8}" srcOrd="0" destOrd="0" presId="urn:microsoft.com/office/officeart/2005/8/layout/default#1"/>
    <dgm:cxn modelId="{BF488145-B7E4-45A2-9637-542E8B599A4D}" type="presOf" srcId="{80D21149-A820-4BFD-B60B-1B74C1FDD871}" destId="{0118D207-ABAB-4011-9EF4-68BA95CC17B8}" srcOrd="0" destOrd="0" presId="urn:microsoft.com/office/officeart/2005/8/layout/default#1"/>
    <dgm:cxn modelId="{F7552551-5C82-4935-BBF6-3281B081691B}" type="presOf" srcId="{7ABD3D5D-2890-4FA4-8850-2E3B36240370}" destId="{14460A9F-882D-4C46-83D3-9B61B835BC08}" srcOrd="0" destOrd="0" presId="urn:microsoft.com/office/officeart/2005/8/layout/default#1"/>
    <dgm:cxn modelId="{E40B4B55-7BE0-4BF7-90EB-D7C7869AFDFA}" type="presOf" srcId="{686BDD60-8A5F-48BB-AD2C-4E7605B1C655}" destId="{DE8EDB08-F61D-4A33-9305-133400C5E9A1}" srcOrd="0" destOrd="0" presId="urn:microsoft.com/office/officeart/2005/8/layout/default#1"/>
    <dgm:cxn modelId="{45219A78-DC18-4C9F-A79E-BA9B44F2069B}" type="presOf" srcId="{B90F6263-8C9E-4736-ACB4-445ABB7E8DCB}" destId="{C4C89B53-A645-47F0-91BA-94A3D4502FC9}" srcOrd="0" destOrd="0" presId="urn:microsoft.com/office/officeart/2005/8/layout/default#1"/>
    <dgm:cxn modelId="{847E8488-B37F-47B0-8FC3-DD6E3C71116C}" srcId="{A7DF3B5D-E57C-41A3-9737-B8AFB4DD79FD}" destId="{BDFC08DB-69CC-4B79-8C46-378D90698A9D}" srcOrd="3" destOrd="0" parTransId="{8EF1497E-CA76-4A4F-A9FF-BE51CBC95BA9}" sibTransId="{9CFDF52E-BD68-411F-B36E-7BC2972CCA5E}"/>
    <dgm:cxn modelId="{EF5B11A8-2332-4C3C-B88C-00B406682ED1}" srcId="{A7DF3B5D-E57C-41A3-9737-B8AFB4DD79FD}" destId="{7ABD3D5D-2890-4FA4-8850-2E3B36240370}" srcOrd="5" destOrd="0" parTransId="{5CDBBA01-5351-4C66-BC17-C1ADAC430886}" sibTransId="{F6EC90E2-B098-4C05-B117-EB7918FFFB7B}"/>
    <dgm:cxn modelId="{3797C1C8-328A-48C4-9F79-3C0E06BE61EA}" srcId="{A7DF3B5D-E57C-41A3-9737-B8AFB4DD79FD}" destId="{AA85E657-BB1E-4CA6-9A19-70B094221B5A}" srcOrd="4" destOrd="0" parTransId="{76B2A271-7123-4EF6-959C-3921733EB4D9}" sibTransId="{36790D34-55D9-4394-A458-FA1896E684F9}"/>
    <dgm:cxn modelId="{06AE14E1-67D1-4186-BC0A-2C58B5388245}" type="presOf" srcId="{A7DF3B5D-E57C-41A3-9737-B8AFB4DD79FD}" destId="{620F76D8-41A8-4966-B48B-69D29BDA391A}" srcOrd="0" destOrd="0" presId="urn:microsoft.com/office/officeart/2005/8/layout/default#1"/>
    <dgm:cxn modelId="{994961E5-3E11-497A-9F54-400206713417}" type="presOf" srcId="{AA85E657-BB1E-4CA6-9A19-70B094221B5A}" destId="{CDD95D0E-FCC1-4216-823D-645F62F89D50}" srcOrd="0" destOrd="0" presId="urn:microsoft.com/office/officeart/2005/8/layout/default#1"/>
    <dgm:cxn modelId="{BBA05DF0-A91A-4391-9854-E89FDAC32BC6}" srcId="{A7DF3B5D-E57C-41A3-9737-B8AFB4DD79FD}" destId="{B90F6263-8C9E-4736-ACB4-445ABB7E8DCB}" srcOrd="1" destOrd="0" parTransId="{827BC485-E7E6-490B-AAB5-07E9987F9068}" sibTransId="{948094A7-D150-4CBB-8240-75D81106066B}"/>
    <dgm:cxn modelId="{363470FC-08EE-437C-83A7-201F97BACD4D}" srcId="{A7DF3B5D-E57C-41A3-9737-B8AFB4DD79FD}" destId="{686BDD60-8A5F-48BB-AD2C-4E7605B1C655}" srcOrd="0" destOrd="0" parTransId="{C8D41452-D687-44FA-8994-08A0AC4892A4}" sibTransId="{72C30463-66CC-41AF-ABFC-F24CADF447A8}"/>
    <dgm:cxn modelId="{9DC09765-328E-4831-A5B2-EDBA79E91826}" type="presParOf" srcId="{620F76D8-41A8-4966-B48B-69D29BDA391A}" destId="{DE8EDB08-F61D-4A33-9305-133400C5E9A1}" srcOrd="0" destOrd="0" presId="urn:microsoft.com/office/officeart/2005/8/layout/default#1"/>
    <dgm:cxn modelId="{E1052817-2D6D-4335-96C2-197A69F5BDCA}" type="presParOf" srcId="{620F76D8-41A8-4966-B48B-69D29BDA391A}" destId="{C580433F-9658-4707-9607-C04276D08AB7}" srcOrd="1" destOrd="0" presId="urn:microsoft.com/office/officeart/2005/8/layout/default#1"/>
    <dgm:cxn modelId="{EB36BAC3-36C6-4C4C-94B8-7D3E5C3537B9}" type="presParOf" srcId="{620F76D8-41A8-4966-B48B-69D29BDA391A}" destId="{C4C89B53-A645-47F0-91BA-94A3D4502FC9}" srcOrd="2" destOrd="0" presId="urn:microsoft.com/office/officeart/2005/8/layout/default#1"/>
    <dgm:cxn modelId="{4A72B854-653F-4A4A-A391-B15B8D8CF30B}" type="presParOf" srcId="{620F76D8-41A8-4966-B48B-69D29BDA391A}" destId="{B811100D-E366-47CE-8EE8-B9533022A476}" srcOrd="3" destOrd="0" presId="urn:microsoft.com/office/officeart/2005/8/layout/default#1"/>
    <dgm:cxn modelId="{4CFA1DDC-0697-4992-9F45-B3B2EC5DD231}" type="presParOf" srcId="{620F76D8-41A8-4966-B48B-69D29BDA391A}" destId="{0118D207-ABAB-4011-9EF4-68BA95CC17B8}" srcOrd="4" destOrd="0" presId="urn:microsoft.com/office/officeart/2005/8/layout/default#1"/>
    <dgm:cxn modelId="{CDC2382F-99F2-4A38-8D52-4A137088DAED}" type="presParOf" srcId="{620F76D8-41A8-4966-B48B-69D29BDA391A}" destId="{EE4010AF-6E6F-48F1-99AF-16707AF8D197}" srcOrd="5" destOrd="0" presId="urn:microsoft.com/office/officeart/2005/8/layout/default#1"/>
    <dgm:cxn modelId="{71CF3F02-1588-49D7-9FF7-754DBDE306AE}" type="presParOf" srcId="{620F76D8-41A8-4966-B48B-69D29BDA391A}" destId="{65112046-DAEA-4758-B713-F9266AF2A9E8}" srcOrd="6" destOrd="0" presId="urn:microsoft.com/office/officeart/2005/8/layout/default#1"/>
    <dgm:cxn modelId="{4C038ADA-5122-4B9B-A9A2-A8F5577BA6BE}" type="presParOf" srcId="{620F76D8-41A8-4966-B48B-69D29BDA391A}" destId="{28A36442-7713-4004-AA92-FDE3E7BEB616}" srcOrd="7" destOrd="0" presId="urn:microsoft.com/office/officeart/2005/8/layout/default#1"/>
    <dgm:cxn modelId="{10B16CE7-19A3-4B01-B334-10647A94CD5C}" type="presParOf" srcId="{620F76D8-41A8-4966-B48B-69D29BDA391A}" destId="{CDD95D0E-FCC1-4216-823D-645F62F89D50}" srcOrd="8" destOrd="0" presId="urn:microsoft.com/office/officeart/2005/8/layout/default#1"/>
    <dgm:cxn modelId="{432EE618-146C-4A9D-9EF6-32A401FBB9E3}" type="presParOf" srcId="{620F76D8-41A8-4966-B48B-69D29BDA391A}" destId="{E7165D96-9FB3-4596-87E1-826DF2641D39}" srcOrd="9" destOrd="0" presId="urn:microsoft.com/office/officeart/2005/8/layout/default#1"/>
    <dgm:cxn modelId="{00B0ABE4-0CD0-402C-8880-B058D255859A}" type="presParOf" srcId="{620F76D8-41A8-4966-B48B-69D29BDA391A}" destId="{14460A9F-882D-4C46-83D3-9B61B835BC08}" srcOrd="10" destOrd="0" presId="urn:microsoft.com/office/officeart/2005/8/layout/default#1"/>
  </dgm:cxnLst>
  <dgm:bg>
    <a:solidFill>
      <a:schemeClr val="tx2"/>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8EDB08-F61D-4A33-9305-133400C5E9A1}">
      <dsp:nvSpPr>
        <dsp:cNvPr id="0" name=""/>
        <dsp:cNvSpPr/>
      </dsp:nvSpPr>
      <dsp:spPr>
        <a:xfrm>
          <a:off x="3856" y="516793"/>
          <a:ext cx="2459978" cy="1450559"/>
        </a:xfrm>
        <a:prstGeom prst="rect">
          <a:avLst/>
        </a:prstGeom>
        <a:solidFill>
          <a:schemeClr val="accent1"/>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solidFill>
                <a:srgbClr val="FFFF00"/>
              </a:solidFill>
              <a:latin typeface="Times New Roman" panose="02020603050405020304" pitchFamily="18" charset="0"/>
              <a:cs typeface="Times New Roman" panose="02020603050405020304" pitchFamily="18" charset="0"/>
            </a:rPr>
            <a:t>Promote forward thinking and identification of short-term problems</a:t>
          </a:r>
        </a:p>
      </dsp:txBody>
      <dsp:txXfrm>
        <a:off x="3856" y="516793"/>
        <a:ext cx="2459978" cy="1450559"/>
      </dsp:txXfrm>
    </dsp:sp>
    <dsp:sp modelId="{C4C89B53-A645-47F0-91BA-94A3D4502FC9}">
      <dsp:nvSpPr>
        <dsp:cNvPr id="0" name=""/>
        <dsp:cNvSpPr/>
      </dsp:nvSpPr>
      <dsp:spPr>
        <a:xfrm>
          <a:off x="2705595" y="516793"/>
          <a:ext cx="3138477" cy="1450559"/>
        </a:xfrm>
        <a:prstGeom prst="rect">
          <a:avLst/>
        </a:prstGeom>
        <a:solidFill>
          <a:schemeClr val="accent1"/>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GB" sz="4400" b="1" kern="1200" dirty="0">
              <a:solidFill>
                <a:srgbClr val="FFFF00"/>
              </a:solidFill>
              <a:latin typeface="Times New Roman" panose="02020603050405020304" pitchFamily="18" charset="0"/>
              <a:cs typeface="Times New Roman" panose="02020603050405020304" pitchFamily="18" charset="0"/>
            </a:rPr>
            <a:t>Budgets</a:t>
          </a:r>
        </a:p>
      </dsp:txBody>
      <dsp:txXfrm>
        <a:off x="2705595" y="516793"/>
        <a:ext cx="3138477" cy="1450559"/>
      </dsp:txXfrm>
    </dsp:sp>
    <dsp:sp modelId="{0118D207-ABAB-4011-9EF4-68BA95CC17B8}">
      <dsp:nvSpPr>
        <dsp:cNvPr id="0" name=""/>
        <dsp:cNvSpPr/>
      </dsp:nvSpPr>
      <dsp:spPr>
        <a:xfrm>
          <a:off x="6085833" y="516793"/>
          <a:ext cx="2417598" cy="1450559"/>
        </a:xfrm>
        <a:prstGeom prst="rect">
          <a:avLst/>
        </a:prstGeom>
        <a:solidFill>
          <a:schemeClr val="accent1"/>
        </a:solidFill>
        <a:ln w="25400" cap="flat" cmpd="sng" algn="ctr">
          <a:solidFill>
            <a:schemeClr val="dk1"/>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solidFill>
                <a:srgbClr val="FFFF00"/>
              </a:solidFill>
              <a:latin typeface="Times New Roman" panose="02020603050405020304" pitchFamily="18" charset="0"/>
              <a:cs typeface="Times New Roman" panose="02020603050405020304" pitchFamily="18" charset="0"/>
            </a:rPr>
            <a:t>Help co-ordinate the various sections of the business</a:t>
          </a:r>
        </a:p>
      </dsp:txBody>
      <dsp:txXfrm>
        <a:off x="6085833" y="516793"/>
        <a:ext cx="2417598" cy="1450559"/>
      </dsp:txXfrm>
    </dsp:sp>
    <dsp:sp modelId="{65112046-DAEA-4758-B713-F9266AF2A9E8}">
      <dsp:nvSpPr>
        <dsp:cNvPr id="0" name=""/>
        <dsp:cNvSpPr/>
      </dsp:nvSpPr>
      <dsp:spPr>
        <a:xfrm>
          <a:off x="165098" y="2518066"/>
          <a:ext cx="2417598" cy="1450559"/>
        </a:xfrm>
        <a:prstGeom prst="rect">
          <a:avLst/>
        </a:prstGeom>
        <a:solidFill>
          <a:schemeClr val="accent1"/>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solidFill>
                <a:srgbClr val="FFFF00"/>
              </a:solidFill>
              <a:latin typeface="Times New Roman" panose="02020603050405020304" pitchFamily="18" charset="0"/>
              <a:cs typeface="Times New Roman" panose="02020603050405020304" pitchFamily="18" charset="0"/>
            </a:rPr>
            <a:t>Motivate managers to better performance</a:t>
          </a:r>
        </a:p>
      </dsp:txBody>
      <dsp:txXfrm>
        <a:off x="165098" y="2518066"/>
        <a:ext cx="2417598" cy="1450559"/>
      </dsp:txXfrm>
    </dsp:sp>
    <dsp:sp modelId="{CDD95D0E-FCC1-4216-823D-645F62F89D50}">
      <dsp:nvSpPr>
        <dsp:cNvPr id="0" name=""/>
        <dsp:cNvSpPr/>
      </dsp:nvSpPr>
      <dsp:spPr>
        <a:xfrm>
          <a:off x="3030629" y="2518066"/>
          <a:ext cx="2417598" cy="1450559"/>
        </a:xfrm>
        <a:prstGeom prst="rect">
          <a:avLst/>
        </a:prstGeom>
        <a:solidFill>
          <a:schemeClr val="accent1"/>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solidFill>
                <a:srgbClr val="FFFF00"/>
              </a:solidFill>
              <a:latin typeface="Times New Roman" panose="02020603050405020304" pitchFamily="18" charset="0"/>
              <a:cs typeface="Times New Roman" panose="02020603050405020304" pitchFamily="18" charset="0"/>
            </a:rPr>
            <a:t>Provide a basis for a system of control</a:t>
          </a:r>
        </a:p>
      </dsp:txBody>
      <dsp:txXfrm>
        <a:off x="3030629" y="2518066"/>
        <a:ext cx="2417598" cy="1450559"/>
      </dsp:txXfrm>
    </dsp:sp>
    <dsp:sp modelId="{14460A9F-882D-4C46-83D3-9B61B835BC08}">
      <dsp:nvSpPr>
        <dsp:cNvPr id="0" name=""/>
        <dsp:cNvSpPr/>
      </dsp:nvSpPr>
      <dsp:spPr>
        <a:xfrm>
          <a:off x="5896184" y="2518066"/>
          <a:ext cx="2417598" cy="1450559"/>
        </a:xfrm>
        <a:prstGeom prst="rect">
          <a:avLst/>
        </a:prstGeom>
        <a:solidFill>
          <a:schemeClr val="accent1"/>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solidFill>
                <a:srgbClr val="FFFF00"/>
              </a:solidFill>
              <a:latin typeface="Times New Roman" panose="02020603050405020304" pitchFamily="18" charset="0"/>
              <a:cs typeface="Times New Roman" panose="02020603050405020304" pitchFamily="18" charset="0"/>
            </a:rPr>
            <a:t>Provide a system of authorisation</a:t>
          </a:r>
        </a:p>
      </dsp:txBody>
      <dsp:txXfrm>
        <a:off x="5896184" y="2518066"/>
        <a:ext cx="2417598" cy="1450559"/>
      </dsp:txXfrm>
    </dsp:sp>
  </dsp:spTree>
</dsp:drawing>
</file>

<file path=ppt/diagrams/layout1.xml><?xml version="1.0" encoding="utf-8"?>
<dgm:layoutDef xmlns:dgm="http://schemas.openxmlformats.org/drawingml/2006/diagram" xmlns:a="http://schemas.openxmlformats.org/drawingml/2006/main" uniqueId="urn:microsoft.com/office/officeart/2005/8/layout/default#1">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411"/>
          </a:xfrm>
          <a:prstGeom prst="rect">
            <a:avLst/>
          </a:prstGeom>
        </p:spPr>
        <p:txBody>
          <a:bodyPr vert="horz" lIns="91440" tIns="45720" rIns="91440" bIns="45720" rtlCol="0"/>
          <a:lstStyle>
            <a:lvl1pPr algn="r">
              <a:defRPr sz="1200"/>
            </a:lvl1pPr>
          </a:lstStyle>
          <a:p>
            <a:fld id="{B7A126F7-C520-466E-8A08-C83A624AAD89}" type="datetimeFigureOut">
              <a:rPr lang="en-GB" smtClean="0"/>
              <a:pPr/>
              <a:t>14/05/2020</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64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30091"/>
            <a:ext cx="2945659" cy="496411"/>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DF53CF32-8122-4999-9186-40B2C835266A}" type="datetime1">
              <a:rPr lang="en-GB" smtClean="0"/>
              <a:t>14/05/2020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F35EFE9-7D85-4726-A174-E940EBD7AC37}" type="datetime1">
              <a:rPr lang="en-GB" smtClean="0"/>
              <a:t>14/05/2020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6127204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00AFAE1-A993-4E72-806E-B3CFB79C07F5}" type="datetime1">
              <a:rPr lang="en-GB" smtClean="0"/>
              <a:t>14/05/2020</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C14FB2E-E7AC-449E-8E3C-39AC5E0ECA41}" type="datetime1">
              <a:rPr lang="en-GB" smtClean="0"/>
              <a:t>14/05/2020</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4387383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60826C1-DFC1-4060-8CC7-3A8C0DD79512}" type="datetime1">
              <a:rPr lang="en-GB" smtClean="0"/>
              <a:t>14/05/2020</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7366663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8D97E5E-2B74-42FE-B429-209B02D6BB47}" type="datetime1">
              <a:rPr lang="en-GB" smtClean="0"/>
              <a:t>14/05/2020</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0DE9B7-3B46-45ED-890A-841EE98AA334}" type="datetime1">
              <a:rPr lang="en-GB" smtClean="0"/>
              <a:t>14/05/2020</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1AFE3F0-3AE5-4468-A90E-9CFB4EF6D022}" type="datetime1">
              <a:rPr lang="en-GB" smtClean="0"/>
              <a:t>14/05/2020</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54D23D-26EC-4EFF-A09E-5B8FADBE81D3}" type="datetime1">
              <a:rPr lang="en-GB" smtClean="0"/>
              <a:t>14/05/2020</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5DF8052-B75A-466F-9365-8D276877E458}" type="datetime1">
              <a:rPr lang="en-GB" smtClean="0"/>
              <a:t>14/05/2020</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607D3A8-9F23-405D-96AB-E7D31D8D861E}" type="datetime1">
              <a:rPr lang="en-GB" smtClean="0"/>
              <a:t>14/05/2020</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C86E64-E218-457C-B38D-CF38F4D1B7E6}" type="datetime1">
              <a:rPr lang="en-GB" smtClean="0"/>
              <a:t>14/05/2020</a:t>
            </a:fld>
            <a:endParaRPr lang="en-GB"/>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27E73D0-9DD4-4CA7-A010-7F434FD882FE}" type="datetime1">
              <a:rPr lang="en-GB" smtClean="0"/>
              <a:t>14/05/2020</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DDE37-F19A-447B-AB28-F841F153A120}"/>
              </a:ext>
            </a:extLst>
          </p:cNvPr>
          <p:cNvSpPr>
            <a:spLocks noGrp="1"/>
          </p:cNvSpPr>
          <p:nvPr>
            <p:ph type="ctrTitle"/>
          </p:nvPr>
        </p:nvSpPr>
        <p:spPr/>
        <p:txBody>
          <a:bodyPr/>
          <a:lstStyle/>
          <a:p>
            <a:r>
              <a:rPr lang="en-GB" dirty="0">
                <a:solidFill>
                  <a:schemeClr val="accent2"/>
                </a:solidFill>
              </a:rPr>
              <a:t>Financial Management for the Hotel Industry</a:t>
            </a:r>
          </a:p>
        </p:txBody>
      </p:sp>
      <p:sp>
        <p:nvSpPr>
          <p:cNvPr id="3" name="Subtitle 2">
            <a:extLst>
              <a:ext uri="{FF2B5EF4-FFF2-40B4-BE49-F238E27FC236}">
                <a16:creationId xmlns:a16="http://schemas.microsoft.com/office/drawing/2014/main" id="{FC9B7775-74EA-4F2A-9E10-EEB23AEED51A}"/>
              </a:ext>
            </a:extLst>
          </p:cNvPr>
          <p:cNvSpPr>
            <a:spLocks noGrp="1"/>
          </p:cNvSpPr>
          <p:nvPr>
            <p:ph type="subTitle" idx="1"/>
          </p:nvPr>
        </p:nvSpPr>
        <p:spPr/>
        <p:txBody>
          <a:bodyPr/>
          <a:lstStyle/>
          <a:p>
            <a:r>
              <a:rPr lang="en-GB" dirty="0">
                <a:solidFill>
                  <a:schemeClr val="bg1"/>
                </a:solidFill>
              </a:rPr>
              <a:t>Budgetary control: cash and profit budgeting - 1</a:t>
            </a:r>
          </a:p>
        </p:txBody>
      </p:sp>
    </p:spTree>
    <p:extLst>
      <p:ext uri="{BB962C8B-B14F-4D97-AF65-F5344CB8AC3E}">
        <p14:creationId xmlns:p14="http://schemas.microsoft.com/office/powerpoint/2010/main" val="367830843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8EACC-9DAC-42CC-8412-8F3BD39C1334}"/>
              </a:ext>
            </a:extLst>
          </p:cNvPr>
          <p:cNvSpPr>
            <a:spLocks noGrp="1"/>
          </p:cNvSpPr>
          <p:nvPr>
            <p:ph type="title"/>
          </p:nvPr>
        </p:nvSpPr>
        <p:spPr>
          <a:xfrm>
            <a:off x="457200" y="57843"/>
            <a:ext cx="8229600" cy="778098"/>
          </a:xfrm>
        </p:spPr>
        <p:txBody>
          <a:bodyPr>
            <a:normAutofit/>
          </a:bodyPr>
          <a:lstStyle/>
          <a:p>
            <a:r>
              <a:rPr lang="en-GB" dirty="0">
                <a:solidFill>
                  <a:srgbClr val="0070C0"/>
                </a:solidFill>
              </a:rPr>
              <a:t>Overview</a:t>
            </a:r>
          </a:p>
        </p:txBody>
      </p:sp>
      <p:sp>
        <p:nvSpPr>
          <p:cNvPr id="3" name="Content Placeholder 2">
            <a:extLst>
              <a:ext uri="{FF2B5EF4-FFF2-40B4-BE49-F238E27FC236}">
                <a16:creationId xmlns:a16="http://schemas.microsoft.com/office/drawing/2014/main" id="{52488935-4504-4566-BD10-7D279DC1B5FF}"/>
              </a:ext>
            </a:extLst>
          </p:cNvPr>
          <p:cNvSpPr>
            <a:spLocks noGrp="1"/>
          </p:cNvSpPr>
          <p:nvPr>
            <p:ph idx="1"/>
          </p:nvPr>
        </p:nvSpPr>
        <p:spPr>
          <a:xfrm>
            <a:off x="457200" y="1331984"/>
            <a:ext cx="8229600" cy="3917032"/>
          </a:xfrm>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46FBC7D5-CB0A-47A3-85DF-E016CAC4098B}"/>
              </a:ext>
            </a:extLst>
          </p:cNvPr>
          <p:cNvSpPr>
            <a:spLocks noGrp="1"/>
          </p:cNvSpPr>
          <p:nvPr>
            <p:ph type="sldNum" sz="quarter" idx="12"/>
          </p:nvPr>
        </p:nvSpPr>
        <p:spPr>
          <a:xfrm>
            <a:off x="7956376" y="6380972"/>
            <a:ext cx="730424" cy="340503"/>
          </a:xfrm>
        </p:spPr>
        <p:txBody>
          <a:bodyPr/>
          <a:lstStyle/>
          <a:p>
            <a:fld id="{C3F65BB1-9206-4D7F-97F9-47DCC7DC6334}" type="slidenum">
              <a:rPr lang="en-GB" smtClean="0"/>
              <a:pPr/>
              <a:t>2</a:t>
            </a:fld>
            <a:endParaRPr lang="en-GB"/>
          </a:p>
        </p:txBody>
      </p:sp>
      <p:sp>
        <p:nvSpPr>
          <p:cNvPr id="5" name="Rectangle 4">
            <a:extLst>
              <a:ext uri="{FF2B5EF4-FFF2-40B4-BE49-F238E27FC236}">
                <a16:creationId xmlns:a16="http://schemas.microsoft.com/office/drawing/2014/main" id="{C88EF028-AAC5-47B1-BFB0-B1932CF82FE4}"/>
              </a:ext>
            </a:extLst>
          </p:cNvPr>
          <p:cNvSpPr/>
          <p:nvPr/>
        </p:nvSpPr>
        <p:spPr>
          <a:xfrm>
            <a:off x="277180" y="1164703"/>
            <a:ext cx="8589640" cy="4093428"/>
          </a:xfrm>
          <a:prstGeom prst="rect">
            <a:avLst/>
          </a:prstGeom>
          <a:solidFill>
            <a:schemeClr val="accent1">
              <a:lumMod val="75000"/>
            </a:schemeClr>
          </a:solidFill>
        </p:spPr>
        <p:txBody>
          <a:bodyPr wrap="square">
            <a:spAutoFit/>
          </a:bodyPr>
          <a:lstStyle/>
          <a:p>
            <a:pPr>
              <a:buFont typeface="Arial" panose="020B0604020202020204" pitchFamily="34" charset="0"/>
              <a:buChar char="•"/>
            </a:pPr>
            <a:r>
              <a:rPr lang="en-GB" sz="3200" dirty="0">
                <a:solidFill>
                  <a:schemeClr val="bg1"/>
                </a:solidFill>
                <a:latin typeface="Times New Roman" panose="02020603050405020304" pitchFamily="18" charset="0"/>
                <a:cs typeface="Times New Roman" panose="02020603050405020304" pitchFamily="18" charset="0"/>
              </a:rPr>
              <a:t>All businesses need to plan for the future if they are to survive</a:t>
            </a:r>
          </a:p>
          <a:p>
            <a:endParaRPr lang="en-GB" sz="3200" dirty="0">
              <a:solidFill>
                <a:schemeClr val="bg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3200" dirty="0">
                <a:solidFill>
                  <a:schemeClr val="bg1"/>
                </a:solidFill>
                <a:latin typeface="Times New Roman" panose="02020603050405020304" pitchFamily="18" charset="0"/>
                <a:cs typeface="Times New Roman" panose="02020603050405020304" pitchFamily="18" charset="0"/>
              </a:rPr>
              <a:t>Budgeting is a technique widely used in business when planning for the future</a:t>
            </a:r>
          </a:p>
          <a:p>
            <a:pPr>
              <a:buFont typeface="Arial" panose="020B0604020202020204" pitchFamily="34" charset="0"/>
              <a:buChar char="•"/>
            </a:pPr>
            <a:endParaRPr lang="en-GB" sz="3200" dirty="0">
              <a:solidFill>
                <a:schemeClr val="bg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3200" dirty="0">
                <a:solidFill>
                  <a:schemeClr val="bg1"/>
                </a:solidFill>
                <a:latin typeface="Times New Roman" panose="02020603050405020304" pitchFamily="18" charset="0"/>
                <a:cs typeface="Times New Roman" panose="02020603050405020304" pitchFamily="18" charset="0"/>
              </a:rPr>
              <a:t>Budgeting is a management accounting method</a:t>
            </a:r>
          </a:p>
          <a:p>
            <a:endParaRPr lang="en-GB" sz="36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8307923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88662-482A-442A-8E87-0FA53031DE4E}"/>
              </a:ext>
            </a:extLst>
          </p:cNvPr>
          <p:cNvSpPr>
            <a:spLocks noGrp="1"/>
          </p:cNvSpPr>
          <p:nvPr>
            <p:ph type="title"/>
          </p:nvPr>
        </p:nvSpPr>
        <p:spPr/>
        <p:txBody>
          <a:bodyPr>
            <a:normAutofit/>
          </a:bodyPr>
          <a:lstStyle/>
          <a:p>
            <a:r>
              <a:rPr lang="en-GB" sz="3200" dirty="0"/>
              <a:t>Financial Accounting versus Management Accounting</a:t>
            </a:r>
          </a:p>
        </p:txBody>
      </p:sp>
      <p:sp>
        <p:nvSpPr>
          <p:cNvPr id="3" name="Text Placeholder 2">
            <a:extLst>
              <a:ext uri="{FF2B5EF4-FFF2-40B4-BE49-F238E27FC236}">
                <a16:creationId xmlns:a16="http://schemas.microsoft.com/office/drawing/2014/main" id="{5757FBB1-80A7-402E-A0C5-1A90E27314BE}"/>
              </a:ext>
            </a:extLst>
          </p:cNvPr>
          <p:cNvSpPr>
            <a:spLocks noGrp="1"/>
          </p:cNvSpPr>
          <p:nvPr>
            <p:ph type="body" idx="1"/>
          </p:nvPr>
        </p:nvSpPr>
        <p:spPr>
          <a:xfrm>
            <a:off x="506161" y="1414849"/>
            <a:ext cx="4040188" cy="639762"/>
          </a:xfrm>
          <a:solidFill>
            <a:schemeClr val="accent1">
              <a:lumMod val="50000"/>
            </a:schemeClr>
          </a:solidFill>
        </p:spPr>
        <p:txBody>
          <a:bodyPr/>
          <a:lstStyle/>
          <a:p>
            <a:r>
              <a:rPr lang="en-GB" b="0" dirty="0">
                <a:solidFill>
                  <a:schemeClr val="bg1"/>
                </a:solidFill>
                <a:latin typeface="Times New Roman" panose="02020603050405020304" pitchFamily="18" charset="0"/>
                <a:cs typeface="Times New Roman" panose="02020603050405020304" pitchFamily="18" charset="0"/>
              </a:rPr>
              <a:t>Financial Accounting</a:t>
            </a:r>
          </a:p>
        </p:txBody>
      </p:sp>
      <p:sp>
        <p:nvSpPr>
          <p:cNvPr id="4" name="Content Placeholder 3">
            <a:extLst>
              <a:ext uri="{FF2B5EF4-FFF2-40B4-BE49-F238E27FC236}">
                <a16:creationId xmlns:a16="http://schemas.microsoft.com/office/drawing/2014/main" id="{018C57AB-EE4E-47AF-99C6-24A9FC56412C}"/>
              </a:ext>
            </a:extLst>
          </p:cNvPr>
          <p:cNvSpPr>
            <a:spLocks noGrp="1"/>
          </p:cNvSpPr>
          <p:nvPr>
            <p:ph sz="half" idx="2"/>
          </p:nvPr>
        </p:nvSpPr>
        <p:spPr>
          <a:solidFill>
            <a:schemeClr val="accent1">
              <a:lumMod val="75000"/>
            </a:schemeClr>
          </a:solidFill>
        </p:spPr>
        <p:txBody>
          <a:bodyPr/>
          <a:lstStyle/>
          <a:p>
            <a:r>
              <a:rPr lang="en-GB" altLang="en-US" dirty="0">
                <a:solidFill>
                  <a:schemeClr val="bg1"/>
                </a:solidFill>
                <a:latin typeface="Times New Roman" panose="02020603050405020304" pitchFamily="18" charset="0"/>
                <a:cs typeface="Times New Roman" panose="02020603050405020304" pitchFamily="18" charset="0"/>
              </a:rPr>
              <a:t>For external consumption</a:t>
            </a:r>
          </a:p>
          <a:p>
            <a:r>
              <a:rPr lang="en-GB" altLang="en-US" dirty="0">
                <a:solidFill>
                  <a:schemeClr val="bg1"/>
                </a:solidFill>
                <a:latin typeface="Times New Roman" panose="02020603050405020304" pitchFamily="18" charset="0"/>
                <a:cs typeface="Times New Roman" panose="02020603050405020304" pitchFamily="18" charset="0"/>
              </a:rPr>
              <a:t>Past activities</a:t>
            </a:r>
          </a:p>
          <a:p>
            <a:r>
              <a:rPr lang="en-GB" altLang="en-US" dirty="0">
                <a:solidFill>
                  <a:schemeClr val="bg1"/>
                </a:solidFill>
                <a:latin typeface="Times New Roman" panose="02020603050405020304" pitchFamily="18" charset="0"/>
                <a:cs typeface="Times New Roman" panose="02020603050405020304" pitchFamily="18" charset="0"/>
              </a:rPr>
              <a:t>Objectivity (audit)</a:t>
            </a:r>
          </a:p>
          <a:p>
            <a:r>
              <a:rPr lang="en-GB" altLang="en-US" dirty="0">
                <a:solidFill>
                  <a:schemeClr val="bg1"/>
                </a:solidFill>
                <a:latin typeface="Times New Roman" panose="02020603050405020304" pitchFamily="18" charset="0"/>
                <a:cs typeface="Times New Roman" panose="02020603050405020304" pitchFamily="18" charset="0"/>
              </a:rPr>
              <a:t>Precise (accurate?) data</a:t>
            </a:r>
          </a:p>
          <a:p>
            <a:r>
              <a:rPr lang="en-GB" altLang="en-US" dirty="0">
                <a:solidFill>
                  <a:schemeClr val="bg1"/>
                </a:solidFill>
                <a:latin typeface="Times New Roman" panose="02020603050405020304" pitchFamily="18" charset="0"/>
                <a:cs typeface="Times New Roman" panose="02020603050405020304" pitchFamily="18" charset="0"/>
              </a:rPr>
              <a:t>Regulations</a:t>
            </a:r>
          </a:p>
          <a:p>
            <a:r>
              <a:rPr lang="en-GB" altLang="en-US" dirty="0">
                <a:solidFill>
                  <a:schemeClr val="bg1"/>
                </a:solidFill>
                <a:latin typeface="Times New Roman" panose="02020603050405020304" pitchFamily="18" charset="0"/>
                <a:cs typeface="Times New Roman" panose="02020603050405020304" pitchFamily="18" charset="0"/>
              </a:rPr>
              <a:t>Legal obligation</a:t>
            </a:r>
          </a:p>
          <a:p>
            <a:endParaRPr lang="en-GB" dirty="0"/>
          </a:p>
        </p:txBody>
      </p:sp>
      <p:sp>
        <p:nvSpPr>
          <p:cNvPr id="5" name="Text Placeholder 4">
            <a:extLst>
              <a:ext uri="{FF2B5EF4-FFF2-40B4-BE49-F238E27FC236}">
                <a16:creationId xmlns:a16="http://schemas.microsoft.com/office/drawing/2014/main" id="{7450716B-9A52-47CE-A3D8-575D713A958A}"/>
              </a:ext>
            </a:extLst>
          </p:cNvPr>
          <p:cNvSpPr>
            <a:spLocks noGrp="1"/>
          </p:cNvSpPr>
          <p:nvPr>
            <p:ph type="body" sz="quarter" idx="3"/>
          </p:nvPr>
        </p:nvSpPr>
        <p:spPr>
          <a:xfrm>
            <a:off x="4666375" y="1414849"/>
            <a:ext cx="4041775" cy="639762"/>
          </a:xfrm>
          <a:solidFill>
            <a:schemeClr val="accent1">
              <a:lumMod val="75000"/>
            </a:schemeClr>
          </a:solidFill>
        </p:spPr>
        <p:txBody>
          <a:bodyPr/>
          <a:lstStyle/>
          <a:p>
            <a:r>
              <a:rPr lang="en-GB" b="0" dirty="0">
                <a:solidFill>
                  <a:schemeClr val="bg1"/>
                </a:solidFill>
                <a:latin typeface="Times New Roman" panose="02020603050405020304" pitchFamily="18" charset="0"/>
                <a:cs typeface="Times New Roman" panose="02020603050405020304" pitchFamily="18" charset="0"/>
              </a:rPr>
              <a:t>Management Accounting</a:t>
            </a:r>
          </a:p>
        </p:txBody>
      </p:sp>
      <p:sp>
        <p:nvSpPr>
          <p:cNvPr id="6" name="Content Placeholder 5">
            <a:extLst>
              <a:ext uri="{FF2B5EF4-FFF2-40B4-BE49-F238E27FC236}">
                <a16:creationId xmlns:a16="http://schemas.microsoft.com/office/drawing/2014/main" id="{A9FA8FBF-3AE8-4943-81E2-93987D97CB57}"/>
              </a:ext>
            </a:extLst>
          </p:cNvPr>
          <p:cNvSpPr>
            <a:spLocks noGrp="1"/>
          </p:cNvSpPr>
          <p:nvPr>
            <p:ph sz="quarter" idx="4"/>
          </p:nvPr>
        </p:nvSpPr>
        <p:spPr>
          <a:solidFill>
            <a:schemeClr val="accent1">
              <a:lumMod val="50000"/>
            </a:schemeClr>
          </a:solidFill>
        </p:spPr>
        <p:txBody>
          <a:bodyPr/>
          <a:lstStyle/>
          <a:p>
            <a:r>
              <a:rPr lang="en-GB" altLang="en-US" dirty="0">
                <a:solidFill>
                  <a:schemeClr val="bg1"/>
                </a:solidFill>
                <a:latin typeface="Times New Roman" panose="02020603050405020304" pitchFamily="18" charset="0"/>
                <a:cs typeface="Times New Roman" panose="02020603050405020304" pitchFamily="18" charset="0"/>
              </a:rPr>
              <a:t>For insiders</a:t>
            </a:r>
          </a:p>
          <a:p>
            <a:r>
              <a:rPr lang="en-GB" altLang="en-US" dirty="0">
                <a:solidFill>
                  <a:schemeClr val="bg1"/>
                </a:solidFill>
                <a:latin typeface="Times New Roman" panose="02020603050405020304" pitchFamily="18" charset="0"/>
                <a:cs typeface="Times New Roman" panose="02020603050405020304" pitchFamily="18" charset="0"/>
              </a:rPr>
              <a:t>Future activities</a:t>
            </a:r>
          </a:p>
          <a:p>
            <a:r>
              <a:rPr lang="en-GB" altLang="en-US" dirty="0">
                <a:solidFill>
                  <a:schemeClr val="bg1"/>
                </a:solidFill>
                <a:latin typeface="Times New Roman" panose="02020603050405020304" pitchFamily="18" charset="0"/>
                <a:cs typeface="Times New Roman" panose="02020603050405020304" pitchFamily="18" charset="0"/>
              </a:rPr>
              <a:t>Decision-making</a:t>
            </a:r>
          </a:p>
          <a:p>
            <a:r>
              <a:rPr lang="en-GB" altLang="en-US" dirty="0">
                <a:solidFill>
                  <a:schemeClr val="bg1"/>
                </a:solidFill>
                <a:latin typeface="Times New Roman" panose="02020603050405020304" pitchFamily="18" charset="0"/>
                <a:cs typeface="Times New Roman" panose="02020603050405020304" pitchFamily="18" charset="0"/>
              </a:rPr>
              <a:t>Flexibility (forecasts)</a:t>
            </a:r>
          </a:p>
          <a:p>
            <a:r>
              <a:rPr lang="en-GB" altLang="en-US" dirty="0">
                <a:solidFill>
                  <a:schemeClr val="bg1"/>
                </a:solidFill>
                <a:latin typeface="Times New Roman" panose="02020603050405020304" pitchFamily="18" charset="0"/>
                <a:cs typeface="Times New Roman" panose="02020603050405020304" pitchFamily="18" charset="0"/>
              </a:rPr>
              <a:t>No regulations</a:t>
            </a:r>
          </a:p>
          <a:p>
            <a:r>
              <a:rPr lang="en-GB" altLang="en-US" dirty="0">
                <a:solidFill>
                  <a:schemeClr val="bg1"/>
                </a:solidFill>
                <a:latin typeface="Times New Roman" panose="02020603050405020304" pitchFamily="18" charset="0"/>
                <a:cs typeface="Times New Roman" panose="02020603050405020304" pitchFamily="18" charset="0"/>
              </a:rPr>
              <a:t>No legal obligation</a:t>
            </a:r>
          </a:p>
          <a:p>
            <a:pPr>
              <a:buFontTx/>
              <a:buNone/>
            </a:pPr>
            <a:endParaRPr lang="en-GB" altLang="en-US" dirty="0"/>
          </a:p>
          <a:p>
            <a:endParaRPr lang="en-GB" dirty="0"/>
          </a:p>
        </p:txBody>
      </p:sp>
      <p:sp>
        <p:nvSpPr>
          <p:cNvPr id="7" name="Slide Number Placeholder 6">
            <a:extLst>
              <a:ext uri="{FF2B5EF4-FFF2-40B4-BE49-F238E27FC236}">
                <a16:creationId xmlns:a16="http://schemas.microsoft.com/office/drawing/2014/main" id="{6751CF66-F0AB-4EA4-AA27-A755AD0D5279}"/>
              </a:ext>
            </a:extLst>
          </p:cNvPr>
          <p:cNvSpPr>
            <a:spLocks noGrp="1"/>
          </p:cNvSpPr>
          <p:nvPr>
            <p:ph type="sldNum" sz="quarter" idx="12"/>
          </p:nvPr>
        </p:nvSpPr>
        <p:spPr/>
        <p:txBody>
          <a:bodyPr/>
          <a:lstStyle/>
          <a:p>
            <a:fld id="{C3F65BB1-9206-4D7F-97F9-47DCC7DC6334}" type="slidenum">
              <a:rPr lang="en-GB" smtClean="0"/>
              <a:pPr/>
              <a:t>3</a:t>
            </a:fld>
            <a:endParaRPr lang="en-GB"/>
          </a:p>
        </p:txBody>
      </p:sp>
    </p:spTree>
    <p:extLst>
      <p:ext uri="{BB962C8B-B14F-4D97-AF65-F5344CB8AC3E}">
        <p14:creationId xmlns:p14="http://schemas.microsoft.com/office/powerpoint/2010/main" val="145490757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bg/>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4">
                                            <p:bg/>
                                          </p:spTgt>
                                        </p:tgtEl>
                                        <p:attrNameLst>
                                          <p:attrName>style.visibility</p:attrName>
                                        </p:attrNameLst>
                                      </p:cBhvr>
                                      <p:to>
                                        <p:strVal val="visible"/>
                                      </p:to>
                                    </p:set>
                                    <p:animEffect transition="in" filter="circle(in)">
                                      <p:cBhvr>
                                        <p:cTn id="19" dur="2000"/>
                                        <p:tgtEl>
                                          <p:spTgt spid="4">
                                            <p:bg/>
                                          </p:spTgt>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0" nodeType="clickEffect">
                                  <p:stCondLst>
                                    <p:cond delay="0"/>
                                  </p:stCondLst>
                                  <p:childTnLst>
                                    <p:set>
                                      <p:cBhvr>
                                        <p:cTn id="23" dur="1" fill="hold">
                                          <p:stCondLst>
                                            <p:cond delay="0"/>
                                          </p:stCondLst>
                                        </p:cTn>
                                        <p:tgtEl>
                                          <p:spTgt spid="4">
                                            <p:txEl>
                                              <p:pRg st="0" end="0"/>
                                            </p:txEl>
                                          </p:spTgt>
                                        </p:tgtEl>
                                        <p:attrNameLst>
                                          <p:attrName>style.visibility</p:attrName>
                                        </p:attrNameLst>
                                      </p:cBhvr>
                                      <p:to>
                                        <p:strVal val="visible"/>
                                      </p:to>
                                    </p:set>
                                    <p:animEffect transition="in" filter="circle(in)">
                                      <p:cBhvr>
                                        <p:cTn id="24" dur="2000"/>
                                        <p:tgtEl>
                                          <p:spTgt spid="4">
                                            <p:txEl>
                                              <p:pRg st="0" end="0"/>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6" presetClass="entr" presetSubtype="16" fill="hold" grpId="0" nodeType="clickEffect">
                                  <p:stCondLst>
                                    <p:cond delay="0"/>
                                  </p:stCondLst>
                                  <p:childTnLst>
                                    <p:set>
                                      <p:cBhvr>
                                        <p:cTn id="28" dur="1" fill="hold">
                                          <p:stCondLst>
                                            <p:cond delay="0"/>
                                          </p:stCondLst>
                                        </p:cTn>
                                        <p:tgtEl>
                                          <p:spTgt spid="4">
                                            <p:txEl>
                                              <p:pRg st="1" end="1"/>
                                            </p:txEl>
                                          </p:spTgt>
                                        </p:tgtEl>
                                        <p:attrNameLst>
                                          <p:attrName>style.visibility</p:attrName>
                                        </p:attrNameLst>
                                      </p:cBhvr>
                                      <p:to>
                                        <p:strVal val="visible"/>
                                      </p:to>
                                    </p:set>
                                    <p:animEffect transition="in" filter="circle(in)">
                                      <p:cBhvr>
                                        <p:cTn id="29" dur="2000"/>
                                        <p:tgtEl>
                                          <p:spTgt spid="4">
                                            <p:txEl>
                                              <p:pRg st="1" end="1"/>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6" presetClass="entr" presetSubtype="16" fill="hold" grpId="0" nodeType="clickEffect">
                                  <p:stCondLst>
                                    <p:cond delay="0"/>
                                  </p:stCondLst>
                                  <p:childTnLst>
                                    <p:set>
                                      <p:cBhvr>
                                        <p:cTn id="33" dur="1" fill="hold">
                                          <p:stCondLst>
                                            <p:cond delay="0"/>
                                          </p:stCondLst>
                                        </p:cTn>
                                        <p:tgtEl>
                                          <p:spTgt spid="4">
                                            <p:txEl>
                                              <p:pRg st="2" end="2"/>
                                            </p:txEl>
                                          </p:spTgt>
                                        </p:tgtEl>
                                        <p:attrNameLst>
                                          <p:attrName>style.visibility</p:attrName>
                                        </p:attrNameLst>
                                      </p:cBhvr>
                                      <p:to>
                                        <p:strVal val="visible"/>
                                      </p:to>
                                    </p:set>
                                    <p:animEffect transition="in" filter="circle(in)">
                                      <p:cBhvr>
                                        <p:cTn id="34" dur="2000"/>
                                        <p:tgtEl>
                                          <p:spTgt spid="4">
                                            <p:txEl>
                                              <p:pRg st="2" end="2"/>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6" presetClass="entr" presetSubtype="16" fill="hold" grpId="0" nodeType="click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animEffect transition="in" filter="circle(in)">
                                      <p:cBhvr>
                                        <p:cTn id="39" dur="2000"/>
                                        <p:tgtEl>
                                          <p:spTgt spid="4">
                                            <p:txEl>
                                              <p:pRg st="3" end="3"/>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6" presetClass="entr" presetSubtype="16" fill="hold" grpId="0" nodeType="clickEffect">
                                  <p:stCondLst>
                                    <p:cond delay="0"/>
                                  </p:stCondLst>
                                  <p:childTnLst>
                                    <p:set>
                                      <p:cBhvr>
                                        <p:cTn id="43" dur="1" fill="hold">
                                          <p:stCondLst>
                                            <p:cond delay="0"/>
                                          </p:stCondLst>
                                        </p:cTn>
                                        <p:tgtEl>
                                          <p:spTgt spid="4">
                                            <p:txEl>
                                              <p:pRg st="4" end="4"/>
                                            </p:txEl>
                                          </p:spTgt>
                                        </p:tgtEl>
                                        <p:attrNameLst>
                                          <p:attrName>style.visibility</p:attrName>
                                        </p:attrNameLst>
                                      </p:cBhvr>
                                      <p:to>
                                        <p:strVal val="visible"/>
                                      </p:to>
                                    </p:set>
                                    <p:animEffect transition="in" filter="circle(in)">
                                      <p:cBhvr>
                                        <p:cTn id="44" dur="2000"/>
                                        <p:tgtEl>
                                          <p:spTgt spid="4">
                                            <p:txEl>
                                              <p:pRg st="4" end="4"/>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6" presetClass="entr" presetSubtype="16" fill="hold" grpId="0" nodeType="clickEffect">
                                  <p:stCondLst>
                                    <p:cond delay="0"/>
                                  </p:stCondLst>
                                  <p:childTnLst>
                                    <p:set>
                                      <p:cBhvr>
                                        <p:cTn id="48" dur="1" fill="hold">
                                          <p:stCondLst>
                                            <p:cond delay="0"/>
                                          </p:stCondLst>
                                        </p:cTn>
                                        <p:tgtEl>
                                          <p:spTgt spid="4">
                                            <p:txEl>
                                              <p:pRg st="5" end="5"/>
                                            </p:txEl>
                                          </p:spTgt>
                                        </p:tgtEl>
                                        <p:attrNameLst>
                                          <p:attrName>style.visibility</p:attrName>
                                        </p:attrNameLst>
                                      </p:cBhvr>
                                      <p:to>
                                        <p:strVal val="visible"/>
                                      </p:to>
                                    </p:set>
                                    <p:animEffect transition="in" filter="circle(in)">
                                      <p:cBhvr>
                                        <p:cTn id="49" dur="2000"/>
                                        <p:tgtEl>
                                          <p:spTgt spid="4">
                                            <p:txEl>
                                              <p:pRg st="5" end="5"/>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 presetClass="entr" presetSubtype="0" fill="hold" grpId="0" nodeType="clickEffect">
                                  <p:stCondLst>
                                    <p:cond delay="0"/>
                                  </p:stCondLst>
                                  <p:childTnLst>
                                    <p:set>
                                      <p:cBhvr>
                                        <p:cTn id="53" dur="1" fill="hold">
                                          <p:stCondLst>
                                            <p:cond delay="0"/>
                                          </p:stCondLst>
                                        </p:cTn>
                                        <p:tgtEl>
                                          <p:spTgt spid="5">
                                            <p:bg/>
                                          </p:spTgt>
                                        </p:tgtEl>
                                        <p:attrNameLst>
                                          <p:attrName>style.visibility</p:attrName>
                                        </p:attrNameLst>
                                      </p:cBhvr>
                                      <p:to>
                                        <p:strVal val="visible"/>
                                      </p:to>
                                    </p:set>
                                  </p:childTnLst>
                                </p:cTn>
                              </p:par>
                            </p:childTnLst>
                          </p:cTn>
                        </p:par>
                      </p:childTnLst>
                    </p:cTn>
                  </p:par>
                  <p:par>
                    <p:cTn id="54" fill="hold">
                      <p:stCondLst>
                        <p:cond delay="indefinite"/>
                      </p:stCondLst>
                      <p:childTnLst>
                        <p:par>
                          <p:cTn id="55" fill="hold">
                            <p:stCondLst>
                              <p:cond delay="0"/>
                            </p:stCondLst>
                            <p:childTnLst>
                              <p:par>
                                <p:cTn id="56" presetID="1" presetClass="entr" presetSubtype="0" fill="hold" grpId="0" nodeType="clickEffect">
                                  <p:stCondLst>
                                    <p:cond delay="0"/>
                                  </p:stCondLst>
                                  <p:childTnLst>
                                    <p:set>
                                      <p:cBhvr>
                                        <p:cTn id="57"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58" fill="hold">
                      <p:stCondLst>
                        <p:cond delay="indefinite"/>
                      </p:stCondLst>
                      <p:childTnLst>
                        <p:par>
                          <p:cTn id="59" fill="hold">
                            <p:stCondLst>
                              <p:cond delay="0"/>
                            </p:stCondLst>
                            <p:childTnLst>
                              <p:par>
                                <p:cTn id="60" presetID="6" presetClass="entr" presetSubtype="16" fill="hold" grpId="0" nodeType="clickEffect">
                                  <p:stCondLst>
                                    <p:cond delay="0"/>
                                  </p:stCondLst>
                                  <p:childTnLst>
                                    <p:set>
                                      <p:cBhvr>
                                        <p:cTn id="61" dur="1" fill="hold">
                                          <p:stCondLst>
                                            <p:cond delay="0"/>
                                          </p:stCondLst>
                                        </p:cTn>
                                        <p:tgtEl>
                                          <p:spTgt spid="6">
                                            <p:bg/>
                                          </p:spTgt>
                                        </p:tgtEl>
                                        <p:attrNameLst>
                                          <p:attrName>style.visibility</p:attrName>
                                        </p:attrNameLst>
                                      </p:cBhvr>
                                      <p:to>
                                        <p:strVal val="visible"/>
                                      </p:to>
                                    </p:set>
                                    <p:animEffect transition="in" filter="circle(in)">
                                      <p:cBhvr>
                                        <p:cTn id="62" dur="2000"/>
                                        <p:tgtEl>
                                          <p:spTgt spid="6">
                                            <p:bg/>
                                          </p:spTgt>
                                        </p:tgtEl>
                                      </p:cBhvr>
                                    </p:animEffect>
                                  </p:childTnLst>
                                </p:cTn>
                              </p:par>
                            </p:childTnLst>
                          </p:cTn>
                        </p:par>
                      </p:childTnLst>
                    </p:cTn>
                  </p:par>
                  <p:par>
                    <p:cTn id="63" fill="hold">
                      <p:stCondLst>
                        <p:cond delay="indefinite"/>
                      </p:stCondLst>
                      <p:childTnLst>
                        <p:par>
                          <p:cTn id="64" fill="hold">
                            <p:stCondLst>
                              <p:cond delay="0"/>
                            </p:stCondLst>
                            <p:childTnLst>
                              <p:par>
                                <p:cTn id="65" presetID="6" presetClass="entr" presetSubtype="16" fill="hold" grpId="0" nodeType="clickEffect">
                                  <p:stCondLst>
                                    <p:cond delay="0"/>
                                  </p:stCondLst>
                                  <p:childTnLst>
                                    <p:set>
                                      <p:cBhvr>
                                        <p:cTn id="66" dur="1" fill="hold">
                                          <p:stCondLst>
                                            <p:cond delay="0"/>
                                          </p:stCondLst>
                                        </p:cTn>
                                        <p:tgtEl>
                                          <p:spTgt spid="6">
                                            <p:txEl>
                                              <p:pRg st="0" end="0"/>
                                            </p:txEl>
                                          </p:spTgt>
                                        </p:tgtEl>
                                        <p:attrNameLst>
                                          <p:attrName>style.visibility</p:attrName>
                                        </p:attrNameLst>
                                      </p:cBhvr>
                                      <p:to>
                                        <p:strVal val="visible"/>
                                      </p:to>
                                    </p:set>
                                    <p:animEffect transition="in" filter="circle(in)">
                                      <p:cBhvr>
                                        <p:cTn id="67" dur="2000"/>
                                        <p:tgtEl>
                                          <p:spTgt spid="6">
                                            <p:txEl>
                                              <p:pRg st="0" end="0"/>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6" presetClass="entr" presetSubtype="16" fill="hold" grpId="0" nodeType="clickEffect">
                                  <p:stCondLst>
                                    <p:cond delay="0"/>
                                  </p:stCondLst>
                                  <p:childTnLst>
                                    <p:set>
                                      <p:cBhvr>
                                        <p:cTn id="71" dur="1" fill="hold">
                                          <p:stCondLst>
                                            <p:cond delay="0"/>
                                          </p:stCondLst>
                                        </p:cTn>
                                        <p:tgtEl>
                                          <p:spTgt spid="6">
                                            <p:txEl>
                                              <p:pRg st="1" end="1"/>
                                            </p:txEl>
                                          </p:spTgt>
                                        </p:tgtEl>
                                        <p:attrNameLst>
                                          <p:attrName>style.visibility</p:attrName>
                                        </p:attrNameLst>
                                      </p:cBhvr>
                                      <p:to>
                                        <p:strVal val="visible"/>
                                      </p:to>
                                    </p:set>
                                    <p:animEffect transition="in" filter="circle(in)">
                                      <p:cBhvr>
                                        <p:cTn id="72" dur="2000"/>
                                        <p:tgtEl>
                                          <p:spTgt spid="6">
                                            <p:txEl>
                                              <p:pRg st="1" end="1"/>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6" presetClass="entr" presetSubtype="16" fill="hold" grpId="0" nodeType="clickEffect">
                                  <p:stCondLst>
                                    <p:cond delay="0"/>
                                  </p:stCondLst>
                                  <p:childTnLst>
                                    <p:set>
                                      <p:cBhvr>
                                        <p:cTn id="76" dur="1" fill="hold">
                                          <p:stCondLst>
                                            <p:cond delay="0"/>
                                          </p:stCondLst>
                                        </p:cTn>
                                        <p:tgtEl>
                                          <p:spTgt spid="6">
                                            <p:txEl>
                                              <p:pRg st="2" end="2"/>
                                            </p:txEl>
                                          </p:spTgt>
                                        </p:tgtEl>
                                        <p:attrNameLst>
                                          <p:attrName>style.visibility</p:attrName>
                                        </p:attrNameLst>
                                      </p:cBhvr>
                                      <p:to>
                                        <p:strVal val="visible"/>
                                      </p:to>
                                    </p:set>
                                    <p:animEffect transition="in" filter="circle(in)">
                                      <p:cBhvr>
                                        <p:cTn id="77" dur="2000"/>
                                        <p:tgtEl>
                                          <p:spTgt spid="6">
                                            <p:txEl>
                                              <p:pRg st="2" end="2"/>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6" presetClass="entr" presetSubtype="16" fill="hold" grpId="0" nodeType="clickEffect">
                                  <p:stCondLst>
                                    <p:cond delay="0"/>
                                  </p:stCondLst>
                                  <p:childTnLst>
                                    <p:set>
                                      <p:cBhvr>
                                        <p:cTn id="81" dur="1" fill="hold">
                                          <p:stCondLst>
                                            <p:cond delay="0"/>
                                          </p:stCondLst>
                                        </p:cTn>
                                        <p:tgtEl>
                                          <p:spTgt spid="6">
                                            <p:txEl>
                                              <p:pRg st="3" end="3"/>
                                            </p:txEl>
                                          </p:spTgt>
                                        </p:tgtEl>
                                        <p:attrNameLst>
                                          <p:attrName>style.visibility</p:attrName>
                                        </p:attrNameLst>
                                      </p:cBhvr>
                                      <p:to>
                                        <p:strVal val="visible"/>
                                      </p:to>
                                    </p:set>
                                    <p:animEffect transition="in" filter="circle(in)">
                                      <p:cBhvr>
                                        <p:cTn id="82" dur="2000"/>
                                        <p:tgtEl>
                                          <p:spTgt spid="6">
                                            <p:txEl>
                                              <p:pRg st="3" end="3"/>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6" presetClass="entr" presetSubtype="16" fill="hold" grpId="0" nodeType="clickEffect">
                                  <p:stCondLst>
                                    <p:cond delay="0"/>
                                  </p:stCondLst>
                                  <p:childTnLst>
                                    <p:set>
                                      <p:cBhvr>
                                        <p:cTn id="86" dur="1" fill="hold">
                                          <p:stCondLst>
                                            <p:cond delay="0"/>
                                          </p:stCondLst>
                                        </p:cTn>
                                        <p:tgtEl>
                                          <p:spTgt spid="6">
                                            <p:txEl>
                                              <p:pRg st="4" end="4"/>
                                            </p:txEl>
                                          </p:spTgt>
                                        </p:tgtEl>
                                        <p:attrNameLst>
                                          <p:attrName>style.visibility</p:attrName>
                                        </p:attrNameLst>
                                      </p:cBhvr>
                                      <p:to>
                                        <p:strVal val="visible"/>
                                      </p:to>
                                    </p:set>
                                    <p:animEffect transition="in" filter="circle(in)">
                                      <p:cBhvr>
                                        <p:cTn id="87" dur="2000"/>
                                        <p:tgtEl>
                                          <p:spTgt spid="6">
                                            <p:txEl>
                                              <p:pRg st="4" end="4"/>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6" presetClass="entr" presetSubtype="16" fill="hold" grpId="0" nodeType="clickEffect">
                                  <p:stCondLst>
                                    <p:cond delay="0"/>
                                  </p:stCondLst>
                                  <p:childTnLst>
                                    <p:set>
                                      <p:cBhvr>
                                        <p:cTn id="91" dur="1" fill="hold">
                                          <p:stCondLst>
                                            <p:cond delay="0"/>
                                          </p:stCondLst>
                                        </p:cTn>
                                        <p:tgtEl>
                                          <p:spTgt spid="6">
                                            <p:txEl>
                                              <p:pRg st="5" end="5"/>
                                            </p:txEl>
                                          </p:spTgt>
                                        </p:tgtEl>
                                        <p:attrNameLst>
                                          <p:attrName>style.visibility</p:attrName>
                                        </p:attrNameLst>
                                      </p:cBhvr>
                                      <p:to>
                                        <p:strVal val="visible"/>
                                      </p:to>
                                    </p:set>
                                    <p:animEffect transition="in" filter="circle(in)">
                                      <p:cBhvr>
                                        <p:cTn id="92" dur="20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P spid="4" grpId="0" build="p" animBg="1"/>
      <p:bldP spid="5" grpId="0" build="p" animBg="1"/>
      <p:bldP spid="6"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0070C0"/>
                </a:solidFill>
              </a:rPr>
              <a:t>Cash and profit - 1</a:t>
            </a:r>
          </a:p>
        </p:txBody>
      </p:sp>
      <p:sp>
        <p:nvSpPr>
          <p:cNvPr id="3" name="Content Placeholder 2"/>
          <p:cNvSpPr>
            <a:spLocks noGrp="1"/>
          </p:cNvSpPr>
          <p:nvPr>
            <p:ph idx="1"/>
          </p:nvPr>
        </p:nvSpPr>
        <p:spPr>
          <a:xfrm>
            <a:off x="457200" y="1417638"/>
            <a:ext cx="8229600" cy="4099595"/>
          </a:xfrm>
          <a:solidFill>
            <a:schemeClr val="accent1">
              <a:lumMod val="50000"/>
            </a:schemeClr>
          </a:solidFill>
        </p:spPr>
        <p:txBody>
          <a:bodyPr>
            <a:noAutofit/>
          </a:bodyPr>
          <a:lstStyle/>
          <a:p>
            <a:pPr marL="171450" indent="-171450" defTabSz="685800">
              <a:lnSpc>
                <a:spcPct val="90000"/>
              </a:lnSpc>
              <a:defRPr/>
            </a:pPr>
            <a:r>
              <a:rPr lang="en-GB" sz="2600" kern="0" dirty="0">
                <a:solidFill>
                  <a:schemeClr val="bg1"/>
                </a:solidFill>
                <a:latin typeface="Times New Roman" panose="02020603050405020304" pitchFamily="18" charset="0"/>
                <a:cs typeface="Times New Roman" panose="02020603050405020304" pitchFamily="18" charset="0"/>
              </a:rPr>
              <a:t>The first thing to note is the difference between cash and profit</a:t>
            </a:r>
          </a:p>
          <a:p>
            <a:pPr marL="0" indent="0" defTabSz="685800">
              <a:lnSpc>
                <a:spcPct val="90000"/>
              </a:lnSpc>
              <a:buNone/>
              <a:defRPr/>
            </a:pPr>
            <a:endParaRPr lang="en-GB" sz="2600" kern="0" dirty="0">
              <a:solidFill>
                <a:schemeClr val="bg1"/>
              </a:solidFill>
              <a:latin typeface="Times New Roman" panose="02020603050405020304" pitchFamily="18" charset="0"/>
              <a:cs typeface="Times New Roman" panose="02020603050405020304" pitchFamily="18" charset="0"/>
            </a:endParaRPr>
          </a:p>
          <a:p>
            <a:pPr marL="171450" indent="-171450" defTabSz="685800">
              <a:lnSpc>
                <a:spcPct val="90000"/>
              </a:lnSpc>
              <a:defRPr/>
            </a:pPr>
            <a:r>
              <a:rPr lang="en-GB" sz="2600" kern="0" dirty="0">
                <a:solidFill>
                  <a:schemeClr val="bg1"/>
                </a:solidFill>
                <a:latin typeface="Times New Roman" panose="02020603050405020304" pitchFamily="18" charset="0"/>
                <a:cs typeface="Times New Roman" panose="02020603050405020304" pitchFamily="18" charset="0"/>
              </a:rPr>
              <a:t>Cash is the most liquid form of asset and is immediately exchangeable for goods and services</a:t>
            </a:r>
          </a:p>
          <a:p>
            <a:pPr marL="0" indent="0" defTabSz="685800">
              <a:lnSpc>
                <a:spcPct val="90000"/>
              </a:lnSpc>
              <a:buNone/>
              <a:defRPr/>
            </a:pPr>
            <a:endParaRPr lang="en-GB" sz="2600" kern="0" dirty="0">
              <a:solidFill>
                <a:schemeClr val="bg1"/>
              </a:solidFill>
              <a:latin typeface="Times New Roman" panose="02020603050405020304" pitchFamily="18" charset="0"/>
              <a:cs typeface="Times New Roman" panose="02020603050405020304" pitchFamily="18" charset="0"/>
            </a:endParaRPr>
          </a:p>
          <a:p>
            <a:pPr marL="171450" indent="-171450" defTabSz="685800">
              <a:lnSpc>
                <a:spcPct val="90000"/>
              </a:lnSpc>
              <a:defRPr/>
            </a:pPr>
            <a:r>
              <a:rPr lang="en-GB" sz="2600" kern="0" dirty="0">
                <a:solidFill>
                  <a:schemeClr val="bg1"/>
                </a:solidFill>
                <a:latin typeface="Times New Roman" panose="02020603050405020304" pitchFamily="18" charset="0"/>
                <a:cs typeface="Times New Roman" panose="02020603050405020304" pitchFamily="18" charset="0"/>
              </a:rPr>
              <a:t>In terms of profit, there are many different types. For example, profit before tax and interest, profit distributable to shareholders, retained profit etc.</a:t>
            </a:r>
          </a:p>
          <a:p>
            <a:endParaRPr lang="en-GB" sz="1800" dirty="0"/>
          </a:p>
        </p:txBody>
      </p:sp>
      <p:sp>
        <p:nvSpPr>
          <p:cNvPr id="4" name="Slide Number Placeholder 3">
            <a:extLst>
              <a:ext uri="{FF2B5EF4-FFF2-40B4-BE49-F238E27FC236}">
                <a16:creationId xmlns:a16="http://schemas.microsoft.com/office/drawing/2014/main" id="{B7FA907E-EA10-4475-8E27-F4520A1499D9}"/>
              </a:ext>
            </a:extLst>
          </p:cNvPr>
          <p:cNvSpPr>
            <a:spLocks noGrp="1"/>
          </p:cNvSpPr>
          <p:nvPr>
            <p:ph type="sldNum" sz="quarter" idx="12"/>
          </p:nvPr>
        </p:nvSpPr>
        <p:spPr/>
        <p:txBody>
          <a:bodyPr/>
          <a:lstStyle/>
          <a:p>
            <a:fld id="{C3F65BB1-9206-4D7F-97F9-47DCC7DC6334}" type="slidenum">
              <a:rPr lang="en-GB" smtClean="0"/>
              <a:pPr/>
              <a:t>4</a:t>
            </a:fld>
            <a:endParaRPr lang="en-GB"/>
          </a:p>
        </p:txBody>
      </p:sp>
    </p:spTree>
    <p:extLst>
      <p:ext uri="{BB962C8B-B14F-4D97-AF65-F5344CB8AC3E}">
        <p14:creationId xmlns:p14="http://schemas.microsoft.com/office/powerpoint/2010/main" val="1656919499"/>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0070C0"/>
                </a:solidFill>
              </a:rPr>
              <a:t>Cash and profit - 2</a:t>
            </a:r>
          </a:p>
        </p:txBody>
      </p:sp>
      <p:sp>
        <p:nvSpPr>
          <p:cNvPr id="3" name="Content Placeholder 2"/>
          <p:cNvSpPr>
            <a:spLocks noGrp="1"/>
          </p:cNvSpPr>
          <p:nvPr>
            <p:ph idx="1"/>
          </p:nvPr>
        </p:nvSpPr>
        <p:spPr>
          <a:xfrm>
            <a:off x="457200" y="1417638"/>
            <a:ext cx="8229600" cy="4099595"/>
          </a:xfrm>
          <a:solidFill>
            <a:schemeClr val="accent1">
              <a:lumMod val="75000"/>
            </a:schemeClr>
          </a:solidFill>
        </p:spPr>
        <p:txBody>
          <a:bodyPr>
            <a:noAutofit/>
          </a:bodyPr>
          <a:lstStyle/>
          <a:p>
            <a:pPr>
              <a:buFont typeface="Arial" panose="020B0604020202020204" pitchFamily="34" charset="0"/>
              <a:buChar char="•"/>
            </a:pPr>
            <a:r>
              <a:rPr lang="en-GB" sz="2200" dirty="0">
                <a:solidFill>
                  <a:schemeClr val="bg1"/>
                </a:solidFill>
                <a:latin typeface="Times New Roman" panose="02020603050405020304" pitchFamily="18" charset="0"/>
                <a:cs typeface="Times New Roman" panose="02020603050405020304" pitchFamily="18" charset="0"/>
              </a:rPr>
              <a:t>However, for our purposes here, we will focus on gross profit and net profit – terms normally associated with smaller businesses</a:t>
            </a:r>
          </a:p>
          <a:p>
            <a:pPr>
              <a:buFont typeface="Arial" panose="020B0604020202020204" pitchFamily="34" charset="0"/>
              <a:buChar char="•"/>
            </a:pPr>
            <a:endParaRPr lang="en-GB" sz="2200" dirty="0">
              <a:solidFill>
                <a:schemeClr val="bg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2200" dirty="0">
                <a:solidFill>
                  <a:schemeClr val="bg1"/>
                </a:solidFill>
                <a:latin typeface="Times New Roman" panose="02020603050405020304" pitchFamily="18" charset="0"/>
                <a:cs typeface="Times New Roman" panose="02020603050405020304" pitchFamily="18" charset="0"/>
              </a:rPr>
              <a:t>Gross profit is the amount that results from deducting the cost of sales from the sales figure. Gross profit is not distributable, it tells us how well the business has managed its buying and selling</a:t>
            </a:r>
          </a:p>
          <a:p>
            <a:pPr>
              <a:buFont typeface="Arial" panose="020B0604020202020204" pitchFamily="34" charset="0"/>
              <a:buChar char="•"/>
            </a:pPr>
            <a:endParaRPr lang="en-GB" sz="2200" dirty="0">
              <a:solidFill>
                <a:schemeClr val="bg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2200" dirty="0">
                <a:solidFill>
                  <a:schemeClr val="bg1"/>
                </a:solidFill>
                <a:latin typeface="Times New Roman" panose="02020603050405020304" pitchFamily="18" charset="0"/>
                <a:cs typeface="Times New Roman" panose="02020603050405020304" pitchFamily="18" charset="0"/>
              </a:rPr>
              <a:t>Net profit is the amount that results from subtracting the total amount of overheads (expenses) from the gross profit . Net profit may be distributable, but only if all the sales amounts have been realised</a:t>
            </a:r>
          </a:p>
        </p:txBody>
      </p:sp>
      <p:sp>
        <p:nvSpPr>
          <p:cNvPr id="4" name="Slide Number Placeholder 3">
            <a:extLst>
              <a:ext uri="{FF2B5EF4-FFF2-40B4-BE49-F238E27FC236}">
                <a16:creationId xmlns:a16="http://schemas.microsoft.com/office/drawing/2014/main" id="{AE57A3F5-2C8E-4571-9C79-CC3D596B796E}"/>
              </a:ext>
            </a:extLst>
          </p:cNvPr>
          <p:cNvSpPr>
            <a:spLocks noGrp="1"/>
          </p:cNvSpPr>
          <p:nvPr>
            <p:ph type="sldNum" sz="quarter" idx="12"/>
          </p:nvPr>
        </p:nvSpPr>
        <p:spPr/>
        <p:txBody>
          <a:bodyPr/>
          <a:lstStyle/>
          <a:p>
            <a:fld id="{C3F65BB1-9206-4D7F-97F9-47DCC7DC6334}" type="slidenum">
              <a:rPr lang="en-GB" smtClean="0"/>
              <a:pPr/>
              <a:t>5</a:t>
            </a:fld>
            <a:endParaRPr lang="en-GB"/>
          </a:p>
        </p:txBody>
      </p:sp>
    </p:spTree>
    <p:extLst>
      <p:ext uri="{BB962C8B-B14F-4D97-AF65-F5344CB8AC3E}">
        <p14:creationId xmlns:p14="http://schemas.microsoft.com/office/powerpoint/2010/main" val="20866527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0070C0"/>
                </a:solidFill>
              </a:rPr>
              <a:t>Realisation</a:t>
            </a:r>
          </a:p>
        </p:txBody>
      </p:sp>
      <p:sp>
        <p:nvSpPr>
          <p:cNvPr id="3" name="Content Placeholder 2"/>
          <p:cNvSpPr>
            <a:spLocks noGrp="1"/>
          </p:cNvSpPr>
          <p:nvPr>
            <p:ph idx="1"/>
          </p:nvPr>
        </p:nvSpPr>
        <p:spPr>
          <a:xfrm>
            <a:off x="457200" y="1385327"/>
            <a:ext cx="8229600" cy="3917032"/>
          </a:xfrm>
          <a:solidFill>
            <a:schemeClr val="accent1">
              <a:lumMod val="50000"/>
            </a:schemeClr>
          </a:solidFill>
        </p:spPr>
        <p:txBody>
          <a:bodyPr>
            <a:normAutofit/>
          </a:bodyPr>
          <a:lstStyle/>
          <a:p>
            <a:pPr marL="0" indent="0">
              <a:buNone/>
            </a:pPr>
            <a:endParaRPr lang="en-GB" sz="2800" dirty="0">
              <a:solidFill>
                <a:srgbClr val="FFFF00"/>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3400" dirty="0">
                <a:solidFill>
                  <a:schemeClr val="bg1"/>
                </a:solidFill>
                <a:latin typeface="Times New Roman" panose="02020603050405020304" pitchFamily="18" charset="0"/>
                <a:cs typeface="Times New Roman" panose="02020603050405020304" pitchFamily="18" charset="0"/>
              </a:rPr>
              <a:t>Realisation occurs when all sales have been paid for – that is both cash and credit sales.</a:t>
            </a:r>
          </a:p>
          <a:p>
            <a:pPr marL="0" indent="0">
              <a:buNone/>
            </a:pPr>
            <a:endParaRPr lang="en-GB" sz="3400" dirty="0">
              <a:solidFill>
                <a:schemeClr val="bg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3400" dirty="0">
                <a:solidFill>
                  <a:schemeClr val="bg1"/>
                </a:solidFill>
                <a:latin typeface="Times New Roman" panose="02020603050405020304" pitchFamily="18" charset="0"/>
                <a:cs typeface="Times New Roman" panose="02020603050405020304" pitchFamily="18" charset="0"/>
              </a:rPr>
              <a:t>This the difference between cash and profit</a:t>
            </a:r>
            <a:endParaRPr lang="en-GB" sz="3400" dirty="0">
              <a:solidFill>
                <a:schemeClr val="bg1"/>
              </a:solidFill>
            </a:endParaRPr>
          </a:p>
        </p:txBody>
      </p:sp>
      <p:sp>
        <p:nvSpPr>
          <p:cNvPr id="4" name="Slide Number Placeholder 3">
            <a:extLst>
              <a:ext uri="{FF2B5EF4-FFF2-40B4-BE49-F238E27FC236}">
                <a16:creationId xmlns:a16="http://schemas.microsoft.com/office/drawing/2014/main" id="{3910331C-F442-48B2-9F9B-46A0746B33A7}"/>
              </a:ext>
            </a:extLst>
          </p:cNvPr>
          <p:cNvSpPr>
            <a:spLocks noGrp="1"/>
          </p:cNvSpPr>
          <p:nvPr>
            <p:ph type="sldNum" sz="quarter" idx="12"/>
          </p:nvPr>
        </p:nvSpPr>
        <p:spPr/>
        <p:txBody>
          <a:bodyPr/>
          <a:lstStyle/>
          <a:p>
            <a:fld id="{C3F65BB1-9206-4D7F-97F9-47DCC7DC6334}" type="slidenum">
              <a:rPr lang="en-GB" smtClean="0"/>
              <a:pPr/>
              <a:t>6</a:t>
            </a:fld>
            <a:endParaRPr lang="en-GB"/>
          </a:p>
        </p:txBody>
      </p:sp>
    </p:spTree>
    <p:extLst>
      <p:ext uri="{BB962C8B-B14F-4D97-AF65-F5344CB8AC3E}">
        <p14:creationId xmlns:p14="http://schemas.microsoft.com/office/powerpoint/2010/main" val="245506627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71400"/>
            <a:ext cx="8229600" cy="1143000"/>
          </a:xfrm>
        </p:spPr>
        <p:txBody>
          <a:bodyPr/>
          <a:lstStyle/>
          <a:p>
            <a:pPr algn="ctr"/>
            <a:r>
              <a:rPr lang="en-GB" dirty="0">
                <a:solidFill>
                  <a:srgbClr val="0070C0"/>
                </a:solidFill>
              </a:rPr>
              <a:t>Introduction</a:t>
            </a:r>
          </a:p>
        </p:txBody>
      </p:sp>
      <p:sp>
        <p:nvSpPr>
          <p:cNvPr id="3" name="Content Placeholder 2"/>
          <p:cNvSpPr>
            <a:spLocks noGrp="1"/>
          </p:cNvSpPr>
          <p:nvPr>
            <p:ph idx="1"/>
          </p:nvPr>
        </p:nvSpPr>
        <p:spPr>
          <a:xfrm>
            <a:off x="395536" y="1186640"/>
            <a:ext cx="7992888" cy="4114567"/>
          </a:xfrm>
          <a:solidFill>
            <a:schemeClr val="accent1">
              <a:lumMod val="75000"/>
            </a:schemeClr>
          </a:solidFill>
        </p:spPr>
        <p:txBody>
          <a:bodyPr>
            <a:normAutofit fontScale="47500" lnSpcReduction="20000"/>
          </a:bodyPr>
          <a:lstStyle/>
          <a:p>
            <a:pPr marL="214313" indent="-214313"/>
            <a:endParaRPr lang="en-GB" dirty="0">
              <a:solidFill>
                <a:srgbClr val="FFFF00"/>
              </a:solidFill>
              <a:latin typeface="Times New Roman" panose="02020603050405020304" pitchFamily="18" charset="0"/>
              <a:cs typeface="Times New Roman" panose="02020603050405020304" pitchFamily="18" charset="0"/>
            </a:endParaRPr>
          </a:p>
          <a:p>
            <a:pPr marL="214313" indent="-214313"/>
            <a:r>
              <a:rPr lang="en-GB" sz="4200" dirty="0">
                <a:solidFill>
                  <a:schemeClr val="bg1"/>
                </a:solidFill>
                <a:latin typeface="Times New Roman" panose="02020603050405020304" pitchFamily="18" charset="0"/>
                <a:cs typeface="Times New Roman" panose="02020603050405020304" pitchFamily="18" charset="0"/>
              </a:rPr>
              <a:t>Planning the activities of an organisation ensures that it sets out in the right direction. Without a formalised plan the organisation will lack direction and managers and staff will not be aware of their own targets and responsibilities.</a:t>
            </a:r>
          </a:p>
          <a:p>
            <a:pPr marL="214313" indent="-214313"/>
            <a:endParaRPr lang="en-GB" sz="4200" dirty="0">
              <a:solidFill>
                <a:schemeClr val="bg1"/>
              </a:solidFill>
              <a:latin typeface="Times New Roman" panose="02020603050405020304" pitchFamily="18" charset="0"/>
              <a:cs typeface="Times New Roman" panose="02020603050405020304" pitchFamily="18" charset="0"/>
            </a:endParaRPr>
          </a:p>
          <a:p>
            <a:pPr marL="214313" indent="-214313"/>
            <a:r>
              <a:rPr lang="en-GB" sz="4200" dirty="0">
                <a:solidFill>
                  <a:schemeClr val="bg1"/>
                </a:solidFill>
                <a:latin typeface="Times New Roman" panose="02020603050405020304" pitchFamily="18" charset="0"/>
                <a:cs typeface="Times New Roman" panose="02020603050405020304" pitchFamily="18" charset="0"/>
              </a:rPr>
              <a:t>A formalised plan will help to ensure a co-ordinated approach and the planning process itself will force managers to continually think ahead</a:t>
            </a:r>
          </a:p>
          <a:p>
            <a:pPr marL="214313" indent="-214313"/>
            <a:endParaRPr lang="en-GB" sz="4200" dirty="0">
              <a:solidFill>
                <a:schemeClr val="bg1"/>
              </a:solidFill>
              <a:latin typeface="Times New Roman" panose="02020603050405020304" pitchFamily="18" charset="0"/>
              <a:cs typeface="Times New Roman" panose="02020603050405020304" pitchFamily="18" charset="0"/>
            </a:endParaRPr>
          </a:p>
          <a:p>
            <a:pPr marL="214313" indent="-214313"/>
            <a:r>
              <a:rPr lang="en-GB" sz="4200" dirty="0">
                <a:solidFill>
                  <a:schemeClr val="bg1"/>
                </a:solidFill>
                <a:latin typeface="Times New Roman" panose="02020603050405020304" pitchFamily="18" charset="0"/>
                <a:cs typeface="Times New Roman" panose="02020603050405020304" pitchFamily="18" charset="0"/>
              </a:rPr>
              <a:t>To ensure that the organisation continues on course it is the responsibility of management to exercise control. Control is best achieved by comparison of the actual results with the original plan. Appropriate action can then be taken to correct any deviations from the plan. The two activities of planning and control must go together.</a:t>
            </a:r>
          </a:p>
        </p:txBody>
      </p:sp>
      <p:sp>
        <p:nvSpPr>
          <p:cNvPr id="4" name="Slide Number Placeholder 3">
            <a:extLst>
              <a:ext uri="{FF2B5EF4-FFF2-40B4-BE49-F238E27FC236}">
                <a16:creationId xmlns:a16="http://schemas.microsoft.com/office/drawing/2014/main" id="{F77E7C62-B85C-4734-9586-DC48DBD988B3}"/>
              </a:ext>
            </a:extLst>
          </p:cNvPr>
          <p:cNvSpPr>
            <a:spLocks noGrp="1"/>
          </p:cNvSpPr>
          <p:nvPr>
            <p:ph type="sldNum" sz="quarter" idx="12"/>
          </p:nvPr>
        </p:nvSpPr>
        <p:spPr/>
        <p:txBody>
          <a:bodyPr/>
          <a:lstStyle/>
          <a:p>
            <a:fld id="{C3F65BB1-9206-4D7F-97F9-47DCC7DC6334}" type="slidenum">
              <a:rPr lang="en-GB" smtClean="0"/>
              <a:pPr/>
              <a:t>7</a:t>
            </a:fld>
            <a:endParaRPr lang="en-GB"/>
          </a:p>
        </p:txBody>
      </p:sp>
    </p:spTree>
    <p:extLst>
      <p:ext uri="{BB962C8B-B14F-4D97-AF65-F5344CB8AC3E}">
        <p14:creationId xmlns:p14="http://schemas.microsoft.com/office/powerpoint/2010/main" val="174458908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accent1">
                    <a:lumMod val="75000"/>
                  </a:schemeClr>
                </a:solidFill>
              </a:rPr>
              <a:t>What is a budget?</a:t>
            </a:r>
          </a:p>
        </p:txBody>
      </p:sp>
      <p:sp>
        <p:nvSpPr>
          <p:cNvPr id="3" name="Content Placeholder 2"/>
          <p:cNvSpPr>
            <a:spLocks noGrp="1"/>
          </p:cNvSpPr>
          <p:nvPr>
            <p:ph idx="1"/>
          </p:nvPr>
        </p:nvSpPr>
        <p:spPr>
          <a:xfrm>
            <a:off x="899592" y="1417638"/>
            <a:ext cx="7488832" cy="3883570"/>
          </a:xfrm>
          <a:solidFill>
            <a:schemeClr val="accent1">
              <a:lumMod val="50000"/>
            </a:schemeClr>
          </a:solidFill>
        </p:spPr>
        <p:txBody>
          <a:bodyPr>
            <a:normAutofit/>
          </a:bodyPr>
          <a:lstStyle/>
          <a:p>
            <a:pPr marL="0" indent="0">
              <a:buNone/>
            </a:pPr>
            <a:endParaRPr lang="en-GB" dirty="0">
              <a:latin typeface="Times New Roman" panose="02020603050405020304" pitchFamily="18" charset="0"/>
              <a:cs typeface="Times New Roman" panose="02020603050405020304" pitchFamily="18" charset="0"/>
            </a:endParaRPr>
          </a:p>
          <a:p>
            <a:pPr marL="0" indent="0">
              <a:buNone/>
            </a:pPr>
            <a:r>
              <a:rPr lang="en-GB" sz="2300" dirty="0">
                <a:solidFill>
                  <a:schemeClr val="bg1"/>
                </a:solidFill>
                <a:latin typeface="Times New Roman" panose="02020603050405020304" pitchFamily="18" charset="0"/>
                <a:cs typeface="Times New Roman" panose="02020603050405020304" pitchFamily="18" charset="0"/>
              </a:rPr>
              <a:t>A budget is “a quantitative expression of a plan for a defined period of time. It may include planned sales volumes and revenues, resource quantities, costs and expenses, assets, liabilities and cash flows. A budget provides a focus for the organisation aids the co-ordination of activities and facilitates control.”</a:t>
            </a:r>
          </a:p>
          <a:p>
            <a:endParaRPr lang="en-GB" sz="2300" dirty="0">
              <a:solidFill>
                <a:schemeClr val="bg1"/>
              </a:solidFill>
              <a:latin typeface="Times New Roman" panose="02020603050405020304" pitchFamily="18" charset="0"/>
              <a:cs typeface="Times New Roman" panose="02020603050405020304" pitchFamily="18" charset="0"/>
            </a:endParaRPr>
          </a:p>
          <a:p>
            <a:pPr marL="0" indent="0">
              <a:buNone/>
            </a:pPr>
            <a:r>
              <a:rPr lang="en-GB" sz="2300" dirty="0">
                <a:solidFill>
                  <a:schemeClr val="bg1"/>
                </a:solidFill>
                <a:latin typeface="Times New Roman" panose="02020603050405020304" pitchFamily="18" charset="0"/>
                <a:cs typeface="Times New Roman" panose="02020603050405020304" pitchFamily="18" charset="0"/>
              </a:rPr>
              <a:t>(</a:t>
            </a:r>
            <a:r>
              <a:rPr lang="en-GB" sz="1800" dirty="0">
                <a:solidFill>
                  <a:schemeClr val="bg1"/>
                </a:solidFill>
                <a:latin typeface="Times New Roman" panose="02020603050405020304" pitchFamily="18" charset="0"/>
                <a:cs typeface="Times New Roman" panose="02020603050405020304" pitchFamily="18" charset="0"/>
              </a:rPr>
              <a:t>Chartered Institute of Management Accountants (CIMA) 2005)</a:t>
            </a:r>
            <a:endParaRPr lang="en-GB" sz="1800" dirty="0">
              <a:solidFill>
                <a:schemeClr val="bg1"/>
              </a:solidFill>
            </a:endParaRPr>
          </a:p>
        </p:txBody>
      </p:sp>
      <p:sp>
        <p:nvSpPr>
          <p:cNvPr id="4" name="Slide Number Placeholder 3">
            <a:extLst>
              <a:ext uri="{FF2B5EF4-FFF2-40B4-BE49-F238E27FC236}">
                <a16:creationId xmlns:a16="http://schemas.microsoft.com/office/drawing/2014/main" id="{D01A40CD-B7C2-4B5D-B8B2-29AC86255AA8}"/>
              </a:ext>
            </a:extLst>
          </p:cNvPr>
          <p:cNvSpPr>
            <a:spLocks noGrp="1"/>
          </p:cNvSpPr>
          <p:nvPr>
            <p:ph type="sldNum" sz="quarter" idx="12"/>
          </p:nvPr>
        </p:nvSpPr>
        <p:spPr/>
        <p:txBody>
          <a:bodyPr/>
          <a:lstStyle/>
          <a:p>
            <a:fld id="{C3F65BB1-9206-4D7F-97F9-47DCC7DC6334}" type="slidenum">
              <a:rPr lang="en-GB" smtClean="0"/>
              <a:pPr/>
              <a:t>8</a:t>
            </a:fld>
            <a:endParaRPr lang="en-GB"/>
          </a:p>
        </p:txBody>
      </p:sp>
    </p:spTree>
    <p:extLst>
      <p:ext uri="{BB962C8B-B14F-4D97-AF65-F5344CB8AC3E}">
        <p14:creationId xmlns:p14="http://schemas.microsoft.com/office/powerpoint/2010/main" val="88056347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circle(in)">
                                      <p:cBhvr>
                                        <p:cTn id="11" dur="20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circle(in)">
                                      <p:cBhvr>
                                        <p:cTn id="16"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67D23-C2BA-4407-86FF-6BB3C032E9B4}"/>
              </a:ext>
            </a:extLst>
          </p:cNvPr>
          <p:cNvSpPr>
            <a:spLocks noGrp="1"/>
          </p:cNvSpPr>
          <p:nvPr>
            <p:ph type="title"/>
          </p:nvPr>
        </p:nvSpPr>
        <p:spPr/>
        <p:txBody>
          <a:bodyPr/>
          <a:lstStyle/>
          <a:p>
            <a:pPr algn="ctr"/>
            <a:r>
              <a:rPr lang="en-GB" dirty="0">
                <a:solidFill>
                  <a:srgbClr val="0070C0"/>
                </a:solidFill>
              </a:rPr>
              <a:t>The benefits of budgeting</a:t>
            </a:r>
          </a:p>
        </p:txBody>
      </p:sp>
      <p:graphicFrame>
        <p:nvGraphicFramePr>
          <p:cNvPr id="4" name="Content Placeholder 3">
            <a:extLst>
              <a:ext uri="{FF2B5EF4-FFF2-40B4-BE49-F238E27FC236}">
                <a16:creationId xmlns:a16="http://schemas.microsoft.com/office/drawing/2014/main" id="{A9FA3040-8338-40AC-98A3-574E6266AAA9}"/>
              </a:ext>
            </a:extLst>
          </p:cNvPr>
          <p:cNvGraphicFramePr>
            <a:graphicFrameLocks noGrp="1"/>
          </p:cNvGraphicFramePr>
          <p:nvPr>
            <p:ph idx="1"/>
            <p:extLst>
              <p:ext uri="{D42A27DB-BD31-4B8C-83A1-F6EECF244321}">
                <p14:modId xmlns:p14="http://schemas.microsoft.com/office/powerpoint/2010/main" val="4073337573"/>
              </p:ext>
            </p:extLst>
          </p:nvPr>
        </p:nvGraphicFramePr>
        <p:xfrm>
          <a:off x="179512" y="1268760"/>
          <a:ext cx="8507288" cy="41764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78A96AB6-EB2A-4986-BFCE-F8B33C271618}"/>
              </a:ext>
            </a:extLst>
          </p:cNvPr>
          <p:cNvSpPr>
            <a:spLocks noGrp="1"/>
          </p:cNvSpPr>
          <p:nvPr>
            <p:ph type="sldNum" sz="quarter" idx="12"/>
          </p:nvPr>
        </p:nvSpPr>
        <p:spPr/>
        <p:txBody>
          <a:bodyPr/>
          <a:lstStyle/>
          <a:p>
            <a:fld id="{D57F1E4F-1CFF-5643-939E-217C01CDF565}" type="slidenum">
              <a:rPr lang="en-US" smtClean="0"/>
              <a:pPr/>
              <a:t>9</a:t>
            </a:fld>
            <a:endParaRPr lang="en-US" dirty="0"/>
          </a:p>
        </p:txBody>
      </p:sp>
    </p:spTree>
    <p:extLst>
      <p:ext uri="{BB962C8B-B14F-4D97-AF65-F5344CB8AC3E}">
        <p14:creationId xmlns:p14="http://schemas.microsoft.com/office/powerpoint/2010/main" val="416978858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8253E-2CBB-49BE-816E-D859367270D2}"/>
              </a:ext>
            </a:extLst>
          </p:cNvPr>
          <p:cNvSpPr>
            <a:spLocks noGrp="1"/>
          </p:cNvSpPr>
          <p:nvPr>
            <p:ph type="title"/>
          </p:nvPr>
        </p:nvSpPr>
        <p:spPr>
          <a:xfrm>
            <a:off x="457200" y="136525"/>
            <a:ext cx="8229600" cy="1143000"/>
          </a:xfrm>
        </p:spPr>
        <p:txBody>
          <a:bodyPr/>
          <a:lstStyle/>
          <a:p>
            <a:pPr algn="ctr"/>
            <a:r>
              <a:rPr lang="en-GB" dirty="0">
                <a:solidFill>
                  <a:srgbClr val="0070C0"/>
                </a:solidFill>
              </a:rPr>
              <a:t>3-month cash budget layout</a:t>
            </a:r>
          </a:p>
        </p:txBody>
      </p:sp>
      <p:pic>
        <p:nvPicPr>
          <p:cNvPr id="4" name="Content Placeholder 3">
            <a:extLst>
              <a:ext uri="{FF2B5EF4-FFF2-40B4-BE49-F238E27FC236}">
                <a16:creationId xmlns:a16="http://schemas.microsoft.com/office/drawing/2014/main" id="{AF65DD54-3DE0-45BD-BD48-2EE2A1849B6C}"/>
              </a:ext>
            </a:extLst>
          </p:cNvPr>
          <p:cNvPicPr>
            <a:picLocks noGrp="1" noChangeAspect="1"/>
          </p:cNvPicPr>
          <p:nvPr>
            <p:ph idx="1"/>
          </p:nvPr>
        </p:nvPicPr>
        <p:blipFill>
          <a:blip r:embed="rId2"/>
          <a:stretch>
            <a:fillRect/>
          </a:stretch>
        </p:blipFill>
        <p:spPr>
          <a:xfrm>
            <a:off x="457200" y="1196752"/>
            <a:ext cx="8147248" cy="4104456"/>
          </a:xfrm>
          <a:prstGeom prst="rect">
            <a:avLst/>
          </a:prstGeom>
        </p:spPr>
      </p:pic>
      <p:sp>
        <p:nvSpPr>
          <p:cNvPr id="3" name="Slide Number Placeholder 2">
            <a:extLst>
              <a:ext uri="{FF2B5EF4-FFF2-40B4-BE49-F238E27FC236}">
                <a16:creationId xmlns:a16="http://schemas.microsoft.com/office/drawing/2014/main" id="{14A9F868-A7B8-45B3-9030-296283715492}"/>
              </a:ext>
            </a:extLst>
          </p:cNvPr>
          <p:cNvSpPr>
            <a:spLocks noGrp="1"/>
          </p:cNvSpPr>
          <p:nvPr>
            <p:ph type="sldNum" sz="quarter" idx="12"/>
          </p:nvPr>
        </p:nvSpPr>
        <p:spPr/>
        <p:txBody>
          <a:bodyPr/>
          <a:lstStyle/>
          <a:p>
            <a:fld id="{D57F1E4F-1CFF-5643-939E-217C01CDF565}" type="slidenum">
              <a:rPr lang="en-US" smtClean="0"/>
              <a:pPr/>
              <a:t>10</a:t>
            </a:fld>
            <a:endParaRPr lang="en-US" dirty="0"/>
          </a:p>
        </p:txBody>
      </p:sp>
    </p:spTree>
    <p:extLst>
      <p:ext uri="{BB962C8B-B14F-4D97-AF65-F5344CB8AC3E}">
        <p14:creationId xmlns:p14="http://schemas.microsoft.com/office/powerpoint/2010/main" val="2674169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20692-9748-49BD-91ED-9933D529AAB6}"/>
              </a:ext>
            </a:extLst>
          </p:cNvPr>
          <p:cNvSpPr>
            <a:spLocks noGrp="1"/>
          </p:cNvSpPr>
          <p:nvPr>
            <p:ph type="title"/>
          </p:nvPr>
        </p:nvSpPr>
        <p:spPr>
          <a:xfrm>
            <a:off x="457200" y="71870"/>
            <a:ext cx="8229600" cy="1143000"/>
          </a:xfrm>
        </p:spPr>
        <p:txBody>
          <a:bodyPr/>
          <a:lstStyle/>
          <a:p>
            <a:pPr algn="ctr"/>
            <a:r>
              <a:rPr lang="en-GB" dirty="0">
                <a:solidFill>
                  <a:srgbClr val="0070C0"/>
                </a:solidFill>
              </a:rPr>
              <a:t>Worked example – 1 (receipts)</a:t>
            </a:r>
          </a:p>
        </p:txBody>
      </p:sp>
      <p:sp>
        <p:nvSpPr>
          <p:cNvPr id="4" name="Content Placeholder 3">
            <a:extLst>
              <a:ext uri="{FF2B5EF4-FFF2-40B4-BE49-F238E27FC236}">
                <a16:creationId xmlns:a16="http://schemas.microsoft.com/office/drawing/2014/main" id="{5A1F814D-06AB-4E60-99A9-81A59411A830}"/>
              </a:ext>
            </a:extLst>
          </p:cNvPr>
          <p:cNvSpPr>
            <a:spLocks noGrp="1"/>
          </p:cNvSpPr>
          <p:nvPr>
            <p:ph idx="1"/>
          </p:nvPr>
        </p:nvSpPr>
        <p:spPr>
          <a:xfrm>
            <a:off x="457200" y="1052736"/>
            <a:ext cx="8229600" cy="969496"/>
          </a:xfrm>
          <a:prstGeom prst="rect">
            <a:avLst/>
          </a:prstGeom>
          <a:solidFill>
            <a:schemeClr val="accent1">
              <a:lumMod val="50000"/>
            </a:schemeClr>
          </a:solidFill>
        </p:spPr>
        <p:txBody>
          <a:bodyPr wrap="square">
            <a:spAutoFit/>
          </a:bodyPr>
          <a:lstStyle/>
          <a:p>
            <a:pPr marL="0" indent="0" defTabSz="685800" fontAlgn="base">
              <a:buNone/>
            </a:pPr>
            <a:r>
              <a:rPr lang="en-GB" altLang="en-US" sz="19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The following data has been extracted from the operating budgets of the Hereford Organisation for 2020. You are required to produce a cash budget for the three months ending December 2020.</a:t>
            </a:r>
            <a:endParaRPr lang="en-GB" altLang="en-US" sz="1900" dirty="0">
              <a:solidFill>
                <a:schemeClr val="bg1"/>
              </a:solidFill>
              <a:latin typeface="Times New Roman" panose="02020603050405020304" pitchFamily="18" charset="0"/>
              <a:cs typeface="Times New Roman" panose="02020603050405020304" pitchFamily="18" charset="0"/>
            </a:endParaRPr>
          </a:p>
        </p:txBody>
      </p:sp>
      <p:graphicFrame>
        <p:nvGraphicFramePr>
          <p:cNvPr id="5" name="Table 4">
            <a:extLst>
              <a:ext uri="{FF2B5EF4-FFF2-40B4-BE49-F238E27FC236}">
                <a16:creationId xmlns:a16="http://schemas.microsoft.com/office/drawing/2014/main" id="{517A90CC-AE35-4ECB-8448-0353D2761FD0}"/>
              </a:ext>
            </a:extLst>
          </p:cNvPr>
          <p:cNvGraphicFramePr>
            <a:graphicFrameLocks noGrp="1"/>
          </p:cNvGraphicFramePr>
          <p:nvPr>
            <p:extLst>
              <p:ext uri="{D42A27DB-BD31-4B8C-83A1-F6EECF244321}">
                <p14:modId xmlns:p14="http://schemas.microsoft.com/office/powerpoint/2010/main" val="4176535523"/>
              </p:ext>
            </p:extLst>
          </p:nvPr>
        </p:nvGraphicFramePr>
        <p:xfrm>
          <a:off x="457200" y="2211734"/>
          <a:ext cx="8229599" cy="3502914"/>
        </p:xfrm>
        <a:graphic>
          <a:graphicData uri="http://schemas.openxmlformats.org/drawingml/2006/table">
            <a:tbl>
              <a:tblPr>
                <a:tableStyleId>{5C22544A-7EE6-4342-B048-85BDC9FD1C3A}</a:tableStyleId>
              </a:tblPr>
              <a:tblGrid>
                <a:gridCol w="2057401">
                  <a:extLst>
                    <a:ext uri="{9D8B030D-6E8A-4147-A177-3AD203B41FA5}">
                      <a16:colId xmlns:a16="http://schemas.microsoft.com/office/drawing/2014/main" val="20000"/>
                    </a:ext>
                  </a:extLst>
                </a:gridCol>
                <a:gridCol w="1838859">
                  <a:extLst>
                    <a:ext uri="{9D8B030D-6E8A-4147-A177-3AD203B41FA5}">
                      <a16:colId xmlns:a16="http://schemas.microsoft.com/office/drawing/2014/main" val="20001"/>
                    </a:ext>
                  </a:extLst>
                </a:gridCol>
                <a:gridCol w="2275938">
                  <a:extLst>
                    <a:ext uri="{9D8B030D-6E8A-4147-A177-3AD203B41FA5}">
                      <a16:colId xmlns:a16="http://schemas.microsoft.com/office/drawing/2014/main" val="20002"/>
                    </a:ext>
                  </a:extLst>
                </a:gridCol>
                <a:gridCol w="2057401">
                  <a:extLst>
                    <a:ext uri="{9D8B030D-6E8A-4147-A177-3AD203B41FA5}">
                      <a16:colId xmlns:a16="http://schemas.microsoft.com/office/drawing/2014/main" val="20003"/>
                    </a:ext>
                  </a:extLst>
                </a:gridCol>
              </a:tblGrid>
              <a:tr h="549014">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Estimated Sales</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Ticket Sales</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Food &amp; Beverage Sales</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Sundry Sales</a:t>
                      </a:r>
                    </a:p>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 </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0"/>
                  </a:ext>
                </a:extLst>
              </a:tr>
              <a:tr h="272394">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 </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a:solidFill>
                            <a:schemeClr val="bg1"/>
                          </a:solidFill>
                          <a:effectLst/>
                          <a:latin typeface="Times New Roman" panose="02020603050405020304" pitchFamily="18" charset="0"/>
                          <a:cs typeface="Times New Roman" panose="02020603050405020304" pitchFamily="18" charset="0"/>
                        </a:rPr>
                        <a:t>£</a:t>
                      </a:r>
                      <a:endParaRPr lang="en-GB" sz="1900" b="1">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1"/>
                  </a:ext>
                </a:extLst>
              </a:tr>
              <a:tr h="549014">
                <a:tc>
                  <a:txBody>
                    <a:bodyPr/>
                    <a:lstStyle/>
                    <a:p>
                      <a:pPr algn="just">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September</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4,000</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2,950</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  80</a:t>
                      </a:r>
                    </a:p>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 </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2"/>
                  </a:ext>
                </a:extLst>
              </a:tr>
              <a:tr h="549014">
                <a:tc>
                  <a:txBody>
                    <a:bodyPr/>
                    <a:lstStyle/>
                    <a:p>
                      <a:pPr algn="just">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October</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4,400</a:t>
                      </a:r>
                    </a:p>
                  </a:txBody>
                  <a:tcPr marL="51435" marR="51435" marT="0" marB="0">
                    <a:solidFill>
                      <a:schemeClr val="accent1">
                        <a:lumMod val="50000"/>
                      </a:schemeClr>
                    </a:solidFill>
                  </a:tcPr>
                </a:tc>
                <a:tc>
                  <a:txBody>
                    <a:bodyPr/>
                    <a:lstStyle/>
                    <a:p>
                      <a:pPr algn="ctr">
                        <a:lnSpc>
                          <a:spcPct val="115000"/>
                        </a:lnSpc>
                        <a:spcAft>
                          <a:spcPts val="0"/>
                        </a:spcAft>
                      </a:pPr>
                      <a:r>
                        <a:rPr lang="en-GB" sz="1900" b="1">
                          <a:solidFill>
                            <a:schemeClr val="bg1"/>
                          </a:solidFill>
                          <a:effectLst/>
                          <a:latin typeface="Times New Roman" panose="02020603050405020304" pitchFamily="18" charset="0"/>
                          <a:cs typeface="Times New Roman" panose="02020603050405020304" pitchFamily="18" charset="0"/>
                        </a:rPr>
                        <a:t>3,200</a:t>
                      </a:r>
                      <a:endParaRPr lang="en-GB" sz="1900" b="1">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130</a:t>
                      </a:r>
                    </a:p>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 </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3"/>
                  </a:ext>
                </a:extLst>
              </a:tr>
              <a:tr h="549014">
                <a:tc>
                  <a:txBody>
                    <a:bodyPr/>
                    <a:lstStyle/>
                    <a:p>
                      <a:pPr algn="just">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November</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4,600</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a:solidFill>
                            <a:schemeClr val="bg1"/>
                          </a:solidFill>
                          <a:effectLst/>
                          <a:latin typeface="Times New Roman" panose="02020603050405020304" pitchFamily="18" charset="0"/>
                          <a:cs typeface="Times New Roman" panose="02020603050405020304" pitchFamily="18" charset="0"/>
                        </a:rPr>
                        <a:t>3,400</a:t>
                      </a:r>
                      <a:endParaRPr lang="en-GB" sz="1900" b="1">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160</a:t>
                      </a:r>
                    </a:p>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 </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4"/>
                  </a:ext>
                </a:extLst>
              </a:tr>
              <a:tr h="549014">
                <a:tc>
                  <a:txBody>
                    <a:bodyPr/>
                    <a:lstStyle/>
                    <a:p>
                      <a:pPr algn="just">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December</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4,500</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3,150</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180</a:t>
                      </a:r>
                    </a:p>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 </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5"/>
                  </a:ext>
                </a:extLst>
              </a:tr>
            </a:tbl>
          </a:graphicData>
        </a:graphic>
      </p:graphicFrame>
      <p:sp>
        <p:nvSpPr>
          <p:cNvPr id="3" name="Slide Number Placeholder 2">
            <a:extLst>
              <a:ext uri="{FF2B5EF4-FFF2-40B4-BE49-F238E27FC236}">
                <a16:creationId xmlns:a16="http://schemas.microsoft.com/office/drawing/2014/main" id="{FB80C03F-1523-4E81-AF9E-5662BE113EA0}"/>
              </a:ext>
            </a:extLst>
          </p:cNvPr>
          <p:cNvSpPr>
            <a:spLocks noGrp="1"/>
          </p:cNvSpPr>
          <p:nvPr>
            <p:ph type="sldNum" sz="quarter" idx="12"/>
          </p:nvPr>
        </p:nvSpPr>
        <p:spPr/>
        <p:txBody>
          <a:bodyPr/>
          <a:lstStyle/>
          <a:p>
            <a:fld id="{D57F1E4F-1CFF-5643-939E-217C01CDF565}" type="slidenum">
              <a:rPr lang="en-US" smtClean="0"/>
              <a:pPr/>
              <a:t>11</a:t>
            </a:fld>
            <a:endParaRPr lang="en-US" dirty="0"/>
          </a:p>
        </p:txBody>
      </p:sp>
    </p:spTree>
    <p:extLst>
      <p:ext uri="{BB962C8B-B14F-4D97-AF65-F5344CB8AC3E}">
        <p14:creationId xmlns:p14="http://schemas.microsoft.com/office/powerpoint/2010/main" val="991972819"/>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bg/>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circle(in)">
                                      <p:cBhvr>
                                        <p:cTn id="19"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6FEB2-1AD5-44A1-8767-79D0B98600D5}"/>
              </a:ext>
            </a:extLst>
          </p:cNvPr>
          <p:cNvSpPr>
            <a:spLocks noGrp="1"/>
          </p:cNvSpPr>
          <p:nvPr>
            <p:ph type="title"/>
          </p:nvPr>
        </p:nvSpPr>
        <p:spPr/>
        <p:txBody>
          <a:bodyPr>
            <a:normAutofit/>
          </a:bodyPr>
          <a:lstStyle/>
          <a:p>
            <a:pPr algn="ctr"/>
            <a:r>
              <a:rPr lang="en-GB" dirty="0">
                <a:solidFill>
                  <a:srgbClr val="0070C0"/>
                </a:solidFill>
              </a:rPr>
              <a:t>Worked example – 2 (payments)</a:t>
            </a:r>
          </a:p>
        </p:txBody>
      </p:sp>
      <p:graphicFrame>
        <p:nvGraphicFramePr>
          <p:cNvPr id="4" name="Content Placeholder 3">
            <a:extLst>
              <a:ext uri="{FF2B5EF4-FFF2-40B4-BE49-F238E27FC236}">
                <a16:creationId xmlns:a16="http://schemas.microsoft.com/office/drawing/2014/main" id="{E318C761-124F-44C8-ACF8-26E8F99FB214}"/>
              </a:ext>
            </a:extLst>
          </p:cNvPr>
          <p:cNvGraphicFramePr>
            <a:graphicFrameLocks noGrp="1"/>
          </p:cNvGraphicFramePr>
          <p:nvPr>
            <p:ph idx="1"/>
            <p:extLst>
              <p:ext uri="{D42A27DB-BD31-4B8C-83A1-F6EECF244321}">
                <p14:modId xmlns:p14="http://schemas.microsoft.com/office/powerpoint/2010/main" val="320605361"/>
              </p:ext>
            </p:extLst>
          </p:nvPr>
        </p:nvGraphicFramePr>
        <p:xfrm>
          <a:off x="457200" y="1484784"/>
          <a:ext cx="8229600" cy="3744417"/>
        </p:xfrm>
        <a:graphic>
          <a:graphicData uri="http://schemas.openxmlformats.org/drawingml/2006/table">
            <a:tbl>
              <a:tblPr>
                <a:tableStyleId>{5C22544A-7EE6-4342-B048-85BDC9FD1C3A}</a:tableStyleId>
              </a:tblPr>
              <a:tblGrid>
                <a:gridCol w="1817519">
                  <a:extLst>
                    <a:ext uri="{9D8B030D-6E8A-4147-A177-3AD203B41FA5}">
                      <a16:colId xmlns:a16="http://schemas.microsoft.com/office/drawing/2014/main" val="2544853725"/>
                    </a:ext>
                  </a:extLst>
                </a:gridCol>
                <a:gridCol w="2078742">
                  <a:extLst>
                    <a:ext uri="{9D8B030D-6E8A-4147-A177-3AD203B41FA5}">
                      <a16:colId xmlns:a16="http://schemas.microsoft.com/office/drawing/2014/main" val="2585996642"/>
                    </a:ext>
                  </a:extLst>
                </a:gridCol>
                <a:gridCol w="2275939">
                  <a:extLst>
                    <a:ext uri="{9D8B030D-6E8A-4147-A177-3AD203B41FA5}">
                      <a16:colId xmlns:a16="http://schemas.microsoft.com/office/drawing/2014/main" val="1514087666"/>
                    </a:ext>
                  </a:extLst>
                </a:gridCol>
                <a:gridCol w="2057400">
                  <a:extLst>
                    <a:ext uri="{9D8B030D-6E8A-4147-A177-3AD203B41FA5}">
                      <a16:colId xmlns:a16="http://schemas.microsoft.com/office/drawing/2014/main" val="712102038"/>
                    </a:ext>
                  </a:extLst>
                </a:gridCol>
              </a:tblGrid>
              <a:tr h="682211">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Estimated</a:t>
                      </a:r>
                    </a:p>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expenditure</a:t>
                      </a: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Food &amp; Beverage </a:t>
                      </a:r>
                      <a:endParaRPr lang="en-GB" sz="1900" dirty="0">
                        <a:solidFill>
                          <a:schemeClr val="bg1"/>
                        </a:solidFill>
                        <a:effectLst/>
                        <a:latin typeface="Times New Roman" panose="02020603050405020304" pitchFamily="18" charset="0"/>
                        <a:ea typeface="Times New Roman"/>
                        <a:cs typeface="Times New Roman" panose="02020603050405020304" pitchFamily="18" charset="0"/>
                      </a:endParaRPr>
                    </a:p>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Purchases</a:t>
                      </a:r>
                      <a:endParaRPr lang="en-GB" sz="1900"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marL="0" marR="0" indent="0" algn="ctr" defTabSz="914400" rtl="0" eaLnBrk="1" fontAlgn="auto" latinLnBrk="0" hangingPunct="1">
                        <a:lnSpc>
                          <a:spcPct val="115000"/>
                        </a:lnSpc>
                        <a:spcBef>
                          <a:spcPts val="0"/>
                        </a:spcBef>
                        <a:spcAft>
                          <a:spcPts val="0"/>
                        </a:spcAft>
                        <a:buClrTx/>
                        <a:buSzTx/>
                        <a:buFontTx/>
                        <a:buNone/>
                        <a:tabLst/>
                        <a:defRPr/>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Labour costs</a:t>
                      </a:r>
                    </a:p>
                    <a:p>
                      <a:pPr algn="ctr">
                        <a:lnSpc>
                          <a:spcPct val="115000"/>
                        </a:lnSpc>
                        <a:spcAft>
                          <a:spcPts val="0"/>
                        </a:spcAft>
                      </a:pP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marL="0" marR="0" indent="0" algn="ctr" defTabSz="914400" rtl="0" eaLnBrk="1" fontAlgn="auto" latinLnBrk="0" hangingPunct="1">
                        <a:lnSpc>
                          <a:spcPct val="115000"/>
                        </a:lnSpc>
                        <a:spcBef>
                          <a:spcPts val="0"/>
                        </a:spcBef>
                        <a:spcAft>
                          <a:spcPts val="0"/>
                        </a:spcAft>
                        <a:buClrTx/>
                        <a:buSzTx/>
                        <a:buFontTx/>
                        <a:buNone/>
                        <a:tabLst/>
                        <a:defRPr/>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Overheads</a:t>
                      </a:r>
                    </a:p>
                    <a:p>
                      <a:pPr algn="ctr">
                        <a:lnSpc>
                          <a:spcPct val="115000"/>
                        </a:lnSpc>
                        <a:spcAft>
                          <a:spcPts val="0"/>
                        </a:spcAft>
                      </a:pP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3952433256"/>
                  </a:ext>
                </a:extLst>
              </a:tr>
              <a:tr h="342009">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 </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a:solidFill>
                            <a:schemeClr val="bg1"/>
                          </a:solidFill>
                          <a:effectLst/>
                          <a:latin typeface="Times New Roman" panose="02020603050405020304" pitchFamily="18" charset="0"/>
                          <a:cs typeface="Times New Roman" panose="02020603050405020304" pitchFamily="18" charset="0"/>
                        </a:rPr>
                        <a:t>£</a:t>
                      </a:r>
                      <a:endParaRPr lang="en-GB" sz="1900" b="1">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a:solidFill>
                            <a:schemeClr val="bg1"/>
                          </a:solidFill>
                          <a:effectLst/>
                          <a:latin typeface="Times New Roman" panose="02020603050405020304" pitchFamily="18" charset="0"/>
                          <a:cs typeface="Times New Roman" panose="02020603050405020304" pitchFamily="18" charset="0"/>
                        </a:rPr>
                        <a:t>£</a:t>
                      </a:r>
                      <a:endParaRPr lang="en-GB" sz="1900" b="1">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2533442691"/>
                  </a:ext>
                </a:extLst>
              </a:tr>
              <a:tr h="690301">
                <a:tc>
                  <a:txBody>
                    <a:bodyPr/>
                    <a:lstStyle/>
                    <a:p>
                      <a:pPr algn="just">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September</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1,180</a:t>
                      </a: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2,325</a:t>
                      </a: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1,395</a:t>
                      </a:r>
                    </a:p>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1880012748"/>
                  </a:ext>
                </a:extLst>
              </a:tr>
              <a:tr h="676632">
                <a:tc>
                  <a:txBody>
                    <a:bodyPr/>
                    <a:lstStyle/>
                    <a:p>
                      <a:pPr algn="just">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October</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1,216</a:t>
                      </a:r>
                    </a:p>
                  </a:txBody>
                  <a:tcPr marL="51435" marR="51435" marT="0" marB="0">
                    <a:solidFill>
                      <a:schemeClr val="accent1">
                        <a:lumMod val="50000"/>
                      </a:schemeClr>
                    </a:solidFill>
                  </a:tcPr>
                </a:tc>
                <a:tc>
                  <a:txBody>
                    <a:bodyPr/>
                    <a:lstStyle/>
                    <a:p>
                      <a:pPr algn="ctr">
                        <a:lnSpc>
                          <a:spcPct val="115000"/>
                        </a:lnSpc>
                        <a:spcAft>
                          <a:spcPts val="0"/>
                        </a:spcAft>
                      </a:pPr>
                      <a:r>
                        <a:rPr lang="en-GB" sz="1900" b="1">
                          <a:solidFill>
                            <a:schemeClr val="bg1"/>
                          </a:solidFill>
                          <a:effectLst/>
                          <a:latin typeface="Times New Roman" panose="02020603050405020304" pitchFamily="18" charset="0"/>
                          <a:ea typeface="Times New Roman"/>
                          <a:cs typeface="Times New Roman" panose="02020603050405020304" pitchFamily="18" charset="0"/>
                        </a:rPr>
                        <a:t>2,560</a:t>
                      </a:r>
                    </a:p>
                  </a:txBody>
                  <a:tcPr marL="51435" marR="51435" marT="0" marB="0">
                    <a:solidFill>
                      <a:schemeClr val="accent1">
                        <a:lumMod val="50000"/>
                      </a:schemeClr>
                    </a:solidFill>
                  </a:tcPr>
                </a:tc>
                <a:tc>
                  <a:txBody>
                    <a:bodyPr/>
                    <a:lstStyle/>
                    <a:p>
                      <a:pPr algn="ctr">
                        <a:lnSpc>
                          <a:spcPct val="115000"/>
                        </a:lnSpc>
                        <a:spcAft>
                          <a:spcPts val="0"/>
                        </a:spcAft>
                      </a:pPr>
                      <a:r>
                        <a:rPr lang="en-GB" sz="1900" b="1">
                          <a:solidFill>
                            <a:schemeClr val="bg1"/>
                          </a:solidFill>
                          <a:effectLst/>
                          <a:latin typeface="Times New Roman" panose="02020603050405020304" pitchFamily="18" charset="0"/>
                          <a:ea typeface="Times New Roman"/>
                          <a:cs typeface="Times New Roman" panose="02020603050405020304" pitchFamily="18" charset="0"/>
                        </a:rPr>
                        <a:t>1,535</a:t>
                      </a:r>
                    </a:p>
                    <a:p>
                      <a:pPr algn="ctr">
                        <a:lnSpc>
                          <a:spcPct val="115000"/>
                        </a:lnSpc>
                        <a:spcAft>
                          <a:spcPts val="0"/>
                        </a:spcAft>
                      </a:pPr>
                      <a:r>
                        <a:rPr lang="en-GB" sz="1900" b="1">
                          <a:solidFill>
                            <a:schemeClr val="bg1"/>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1114278586"/>
                  </a:ext>
                </a:extLst>
              </a:tr>
              <a:tr h="676632">
                <a:tc>
                  <a:txBody>
                    <a:bodyPr/>
                    <a:lstStyle/>
                    <a:p>
                      <a:pPr algn="just">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November</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1,360</a:t>
                      </a: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2,720</a:t>
                      </a:r>
                    </a:p>
                  </a:txBody>
                  <a:tcPr marL="51435" marR="51435" marT="0" marB="0">
                    <a:solidFill>
                      <a:schemeClr val="accent1">
                        <a:lumMod val="50000"/>
                      </a:schemeClr>
                    </a:solidFill>
                  </a:tcPr>
                </a:tc>
                <a:tc>
                  <a:txBody>
                    <a:bodyPr/>
                    <a:lstStyle/>
                    <a:p>
                      <a:pPr algn="ctr">
                        <a:lnSpc>
                          <a:spcPct val="115000"/>
                        </a:lnSpc>
                        <a:spcAft>
                          <a:spcPts val="0"/>
                        </a:spcAft>
                      </a:pPr>
                      <a:r>
                        <a:rPr lang="en-GB" sz="1900" b="1">
                          <a:solidFill>
                            <a:schemeClr val="bg1"/>
                          </a:solidFill>
                          <a:effectLst/>
                          <a:latin typeface="Times New Roman" panose="02020603050405020304" pitchFamily="18" charset="0"/>
                          <a:ea typeface="Times New Roman"/>
                          <a:cs typeface="Times New Roman" panose="02020603050405020304" pitchFamily="18" charset="0"/>
                        </a:rPr>
                        <a:t>1,632</a:t>
                      </a:r>
                    </a:p>
                    <a:p>
                      <a:pPr algn="ctr">
                        <a:lnSpc>
                          <a:spcPct val="115000"/>
                        </a:lnSpc>
                        <a:spcAft>
                          <a:spcPts val="0"/>
                        </a:spcAft>
                      </a:pPr>
                      <a:r>
                        <a:rPr lang="en-GB" sz="1900" b="1">
                          <a:solidFill>
                            <a:schemeClr val="bg1"/>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1542040727"/>
                  </a:ext>
                </a:extLst>
              </a:tr>
              <a:tr h="676632">
                <a:tc>
                  <a:txBody>
                    <a:bodyPr/>
                    <a:lstStyle/>
                    <a:p>
                      <a:pPr algn="just">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December</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1,197</a:t>
                      </a: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2,600</a:t>
                      </a: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1,560</a:t>
                      </a:r>
                    </a:p>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2759045648"/>
                  </a:ext>
                </a:extLst>
              </a:tr>
            </a:tbl>
          </a:graphicData>
        </a:graphic>
      </p:graphicFrame>
      <p:sp>
        <p:nvSpPr>
          <p:cNvPr id="3" name="Slide Number Placeholder 2">
            <a:extLst>
              <a:ext uri="{FF2B5EF4-FFF2-40B4-BE49-F238E27FC236}">
                <a16:creationId xmlns:a16="http://schemas.microsoft.com/office/drawing/2014/main" id="{3FD45E50-3C8D-4EF6-8A2C-E128B0B5563F}"/>
              </a:ext>
            </a:extLst>
          </p:cNvPr>
          <p:cNvSpPr>
            <a:spLocks noGrp="1"/>
          </p:cNvSpPr>
          <p:nvPr>
            <p:ph type="sldNum" sz="quarter" idx="12"/>
          </p:nvPr>
        </p:nvSpPr>
        <p:spPr/>
        <p:txBody>
          <a:bodyPr/>
          <a:lstStyle/>
          <a:p>
            <a:fld id="{D57F1E4F-1CFF-5643-939E-217C01CDF565}" type="slidenum">
              <a:rPr lang="en-US" smtClean="0"/>
              <a:pPr/>
              <a:t>12</a:t>
            </a:fld>
            <a:endParaRPr lang="en-US" dirty="0"/>
          </a:p>
        </p:txBody>
      </p:sp>
    </p:spTree>
    <p:extLst>
      <p:ext uri="{BB962C8B-B14F-4D97-AF65-F5344CB8AC3E}">
        <p14:creationId xmlns:p14="http://schemas.microsoft.com/office/powerpoint/2010/main" val="312642376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D8308-54B3-419D-9ECB-8CF1C95BEB7D}"/>
              </a:ext>
            </a:extLst>
          </p:cNvPr>
          <p:cNvSpPr>
            <a:spLocks noGrp="1"/>
          </p:cNvSpPr>
          <p:nvPr>
            <p:ph type="title"/>
          </p:nvPr>
        </p:nvSpPr>
        <p:spPr>
          <a:xfrm>
            <a:off x="457200" y="174330"/>
            <a:ext cx="8229600" cy="1143000"/>
          </a:xfrm>
        </p:spPr>
        <p:txBody>
          <a:bodyPr>
            <a:normAutofit/>
          </a:bodyPr>
          <a:lstStyle/>
          <a:p>
            <a:r>
              <a:rPr lang="en-GB" sz="3600" dirty="0">
                <a:solidFill>
                  <a:schemeClr val="tx2">
                    <a:lumMod val="60000"/>
                    <a:lumOff val="40000"/>
                  </a:schemeClr>
                </a:solidFill>
              </a:rPr>
              <a:t>Worked example – 3 (notes</a:t>
            </a:r>
            <a:r>
              <a:rPr lang="en-GB" sz="3600" dirty="0"/>
              <a:t>)</a:t>
            </a:r>
          </a:p>
        </p:txBody>
      </p:sp>
      <p:sp>
        <p:nvSpPr>
          <p:cNvPr id="3" name="Slide Number Placeholder 2">
            <a:extLst>
              <a:ext uri="{FF2B5EF4-FFF2-40B4-BE49-F238E27FC236}">
                <a16:creationId xmlns:a16="http://schemas.microsoft.com/office/drawing/2014/main" id="{57360A7D-D922-41BD-AB60-1FFBFB8B25D1}"/>
              </a:ext>
            </a:extLst>
          </p:cNvPr>
          <p:cNvSpPr>
            <a:spLocks noGrp="1"/>
          </p:cNvSpPr>
          <p:nvPr>
            <p:ph type="sldNum" sz="quarter" idx="12"/>
          </p:nvPr>
        </p:nvSpPr>
        <p:spPr/>
        <p:txBody>
          <a:bodyPr/>
          <a:lstStyle/>
          <a:p>
            <a:fld id="{D57F1E4F-1CFF-5643-939E-217C01CDF565}" type="slidenum">
              <a:rPr lang="en-US" smtClean="0"/>
              <a:pPr/>
              <a:t>13</a:t>
            </a:fld>
            <a:endParaRPr lang="en-US" dirty="0"/>
          </a:p>
        </p:txBody>
      </p:sp>
      <p:sp>
        <p:nvSpPr>
          <p:cNvPr id="6" name="Content Placeholder 5">
            <a:extLst>
              <a:ext uri="{FF2B5EF4-FFF2-40B4-BE49-F238E27FC236}">
                <a16:creationId xmlns:a16="http://schemas.microsoft.com/office/drawing/2014/main" id="{CD777E7F-AE0F-4406-91AD-13F0D837FD4C}"/>
              </a:ext>
            </a:extLst>
          </p:cNvPr>
          <p:cNvSpPr>
            <a:spLocks noGrp="1"/>
          </p:cNvSpPr>
          <p:nvPr>
            <p:ph idx="1"/>
          </p:nvPr>
        </p:nvSpPr>
        <p:spPr/>
        <p:txBody>
          <a:bodyPr/>
          <a:lstStyle/>
          <a:p>
            <a:endParaRPr lang="en-GB"/>
          </a:p>
        </p:txBody>
      </p:sp>
      <p:graphicFrame>
        <p:nvGraphicFramePr>
          <p:cNvPr id="7" name="Table 6">
            <a:extLst>
              <a:ext uri="{FF2B5EF4-FFF2-40B4-BE49-F238E27FC236}">
                <a16:creationId xmlns:a16="http://schemas.microsoft.com/office/drawing/2014/main" id="{28FECE02-799E-4864-BF19-DE572510846F}"/>
              </a:ext>
            </a:extLst>
          </p:cNvPr>
          <p:cNvGraphicFramePr>
            <a:graphicFrameLocks noGrp="1"/>
          </p:cNvGraphicFramePr>
          <p:nvPr>
            <p:extLst>
              <p:ext uri="{D42A27DB-BD31-4B8C-83A1-F6EECF244321}">
                <p14:modId xmlns:p14="http://schemas.microsoft.com/office/powerpoint/2010/main" val="2565020204"/>
              </p:ext>
            </p:extLst>
          </p:nvPr>
        </p:nvGraphicFramePr>
        <p:xfrm>
          <a:off x="457200" y="1317330"/>
          <a:ext cx="8229600" cy="4207595"/>
        </p:xfrm>
        <a:graphic>
          <a:graphicData uri="http://schemas.openxmlformats.org/drawingml/2006/table">
            <a:tbl>
              <a:tblPr>
                <a:tableStyleId>{5C22544A-7EE6-4342-B048-85BDC9FD1C3A}</a:tableStyleId>
              </a:tblPr>
              <a:tblGrid>
                <a:gridCol w="900522">
                  <a:extLst>
                    <a:ext uri="{9D8B030D-6E8A-4147-A177-3AD203B41FA5}">
                      <a16:colId xmlns:a16="http://schemas.microsoft.com/office/drawing/2014/main" val="20000"/>
                    </a:ext>
                  </a:extLst>
                </a:gridCol>
                <a:gridCol w="7329078">
                  <a:extLst>
                    <a:ext uri="{9D8B030D-6E8A-4147-A177-3AD203B41FA5}">
                      <a16:colId xmlns:a16="http://schemas.microsoft.com/office/drawing/2014/main" val="20001"/>
                    </a:ext>
                  </a:extLst>
                </a:gridCol>
              </a:tblGrid>
              <a:tr h="653558">
                <a:tc>
                  <a:txBody>
                    <a:bodyPr/>
                    <a:lstStyle/>
                    <a:p>
                      <a:pPr algn="ctr">
                        <a:lnSpc>
                          <a:spcPct val="115000"/>
                        </a:lnSpc>
                        <a:spcAft>
                          <a:spcPts val="0"/>
                        </a:spcAft>
                      </a:pPr>
                      <a:r>
                        <a:rPr lang="en-GB" sz="1600" dirty="0">
                          <a:effectLst/>
                        </a:rPr>
                        <a:t>1</a:t>
                      </a:r>
                    </a:p>
                    <a:p>
                      <a:pPr algn="ctr">
                        <a:lnSpc>
                          <a:spcPct val="115000"/>
                        </a:lnSpc>
                        <a:spcAft>
                          <a:spcPts val="0"/>
                        </a:spcAft>
                      </a:pPr>
                      <a:r>
                        <a:rPr lang="en-GB" sz="1600" dirty="0">
                          <a:effectLst/>
                        </a:rPr>
                        <a:t> </a:t>
                      </a:r>
                      <a:endParaRPr lang="en-GB" sz="1600" dirty="0">
                        <a:effectLst/>
                        <a:latin typeface="Times New Roman"/>
                        <a:ea typeface="Times New Roman"/>
                        <a:cs typeface="Times New Roman"/>
                      </a:endParaRPr>
                    </a:p>
                  </a:txBody>
                  <a:tcPr marL="68580" marR="68580" marT="0" marB="0"/>
                </a:tc>
                <a:tc>
                  <a:txBody>
                    <a:bodyPr/>
                    <a:lstStyle/>
                    <a:p>
                      <a:pPr algn="just">
                        <a:lnSpc>
                          <a:spcPct val="115000"/>
                        </a:lnSpc>
                        <a:spcAft>
                          <a:spcPts val="0"/>
                        </a:spcAft>
                      </a:pPr>
                      <a:r>
                        <a:rPr lang="en-GB" sz="1400" b="1" dirty="0">
                          <a:effectLst/>
                          <a:latin typeface="Times New Roman" panose="02020603050405020304" pitchFamily="18" charset="0"/>
                          <a:cs typeface="Times New Roman" panose="02020603050405020304" pitchFamily="18" charset="0"/>
                        </a:rPr>
                        <a:t>Ticket sales are made on a credit basis. The Hereford Organisation allow one month’s credit to customers</a:t>
                      </a:r>
                    </a:p>
                  </a:txBody>
                  <a:tcPr marL="68580" marR="68580" marT="0" marB="0"/>
                </a:tc>
                <a:extLst>
                  <a:ext uri="{0D108BD9-81ED-4DB2-BD59-A6C34878D82A}">
                    <a16:rowId xmlns:a16="http://schemas.microsoft.com/office/drawing/2014/main" val="10000"/>
                  </a:ext>
                </a:extLst>
              </a:tr>
              <a:tr h="435705">
                <a:tc>
                  <a:txBody>
                    <a:bodyPr/>
                    <a:lstStyle/>
                    <a:p>
                      <a:pPr algn="ctr">
                        <a:lnSpc>
                          <a:spcPct val="115000"/>
                        </a:lnSpc>
                        <a:spcAft>
                          <a:spcPts val="0"/>
                        </a:spcAft>
                      </a:pPr>
                      <a:r>
                        <a:rPr lang="en-GB" sz="1600" dirty="0">
                          <a:effectLst/>
                        </a:rPr>
                        <a:t>2</a:t>
                      </a:r>
                      <a:endParaRPr lang="en-GB" sz="1600" dirty="0">
                        <a:effectLst/>
                        <a:latin typeface="Times New Roman"/>
                        <a:ea typeface="Times New Roman"/>
                        <a:cs typeface="Times New Roman"/>
                      </a:endParaRPr>
                    </a:p>
                  </a:txBody>
                  <a:tcPr marL="68580" marR="68580" marT="0" marB="0"/>
                </a:tc>
                <a:tc>
                  <a:txBody>
                    <a:bodyPr/>
                    <a:lstStyle/>
                    <a:p>
                      <a:pPr algn="just">
                        <a:lnSpc>
                          <a:spcPct val="115000"/>
                        </a:lnSpc>
                        <a:spcAft>
                          <a:spcPts val="0"/>
                        </a:spcAft>
                      </a:pPr>
                      <a:r>
                        <a:rPr lang="en-GB" sz="1400" b="1" dirty="0">
                          <a:effectLst/>
                          <a:latin typeface="Times New Roman" panose="02020603050405020304" pitchFamily="18" charset="0"/>
                          <a:cs typeface="Times New Roman" panose="02020603050405020304" pitchFamily="18" charset="0"/>
                        </a:rPr>
                        <a:t>All food and beverage and sundry sales are on a cash basis.</a:t>
                      </a:r>
                    </a:p>
                  </a:txBody>
                  <a:tcPr marL="68580" marR="68580" marT="0" marB="0"/>
                </a:tc>
                <a:extLst>
                  <a:ext uri="{0D108BD9-81ED-4DB2-BD59-A6C34878D82A}">
                    <a16:rowId xmlns:a16="http://schemas.microsoft.com/office/drawing/2014/main" val="10001"/>
                  </a:ext>
                </a:extLst>
              </a:tr>
              <a:tr h="653558">
                <a:tc>
                  <a:txBody>
                    <a:bodyPr/>
                    <a:lstStyle/>
                    <a:p>
                      <a:pPr algn="ctr">
                        <a:lnSpc>
                          <a:spcPct val="115000"/>
                        </a:lnSpc>
                        <a:spcAft>
                          <a:spcPts val="0"/>
                        </a:spcAft>
                      </a:pPr>
                      <a:r>
                        <a:rPr lang="en-GB" sz="1600" dirty="0">
                          <a:effectLst/>
                        </a:rPr>
                        <a:t>3</a:t>
                      </a:r>
                      <a:endParaRPr lang="en-GB" sz="1600" dirty="0">
                        <a:effectLst/>
                        <a:latin typeface="Times New Roman"/>
                        <a:ea typeface="Times New Roman"/>
                        <a:cs typeface="Times New Roman"/>
                      </a:endParaRPr>
                    </a:p>
                  </a:txBody>
                  <a:tcPr marL="68580" marR="68580" marT="0" marB="0"/>
                </a:tc>
                <a:tc>
                  <a:txBody>
                    <a:bodyPr/>
                    <a:lstStyle/>
                    <a:p>
                      <a:pPr algn="just">
                        <a:lnSpc>
                          <a:spcPct val="115000"/>
                        </a:lnSpc>
                        <a:spcAft>
                          <a:spcPts val="0"/>
                        </a:spcAft>
                      </a:pPr>
                      <a:r>
                        <a:rPr lang="en-GB" sz="1400" b="1" dirty="0">
                          <a:effectLst/>
                          <a:latin typeface="Times New Roman" panose="02020603050405020304" pitchFamily="18" charset="0"/>
                          <a:cs typeface="Times New Roman" panose="02020603050405020304" pitchFamily="18" charset="0"/>
                        </a:rPr>
                        <a:t>Payments for food and beverage purchases are made one month after the month of purchase.</a:t>
                      </a:r>
                    </a:p>
                  </a:txBody>
                  <a:tcPr marL="68580" marR="68580" marT="0" marB="0"/>
                </a:tc>
                <a:extLst>
                  <a:ext uri="{0D108BD9-81ED-4DB2-BD59-A6C34878D82A}">
                    <a16:rowId xmlns:a16="http://schemas.microsoft.com/office/drawing/2014/main" val="10002"/>
                  </a:ext>
                </a:extLst>
              </a:tr>
              <a:tr h="302888">
                <a:tc>
                  <a:txBody>
                    <a:bodyPr/>
                    <a:lstStyle/>
                    <a:p>
                      <a:pPr algn="ctr">
                        <a:lnSpc>
                          <a:spcPct val="115000"/>
                        </a:lnSpc>
                        <a:spcAft>
                          <a:spcPts val="0"/>
                        </a:spcAft>
                      </a:pPr>
                      <a:r>
                        <a:rPr lang="en-GB" sz="1600" dirty="0">
                          <a:effectLst/>
                        </a:rPr>
                        <a:t>4</a:t>
                      </a:r>
                      <a:endParaRPr lang="en-GB" sz="1600" dirty="0">
                        <a:effectLst/>
                        <a:latin typeface="Times New Roman"/>
                        <a:ea typeface="Times New Roman"/>
                        <a:cs typeface="Times New Roman"/>
                      </a:endParaRPr>
                    </a:p>
                  </a:txBody>
                  <a:tcPr marL="68580" marR="68580" marT="0" marB="0"/>
                </a:tc>
                <a:tc>
                  <a:txBody>
                    <a:bodyPr/>
                    <a:lstStyle/>
                    <a:p>
                      <a:pPr algn="just">
                        <a:lnSpc>
                          <a:spcPct val="115000"/>
                        </a:lnSpc>
                        <a:spcAft>
                          <a:spcPts val="0"/>
                        </a:spcAft>
                      </a:pPr>
                      <a:r>
                        <a:rPr lang="en-GB" sz="1400" b="1" dirty="0">
                          <a:effectLst/>
                          <a:latin typeface="Times New Roman" panose="02020603050405020304" pitchFamily="18" charset="0"/>
                          <a:cs typeface="Times New Roman" panose="02020603050405020304" pitchFamily="18" charset="0"/>
                        </a:rPr>
                        <a:t>Overheads are paid one month after they are incurred</a:t>
                      </a:r>
                      <a:endParaRPr lang="en-GB" sz="14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435705">
                <a:tc>
                  <a:txBody>
                    <a:bodyPr/>
                    <a:lstStyle/>
                    <a:p>
                      <a:pPr algn="ctr">
                        <a:lnSpc>
                          <a:spcPct val="115000"/>
                        </a:lnSpc>
                        <a:spcAft>
                          <a:spcPts val="0"/>
                        </a:spcAft>
                      </a:pPr>
                      <a:r>
                        <a:rPr lang="en-GB" sz="1600">
                          <a:effectLst/>
                        </a:rPr>
                        <a:t>5</a:t>
                      </a:r>
                      <a:endParaRPr lang="en-GB" sz="1600">
                        <a:effectLst/>
                        <a:latin typeface="Times New Roman"/>
                        <a:ea typeface="Times New Roman"/>
                        <a:cs typeface="Times New Roman"/>
                      </a:endParaRPr>
                    </a:p>
                  </a:txBody>
                  <a:tcPr marL="68580" marR="68580" marT="0" marB="0"/>
                </a:tc>
                <a:tc>
                  <a:txBody>
                    <a:bodyPr/>
                    <a:lstStyle/>
                    <a:p>
                      <a:pPr algn="just">
                        <a:lnSpc>
                          <a:spcPct val="115000"/>
                        </a:lnSpc>
                        <a:spcAft>
                          <a:spcPts val="0"/>
                        </a:spcAft>
                      </a:pPr>
                      <a:r>
                        <a:rPr lang="en-GB" sz="1400" b="1" dirty="0">
                          <a:effectLst/>
                          <a:latin typeface="Times New Roman" panose="02020603050405020304" pitchFamily="18" charset="0"/>
                          <a:cs typeface="Times New Roman" panose="02020603050405020304" pitchFamily="18" charset="0"/>
                        </a:rPr>
                        <a:t>Labour costs are paid in the month to which they refer.</a:t>
                      </a:r>
                    </a:p>
                  </a:txBody>
                  <a:tcPr marL="68580" marR="68580" marT="0" marB="0"/>
                </a:tc>
                <a:extLst>
                  <a:ext uri="{0D108BD9-81ED-4DB2-BD59-A6C34878D82A}">
                    <a16:rowId xmlns:a16="http://schemas.microsoft.com/office/drawing/2014/main" val="10004"/>
                  </a:ext>
                </a:extLst>
              </a:tr>
              <a:tr h="653558">
                <a:tc>
                  <a:txBody>
                    <a:bodyPr/>
                    <a:lstStyle/>
                    <a:p>
                      <a:pPr algn="ctr">
                        <a:lnSpc>
                          <a:spcPct val="115000"/>
                        </a:lnSpc>
                        <a:spcAft>
                          <a:spcPts val="0"/>
                        </a:spcAft>
                      </a:pPr>
                      <a:r>
                        <a:rPr lang="en-GB" sz="1600">
                          <a:effectLst/>
                        </a:rPr>
                        <a:t>6</a:t>
                      </a:r>
                      <a:endParaRPr lang="en-GB" sz="1600">
                        <a:effectLst/>
                        <a:latin typeface="Times New Roman"/>
                        <a:ea typeface="Times New Roman"/>
                        <a:cs typeface="Times New Roman"/>
                      </a:endParaRPr>
                    </a:p>
                  </a:txBody>
                  <a:tcPr marL="68580" marR="68580" marT="0" marB="0"/>
                </a:tc>
                <a:tc>
                  <a:txBody>
                    <a:bodyPr/>
                    <a:lstStyle/>
                    <a:p>
                      <a:pPr algn="just">
                        <a:lnSpc>
                          <a:spcPct val="115000"/>
                        </a:lnSpc>
                        <a:spcAft>
                          <a:spcPts val="0"/>
                        </a:spcAft>
                      </a:pPr>
                      <a:r>
                        <a:rPr lang="en-GB" sz="1400" b="1" dirty="0">
                          <a:effectLst/>
                          <a:latin typeface="Times New Roman" panose="02020603050405020304" pitchFamily="18" charset="0"/>
                          <a:cs typeface="Times New Roman" panose="02020603050405020304" pitchFamily="18" charset="0"/>
                        </a:rPr>
                        <a:t>Expenditure on new equipment costing £2,000 will be due for payment as follows: - £1,250 in October, £750 in December.</a:t>
                      </a:r>
                    </a:p>
                  </a:txBody>
                  <a:tcPr marL="68580" marR="68580" marT="0" marB="0"/>
                </a:tc>
                <a:extLst>
                  <a:ext uri="{0D108BD9-81ED-4DB2-BD59-A6C34878D82A}">
                    <a16:rowId xmlns:a16="http://schemas.microsoft.com/office/drawing/2014/main" val="10005"/>
                  </a:ext>
                </a:extLst>
              </a:tr>
              <a:tr h="432543">
                <a:tc>
                  <a:txBody>
                    <a:bodyPr/>
                    <a:lstStyle/>
                    <a:p>
                      <a:pPr algn="ctr">
                        <a:lnSpc>
                          <a:spcPct val="115000"/>
                        </a:lnSpc>
                        <a:spcAft>
                          <a:spcPts val="0"/>
                        </a:spcAft>
                      </a:pPr>
                      <a:r>
                        <a:rPr lang="en-GB" sz="1600" dirty="0">
                          <a:effectLst/>
                        </a:rPr>
                        <a:t>7</a:t>
                      </a:r>
                      <a:endParaRPr lang="en-GB" sz="1600" dirty="0">
                        <a:effectLst/>
                        <a:latin typeface="Times New Roman"/>
                        <a:ea typeface="Times New Roman"/>
                        <a:cs typeface="Times New Roman"/>
                      </a:endParaRPr>
                    </a:p>
                  </a:txBody>
                  <a:tcPr marL="68580" marR="68580" marT="0" marB="0"/>
                </a:tc>
                <a:tc>
                  <a:txBody>
                    <a:bodyPr/>
                    <a:lstStyle/>
                    <a:p>
                      <a:pPr algn="just">
                        <a:lnSpc>
                          <a:spcPct val="115000"/>
                        </a:lnSpc>
                        <a:spcAft>
                          <a:spcPts val="0"/>
                        </a:spcAft>
                      </a:pPr>
                      <a:r>
                        <a:rPr lang="en-GB" sz="1400" b="1" dirty="0">
                          <a:effectLst/>
                          <a:latin typeface="Times New Roman" panose="02020603050405020304" pitchFamily="18" charset="0"/>
                          <a:cs typeface="Times New Roman" panose="02020603050405020304" pitchFamily="18" charset="0"/>
                        </a:rPr>
                        <a:t>The opening bank balance on 1</a:t>
                      </a:r>
                      <a:r>
                        <a:rPr lang="en-GB" sz="1400" b="1" baseline="30000" dirty="0">
                          <a:effectLst/>
                          <a:latin typeface="Times New Roman" panose="02020603050405020304" pitchFamily="18" charset="0"/>
                          <a:cs typeface="Times New Roman" panose="02020603050405020304" pitchFamily="18" charset="0"/>
                        </a:rPr>
                        <a:t>st</a:t>
                      </a:r>
                      <a:r>
                        <a:rPr lang="en-GB" sz="1400" b="1" dirty="0">
                          <a:effectLst/>
                          <a:latin typeface="Times New Roman" panose="02020603050405020304" pitchFamily="18" charset="0"/>
                          <a:cs typeface="Times New Roman" panose="02020603050405020304" pitchFamily="18" charset="0"/>
                        </a:rPr>
                        <a:t> October 2012 is forecast to be £3,000</a:t>
                      </a:r>
                      <a:endParaRPr lang="en-GB" sz="14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632388">
                <a:tc>
                  <a:txBody>
                    <a:bodyPr/>
                    <a:lstStyle/>
                    <a:p>
                      <a:pPr algn="ctr">
                        <a:lnSpc>
                          <a:spcPct val="115000"/>
                        </a:lnSpc>
                        <a:spcAft>
                          <a:spcPts val="0"/>
                        </a:spcAft>
                      </a:pPr>
                      <a:r>
                        <a:rPr lang="en-GB" sz="1600" dirty="0">
                          <a:effectLst/>
                          <a:latin typeface="Times New Roman"/>
                          <a:ea typeface="Times New Roman"/>
                          <a:cs typeface="Times New Roman"/>
                        </a:rPr>
                        <a:t>8</a:t>
                      </a:r>
                    </a:p>
                  </a:txBody>
                  <a:tcPr marL="68580" marR="68580" marT="0" marB="0"/>
                </a:tc>
                <a:tc>
                  <a:txBody>
                    <a:bodyPr/>
                    <a:lstStyle/>
                    <a:p>
                      <a:r>
                        <a:rPr lang="en-GB" sz="1400" b="1" kern="1200" dirty="0">
                          <a:solidFill>
                            <a:schemeClr val="dk1"/>
                          </a:solidFill>
                          <a:effectLst/>
                          <a:latin typeface="Times New Roman" panose="02020603050405020304" pitchFamily="18" charset="0"/>
                          <a:ea typeface="+mn-ea"/>
                          <a:cs typeface="Times New Roman" panose="02020603050405020304" pitchFamily="18" charset="0"/>
                        </a:rPr>
                        <a:t>Information relating to stocks of food and beverages is as follows:</a:t>
                      </a:r>
                    </a:p>
                    <a:p>
                      <a:r>
                        <a:rPr lang="en-GB" sz="1400" b="1" kern="1200" dirty="0">
                          <a:solidFill>
                            <a:schemeClr val="dk1"/>
                          </a:solidFill>
                          <a:effectLst/>
                          <a:latin typeface="Times New Roman" panose="02020603050405020304" pitchFamily="18" charset="0"/>
                          <a:ea typeface="+mn-ea"/>
                          <a:cs typeface="Times New Roman" panose="02020603050405020304" pitchFamily="18" charset="0"/>
                        </a:rPr>
                        <a:t>Stocks as at:         1</a:t>
                      </a:r>
                      <a:r>
                        <a:rPr lang="en-GB" sz="1400" b="1" kern="1200" baseline="30000" dirty="0">
                          <a:solidFill>
                            <a:schemeClr val="dk1"/>
                          </a:solidFill>
                          <a:effectLst/>
                          <a:latin typeface="Times New Roman" panose="02020603050405020304" pitchFamily="18" charset="0"/>
                          <a:ea typeface="+mn-ea"/>
                          <a:cs typeface="Times New Roman" panose="02020603050405020304" pitchFamily="18" charset="0"/>
                        </a:rPr>
                        <a:t>st</a:t>
                      </a:r>
                      <a:r>
                        <a:rPr lang="en-GB" sz="1400" b="1" kern="1200" dirty="0">
                          <a:solidFill>
                            <a:schemeClr val="dk1"/>
                          </a:solidFill>
                          <a:effectLst/>
                          <a:latin typeface="Times New Roman" panose="02020603050405020304" pitchFamily="18" charset="0"/>
                          <a:ea typeface="+mn-ea"/>
                          <a:cs typeface="Times New Roman" panose="02020603050405020304" pitchFamily="18" charset="0"/>
                        </a:rPr>
                        <a:t> October 2020            31</a:t>
                      </a:r>
                      <a:r>
                        <a:rPr lang="en-GB" sz="1400" b="1" kern="1200" baseline="30000" dirty="0">
                          <a:solidFill>
                            <a:schemeClr val="dk1"/>
                          </a:solidFill>
                          <a:effectLst/>
                          <a:latin typeface="Times New Roman" panose="02020603050405020304" pitchFamily="18" charset="0"/>
                          <a:ea typeface="+mn-ea"/>
                          <a:cs typeface="Times New Roman" panose="02020603050405020304" pitchFamily="18" charset="0"/>
                        </a:rPr>
                        <a:t>st</a:t>
                      </a:r>
                      <a:r>
                        <a:rPr lang="en-GB" sz="1400" b="1" kern="1200" dirty="0">
                          <a:solidFill>
                            <a:schemeClr val="dk1"/>
                          </a:solidFill>
                          <a:effectLst/>
                          <a:latin typeface="Times New Roman" panose="02020603050405020304" pitchFamily="18" charset="0"/>
                          <a:ea typeface="+mn-ea"/>
                          <a:cs typeface="Times New Roman" panose="02020603050405020304" pitchFamily="18" charset="0"/>
                        </a:rPr>
                        <a:t> December 2020</a:t>
                      </a:r>
                      <a:endParaRPr lang="en-GB" sz="1400" kern="1200" dirty="0">
                        <a:solidFill>
                          <a:schemeClr val="dk1"/>
                        </a:solidFill>
                        <a:effectLst/>
                        <a:latin typeface="Times New Roman" panose="02020603050405020304" pitchFamily="18" charset="0"/>
                        <a:ea typeface="+mn-ea"/>
                        <a:cs typeface="Times New Roman" panose="02020603050405020304" pitchFamily="18" charset="0"/>
                      </a:endParaRPr>
                    </a:p>
                    <a:p>
                      <a:r>
                        <a:rPr lang="en-GB" sz="1400" b="1" kern="1200" dirty="0">
                          <a:solidFill>
                            <a:schemeClr val="dk1"/>
                          </a:solidFill>
                          <a:effectLst/>
                          <a:latin typeface="Times New Roman" panose="02020603050405020304" pitchFamily="18" charset="0"/>
                          <a:ea typeface="+mn-ea"/>
                          <a:cs typeface="Times New Roman" panose="02020603050405020304" pitchFamily="18" charset="0"/>
                        </a:rPr>
                        <a:t>                                     £620                                     £800</a:t>
                      </a:r>
                      <a:endParaRPr lang="en-GB" sz="14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91302580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4ADC1-5B20-4ED8-A98B-21FAB4E1DCEC}"/>
              </a:ext>
            </a:extLst>
          </p:cNvPr>
          <p:cNvSpPr>
            <a:spLocks noGrp="1"/>
          </p:cNvSpPr>
          <p:nvPr>
            <p:ph type="title"/>
          </p:nvPr>
        </p:nvSpPr>
        <p:spPr/>
        <p:txBody>
          <a:bodyPr>
            <a:normAutofit/>
          </a:bodyPr>
          <a:lstStyle/>
          <a:p>
            <a:pPr algn="ctr"/>
            <a:r>
              <a:rPr lang="en-GB" sz="3200" dirty="0">
                <a:solidFill>
                  <a:schemeClr val="tx2">
                    <a:lumMod val="60000"/>
                    <a:lumOff val="40000"/>
                  </a:schemeClr>
                </a:solidFill>
              </a:rPr>
              <a:t>Worked example – 4 (cash budget solution)</a:t>
            </a:r>
          </a:p>
        </p:txBody>
      </p:sp>
      <p:pic>
        <p:nvPicPr>
          <p:cNvPr id="4" name="Content Placeholder 3">
            <a:extLst>
              <a:ext uri="{FF2B5EF4-FFF2-40B4-BE49-F238E27FC236}">
                <a16:creationId xmlns:a16="http://schemas.microsoft.com/office/drawing/2014/main" id="{0C616D88-7AB3-467E-A8A6-6715BD16AB4D}"/>
              </a:ext>
            </a:extLst>
          </p:cNvPr>
          <p:cNvPicPr>
            <a:picLocks noGrp="1" noChangeAspect="1"/>
          </p:cNvPicPr>
          <p:nvPr>
            <p:ph idx="1"/>
          </p:nvPr>
        </p:nvPicPr>
        <p:blipFill>
          <a:blip r:embed="rId2"/>
          <a:stretch>
            <a:fillRect/>
          </a:stretch>
        </p:blipFill>
        <p:spPr>
          <a:xfrm>
            <a:off x="445360" y="1124744"/>
            <a:ext cx="8229600" cy="4104456"/>
          </a:xfrm>
          <a:prstGeom prst="rect">
            <a:avLst/>
          </a:prstGeom>
        </p:spPr>
      </p:pic>
      <p:sp>
        <p:nvSpPr>
          <p:cNvPr id="3" name="Slide Number Placeholder 2">
            <a:extLst>
              <a:ext uri="{FF2B5EF4-FFF2-40B4-BE49-F238E27FC236}">
                <a16:creationId xmlns:a16="http://schemas.microsoft.com/office/drawing/2014/main" id="{54828314-8242-4FDE-BA8C-CE1C7C423921}"/>
              </a:ext>
            </a:extLst>
          </p:cNvPr>
          <p:cNvSpPr>
            <a:spLocks noGrp="1"/>
          </p:cNvSpPr>
          <p:nvPr>
            <p:ph type="sldNum" sz="quarter" idx="12"/>
          </p:nvPr>
        </p:nvSpPr>
        <p:spPr/>
        <p:txBody>
          <a:bodyPr/>
          <a:lstStyle/>
          <a:p>
            <a:fld id="{D57F1E4F-1CFF-5643-939E-217C01CDF565}" type="slidenum">
              <a:rPr lang="en-US" smtClean="0"/>
              <a:pPr/>
              <a:t>14</a:t>
            </a:fld>
            <a:endParaRPr lang="en-US" dirty="0"/>
          </a:p>
        </p:txBody>
      </p:sp>
    </p:spTree>
    <p:extLst>
      <p:ext uri="{BB962C8B-B14F-4D97-AF65-F5344CB8AC3E}">
        <p14:creationId xmlns:p14="http://schemas.microsoft.com/office/powerpoint/2010/main" val="183926493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072F211-7C7A-409E-A937-3A69155F4136}"/>
              </a:ext>
            </a:extLst>
          </p:cNvPr>
          <p:cNvSpPr>
            <a:spLocks noGrp="1"/>
          </p:cNvSpPr>
          <p:nvPr>
            <p:ph type="sldNum" sz="quarter" idx="12"/>
          </p:nvPr>
        </p:nvSpPr>
        <p:spPr/>
        <p:txBody>
          <a:bodyPr/>
          <a:lstStyle/>
          <a:p>
            <a:fld id="{C3F65BB1-9206-4D7F-97F9-47DCC7DC6334}" type="slidenum">
              <a:rPr lang="en-GB" smtClean="0"/>
              <a:pPr/>
              <a:t>15</a:t>
            </a:fld>
            <a:endParaRPr lang="en-GB" dirty="0"/>
          </a:p>
        </p:txBody>
      </p:sp>
      <p:pic>
        <p:nvPicPr>
          <p:cNvPr id="3" name="Content Placeholder 3">
            <a:extLst>
              <a:ext uri="{FF2B5EF4-FFF2-40B4-BE49-F238E27FC236}">
                <a16:creationId xmlns:a16="http://schemas.microsoft.com/office/drawing/2014/main" id="{D6783864-03F5-4145-869D-D0B81F7D08ED}"/>
              </a:ext>
            </a:extLst>
          </p:cNvPr>
          <p:cNvPicPr>
            <a:picLocks noChangeAspect="1"/>
          </p:cNvPicPr>
          <p:nvPr/>
        </p:nvPicPr>
        <p:blipFill>
          <a:blip r:embed="rId2"/>
          <a:stretch>
            <a:fillRect/>
          </a:stretch>
        </p:blipFill>
        <p:spPr>
          <a:xfrm>
            <a:off x="4867536" y="332656"/>
            <a:ext cx="4168960" cy="4680520"/>
          </a:xfrm>
          <a:prstGeom prst="rect">
            <a:avLst/>
          </a:prstGeom>
        </p:spPr>
      </p:pic>
      <p:graphicFrame>
        <p:nvGraphicFramePr>
          <p:cNvPr id="5" name="Table 4">
            <a:extLst>
              <a:ext uri="{FF2B5EF4-FFF2-40B4-BE49-F238E27FC236}">
                <a16:creationId xmlns:a16="http://schemas.microsoft.com/office/drawing/2014/main" id="{D4053584-BD0C-412C-9FAE-2B0E41D4F81B}"/>
              </a:ext>
            </a:extLst>
          </p:cNvPr>
          <p:cNvGraphicFramePr>
            <a:graphicFrameLocks noGrp="1"/>
          </p:cNvGraphicFramePr>
          <p:nvPr>
            <p:extLst>
              <p:ext uri="{D42A27DB-BD31-4B8C-83A1-F6EECF244321}">
                <p14:modId xmlns:p14="http://schemas.microsoft.com/office/powerpoint/2010/main" val="3753451570"/>
              </p:ext>
            </p:extLst>
          </p:nvPr>
        </p:nvGraphicFramePr>
        <p:xfrm>
          <a:off x="107504" y="2780928"/>
          <a:ext cx="4608511" cy="2880318"/>
        </p:xfrm>
        <a:graphic>
          <a:graphicData uri="http://schemas.openxmlformats.org/drawingml/2006/table">
            <a:tbl>
              <a:tblPr>
                <a:tableStyleId>{5C22544A-7EE6-4342-B048-85BDC9FD1C3A}</a:tableStyleId>
              </a:tblPr>
              <a:tblGrid>
                <a:gridCol w="1382646">
                  <a:extLst>
                    <a:ext uri="{9D8B030D-6E8A-4147-A177-3AD203B41FA5}">
                      <a16:colId xmlns:a16="http://schemas.microsoft.com/office/drawing/2014/main" val="20000"/>
                    </a:ext>
                  </a:extLst>
                </a:gridCol>
                <a:gridCol w="839574">
                  <a:extLst>
                    <a:ext uri="{9D8B030D-6E8A-4147-A177-3AD203B41FA5}">
                      <a16:colId xmlns:a16="http://schemas.microsoft.com/office/drawing/2014/main" val="20001"/>
                    </a:ext>
                  </a:extLst>
                </a:gridCol>
                <a:gridCol w="1234162">
                  <a:extLst>
                    <a:ext uri="{9D8B030D-6E8A-4147-A177-3AD203B41FA5}">
                      <a16:colId xmlns:a16="http://schemas.microsoft.com/office/drawing/2014/main" val="20002"/>
                    </a:ext>
                  </a:extLst>
                </a:gridCol>
                <a:gridCol w="1152129">
                  <a:extLst>
                    <a:ext uri="{9D8B030D-6E8A-4147-A177-3AD203B41FA5}">
                      <a16:colId xmlns:a16="http://schemas.microsoft.com/office/drawing/2014/main" val="20003"/>
                    </a:ext>
                  </a:extLst>
                </a:gridCol>
              </a:tblGrid>
              <a:tr h="730092">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Estimated Sales</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Ticket Sales</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Food &amp; Beverage Sales</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Sundry Sales</a:t>
                      </a:r>
                    </a:p>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 </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0"/>
                  </a:ext>
                </a:extLst>
              </a:tr>
              <a:tr h="230014">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 </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a:solidFill>
                            <a:schemeClr val="bg1"/>
                          </a:solidFill>
                          <a:effectLst/>
                          <a:latin typeface="Times New Roman" panose="02020603050405020304" pitchFamily="18" charset="0"/>
                          <a:cs typeface="Times New Roman" panose="02020603050405020304" pitchFamily="18" charset="0"/>
                        </a:rPr>
                        <a:t>£</a:t>
                      </a:r>
                      <a:endParaRPr lang="en-GB" sz="1400" b="1">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1"/>
                  </a:ext>
                </a:extLst>
              </a:tr>
              <a:tr h="480053">
                <a:tc>
                  <a:txBody>
                    <a:bodyPr/>
                    <a:lstStyle/>
                    <a:p>
                      <a:pPr algn="just">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September</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4,000</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2,950</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  80</a:t>
                      </a:r>
                    </a:p>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 </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2"/>
                  </a:ext>
                </a:extLst>
              </a:tr>
              <a:tr h="480053">
                <a:tc>
                  <a:txBody>
                    <a:bodyPr/>
                    <a:lstStyle/>
                    <a:p>
                      <a:pPr algn="just">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October</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4,400</a:t>
                      </a:r>
                    </a:p>
                  </a:txBody>
                  <a:tcPr marL="51435" marR="51435" marT="0" marB="0">
                    <a:solidFill>
                      <a:schemeClr val="accent1">
                        <a:lumMod val="50000"/>
                      </a:schemeClr>
                    </a:solidFill>
                  </a:tcPr>
                </a:tc>
                <a:tc>
                  <a:txBody>
                    <a:bodyPr/>
                    <a:lstStyle/>
                    <a:p>
                      <a:pPr algn="ctr">
                        <a:lnSpc>
                          <a:spcPct val="115000"/>
                        </a:lnSpc>
                        <a:spcAft>
                          <a:spcPts val="0"/>
                        </a:spcAft>
                      </a:pPr>
                      <a:r>
                        <a:rPr lang="en-GB" sz="1400" b="1">
                          <a:solidFill>
                            <a:schemeClr val="bg1"/>
                          </a:solidFill>
                          <a:effectLst/>
                          <a:latin typeface="Times New Roman" panose="02020603050405020304" pitchFamily="18" charset="0"/>
                          <a:cs typeface="Times New Roman" panose="02020603050405020304" pitchFamily="18" charset="0"/>
                        </a:rPr>
                        <a:t>3,200</a:t>
                      </a:r>
                      <a:endParaRPr lang="en-GB" sz="1400" b="1">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130</a:t>
                      </a:r>
                    </a:p>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 </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3"/>
                  </a:ext>
                </a:extLst>
              </a:tr>
              <a:tr h="480053">
                <a:tc>
                  <a:txBody>
                    <a:bodyPr/>
                    <a:lstStyle/>
                    <a:p>
                      <a:pPr algn="just">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November</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4,600</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3,400</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160</a:t>
                      </a:r>
                    </a:p>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 </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4"/>
                  </a:ext>
                </a:extLst>
              </a:tr>
              <a:tr h="480053">
                <a:tc>
                  <a:txBody>
                    <a:bodyPr/>
                    <a:lstStyle/>
                    <a:p>
                      <a:pPr algn="just">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December</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4,500</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3,150</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180</a:t>
                      </a:r>
                    </a:p>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 </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5"/>
                  </a:ext>
                </a:extLst>
              </a:tr>
            </a:tbl>
          </a:graphicData>
        </a:graphic>
      </p:graphicFrame>
      <p:graphicFrame>
        <p:nvGraphicFramePr>
          <p:cNvPr id="6" name="Table 5">
            <a:extLst>
              <a:ext uri="{FF2B5EF4-FFF2-40B4-BE49-F238E27FC236}">
                <a16:creationId xmlns:a16="http://schemas.microsoft.com/office/drawing/2014/main" id="{546FD344-D68C-473D-AE7D-2B3109F698C4}"/>
              </a:ext>
            </a:extLst>
          </p:cNvPr>
          <p:cNvGraphicFramePr>
            <a:graphicFrameLocks noGrp="1"/>
          </p:cNvGraphicFramePr>
          <p:nvPr>
            <p:extLst>
              <p:ext uri="{D42A27DB-BD31-4B8C-83A1-F6EECF244321}">
                <p14:modId xmlns:p14="http://schemas.microsoft.com/office/powerpoint/2010/main" val="4149286893"/>
              </p:ext>
            </p:extLst>
          </p:nvPr>
        </p:nvGraphicFramePr>
        <p:xfrm>
          <a:off x="107504" y="136525"/>
          <a:ext cx="4608511" cy="2574360"/>
        </p:xfrm>
        <a:graphic>
          <a:graphicData uri="http://schemas.openxmlformats.org/drawingml/2006/table">
            <a:tbl>
              <a:tblPr>
                <a:tableStyleId>{5C22544A-7EE6-4342-B048-85BDC9FD1C3A}</a:tableStyleId>
              </a:tblPr>
              <a:tblGrid>
                <a:gridCol w="288032">
                  <a:extLst>
                    <a:ext uri="{9D8B030D-6E8A-4147-A177-3AD203B41FA5}">
                      <a16:colId xmlns:a16="http://schemas.microsoft.com/office/drawing/2014/main" val="20000"/>
                    </a:ext>
                  </a:extLst>
                </a:gridCol>
                <a:gridCol w="4320479">
                  <a:extLst>
                    <a:ext uri="{9D8B030D-6E8A-4147-A177-3AD203B41FA5}">
                      <a16:colId xmlns:a16="http://schemas.microsoft.com/office/drawing/2014/main" val="20001"/>
                    </a:ext>
                  </a:extLst>
                </a:gridCol>
              </a:tblGrid>
              <a:tr h="359150">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1</a:t>
                      </a:r>
                    </a:p>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Ticket sales are made on a credit basis. The Hereford Organisation allow one month’s credit to customers</a:t>
                      </a:r>
                    </a:p>
                  </a:txBody>
                  <a:tcPr marL="68580" marR="68580" marT="0" marB="0"/>
                </a:tc>
                <a:extLst>
                  <a:ext uri="{0D108BD9-81ED-4DB2-BD59-A6C34878D82A}">
                    <a16:rowId xmlns:a16="http://schemas.microsoft.com/office/drawing/2014/main" val="10000"/>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2</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All food and beverage and sundry sales are on a cash basis.</a:t>
                      </a:r>
                    </a:p>
                  </a:txBody>
                  <a:tcPr marL="68580" marR="68580" marT="0" marB="0"/>
                </a:tc>
                <a:extLst>
                  <a:ext uri="{0D108BD9-81ED-4DB2-BD59-A6C34878D82A}">
                    <a16:rowId xmlns:a16="http://schemas.microsoft.com/office/drawing/2014/main" val="10001"/>
                  </a:ext>
                </a:extLst>
              </a:tr>
              <a:tr h="299518">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3</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Payments for food and beverage purchases are made one month after the month of purchase.</a:t>
                      </a:r>
                    </a:p>
                  </a:txBody>
                  <a:tcPr marL="68580" marR="68580" marT="0" marB="0"/>
                </a:tc>
                <a:extLst>
                  <a:ext uri="{0D108BD9-81ED-4DB2-BD59-A6C34878D82A}">
                    <a16:rowId xmlns:a16="http://schemas.microsoft.com/office/drawing/2014/main" val="10002"/>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4</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Overheads are paid one month after they are incurred</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5</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Labour costs are paid in the month to which they refer.</a:t>
                      </a:r>
                    </a:p>
                  </a:txBody>
                  <a:tcPr marL="68580" marR="68580" marT="0" marB="0"/>
                </a:tc>
                <a:extLst>
                  <a:ext uri="{0D108BD9-81ED-4DB2-BD59-A6C34878D82A}">
                    <a16:rowId xmlns:a16="http://schemas.microsoft.com/office/drawing/2014/main" val="10004"/>
                  </a:ext>
                </a:extLst>
              </a:tr>
              <a:tr h="398482">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6</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Expenditure on new equipment costing £2,000 will be due for payment as follows: - £1,250 in October, £750 in December.</a:t>
                      </a:r>
                    </a:p>
                  </a:txBody>
                  <a:tcPr marL="68580" marR="68580" marT="0" marB="0"/>
                </a:tc>
                <a:extLst>
                  <a:ext uri="{0D108BD9-81ED-4DB2-BD59-A6C34878D82A}">
                    <a16:rowId xmlns:a16="http://schemas.microsoft.com/office/drawing/2014/main" val="10005"/>
                  </a:ext>
                </a:extLst>
              </a:tr>
              <a:tr h="262000">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7</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The opening bank balance on 1</a:t>
                      </a:r>
                      <a:r>
                        <a:rPr lang="en-GB" sz="1000" b="1" baseline="30000" dirty="0">
                          <a:effectLst/>
                          <a:latin typeface="Times New Roman" panose="02020603050405020304" pitchFamily="18" charset="0"/>
                          <a:cs typeface="Times New Roman" panose="02020603050405020304" pitchFamily="18" charset="0"/>
                        </a:rPr>
                        <a:t>st</a:t>
                      </a:r>
                      <a:r>
                        <a:rPr lang="en-GB" sz="1000" b="1" dirty="0">
                          <a:effectLst/>
                          <a:latin typeface="Times New Roman" panose="02020603050405020304" pitchFamily="18" charset="0"/>
                          <a:cs typeface="Times New Roman" panose="02020603050405020304" pitchFamily="18" charset="0"/>
                        </a:rPr>
                        <a:t> October 2012 is forecast to be £3,000</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593395">
                <a:tc>
                  <a:txBody>
                    <a:bodyPr/>
                    <a:lstStyle/>
                    <a:p>
                      <a:pPr algn="ctr">
                        <a:lnSpc>
                          <a:spcPct val="115000"/>
                        </a:lnSpc>
                        <a:spcAft>
                          <a:spcPts val="0"/>
                        </a:spcAft>
                      </a:pPr>
                      <a:r>
                        <a:rPr lang="en-GB" sz="1200" dirty="0">
                          <a:effectLst/>
                          <a:latin typeface="Times New Roman" panose="02020603050405020304" pitchFamily="18" charset="0"/>
                          <a:ea typeface="Times New Roman"/>
                          <a:cs typeface="Times New Roman" panose="02020603050405020304" pitchFamily="18" charset="0"/>
                        </a:rPr>
                        <a:t>8</a:t>
                      </a:r>
                    </a:p>
                  </a:txBody>
                  <a:tcPr marL="68580" marR="68580" marT="0" marB="0"/>
                </a:tc>
                <a:tc>
                  <a:txBody>
                    <a:bodyPr/>
                    <a:lstStyle/>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Information relating to stocks of food and beverages is as follows:</a:t>
                      </a:r>
                    </a:p>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Stocks as at:         1</a:t>
                      </a:r>
                      <a:r>
                        <a:rPr lang="en-GB" sz="1000" b="1" kern="1200" baseline="30000" dirty="0">
                          <a:solidFill>
                            <a:schemeClr val="dk1"/>
                          </a:solidFill>
                          <a:effectLst/>
                          <a:latin typeface="Times New Roman" panose="02020603050405020304" pitchFamily="18" charset="0"/>
                          <a:ea typeface="+mn-ea"/>
                          <a:cs typeface="Times New Roman" panose="02020603050405020304" pitchFamily="18" charset="0"/>
                        </a:rPr>
                        <a:t>st</a:t>
                      </a:r>
                      <a:r>
                        <a:rPr lang="en-GB" sz="1000" b="1" kern="1200" dirty="0">
                          <a:solidFill>
                            <a:schemeClr val="dk1"/>
                          </a:solidFill>
                          <a:effectLst/>
                          <a:latin typeface="Times New Roman" panose="02020603050405020304" pitchFamily="18" charset="0"/>
                          <a:ea typeface="+mn-ea"/>
                          <a:cs typeface="Times New Roman" panose="02020603050405020304" pitchFamily="18" charset="0"/>
                        </a:rPr>
                        <a:t> October 2020            31</a:t>
                      </a:r>
                      <a:r>
                        <a:rPr lang="en-GB" sz="1000" b="1" kern="1200" baseline="30000" dirty="0">
                          <a:solidFill>
                            <a:schemeClr val="dk1"/>
                          </a:solidFill>
                          <a:effectLst/>
                          <a:latin typeface="Times New Roman" panose="02020603050405020304" pitchFamily="18" charset="0"/>
                          <a:ea typeface="+mn-ea"/>
                          <a:cs typeface="Times New Roman" panose="02020603050405020304" pitchFamily="18" charset="0"/>
                        </a:rPr>
                        <a:t>st</a:t>
                      </a:r>
                      <a:r>
                        <a:rPr lang="en-GB" sz="1000" b="1" kern="1200" dirty="0">
                          <a:solidFill>
                            <a:schemeClr val="dk1"/>
                          </a:solidFill>
                          <a:effectLst/>
                          <a:latin typeface="Times New Roman" panose="02020603050405020304" pitchFamily="18" charset="0"/>
                          <a:ea typeface="+mn-ea"/>
                          <a:cs typeface="Times New Roman" panose="02020603050405020304" pitchFamily="18" charset="0"/>
                        </a:rPr>
                        <a:t> December 2020</a:t>
                      </a:r>
                      <a:endParaRPr lang="en-GB" sz="1000" kern="1200" dirty="0">
                        <a:solidFill>
                          <a:schemeClr val="dk1"/>
                        </a:solidFill>
                        <a:effectLst/>
                        <a:latin typeface="Times New Roman" panose="02020603050405020304" pitchFamily="18" charset="0"/>
                        <a:ea typeface="+mn-ea"/>
                        <a:cs typeface="Times New Roman" panose="02020603050405020304" pitchFamily="18" charset="0"/>
                      </a:endParaRPr>
                    </a:p>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                                     £620                                     £800</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117220700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circle(in)">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circle(in)">
                                      <p:cBhvr>
                                        <p:cTn id="1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072F211-7C7A-409E-A937-3A69155F4136}"/>
              </a:ext>
            </a:extLst>
          </p:cNvPr>
          <p:cNvSpPr>
            <a:spLocks noGrp="1"/>
          </p:cNvSpPr>
          <p:nvPr>
            <p:ph type="sldNum" sz="quarter" idx="12"/>
          </p:nvPr>
        </p:nvSpPr>
        <p:spPr/>
        <p:txBody>
          <a:bodyPr/>
          <a:lstStyle/>
          <a:p>
            <a:fld id="{C3F65BB1-9206-4D7F-97F9-47DCC7DC6334}" type="slidenum">
              <a:rPr lang="en-GB" smtClean="0"/>
              <a:pPr/>
              <a:t>16</a:t>
            </a:fld>
            <a:endParaRPr lang="en-GB" dirty="0"/>
          </a:p>
        </p:txBody>
      </p:sp>
      <p:pic>
        <p:nvPicPr>
          <p:cNvPr id="3" name="Content Placeholder 3">
            <a:extLst>
              <a:ext uri="{FF2B5EF4-FFF2-40B4-BE49-F238E27FC236}">
                <a16:creationId xmlns:a16="http://schemas.microsoft.com/office/drawing/2014/main" id="{D6783864-03F5-4145-869D-D0B81F7D08ED}"/>
              </a:ext>
            </a:extLst>
          </p:cNvPr>
          <p:cNvPicPr>
            <a:picLocks noChangeAspect="1"/>
          </p:cNvPicPr>
          <p:nvPr/>
        </p:nvPicPr>
        <p:blipFill>
          <a:blip r:embed="rId2"/>
          <a:stretch>
            <a:fillRect/>
          </a:stretch>
        </p:blipFill>
        <p:spPr>
          <a:xfrm>
            <a:off x="4867536" y="332656"/>
            <a:ext cx="4168960" cy="4680520"/>
          </a:xfrm>
          <a:prstGeom prst="rect">
            <a:avLst/>
          </a:prstGeom>
        </p:spPr>
      </p:pic>
      <p:graphicFrame>
        <p:nvGraphicFramePr>
          <p:cNvPr id="6" name="Content Placeholder 3">
            <a:extLst>
              <a:ext uri="{FF2B5EF4-FFF2-40B4-BE49-F238E27FC236}">
                <a16:creationId xmlns:a16="http://schemas.microsoft.com/office/drawing/2014/main" id="{793DF4AC-6654-42AE-AE7F-230A548C6B46}"/>
              </a:ext>
            </a:extLst>
          </p:cNvPr>
          <p:cNvGraphicFramePr>
            <a:graphicFrameLocks/>
          </p:cNvGraphicFramePr>
          <p:nvPr>
            <p:extLst>
              <p:ext uri="{D42A27DB-BD31-4B8C-83A1-F6EECF244321}">
                <p14:modId xmlns:p14="http://schemas.microsoft.com/office/powerpoint/2010/main" val="1950235522"/>
              </p:ext>
            </p:extLst>
          </p:nvPr>
        </p:nvGraphicFramePr>
        <p:xfrm>
          <a:off x="287836" y="2780928"/>
          <a:ext cx="4428180" cy="2826642"/>
        </p:xfrm>
        <a:graphic>
          <a:graphicData uri="http://schemas.openxmlformats.org/drawingml/2006/table">
            <a:tbl>
              <a:tblPr>
                <a:tableStyleId>{5C22544A-7EE6-4342-B048-85BDC9FD1C3A}</a:tableStyleId>
              </a:tblPr>
              <a:tblGrid>
                <a:gridCol w="1043804">
                  <a:extLst>
                    <a:ext uri="{9D8B030D-6E8A-4147-A177-3AD203B41FA5}">
                      <a16:colId xmlns:a16="http://schemas.microsoft.com/office/drawing/2014/main" val="2544853725"/>
                    </a:ext>
                  </a:extLst>
                </a:gridCol>
                <a:gridCol w="1052695">
                  <a:extLst>
                    <a:ext uri="{9D8B030D-6E8A-4147-A177-3AD203B41FA5}">
                      <a16:colId xmlns:a16="http://schemas.microsoft.com/office/drawing/2014/main" val="2585996642"/>
                    </a:ext>
                  </a:extLst>
                </a:gridCol>
                <a:gridCol w="1224637">
                  <a:extLst>
                    <a:ext uri="{9D8B030D-6E8A-4147-A177-3AD203B41FA5}">
                      <a16:colId xmlns:a16="http://schemas.microsoft.com/office/drawing/2014/main" val="1514087666"/>
                    </a:ext>
                  </a:extLst>
                </a:gridCol>
                <a:gridCol w="1107044">
                  <a:extLst>
                    <a:ext uri="{9D8B030D-6E8A-4147-A177-3AD203B41FA5}">
                      <a16:colId xmlns:a16="http://schemas.microsoft.com/office/drawing/2014/main" val="712102038"/>
                    </a:ext>
                  </a:extLst>
                </a:gridCol>
              </a:tblGrid>
              <a:tr h="446061">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Estimated</a:t>
                      </a:r>
                    </a:p>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expenditure</a:t>
                      </a: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Food &amp; Beverage </a:t>
                      </a:r>
                      <a:endParaRPr lang="en-GB" sz="1400" dirty="0">
                        <a:solidFill>
                          <a:schemeClr val="bg1"/>
                        </a:solidFill>
                        <a:effectLst/>
                        <a:latin typeface="Times New Roman" panose="02020603050405020304" pitchFamily="18" charset="0"/>
                        <a:ea typeface="Times New Roman"/>
                        <a:cs typeface="Times New Roman" panose="02020603050405020304" pitchFamily="18" charset="0"/>
                      </a:endParaRPr>
                    </a:p>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Purchases</a:t>
                      </a:r>
                      <a:endParaRPr lang="en-GB" sz="1400"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marL="0" marR="0" indent="0" algn="ctr" defTabSz="914400" rtl="0" eaLnBrk="1" fontAlgn="auto" latinLnBrk="0" hangingPunct="1">
                        <a:lnSpc>
                          <a:spcPct val="115000"/>
                        </a:lnSpc>
                        <a:spcBef>
                          <a:spcPts val="0"/>
                        </a:spcBef>
                        <a:spcAft>
                          <a:spcPts val="0"/>
                        </a:spcAft>
                        <a:buClrTx/>
                        <a:buSzTx/>
                        <a:buFontTx/>
                        <a:buNone/>
                        <a:tabLst/>
                        <a:defRPr/>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Labour costs</a:t>
                      </a:r>
                    </a:p>
                    <a:p>
                      <a:pPr algn="ctr">
                        <a:lnSpc>
                          <a:spcPct val="115000"/>
                        </a:lnSpc>
                        <a:spcAft>
                          <a:spcPts val="0"/>
                        </a:spcAft>
                      </a:pP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marL="0" marR="0" indent="0" algn="ctr" defTabSz="914400" rtl="0" eaLnBrk="1" fontAlgn="auto" latinLnBrk="0" hangingPunct="1">
                        <a:lnSpc>
                          <a:spcPct val="115000"/>
                        </a:lnSpc>
                        <a:spcBef>
                          <a:spcPts val="0"/>
                        </a:spcBef>
                        <a:spcAft>
                          <a:spcPts val="0"/>
                        </a:spcAft>
                        <a:buClrTx/>
                        <a:buSzTx/>
                        <a:buFontTx/>
                        <a:buNone/>
                        <a:tabLst/>
                        <a:defRPr/>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Overheads</a:t>
                      </a:r>
                    </a:p>
                    <a:p>
                      <a:pPr algn="ctr">
                        <a:lnSpc>
                          <a:spcPct val="115000"/>
                        </a:lnSpc>
                        <a:spcAft>
                          <a:spcPts val="0"/>
                        </a:spcAft>
                      </a:pP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3952433256"/>
                  </a:ext>
                </a:extLst>
              </a:tr>
              <a:tr h="223621">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 </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a:solidFill>
                            <a:schemeClr val="bg1"/>
                          </a:solidFill>
                          <a:effectLst/>
                          <a:latin typeface="Times New Roman" panose="02020603050405020304" pitchFamily="18" charset="0"/>
                          <a:cs typeface="Times New Roman" panose="02020603050405020304" pitchFamily="18" charset="0"/>
                        </a:rPr>
                        <a:t>£</a:t>
                      </a:r>
                      <a:endParaRPr lang="en-GB" sz="1400" b="1">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a:solidFill>
                            <a:schemeClr val="bg1"/>
                          </a:solidFill>
                          <a:effectLst/>
                          <a:latin typeface="Times New Roman" panose="02020603050405020304" pitchFamily="18" charset="0"/>
                          <a:cs typeface="Times New Roman" panose="02020603050405020304" pitchFamily="18" charset="0"/>
                        </a:rPr>
                        <a:t>£</a:t>
                      </a:r>
                      <a:endParaRPr lang="en-GB" sz="1400" b="1">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2533442691"/>
                  </a:ext>
                </a:extLst>
              </a:tr>
              <a:tr h="451351">
                <a:tc>
                  <a:txBody>
                    <a:bodyPr/>
                    <a:lstStyle/>
                    <a:p>
                      <a:pPr algn="just">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September</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1,180</a:t>
                      </a: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2,325</a:t>
                      </a: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1,395</a:t>
                      </a:r>
                    </a:p>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1880012748"/>
                  </a:ext>
                </a:extLst>
              </a:tr>
              <a:tr h="442413">
                <a:tc>
                  <a:txBody>
                    <a:bodyPr/>
                    <a:lstStyle/>
                    <a:p>
                      <a:pPr algn="just">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October</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1,216</a:t>
                      </a:r>
                    </a:p>
                  </a:txBody>
                  <a:tcPr marL="51435" marR="51435" marT="0" marB="0">
                    <a:solidFill>
                      <a:schemeClr val="accent1">
                        <a:lumMod val="50000"/>
                      </a:schemeClr>
                    </a:solidFill>
                  </a:tcPr>
                </a:tc>
                <a:tc>
                  <a:txBody>
                    <a:bodyPr/>
                    <a:lstStyle/>
                    <a:p>
                      <a:pPr algn="ctr">
                        <a:lnSpc>
                          <a:spcPct val="115000"/>
                        </a:lnSpc>
                        <a:spcAft>
                          <a:spcPts val="0"/>
                        </a:spcAft>
                      </a:pPr>
                      <a:r>
                        <a:rPr lang="en-GB" sz="1400" b="1">
                          <a:solidFill>
                            <a:schemeClr val="bg1"/>
                          </a:solidFill>
                          <a:effectLst/>
                          <a:latin typeface="Times New Roman" panose="02020603050405020304" pitchFamily="18" charset="0"/>
                          <a:ea typeface="Times New Roman"/>
                          <a:cs typeface="Times New Roman" panose="02020603050405020304" pitchFamily="18" charset="0"/>
                        </a:rPr>
                        <a:t>2,560</a:t>
                      </a:r>
                    </a:p>
                  </a:txBody>
                  <a:tcPr marL="51435" marR="51435" marT="0" marB="0">
                    <a:solidFill>
                      <a:schemeClr val="accent1">
                        <a:lumMod val="50000"/>
                      </a:schemeClr>
                    </a:solidFill>
                  </a:tcPr>
                </a:tc>
                <a:tc>
                  <a:txBody>
                    <a:bodyPr/>
                    <a:lstStyle/>
                    <a:p>
                      <a:pPr algn="ctr">
                        <a:lnSpc>
                          <a:spcPct val="115000"/>
                        </a:lnSpc>
                        <a:spcAft>
                          <a:spcPts val="0"/>
                        </a:spcAft>
                      </a:pPr>
                      <a:r>
                        <a:rPr lang="en-GB" sz="1400" b="1">
                          <a:solidFill>
                            <a:schemeClr val="bg1"/>
                          </a:solidFill>
                          <a:effectLst/>
                          <a:latin typeface="Times New Roman" panose="02020603050405020304" pitchFamily="18" charset="0"/>
                          <a:ea typeface="Times New Roman"/>
                          <a:cs typeface="Times New Roman" panose="02020603050405020304" pitchFamily="18" charset="0"/>
                        </a:rPr>
                        <a:t>1,535</a:t>
                      </a:r>
                    </a:p>
                    <a:p>
                      <a:pPr algn="ctr">
                        <a:lnSpc>
                          <a:spcPct val="115000"/>
                        </a:lnSpc>
                        <a:spcAft>
                          <a:spcPts val="0"/>
                        </a:spcAft>
                      </a:pPr>
                      <a:r>
                        <a:rPr lang="en-GB" sz="1400" b="1">
                          <a:solidFill>
                            <a:schemeClr val="bg1"/>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1114278586"/>
                  </a:ext>
                </a:extLst>
              </a:tr>
              <a:tr h="442413">
                <a:tc>
                  <a:txBody>
                    <a:bodyPr/>
                    <a:lstStyle/>
                    <a:p>
                      <a:pPr algn="just">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November</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1,360</a:t>
                      </a: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2,720</a:t>
                      </a: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1,632</a:t>
                      </a:r>
                    </a:p>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1542040727"/>
                  </a:ext>
                </a:extLst>
              </a:tr>
              <a:tr h="442413">
                <a:tc>
                  <a:txBody>
                    <a:bodyPr/>
                    <a:lstStyle/>
                    <a:p>
                      <a:pPr algn="just">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December</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1,197</a:t>
                      </a: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2,600</a:t>
                      </a: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1,560</a:t>
                      </a:r>
                    </a:p>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2759045648"/>
                  </a:ext>
                </a:extLst>
              </a:tr>
            </a:tbl>
          </a:graphicData>
        </a:graphic>
      </p:graphicFrame>
      <p:graphicFrame>
        <p:nvGraphicFramePr>
          <p:cNvPr id="7" name="Table 6">
            <a:extLst>
              <a:ext uri="{FF2B5EF4-FFF2-40B4-BE49-F238E27FC236}">
                <a16:creationId xmlns:a16="http://schemas.microsoft.com/office/drawing/2014/main" id="{B156DB5B-42D0-4BEE-B5D9-A24AB53A41AC}"/>
              </a:ext>
            </a:extLst>
          </p:cNvPr>
          <p:cNvGraphicFramePr>
            <a:graphicFrameLocks noGrp="1"/>
          </p:cNvGraphicFramePr>
          <p:nvPr>
            <p:extLst>
              <p:ext uri="{D42A27DB-BD31-4B8C-83A1-F6EECF244321}">
                <p14:modId xmlns:p14="http://schemas.microsoft.com/office/powerpoint/2010/main" val="2033115503"/>
              </p:ext>
            </p:extLst>
          </p:nvPr>
        </p:nvGraphicFramePr>
        <p:xfrm>
          <a:off x="287835" y="136525"/>
          <a:ext cx="4428180" cy="2574360"/>
        </p:xfrm>
        <a:graphic>
          <a:graphicData uri="http://schemas.openxmlformats.org/drawingml/2006/table">
            <a:tbl>
              <a:tblPr>
                <a:tableStyleId>{5C22544A-7EE6-4342-B048-85BDC9FD1C3A}</a:tableStyleId>
              </a:tblPr>
              <a:tblGrid>
                <a:gridCol w="179709">
                  <a:extLst>
                    <a:ext uri="{9D8B030D-6E8A-4147-A177-3AD203B41FA5}">
                      <a16:colId xmlns:a16="http://schemas.microsoft.com/office/drawing/2014/main" val="20000"/>
                    </a:ext>
                  </a:extLst>
                </a:gridCol>
                <a:gridCol w="4248471">
                  <a:extLst>
                    <a:ext uri="{9D8B030D-6E8A-4147-A177-3AD203B41FA5}">
                      <a16:colId xmlns:a16="http://schemas.microsoft.com/office/drawing/2014/main" val="20001"/>
                    </a:ext>
                  </a:extLst>
                </a:gridCol>
              </a:tblGrid>
              <a:tr h="359150">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1</a:t>
                      </a:r>
                    </a:p>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Ticket sales are made on a credit basis. The Hereford Organisation allow one month’s credit to customers</a:t>
                      </a:r>
                    </a:p>
                  </a:txBody>
                  <a:tcPr marL="68580" marR="68580" marT="0" marB="0"/>
                </a:tc>
                <a:extLst>
                  <a:ext uri="{0D108BD9-81ED-4DB2-BD59-A6C34878D82A}">
                    <a16:rowId xmlns:a16="http://schemas.microsoft.com/office/drawing/2014/main" val="10000"/>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2</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All food and beverage and sundry sales are on a cash basis.</a:t>
                      </a:r>
                    </a:p>
                  </a:txBody>
                  <a:tcPr marL="68580" marR="68580" marT="0" marB="0"/>
                </a:tc>
                <a:extLst>
                  <a:ext uri="{0D108BD9-81ED-4DB2-BD59-A6C34878D82A}">
                    <a16:rowId xmlns:a16="http://schemas.microsoft.com/office/drawing/2014/main" val="10001"/>
                  </a:ext>
                </a:extLst>
              </a:tr>
              <a:tr h="299518">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3</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Payments for food and beverage purchases are made one month after the month of purchase.</a:t>
                      </a:r>
                    </a:p>
                  </a:txBody>
                  <a:tcPr marL="68580" marR="68580" marT="0" marB="0"/>
                </a:tc>
                <a:extLst>
                  <a:ext uri="{0D108BD9-81ED-4DB2-BD59-A6C34878D82A}">
                    <a16:rowId xmlns:a16="http://schemas.microsoft.com/office/drawing/2014/main" val="10002"/>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4</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Overheads are paid one month after they are incurred</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5</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Labour costs are paid in the month to which they refer.</a:t>
                      </a:r>
                    </a:p>
                  </a:txBody>
                  <a:tcPr marL="68580" marR="68580" marT="0" marB="0"/>
                </a:tc>
                <a:extLst>
                  <a:ext uri="{0D108BD9-81ED-4DB2-BD59-A6C34878D82A}">
                    <a16:rowId xmlns:a16="http://schemas.microsoft.com/office/drawing/2014/main" val="10004"/>
                  </a:ext>
                </a:extLst>
              </a:tr>
              <a:tr h="398482">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6</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Expenditure on new equipment costing £2,000 will be due for payment as follows: - £1,250 in October, £750 in December.</a:t>
                      </a:r>
                    </a:p>
                  </a:txBody>
                  <a:tcPr marL="68580" marR="68580" marT="0" marB="0"/>
                </a:tc>
                <a:extLst>
                  <a:ext uri="{0D108BD9-81ED-4DB2-BD59-A6C34878D82A}">
                    <a16:rowId xmlns:a16="http://schemas.microsoft.com/office/drawing/2014/main" val="10005"/>
                  </a:ext>
                </a:extLst>
              </a:tr>
              <a:tr h="262000">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7</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The opening bank balance on 1</a:t>
                      </a:r>
                      <a:r>
                        <a:rPr lang="en-GB" sz="1000" b="1" baseline="30000" dirty="0">
                          <a:effectLst/>
                          <a:latin typeface="Times New Roman" panose="02020603050405020304" pitchFamily="18" charset="0"/>
                          <a:cs typeface="Times New Roman" panose="02020603050405020304" pitchFamily="18" charset="0"/>
                        </a:rPr>
                        <a:t>st</a:t>
                      </a:r>
                      <a:r>
                        <a:rPr lang="en-GB" sz="1000" b="1" dirty="0">
                          <a:effectLst/>
                          <a:latin typeface="Times New Roman" panose="02020603050405020304" pitchFamily="18" charset="0"/>
                          <a:cs typeface="Times New Roman" panose="02020603050405020304" pitchFamily="18" charset="0"/>
                        </a:rPr>
                        <a:t> October 2012 is forecast to be £3,000</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593395">
                <a:tc>
                  <a:txBody>
                    <a:bodyPr/>
                    <a:lstStyle/>
                    <a:p>
                      <a:pPr algn="ctr">
                        <a:lnSpc>
                          <a:spcPct val="115000"/>
                        </a:lnSpc>
                        <a:spcAft>
                          <a:spcPts val="0"/>
                        </a:spcAft>
                      </a:pPr>
                      <a:r>
                        <a:rPr lang="en-GB" sz="1200" dirty="0">
                          <a:effectLst/>
                          <a:latin typeface="Times New Roman" panose="02020603050405020304" pitchFamily="18" charset="0"/>
                          <a:ea typeface="Times New Roman"/>
                          <a:cs typeface="Times New Roman" panose="02020603050405020304" pitchFamily="18" charset="0"/>
                        </a:rPr>
                        <a:t>8</a:t>
                      </a:r>
                    </a:p>
                  </a:txBody>
                  <a:tcPr marL="68580" marR="68580" marT="0" marB="0"/>
                </a:tc>
                <a:tc>
                  <a:txBody>
                    <a:bodyPr/>
                    <a:lstStyle/>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Information relating to stocks of food and beverages is as follows:</a:t>
                      </a:r>
                    </a:p>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Stocks as at:         1</a:t>
                      </a:r>
                      <a:r>
                        <a:rPr lang="en-GB" sz="1000" b="1" kern="1200" baseline="30000" dirty="0">
                          <a:solidFill>
                            <a:schemeClr val="dk1"/>
                          </a:solidFill>
                          <a:effectLst/>
                          <a:latin typeface="Times New Roman" panose="02020603050405020304" pitchFamily="18" charset="0"/>
                          <a:ea typeface="+mn-ea"/>
                          <a:cs typeface="Times New Roman" panose="02020603050405020304" pitchFamily="18" charset="0"/>
                        </a:rPr>
                        <a:t>st</a:t>
                      </a:r>
                      <a:r>
                        <a:rPr lang="en-GB" sz="1000" b="1" kern="1200" dirty="0">
                          <a:solidFill>
                            <a:schemeClr val="dk1"/>
                          </a:solidFill>
                          <a:effectLst/>
                          <a:latin typeface="Times New Roman" panose="02020603050405020304" pitchFamily="18" charset="0"/>
                          <a:ea typeface="+mn-ea"/>
                          <a:cs typeface="Times New Roman" panose="02020603050405020304" pitchFamily="18" charset="0"/>
                        </a:rPr>
                        <a:t> October 2020            31</a:t>
                      </a:r>
                      <a:r>
                        <a:rPr lang="en-GB" sz="1000" b="1" kern="1200" baseline="30000" dirty="0">
                          <a:solidFill>
                            <a:schemeClr val="dk1"/>
                          </a:solidFill>
                          <a:effectLst/>
                          <a:latin typeface="Times New Roman" panose="02020603050405020304" pitchFamily="18" charset="0"/>
                          <a:ea typeface="+mn-ea"/>
                          <a:cs typeface="Times New Roman" panose="02020603050405020304" pitchFamily="18" charset="0"/>
                        </a:rPr>
                        <a:t>st</a:t>
                      </a:r>
                      <a:r>
                        <a:rPr lang="en-GB" sz="1000" b="1" kern="1200" dirty="0">
                          <a:solidFill>
                            <a:schemeClr val="dk1"/>
                          </a:solidFill>
                          <a:effectLst/>
                          <a:latin typeface="Times New Roman" panose="02020603050405020304" pitchFamily="18" charset="0"/>
                          <a:ea typeface="+mn-ea"/>
                          <a:cs typeface="Times New Roman" panose="02020603050405020304" pitchFamily="18" charset="0"/>
                        </a:rPr>
                        <a:t> December 2020</a:t>
                      </a:r>
                      <a:endParaRPr lang="en-GB" sz="1000" kern="1200" dirty="0">
                        <a:solidFill>
                          <a:schemeClr val="dk1"/>
                        </a:solidFill>
                        <a:effectLst/>
                        <a:latin typeface="Times New Roman" panose="02020603050405020304" pitchFamily="18" charset="0"/>
                        <a:ea typeface="+mn-ea"/>
                        <a:cs typeface="Times New Roman" panose="02020603050405020304" pitchFamily="18" charset="0"/>
                      </a:endParaRPr>
                    </a:p>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                                     £620                                     £800</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322767464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circle(in)">
                                      <p:cBhvr>
                                        <p:cTn id="12" dur="20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circle(in)">
                                      <p:cBhvr>
                                        <p:cTn id="1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7713</TotalTime>
  <Words>1164</Words>
  <Application>Microsoft Office PowerPoint</Application>
  <PresentationFormat>On-screen Show (4:3)</PresentationFormat>
  <Paragraphs>257</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Myriad Pro</vt:lpstr>
      <vt:lpstr>Times New Roman</vt:lpstr>
      <vt:lpstr>20140311PresentationUWTSDTemplate</vt:lpstr>
      <vt:lpstr>Financial Management for the Hotel Industry</vt:lpstr>
      <vt:lpstr>Overview</vt:lpstr>
      <vt:lpstr>Financial Accounting versus Management Accounting</vt:lpstr>
      <vt:lpstr>Cash and profit - 1</vt:lpstr>
      <vt:lpstr>Cash and profit - 2</vt:lpstr>
      <vt:lpstr>Realisation</vt:lpstr>
      <vt:lpstr>Introduction</vt:lpstr>
      <vt:lpstr>What is a budget?</vt:lpstr>
      <vt:lpstr>The benefits of budgeting</vt:lpstr>
      <vt:lpstr>3-month cash budget layout</vt:lpstr>
      <vt:lpstr>Worked example – 1 (receipts)</vt:lpstr>
      <vt:lpstr>Worked example – 2 (payments)</vt:lpstr>
      <vt:lpstr>Worked example – 3 (notes)</vt:lpstr>
      <vt:lpstr>Worked example – 4 (cash budget solution)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 Jenkins (UWTSD London)</cp:lastModifiedBy>
  <cp:revision>286</cp:revision>
  <cp:lastPrinted>2020-05-01T14:45:48Z</cp:lastPrinted>
  <dcterms:created xsi:type="dcterms:W3CDTF">2013-10-11T12:05:37Z</dcterms:created>
  <dcterms:modified xsi:type="dcterms:W3CDTF">2020-05-14T07:50:52Z</dcterms:modified>
</cp:coreProperties>
</file>