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8" r:id="rId3"/>
    <p:sldId id="273" r:id="rId4"/>
    <p:sldId id="257" r:id="rId5"/>
    <p:sldId id="259" r:id="rId6"/>
    <p:sldId id="272" r:id="rId7"/>
    <p:sldId id="271" r:id="rId8"/>
    <p:sldId id="261" r:id="rId9"/>
    <p:sldId id="262" r:id="rId10"/>
    <p:sldId id="274" r:id="rId11"/>
    <p:sldId id="270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58" autoAdjust="0"/>
  </p:normalViewPr>
  <p:slideViewPr>
    <p:cSldViewPr snapToGrid="0">
      <p:cViewPr varScale="1">
        <p:scale>
          <a:sx n="86" d="100"/>
          <a:sy n="86" d="100"/>
        </p:scale>
        <p:origin x="48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C0FB4C-8B49-4718-BC81-827627F068FC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689EA8-F3DA-4A5E-99F2-6A6CBC312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238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689EA8-F3DA-4A5E-99F2-6A6CBC312CD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6822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Talk about Netsim and availability</a:t>
            </a:r>
          </a:p>
          <a:p>
            <a:r>
              <a:rPr lang="en-GB" dirty="0"/>
              <a:t>Explain about MATLAB noise</a:t>
            </a:r>
          </a:p>
          <a:p>
            <a:r>
              <a:rPr lang="en-GB" dirty="0"/>
              <a:t>Talk about IEEE offers the most recent in peer reviewed works by other researchers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689EA8-F3DA-4A5E-99F2-6A6CBC312CD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622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Talk about the time frames:</a:t>
            </a:r>
          </a:p>
          <a:p>
            <a:r>
              <a:rPr lang="en-GB" dirty="0"/>
              <a:t> - Extended time for Netsim cause I know how buggy the software can be</a:t>
            </a:r>
          </a:p>
          <a:p>
            <a:r>
              <a:rPr lang="en-GB" dirty="0"/>
              <a:t> - Extra time has be planned for at the end to account for any delays that might occur.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689EA8-F3DA-4A5E-99F2-6A6CBC312CD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8843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1C6E-B934-4F32-BBE0-6025852237B1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9AD7-4E40-4608-B4BC-579AA4BFF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985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1C6E-B934-4F32-BBE0-6025852237B1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9AD7-4E40-4608-B4BC-579AA4BFF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587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1C6E-B934-4F32-BBE0-6025852237B1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9AD7-4E40-4608-B4BC-579AA4BFF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21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1C6E-B934-4F32-BBE0-6025852237B1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9AD7-4E40-4608-B4BC-579AA4BFF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925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1C6E-B934-4F32-BBE0-6025852237B1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9AD7-4E40-4608-B4BC-579AA4BFF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064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1C6E-B934-4F32-BBE0-6025852237B1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9AD7-4E40-4608-B4BC-579AA4BFF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916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1C6E-B934-4F32-BBE0-6025852237B1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9AD7-4E40-4608-B4BC-579AA4BFF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8344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1C6E-B934-4F32-BBE0-6025852237B1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9AD7-4E40-4608-B4BC-579AA4BFF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584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1C6E-B934-4F32-BBE0-6025852237B1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9AD7-4E40-4608-B4BC-579AA4BFF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1457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1C6E-B934-4F32-BBE0-6025852237B1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9AD7-4E40-4608-B4BC-579AA4BFF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19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1C6E-B934-4F32-BBE0-6025852237B1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9AD7-4E40-4608-B4BC-579AA4BFF9D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520282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1C6E-B934-4F32-BBE0-6025852237B1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9AD7-4E40-4608-B4BC-579AA4BFF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0014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1C6E-B934-4F32-BBE0-6025852237B1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9AD7-4E40-4608-B4BC-579AA4BFF9D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919247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1C6E-B934-4F32-BBE0-6025852237B1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9AD7-4E40-4608-B4BC-579AA4BFF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7350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1C6E-B934-4F32-BBE0-6025852237B1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9AD7-4E40-4608-B4BC-579AA4BFF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3859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C1C6E-B934-4F32-BBE0-6025852237B1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49AD7-4E40-4608-B4BC-579AA4BFF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869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DC1C6E-B934-4F32-BBE0-6025852237B1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8349AD7-4E40-4608-B4BC-579AA4BFF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763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8300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7175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8764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0730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9621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1788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48954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6287" y="-8467"/>
            <a:ext cx="9175713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24CFBA-DB1A-4991-8046-EFFF71F74B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19136" y="1020871"/>
            <a:ext cx="6960759" cy="2849671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4700" dirty="0">
                <a:solidFill>
                  <a:srgbClr val="FFFFFF"/>
                </a:solidFill>
              </a:rPr>
              <a:t>Simulating Wood Moisture and Environmental IoT Sensors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8B0D36-5526-4F71-9001-7A5AE855D6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48104" y="3962088"/>
            <a:ext cx="6112077" cy="1186108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Ethan Ridd (P144898)</a:t>
            </a:r>
          </a:p>
          <a:p>
            <a:pPr algn="l"/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Eridd.144898@student.uwtsd.ac.uk</a:t>
            </a:r>
          </a:p>
          <a:p>
            <a:pPr algn="l"/>
            <a:endParaRPr lang="en-GB" dirty="0">
              <a:solidFill>
                <a:srgbClr val="FFFFFF">
                  <a:alpha val="70000"/>
                </a:srgbClr>
              </a:solidFill>
            </a:endParaRPr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062562" y="3271487"/>
            <a:ext cx="220660" cy="18643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1145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4477E8-C0EE-4629-B788-E93619426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43375" cy="5175624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Purpose of the Project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2F881-8C2B-4E96-B600-7EA7B4940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1"/>
            <a:ext cx="5511296" cy="5175624"/>
          </a:xfrm>
        </p:spPr>
        <p:txBody>
          <a:bodyPr anchor="ctr">
            <a:normAutofit/>
          </a:bodyPr>
          <a:lstStyle/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The author has been asked along with a fellow student to develop a wireless sensor network for a company called Down to Earth.</a:t>
            </a:r>
          </a:p>
          <a:p>
            <a:r>
              <a:rPr lang="en-GB" dirty="0">
                <a:solidFill>
                  <a:srgbClr val="FFFFFF"/>
                </a:solidFill>
              </a:rPr>
              <a:t>Down to Earth is organisation based in the Gower that aims to bring the best out of people through outdoor activities.</a:t>
            </a:r>
          </a:p>
          <a:p>
            <a:r>
              <a:rPr lang="en-GB" dirty="0">
                <a:solidFill>
                  <a:srgbClr val="FFFFFF"/>
                </a:solidFill>
              </a:rPr>
              <a:t>Down to Earth also develops sustainable construction.</a:t>
            </a:r>
          </a:p>
          <a:p>
            <a:r>
              <a:rPr lang="en-GB" dirty="0">
                <a:solidFill>
                  <a:srgbClr val="FFFFFF"/>
                </a:solidFill>
              </a:rPr>
              <a:t>The company has recently built an eco friendly building from a welsh Larch an indigenous tree to Wales.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34423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12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5B4D2B99-F357-4DAA-B28E-CEB604CF1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Down to Earth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DF3585-6C8D-43AC-9E01-3D63F52AAE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Welsh larch is currently an under used natural resource that is only really used for log burning</a:t>
            </a:r>
          </a:p>
          <a:p>
            <a:r>
              <a:rPr lang="en-US" dirty="0"/>
              <a:t>Down to Earth has proposed that it can be used in construction and have already built two buildings.</a:t>
            </a:r>
          </a:p>
          <a:p>
            <a:r>
              <a:rPr lang="en-US" dirty="0"/>
              <a:t>The company wishes to put sensors on the wood to monitor moisture, humidity and temperature.</a:t>
            </a:r>
          </a:p>
        </p:txBody>
      </p:sp>
      <p:pic>
        <p:nvPicPr>
          <p:cNvPr id="8" name="Content Placeholder 7" descr="A picture containing indoor, building, ceiling&#10;&#10;Description automatically generated">
            <a:extLst>
              <a:ext uri="{FF2B5EF4-FFF2-40B4-BE49-F238E27FC236}">
                <a16:creationId xmlns:a16="http://schemas.microsoft.com/office/drawing/2014/main" id="{7479E6FB-707D-44CC-83DB-5196C7426BB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35" r="19157" b="-2"/>
          <a:stretch/>
        </p:blipFill>
        <p:spPr>
          <a:xfrm>
            <a:off x="20" y="-1"/>
            <a:ext cx="5394940" cy="6858001"/>
          </a:xfrm>
          <a:custGeom>
            <a:avLst/>
            <a:gdLst>
              <a:gd name="connsiteX0" fmla="*/ 842596 w 5394960"/>
              <a:gd name="connsiteY0" fmla="*/ 0 h 6858000"/>
              <a:gd name="connsiteX1" fmla="*/ 5394960 w 5394960"/>
              <a:gd name="connsiteY1" fmla="*/ 0 h 6858000"/>
              <a:gd name="connsiteX2" fmla="*/ 5394960 w 5394960"/>
              <a:gd name="connsiteY2" fmla="*/ 21851 h 6858000"/>
              <a:gd name="connsiteX3" fmla="*/ 4365943 w 5394960"/>
              <a:gd name="connsiteY3" fmla="*/ 6858000 h 6858000"/>
              <a:gd name="connsiteX4" fmla="*/ 0 w 5394960"/>
              <a:gd name="connsiteY4" fmla="*/ 6858000 h 6858000"/>
              <a:gd name="connsiteX5" fmla="*/ 0 w 5394960"/>
              <a:gd name="connsiteY5" fmla="*/ 56661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4" name="Isosceles Triangle 24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84747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F69345-CC8F-43B7-BB5A-307851ABE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43375" cy="5175624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Aims and Objectives 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82B0-C896-4BA8-8C12-9F3CEBBDB7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1"/>
            <a:ext cx="5511296" cy="5175624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</a:rPr>
              <a:t>AIM – Understand how a wireless sensor network used for environmental IoT sensors performs under the most optimal and least optimal environment. 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</a:rPr>
              <a:t>Objectives – </a:t>
            </a:r>
          </a:p>
          <a:p>
            <a:pPr marL="514350" lvl="0" indent="-514350">
              <a:lnSpc>
                <a:spcPct val="90000"/>
              </a:lnSpc>
              <a:buFont typeface="+mj-lt"/>
              <a:buAutoNum type="arabicPeriod"/>
            </a:pPr>
            <a:r>
              <a:rPr lang="en-GB" dirty="0">
                <a:solidFill>
                  <a:srgbClr val="FFFFFF"/>
                </a:solidFill>
              </a:rPr>
              <a:t>Complete comprehensive research into the area of IoT sensors, Environmental monitoring and network simulations. </a:t>
            </a:r>
          </a:p>
          <a:p>
            <a:pPr marL="514350" lvl="0" indent="-514350">
              <a:lnSpc>
                <a:spcPct val="90000"/>
              </a:lnSpc>
              <a:buFont typeface="+mj-lt"/>
              <a:buAutoNum type="arabicPeriod"/>
            </a:pPr>
            <a:r>
              <a:rPr lang="en-GB" dirty="0">
                <a:solidFill>
                  <a:srgbClr val="FFFFFF"/>
                </a:solidFill>
              </a:rPr>
              <a:t>Develop an experiment methodology, that will be capable of testing the network under varying conditions</a:t>
            </a:r>
          </a:p>
          <a:p>
            <a:pPr marL="514350" lvl="0" indent="-514350">
              <a:lnSpc>
                <a:spcPct val="90000"/>
              </a:lnSpc>
              <a:buFont typeface="+mj-lt"/>
              <a:buAutoNum type="arabicPeriod"/>
            </a:pPr>
            <a:r>
              <a:rPr lang="en-GB" dirty="0">
                <a:solidFill>
                  <a:srgbClr val="FFFFFF"/>
                </a:solidFill>
              </a:rPr>
              <a:t>Run the experiment and gather vital data for analysis.</a:t>
            </a:r>
          </a:p>
          <a:p>
            <a:pPr marL="514350" lvl="0" indent="-514350">
              <a:lnSpc>
                <a:spcPct val="90000"/>
              </a:lnSpc>
              <a:buFont typeface="+mj-lt"/>
              <a:buAutoNum type="arabicPeriod"/>
            </a:pPr>
            <a:r>
              <a:rPr lang="en-GB" dirty="0">
                <a:solidFill>
                  <a:srgbClr val="FFFFFF"/>
                </a:solidFill>
              </a:rPr>
              <a:t>Make recommendations to improve network performance based on data gathered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57293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B353A7-ECDE-47C6-87FA-ED5E2271B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43375" cy="5175624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What is IoT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C2EC7-A1BF-4FDB-AE08-2D24FE36E6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1"/>
            <a:ext cx="5511296" cy="517562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i="1" dirty="0">
                <a:solidFill>
                  <a:srgbClr val="FFFFFF"/>
                </a:solidFill>
              </a:rPr>
              <a:t>“The use of intelligently connected devices and systems to leverage data gathered by embedded sensors and actuators in machines and other physical objects[1].” – </a:t>
            </a:r>
            <a:r>
              <a:rPr lang="en-GB" dirty="0">
                <a:solidFill>
                  <a:srgbClr val="FFFFFF"/>
                </a:solidFill>
              </a:rPr>
              <a:t>GSMA</a:t>
            </a:r>
          </a:p>
          <a:p>
            <a:pPr marL="0" indent="0">
              <a:buNone/>
            </a:pPr>
            <a:endParaRPr lang="en-GB" i="1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IoT allows the gathering of data from devices that were once thought of as isolated but now can be connected with each other or even the internet.</a:t>
            </a:r>
          </a:p>
          <a:p>
            <a:pPr marL="0" indent="0">
              <a:buNone/>
            </a:pPr>
            <a:endParaRPr lang="en-GB" i="1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IoT has become an industry wide trends with companies such as google, amazon and even Philips developing devices that are IoT based.</a:t>
            </a:r>
          </a:p>
        </p:txBody>
      </p:sp>
    </p:spTree>
    <p:extLst>
      <p:ext uri="{BB962C8B-B14F-4D97-AF65-F5344CB8AC3E}">
        <p14:creationId xmlns:p14="http://schemas.microsoft.com/office/powerpoint/2010/main" val="20337191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B65301-BF72-4AB5-9BC5-9AEFDB8CF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43375" cy="5175624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Applications of IoT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EA100-19A9-450C-B0BF-DA0FF07299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1"/>
            <a:ext cx="5511296" cy="5175624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Smart Homes – often used in home security or environment control such as heating and air conditioning.</a:t>
            </a:r>
          </a:p>
          <a:p>
            <a:r>
              <a:rPr lang="en-GB" dirty="0">
                <a:solidFill>
                  <a:srgbClr val="FFFFFF"/>
                </a:solidFill>
              </a:rPr>
              <a:t>Smart Cities – to monitor and control traffic flows or even notify trash collector when public bins are full.</a:t>
            </a:r>
          </a:p>
          <a:p>
            <a:r>
              <a:rPr lang="en-GB" dirty="0">
                <a:solidFill>
                  <a:srgbClr val="FFFFFF"/>
                </a:solidFill>
              </a:rPr>
              <a:t>Energy Management – in office building or large complexes where energy consumption is high[2].</a:t>
            </a:r>
          </a:p>
          <a:p>
            <a:r>
              <a:rPr lang="en-GB" dirty="0">
                <a:solidFill>
                  <a:srgbClr val="FFFFFF"/>
                </a:solidFill>
              </a:rPr>
              <a:t>Automation in industry -  for monitoring and maintaining large machines or mechanical devices[2].</a:t>
            </a:r>
          </a:p>
        </p:txBody>
      </p:sp>
    </p:spTree>
    <p:extLst>
      <p:ext uri="{BB962C8B-B14F-4D97-AF65-F5344CB8AC3E}">
        <p14:creationId xmlns:p14="http://schemas.microsoft.com/office/powerpoint/2010/main" val="24535148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0C0459-24E7-42B1-87C7-BDBEFD73A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43375" cy="5175624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Advantages and Disadvantages of IoT</a:t>
            </a: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846C5C-1762-4190-A4D7-4A79E5B61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1"/>
            <a:ext cx="5511296" cy="517562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Advantages:</a:t>
            </a:r>
          </a:p>
          <a:p>
            <a:r>
              <a:rPr lang="en-GB" dirty="0">
                <a:solidFill>
                  <a:srgbClr val="FFFFFF"/>
                </a:solidFill>
              </a:rPr>
              <a:t>Easy Communication between devices.</a:t>
            </a:r>
          </a:p>
          <a:p>
            <a:r>
              <a:rPr lang="en-GB" dirty="0">
                <a:solidFill>
                  <a:srgbClr val="FFFFFF"/>
                </a:solidFill>
              </a:rPr>
              <a:t>Accelerated and accurate gathering of data compared to traditional means[3].</a:t>
            </a:r>
          </a:p>
          <a:p>
            <a:r>
              <a:rPr lang="en-GB" dirty="0">
                <a:solidFill>
                  <a:srgbClr val="FFFFFF"/>
                </a:solidFill>
              </a:rPr>
              <a:t>Reduced monitoring time.</a:t>
            </a:r>
          </a:p>
          <a:p>
            <a:r>
              <a:rPr lang="en-GB" dirty="0">
                <a:solidFill>
                  <a:srgbClr val="FFFFFF"/>
                </a:solidFill>
              </a:rPr>
              <a:t>Added functionality such as smartphone Support.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Disadvantages</a:t>
            </a:r>
          </a:p>
          <a:p>
            <a:r>
              <a:rPr lang="en-GB" dirty="0">
                <a:solidFill>
                  <a:srgbClr val="FFFFFF"/>
                </a:solidFill>
              </a:rPr>
              <a:t>Opened avenues of attack where there once. was none.</a:t>
            </a:r>
          </a:p>
          <a:p>
            <a:r>
              <a:rPr lang="en-GB" dirty="0">
                <a:solidFill>
                  <a:srgbClr val="FFFFFF"/>
                </a:solidFill>
              </a:rPr>
              <a:t>Privacy issues with data collection</a:t>
            </a:r>
          </a:p>
          <a:p>
            <a:r>
              <a:rPr lang="en-GB" dirty="0">
                <a:solidFill>
                  <a:srgbClr val="FFFFFF"/>
                </a:solidFill>
              </a:rPr>
              <a:t>Some systems are not standardized.</a:t>
            </a:r>
          </a:p>
          <a:p>
            <a:r>
              <a:rPr lang="en-GB" dirty="0">
                <a:solidFill>
                  <a:srgbClr val="FFFFFF"/>
                </a:solidFill>
              </a:rPr>
              <a:t>Possible job loss due to automation.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01367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087F28-02BF-4E30-B2A1-651DFE3C0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43375" cy="5175624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Proposed Experiment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3BC1D4-E8AB-4186-896F-7FB44398D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1"/>
            <a:ext cx="5511296" cy="5175624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I plan to uses Netsim to create a simulation of the network</a:t>
            </a:r>
          </a:p>
          <a:p>
            <a:r>
              <a:rPr lang="en-GB" dirty="0">
                <a:solidFill>
                  <a:srgbClr val="FFFFFF"/>
                </a:solidFill>
              </a:rPr>
              <a:t>MATLAB will be used to create a custom noise within the simulation</a:t>
            </a:r>
          </a:p>
          <a:p>
            <a:r>
              <a:rPr lang="en-GB" dirty="0">
                <a:solidFill>
                  <a:srgbClr val="FFFFFF"/>
                </a:solidFill>
              </a:rPr>
              <a:t>Simulation planned on running twice:</a:t>
            </a:r>
          </a:p>
          <a:p>
            <a:pPr lvl="1"/>
            <a:r>
              <a:rPr lang="en-GB" dirty="0">
                <a:solidFill>
                  <a:srgbClr val="FFFFFF"/>
                </a:solidFill>
              </a:rPr>
              <a:t> Once with no noise as a baseline.</a:t>
            </a:r>
          </a:p>
          <a:p>
            <a:pPr lvl="1"/>
            <a:r>
              <a:rPr lang="en-GB" dirty="0">
                <a:solidFill>
                  <a:srgbClr val="FFFFFF"/>
                </a:solidFill>
              </a:rPr>
              <a:t> Once with noise to simulation a real life environment.</a:t>
            </a:r>
          </a:p>
          <a:p>
            <a:pPr lvl="1"/>
            <a:r>
              <a:rPr lang="en-GB" dirty="0">
                <a:solidFill>
                  <a:srgbClr val="FFFFFF"/>
                </a:solidFill>
              </a:rPr>
              <a:t> Possible comparison with final network once implemented.</a:t>
            </a:r>
          </a:p>
          <a:p>
            <a:r>
              <a:rPr lang="en-GB" dirty="0">
                <a:solidFill>
                  <a:srgbClr val="FFFFFF"/>
                </a:solidFill>
              </a:rPr>
              <a:t>Planned Metrics for analysis</a:t>
            </a:r>
          </a:p>
          <a:p>
            <a:pPr lvl="1"/>
            <a:r>
              <a:rPr lang="en-GB" dirty="0">
                <a:solidFill>
                  <a:srgbClr val="FFFFFF"/>
                </a:solidFill>
              </a:rPr>
              <a:t>Throughput </a:t>
            </a:r>
          </a:p>
          <a:p>
            <a:pPr lvl="1"/>
            <a:r>
              <a:rPr lang="en-GB" dirty="0">
                <a:solidFill>
                  <a:srgbClr val="FFFFFF"/>
                </a:solidFill>
              </a:rPr>
              <a:t>Packet loss</a:t>
            </a:r>
          </a:p>
          <a:p>
            <a:pPr lvl="1"/>
            <a:r>
              <a:rPr lang="en-GB" dirty="0">
                <a:solidFill>
                  <a:srgbClr val="FFFFFF"/>
                </a:solidFill>
              </a:rPr>
              <a:t>Delay </a:t>
            </a:r>
          </a:p>
        </p:txBody>
      </p:sp>
    </p:spTree>
    <p:extLst>
      <p:ext uri="{BB962C8B-B14F-4D97-AF65-F5344CB8AC3E}">
        <p14:creationId xmlns:p14="http://schemas.microsoft.com/office/powerpoint/2010/main" val="38112798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A3E34A-8F26-443A-8B8D-29F7A9127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43375" cy="517562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Methodology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94BED-9E42-4EAC-AA6A-7FBA1DC69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1"/>
            <a:ext cx="5511296" cy="5175624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Philosophy – </a:t>
            </a:r>
            <a:r>
              <a:rPr lang="en-GB" i="1" dirty="0">
                <a:solidFill>
                  <a:srgbClr val="FFFFFF"/>
                </a:solidFill>
              </a:rPr>
              <a:t>Positivism</a:t>
            </a:r>
            <a:r>
              <a:rPr lang="en-GB" dirty="0">
                <a:solidFill>
                  <a:srgbClr val="FFFFFF"/>
                </a:solidFill>
              </a:rPr>
              <a:t> – scientific method that relies on observable changes and facts.</a:t>
            </a:r>
          </a:p>
          <a:p>
            <a:r>
              <a:rPr lang="en-GB" dirty="0">
                <a:solidFill>
                  <a:srgbClr val="FFFFFF"/>
                </a:solidFill>
              </a:rPr>
              <a:t>Approach – </a:t>
            </a:r>
            <a:r>
              <a:rPr lang="en-GB" i="1" dirty="0">
                <a:solidFill>
                  <a:srgbClr val="FFFFFF"/>
                </a:solidFill>
              </a:rPr>
              <a:t>Deductive</a:t>
            </a:r>
            <a:r>
              <a:rPr lang="en-GB" dirty="0">
                <a:solidFill>
                  <a:srgbClr val="FFFFFF"/>
                </a:solidFill>
              </a:rPr>
              <a:t> – Logical steps to come to a conclusion based on research and experimentations. </a:t>
            </a:r>
          </a:p>
          <a:p>
            <a:r>
              <a:rPr lang="en-GB" dirty="0">
                <a:solidFill>
                  <a:srgbClr val="FFFFFF"/>
                </a:solidFill>
              </a:rPr>
              <a:t>Strategy – The strategy for the project is two parts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>
                <a:solidFill>
                  <a:srgbClr val="FFFFFF"/>
                </a:solidFill>
              </a:rPr>
              <a:t>Experimentation – Running simulations to gather data of the proposed network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>
                <a:solidFill>
                  <a:srgbClr val="FFFFFF"/>
                </a:solidFill>
              </a:rPr>
              <a:t>Literature Review – looking through the current research in the field </a:t>
            </a:r>
          </a:p>
          <a:p>
            <a:r>
              <a:rPr lang="en-GB" dirty="0">
                <a:solidFill>
                  <a:srgbClr val="FFFFFF"/>
                </a:solidFill>
              </a:rPr>
              <a:t>Risks – Very few risks in simulations but Netsim could potentially cause some issues.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647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78D7DF-DA79-4E0C-8FD9-1DF8844F6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43375" cy="5175624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Data Collection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78EE2-F577-4361-A44C-46F1C189C3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1"/>
            <a:ext cx="5511296" cy="517562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Data for the project will be collected from primary and secondary sources.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Primary Sources </a:t>
            </a:r>
          </a:p>
          <a:p>
            <a:r>
              <a:rPr lang="en-GB" dirty="0">
                <a:solidFill>
                  <a:srgbClr val="FFFFFF"/>
                </a:solidFill>
              </a:rPr>
              <a:t>Data from network simulations produced by Netsim and MATLAB</a:t>
            </a:r>
          </a:p>
          <a:p>
            <a:pPr marL="0" indent="0">
              <a:buNone/>
            </a:pPr>
            <a:br>
              <a:rPr lang="en-GB" dirty="0">
                <a:solidFill>
                  <a:srgbClr val="FFFFFF"/>
                </a:solidFill>
              </a:rPr>
            </a:br>
            <a:r>
              <a:rPr lang="en-GB" dirty="0">
                <a:solidFill>
                  <a:srgbClr val="FFFFFF"/>
                </a:solidFill>
              </a:rPr>
              <a:t>Secondary Sources</a:t>
            </a:r>
          </a:p>
          <a:p>
            <a:r>
              <a:rPr lang="en-GB" dirty="0">
                <a:solidFill>
                  <a:srgbClr val="FFFFFF"/>
                </a:solidFill>
              </a:rPr>
              <a:t>Papers from digital libraries such as IEEE or Google Scholar</a:t>
            </a:r>
          </a:p>
          <a:p>
            <a:r>
              <a:rPr lang="en-GB" dirty="0">
                <a:solidFill>
                  <a:srgbClr val="FFFFFF"/>
                </a:solidFill>
              </a:rPr>
              <a:t>Books from the Library 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09797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415B63-89E5-4751-A249-9BD3D0FC4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Planning</a:t>
            </a:r>
          </a:p>
        </p:txBody>
      </p:sp>
      <p:pic>
        <p:nvPicPr>
          <p:cNvPr id="8" name="Content Placeholder 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A19366C7-C9F3-4D17-9B61-176CF64C83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163" y="1768514"/>
            <a:ext cx="11808165" cy="2184507"/>
          </a:xfrm>
          <a:prstGeom prst="rect">
            <a:avLst/>
          </a:prstGeom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1423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D33D75-D455-44D1-AA2E-173768266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43375" cy="517562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Conclusion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24EFC-72CE-4788-9C32-BE3787C44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1"/>
            <a:ext cx="5511296" cy="517562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To Conclude:</a:t>
            </a:r>
          </a:p>
          <a:p>
            <a:r>
              <a:rPr lang="en-GB" dirty="0">
                <a:solidFill>
                  <a:srgbClr val="FFFFFF"/>
                </a:solidFill>
              </a:rPr>
              <a:t>I plan to design the network topology with a fellow student </a:t>
            </a:r>
          </a:p>
          <a:p>
            <a:r>
              <a:rPr lang="en-GB" dirty="0">
                <a:solidFill>
                  <a:srgbClr val="FFFFFF"/>
                </a:solidFill>
              </a:rPr>
              <a:t>I plan to simulate the proposed network using Netsim</a:t>
            </a:r>
          </a:p>
          <a:p>
            <a:r>
              <a:rPr lang="en-GB" dirty="0">
                <a:solidFill>
                  <a:srgbClr val="FFFFFF"/>
                </a:solidFill>
              </a:rPr>
              <a:t>MATLAB will be used to create more flexible Noise</a:t>
            </a:r>
          </a:p>
          <a:p>
            <a:r>
              <a:rPr lang="en-GB" dirty="0">
                <a:solidFill>
                  <a:srgbClr val="FFFFFF"/>
                </a:solidFill>
              </a:rPr>
              <a:t>The expected completion date of the experiment is mid July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995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E4C82E-2166-4B7F-85BF-5E8324C0C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43375" cy="517562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References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36E28-78F2-47E3-8373-02509C8DB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1"/>
            <a:ext cx="5511296" cy="5175624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[1]	GSMA, “Understanding the Internet of Things (IoT),” 2014.</a:t>
            </a:r>
          </a:p>
          <a:p>
            <a:r>
              <a:rPr lang="en-GB" dirty="0">
                <a:solidFill>
                  <a:srgbClr val="FFFFFF"/>
                </a:solidFill>
              </a:rPr>
              <a:t>[2]	K. Rose, S. Eldridge, and L. Chapin, “The Internet of Things: An Overview Understanding the Issues and Challenges of a More Connected World.”</a:t>
            </a:r>
          </a:p>
          <a:p>
            <a:r>
              <a:rPr lang="en-GB" dirty="0">
                <a:solidFill>
                  <a:srgbClr val="FFFFFF"/>
                </a:solidFill>
              </a:rPr>
              <a:t>[3]	A. </a:t>
            </a:r>
            <a:r>
              <a:rPr lang="en-GB" dirty="0" err="1">
                <a:solidFill>
                  <a:srgbClr val="FFFFFF"/>
                </a:solidFill>
              </a:rPr>
              <a:t>Sarmah</a:t>
            </a:r>
            <a:r>
              <a:rPr lang="en-GB" dirty="0">
                <a:solidFill>
                  <a:srgbClr val="FFFFFF"/>
                </a:solidFill>
              </a:rPr>
              <a:t>, K. </a:t>
            </a:r>
            <a:r>
              <a:rPr lang="en-GB" dirty="0" err="1">
                <a:solidFill>
                  <a:srgbClr val="FFFFFF"/>
                </a:solidFill>
              </a:rPr>
              <a:t>Kailyan</a:t>
            </a:r>
            <a:r>
              <a:rPr lang="en-GB" dirty="0">
                <a:solidFill>
                  <a:srgbClr val="FFFFFF"/>
                </a:solidFill>
              </a:rPr>
              <a:t> Baruah, and A. J. Baruah, “A Brief Review on Internet of Things,” </a:t>
            </a:r>
            <a:r>
              <a:rPr lang="en-GB" i="1" dirty="0">
                <a:solidFill>
                  <a:srgbClr val="FFFFFF"/>
                </a:solidFill>
              </a:rPr>
              <a:t>Int. Res. J. Eng. Technol.</a:t>
            </a:r>
            <a:r>
              <a:rPr lang="en-GB" dirty="0">
                <a:solidFill>
                  <a:srgbClr val="FFFFFF"/>
                </a:solidFill>
              </a:rPr>
              <a:t>, 2017.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6658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8300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7175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8764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0730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9621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1788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48954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6287" y="-8467"/>
            <a:ext cx="9175713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D0908E-3FD7-4B68-9973-6806A5CAA9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19136" y="1020871"/>
            <a:ext cx="6960759" cy="2849671"/>
          </a:xfrm>
        </p:spPr>
        <p:txBody>
          <a:bodyPr>
            <a:normAutofit/>
          </a:bodyPr>
          <a:lstStyle/>
          <a:p>
            <a:pPr algn="l"/>
            <a:r>
              <a:rPr lang="en-GB" sz="6000">
                <a:solidFill>
                  <a:srgbClr val="FFFFFF"/>
                </a:solidFill>
              </a:rPr>
              <a:t>Questions ? </a:t>
            </a:r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062562" y="3271487"/>
            <a:ext cx="220660" cy="18643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2255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751</Words>
  <Application>Microsoft Office PowerPoint</Application>
  <PresentationFormat>Widescreen</PresentationFormat>
  <Paragraphs>96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Trebuchet MS</vt:lpstr>
      <vt:lpstr>Wingdings 3</vt:lpstr>
      <vt:lpstr>Facet</vt:lpstr>
      <vt:lpstr>Simulating Wood Moisture and Environmental IoT Sensors</vt:lpstr>
      <vt:lpstr>Purpose of the Project</vt:lpstr>
      <vt:lpstr>Down to Earth </vt:lpstr>
      <vt:lpstr>Aims and Objectives </vt:lpstr>
      <vt:lpstr>What is IoT</vt:lpstr>
      <vt:lpstr>Applications of IoT</vt:lpstr>
      <vt:lpstr>Advantages and Disadvantages of IoT</vt:lpstr>
      <vt:lpstr>Proposed Experiment</vt:lpstr>
      <vt:lpstr>Methodology</vt:lpstr>
      <vt:lpstr>Data Collection</vt:lpstr>
      <vt:lpstr>Planning</vt:lpstr>
      <vt:lpstr>Conclusion</vt:lpstr>
      <vt:lpstr>References</vt:lpstr>
      <vt:lpstr>Questions 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Simulating Wood Moisture and Environmental IoT Sensors</dc:title>
  <dc:creator>Ethan Ridd</dc:creator>
  <cp:lastModifiedBy>Ethan Ridd</cp:lastModifiedBy>
  <cp:revision>5</cp:revision>
  <dcterms:created xsi:type="dcterms:W3CDTF">2019-05-02T23:41:58Z</dcterms:created>
  <dcterms:modified xsi:type="dcterms:W3CDTF">2019-05-03T10:07:41Z</dcterms:modified>
</cp:coreProperties>
</file>