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charts/chart13.xml" ContentType="application/vnd.openxmlformats-officedocument.drawingml.chart+xml"/>
  <Override PartName="/ppt/charts/chart15.xml" ContentType="application/vnd.openxmlformats-officedocument.drawingml.char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harts/chart9.xml" ContentType="application/vnd.openxmlformats-officedocument.drawingml.chart+xml"/>
  <Override PartName="/ppt/charts/chart11.xml" ContentType="application/vnd.openxmlformats-officedocument.drawingml.chart+xml"/>
  <Override PartName="/ppt/notesSlides/notesSlide14.xml" ContentType="application/vnd.openxmlformats-officedocument.presentationml.notesSlide+xml"/>
  <Override PartName="/ppt/charts/chart7.xml" ContentType="application/vnd.openxmlformats-officedocument.drawingml.chart+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charts/chart3.xml" ContentType="application/vnd.openxmlformats-officedocument.drawingml.chart+xml"/>
  <Override PartName="/ppt/notesSlides/notesSlide7.xml" ContentType="application/vnd.openxmlformats-officedocument.presentationml.notesSlide+xml"/>
  <Override PartName="/ppt/charts/chart5.xml" ContentType="application/vnd.openxmlformats-officedocument.drawingml.chart+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charts/chart1.xml" ContentType="application/vnd.openxmlformats-officedocument.drawingml.chart+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Default Extension="emf" ContentType="image/x-emf"/>
  <Override PartName="/ppt/charts/chart16.xml" ContentType="application/vnd.openxmlformats-officedocument.drawingml.char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charts/chart14.xml" ContentType="application/vnd.openxmlformats-officedocument.drawingml.char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charts/chart8.xml" ContentType="application/vnd.openxmlformats-officedocument.drawingml.chart+xml"/>
  <Override PartName="/ppt/notesSlides/notesSlide13.xml" ContentType="application/vnd.openxmlformats-officedocument.presentationml.notesSlide+xml"/>
  <Override PartName="/ppt/charts/chart12.xml" ContentType="application/vnd.openxmlformats-officedocument.drawingml.chart+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charts/chart6.xml" ContentType="application/vnd.openxmlformats-officedocument.drawingml.chart+xml"/>
  <Override PartName="/ppt/charts/chart10.xml" ContentType="application/vnd.openxmlformats-officedocument.drawingml.chart+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charts/chart4.xml" ContentType="application/vnd.openxmlformats-officedocument.drawingml.chart+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charts/chart2.xml" ContentType="application/vnd.openxmlformats-officedocument.drawingml.char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handoutMasterIdLst>
    <p:handoutMasterId r:id="rId30"/>
  </p:handoutMasterIdLst>
  <p:sldIdLst>
    <p:sldId id="256" r:id="rId2"/>
    <p:sldId id="258" r:id="rId3"/>
    <p:sldId id="291" r:id="rId4"/>
    <p:sldId id="292" r:id="rId5"/>
    <p:sldId id="293" r:id="rId6"/>
    <p:sldId id="283" r:id="rId7"/>
    <p:sldId id="260" r:id="rId8"/>
    <p:sldId id="261" r:id="rId9"/>
    <p:sldId id="262" r:id="rId10"/>
    <p:sldId id="287" r:id="rId11"/>
    <p:sldId id="288" r:id="rId12"/>
    <p:sldId id="289" r:id="rId13"/>
    <p:sldId id="294" r:id="rId14"/>
    <p:sldId id="272" r:id="rId15"/>
    <p:sldId id="279" r:id="rId16"/>
    <p:sldId id="277" r:id="rId17"/>
    <p:sldId id="280" r:id="rId18"/>
    <p:sldId id="284" r:id="rId19"/>
    <p:sldId id="286" r:id="rId20"/>
    <p:sldId id="267" r:id="rId21"/>
    <p:sldId id="263" r:id="rId22"/>
    <p:sldId id="268" r:id="rId23"/>
    <p:sldId id="269" r:id="rId24"/>
    <p:sldId id="270" r:id="rId25"/>
    <p:sldId id="295" r:id="rId26"/>
    <p:sldId id="296" r:id="rId27"/>
    <p:sldId id="271"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showPr>
  <p:clrMru>
    <a:srgbClr val="000000"/>
    <a:srgbClr val="00FFCC"/>
    <a:srgbClr val="FFFFFF"/>
    <a:srgbClr val="191919"/>
    <a:srgbClr val="66FFFF"/>
    <a:srgbClr val="FF00FF"/>
    <a:srgbClr val="FF0080"/>
    <a:srgbClr val="5D7E9D"/>
    <a:srgbClr val="8000FF"/>
    <a:srgbClr val="6666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57" autoAdjust="0"/>
    <p:restoredTop sz="91714" autoAdjust="0"/>
  </p:normalViewPr>
  <p:slideViewPr>
    <p:cSldViewPr snapToObjects="1">
      <p:cViewPr varScale="1">
        <p:scale>
          <a:sx n="72" d="100"/>
          <a:sy n="72" d="100"/>
        </p:scale>
        <p:origin x="-92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36868100" cy="368681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1" Type="http://schemas.openxmlformats.org/officeDocument/2006/relationships/oleObject" Target="file:///F:\Elin\Monthly%20Wind%20Calculations.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F:\Elin\Monthly%20Wind%20Calculations.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F:\Elin\Monthly%20Wind%20Calculations.xlsx"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6.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7.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8.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9.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10.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11.xml.rels><?xml version="1.0" encoding="UTF-8" standalone="yes"?>
<Relationships xmlns="http://schemas.openxmlformats.org/package/2006/relationships"><Relationship Id="rId1" Type="http://schemas.openxmlformats.org/officeDocument/2006/relationships/oleObject" Target="file:///F:\Elin\Annual%20Wind%20Calculations.xlsx" TargetMode="External"/></Relationships>
</file>

<file path=ppt/charts/_rels/chart12.xml.rels><?xml version="1.0" encoding="UTF-8" standalone="yes"?>
<Relationships xmlns="http://schemas.openxmlformats.org/package/2006/relationships"><Relationship Id="rId1" Type="http://schemas.openxmlformats.org/officeDocument/2006/relationships/oleObject" Target="file:///F:\Final%20Draft%20Diss\t%20test%20+%20Mike.xlsx" TargetMode="External"/></Relationships>
</file>

<file path=ppt/charts/_rels/chart13.xml.rels><?xml version="1.0" encoding="UTF-8" standalone="yes"?>
<Relationships xmlns="http://schemas.openxmlformats.org/package/2006/relationships"><Relationship Id="rId1" Type="http://schemas.openxmlformats.org/officeDocument/2006/relationships/oleObject" Target="file:///F:\Final%20Draft%20Diss\t%20test%20+%20Mike.xlsx" TargetMode="External"/></Relationships>
</file>

<file path=ppt/charts/_rels/chart14.xml.rels><?xml version="1.0" encoding="UTF-8" standalone="yes"?>
<Relationships xmlns="http://schemas.openxmlformats.org/package/2006/relationships"><Relationship Id="rId1" Type="http://schemas.openxmlformats.org/officeDocument/2006/relationships/oleObject" Target="file:///F:\Book1.xls" TargetMode="External"/></Relationships>
</file>

<file path=ppt/charts/_rels/chart15.xml.rels><?xml version="1.0" encoding="UTF-8" standalone="yes"?>
<Relationships xmlns="http://schemas.openxmlformats.org/package/2006/relationships"><Relationship Id="rId1" Type="http://schemas.openxmlformats.org/officeDocument/2006/relationships/oleObject" Target="file:///F:\Final%20Draft%20Diss\t%20test%20+%20Mike.xlsx" TargetMode="External"/></Relationships>
</file>

<file path=ppt/charts/_rels/chart16.xml.rels><?xml version="1.0" encoding="UTF-8" standalone="yes"?>
<Relationships xmlns="http://schemas.openxmlformats.org/package/2006/relationships"><Relationship Id="rId1" Type="http://schemas.openxmlformats.org/officeDocument/2006/relationships/oleObject" Target="file:///F:\Final%20Draft%20Diss\t%20test%20+%20Mike.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1"/>
  <c:lang val="en-GB"/>
  <c:style val="1"/>
  <c:chart>
    <c:plotArea>
      <c:layout/>
      <c:scatterChart>
        <c:scatterStyle val="lineMarker"/>
        <c:ser>
          <c:idx val="0"/>
          <c:order val="0"/>
          <c:spPr>
            <a:ln w="12700"/>
          </c:spPr>
          <c:marker>
            <c:spPr>
              <a:solidFill>
                <a:srgbClr val="000000"/>
              </a:solidFill>
            </c:spPr>
          </c:marker>
          <c:trendline>
            <c:trendlineType val="linear"/>
          </c:trendline>
          <c:trendline>
            <c:spPr>
              <a:ln w="12700">
                <a:solidFill>
                  <a:srgbClr val="000000"/>
                </a:solidFill>
              </a:ln>
            </c:spPr>
            <c:trendlineType val="linear"/>
          </c:trendline>
          <c:xVal>
            <c:numRef>
              <c:f>(Sheet1!$B$2:$B$13,Sheet1!$B$14:$B$25,Sheet1!$B$26:$B$37,Sheet1!$B$38:$B$49,Sheet1!$B$50:$B$61,Sheet1!$B$62:$B$73,Sheet1!$B$74:$B$85,Sheet1!$B$86:$B$97,Sheet1!$B$98:$B$109,Sheet1!$B$110:$B$121,Sheet1!$B$122:$B$133,Sheet1!$B$134:$B$145,Sheet1!$B$146:$B$157,Sheet1!$B$158:$B$169,Sheet1!$B$170:$B$181)</c:f>
              <c:numCache>
                <c:formatCode>General</c:formatCode>
                <c:ptCount val="180"/>
                <c:pt idx="0">
                  <c:v>1993</c:v>
                </c:pt>
                <c:pt idx="1">
                  <c:v>1993.0829999999999</c:v>
                </c:pt>
                <c:pt idx="2">
                  <c:v>1993.1666700000001</c:v>
                </c:pt>
                <c:pt idx="3">
                  <c:v>1993.25</c:v>
                </c:pt>
                <c:pt idx="4">
                  <c:v>1993.3332999999998</c:v>
                </c:pt>
                <c:pt idx="5">
                  <c:v>1993.4166700000237</c:v>
                </c:pt>
                <c:pt idx="6">
                  <c:v>1993.5</c:v>
                </c:pt>
                <c:pt idx="7">
                  <c:v>1993.5832999999998</c:v>
                </c:pt>
                <c:pt idx="8">
                  <c:v>1993.6666670000011</c:v>
                </c:pt>
                <c:pt idx="9">
                  <c:v>1993.75</c:v>
                </c:pt>
                <c:pt idx="10">
                  <c:v>1993.8333299999772</c:v>
                </c:pt>
                <c:pt idx="11">
                  <c:v>1993.9166670000363</c:v>
                </c:pt>
                <c:pt idx="12">
                  <c:v>1994</c:v>
                </c:pt>
                <c:pt idx="13">
                  <c:v>1994.0829999999999</c:v>
                </c:pt>
                <c:pt idx="14">
                  <c:v>1994.1666700000001</c:v>
                </c:pt>
                <c:pt idx="15">
                  <c:v>1994.25</c:v>
                </c:pt>
                <c:pt idx="16">
                  <c:v>1994.3332999999998</c:v>
                </c:pt>
                <c:pt idx="17">
                  <c:v>1994.4166700000237</c:v>
                </c:pt>
                <c:pt idx="18">
                  <c:v>1994.5</c:v>
                </c:pt>
                <c:pt idx="19">
                  <c:v>1994.5832999999998</c:v>
                </c:pt>
                <c:pt idx="20">
                  <c:v>1994.6666670000011</c:v>
                </c:pt>
                <c:pt idx="21">
                  <c:v>1994.75</c:v>
                </c:pt>
                <c:pt idx="22">
                  <c:v>1994.8333299999772</c:v>
                </c:pt>
                <c:pt idx="23">
                  <c:v>1994.9166670000363</c:v>
                </c:pt>
                <c:pt idx="24">
                  <c:v>1995</c:v>
                </c:pt>
                <c:pt idx="25">
                  <c:v>1995.0829999999999</c:v>
                </c:pt>
                <c:pt idx="26">
                  <c:v>1995.1666700000001</c:v>
                </c:pt>
                <c:pt idx="27">
                  <c:v>1995.25</c:v>
                </c:pt>
                <c:pt idx="28">
                  <c:v>1995.3332999999998</c:v>
                </c:pt>
                <c:pt idx="29">
                  <c:v>1995.4166700000237</c:v>
                </c:pt>
                <c:pt idx="30">
                  <c:v>1995.5</c:v>
                </c:pt>
                <c:pt idx="31">
                  <c:v>1995.5832999999998</c:v>
                </c:pt>
                <c:pt idx="32">
                  <c:v>1995.6666670000011</c:v>
                </c:pt>
                <c:pt idx="33">
                  <c:v>1995.75</c:v>
                </c:pt>
                <c:pt idx="34">
                  <c:v>1995.8333299999772</c:v>
                </c:pt>
                <c:pt idx="35">
                  <c:v>1995.9166670000363</c:v>
                </c:pt>
                <c:pt idx="36">
                  <c:v>1996</c:v>
                </c:pt>
                <c:pt idx="37">
                  <c:v>1996.0829999999999</c:v>
                </c:pt>
                <c:pt idx="38">
                  <c:v>1996.1666700000001</c:v>
                </c:pt>
                <c:pt idx="39">
                  <c:v>1996.25</c:v>
                </c:pt>
                <c:pt idx="40">
                  <c:v>1996.3332999999998</c:v>
                </c:pt>
                <c:pt idx="41">
                  <c:v>1996.4166700000237</c:v>
                </c:pt>
                <c:pt idx="42">
                  <c:v>1996.5</c:v>
                </c:pt>
                <c:pt idx="43">
                  <c:v>1996.5832999999998</c:v>
                </c:pt>
                <c:pt idx="44">
                  <c:v>1996.6666670000011</c:v>
                </c:pt>
                <c:pt idx="45">
                  <c:v>1996.75</c:v>
                </c:pt>
                <c:pt idx="46">
                  <c:v>1996.8333299999772</c:v>
                </c:pt>
                <c:pt idx="47">
                  <c:v>1996.9166670000363</c:v>
                </c:pt>
                <c:pt idx="48">
                  <c:v>1997</c:v>
                </c:pt>
                <c:pt idx="49">
                  <c:v>1997.0829999999999</c:v>
                </c:pt>
                <c:pt idx="50">
                  <c:v>1997.1666700000001</c:v>
                </c:pt>
                <c:pt idx="51">
                  <c:v>1997.25</c:v>
                </c:pt>
                <c:pt idx="52">
                  <c:v>1997.3332999999998</c:v>
                </c:pt>
                <c:pt idx="53">
                  <c:v>1997.4166700000237</c:v>
                </c:pt>
                <c:pt idx="54">
                  <c:v>1997.5</c:v>
                </c:pt>
                <c:pt idx="55">
                  <c:v>1997.5832999999998</c:v>
                </c:pt>
                <c:pt idx="56">
                  <c:v>1997.6666670000011</c:v>
                </c:pt>
                <c:pt idx="57">
                  <c:v>1997.75</c:v>
                </c:pt>
                <c:pt idx="58">
                  <c:v>1997.8333299999772</c:v>
                </c:pt>
                <c:pt idx="59">
                  <c:v>1997.9166670000363</c:v>
                </c:pt>
                <c:pt idx="60">
                  <c:v>1998</c:v>
                </c:pt>
                <c:pt idx="61">
                  <c:v>1998.0829999999999</c:v>
                </c:pt>
                <c:pt idx="62">
                  <c:v>1998.1666700000001</c:v>
                </c:pt>
                <c:pt idx="63">
                  <c:v>1998.25</c:v>
                </c:pt>
                <c:pt idx="64">
                  <c:v>1998.3332999999998</c:v>
                </c:pt>
                <c:pt idx="65">
                  <c:v>1998.4166700000237</c:v>
                </c:pt>
                <c:pt idx="66">
                  <c:v>1998.5</c:v>
                </c:pt>
                <c:pt idx="67">
                  <c:v>1998.5832999999998</c:v>
                </c:pt>
                <c:pt idx="68">
                  <c:v>1998.6666670000011</c:v>
                </c:pt>
                <c:pt idx="69">
                  <c:v>1998.75</c:v>
                </c:pt>
                <c:pt idx="70">
                  <c:v>1998.8333299999772</c:v>
                </c:pt>
                <c:pt idx="71">
                  <c:v>1998.9166670000363</c:v>
                </c:pt>
                <c:pt idx="72">
                  <c:v>1999</c:v>
                </c:pt>
                <c:pt idx="73">
                  <c:v>1999.0829999999999</c:v>
                </c:pt>
                <c:pt idx="74">
                  <c:v>1999.1666700000001</c:v>
                </c:pt>
                <c:pt idx="75">
                  <c:v>1999.25</c:v>
                </c:pt>
                <c:pt idx="76">
                  <c:v>1999.3332999999998</c:v>
                </c:pt>
                <c:pt idx="77">
                  <c:v>1999.4166700000237</c:v>
                </c:pt>
                <c:pt idx="78">
                  <c:v>1999.5</c:v>
                </c:pt>
                <c:pt idx="79">
                  <c:v>1999.5832999999998</c:v>
                </c:pt>
                <c:pt idx="80">
                  <c:v>1999.6666670000011</c:v>
                </c:pt>
                <c:pt idx="81">
                  <c:v>1999.75</c:v>
                </c:pt>
                <c:pt idx="82">
                  <c:v>1999.8333299999772</c:v>
                </c:pt>
                <c:pt idx="83">
                  <c:v>1999.9166670000363</c:v>
                </c:pt>
                <c:pt idx="84">
                  <c:v>2000</c:v>
                </c:pt>
                <c:pt idx="85">
                  <c:v>2000.0829999999999</c:v>
                </c:pt>
                <c:pt idx="86">
                  <c:v>2000.1666700000001</c:v>
                </c:pt>
                <c:pt idx="87">
                  <c:v>2000.25</c:v>
                </c:pt>
                <c:pt idx="88">
                  <c:v>2000.3332999999998</c:v>
                </c:pt>
                <c:pt idx="89">
                  <c:v>2000.4166700000237</c:v>
                </c:pt>
                <c:pt idx="90">
                  <c:v>2000.5</c:v>
                </c:pt>
                <c:pt idx="91">
                  <c:v>2000.5832999999998</c:v>
                </c:pt>
                <c:pt idx="92">
                  <c:v>2000.6666670000011</c:v>
                </c:pt>
                <c:pt idx="93">
                  <c:v>2000.75</c:v>
                </c:pt>
                <c:pt idx="94">
                  <c:v>2000.8333299999772</c:v>
                </c:pt>
                <c:pt idx="95">
                  <c:v>2000.9166670000363</c:v>
                </c:pt>
                <c:pt idx="96">
                  <c:v>2001</c:v>
                </c:pt>
                <c:pt idx="97">
                  <c:v>2001.0829999999999</c:v>
                </c:pt>
                <c:pt idx="98">
                  <c:v>2001.1666700000001</c:v>
                </c:pt>
                <c:pt idx="99">
                  <c:v>2001.25</c:v>
                </c:pt>
                <c:pt idx="100">
                  <c:v>2001.3332999999998</c:v>
                </c:pt>
                <c:pt idx="101">
                  <c:v>2001.4166700000237</c:v>
                </c:pt>
                <c:pt idx="102">
                  <c:v>2001.5</c:v>
                </c:pt>
                <c:pt idx="103">
                  <c:v>2001.5832999999998</c:v>
                </c:pt>
                <c:pt idx="104">
                  <c:v>2001.6666670000011</c:v>
                </c:pt>
                <c:pt idx="105">
                  <c:v>2001.75</c:v>
                </c:pt>
                <c:pt idx="106">
                  <c:v>2001.8333299999772</c:v>
                </c:pt>
                <c:pt idx="107">
                  <c:v>2001.9166670000363</c:v>
                </c:pt>
                <c:pt idx="108">
                  <c:v>2002</c:v>
                </c:pt>
                <c:pt idx="109">
                  <c:v>2002.0829999999999</c:v>
                </c:pt>
                <c:pt idx="110">
                  <c:v>2002.1666700000001</c:v>
                </c:pt>
                <c:pt idx="111">
                  <c:v>2002.25</c:v>
                </c:pt>
                <c:pt idx="112">
                  <c:v>2002.3332999999998</c:v>
                </c:pt>
                <c:pt idx="113">
                  <c:v>2002.4166700000237</c:v>
                </c:pt>
                <c:pt idx="114">
                  <c:v>2002.5</c:v>
                </c:pt>
                <c:pt idx="115">
                  <c:v>2002.5832999999998</c:v>
                </c:pt>
                <c:pt idx="116">
                  <c:v>2002.6666670000011</c:v>
                </c:pt>
                <c:pt idx="117">
                  <c:v>2002.75</c:v>
                </c:pt>
                <c:pt idx="118">
                  <c:v>2002.8333299999772</c:v>
                </c:pt>
                <c:pt idx="119">
                  <c:v>2002.9166670000363</c:v>
                </c:pt>
                <c:pt idx="120">
                  <c:v>2003</c:v>
                </c:pt>
                <c:pt idx="121">
                  <c:v>2003.0829999999999</c:v>
                </c:pt>
                <c:pt idx="122">
                  <c:v>2003.1666700000001</c:v>
                </c:pt>
                <c:pt idx="123">
                  <c:v>2003.25</c:v>
                </c:pt>
                <c:pt idx="124">
                  <c:v>2003.3332999999998</c:v>
                </c:pt>
                <c:pt idx="125">
                  <c:v>2003.4166700000237</c:v>
                </c:pt>
                <c:pt idx="126">
                  <c:v>2003.5</c:v>
                </c:pt>
                <c:pt idx="127">
                  <c:v>2003.5832999999998</c:v>
                </c:pt>
                <c:pt idx="128">
                  <c:v>2003.6666670000011</c:v>
                </c:pt>
                <c:pt idx="129">
                  <c:v>2003.75</c:v>
                </c:pt>
                <c:pt idx="130">
                  <c:v>2003.8333299999772</c:v>
                </c:pt>
                <c:pt idx="131">
                  <c:v>2003.9166670000363</c:v>
                </c:pt>
                <c:pt idx="132">
                  <c:v>2004</c:v>
                </c:pt>
                <c:pt idx="133">
                  <c:v>2004.0829999999999</c:v>
                </c:pt>
                <c:pt idx="134">
                  <c:v>2004.1666700000001</c:v>
                </c:pt>
                <c:pt idx="135">
                  <c:v>2004.25</c:v>
                </c:pt>
                <c:pt idx="136">
                  <c:v>2004.3332999999998</c:v>
                </c:pt>
                <c:pt idx="137">
                  <c:v>2004.4166700000237</c:v>
                </c:pt>
                <c:pt idx="138">
                  <c:v>2004.5</c:v>
                </c:pt>
                <c:pt idx="139">
                  <c:v>2004.5832999999998</c:v>
                </c:pt>
                <c:pt idx="140">
                  <c:v>2004.6666670000011</c:v>
                </c:pt>
                <c:pt idx="141">
                  <c:v>2004.75</c:v>
                </c:pt>
                <c:pt idx="142">
                  <c:v>2004.8333299999772</c:v>
                </c:pt>
                <c:pt idx="143">
                  <c:v>2004.9166670000363</c:v>
                </c:pt>
                <c:pt idx="144">
                  <c:v>2005</c:v>
                </c:pt>
                <c:pt idx="145">
                  <c:v>2005.0829999999999</c:v>
                </c:pt>
                <c:pt idx="146">
                  <c:v>2005.1666700000001</c:v>
                </c:pt>
                <c:pt idx="147">
                  <c:v>2005.25</c:v>
                </c:pt>
                <c:pt idx="148">
                  <c:v>2005.3332999999998</c:v>
                </c:pt>
                <c:pt idx="149">
                  <c:v>2005.4166700000237</c:v>
                </c:pt>
                <c:pt idx="150">
                  <c:v>2005.5</c:v>
                </c:pt>
                <c:pt idx="151">
                  <c:v>2005.5832999999998</c:v>
                </c:pt>
                <c:pt idx="152">
                  <c:v>2005.6666670000011</c:v>
                </c:pt>
                <c:pt idx="153">
                  <c:v>2005.75</c:v>
                </c:pt>
                <c:pt idx="154">
                  <c:v>2005.8333299999772</c:v>
                </c:pt>
                <c:pt idx="155">
                  <c:v>2005.9166670000363</c:v>
                </c:pt>
                <c:pt idx="156">
                  <c:v>2006</c:v>
                </c:pt>
                <c:pt idx="157">
                  <c:v>2006.0829999999999</c:v>
                </c:pt>
                <c:pt idx="158">
                  <c:v>2006.1666700000001</c:v>
                </c:pt>
                <c:pt idx="159">
                  <c:v>2006.25</c:v>
                </c:pt>
                <c:pt idx="160">
                  <c:v>2006.3332999999998</c:v>
                </c:pt>
                <c:pt idx="161">
                  <c:v>2006.4166700000237</c:v>
                </c:pt>
                <c:pt idx="162">
                  <c:v>2006.5</c:v>
                </c:pt>
                <c:pt idx="163">
                  <c:v>2006.5832999999998</c:v>
                </c:pt>
                <c:pt idx="164">
                  <c:v>2006.6666670000011</c:v>
                </c:pt>
                <c:pt idx="165">
                  <c:v>2006.75</c:v>
                </c:pt>
                <c:pt idx="166">
                  <c:v>2006.8333299999772</c:v>
                </c:pt>
                <c:pt idx="167">
                  <c:v>2006.9166670000363</c:v>
                </c:pt>
                <c:pt idx="168">
                  <c:v>2007</c:v>
                </c:pt>
                <c:pt idx="169">
                  <c:v>2007.0829999999999</c:v>
                </c:pt>
                <c:pt idx="170">
                  <c:v>2007.1666700000001</c:v>
                </c:pt>
                <c:pt idx="171">
                  <c:v>2007.25</c:v>
                </c:pt>
                <c:pt idx="172">
                  <c:v>2007.3332999999998</c:v>
                </c:pt>
                <c:pt idx="173">
                  <c:v>2007.4166700000237</c:v>
                </c:pt>
                <c:pt idx="174">
                  <c:v>2007.5</c:v>
                </c:pt>
                <c:pt idx="175">
                  <c:v>2007.5832999999998</c:v>
                </c:pt>
                <c:pt idx="176">
                  <c:v>2007.6666670000011</c:v>
                </c:pt>
                <c:pt idx="177">
                  <c:v>2007.75</c:v>
                </c:pt>
                <c:pt idx="178">
                  <c:v>2007.8333299999772</c:v>
                </c:pt>
                <c:pt idx="179">
                  <c:v>2007.9166670000363</c:v>
                </c:pt>
              </c:numCache>
            </c:numRef>
          </c:xVal>
          <c:yVal>
            <c:numRef>
              <c:f>(Sheet1!$C$2:$C$13,Sheet1!$C$14:$C$25,Sheet1!$C$26:$C$37,Sheet1!$C$38:$C$49,Sheet1!$C$50:$C$61,Sheet1!$C$62:$C$73,Sheet1!$C$74:$C$85,Sheet1!$C$86:$C$97,Sheet1!$C$98:$C$109,Sheet1!$C$110:$C$121,Sheet1!$C$122:$C$133,Sheet1!$C$134:$C$145,Sheet1!$C$146:$C$157,Sheet1!$C$158:$C$169,Sheet1!$C$170:$C$181)</c:f>
              <c:numCache>
                <c:formatCode>General</c:formatCode>
                <c:ptCount val="180"/>
                <c:pt idx="0">
                  <c:v>20.275189999999789</c:v>
                </c:pt>
                <c:pt idx="1">
                  <c:v>13.176210000000001</c:v>
                </c:pt>
                <c:pt idx="2">
                  <c:v>14.510120000000001</c:v>
                </c:pt>
                <c:pt idx="3">
                  <c:v>14.018940000000001</c:v>
                </c:pt>
                <c:pt idx="4">
                  <c:v>14.337120000000001</c:v>
                </c:pt>
                <c:pt idx="5">
                  <c:v>11.34694</c:v>
                </c:pt>
                <c:pt idx="6">
                  <c:v>13.30315</c:v>
                </c:pt>
                <c:pt idx="7">
                  <c:v>11.480920000000001</c:v>
                </c:pt>
                <c:pt idx="8">
                  <c:v>13.62595</c:v>
                </c:pt>
                <c:pt idx="9">
                  <c:v>15.975610000000026</c:v>
                </c:pt>
                <c:pt idx="10">
                  <c:v>14.81818</c:v>
                </c:pt>
                <c:pt idx="11">
                  <c:v>23.117650000000335</c:v>
                </c:pt>
                <c:pt idx="12">
                  <c:v>20.062499999999563</c:v>
                </c:pt>
                <c:pt idx="13">
                  <c:v>18.933330000000002</c:v>
                </c:pt>
                <c:pt idx="14">
                  <c:v>23.611110000000131</c:v>
                </c:pt>
                <c:pt idx="15">
                  <c:v>21.866669999999989</c:v>
                </c:pt>
                <c:pt idx="16">
                  <c:v>11.66667</c:v>
                </c:pt>
                <c:pt idx="17">
                  <c:v>11.590910000000001</c:v>
                </c:pt>
                <c:pt idx="18">
                  <c:v>12.31818</c:v>
                </c:pt>
                <c:pt idx="19">
                  <c:v>9.3846150000000002</c:v>
                </c:pt>
                <c:pt idx="20">
                  <c:v>13.421319999999998</c:v>
                </c:pt>
                <c:pt idx="21">
                  <c:v>14.434209999999998</c:v>
                </c:pt>
                <c:pt idx="22">
                  <c:v>14.18623</c:v>
                </c:pt>
                <c:pt idx="23">
                  <c:v>18.408329999999506</c:v>
                </c:pt>
                <c:pt idx="24">
                  <c:v>17.712389999999989</c:v>
                </c:pt>
                <c:pt idx="25">
                  <c:v>14.80193</c:v>
                </c:pt>
                <c:pt idx="26">
                  <c:v>12.08808</c:v>
                </c:pt>
                <c:pt idx="27">
                  <c:v>7.2901549999999755</c:v>
                </c:pt>
                <c:pt idx="28">
                  <c:v>9.8000000000000007</c:v>
                </c:pt>
                <c:pt idx="29">
                  <c:v>8.8949420000000003</c:v>
                </c:pt>
                <c:pt idx="30">
                  <c:v>9.3807690000000008</c:v>
                </c:pt>
                <c:pt idx="31">
                  <c:v>9.0679250000000007</c:v>
                </c:pt>
                <c:pt idx="32">
                  <c:v>12.535270000000001</c:v>
                </c:pt>
                <c:pt idx="33">
                  <c:v>15.886450000000076</c:v>
                </c:pt>
                <c:pt idx="34">
                  <c:v>13.550850000000002</c:v>
                </c:pt>
                <c:pt idx="35">
                  <c:v>13.74583</c:v>
                </c:pt>
                <c:pt idx="36">
                  <c:v>16.428569999999592</c:v>
                </c:pt>
                <c:pt idx="37">
                  <c:v>14.355370000000002</c:v>
                </c:pt>
                <c:pt idx="38">
                  <c:v>12.261900000000001</c:v>
                </c:pt>
                <c:pt idx="39">
                  <c:v>8.4156380000000048</c:v>
                </c:pt>
                <c:pt idx="40">
                  <c:v>10.956860000000002</c:v>
                </c:pt>
                <c:pt idx="41">
                  <c:v>8.3252030000000001</c:v>
                </c:pt>
                <c:pt idx="42">
                  <c:v>8.8656130000000068</c:v>
                </c:pt>
                <c:pt idx="43">
                  <c:v>10.757580000000004</c:v>
                </c:pt>
                <c:pt idx="44">
                  <c:v>12.663970000000001</c:v>
                </c:pt>
                <c:pt idx="45">
                  <c:v>16.011450000000035</c:v>
                </c:pt>
                <c:pt idx="46">
                  <c:v>14.844259999999998</c:v>
                </c:pt>
                <c:pt idx="47">
                  <c:v>14.604840000000001</c:v>
                </c:pt>
                <c:pt idx="48">
                  <c:v>13.05179</c:v>
                </c:pt>
                <c:pt idx="49">
                  <c:v>17.946669999999617</c:v>
                </c:pt>
                <c:pt idx="50">
                  <c:v>10.43089</c:v>
                </c:pt>
                <c:pt idx="51">
                  <c:v>9.1532260000000001</c:v>
                </c:pt>
                <c:pt idx="52">
                  <c:v>11.734379999999998</c:v>
                </c:pt>
                <c:pt idx="53">
                  <c:v>12.856560000000076</c:v>
                </c:pt>
                <c:pt idx="54">
                  <c:v>8.8095240000000068</c:v>
                </c:pt>
                <c:pt idx="55">
                  <c:v>10.297299999999998</c:v>
                </c:pt>
                <c:pt idx="56">
                  <c:v>14.09665</c:v>
                </c:pt>
                <c:pt idx="57">
                  <c:v>14.90114</c:v>
                </c:pt>
                <c:pt idx="58">
                  <c:v>15.696359999999999</c:v>
                </c:pt>
                <c:pt idx="59">
                  <c:v>17.116000000000035</c:v>
                </c:pt>
                <c:pt idx="60">
                  <c:v>33.75</c:v>
                </c:pt>
                <c:pt idx="61">
                  <c:v>13.83333</c:v>
                </c:pt>
                <c:pt idx="62">
                  <c:v>25.642859999999999</c:v>
                </c:pt>
                <c:pt idx="63">
                  <c:v>20.125</c:v>
                </c:pt>
                <c:pt idx="64">
                  <c:v>9.4</c:v>
                </c:pt>
                <c:pt idx="65">
                  <c:v>12.48</c:v>
                </c:pt>
                <c:pt idx="66">
                  <c:v>12.434620000000001</c:v>
                </c:pt>
                <c:pt idx="67">
                  <c:v>11.544059999999998</c:v>
                </c:pt>
                <c:pt idx="68">
                  <c:v>13.884920000000001</c:v>
                </c:pt>
                <c:pt idx="69">
                  <c:v>17.453130000000002</c:v>
                </c:pt>
                <c:pt idx="70">
                  <c:v>16.593160000000001</c:v>
                </c:pt>
                <c:pt idx="71">
                  <c:v>14.328240000000001</c:v>
                </c:pt>
                <c:pt idx="72">
                  <c:v>13.337210000000001</c:v>
                </c:pt>
                <c:pt idx="73">
                  <c:v>15.50794</c:v>
                </c:pt>
                <c:pt idx="74">
                  <c:v>13.086270000000001</c:v>
                </c:pt>
                <c:pt idx="75">
                  <c:v>13.39189</c:v>
                </c:pt>
                <c:pt idx="76">
                  <c:v>13.669</c:v>
                </c:pt>
                <c:pt idx="77">
                  <c:v>9.5625000000000266</c:v>
                </c:pt>
                <c:pt idx="78">
                  <c:v>9.4</c:v>
                </c:pt>
                <c:pt idx="79">
                  <c:v>10.271059999999999</c:v>
                </c:pt>
                <c:pt idx="80">
                  <c:v>12.56439</c:v>
                </c:pt>
                <c:pt idx="81">
                  <c:v>14.709300000000001</c:v>
                </c:pt>
                <c:pt idx="82">
                  <c:v>15.48305</c:v>
                </c:pt>
                <c:pt idx="83">
                  <c:v>18.78324999999947</c:v>
                </c:pt>
                <c:pt idx="84">
                  <c:v>12.977970000000001</c:v>
                </c:pt>
                <c:pt idx="85">
                  <c:v>16.694690000000001</c:v>
                </c:pt>
                <c:pt idx="86">
                  <c:v>11.93689</c:v>
                </c:pt>
                <c:pt idx="87">
                  <c:v>11.92079</c:v>
                </c:pt>
                <c:pt idx="88">
                  <c:v>10.628049999999998</c:v>
                </c:pt>
                <c:pt idx="89">
                  <c:v>10.309520000000004</c:v>
                </c:pt>
                <c:pt idx="90">
                  <c:v>8.7480309999999992</c:v>
                </c:pt>
                <c:pt idx="91">
                  <c:v>8.4884790000000017</c:v>
                </c:pt>
                <c:pt idx="92">
                  <c:v>11.228159999999999</c:v>
                </c:pt>
                <c:pt idx="93">
                  <c:v>17.949439999999484</c:v>
                </c:pt>
                <c:pt idx="94">
                  <c:v>19.089390000000002</c:v>
                </c:pt>
                <c:pt idx="95">
                  <c:v>18.175609999999889</c:v>
                </c:pt>
                <c:pt idx="96">
                  <c:v>11.76018</c:v>
                </c:pt>
                <c:pt idx="97">
                  <c:v>9.5960590000000003</c:v>
                </c:pt>
                <c:pt idx="98">
                  <c:v>11.26667</c:v>
                </c:pt>
                <c:pt idx="99">
                  <c:v>12.31174</c:v>
                </c:pt>
                <c:pt idx="100">
                  <c:v>8.9879520000000017</c:v>
                </c:pt>
                <c:pt idx="101">
                  <c:v>8.9163350000000001</c:v>
                </c:pt>
                <c:pt idx="102">
                  <c:v>9.7594940000000268</c:v>
                </c:pt>
                <c:pt idx="103">
                  <c:v>10.545110000000001</c:v>
                </c:pt>
                <c:pt idx="104">
                  <c:v>13.543380000000001</c:v>
                </c:pt>
                <c:pt idx="105">
                  <c:v>16.366519999999689</c:v>
                </c:pt>
                <c:pt idx="106">
                  <c:v>15.586350000000001</c:v>
                </c:pt>
                <c:pt idx="107">
                  <c:v>16.39592</c:v>
                </c:pt>
                <c:pt idx="108">
                  <c:v>16.061950000000031</c:v>
                </c:pt>
                <c:pt idx="109">
                  <c:v>19.597880000000035</c:v>
                </c:pt>
                <c:pt idx="110">
                  <c:v>12.136190000000001</c:v>
                </c:pt>
                <c:pt idx="111">
                  <c:v>12.65455</c:v>
                </c:pt>
                <c:pt idx="112">
                  <c:v>13.727919999999999</c:v>
                </c:pt>
                <c:pt idx="113">
                  <c:v>12.86833</c:v>
                </c:pt>
                <c:pt idx="114">
                  <c:v>8.9528990000000768</c:v>
                </c:pt>
                <c:pt idx="115">
                  <c:v>8.9704800000000748</c:v>
                </c:pt>
                <c:pt idx="116">
                  <c:v>9.7993309999999987</c:v>
                </c:pt>
                <c:pt idx="117">
                  <c:v>14.656140000000002</c:v>
                </c:pt>
                <c:pt idx="118">
                  <c:v>15.886520000000004</c:v>
                </c:pt>
                <c:pt idx="119">
                  <c:v>12.09962</c:v>
                </c:pt>
                <c:pt idx="120">
                  <c:v>8.3067730000000015</c:v>
                </c:pt>
                <c:pt idx="121">
                  <c:v>10.424240000000001</c:v>
                </c:pt>
                <c:pt idx="122">
                  <c:v>14.489230000000004</c:v>
                </c:pt>
                <c:pt idx="123">
                  <c:v>12.528989999999999</c:v>
                </c:pt>
                <c:pt idx="124">
                  <c:v>13.733329999999999</c:v>
                </c:pt>
                <c:pt idx="125">
                  <c:v>13.01205</c:v>
                </c:pt>
                <c:pt idx="132">
                  <c:v>16.49194</c:v>
                </c:pt>
                <c:pt idx="133">
                  <c:v>13.978070000000001</c:v>
                </c:pt>
                <c:pt idx="134">
                  <c:v>13.66935</c:v>
                </c:pt>
                <c:pt idx="135">
                  <c:v>12.279170000000001</c:v>
                </c:pt>
                <c:pt idx="136">
                  <c:v>8.8185480000000016</c:v>
                </c:pt>
                <c:pt idx="137">
                  <c:v>11.225</c:v>
                </c:pt>
                <c:pt idx="138">
                  <c:v>10.604840000000001</c:v>
                </c:pt>
                <c:pt idx="139">
                  <c:v>10.774190000000001</c:v>
                </c:pt>
                <c:pt idx="140">
                  <c:v>14.591670000000001</c:v>
                </c:pt>
                <c:pt idx="141">
                  <c:v>16.290319999999689</c:v>
                </c:pt>
                <c:pt idx="142">
                  <c:v>12.18333</c:v>
                </c:pt>
                <c:pt idx="143">
                  <c:v>14.01613</c:v>
                </c:pt>
                <c:pt idx="144">
                  <c:v>18.443549999999423</c:v>
                </c:pt>
                <c:pt idx="145">
                  <c:v>13.61</c:v>
                </c:pt>
                <c:pt idx="146">
                  <c:v>11.89035</c:v>
                </c:pt>
                <c:pt idx="147">
                  <c:v>12.01667</c:v>
                </c:pt>
                <c:pt idx="148">
                  <c:v>12.451610000000002</c:v>
                </c:pt>
                <c:pt idx="149">
                  <c:v>9.5439330000000009</c:v>
                </c:pt>
                <c:pt idx="150">
                  <c:v>9.826613</c:v>
                </c:pt>
                <c:pt idx="151">
                  <c:v>10.052420000000026</c:v>
                </c:pt>
                <c:pt idx="152">
                  <c:v>11.54583</c:v>
                </c:pt>
                <c:pt idx="153">
                  <c:v>14.528230000000001</c:v>
                </c:pt>
                <c:pt idx="154">
                  <c:v>14.441669999999998</c:v>
                </c:pt>
                <c:pt idx="155">
                  <c:v>13.306450000000074</c:v>
                </c:pt>
                <c:pt idx="156">
                  <c:v>13.729840000000001</c:v>
                </c:pt>
                <c:pt idx="157">
                  <c:v>13.232140000000001</c:v>
                </c:pt>
                <c:pt idx="158">
                  <c:v>16.072579999999789</c:v>
                </c:pt>
                <c:pt idx="159">
                  <c:v>11.68333</c:v>
                </c:pt>
                <c:pt idx="160">
                  <c:v>12.379030000000126</c:v>
                </c:pt>
                <c:pt idx="161">
                  <c:v>8.25</c:v>
                </c:pt>
                <c:pt idx="162">
                  <c:v>8.673387</c:v>
                </c:pt>
                <c:pt idx="163">
                  <c:v>12.185480000000076</c:v>
                </c:pt>
                <c:pt idx="164">
                  <c:v>12.904170000000001</c:v>
                </c:pt>
                <c:pt idx="165">
                  <c:v>14.600810000000001</c:v>
                </c:pt>
                <c:pt idx="166">
                  <c:v>15.404170000000001</c:v>
                </c:pt>
                <c:pt idx="167">
                  <c:v>17.358870000000035</c:v>
                </c:pt>
                <c:pt idx="168">
                  <c:v>18.192620000000002</c:v>
                </c:pt>
                <c:pt idx="169">
                  <c:v>13.352680000000269</c:v>
                </c:pt>
                <c:pt idx="170">
                  <c:v>13.455650000000126</c:v>
                </c:pt>
                <c:pt idx="171">
                  <c:v>8.6083329999999982</c:v>
                </c:pt>
                <c:pt idx="172">
                  <c:v>12.271059999999999</c:v>
                </c:pt>
                <c:pt idx="173">
                  <c:v>9.4166670000000003</c:v>
                </c:pt>
                <c:pt idx="174">
                  <c:v>12.770160000000001</c:v>
                </c:pt>
                <c:pt idx="175">
                  <c:v>11.18952</c:v>
                </c:pt>
                <c:pt idx="176">
                  <c:v>11.52083</c:v>
                </c:pt>
                <c:pt idx="177">
                  <c:v>9.8588709999999988</c:v>
                </c:pt>
                <c:pt idx="178">
                  <c:v>12.241669999999999</c:v>
                </c:pt>
                <c:pt idx="179">
                  <c:v>17.3871</c:v>
                </c:pt>
              </c:numCache>
            </c:numRef>
          </c:yVal>
        </c:ser>
        <c:axId val="58528896"/>
        <c:axId val="58530816"/>
      </c:scatterChart>
      <c:valAx>
        <c:axId val="58528896"/>
        <c:scaling>
          <c:orientation val="minMax"/>
          <c:max val="2008"/>
          <c:min val="1993"/>
        </c:scaling>
        <c:axPos val="b"/>
        <c:title>
          <c:tx>
            <c:rich>
              <a:bodyPr/>
              <a:lstStyle/>
              <a:p>
                <a:pPr>
                  <a:defRPr/>
                </a:pPr>
                <a:r>
                  <a:rPr lang="en-GB"/>
                  <a:t>Years</a:t>
                </a:r>
              </a:p>
            </c:rich>
          </c:tx>
          <c:layout/>
        </c:title>
        <c:numFmt formatCode="General" sourceLinked="1"/>
        <c:tickLblPos val="nextTo"/>
        <c:txPr>
          <a:bodyPr rot="5400000" vert="horz"/>
          <a:lstStyle/>
          <a:p>
            <a:pPr>
              <a:defRPr/>
            </a:pPr>
            <a:endParaRPr lang="en-US"/>
          </a:p>
        </c:txPr>
        <c:crossAx val="58530816"/>
        <c:crosses val="autoZero"/>
        <c:crossBetween val="midCat"/>
        <c:majorUnit val="1"/>
      </c:valAx>
      <c:valAx>
        <c:axId val="58530816"/>
        <c:scaling>
          <c:orientation val="minMax"/>
          <c:max val="35"/>
          <c:min val="5"/>
        </c:scaling>
        <c:axPos val="l"/>
        <c:majorGridlines/>
        <c:title>
          <c:tx>
            <c:rich>
              <a:bodyPr rot="-5400000" vert="horz"/>
              <a:lstStyle/>
              <a:p>
                <a:pPr>
                  <a:defRPr/>
                </a:pPr>
                <a:r>
                  <a:rPr lang="en-GB"/>
                  <a:t>Monthly Mean  Wind Speed (kn)</a:t>
                </a:r>
              </a:p>
            </c:rich>
          </c:tx>
          <c:layout/>
        </c:title>
        <c:numFmt formatCode="General" sourceLinked="1"/>
        <c:tickLblPos val="nextTo"/>
        <c:crossAx val="58528896"/>
        <c:crosses val="autoZero"/>
        <c:crossBetween val="midCat"/>
      </c:valAx>
    </c:plotArea>
    <c:plotVisOnly val="1"/>
  </c:chart>
  <c:spPr>
    <a:solidFill>
      <a:srgbClr val="FFFFFF"/>
    </a:solidFill>
    <a:ln>
      <a:solidFill>
        <a:srgbClr val="000000"/>
      </a:solidFill>
    </a:ln>
  </c:spPr>
  <c:txPr>
    <a:bodyPr/>
    <a:lstStyle/>
    <a:p>
      <a:pPr>
        <a:defRPr>
          <a:solidFill>
            <a:srgbClr val="000000"/>
          </a:solidFill>
        </a:defRPr>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GB"/>
  <c:style val="1"/>
  <c:chart>
    <c:autoTitleDeleted val="1"/>
    <c:plotArea>
      <c:layout/>
      <c:scatterChart>
        <c:scatterStyle val="smoothMarker"/>
        <c:ser>
          <c:idx val="0"/>
          <c:order val="0"/>
          <c:spPr>
            <a:ln w="12700"/>
          </c:spPr>
          <c:marker>
            <c:spPr>
              <a:solidFill>
                <a:srgbClr val="000000"/>
              </a:solidFill>
            </c:spPr>
          </c:marker>
          <c:trendline>
            <c:spPr>
              <a:ln w="12700">
                <a:solidFill>
                  <a:srgbClr val="000000"/>
                </a:solidFill>
              </a:ln>
            </c:spPr>
            <c:trendlineType val="linear"/>
          </c:trendline>
          <c:xVal>
            <c:numRef>
              <c:f>Sheet1!$O$2:$O$181</c:f>
              <c:numCache>
                <c:formatCode>General</c:formatCode>
                <c:ptCount val="180"/>
                <c:pt idx="0">
                  <c:v>1993</c:v>
                </c:pt>
                <c:pt idx="1">
                  <c:v>1993.0829999999999</c:v>
                </c:pt>
                <c:pt idx="2">
                  <c:v>1993.1666700000001</c:v>
                </c:pt>
                <c:pt idx="3">
                  <c:v>1993.25</c:v>
                </c:pt>
                <c:pt idx="4">
                  <c:v>1993.3332999999998</c:v>
                </c:pt>
                <c:pt idx="5">
                  <c:v>1993.4166700000217</c:v>
                </c:pt>
                <c:pt idx="6">
                  <c:v>1993.5</c:v>
                </c:pt>
                <c:pt idx="7">
                  <c:v>1993.5832999999998</c:v>
                </c:pt>
                <c:pt idx="8">
                  <c:v>1993.6666670000011</c:v>
                </c:pt>
                <c:pt idx="9">
                  <c:v>1993.75</c:v>
                </c:pt>
                <c:pt idx="10">
                  <c:v>1993.8333299999792</c:v>
                </c:pt>
                <c:pt idx="11">
                  <c:v>1993.9166670000329</c:v>
                </c:pt>
                <c:pt idx="12">
                  <c:v>1994</c:v>
                </c:pt>
                <c:pt idx="13">
                  <c:v>1994.0829999999999</c:v>
                </c:pt>
                <c:pt idx="14">
                  <c:v>1994.1666700000001</c:v>
                </c:pt>
                <c:pt idx="15">
                  <c:v>1994.25</c:v>
                </c:pt>
                <c:pt idx="16">
                  <c:v>1994.3332999999998</c:v>
                </c:pt>
                <c:pt idx="17">
                  <c:v>1994.4166700000217</c:v>
                </c:pt>
                <c:pt idx="18">
                  <c:v>1994.5</c:v>
                </c:pt>
                <c:pt idx="19">
                  <c:v>1994.5832999999998</c:v>
                </c:pt>
                <c:pt idx="20">
                  <c:v>1994.6666670000011</c:v>
                </c:pt>
                <c:pt idx="21">
                  <c:v>1994.75</c:v>
                </c:pt>
                <c:pt idx="22">
                  <c:v>1994.8333299999792</c:v>
                </c:pt>
                <c:pt idx="23">
                  <c:v>1994.9166670000329</c:v>
                </c:pt>
                <c:pt idx="24">
                  <c:v>1995</c:v>
                </c:pt>
                <c:pt idx="25">
                  <c:v>1995.0829999999999</c:v>
                </c:pt>
                <c:pt idx="26">
                  <c:v>1995.1666700000001</c:v>
                </c:pt>
                <c:pt idx="27">
                  <c:v>1995.25</c:v>
                </c:pt>
                <c:pt idx="28">
                  <c:v>1995.3332999999998</c:v>
                </c:pt>
                <c:pt idx="29">
                  <c:v>1995.4166700000217</c:v>
                </c:pt>
                <c:pt idx="30">
                  <c:v>1995.5</c:v>
                </c:pt>
                <c:pt idx="31">
                  <c:v>1995.5832999999998</c:v>
                </c:pt>
                <c:pt idx="32">
                  <c:v>1995.6666670000011</c:v>
                </c:pt>
                <c:pt idx="33">
                  <c:v>1995.75</c:v>
                </c:pt>
                <c:pt idx="34">
                  <c:v>1995.8333299999792</c:v>
                </c:pt>
                <c:pt idx="35">
                  <c:v>1995.9166670000329</c:v>
                </c:pt>
                <c:pt idx="36">
                  <c:v>1996</c:v>
                </c:pt>
                <c:pt idx="37">
                  <c:v>1996.0829999999999</c:v>
                </c:pt>
                <c:pt idx="38">
                  <c:v>1996.1666700000001</c:v>
                </c:pt>
                <c:pt idx="39">
                  <c:v>1996.25</c:v>
                </c:pt>
                <c:pt idx="40">
                  <c:v>1996.3332999999998</c:v>
                </c:pt>
                <c:pt idx="41">
                  <c:v>1996.4166700000217</c:v>
                </c:pt>
                <c:pt idx="42">
                  <c:v>1996.5</c:v>
                </c:pt>
                <c:pt idx="43">
                  <c:v>1996.5832999999998</c:v>
                </c:pt>
                <c:pt idx="44">
                  <c:v>1996.6666670000011</c:v>
                </c:pt>
                <c:pt idx="45">
                  <c:v>1996.75</c:v>
                </c:pt>
                <c:pt idx="46">
                  <c:v>1996.8333299999792</c:v>
                </c:pt>
                <c:pt idx="47">
                  <c:v>1996.9166670000329</c:v>
                </c:pt>
                <c:pt idx="48">
                  <c:v>1997</c:v>
                </c:pt>
                <c:pt idx="49">
                  <c:v>1997.0829999999999</c:v>
                </c:pt>
                <c:pt idx="50">
                  <c:v>1997.1666700000001</c:v>
                </c:pt>
                <c:pt idx="51">
                  <c:v>1997.25</c:v>
                </c:pt>
                <c:pt idx="52">
                  <c:v>1997.3332999999998</c:v>
                </c:pt>
                <c:pt idx="53">
                  <c:v>1997.4166700000217</c:v>
                </c:pt>
                <c:pt idx="54">
                  <c:v>1997.5</c:v>
                </c:pt>
                <c:pt idx="55">
                  <c:v>1997.5832999999998</c:v>
                </c:pt>
                <c:pt idx="56">
                  <c:v>1997.6666670000011</c:v>
                </c:pt>
                <c:pt idx="57">
                  <c:v>1997.75</c:v>
                </c:pt>
                <c:pt idx="58">
                  <c:v>1997.8333299999792</c:v>
                </c:pt>
                <c:pt idx="59">
                  <c:v>1997.9166670000329</c:v>
                </c:pt>
                <c:pt idx="60">
                  <c:v>1998</c:v>
                </c:pt>
                <c:pt idx="61">
                  <c:v>1998.0829999999999</c:v>
                </c:pt>
                <c:pt idx="62">
                  <c:v>1998.1666700000001</c:v>
                </c:pt>
                <c:pt idx="63">
                  <c:v>1998.25</c:v>
                </c:pt>
                <c:pt idx="64">
                  <c:v>1998.3332999999998</c:v>
                </c:pt>
                <c:pt idx="65">
                  <c:v>1998.4166700000217</c:v>
                </c:pt>
                <c:pt idx="66">
                  <c:v>1998.5</c:v>
                </c:pt>
                <c:pt idx="67">
                  <c:v>1998.5832999999998</c:v>
                </c:pt>
                <c:pt idx="68">
                  <c:v>1998.6666670000011</c:v>
                </c:pt>
                <c:pt idx="69">
                  <c:v>1998.75</c:v>
                </c:pt>
                <c:pt idx="70">
                  <c:v>1998.8333299999792</c:v>
                </c:pt>
                <c:pt idx="71">
                  <c:v>1998.9166670000329</c:v>
                </c:pt>
                <c:pt idx="72">
                  <c:v>1999</c:v>
                </c:pt>
                <c:pt idx="73">
                  <c:v>1999.0829999999999</c:v>
                </c:pt>
                <c:pt idx="74">
                  <c:v>1999.1666700000001</c:v>
                </c:pt>
                <c:pt idx="75">
                  <c:v>1999.25</c:v>
                </c:pt>
                <c:pt idx="76">
                  <c:v>1999.3332999999998</c:v>
                </c:pt>
                <c:pt idx="77">
                  <c:v>1999.4166700000217</c:v>
                </c:pt>
                <c:pt idx="78">
                  <c:v>1999.5</c:v>
                </c:pt>
                <c:pt idx="79">
                  <c:v>1999.5832999999998</c:v>
                </c:pt>
                <c:pt idx="80">
                  <c:v>1999.6666670000011</c:v>
                </c:pt>
                <c:pt idx="81">
                  <c:v>1999.75</c:v>
                </c:pt>
                <c:pt idx="82">
                  <c:v>1999.8333299999792</c:v>
                </c:pt>
                <c:pt idx="83">
                  <c:v>1999.9166670000329</c:v>
                </c:pt>
                <c:pt idx="84">
                  <c:v>2000</c:v>
                </c:pt>
                <c:pt idx="85">
                  <c:v>2000.0829999999999</c:v>
                </c:pt>
                <c:pt idx="86">
                  <c:v>2000.1666700000001</c:v>
                </c:pt>
                <c:pt idx="87">
                  <c:v>2000.25</c:v>
                </c:pt>
                <c:pt idx="88">
                  <c:v>2000.3332999999998</c:v>
                </c:pt>
                <c:pt idx="89">
                  <c:v>2000.4166700000217</c:v>
                </c:pt>
                <c:pt idx="90">
                  <c:v>2000.5</c:v>
                </c:pt>
                <c:pt idx="91">
                  <c:v>2000.5832999999998</c:v>
                </c:pt>
                <c:pt idx="92">
                  <c:v>2000.6666670000011</c:v>
                </c:pt>
                <c:pt idx="93">
                  <c:v>2000.75</c:v>
                </c:pt>
                <c:pt idx="94">
                  <c:v>2000.8333299999792</c:v>
                </c:pt>
                <c:pt idx="95">
                  <c:v>2000.9166670000329</c:v>
                </c:pt>
                <c:pt idx="96">
                  <c:v>2001</c:v>
                </c:pt>
                <c:pt idx="97">
                  <c:v>2001.0829999999999</c:v>
                </c:pt>
                <c:pt idx="98">
                  <c:v>2001.1666700000001</c:v>
                </c:pt>
                <c:pt idx="99">
                  <c:v>2001.25</c:v>
                </c:pt>
                <c:pt idx="100">
                  <c:v>2001.3332999999998</c:v>
                </c:pt>
                <c:pt idx="101">
                  <c:v>2001.4166700000217</c:v>
                </c:pt>
                <c:pt idx="102">
                  <c:v>2001.5</c:v>
                </c:pt>
                <c:pt idx="103">
                  <c:v>2001.5832999999998</c:v>
                </c:pt>
                <c:pt idx="104">
                  <c:v>2001.6666670000011</c:v>
                </c:pt>
                <c:pt idx="105">
                  <c:v>2001.75</c:v>
                </c:pt>
                <c:pt idx="106">
                  <c:v>2001.8333299999792</c:v>
                </c:pt>
                <c:pt idx="107">
                  <c:v>2001.9166670000329</c:v>
                </c:pt>
                <c:pt idx="108">
                  <c:v>2002</c:v>
                </c:pt>
                <c:pt idx="109">
                  <c:v>2002.0829999999999</c:v>
                </c:pt>
                <c:pt idx="110">
                  <c:v>2002.1666700000001</c:v>
                </c:pt>
                <c:pt idx="111">
                  <c:v>2002.25</c:v>
                </c:pt>
                <c:pt idx="112">
                  <c:v>2002.3332999999998</c:v>
                </c:pt>
                <c:pt idx="113">
                  <c:v>2002.4166700000217</c:v>
                </c:pt>
                <c:pt idx="114">
                  <c:v>2002.5</c:v>
                </c:pt>
                <c:pt idx="115">
                  <c:v>2002.5832999999998</c:v>
                </c:pt>
                <c:pt idx="116">
                  <c:v>2002.6666670000011</c:v>
                </c:pt>
                <c:pt idx="117">
                  <c:v>2002.75</c:v>
                </c:pt>
                <c:pt idx="118">
                  <c:v>2002.8333299999792</c:v>
                </c:pt>
                <c:pt idx="119">
                  <c:v>2002.9166670000329</c:v>
                </c:pt>
                <c:pt idx="120">
                  <c:v>2003</c:v>
                </c:pt>
                <c:pt idx="121">
                  <c:v>2003.0829999999999</c:v>
                </c:pt>
                <c:pt idx="122">
                  <c:v>2003.1666700000001</c:v>
                </c:pt>
                <c:pt idx="123">
                  <c:v>2003.25</c:v>
                </c:pt>
                <c:pt idx="124">
                  <c:v>2003.3332999999998</c:v>
                </c:pt>
                <c:pt idx="125">
                  <c:v>2003.4166700000217</c:v>
                </c:pt>
                <c:pt idx="126">
                  <c:v>2003.5</c:v>
                </c:pt>
                <c:pt idx="127">
                  <c:v>2003.5832999999998</c:v>
                </c:pt>
                <c:pt idx="128">
                  <c:v>2003.6666670000011</c:v>
                </c:pt>
                <c:pt idx="129">
                  <c:v>2003.75</c:v>
                </c:pt>
                <c:pt idx="130">
                  <c:v>2003.8333299999792</c:v>
                </c:pt>
                <c:pt idx="131">
                  <c:v>2003.9166670000329</c:v>
                </c:pt>
                <c:pt idx="132">
                  <c:v>2004</c:v>
                </c:pt>
                <c:pt idx="133">
                  <c:v>2004.0829999999999</c:v>
                </c:pt>
                <c:pt idx="134">
                  <c:v>2004.1666700000001</c:v>
                </c:pt>
                <c:pt idx="135">
                  <c:v>2004.25</c:v>
                </c:pt>
                <c:pt idx="136">
                  <c:v>2004.3332999999998</c:v>
                </c:pt>
                <c:pt idx="137">
                  <c:v>2004.4166700000217</c:v>
                </c:pt>
                <c:pt idx="138">
                  <c:v>2004.5</c:v>
                </c:pt>
                <c:pt idx="139">
                  <c:v>2004.5832999999998</c:v>
                </c:pt>
                <c:pt idx="140">
                  <c:v>2004.6666670000011</c:v>
                </c:pt>
                <c:pt idx="141">
                  <c:v>2004.75</c:v>
                </c:pt>
                <c:pt idx="142">
                  <c:v>2004.8333299999792</c:v>
                </c:pt>
                <c:pt idx="143">
                  <c:v>2004.9166670000329</c:v>
                </c:pt>
                <c:pt idx="144">
                  <c:v>2005</c:v>
                </c:pt>
                <c:pt idx="145">
                  <c:v>2005.0829999999999</c:v>
                </c:pt>
                <c:pt idx="146">
                  <c:v>2005.1666700000001</c:v>
                </c:pt>
                <c:pt idx="147">
                  <c:v>2005.25</c:v>
                </c:pt>
                <c:pt idx="148">
                  <c:v>2005.3332999999998</c:v>
                </c:pt>
                <c:pt idx="149">
                  <c:v>2005.4166700000217</c:v>
                </c:pt>
                <c:pt idx="150">
                  <c:v>2005.5</c:v>
                </c:pt>
                <c:pt idx="151">
                  <c:v>2005.5832999999998</c:v>
                </c:pt>
                <c:pt idx="152">
                  <c:v>2005.6666670000011</c:v>
                </c:pt>
                <c:pt idx="153">
                  <c:v>2005.75</c:v>
                </c:pt>
                <c:pt idx="154">
                  <c:v>2005.8333299999792</c:v>
                </c:pt>
                <c:pt idx="155">
                  <c:v>2005.9166670000329</c:v>
                </c:pt>
                <c:pt idx="156">
                  <c:v>2006</c:v>
                </c:pt>
                <c:pt idx="157">
                  <c:v>2006.0829999999999</c:v>
                </c:pt>
                <c:pt idx="158">
                  <c:v>2006.1666700000001</c:v>
                </c:pt>
                <c:pt idx="159">
                  <c:v>2006.25</c:v>
                </c:pt>
                <c:pt idx="160">
                  <c:v>2006.3332999999998</c:v>
                </c:pt>
                <c:pt idx="161">
                  <c:v>2006.4166700000217</c:v>
                </c:pt>
                <c:pt idx="162">
                  <c:v>2006.5</c:v>
                </c:pt>
                <c:pt idx="163">
                  <c:v>2006.5832999999998</c:v>
                </c:pt>
                <c:pt idx="164">
                  <c:v>2006.6666670000011</c:v>
                </c:pt>
                <c:pt idx="165">
                  <c:v>2006.75</c:v>
                </c:pt>
                <c:pt idx="166">
                  <c:v>2006.8333299999792</c:v>
                </c:pt>
                <c:pt idx="167">
                  <c:v>2006.9166670000329</c:v>
                </c:pt>
                <c:pt idx="168">
                  <c:v>2007</c:v>
                </c:pt>
                <c:pt idx="169">
                  <c:v>2007.0829999999999</c:v>
                </c:pt>
                <c:pt idx="170">
                  <c:v>2007.1666700000001</c:v>
                </c:pt>
                <c:pt idx="171">
                  <c:v>2007.25</c:v>
                </c:pt>
                <c:pt idx="172">
                  <c:v>2007.3332999999998</c:v>
                </c:pt>
                <c:pt idx="173">
                  <c:v>2007.4166700000217</c:v>
                </c:pt>
                <c:pt idx="174">
                  <c:v>2007.5</c:v>
                </c:pt>
                <c:pt idx="175">
                  <c:v>2007.5832999999998</c:v>
                </c:pt>
                <c:pt idx="176">
                  <c:v>2007.6666670000011</c:v>
                </c:pt>
                <c:pt idx="177">
                  <c:v>2007.75</c:v>
                </c:pt>
                <c:pt idx="178">
                  <c:v>2007.8333299999792</c:v>
                </c:pt>
                <c:pt idx="179">
                  <c:v>2007.9166670000329</c:v>
                </c:pt>
              </c:numCache>
            </c:numRef>
          </c:xVal>
          <c:yVal>
            <c:numRef>
              <c:f>Sheet1!$P$2:$P$181</c:f>
              <c:numCache>
                <c:formatCode>General</c:formatCode>
                <c:ptCount val="180"/>
                <c:pt idx="0">
                  <c:v>44</c:v>
                </c:pt>
                <c:pt idx="1">
                  <c:v>37</c:v>
                </c:pt>
                <c:pt idx="2">
                  <c:v>30</c:v>
                </c:pt>
                <c:pt idx="3">
                  <c:v>60</c:v>
                </c:pt>
                <c:pt idx="4">
                  <c:v>44</c:v>
                </c:pt>
                <c:pt idx="5">
                  <c:v>35</c:v>
                </c:pt>
                <c:pt idx="6">
                  <c:v>25</c:v>
                </c:pt>
                <c:pt idx="7">
                  <c:v>30</c:v>
                </c:pt>
                <c:pt idx="8">
                  <c:v>37</c:v>
                </c:pt>
                <c:pt idx="9">
                  <c:v>35</c:v>
                </c:pt>
                <c:pt idx="10">
                  <c:v>30</c:v>
                </c:pt>
                <c:pt idx="11">
                  <c:v>35</c:v>
                </c:pt>
                <c:pt idx="12">
                  <c:v>44</c:v>
                </c:pt>
                <c:pt idx="13">
                  <c:v>34</c:v>
                </c:pt>
                <c:pt idx="14">
                  <c:v>40</c:v>
                </c:pt>
                <c:pt idx="15">
                  <c:v>34</c:v>
                </c:pt>
                <c:pt idx="16">
                  <c:v>28</c:v>
                </c:pt>
                <c:pt idx="17">
                  <c:v>25</c:v>
                </c:pt>
                <c:pt idx="18">
                  <c:v>24</c:v>
                </c:pt>
                <c:pt idx="19">
                  <c:v>18</c:v>
                </c:pt>
                <c:pt idx="20">
                  <c:v>27</c:v>
                </c:pt>
                <c:pt idx="21">
                  <c:v>30</c:v>
                </c:pt>
                <c:pt idx="22">
                  <c:v>61</c:v>
                </c:pt>
                <c:pt idx="23">
                  <c:v>40</c:v>
                </c:pt>
                <c:pt idx="24">
                  <c:v>38</c:v>
                </c:pt>
                <c:pt idx="25">
                  <c:v>39</c:v>
                </c:pt>
                <c:pt idx="26">
                  <c:v>40</c:v>
                </c:pt>
                <c:pt idx="27">
                  <c:v>50</c:v>
                </c:pt>
                <c:pt idx="28">
                  <c:v>24</c:v>
                </c:pt>
                <c:pt idx="29">
                  <c:v>19</c:v>
                </c:pt>
                <c:pt idx="30">
                  <c:v>23</c:v>
                </c:pt>
                <c:pt idx="31">
                  <c:v>21</c:v>
                </c:pt>
                <c:pt idx="32">
                  <c:v>30</c:v>
                </c:pt>
                <c:pt idx="33">
                  <c:v>41</c:v>
                </c:pt>
                <c:pt idx="34">
                  <c:v>28</c:v>
                </c:pt>
                <c:pt idx="35">
                  <c:v>32</c:v>
                </c:pt>
                <c:pt idx="36">
                  <c:v>40</c:v>
                </c:pt>
                <c:pt idx="37">
                  <c:v>47</c:v>
                </c:pt>
                <c:pt idx="38">
                  <c:v>59</c:v>
                </c:pt>
                <c:pt idx="39">
                  <c:v>24</c:v>
                </c:pt>
                <c:pt idx="40">
                  <c:v>24</c:v>
                </c:pt>
                <c:pt idx="41">
                  <c:v>25</c:v>
                </c:pt>
                <c:pt idx="42">
                  <c:v>23</c:v>
                </c:pt>
                <c:pt idx="43">
                  <c:v>29</c:v>
                </c:pt>
                <c:pt idx="44">
                  <c:v>38</c:v>
                </c:pt>
                <c:pt idx="45">
                  <c:v>41</c:v>
                </c:pt>
                <c:pt idx="46">
                  <c:v>35</c:v>
                </c:pt>
                <c:pt idx="47">
                  <c:v>34</c:v>
                </c:pt>
                <c:pt idx="48">
                  <c:v>27</c:v>
                </c:pt>
                <c:pt idx="49">
                  <c:v>55</c:v>
                </c:pt>
                <c:pt idx="50">
                  <c:v>27</c:v>
                </c:pt>
                <c:pt idx="51">
                  <c:v>24</c:v>
                </c:pt>
                <c:pt idx="52">
                  <c:v>27</c:v>
                </c:pt>
                <c:pt idx="53">
                  <c:v>27</c:v>
                </c:pt>
                <c:pt idx="54">
                  <c:v>31</c:v>
                </c:pt>
                <c:pt idx="55">
                  <c:v>29</c:v>
                </c:pt>
                <c:pt idx="56">
                  <c:v>28</c:v>
                </c:pt>
                <c:pt idx="57">
                  <c:v>33</c:v>
                </c:pt>
                <c:pt idx="58">
                  <c:v>40</c:v>
                </c:pt>
                <c:pt idx="59">
                  <c:v>41</c:v>
                </c:pt>
                <c:pt idx="60">
                  <c:v>50</c:v>
                </c:pt>
                <c:pt idx="61">
                  <c:v>20</c:v>
                </c:pt>
                <c:pt idx="62">
                  <c:v>50</c:v>
                </c:pt>
                <c:pt idx="63">
                  <c:v>41</c:v>
                </c:pt>
                <c:pt idx="64">
                  <c:v>19</c:v>
                </c:pt>
                <c:pt idx="65">
                  <c:v>27</c:v>
                </c:pt>
                <c:pt idx="66">
                  <c:v>35</c:v>
                </c:pt>
                <c:pt idx="67">
                  <c:v>27</c:v>
                </c:pt>
                <c:pt idx="68">
                  <c:v>30</c:v>
                </c:pt>
                <c:pt idx="69">
                  <c:v>39</c:v>
                </c:pt>
                <c:pt idx="70">
                  <c:v>38</c:v>
                </c:pt>
                <c:pt idx="71">
                  <c:v>40</c:v>
                </c:pt>
                <c:pt idx="72">
                  <c:v>40</c:v>
                </c:pt>
                <c:pt idx="73">
                  <c:v>35</c:v>
                </c:pt>
                <c:pt idx="74">
                  <c:v>40</c:v>
                </c:pt>
                <c:pt idx="75">
                  <c:v>30</c:v>
                </c:pt>
                <c:pt idx="76">
                  <c:v>30</c:v>
                </c:pt>
                <c:pt idx="77">
                  <c:v>30</c:v>
                </c:pt>
                <c:pt idx="78">
                  <c:v>35</c:v>
                </c:pt>
                <c:pt idx="79">
                  <c:v>30</c:v>
                </c:pt>
                <c:pt idx="80">
                  <c:v>40</c:v>
                </c:pt>
                <c:pt idx="81">
                  <c:v>29</c:v>
                </c:pt>
                <c:pt idx="82">
                  <c:v>35</c:v>
                </c:pt>
                <c:pt idx="83">
                  <c:v>35</c:v>
                </c:pt>
                <c:pt idx="84">
                  <c:v>30</c:v>
                </c:pt>
                <c:pt idx="85">
                  <c:v>40</c:v>
                </c:pt>
                <c:pt idx="86">
                  <c:v>47</c:v>
                </c:pt>
                <c:pt idx="87">
                  <c:v>34</c:v>
                </c:pt>
                <c:pt idx="88">
                  <c:v>32</c:v>
                </c:pt>
                <c:pt idx="89">
                  <c:v>59</c:v>
                </c:pt>
                <c:pt idx="90">
                  <c:v>48</c:v>
                </c:pt>
                <c:pt idx="91">
                  <c:v>27</c:v>
                </c:pt>
                <c:pt idx="92">
                  <c:v>32</c:v>
                </c:pt>
                <c:pt idx="93">
                  <c:v>50</c:v>
                </c:pt>
                <c:pt idx="94">
                  <c:v>42</c:v>
                </c:pt>
                <c:pt idx="95">
                  <c:v>44</c:v>
                </c:pt>
                <c:pt idx="96">
                  <c:v>35</c:v>
                </c:pt>
                <c:pt idx="97">
                  <c:v>36</c:v>
                </c:pt>
                <c:pt idx="98">
                  <c:v>35</c:v>
                </c:pt>
                <c:pt idx="99">
                  <c:v>28</c:v>
                </c:pt>
                <c:pt idx="100">
                  <c:v>27</c:v>
                </c:pt>
                <c:pt idx="101">
                  <c:v>22</c:v>
                </c:pt>
                <c:pt idx="102">
                  <c:v>33</c:v>
                </c:pt>
                <c:pt idx="103">
                  <c:v>23</c:v>
                </c:pt>
                <c:pt idx="104">
                  <c:v>28</c:v>
                </c:pt>
                <c:pt idx="105">
                  <c:v>36</c:v>
                </c:pt>
                <c:pt idx="106">
                  <c:v>49</c:v>
                </c:pt>
                <c:pt idx="107">
                  <c:v>49</c:v>
                </c:pt>
                <c:pt idx="108">
                  <c:v>34</c:v>
                </c:pt>
                <c:pt idx="109">
                  <c:v>36</c:v>
                </c:pt>
                <c:pt idx="110">
                  <c:v>37</c:v>
                </c:pt>
                <c:pt idx="111">
                  <c:v>37</c:v>
                </c:pt>
                <c:pt idx="112">
                  <c:v>38</c:v>
                </c:pt>
                <c:pt idx="113">
                  <c:v>37</c:v>
                </c:pt>
                <c:pt idx="114">
                  <c:v>23</c:v>
                </c:pt>
                <c:pt idx="115">
                  <c:v>25</c:v>
                </c:pt>
                <c:pt idx="116">
                  <c:v>24</c:v>
                </c:pt>
                <c:pt idx="117">
                  <c:v>42</c:v>
                </c:pt>
                <c:pt idx="118">
                  <c:v>34</c:v>
                </c:pt>
                <c:pt idx="119">
                  <c:v>35</c:v>
                </c:pt>
                <c:pt idx="120">
                  <c:v>26</c:v>
                </c:pt>
                <c:pt idx="121">
                  <c:v>29</c:v>
                </c:pt>
                <c:pt idx="122">
                  <c:v>38</c:v>
                </c:pt>
                <c:pt idx="123">
                  <c:v>35</c:v>
                </c:pt>
                <c:pt idx="124">
                  <c:v>35</c:v>
                </c:pt>
                <c:pt idx="125">
                  <c:v>24</c:v>
                </c:pt>
                <c:pt idx="132">
                  <c:v>40</c:v>
                </c:pt>
                <c:pt idx="133">
                  <c:v>32</c:v>
                </c:pt>
                <c:pt idx="134">
                  <c:v>38</c:v>
                </c:pt>
                <c:pt idx="135">
                  <c:v>26</c:v>
                </c:pt>
                <c:pt idx="136">
                  <c:v>27</c:v>
                </c:pt>
                <c:pt idx="137">
                  <c:v>32</c:v>
                </c:pt>
                <c:pt idx="138">
                  <c:v>26</c:v>
                </c:pt>
                <c:pt idx="139">
                  <c:v>24</c:v>
                </c:pt>
                <c:pt idx="140">
                  <c:v>31</c:v>
                </c:pt>
                <c:pt idx="141">
                  <c:v>34</c:v>
                </c:pt>
                <c:pt idx="142">
                  <c:v>26</c:v>
                </c:pt>
                <c:pt idx="143">
                  <c:v>30</c:v>
                </c:pt>
                <c:pt idx="144">
                  <c:v>39</c:v>
                </c:pt>
                <c:pt idx="145">
                  <c:v>34</c:v>
                </c:pt>
                <c:pt idx="146">
                  <c:v>23</c:v>
                </c:pt>
                <c:pt idx="147">
                  <c:v>29</c:v>
                </c:pt>
                <c:pt idx="148">
                  <c:v>26</c:v>
                </c:pt>
                <c:pt idx="149">
                  <c:v>21</c:v>
                </c:pt>
                <c:pt idx="150">
                  <c:v>21</c:v>
                </c:pt>
                <c:pt idx="151">
                  <c:v>27</c:v>
                </c:pt>
                <c:pt idx="152">
                  <c:v>27</c:v>
                </c:pt>
                <c:pt idx="153">
                  <c:v>29</c:v>
                </c:pt>
                <c:pt idx="154">
                  <c:v>32</c:v>
                </c:pt>
                <c:pt idx="155">
                  <c:v>32</c:v>
                </c:pt>
                <c:pt idx="156">
                  <c:v>27</c:v>
                </c:pt>
                <c:pt idx="157">
                  <c:v>31</c:v>
                </c:pt>
                <c:pt idx="158">
                  <c:v>31</c:v>
                </c:pt>
                <c:pt idx="159">
                  <c:v>25</c:v>
                </c:pt>
                <c:pt idx="160">
                  <c:v>28</c:v>
                </c:pt>
                <c:pt idx="161">
                  <c:v>26</c:v>
                </c:pt>
                <c:pt idx="162">
                  <c:v>24</c:v>
                </c:pt>
                <c:pt idx="163">
                  <c:v>24</c:v>
                </c:pt>
                <c:pt idx="164">
                  <c:v>30</c:v>
                </c:pt>
                <c:pt idx="165">
                  <c:v>34</c:v>
                </c:pt>
                <c:pt idx="166">
                  <c:v>36</c:v>
                </c:pt>
                <c:pt idx="167">
                  <c:v>39</c:v>
                </c:pt>
                <c:pt idx="168">
                  <c:v>35</c:v>
                </c:pt>
                <c:pt idx="169">
                  <c:v>34</c:v>
                </c:pt>
                <c:pt idx="170">
                  <c:v>32</c:v>
                </c:pt>
                <c:pt idx="171">
                  <c:v>21</c:v>
                </c:pt>
                <c:pt idx="172">
                  <c:v>24</c:v>
                </c:pt>
                <c:pt idx="173">
                  <c:v>29</c:v>
                </c:pt>
                <c:pt idx="174">
                  <c:v>27</c:v>
                </c:pt>
                <c:pt idx="175">
                  <c:v>22</c:v>
                </c:pt>
                <c:pt idx="176">
                  <c:v>25</c:v>
                </c:pt>
                <c:pt idx="177">
                  <c:v>26</c:v>
                </c:pt>
                <c:pt idx="178">
                  <c:v>27</c:v>
                </c:pt>
                <c:pt idx="179">
                  <c:v>36</c:v>
                </c:pt>
              </c:numCache>
            </c:numRef>
          </c:yVal>
          <c:smooth val="1"/>
        </c:ser>
        <c:axId val="58563584"/>
        <c:axId val="58569856"/>
      </c:scatterChart>
      <c:valAx>
        <c:axId val="58563584"/>
        <c:scaling>
          <c:orientation val="minMax"/>
          <c:max val="2008"/>
          <c:min val="1993"/>
        </c:scaling>
        <c:axPos val="b"/>
        <c:title>
          <c:tx>
            <c:rich>
              <a:bodyPr/>
              <a:lstStyle/>
              <a:p>
                <a:pPr>
                  <a:defRPr/>
                </a:pPr>
                <a:r>
                  <a:rPr lang="en-GB"/>
                  <a:t>Years</a:t>
                </a:r>
              </a:p>
            </c:rich>
          </c:tx>
          <c:layout/>
        </c:title>
        <c:numFmt formatCode="General" sourceLinked="1"/>
        <c:tickLblPos val="nextTo"/>
        <c:crossAx val="58569856"/>
        <c:crosses val="autoZero"/>
        <c:crossBetween val="midCat"/>
      </c:valAx>
      <c:valAx>
        <c:axId val="58569856"/>
        <c:scaling>
          <c:orientation val="minMax"/>
        </c:scaling>
        <c:axPos val="l"/>
        <c:majorGridlines/>
        <c:title>
          <c:tx>
            <c:rich>
              <a:bodyPr rot="-5400000" vert="horz"/>
              <a:lstStyle/>
              <a:p>
                <a:pPr>
                  <a:defRPr/>
                </a:pPr>
                <a:r>
                  <a:rPr lang="en-GB"/>
                  <a:t>Monthly Maximum Wind Speed (kn)</a:t>
                </a:r>
              </a:p>
            </c:rich>
          </c:tx>
          <c:layout/>
        </c:title>
        <c:numFmt formatCode="General" sourceLinked="1"/>
        <c:tickLblPos val="nextTo"/>
        <c:crossAx val="58563584"/>
        <c:crosses val="autoZero"/>
        <c:crossBetween val="midCat"/>
      </c:valAx>
    </c:plotArea>
    <c:plotVisOnly val="1"/>
  </c:chart>
  <c:spPr>
    <a:solidFill>
      <a:srgbClr val="FFFFFF"/>
    </a:solidFill>
    <a:ln>
      <a:solidFill>
        <a:srgbClr val="000000"/>
      </a:solidFill>
    </a:ln>
  </c:spPr>
  <c:txPr>
    <a:bodyPr/>
    <a:lstStyle/>
    <a:p>
      <a:pPr>
        <a:defRPr>
          <a:solidFill>
            <a:srgbClr val="000000"/>
          </a:solidFill>
        </a:defRPr>
      </a:pPr>
      <a:endParaRPr lang="en-US"/>
    </a:p>
  </c:txPr>
  <c:externalData r:id="rId1"/>
</c:chartSpace>
</file>

<file path=ppt/charts/chart3.xml><?xml version="1.0" encoding="utf-8"?>
<c:chartSpace xmlns:c="http://schemas.openxmlformats.org/drawingml/2006/chart" xmlns:a="http://schemas.openxmlformats.org/drawingml/2006/main" xmlns:r="http://schemas.openxmlformats.org/officeDocument/2006/relationships">
  <c:date1904 val="1"/>
  <c:lang val="en-GB"/>
  <c:style val="1"/>
  <c:chart>
    <c:plotArea>
      <c:layout>
        <c:manualLayout>
          <c:layoutTarget val="inner"/>
          <c:xMode val="edge"/>
          <c:yMode val="edge"/>
          <c:x val="9.1432371895499548E-2"/>
          <c:y val="2.1965246491886411E-2"/>
          <c:w val="0.88038902010554809"/>
          <c:h val="0.76680227140295054"/>
        </c:manualLayout>
      </c:layout>
      <c:scatterChart>
        <c:scatterStyle val="lineMarker"/>
        <c:ser>
          <c:idx val="0"/>
          <c:order val="0"/>
          <c:spPr>
            <a:ln w="12700">
              <a:solidFill>
                <a:schemeClr val="bg2">
                  <a:lumMod val="50000"/>
                </a:schemeClr>
              </a:solidFill>
            </a:ln>
          </c:spPr>
          <c:marker>
            <c:spPr>
              <a:solidFill>
                <a:srgbClr val="000000"/>
              </a:solidFill>
            </c:spPr>
          </c:marker>
          <c:trendline>
            <c:trendlineType val="linear"/>
          </c:trendline>
          <c:trendline>
            <c:spPr>
              <a:ln w="12700">
                <a:solidFill>
                  <a:srgbClr val="004080">
                    <a:lumMod val="50000"/>
                  </a:srgbClr>
                </a:solidFill>
              </a:ln>
            </c:spPr>
            <c:trendlineType val="linear"/>
          </c:trendline>
          <c:xVal>
            <c:numRef>
              <c:f>(Sheet1!$G$2:$G$13,Sheet1!$G$14:$G$25,Sheet1!$G$26:$G$37,Sheet1!$G$38:$G$49,Sheet1!$G$50:$G$61,Sheet1!$G$62:$G$73,Sheet1!$G$74:$G$85,Sheet1!$G$86:$G$97,Sheet1!$G$98:$G$109,Sheet1!$G$110:$G$121,Sheet1!$G$122:$G$133,Sheet1!$G$134:$G$145,Sheet1!$G$146:$G$157,Sheet1!$G$158:$G$169,Sheet1!$G$170:$G$181)</c:f>
              <c:numCache>
                <c:formatCode>General</c:formatCode>
                <c:ptCount val="180"/>
                <c:pt idx="0">
                  <c:v>1993</c:v>
                </c:pt>
                <c:pt idx="1">
                  <c:v>1993.0829999999999</c:v>
                </c:pt>
                <c:pt idx="2">
                  <c:v>1993.1666700000001</c:v>
                </c:pt>
                <c:pt idx="3">
                  <c:v>1993.25</c:v>
                </c:pt>
                <c:pt idx="4">
                  <c:v>1993.3332999999998</c:v>
                </c:pt>
                <c:pt idx="5">
                  <c:v>1993.4166700000253</c:v>
                </c:pt>
                <c:pt idx="6">
                  <c:v>1993.5</c:v>
                </c:pt>
                <c:pt idx="7">
                  <c:v>1993.5832999999998</c:v>
                </c:pt>
                <c:pt idx="8">
                  <c:v>1993.6666670000011</c:v>
                </c:pt>
                <c:pt idx="9">
                  <c:v>1993.75</c:v>
                </c:pt>
                <c:pt idx="10">
                  <c:v>1993.8333299999756</c:v>
                </c:pt>
                <c:pt idx="11">
                  <c:v>1993.9166670000384</c:v>
                </c:pt>
                <c:pt idx="12">
                  <c:v>1994</c:v>
                </c:pt>
                <c:pt idx="13">
                  <c:v>1994.0829999999999</c:v>
                </c:pt>
                <c:pt idx="14">
                  <c:v>1994.1666700000001</c:v>
                </c:pt>
                <c:pt idx="15">
                  <c:v>1994.25</c:v>
                </c:pt>
                <c:pt idx="16">
                  <c:v>1994.3332999999998</c:v>
                </c:pt>
                <c:pt idx="17">
                  <c:v>1994.4166700000253</c:v>
                </c:pt>
                <c:pt idx="18">
                  <c:v>1994.5</c:v>
                </c:pt>
                <c:pt idx="19">
                  <c:v>1994.5832999999998</c:v>
                </c:pt>
                <c:pt idx="20">
                  <c:v>1994.6666670000011</c:v>
                </c:pt>
                <c:pt idx="21">
                  <c:v>1994.75</c:v>
                </c:pt>
                <c:pt idx="22">
                  <c:v>1994.8333299999756</c:v>
                </c:pt>
                <c:pt idx="23">
                  <c:v>1994.9166670000384</c:v>
                </c:pt>
                <c:pt idx="24">
                  <c:v>1995</c:v>
                </c:pt>
                <c:pt idx="25">
                  <c:v>1995.0829999999999</c:v>
                </c:pt>
                <c:pt idx="26">
                  <c:v>1995.1666700000001</c:v>
                </c:pt>
                <c:pt idx="27">
                  <c:v>1995.25</c:v>
                </c:pt>
                <c:pt idx="28">
                  <c:v>1995.3332999999998</c:v>
                </c:pt>
                <c:pt idx="29">
                  <c:v>1995.4166700000253</c:v>
                </c:pt>
                <c:pt idx="30">
                  <c:v>1995.5</c:v>
                </c:pt>
                <c:pt idx="31">
                  <c:v>1995.5832999999998</c:v>
                </c:pt>
                <c:pt idx="32">
                  <c:v>1995.6666670000011</c:v>
                </c:pt>
                <c:pt idx="33">
                  <c:v>1995.75</c:v>
                </c:pt>
                <c:pt idx="34">
                  <c:v>1995.8333299999756</c:v>
                </c:pt>
                <c:pt idx="35">
                  <c:v>1995.9166670000384</c:v>
                </c:pt>
                <c:pt idx="36">
                  <c:v>1996</c:v>
                </c:pt>
                <c:pt idx="37">
                  <c:v>1996.0829999999999</c:v>
                </c:pt>
                <c:pt idx="38">
                  <c:v>1996.1666700000001</c:v>
                </c:pt>
                <c:pt idx="39">
                  <c:v>1996.25</c:v>
                </c:pt>
                <c:pt idx="40">
                  <c:v>1996.3332999999998</c:v>
                </c:pt>
                <c:pt idx="41">
                  <c:v>1996.4166700000253</c:v>
                </c:pt>
                <c:pt idx="42">
                  <c:v>1996.5</c:v>
                </c:pt>
                <c:pt idx="43">
                  <c:v>1996.5832999999998</c:v>
                </c:pt>
                <c:pt idx="44">
                  <c:v>1996.6666670000011</c:v>
                </c:pt>
                <c:pt idx="45">
                  <c:v>1996.75</c:v>
                </c:pt>
                <c:pt idx="46">
                  <c:v>1996.8333299999756</c:v>
                </c:pt>
                <c:pt idx="47">
                  <c:v>1996.9166670000384</c:v>
                </c:pt>
                <c:pt idx="48">
                  <c:v>1997</c:v>
                </c:pt>
                <c:pt idx="49">
                  <c:v>1997.0829999999999</c:v>
                </c:pt>
                <c:pt idx="50">
                  <c:v>1997.1666700000001</c:v>
                </c:pt>
                <c:pt idx="51">
                  <c:v>1997.25</c:v>
                </c:pt>
                <c:pt idx="52">
                  <c:v>1997.3332999999998</c:v>
                </c:pt>
                <c:pt idx="53">
                  <c:v>1997.4166700000253</c:v>
                </c:pt>
                <c:pt idx="54">
                  <c:v>1997.5</c:v>
                </c:pt>
                <c:pt idx="55">
                  <c:v>1997.5832999999998</c:v>
                </c:pt>
                <c:pt idx="56">
                  <c:v>1997.6666670000011</c:v>
                </c:pt>
                <c:pt idx="57">
                  <c:v>1997.75</c:v>
                </c:pt>
                <c:pt idx="58">
                  <c:v>1997.8333299999756</c:v>
                </c:pt>
                <c:pt idx="59">
                  <c:v>1997.9166670000384</c:v>
                </c:pt>
                <c:pt idx="60">
                  <c:v>1998</c:v>
                </c:pt>
                <c:pt idx="61">
                  <c:v>1998.0829999999999</c:v>
                </c:pt>
                <c:pt idx="62">
                  <c:v>1998.1666700000001</c:v>
                </c:pt>
                <c:pt idx="63">
                  <c:v>1998.25</c:v>
                </c:pt>
                <c:pt idx="64">
                  <c:v>1998.3332999999998</c:v>
                </c:pt>
                <c:pt idx="65">
                  <c:v>1998.4166700000253</c:v>
                </c:pt>
                <c:pt idx="66">
                  <c:v>1998.5</c:v>
                </c:pt>
                <c:pt idx="67">
                  <c:v>1998.5832999999998</c:v>
                </c:pt>
                <c:pt idx="68">
                  <c:v>1998.6666670000011</c:v>
                </c:pt>
                <c:pt idx="69">
                  <c:v>1998.75</c:v>
                </c:pt>
                <c:pt idx="70">
                  <c:v>1998.8333299999756</c:v>
                </c:pt>
                <c:pt idx="71">
                  <c:v>1998.9166670000384</c:v>
                </c:pt>
                <c:pt idx="72">
                  <c:v>1999</c:v>
                </c:pt>
                <c:pt idx="73">
                  <c:v>1999.0829999999999</c:v>
                </c:pt>
                <c:pt idx="74">
                  <c:v>1999.1666700000001</c:v>
                </c:pt>
                <c:pt idx="75">
                  <c:v>1999.25</c:v>
                </c:pt>
                <c:pt idx="76">
                  <c:v>1999.3332999999998</c:v>
                </c:pt>
                <c:pt idx="77">
                  <c:v>1999.4166700000253</c:v>
                </c:pt>
                <c:pt idx="78">
                  <c:v>1999.5</c:v>
                </c:pt>
                <c:pt idx="79">
                  <c:v>1999.5832999999998</c:v>
                </c:pt>
                <c:pt idx="80">
                  <c:v>1999.6666670000011</c:v>
                </c:pt>
                <c:pt idx="81">
                  <c:v>1999.75</c:v>
                </c:pt>
                <c:pt idx="82">
                  <c:v>1999.8333299999756</c:v>
                </c:pt>
                <c:pt idx="83">
                  <c:v>1999.9166670000384</c:v>
                </c:pt>
                <c:pt idx="84">
                  <c:v>2000</c:v>
                </c:pt>
                <c:pt idx="85">
                  <c:v>2000.0829999999999</c:v>
                </c:pt>
                <c:pt idx="86">
                  <c:v>2000.1666700000001</c:v>
                </c:pt>
                <c:pt idx="87">
                  <c:v>2000.25</c:v>
                </c:pt>
                <c:pt idx="88">
                  <c:v>2000.3332999999998</c:v>
                </c:pt>
                <c:pt idx="89">
                  <c:v>2000.4166700000253</c:v>
                </c:pt>
                <c:pt idx="90">
                  <c:v>2000.5</c:v>
                </c:pt>
                <c:pt idx="91">
                  <c:v>2000.5832999999998</c:v>
                </c:pt>
                <c:pt idx="92">
                  <c:v>2000.6666670000011</c:v>
                </c:pt>
                <c:pt idx="93">
                  <c:v>2000.75</c:v>
                </c:pt>
                <c:pt idx="94">
                  <c:v>2000.8333299999756</c:v>
                </c:pt>
                <c:pt idx="95">
                  <c:v>2000.9166670000384</c:v>
                </c:pt>
                <c:pt idx="96">
                  <c:v>2001</c:v>
                </c:pt>
                <c:pt idx="97">
                  <c:v>2001.0829999999999</c:v>
                </c:pt>
                <c:pt idx="98">
                  <c:v>2001.1666700000001</c:v>
                </c:pt>
                <c:pt idx="99">
                  <c:v>2001.25</c:v>
                </c:pt>
                <c:pt idx="100">
                  <c:v>2001.3332999999998</c:v>
                </c:pt>
                <c:pt idx="101">
                  <c:v>2001.4166700000253</c:v>
                </c:pt>
                <c:pt idx="102">
                  <c:v>2001.5</c:v>
                </c:pt>
                <c:pt idx="103">
                  <c:v>2001.5832999999998</c:v>
                </c:pt>
                <c:pt idx="104">
                  <c:v>2001.6666670000011</c:v>
                </c:pt>
                <c:pt idx="105">
                  <c:v>2001.75</c:v>
                </c:pt>
                <c:pt idx="106">
                  <c:v>2001.8333299999756</c:v>
                </c:pt>
                <c:pt idx="107">
                  <c:v>2001.9166670000384</c:v>
                </c:pt>
                <c:pt idx="108">
                  <c:v>2002</c:v>
                </c:pt>
                <c:pt idx="109">
                  <c:v>2002.0829999999999</c:v>
                </c:pt>
                <c:pt idx="110">
                  <c:v>2002.1666700000001</c:v>
                </c:pt>
                <c:pt idx="111">
                  <c:v>2002.25</c:v>
                </c:pt>
                <c:pt idx="112">
                  <c:v>2002.3332999999998</c:v>
                </c:pt>
                <c:pt idx="113">
                  <c:v>2002.4166700000253</c:v>
                </c:pt>
                <c:pt idx="114">
                  <c:v>2002.5</c:v>
                </c:pt>
                <c:pt idx="115">
                  <c:v>2002.5832999999998</c:v>
                </c:pt>
                <c:pt idx="116">
                  <c:v>2002.6666670000011</c:v>
                </c:pt>
                <c:pt idx="117">
                  <c:v>2002.75</c:v>
                </c:pt>
                <c:pt idx="118">
                  <c:v>2002.8333299999756</c:v>
                </c:pt>
                <c:pt idx="119">
                  <c:v>2002.9166670000384</c:v>
                </c:pt>
                <c:pt idx="120">
                  <c:v>2003</c:v>
                </c:pt>
                <c:pt idx="121">
                  <c:v>2003.0829999999999</c:v>
                </c:pt>
                <c:pt idx="122">
                  <c:v>2003.1666700000001</c:v>
                </c:pt>
                <c:pt idx="123">
                  <c:v>2003.25</c:v>
                </c:pt>
                <c:pt idx="124">
                  <c:v>2003.3332999999998</c:v>
                </c:pt>
                <c:pt idx="125">
                  <c:v>2003.4166700000253</c:v>
                </c:pt>
                <c:pt idx="126">
                  <c:v>2003.5</c:v>
                </c:pt>
                <c:pt idx="127">
                  <c:v>2003.5832999999998</c:v>
                </c:pt>
                <c:pt idx="128">
                  <c:v>2003.6666670000011</c:v>
                </c:pt>
                <c:pt idx="129">
                  <c:v>2003.75</c:v>
                </c:pt>
                <c:pt idx="130">
                  <c:v>2003.8333299999756</c:v>
                </c:pt>
                <c:pt idx="131">
                  <c:v>2003.9166670000384</c:v>
                </c:pt>
                <c:pt idx="132">
                  <c:v>2004</c:v>
                </c:pt>
                <c:pt idx="133">
                  <c:v>2004.0829999999999</c:v>
                </c:pt>
                <c:pt idx="134">
                  <c:v>2004.1666700000001</c:v>
                </c:pt>
                <c:pt idx="135">
                  <c:v>2004.25</c:v>
                </c:pt>
                <c:pt idx="136">
                  <c:v>2004.3332999999998</c:v>
                </c:pt>
                <c:pt idx="137">
                  <c:v>2004.4166700000253</c:v>
                </c:pt>
                <c:pt idx="138">
                  <c:v>2004.5</c:v>
                </c:pt>
                <c:pt idx="139">
                  <c:v>2004.5832999999998</c:v>
                </c:pt>
                <c:pt idx="140">
                  <c:v>2004.6666670000011</c:v>
                </c:pt>
                <c:pt idx="141">
                  <c:v>2004.75</c:v>
                </c:pt>
                <c:pt idx="142">
                  <c:v>2004.8333299999756</c:v>
                </c:pt>
                <c:pt idx="143">
                  <c:v>2004.9166670000384</c:v>
                </c:pt>
                <c:pt idx="144">
                  <c:v>2005</c:v>
                </c:pt>
                <c:pt idx="145">
                  <c:v>2005.0829999999999</c:v>
                </c:pt>
                <c:pt idx="146">
                  <c:v>2005.1666700000001</c:v>
                </c:pt>
                <c:pt idx="147">
                  <c:v>2005.25</c:v>
                </c:pt>
                <c:pt idx="148">
                  <c:v>2005.3332999999998</c:v>
                </c:pt>
                <c:pt idx="149">
                  <c:v>2005.4166700000253</c:v>
                </c:pt>
                <c:pt idx="150">
                  <c:v>2005.5</c:v>
                </c:pt>
                <c:pt idx="151">
                  <c:v>2005.5832999999998</c:v>
                </c:pt>
                <c:pt idx="152">
                  <c:v>2005.6666670000011</c:v>
                </c:pt>
                <c:pt idx="153">
                  <c:v>2005.75</c:v>
                </c:pt>
                <c:pt idx="154">
                  <c:v>2005.8333299999756</c:v>
                </c:pt>
                <c:pt idx="155">
                  <c:v>2005.9166670000384</c:v>
                </c:pt>
                <c:pt idx="156">
                  <c:v>2006</c:v>
                </c:pt>
                <c:pt idx="157">
                  <c:v>2006.0829999999999</c:v>
                </c:pt>
                <c:pt idx="158">
                  <c:v>2006.1666700000001</c:v>
                </c:pt>
                <c:pt idx="159">
                  <c:v>2006.25</c:v>
                </c:pt>
                <c:pt idx="160">
                  <c:v>2006.3332999999998</c:v>
                </c:pt>
                <c:pt idx="161">
                  <c:v>2006.4166700000253</c:v>
                </c:pt>
                <c:pt idx="162">
                  <c:v>2006.5</c:v>
                </c:pt>
                <c:pt idx="163">
                  <c:v>2006.5832999999998</c:v>
                </c:pt>
                <c:pt idx="164">
                  <c:v>2006.6666670000011</c:v>
                </c:pt>
                <c:pt idx="165">
                  <c:v>2006.75</c:v>
                </c:pt>
                <c:pt idx="166">
                  <c:v>2006.8333299999756</c:v>
                </c:pt>
                <c:pt idx="167">
                  <c:v>2006.9166670000384</c:v>
                </c:pt>
                <c:pt idx="168">
                  <c:v>2007</c:v>
                </c:pt>
                <c:pt idx="169">
                  <c:v>2007.0829999999999</c:v>
                </c:pt>
                <c:pt idx="170">
                  <c:v>2007.1666700000001</c:v>
                </c:pt>
                <c:pt idx="171">
                  <c:v>2007.25</c:v>
                </c:pt>
                <c:pt idx="172">
                  <c:v>2007.3332999999998</c:v>
                </c:pt>
                <c:pt idx="173">
                  <c:v>2007.4166700000253</c:v>
                </c:pt>
                <c:pt idx="174">
                  <c:v>2007.5</c:v>
                </c:pt>
                <c:pt idx="175">
                  <c:v>2007.5832999999998</c:v>
                </c:pt>
                <c:pt idx="176">
                  <c:v>2007.6666670000011</c:v>
                </c:pt>
                <c:pt idx="177">
                  <c:v>2007.75</c:v>
                </c:pt>
                <c:pt idx="178">
                  <c:v>2007.8333299999756</c:v>
                </c:pt>
                <c:pt idx="179">
                  <c:v>2007.9166670000384</c:v>
                </c:pt>
              </c:numCache>
            </c:numRef>
          </c:xVal>
          <c:yVal>
            <c:numRef>
              <c:f>(Sheet1!$H$2:$H$13,Sheet1!$H$14:$H$25,Sheet1!$H$26:$H$37,Sheet1!$H$38:$H$49,Sheet1!$H$50:$H$61,Sheet1!$H$62:$H$73,Sheet1!$H$74:$H$85,Sheet1!$H$86:$H$97,Sheet1!$H$98:$H$109,Sheet1!$H$110:$H$121,Sheet1!$H$122:$H$133,Sheet1!$H$134:$H$145,Sheet1!$H$146:$H$157,Sheet1!$H$158:$H$169,Sheet1!$H$170:$H$181)</c:f>
              <c:numCache>
                <c:formatCode>General</c:formatCode>
                <c:ptCount val="180"/>
                <c:pt idx="0">
                  <c:v>227.1705</c:v>
                </c:pt>
                <c:pt idx="1">
                  <c:v>194.44929999999999</c:v>
                </c:pt>
                <c:pt idx="2">
                  <c:v>187.81379999999999</c:v>
                </c:pt>
                <c:pt idx="3">
                  <c:v>187.0455</c:v>
                </c:pt>
                <c:pt idx="4">
                  <c:v>175.53030000000001</c:v>
                </c:pt>
                <c:pt idx="5">
                  <c:v>218.36730000000207</c:v>
                </c:pt>
                <c:pt idx="6">
                  <c:v>264.33069999999969</c:v>
                </c:pt>
                <c:pt idx="7">
                  <c:v>210.15270000000001</c:v>
                </c:pt>
                <c:pt idx="8">
                  <c:v>166.29769999999999</c:v>
                </c:pt>
                <c:pt idx="9">
                  <c:v>156.82930000000007</c:v>
                </c:pt>
                <c:pt idx="10">
                  <c:v>138.18180000000001</c:v>
                </c:pt>
                <c:pt idx="11">
                  <c:v>231.1765</c:v>
                </c:pt>
                <c:pt idx="12">
                  <c:v>241.25</c:v>
                </c:pt>
                <c:pt idx="13">
                  <c:v>119.33329999999999</c:v>
                </c:pt>
                <c:pt idx="14">
                  <c:v>232.22220000000004</c:v>
                </c:pt>
                <c:pt idx="15">
                  <c:v>173.33330000000001</c:v>
                </c:pt>
                <c:pt idx="16">
                  <c:v>82.5</c:v>
                </c:pt>
                <c:pt idx="17">
                  <c:v>223.18180000000001</c:v>
                </c:pt>
                <c:pt idx="18">
                  <c:v>214.0909</c:v>
                </c:pt>
                <c:pt idx="19">
                  <c:v>170.76919999999998</c:v>
                </c:pt>
                <c:pt idx="20">
                  <c:v>201.066</c:v>
                </c:pt>
                <c:pt idx="21">
                  <c:v>184.0789</c:v>
                </c:pt>
                <c:pt idx="22">
                  <c:v>199.55280000000027</c:v>
                </c:pt>
                <c:pt idx="23">
                  <c:v>212.25</c:v>
                </c:pt>
                <c:pt idx="24">
                  <c:v>217.12389999999999</c:v>
                </c:pt>
                <c:pt idx="25">
                  <c:v>233.23669999999998</c:v>
                </c:pt>
                <c:pt idx="26">
                  <c:v>233.16059999999999</c:v>
                </c:pt>
                <c:pt idx="27">
                  <c:v>184.87050000000002</c:v>
                </c:pt>
                <c:pt idx="28">
                  <c:v>202.2</c:v>
                </c:pt>
                <c:pt idx="29">
                  <c:v>203.26850000000002</c:v>
                </c:pt>
                <c:pt idx="30">
                  <c:v>197</c:v>
                </c:pt>
                <c:pt idx="31">
                  <c:v>194.64150000000001</c:v>
                </c:pt>
                <c:pt idx="32">
                  <c:v>214.23240000000001</c:v>
                </c:pt>
                <c:pt idx="33">
                  <c:v>191.31870000000001</c:v>
                </c:pt>
                <c:pt idx="34">
                  <c:v>160.12710000000001</c:v>
                </c:pt>
                <c:pt idx="35">
                  <c:v>109.83329999999999</c:v>
                </c:pt>
                <c:pt idx="36">
                  <c:v>120.754</c:v>
                </c:pt>
                <c:pt idx="37">
                  <c:v>176.15700000000001</c:v>
                </c:pt>
                <c:pt idx="38">
                  <c:v>132.77779999999998</c:v>
                </c:pt>
                <c:pt idx="39">
                  <c:v>185.72020000000001</c:v>
                </c:pt>
                <c:pt idx="40">
                  <c:v>154.6275</c:v>
                </c:pt>
                <c:pt idx="41">
                  <c:v>214.7561</c:v>
                </c:pt>
                <c:pt idx="42">
                  <c:v>228.61659999999998</c:v>
                </c:pt>
                <c:pt idx="43">
                  <c:v>241.32580000000004</c:v>
                </c:pt>
                <c:pt idx="44">
                  <c:v>150.04050000000001</c:v>
                </c:pt>
                <c:pt idx="45">
                  <c:v>225.34350000000001</c:v>
                </c:pt>
                <c:pt idx="46">
                  <c:v>213.85250000000067</c:v>
                </c:pt>
                <c:pt idx="47">
                  <c:v>127.41940000000002</c:v>
                </c:pt>
                <c:pt idx="48">
                  <c:v>107.45020000000002</c:v>
                </c:pt>
                <c:pt idx="49">
                  <c:v>229.73329999999999</c:v>
                </c:pt>
                <c:pt idx="50">
                  <c:v>216.13820000000001</c:v>
                </c:pt>
                <c:pt idx="51">
                  <c:v>183.62900000000002</c:v>
                </c:pt>
                <c:pt idx="52">
                  <c:v>165.7422</c:v>
                </c:pt>
                <c:pt idx="53">
                  <c:v>180.49180000000001</c:v>
                </c:pt>
                <c:pt idx="54">
                  <c:v>234.84130000000007</c:v>
                </c:pt>
                <c:pt idx="55">
                  <c:v>178.14669999999998</c:v>
                </c:pt>
                <c:pt idx="56">
                  <c:v>180.7807</c:v>
                </c:pt>
                <c:pt idx="57">
                  <c:v>174.86690000000004</c:v>
                </c:pt>
                <c:pt idx="58">
                  <c:v>191.45750000000001</c:v>
                </c:pt>
                <c:pt idx="59">
                  <c:v>181.92000000000004</c:v>
                </c:pt>
                <c:pt idx="60">
                  <c:v>180</c:v>
                </c:pt>
                <c:pt idx="61">
                  <c:v>181.66669999999999</c:v>
                </c:pt>
                <c:pt idx="62">
                  <c:v>213.57140000000001</c:v>
                </c:pt>
                <c:pt idx="63">
                  <c:v>216.25</c:v>
                </c:pt>
                <c:pt idx="64">
                  <c:v>172.66669999999999</c:v>
                </c:pt>
                <c:pt idx="65">
                  <c:v>228.5333</c:v>
                </c:pt>
                <c:pt idx="66">
                  <c:v>245.9615</c:v>
                </c:pt>
                <c:pt idx="67">
                  <c:v>224.55940000000001</c:v>
                </c:pt>
                <c:pt idx="68">
                  <c:v>200.4325</c:v>
                </c:pt>
                <c:pt idx="69">
                  <c:v>200.3125</c:v>
                </c:pt>
                <c:pt idx="70">
                  <c:v>224.98100000000107</c:v>
                </c:pt>
                <c:pt idx="71">
                  <c:v>194.23659999999998</c:v>
                </c:pt>
                <c:pt idx="72">
                  <c:v>222.01549999999997</c:v>
                </c:pt>
                <c:pt idx="73">
                  <c:v>251.42860000000007</c:v>
                </c:pt>
                <c:pt idx="74">
                  <c:v>218.07840000000004</c:v>
                </c:pt>
                <c:pt idx="75">
                  <c:v>180.74319999999992</c:v>
                </c:pt>
                <c:pt idx="76">
                  <c:v>184.49880000000007</c:v>
                </c:pt>
                <c:pt idx="77">
                  <c:v>237.88190000000247</c:v>
                </c:pt>
                <c:pt idx="78">
                  <c:v>198.07169999999999</c:v>
                </c:pt>
                <c:pt idx="79">
                  <c:v>186.1172</c:v>
                </c:pt>
                <c:pt idx="80">
                  <c:v>208.82580000000004</c:v>
                </c:pt>
                <c:pt idx="81">
                  <c:v>192.1705</c:v>
                </c:pt>
                <c:pt idx="82">
                  <c:v>186.10169999999999</c:v>
                </c:pt>
                <c:pt idx="83">
                  <c:v>243.5419</c:v>
                </c:pt>
                <c:pt idx="84">
                  <c:v>239.47140000000007</c:v>
                </c:pt>
                <c:pt idx="85">
                  <c:v>234.292</c:v>
                </c:pt>
                <c:pt idx="86">
                  <c:v>205.37860000000001</c:v>
                </c:pt>
                <c:pt idx="87">
                  <c:v>141.48510000000007</c:v>
                </c:pt>
                <c:pt idx="88">
                  <c:v>186.46340000000001</c:v>
                </c:pt>
                <c:pt idx="89">
                  <c:v>194.96030000000007</c:v>
                </c:pt>
                <c:pt idx="90">
                  <c:v>206.45670000000001</c:v>
                </c:pt>
                <c:pt idx="91">
                  <c:v>216.5899</c:v>
                </c:pt>
                <c:pt idx="92">
                  <c:v>209.85440000000187</c:v>
                </c:pt>
                <c:pt idx="93">
                  <c:v>242.6404</c:v>
                </c:pt>
                <c:pt idx="94">
                  <c:v>245.58065999999999</c:v>
                </c:pt>
                <c:pt idx="95">
                  <c:v>175.56100000000001</c:v>
                </c:pt>
                <c:pt idx="96">
                  <c:v>173.8914000000027</c:v>
                </c:pt>
                <c:pt idx="97">
                  <c:v>177.3399</c:v>
                </c:pt>
                <c:pt idx="98">
                  <c:v>153.79169999999999</c:v>
                </c:pt>
                <c:pt idx="99">
                  <c:v>222.2672</c:v>
                </c:pt>
                <c:pt idx="100">
                  <c:v>175.78309999999999</c:v>
                </c:pt>
                <c:pt idx="101">
                  <c:v>217.29079999999999</c:v>
                </c:pt>
                <c:pt idx="102">
                  <c:v>203.88190000000247</c:v>
                </c:pt>
                <c:pt idx="103">
                  <c:v>194.81200000000001</c:v>
                </c:pt>
                <c:pt idx="104">
                  <c:v>224.15530000000001</c:v>
                </c:pt>
                <c:pt idx="105">
                  <c:v>196.0633</c:v>
                </c:pt>
                <c:pt idx="106">
                  <c:v>232.08440000000004</c:v>
                </c:pt>
                <c:pt idx="107">
                  <c:v>174.53059999999999</c:v>
                </c:pt>
                <c:pt idx="108">
                  <c:v>191.19469999999998</c:v>
                </c:pt>
                <c:pt idx="109">
                  <c:v>211.48150000000001</c:v>
                </c:pt>
                <c:pt idx="110">
                  <c:v>176.88720000000288</c:v>
                </c:pt>
                <c:pt idx="111">
                  <c:v>189.2364</c:v>
                </c:pt>
                <c:pt idx="112">
                  <c:v>207.73850000000002</c:v>
                </c:pt>
                <c:pt idx="113">
                  <c:v>243.87900000000002</c:v>
                </c:pt>
                <c:pt idx="114">
                  <c:v>252.5</c:v>
                </c:pt>
                <c:pt idx="115">
                  <c:v>242.84130000000007</c:v>
                </c:pt>
                <c:pt idx="116">
                  <c:v>137.45820000000276</c:v>
                </c:pt>
                <c:pt idx="117">
                  <c:v>183.64909999999998</c:v>
                </c:pt>
                <c:pt idx="118">
                  <c:v>211.45690000000027</c:v>
                </c:pt>
                <c:pt idx="119">
                  <c:v>148.12260000000001</c:v>
                </c:pt>
                <c:pt idx="120">
                  <c:v>192.82870000000167</c:v>
                </c:pt>
                <c:pt idx="121">
                  <c:v>173.11689999999999</c:v>
                </c:pt>
                <c:pt idx="122">
                  <c:v>146.18459999999999</c:v>
                </c:pt>
                <c:pt idx="123">
                  <c:v>152.10140000000001</c:v>
                </c:pt>
                <c:pt idx="124">
                  <c:v>222.5</c:v>
                </c:pt>
                <c:pt idx="125">
                  <c:v>190.60240000000007</c:v>
                </c:pt>
                <c:pt idx="132">
                  <c:v>225.52820000000187</c:v>
                </c:pt>
                <c:pt idx="133">
                  <c:v>160.15350000000001</c:v>
                </c:pt>
                <c:pt idx="134">
                  <c:v>194.0121</c:v>
                </c:pt>
                <c:pt idx="135">
                  <c:v>210.0667</c:v>
                </c:pt>
                <c:pt idx="136">
                  <c:v>235.00399999999999</c:v>
                </c:pt>
                <c:pt idx="137">
                  <c:v>255.74169999999998</c:v>
                </c:pt>
                <c:pt idx="138">
                  <c:v>241.5403</c:v>
                </c:pt>
                <c:pt idx="139">
                  <c:v>222.83870000000007</c:v>
                </c:pt>
                <c:pt idx="140">
                  <c:v>218.85830000000357</c:v>
                </c:pt>
                <c:pt idx="141">
                  <c:v>191.57659999999998</c:v>
                </c:pt>
                <c:pt idx="142">
                  <c:v>222.2</c:v>
                </c:pt>
                <c:pt idx="143">
                  <c:v>215.2621</c:v>
                </c:pt>
                <c:pt idx="144">
                  <c:v>199.17740000000001</c:v>
                </c:pt>
                <c:pt idx="145">
                  <c:v>201.99</c:v>
                </c:pt>
                <c:pt idx="146">
                  <c:v>198.636</c:v>
                </c:pt>
                <c:pt idx="147">
                  <c:v>193.83580000000001</c:v>
                </c:pt>
                <c:pt idx="148">
                  <c:v>209.94759999999999</c:v>
                </c:pt>
                <c:pt idx="149">
                  <c:v>200.60250000000002</c:v>
                </c:pt>
                <c:pt idx="150">
                  <c:v>229.5968</c:v>
                </c:pt>
                <c:pt idx="151">
                  <c:v>252.89920000000001</c:v>
                </c:pt>
                <c:pt idx="152">
                  <c:v>193.86670000000001</c:v>
                </c:pt>
                <c:pt idx="153">
                  <c:v>189.4556</c:v>
                </c:pt>
                <c:pt idx="154">
                  <c:v>197.86670000000001</c:v>
                </c:pt>
                <c:pt idx="155">
                  <c:v>205.96369999999999</c:v>
                </c:pt>
                <c:pt idx="156">
                  <c:v>161.64519999999999</c:v>
                </c:pt>
                <c:pt idx="157">
                  <c:v>157.56700000000001</c:v>
                </c:pt>
                <c:pt idx="158">
                  <c:v>190.35080000000067</c:v>
                </c:pt>
                <c:pt idx="159">
                  <c:v>233.35420000000047</c:v>
                </c:pt>
                <c:pt idx="160">
                  <c:v>359.22299999999899</c:v>
                </c:pt>
                <c:pt idx="161">
                  <c:v>221.0042</c:v>
                </c:pt>
                <c:pt idx="162">
                  <c:v>197.06450000000001</c:v>
                </c:pt>
                <c:pt idx="163">
                  <c:v>265.65730000000002</c:v>
                </c:pt>
                <c:pt idx="164">
                  <c:v>196.97919999999999</c:v>
                </c:pt>
                <c:pt idx="165">
                  <c:v>197.87900000000002</c:v>
                </c:pt>
                <c:pt idx="166">
                  <c:v>208.46250000000001</c:v>
                </c:pt>
                <c:pt idx="167">
                  <c:v>197.69759999999999</c:v>
                </c:pt>
                <c:pt idx="168">
                  <c:v>236.31969999999998</c:v>
                </c:pt>
                <c:pt idx="169">
                  <c:v>178.20089999999999</c:v>
                </c:pt>
                <c:pt idx="170">
                  <c:v>217.96369999999999</c:v>
                </c:pt>
                <c:pt idx="171">
                  <c:v>154.6</c:v>
                </c:pt>
                <c:pt idx="172">
                  <c:v>218.0403</c:v>
                </c:pt>
                <c:pt idx="173">
                  <c:v>198.4708</c:v>
                </c:pt>
                <c:pt idx="174">
                  <c:v>233.3347</c:v>
                </c:pt>
                <c:pt idx="175">
                  <c:v>244.29840000000004</c:v>
                </c:pt>
                <c:pt idx="176">
                  <c:v>213.9333</c:v>
                </c:pt>
                <c:pt idx="177">
                  <c:v>179.93950000000001</c:v>
                </c:pt>
                <c:pt idx="178">
                  <c:v>230.98330000000001</c:v>
                </c:pt>
                <c:pt idx="179">
                  <c:v>204.07659999999998</c:v>
                </c:pt>
              </c:numCache>
            </c:numRef>
          </c:yVal>
        </c:ser>
        <c:axId val="58632832"/>
        <c:axId val="58643200"/>
      </c:scatterChart>
      <c:valAx>
        <c:axId val="58632832"/>
        <c:scaling>
          <c:orientation val="minMax"/>
          <c:max val="2008"/>
          <c:min val="1993"/>
        </c:scaling>
        <c:axPos val="b"/>
        <c:title>
          <c:tx>
            <c:rich>
              <a:bodyPr/>
              <a:lstStyle/>
              <a:p>
                <a:pPr>
                  <a:defRPr/>
                </a:pPr>
                <a:r>
                  <a:rPr lang="en-GB"/>
                  <a:t>Years</a:t>
                </a:r>
              </a:p>
            </c:rich>
          </c:tx>
          <c:layout/>
        </c:title>
        <c:numFmt formatCode="General" sourceLinked="1"/>
        <c:tickLblPos val="nextTo"/>
        <c:txPr>
          <a:bodyPr rot="5400000" vert="horz"/>
          <a:lstStyle/>
          <a:p>
            <a:pPr>
              <a:defRPr/>
            </a:pPr>
            <a:endParaRPr lang="en-US"/>
          </a:p>
        </c:txPr>
        <c:crossAx val="58643200"/>
        <c:crosses val="autoZero"/>
        <c:crossBetween val="midCat"/>
        <c:majorUnit val="1"/>
      </c:valAx>
      <c:valAx>
        <c:axId val="58643200"/>
        <c:scaling>
          <c:orientation val="minMax"/>
          <c:max val="400"/>
          <c:min val="50"/>
        </c:scaling>
        <c:axPos val="l"/>
        <c:majorGridlines/>
        <c:title>
          <c:tx>
            <c:rich>
              <a:bodyPr rot="-5400000" vert="horz"/>
              <a:lstStyle/>
              <a:p>
                <a:pPr>
                  <a:defRPr/>
                </a:pPr>
                <a:r>
                  <a:rPr lang="en-GB"/>
                  <a:t>Monthly Mean Wind Direction (°)</a:t>
                </a:r>
              </a:p>
            </c:rich>
          </c:tx>
          <c:layout/>
        </c:title>
        <c:numFmt formatCode="General" sourceLinked="1"/>
        <c:tickLblPos val="nextTo"/>
        <c:crossAx val="58632832"/>
        <c:crosses val="autoZero"/>
        <c:crossBetween val="midCat"/>
      </c:valAx>
    </c:plotArea>
    <c:plotVisOnly val="1"/>
  </c:chart>
  <c:spPr>
    <a:solidFill>
      <a:srgbClr val="FFFFFF"/>
    </a:solidFill>
    <a:ln w="9525" cap="rnd" cmpd="sng" algn="ctr">
      <a:solidFill>
        <a:srgbClr val="000000"/>
      </a:solidFill>
      <a:prstDash val="solid"/>
    </a:ln>
    <a:effectLst>
      <a:outerShdw blurRad="50800" dist="38100" dir="2700000" algn="tl" rotWithShape="0">
        <a:prstClr val="black">
          <a:alpha val="40000"/>
        </a:prstClr>
      </a:outerShdw>
    </a:effectLst>
  </c:spPr>
  <c:txPr>
    <a:bodyPr/>
    <a:lstStyle/>
    <a:p>
      <a:pPr>
        <a:defRPr>
          <a:solidFill>
            <a:srgbClr val="000000"/>
          </a:solidFill>
          <a:latin typeface="+mn-lt"/>
          <a:ea typeface="+mn-ea"/>
          <a:cs typeface="+mn-cs"/>
        </a:defRPr>
      </a:pPr>
      <a:endParaRPr lang="en-US"/>
    </a:p>
  </c:txPr>
  <c:externalData r:id="rId1"/>
</c:chartSpace>
</file>

<file path=ppt/charts/chart4.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err="1" smtClean="0"/>
              <a:t>Hinkley</a:t>
            </a:r>
            <a:r>
              <a:rPr lang="en-GB" dirty="0" smtClean="0"/>
              <a:t> </a:t>
            </a:r>
            <a:r>
              <a:rPr lang="en-GB" dirty="0"/>
              <a:t>Point</a:t>
            </a:r>
          </a:p>
        </c:rich>
      </c:tx>
      <c:layout>
        <c:manualLayout>
          <c:xMode val="edge"/>
          <c:yMode val="edge"/>
          <c:x val="0.15985411198600191"/>
          <c:y val="3.7037037037037056E-2"/>
        </c:manualLayout>
      </c:layout>
    </c:title>
    <c:plotArea>
      <c:layout/>
      <c:scatterChart>
        <c:scatterStyle val="lineMarker"/>
        <c:ser>
          <c:idx val="0"/>
          <c:order val="0"/>
          <c:tx>
            <c:strRef>
              <c:f>'Mean wind MSL '!$G$1</c:f>
              <c:strCache>
                <c:ptCount val="1"/>
                <c:pt idx="0">
                  <c:v>Mean Wind Direction (°)</c:v>
                </c:pt>
              </c:strCache>
            </c:strRef>
          </c:tx>
          <c:spPr>
            <a:ln w="28575">
              <a:noFill/>
            </a:ln>
          </c:spPr>
          <c:marker>
            <c:spPr>
              <a:solidFill>
                <a:srgbClr val="000000"/>
              </a:solidFill>
            </c:spPr>
          </c:marker>
          <c:trendline>
            <c:spPr>
              <a:ln w="12700">
                <a:solidFill>
                  <a:srgbClr val="000000"/>
                </a:solidFill>
              </a:ln>
            </c:spPr>
            <c:trendlineType val="linear"/>
            <c:dispRSqr val="1"/>
            <c:dispEq val="1"/>
            <c:trendlineLbl>
              <c:layout>
                <c:manualLayout>
                  <c:x val="7.0327532546390403E-2"/>
                  <c:y val="0.29203205128205245"/>
                </c:manualLayout>
              </c:layout>
              <c:numFmt formatCode="General" sourceLinked="0"/>
            </c:trendlineLbl>
          </c:trendline>
          <c:xVal>
            <c:numRef>
              <c:f>'Mean wind MSL '!$B$2:$B$16</c:f>
              <c:numCache>
                <c:formatCode>General</c:formatCode>
                <c:ptCount val="15"/>
                <c:pt idx="0">
                  <c:v>0.30000000000000032</c:v>
                </c:pt>
                <c:pt idx="1">
                  <c:v>0.3210000000000035</c:v>
                </c:pt>
                <c:pt idx="2">
                  <c:v>0.3190000000000035</c:v>
                </c:pt>
                <c:pt idx="3">
                  <c:v>0.29900000000000032</c:v>
                </c:pt>
                <c:pt idx="4">
                  <c:v>0.33000000000000373</c:v>
                </c:pt>
                <c:pt idx="5">
                  <c:v>0.33400000000000402</c:v>
                </c:pt>
                <c:pt idx="6">
                  <c:v>0.33400000000000402</c:v>
                </c:pt>
                <c:pt idx="7">
                  <c:v>0.35200000000000031</c:v>
                </c:pt>
                <c:pt idx="8">
                  <c:v>0.32400000000000351</c:v>
                </c:pt>
                <c:pt idx="9">
                  <c:v>0.36500000000000032</c:v>
                </c:pt>
                <c:pt idx="10">
                  <c:v>0.32200000000000351</c:v>
                </c:pt>
                <c:pt idx="11">
                  <c:v>0.33000000000000373</c:v>
                </c:pt>
                <c:pt idx="12">
                  <c:v>0.30100000000000032</c:v>
                </c:pt>
                <c:pt idx="13">
                  <c:v>0.34900000000000031</c:v>
                </c:pt>
                <c:pt idx="14">
                  <c:v>0.31700000000000328</c:v>
                </c:pt>
              </c:numCache>
            </c:numRef>
          </c:xVal>
          <c:yVal>
            <c:numRef>
              <c:f>'Mean wind MSL '!$G$2:$G$16</c:f>
              <c:numCache>
                <c:formatCode>General</c:formatCode>
                <c:ptCount val="15"/>
                <c:pt idx="0">
                  <c:v>200.85050000000001</c:v>
                </c:pt>
                <c:pt idx="1">
                  <c:v>197.97130000000001</c:v>
                </c:pt>
                <c:pt idx="2">
                  <c:v>194.16750000000002</c:v>
                </c:pt>
                <c:pt idx="3">
                  <c:v>183.4178</c:v>
                </c:pt>
                <c:pt idx="4">
                  <c:v>184.90030000000004</c:v>
                </c:pt>
                <c:pt idx="5">
                  <c:v>215.66929999999999</c:v>
                </c:pt>
                <c:pt idx="6">
                  <c:v>207.16669999999999</c:v>
                </c:pt>
                <c:pt idx="7">
                  <c:v>208.155</c:v>
                </c:pt>
                <c:pt idx="8">
                  <c:v>195.7534</c:v>
                </c:pt>
                <c:pt idx="9">
                  <c:v>199.4443</c:v>
                </c:pt>
                <c:pt idx="10">
                  <c:v>177.66030000000001</c:v>
                </c:pt>
                <c:pt idx="11">
                  <c:v>216.33100000000007</c:v>
                </c:pt>
                <c:pt idx="12">
                  <c:v>206.36930000000001</c:v>
                </c:pt>
                <c:pt idx="13">
                  <c:v>204.52230000000162</c:v>
                </c:pt>
                <c:pt idx="14">
                  <c:v>209.50409999999999</c:v>
                </c:pt>
              </c:numCache>
            </c:numRef>
          </c:yVal>
        </c:ser>
        <c:axId val="58103296"/>
        <c:axId val="58105216"/>
      </c:scatterChart>
      <c:valAx>
        <c:axId val="58103296"/>
        <c:scaling>
          <c:orientation val="minMax"/>
        </c:scaling>
        <c:axPos val="b"/>
        <c:title>
          <c:tx>
            <c:rich>
              <a:bodyPr/>
              <a:lstStyle/>
              <a:p>
                <a:pPr>
                  <a:defRPr/>
                </a:pPr>
                <a:r>
                  <a:rPr lang="en-US"/>
                  <a:t>Annual MSL (m)</a:t>
                </a:r>
                <a:endParaRPr lang="en-GB"/>
              </a:p>
            </c:rich>
          </c:tx>
          <c:layout/>
        </c:title>
        <c:numFmt formatCode="General" sourceLinked="1"/>
        <c:tickLblPos val="nextTo"/>
        <c:crossAx val="58105216"/>
        <c:crosses val="autoZero"/>
        <c:crossBetween val="midCat"/>
      </c:valAx>
      <c:valAx>
        <c:axId val="58105216"/>
        <c:scaling>
          <c:orientation val="minMax"/>
        </c:scaling>
        <c:axPos val="l"/>
        <c:majorGridlines/>
        <c:title>
          <c:tx>
            <c:rich>
              <a:bodyPr rot="-5400000" vert="horz"/>
              <a:lstStyle/>
              <a:p>
                <a:pPr>
                  <a:defRPr/>
                </a:pPr>
                <a:r>
                  <a:rPr lang="en-GB"/>
                  <a:t>Annual Mean Wind Direction (°)</a:t>
                </a:r>
              </a:p>
            </c:rich>
          </c:tx>
          <c:layout/>
        </c:title>
        <c:numFmt formatCode="General" sourceLinked="1"/>
        <c:tickLblPos val="nextTo"/>
        <c:crossAx val="58103296"/>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5.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Newport</a:t>
            </a:r>
            <a:endParaRPr lang="en-GB" dirty="0"/>
          </a:p>
        </c:rich>
      </c:tx>
      <c:layout>
        <c:manualLayout>
          <c:xMode val="edge"/>
          <c:yMode val="edge"/>
          <c:x val="0.16074300087489327"/>
          <c:y val="3.7037037037037056E-2"/>
        </c:manualLayout>
      </c:layout>
    </c:title>
    <c:plotArea>
      <c:layout/>
      <c:scatterChart>
        <c:scatterStyle val="lineMarker"/>
        <c:ser>
          <c:idx val="0"/>
          <c:order val="0"/>
          <c:tx>
            <c:strRef>
              <c:f>'Mean wind MSL '!$G$1</c:f>
              <c:strCache>
                <c:ptCount val="1"/>
                <c:pt idx="0">
                  <c:v>Mean Wind Direction (°)</c:v>
                </c:pt>
              </c:strCache>
            </c:strRef>
          </c:tx>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15949040404040532"/>
                  <c:y val="0.29694507760703381"/>
                </c:manualLayout>
              </c:layout>
              <c:numFmt formatCode="General" sourceLinked="0"/>
            </c:trendlineLbl>
          </c:trendline>
          <c:xVal>
            <c:numRef>
              <c:f>'Mean wind MSL '!$D$2:$D$16</c:f>
              <c:numCache>
                <c:formatCode>General</c:formatCode>
                <c:ptCount val="15"/>
                <c:pt idx="0">
                  <c:v>0.24900000000000044</c:v>
                </c:pt>
                <c:pt idx="1">
                  <c:v>0.25</c:v>
                </c:pt>
                <c:pt idx="2">
                  <c:v>0.26200000000000001</c:v>
                </c:pt>
                <c:pt idx="3">
                  <c:v>0.23100000000000001</c:v>
                </c:pt>
                <c:pt idx="4">
                  <c:v>0.26600000000000001</c:v>
                </c:pt>
                <c:pt idx="5">
                  <c:v>0.28400000000000031</c:v>
                </c:pt>
                <c:pt idx="6">
                  <c:v>0.26900000000000002</c:v>
                </c:pt>
                <c:pt idx="7">
                  <c:v>0.29300000000000032</c:v>
                </c:pt>
                <c:pt idx="8">
                  <c:v>0.2</c:v>
                </c:pt>
                <c:pt idx="9">
                  <c:v>0.26200000000000001</c:v>
                </c:pt>
                <c:pt idx="10">
                  <c:v>0.253</c:v>
                </c:pt>
                <c:pt idx="11">
                  <c:v>0.29200000000000031</c:v>
                </c:pt>
                <c:pt idx="12">
                  <c:v>0.29700000000000032</c:v>
                </c:pt>
                <c:pt idx="13">
                  <c:v>0.40200000000000002</c:v>
                </c:pt>
                <c:pt idx="14">
                  <c:v>0.39600000000000402</c:v>
                </c:pt>
              </c:numCache>
            </c:numRef>
          </c:xVal>
          <c:yVal>
            <c:numRef>
              <c:f>'Mean wind MSL '!$G$2:$G$16</c:f>
              <c:numCache>
                <c:formatCode>General</c:formatCode>
                <c:ptCount val="15"/>
                <c:pt idx="0">
                  <c:v>200.85050000000001</c:v>
                </c:pt>
                <c:pt idx="1">
                  <c:v>197.97130000000001</c:v>
                </c:pt>
                <c:pt idx="2">
                  <c:v>194.16750000000002</c:v>
                </c:pt>
                <c:pt idx="3">
                  <c:v>183.4178</c:v>
                </c:pt>
                <c:pt idx="4">
                  <c:v>184.90030000000004</c:v>
                </c:pt>
                <c:pt idx="5">
                  <c:v>215.66929999999999</c:v>
                </c:pt>
                <c:pt idx="6">
                  <c:v>207.16669999999999</c:v>
                </c:pt>
                <c:pt idx="7">
                  <c:v>208.155</c:v>
                </c:pt>
                <c:pt idx="8">
                  <c:v>195.7534</c:v>
                </c:pt>
                <c:pt idx="9">
                  <c:v>199.4443</c:v>
                </c:pt>
                <c:pt idx="10">
                  <c:v>177.66030000000001</c:v>
                </c:pt>
                <c:pt idx="11">
                  <c:v>216.33100000000007</c:v>
                </c:pt>
                <c:pt idx="12">
                  <c:v>206.36930000000001</c:v>
                </c:pt>
                <c:pt idx="13">
                  <c:v>204.52230000000162</c:v>
                </c:pt>
                <c:pt idx="14">
                  <c:v>209.50409999999999</c:v>
                </c:pt>
              </c:numCache>
            </c:numRef>
          </c:yVal>
        </c:ser>
        <c:axId val="58126336"/>
        <c:axId val="58128256"/>
      </c:scatterChart>
      <c:valAx>
        <c:axId val="58126336"/>
        <c:scaling>
          <c:orientation val="minMax"/>
        </c:scaling>
        <c:axPos val="b"/>
        <c:title>
          <c:tx>
            <c:rich>
              <a:bodyPr/>
              <a:lstStyle/>
              <a:p>
                <a:pPr>
                  <a:defRPr/>
                </a:pPr>
                <a:r>
                  <a:rPr lang="en-US"/>
                  <a:t>Annual MSL (m)</a:t>
                </a:r>
                <a:endParaRPr lang="en-GB"/>
              </a:p>
            </c:rich>
          </c:tx>
          <c:layout/>
        </c:title>
        <c:numFmt formatCode="General" sourceLinked="1"/>
        <c:tickLblPos val="nextTo"/>
        <c:crossAx val="58128256"/>
        <c:crosses val="autoZero"/>
        <c:crossBetween val="midCat"/>
      </c:valAx>
      <c:valAx>
        <c:axId val="58128256"/>
        <c:scaling>
          <c:orientation val="minMax"/>
        </c:scaling>
        <c:axPos val="l"/>
        <c:majorGridlines/>
        <c:title>
          <c:tx>
            <c:rich>
              <a:bodyPr rot="-5400000" vert="horz"/>
              <a:lstStyle/>
              <a:p>
                <a:pPr>
                  <a:defRPr/>
                </a:pPr>
                <a:r>
                  <a:rPr lang="en-GB"/>
                  <a:t>Annual Mean Wind Direction (°)</a:t>
                </a:r>
              </a:p>
            </c:rich>
          </c:tx>
          <c:layout/>
        </c:title>
        <c:numFmt formatCode="General" sourceLinked="1"/>
        <c:tickLblPos val="nextTo"/>
        <c:crossAx val="58126336"/>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6.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 </a:t>
            </a:r>
            <a:r>
              <a:rPr lang="en-GB" dirty="0" err="1"/>
              <a:t>Ilfracombe</a:t>
            </a:r>
            <a:endParaRPr lang="en-GB" dirty="0"/>
          </a:p>
        </c:rich>
      </c:tx>
      <c:layout>
        <c:manualLayout>
          <c:xMode val="edge"/>
          <c:yMode val="edge"/>
          <c:x val="0.15996551050953514"/>
          <c:y val="2.7777777777778498E-2"/>
        </c:manualLayout>
      </c:layout>
    </c:title>
    <c:plotArea>
      <c:layout/>
      <c:scatterChart>
        <c:scatterStyle val="lineMarker"/>
        <c:ser>
          <c:idx val="0"/>
          <c:order val="0"/>
          <c:tx>
            <c:strRef>
              <c:f>'Mean wind MSL '!$G$1</c:f>
              <c:strCache>
                <c:ptCount val="1"/>
                <c:pt idx="0">
                  <c:v>Mean Wind Direction (°)</c:v>
                </c:pt>
              </c:strCache>
            </c:strRef>
          </c:tx>
          <c:spPr>
            <a:ln w="28575">
              <a:noFill/>
            </a:ln>
          </c:spPr>
          <c:marker>
            <c:spPr>
              <a:solidFill>
                <a:srgbClr val="000000"/>
              </a:solidFill>
            </c:spPr>
          </c:marker>
          <c:trendline>
            <c:trendlineType val="linear"/>
            <c:dispRSqr val="1"/>
            <c:dispEq val="1"/>
            <c:trendlineLbl>
              <c:layout>
                <c:manualLayout>
                  <c:x val="0.11545151515151515"/>
                  <c:y val="0.27527321267906485"/>
                </c:manualLayout>
              </c:layout>
              <c:numFmt formatCode="General" sourceLinked="0"/>
            </c:trendlineLbl>
          </c:trendline>
          <c:xVal>
            <c:numRef>
              <c:f>'Mean wind MSL '!$C$2:$C$16</c:f>
              <c:numCache>
                <c:formatCode>General</c:formatCode>
                <c:ptCount val="15"/>
                <c:pt idx="0">
                  <c:v>0.18800000000000044</c:v>
                </c:pt>
                <c:pt idx="1">
                  <c:v>0.16</c:v>
                </c:pt>
                <c:pt idx="2">
                  <c:v>0.16200000000000001</c:v>
                </c:pt>
                <c:pt idx="3">
                  <c:v>0.14700000000000021</c:v>
                </c:pt>
                <c:pt idx="4">
                  <c:v>0.115</c:v>
                </c:pt>
                <c:pt idx="5">
                  <c:v>8.9000000000000065E-2</c:v>
                </c:pt>
                <c:pt idx="6">
                  <c:v>7.9000000000000514E-2</c:v>
                </c:pt>
                <c:pt idx="7">
                  <c:v>0.17</c:v>
                </c:pt>
                <c:pt idx="9">
                  <c:v>0.29900000000000032</c:v>
                </c:pt>
                <c:pt idx="10">
                  <c:v>0.19600000000000001</c:v>
                </c:pt>
                <c:pt idx="11">
                  <c:v>0.19500000000000001</c:v>
                </c:pt>
                <c:pt idx="12">
                  <c:v>0.15800000000000144</c:v>
                </c:pt>
                <c:pt idx="13">
                  <c:v>0.19400000000000001</c:v>
                </c:pt>
                <c:pt idx="14">
                  <c:v>0.17900000000000021</c:v>
                </c:pt>
              </c:numCache>
            </c:numRef>
          </c:xVal>
          <c:yVal>
            <c:numRef>
              <c:f>'Mean wind MSL '!$G$2:$G$16</c:f>
              <c:numCache>
                <c:formatCode>General</c:formatCode>
                <c:ptCount val="15"/>
                <c:pt idx="0">
                  <c:v>200.85050000000001</c:v>
                </c:pt>
                <c:pt idx="1">
                  <c:v>197.97130000000001</c:v>
                </c:pt>
                <c:pt idx="2">
                  <c:v>194.16750000000002</c:v>
                </c:pt>
                <c:pt idx="3">
                  <c:v>183.4178</c:v>
                </c:pt>
                <c:pt idx="4">
                  <c:v>184.90030000000004</c:v>
                </c:pt>
                <c:pt idx="5">
                  <c:v>215.66929999999999</c:v>
                </c:pt>
                <c:pt idx="6">
                  <c:v>207.16669999999999</c:v>
                </c:pt>
                <c:pt idx="7">
                  <c:v>208.155</c:v>
                </c:pt>
                <c:pt idx="8">
                  <c:v>195.7534</c:v>
                </c:pt>
                <c:pt idx="9">
                  <c:v>199.4443</c:v>
                </c:pt>
                <c:pt idx="10">
                  <c:v>177.66030000000001</c:v>
                </c:pt>
                <c:pt idx="11">
                  <c:v>216.33100000000007</c:v>
                </c:pt>
                <c:pt idx="12">
                  <c:v>206.36930000000001</c:v>
                </c:pt>
                <c:pt idx="13">
                  <c:v>204.52230000000168</c:v>
                </c:pt>
                <c:pt idx="14">
                  <c:v>209.50409999999999</c:v>
                </c:pt>
              </c:numCache>
            </c:numRef>
          </c:yVal>
        </c:ser>
        <c:axId val="58841728"/>
        <c:axId val="58921728"/>
      </c:scatterChart>
      <c:valAx>
        <c:axId val="58841728"/>
        <c:scaling>
          <c:orientation val="minMax"/>
        </c:scaling>
        <c:axPos val="b"/>
        <c:title>
          <c:tx>
            <c:rich>
              <a:bodyPr/>
              <a:lstStyle/>
              <a:p>
                <a:pPr>
                  <a:defRPr/>
                </a:pPr>
                <a:r>
                  <a:rPr lang="en-US"/>
                  <a:t>Annual MSL (m)</a:t>
                </a:r>
                <a:endParaRPr lang="en-GB"/>
              </a:p>
            </c:rich>
          </c:tx>
          <c:layout>
            <c:manualLayout>
              <c:xMode val="edge"/>
              <c:yMode val="edge"/>
              <c:x val="0.44785232424459337"/>
              <c:y val="0.88997666958296173"/>
            </c:manualLayout>
          </c:layout>
        </c:title>
        <c:numFmt formatCode="General" sourceLinked="1"/>
        <c:tickLblPos val="nextTo"/>
        <c:crossAx val="58921728"/>
        <c:crosses val="autoZero"/>
        <c:crossBetween val="midCat"/>
      </c:valAx>
      <c:valAx>
        <c:axId val="58921728"/>
        <c:scaling>
          <c:orientation val="minMax"/>
        </c:scaling>
        <c:axPos val="l"/>
        <c:majorGridlines/>
        <c:title>
          <c:tx>
            <c:rich>
              <a:bodyPr rot="-5400000" vert="horz"/>
              <a:lstStyle/>
              <a:p>
                <a:pPr>
                  <a:defRPr/>
                </a:pPr>
                <a:r>
                  <a:rPr lang="en-GB"/>
                  <a:t>Annual Mean Wind Direction (°)</a:t>
                </a:r>
              </a:p>
            </c:rich>
          </c:tx>
          <c:layout/>
        </c:title>
        <c:numFmt formatCode="General" sourceLinked="1"/>
        <c:tickLblPos val="nextTo"/>
        <c:crossAx val="58841728"/>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7.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 </a:t>
            </a:r>
            <a:r>
              <a:rPr lang="en-GB" dirty="0"/>
              <a:t>Mumbles</a:t>
            </a:r>
          </a:p>
        </c:rich>
      </c:tx>
      <c:layout>
        <c:manualLayout>
          <c:xMode val="edge"/>
          <c:yMode val="edge"/>
          <c:x val="0.15681807336066494"/>
          <c:y val="3.240740740740794E-2"/>
        </c:manualLayout>
      </c:layout>
    </c:title>
    <c:plotArea>
      <c:layout/>
      <c:scatterChart>
        <c:scatterStyle val="lineMarker"/>
        <c:ser>
          <c:idx val="0"/>
          <c:order val="0"/>
          <c:tx>
            <c:strRef>
              <c:f>'Mean wind MSL '!$K$1</c:f>
              <c:strCache>
                <c:ptCount val="1"/>
                <c:pt idx="0">
                  <c:v>Mean Wind Direction (°)</c:v>
                </c:pt>
              </c:strCache>
            </c:strRef>
          </c:tx>
          <c:spPr>
            <a:ln w="28575">
              <a:noFill/>
            </a:ln>
          </c:spPr>
          <c:marker>
            <c:spPr>
              <a:solidFill>
                <a:srgbClr val="000000"/>
              </a:solidFill>
            </c:spPr>
          </c:marker>
          <c:trendline>
            <c:trendlineType val="linear"/>
            <c:dispRSqr val="1"/>
            <c:dispEq val="1"/>
            <c:trendlineLbl>
              <c:layout>
                <c:manualLayout>
                  <c:x val="0.20566104856727876"/>
                  <c:y val="0.29465696996209523"/>
                </c:manualLayout>
              </c:layout>
              <c:numFmt formatCode="General" sourceLinked="0"/>
            </c:trendlineLbl>
          </c:trendline>
          <c:xVal>
            <c:numRef>
              <c:f>'Mean wind MSL '!$I$2:$I$13</c:f>
              <c:numCache>
                <c:formatCode>General</c:formatCode>
                <c:ptCount val="12"/>
                <c:pt idx="0">
                  <c:v>0.17100000000000001</c:v>
                </c:pt>
                <c:pt idx="1">
                  <c:v>0.30200000000000032</c:v>
                </c:pt>
                <c:pt idx="2">
                  <c:v>0.23200000000000001</c:v>
                </c:pt>
                <c:pt idx="3">
                  <c:v>0.24700000000000041</c:v>
                </c:pt>
                <c:pt idx="4">
                  <c:v>0.28100000000000008</c:v>
                </c:pt>
                <c:pt idx="5">
                  <c:v>0.255</c:v>
                </c:pt>
                <c:pt idx="6">
                  <c:v>0.24700000000000041</c:v>
                </c:pt>
                <c:pt idx="7">
                  <c:v>0.20600000000000004</c:v>
                </c:pt>
                <c:pt idx="8">
                  <c:v>0.19400000000000001</c:v>
                </c:pt>
                <c:pt idx="9">
                  <c:v>0.16700000000000001</c:v>
                </c:pt>
                <c:pt idx="10">
                  <c:v>0.20700000000000021</c:v>
                </c:pt>
                <c:pt idx="11">
                  <c:v>0.17</c:v>
                </c:pt>
              </c:numCache>
            </c:numRef>
          </c:xVal>
          <c:yVal>
            <c:numRef>
              <c:f>'Mean wind MSL '!$K$2:$K$13</c:f>
              <c:numCache>
                <c:formatCode>General</c:formatCode>
                <c:ptCount val="12"/>
                <c:pt idx="0">
                  <c:v>200.85050000000001</c:v>
                </c:pt>
                <c:pt idx="1">
                  <c:v>184.90030000000004</c:v>
                </c:pt>
                <c:pt idx="2">
                  <c:v>215.66929999999999</c:v>
                </c:pt>
                <c:pt idx="3">
                  <c:v>207.16669999999999</c:v>
                </c:pt>
                <c:pt idx="4">
                  <c:v>208.155</c:v>
                </c:pt>
                <c:pt idx="5">
                  <c:v>195.7534</c:v>
                </c:pt>
                <c:pt idx="6">
                  <c:v>199.4443</c:v>
                </c:pt>
                <c:pt idx="7">
                  <c:v>177.66030000000001</c:v>
                </c:pt>
                <c:pt idx="8">
                  <c:v>216.33100000000007</c:v>
                </c:pt>
                <c:pt idx="9">
                  <c:v>206.36930000000001</c:v>
                </c:pt>
                <c:pt idx="10">
                  <c:v>204.52230000000162</c:v>
                </c:pt>
                <c:pt idx="11">
                  <c:v>209.50409999999999</c:v>
                </c:pt>
              </c:numCache>
            </c:numRef>
          </c:yVal>
        </c:ser>
        <c:axId val="58942592"/>
        <c:axId val="58944512"/>
      </c:scatterChart>
      <c:valAx>
        <c:axId val="58942592"/>
        <c:scaling>
          <c:orientation val="minMax"/>
          <c:max val="0.4"/>
        </c:scaling>
        <c:axPos val="b"/>
        <c:title>
          <c:tx>
            <c:rich>
              <a:bodyPr/>
              <a:lstStyle/>
              <a:p>
                <a:pPr>
                  <a:defRPr/>
                </a:pPr>
                <a:r>
                  <a:rPr lang="en-US"/>
                  <a:t>Annual MSL (m)</a:t>
                </a:r>
                <a:endParaRPr lang="en-GB"/>
              </a:p>
            </c:rich>
          </c:tx>
          <c:layout/>
        </c:title>
        <c:numFmt formatCode="General" sourceLinked="1"/>
        <c:tickLblPos val="nextTo"/>
        <c:crossAx val="58944512"/>
        <c:crosses val="autoZero"/>
        <c:crossBetween val="midCat"/>
      </c:valAx>
      <c:valAx>
        <c:axId val="58944512"/>
        <c:scaling>
          <c:orientation val="minMax"/>
        </c:scaling>
        <c:axPos val="l"/>
        <c:majorGridlines/>
        <c:title>
          <c:tx>
            <c:rich>
              <a:bodyPr rot="-5400000" vert="horz"/>
              <a:lstStyle/>
              <a:p>
                <a:pPr>
                  <a:defRPr/>
                </a:pPr>
                <a:r>
                  <a:rPr lang="en-GB"/>
                  <a:t>Annual Mean Wind Direction (°)</a:t>
                </a:r>
              </a:p>
            </c:rich>
          </c:tx>
          <c:layout/>
        </c:title>
        <c:numFmt formatCode="General" sourceLinked="1"/>
        <c:tickLblPos val="nextTo"/>
        <c:crossAx val="58942592"/>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8.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Mumbles </a:t>
            </a:r>
            <a:endParaRPr lang="en-GB" dirty="0"/>
          </a:p>
        </c:rich>
      </c:tx>
      <c:layout>
        <c:manualLayout>
          <c:xMode val="edge"/>
          <c:yMode val="edge"/>
          <c:x val="0.16160411198600175"/>
          <c:y val="4.1666666666666664E-2"/>
        </c:manualLayout>
      </c:layout>
    </c:title>
    <c:plotArea>
      <c:layout/>
      <c:scatterChart>
        <c:scatterStyle val="lineMarker"/>
        <c:ser>
          <c:idx val="0"/>
          <c:order val="0"/>
          <c:tx>
            <c:strRef>
              <c:f>'Mean wind ExSL'!$O$1</c:f>
              <c:strCache>
                <c:ptCount val="1"/>
                <c:pt idx="0">
                  <c:v>Mean Wind Direction (°)</c:v>
                </c:pt>
              </c:strCache>
            </c:strRef>
          </c:tx>
          <c:spPr>
            <a:ln w="28575">
              <a:noFill/>
            </a:ln>
          </c:spPr>
          <c:marker>
            <c:spPr>
              <a:solidFill>
                <a:srgbClr val="000000"/>
              </a:solidFill>
            </c:spPr>
          </c:marker>
          <c:trendline>
            <c:spPr>
              <a:ln>
                <a:solidFill>
                  <a:srgbClr val="000000"/>
                </a:solidFill>
              </a:ln>
            </c:spPr>
            <c:trendlineType val="linear"/>
            <c:dispRSqr val="1"/>
            <c:dispEq val="1"/>
            <c:trendlineLbl>
              <c:layout>
                <c:manualLayout>
                  <c:x val="0.16465317395635237"/>
                  <c:y val="0.33739892354664763"/>
                </c:manualLayout>
              </c:layout>
              <c:numFmt formatCode="General" sourceLinked="0"/>
            </c:trendlineLbl>
          </c:trendline>
          <c:xVal>
            <c:numRef>
              <c:f>'Mean wind ExSL'!$M$2:$M$11</c:f>
              <c:numCache>
                <c:formatCode>General</c:formatCode>
                <c:ptCount val="10"/>
                <c:pt idx="0">
                  <c:v>4.6869999999999985</c:v>
                </c:pt>
                <c:pt idx="1">
                  <c:v>4.8609999999999856</c:v>
                </c:pt>
                <c:pt idx="2">
                  <c:v>5.3659999999999846</c:v>
                </c:pt>
                <c:pt idx="3">
                  <c:v>5.3069999999999995</c:v>
                </c:pt>
                <c:pt idx="4">
                  <c:v>4.593</c:v>
                </c:pt>
                <c:pt idx="5">
                  <c:v>4.95</c:v>
                </c:pt>
                <c:pt idx="6">
                  <c:v>4.758</c:v>
                </c:pt>
                <c:pt idx="7">
                  <c:v>4.5730000000000004</c:v>
                </c:pt>
                <c:pt idx="8">
                  <c:v>4.6259999999999755</c:v>
                </c:pt>
                <c:pt idx="9">
                  <c:v>4.9610000000000003</c:v>
                </c:pt>
              </c:numCache>
            </c:numRef>
          </c:xVal>
          <c:yVal>
            <c:numRef>
              <c:f>'Mean wind ExSL'!$O$2:$O$11</c:f>
              <c:numCache>
                <c:formatCode>General</c:formatCode>
                <c:ptCount val="10"/>
                <c:pt idx="0">
                  <c:v>184.90030000000004</c:v>
                </c:pt>
                <c:pt idx="1">
                  <c:v>215.66929999999999</c:v>
                </c:pt>
                <c:pt idx="2">
                  <c:v>207.16669999999999</c:v>
                </c:pt>
                <c:pt idx="3">
                  <c:v>208.155</c:v>
                </c:pt>
                <c:pt idx="4">
                  <c:v>195.7534</c:v>
                </c:pt>
                <c:pt idx="5">
                  <c:v>199.4443</c:v>
                </c:pt>
                <c:pt idx="6">
                  <c:v>177.66030000000001</c:v>
                </c:pt>
                <c:pt idx="7">
                  <c:v>216.33100000000007</c:v>
                </c:pt>
                <c:pt idx="8">
                  <c:v>206.36930000000001</c:v>
                </c:pt>
                <c:pt idx="9">
                  <c:v>204.52230000000162</c:v>
                </c:pt>
              </c:numCache>
            </c:numRef>
          </c:yVal>
        </c:ser>
        <c:axId val="59069184"/>
        <c:axId val="59071104"/>
      </c:scatterChart>
      <c:valAx>
        <c:axId val="59069184"/>
        <c:scaling>
          <c:orientation val="minMax"/>
        </c:scaling>
        <c:axPos val="b"/>
        <c:title>
          <c:tx>
            <c:rich>
              <a:bodyPr/>
              <a:lstStyle/>
              <a:p>
                <a:pPr>
                  <a:defRPr/>
                </a:pPr>
                <a:r>
                  <a:rPr lang="en-GB"/>
                  <a:t>Annual Maximum Extreme Sea Level (m)</a:t>
                </a:r>
              </a:p>
            </c:rich>
          </c:tx>
          <c:layout/>
        </c:title>
        <c:numFmt formatCode="General" sourceLinked="1"/>
        <c:tickLblPos val="nextTo"/>
        <c:crossAx val="59071104"/>
        <c:crosses val="autoZero"/>
        <c:crossBetween val="midCat"/>
      </c:valAx>
      <c:valAx>
        <c:axId val="59071104"/>
        <c:scaling>
          <c:orientation val="minMax"/>
          <c:min val="100"/>
        </c:scaling>
        <c:axPos val="l"/>
        <c:majorGridlines/>
        <c:title>
          <c:tx>
            <c:rich>
              <a:bodyPr rot="-5400000" vert="horz"/>
              <a:lstStyle/>
              <a:p>
                <a:pPr>
                  <a:defRPr/>
                </a:pPr>
                <a:r>
                  <a:rPr lang="en-GB"/>
                  <a:t>Annual Mean Wind Direction (ͦ)</a:t>
                </a:r>
              </a:p>
            </c:rich>
          </c:tx>
          <c:layout/>
        </c:title>
        <c:numFmt formatCode="General" sourceLinked="1"/>
        <c:tickLblPos val="nextTo"/>
        <c:crossAx val="59069184"/>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9.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err="1" smtClean="0"/>
              <a:t>Hinkley</a:t>
            </a:r>
            <a:r>
              <a:rPr lang="en-GB" dirty="0" smtClean="0"/>
              <a:t> </a:t>
            </a:r>
            <a:r>
              <a:rPr lang="en-GB" dirty="0"/>
              <a:t>Point </a:t>
            </a:r>
          </a:p>
        </c:rich>
      </c:tx>
      <c:layout>
        <c:manualLayout>
          <c:xMode val="edge"/>
          <c:yMode val="edge"/>
          <c:x val="0.15954155730533875"/>
          <c:y val="2.7777777777778474E-2"/>
        </c:manualLayout>
      </c:layout>
    </c:title>
    <c:plotArea>
      <c:layout/>
      <c:scatterChart>
        <c:scatterStyle val="lineMarker"/>
        <c:ser>
          <c:idx val="0"/>
          <c:order val="0"/>
          <c:tx>
            <c:strRef>
              <c:f>'Mean wind ExSL'!$F$1</c:f>
              <c:strCache>
                <c:ptCount val="1"/>
                <c:pt idx="0">
                  <c:v>Mean Wind Direction (°)</c:v>
                </c:pt>
              </c:strCache>
            </c:strRef>
          </c:tx>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31228282828283027"/>
                  <c:y val="0.27542465976665376"/>
                </c:manualLayout>
              </c:layout>
              <c:numFmt formatCode="General" sourceLinked="0"/>
            </c:trendlineLbl>
          </c:trendline>
          <c:xVal>
            <c:numRef>
              <c:f>'Mean wind ExSL'!$A$2:$A$16</c:f>
              <c:numCache>
                <c:formatCode>General</c:formatCode>
                <c:ptCount val="15"/>
                <c:pt idx="0">
                  <c:v>6.5979999999999945</c:v>
                </c:pt>
                <c:pt idx="1">
                  <c:v>6.6479999999999855</c:v>
                </c:pt>
                <c:pt idx="2">
                  <c:v>6.7030000000000003</c:v>
                </c:pt>
                <c:pt idx="3">
                  <c:v>6.5380000000000003</c:v>
                </c:pt>
                <c:pt idx="4">
                  <c:v>6.7030000000000003</c:v>
                </c:pt>
                <c:pt idx="5">
                  <c:v>6.6449999999999845</c:v>
                </c:pt>
                <c:pt idx="6">
                  <c:v>6.6319999999999997</c:v>
                </c:pt>
                <c:pt idx="7">
                  <c:v>6.4480000000000004</c:v>
                </c:pt>
                <c:pt idx="8">
                  <c:v>6.4180000000000001</c:v>
                </c:pt>
                <c:pt idx="9">
                  <c:v>6.5569999999999995</c:v>
                </c:pt>
                <c:pt idx="10">
                  <c:v>6.4239999999999995</c:v>
                </c:pt>
                <c:pt idx="11">
                  <c:v>6.2489999999999997</c:v>
                </c:pt>
                <c:pt idx="12">
                  <c:v>6.3789999999999996</c:v>
                </c:pt>
                <c:pt idx="13">
                  <c:v>6.4639999999999995</c:v>
                </c:pt>
                <c:pt idx="14">
                  <c:v>6.4930000000000003</c:v>
                </c:pt>
              </c:numCache>
            </c:numRef>
          </c:xVal>
          <c:yVal>
            <c:numRef>
              <c:f>'Mean wind ExSL'!$F$2:$F$16</c:f>
              <c:numCache>
                <c:formatCode>General</c:formatCode>
                <c:ptCount val="15"/>
                <c:pt idx="0">
                  <c:v>200.85050000000001</c:v>
                </c:pt>
                <c:pt idx="1">
                  <c:v>197.97130000000001</c:v>
                </c:pt>
                <c:pt idx="2">
                  <c:v>194.16750000000002</c:v>
                </c:pt>
                <c:pt idx="3">
                  <c:v>183.4178</c:v>
                </c:pt>
                <c:pt idx="4">
                  <c:v>184.90030000000004</c:v>
                </c:pt>
                <c:pt idx="5">
                  <c:v>215.66929999999999</c:v>
                </c:pt>
                <c:pt idx="6">
                  <c:v>207.16669999999999</c:v>
                </c:pt>
                <c:pt idx="7">
                  <c:v>208.155</c:v>
                </c:pt>
                <c:pt idx="8">
                  <c:v>195.7534</c:v>
                </c:pt>
                <c:pt idx="9">
                  <c:v>199.4443</c:v>
                </c:pt>
                <c:pt idx="10">
                  <c:v>177.66030000000001</c:v>
                </c:pt>
                <c:pt idx="11">
                  <c:v>216.33100000000007</c:v>
                </c:pt>
                <c:pt idx="12">
                  <c:v>206.36930000000001</c:v>
                </c:pt>
                <c:pt idx="13">
                  <c:v>204.52230000000168</c:v>
                </c:pt>
                <c:pt idx="14">
                  <c:v>209.50409999999999</c:v>
                </c:pt>
              </c:numCache>
            </c:numRef>
          </c:yVal>
        </c:ser>
        <c:axId val="58875264"/>
        <c:axId val="58877440"/>
      </c:scatterChart>
      <c:valAx>
        <c:axId val="58875264"/>
        <c:scaling>
          <c:orientation val="minMax"/>
        </c:scaling>
        <c:axPos val="b"/>
        <c:title>
          <c:tx>
            <c:rich>
              <a:bodyPr/>
              <a:lstStyle/>
              <a:p>
                <a:pPr>
                  <a:defRPr/>
                </a:pPr>
                <a:r>
                  <a:rPr lang="en-US"/>
                  <a:t>Annual Maximum Extreme Sea Level (m) </a:t>
                </a:r>
              </a:p>
            </c:rich>
          </c:tx>
          <c:layout/>
        </c:title>
        <c:numFmt formatCode="General" sourceLinked="1"/>
        <c:tickLblPos val="nextTo"/>
        <c:crossAx val="58877440"/>
        <c:crosses val="autoZero"/>
        <c:crossBetween val="midCat"/>
      </c:valAx>
      <c:valAx>
        <c:axId val="58877440"/>
        <c:scaling>
          <c:orientation val="minMax"/>
          <c:min val="100"/>
        </c:scaling>
        <c:axPos val="l"/>
        <c:majorGridlines/>
        <c:title>
          <c:tx>
            <c:rich>
              <a:bodyPr rot="-5400000" vert="horz"/>
              <a:lstStyle/>
              <a:p>
                <a:pPr>
                  <a:defRPr/>
                </a:pPr>
                <a:r>
                  <a:rPr lang="en-GB"/>
                  <a:t>Annual Mean Wind Direction (ͦ )</a:t>
                </a:r>
              </a:p>
            </c:rich>
          </c:tx>
          <c:layout/>
        </c:title>
        <c:numFmt formatCode="General" sourceLinked="1"/>
        <c:tickLblPos val="nextTo"/>
        <c:crossAx val="58875264"/>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10.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Newport </a:t>
            </a:r>
            <a:endParaRPr lang="en-GB" dirty="0"/>
          </a:p>
        </c:rich>
      </c:tx>
      <c:layout>
        <c:manualLayout>
          <c:xMode val="edge"/>
          <c:yMode val="edge"/>
          <c:x val="0.16079855643044624"/>
          <c:y val="3.7037037037037056E-2"/>
        </c:manualLayout>
      </c:layout>
    </c:title>
    <c:plotArea>
      <c:layout/>
      <c:scatterChart>
        <c:scatterStyle val="lineMarker"/>
        <c:ser>
          <c:idx val="0"/>
          <c:order val="0"/>
          <c:tx>
            <c:strRef>
              <c:f>'Mean wind ExSL'!$F$1</c:f>
              <c:strCache>
                <c:ptCount val="1"/>
                <c:pt idx="0">
                  <c:v>Mean Wind Direction (°)</c:v>
                </c:pt>
              </c:strCache>
            </c:strRef>
          </c:tx>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31355378787878924"/>
                  <c:y val="0.26734165140463972"/>
                </c:manualLayout>
              </c:layout>
              <c:numFmt formatCode="General" sourceLinked="0"/>
            </c:trendlineLbl>
          </c:trendline>
          <c:xVal>
            <c:numRef>
              <c:f>'Mean wind ExSL'!$C$2:$C$16</c:f>
              <c:numCache>
                <c:formatCode>General</c:formatCode>
                <c:ptCount val="15"/>
                <c:pt idx="0">
                  <c:v>6.8219999999999965</c:v>
                </c:pt>
                <c:pt idx="1">
                  <c:v>7.0979999999999945</c:v>
                </c:pt>
                <c:pt idx="2">
                  <c:v>7.1719999999999997</c:v>
                </c:pt>
                <c:pt idx="3">
                  <c:v>6.98</c:v>
                </c:pt>
                <c:pt idx="4">
                  <c:v>7.1319999999999997</c:v>
                </c:pt>
                <c:pt idx="5">
                  <c:v>7.1109999999999856</c:v>
                </c:pt>
                <c:pt idx="6">
                  <c:v>6.907</c:v>
                </c:pt>
                <c:pt idx="7">
                  <c:v>6.8860000000000001</c:v>
                </c:pt>
                <c:pt idx="8">
                  <c:v>6.734</c:v>
                </c:pt>
                <c:pt idx="9">
                  <c:v>6.8879999999999955</c:v>
                </c:pt>
                <c:pt idx="10">
                  <c:v>6.7949999999999955</c:v>
                </c:pt>
                <c:pt idx="11">
                  <c:v>6.5789999999999997</c:v>
                </c:pt>
                <c:pt idx="12">
                  <c:v>6.8549999999999756</c:v>
                </c:pt>
                <c:pt idx="13">
                  <c:v>6.9610000000000003</c:v>
                </c:pt>
                <c:pt idx="14">
                  <c:v>6.7850000000000001</c:v>
                </c:pt>
              </c:numCache>
            </c:numRef>
          </c:xVal>
          <c:yVal>
            <c:numRef>
              <c:f>'Mean wind ExSL'!$F$2:$F$16</c:f>
              <c:numCache>
                <c:formatCode>General</c:formatCode>
                <c:ptCount val="15"/>
                <c:pt idx="0">
                  <c:v>200.85050000000001</c:v>
                </c:pt>
                <c:pt idx="1">
                  <c:v>197.97130000000001</c:v>
                </c:pt>
                <c:pt idx="2">
                  <c:v>194.16750000000002</c:v>
                </c:pt>
                <c:pt idx="3">
                  <c:v>183.4178</c:v>
                </c:pt>
                <c:pt idx="4">
                  <c:v>184.90030000000004</c:v>
                </c:pt>
                <c:pt idx="5">
                  <c:v>215.66929999999999</c:v>
                </c:pt>
                <c:pt idx="6">
                  <c:v>207.16669999999999</c:v>
                </c:pt>
                <c:pt idx="7">
                  <c:v>208.155</c:v>
                </c:pt>
                <c:pt idx="8">
                  <c:v>195.7534</c:v>
                </c:pt>
                <c:pt idx="9">
                  <c:v>199.4443</c:v>
                </c:pt>
                <c:pt idx="10">
                  <c:v>177.66030000000001</c:v>
                </c:pt>
                <c:pt idx="11">
                  <c:v>216.33100000000007</c:v>
                </c:pt>
                <c:pt idx="12">
                  <c:v>206.36930000000001</c:v>
                </c:pt>
                <c:pt idx="13">
                  <c:v>204.52230000000165</c:v>
                </c:pt>
                <c:pt idx="14">
                  <c:v>209.50409999999999</c:v>
                </c:pt>
              </c:numCache>
            </c:numRef>
          </c:yVal>
        </c:ser>
        <c:axId val="58902400"/>
        <c:axId val="58912768"/>
      </c:scatterChart>
      <c:valAx>
        <c:axId val="58902400"/>
        <c:scaling>
          <c:orientation val="minMax"/>
        </c:scaling>
        <c:axPos val="b"/>
        <c:title>
          <c:tx>
            <c:rich>
              <a:bodyPr/>
              <a:lstStyle/>
              <a:p>
                <a:pPr>
                  <a:defRPr/>
                </a:pPr>
                <a:r>
                  <a:rPr lang="en-GB"/>
                  <a:t>Annual Maximum Extreme Sea Level (m)</a:t>
                </a:r>
              </a:p>
            </c:rich>
          </c:tx>
          <c:layout/>
        </c:title>
        <c:numFmt formatCode="General" sourceLinked="1"/>
        <c:tickLblPos val="nextTo"/>
        <c:crossAx val="58912768"/>
        <c:crosses val="autoZero"/>
        <c:crossBetween val="midCat"/>
      </c:valAx>
      <c:valAx>
        <c:axId val="58912768"/>
        <c:scaling>
          <c:orientation val="minMax"/>
          <c:min val="100"/>
        </c:scaling>
        <c:axPos val="l"/>
        <c:majorGridlines/>
        <c:title>
          <c:tx>
            <c:rich>
              <a:bodyPr rot="-5400000" vert="horz"/>
              <a:lstStyle/>
              <a:p>
                <a:pPr>
                  <a:defRPr/>
                </a:pPr>
                <a:r>
                  <a:rPr lang="en-GB"/>
                  <a:t>Annual Mean Wind Direction (ͦ)</a:t>
                </a:r>
              </a:p>
            </c:rich>
          </c:tx>
          <c:layout/>
        </c:title>
        <c:numFmt formatCode="General" sourceLinked="1"/>
        <c:tickLblPos val="nextTo"/>
        <c:crossAx val="58902400"/>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11.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err="1" smtClean="0"/>
              <a:t>Ilfracombe</a:t>
            </a:r>
            <a:endParaRPr lang="en-GB" dirty="0"/>
          </a:p>
        </c:rich>
      </c:tx>
      <c:layout>
        <c:manualLayout>
          <c:xMode val="edge"/>
          <c:yMode val="edge"/>
          <c:x val="0.15882633420822578"/>
          <c:y val="3.2407407407407905E-2"/>
        </c:manualLayout>
      </c:layout>
    </c:title>
    <c:plotArea>
      <c:layout/>
      <c:scatterChart>
        <c:scatterStyle val="lineMarker"/>
        <c:ser>
          <c:idx val="0"/>
          <c:order val="0"/>
          <c:tx>
            <c:strRef>
              <c:f>'Mean wind ExSL'!$K$1</c:f>
              <c:strCache>
                <c:ptCount val="1"/>
                <c:pt idx="0">
                  <c:v>Mean Wind Direction (°)</c:v>
                </c:pt>
              </c:strCache>
            </c:strRef>
          </c:tx>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29149949494949595"/>
                  <c:y val="0.27400032081199566"/>
                </c:manualLayout>
              </c:layout>
              <c:numFmt formatCode="General" sourceLinked="0"/>
            </c:trendlineLbl>
          </c:trendline>
          <c:xVal>
            <c:numRef>
              <c:f>'Mean wind ExSL'!$I$2:$I$15</c:f>
              <c:numCache>
                <c:formatCode>General</c:formatCode>
                <c:ptCount val="14"/>
                <c:pt idx="0">
                  <c:v>5.2910000000000004</c:v>
                </c:pt>
                <c:pt idx="1">
                  <c:v>5.0569999999999995</c:v>
                </c:pt>
                <c:pt idx="2">
                  <c:v>5.0969999999999995</c:v>
                </c:pt>
                <c:pt idx="3">
                  <c:v>4.9690000000000003</c:v>
                </c:pt>
                <c:pt idx="4">
                  <c:v>5.1569999999999965</c:v>
                </c:pt>
                <c:pt idx="5">
                  <c:v>5.0069999999999997</c:v>
                </c:pt>
                <c:pt idx="6">
                  <c:v>4.8239999999999945</c:v>
                </c:pt>
                <c:pt idx="7">
                  <c:v>4.3279999999999745</c:v>
                </c:pt>
                <c:pt idx="8">
                  <c:v>5.226</c:v>
                </c:pt>
                <c:pt idx="9">
                  <c:v>4.7729999999999997</c:v>
                </c:pt>
                <c:pt idx="10">
                  <c:v>4.7729999999999997</c:v>
                </c:pt>
                <c:pt idx="11">
                  <c:v>4.8499999999999996</c:v>
                </c:pt>
                <c:pt idx="12">
                  <c:v>4.8769999999999998</c:v>
                </c:pt>
                <c:pt idx="13">
                  <c:v>4.8780000000000001</c:v>
                </c:pt>
              </c:numCache>
            </c:numRef>
          </c:xVal>
          <c:yVal>
            <c:numRef>
              <c:f>'Mean wind ExSL'!$K$2:$K$15</c:f>
              <c:numCache>
                <c:formatCode>General</c:formatCode>
                <c:ptCount val="14"/>
                <c:pt idx="0">
                  <c:v>200.85050000000001</c:v>
                </c:pt>
                <c:pt idx="1">
                  <c:v>197.97130000000001</c:v>
                </c:pt>
                <c:pt idx="2">
                  <c:v>194.16750000000002</c:v>
                </c:pt>
                <c:pt idx="3">
                  <c:v>183.4178</c:v>
                </c:pt>
                <c:pt idx="4">
                  <c:v>184.90030000000004</c:v>
                </c:pt>
                <c:pt idx="5">
                  <c:v>215.66929999999999</c:v>
                </c:pt>
                <c:pt idx="6">
                  <c:v>207.16669999999999</c:v>
                </c:pt>
                <c:pt idx="7">
                  <c:v>208.155</c:v>
                </c:pt>
                <c:pt idx="8">
                  <c:v>199.4443</c:v>
                </c:pt>
                <c:pt idx="9">
                  <c:v>177.66030000000001</c:v>
                </c:pt>
                <c:pt idx="10">
                  <c:v>216.33100000000007</c:v>
                </c:pt>
                <c:pt idx="11">
                  <c:v>206.36930000000001</c:v>
                </c:pt>
                <c:pt idx="12">
                  <c:v>204.52230000000156</c:v>
                </c:pt>
                <c:pt idx="13">
                  <c:v>209.50409999999999</c:v>
                </c:pt>
              </c:numCache>
            </c:numRef>
          </c:yVal>
        </c:ser>
        <c:axId val="59024128"/>
        <c:axId val="59026048"/>
      </c:scatterChart>
      <c:valAx>
        <c:axId val="59024128"/>
        <c:scaling>
          <c:orientation val="minMax"/>
          <c:max val="5.6"/>
          <c:min val="4"/>
        </c:scaling>
        <c:axPos val="b"/>
        <c:title>
          <c:tx>
            <c:rich>
              <a:bodyPr/>
              <a:lstStyle/>
              <a:p>
                <a:pPr>
                  <a:defRPr/>
                </a:pPr>
                <a:r>
                  <a:rPr lang="en-GB"/>
                  <a:t>Annual Maximum Extreme Sea Level (m)</a:t>
                </a:r>
              </a:p>
            </c:rich>
          </c:tx>
          <c:layout/>
        </c:title>
        <c:numFmt formatCode="General" sourceLinked="1"/>
        <c:tickLblPos val="nextTo"/>
        <c:crossAx val="59026048"/>
        <c:crosses val="autoZero"/>
        <c:crossBetween val="midCat"/>
      </c:valAx>
      <c:valAx>
        <c:axId val="59026048"/>
        <c:scaling>
          <c:orientation val="minMax"/>
          <c:min val="100"/>
        </c:scaling>
        <c:axPos val="l"/>
        <c:majorGridlines/>
        <c:title>
          <c:tx>
            <c:rich>
              <a:bodyPr rot="-5400000" vert="horz"/>
              <a:lstStyle/>
              <a:p>
                <a:pPr>
                  <a:defRPr/>
                </a:pPr>
                <a:r>
                  <a:rPr lang="en-GB"/>
                  <a:t>Annual Mean Wind Direction (ͦ)</a:t>
                </a:r>
              </a:p>
            </c:rich>
          </c:tx>
          <c:layout/>
        </c:title>
        <c:numFmt formatCode="General" sourceLinked="1"/>
        <c:tickLblPos val="nextTo"/>
        <c:crossAx val="59024128"/>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12.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l">
              <a:defRPr/>
            </a:pPr>
            <a:r>
              <a:rPr lang="en-GB"/>
              <a:t>Wind Speed/ NAO Index 15 Year Trends</a:t>
            </a:r>
          </a:p>
        </c:rich>
      </c:tx>
      <c:layout/>
    </c:title>
    <c:plotArea>
      <c:layout/>
      <c:scatterChart>
        <c:scatterStyle val="lineMarker"/>
        <c:ser>
          <c:idx val="0"/>
          <c:order val="0"/>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39778399972365369"/>
                  <c:y val="-6.1864920991684703E-2"/>
                </c:manualLayout>
              </c:layout>
              <c:numFmt formatCode="General" sourceLinked="0"/>
            </c:trendlineLbl>
          </c:trendline>
          <c:xVal>
            <c:numRef>
              <c:f>Sheet7!$B$2:$B$16</c:f>
              <c:numCache>
                <c:formatCode>General</c:formatCode>
                <c:ptCount val="15"/>
                <c:pt idx="0">
                  <c:v>0.12000000000000002</c:v>
                </c:pt>
                <c:pt idx="1">
                  <c:v>0.51</c:v>
                </c:pt>
                <c:pt idx="2">
                  <c:v>-0.61000000000000065</c:v>
                </c:pt>
                <c:pt idx="3">
                  <c:v>-1.01</c:v>
                </c:pt>
                <c:pt idx="4">
                  <c:v>-0.18000000000000024</c:v>
                </c:pt>
                <c:pt idx="5">
                  <c:v>0.25</c:v>
                </c:pt>
                <c:pt idx="6">
                  <c:v>4.0000000000000022E-2</c:v>
                </c:pt>
                <c:pt idx="7">
                  <c:v>3.500000000000001E-2</c:v>
                </c:pt>
                <c:pt idx="8">
                  <c:v>-0.45300000000000001</c:v>
                </c:pt>
                <c:pt idx="9">
                  <c:v>-4.0000000000000022E-2</c:v>
                </c:pt>
                <c:pt idx="10">
                  <c:v>-0.30300000000000032</c:v>
                </c:pt>
                <c:pt idx="11">
                  <c:v>5.0000000000000114E-3</c:v>
                </c:pt>
                <c:pt idx="12">
                  <c:v>-0.254</c:v>
                </c:pt>
                <c:pt idx="13">
                  <c:v>-0.19800000000000001</c:v>
                </c:pt>
                <c:pt idx="14">
                  <c:v>-0.37600000000000261</c:v>
                </c:pt>
              </c:numCache>
            </c:numRef>
          </c:xVal>
          <c:yVal>
            <c:numRef>
              <c:f>Sheet7!$C$2:$C$16</c:f>
              <c:numCache>
                <c:formatCode>General</c:formatCode>
                <c:ptCount val="15"/>
                <c:pt idx="0">
                  <c:v>14.195</c:v>
                </c:pt>
                <c:pt idx="1">
                  <c:v>15.313000000000002</c:v>
                </c:pt>
                <c:pt idx="2">
                  <c:v>12.052000000000024</c:v>
                </c:pt>
                <c:pt idx="3">
                  <c:v>12.386000000000006</c:v>
                </c:pt>
                <c:pt idx="4">
                  <c:v>12.972000000000024</c:v>
                </c:pt>
                <c:pt idx="5">
                  <c:v>14.458</c:v>
                </c:pt>
                <c:pt idx="6">
                  <c:v>13.168000000000001</c:v>
                </c:pt>
                <c:pt idx="7">
                  <c:v>12.974</c:v>
                </c:pt>
                <c:pt idx="8">
                  <c:v>12.054</c:v>
                </c:pt>
                <c:pt idx="9">
                  <c:v>12.898</c:v>
                </c:pt>
                <c:pt idx="10">
                  <c:v>12.183</c:v>
                </c:pt>
                <c:pt idx="11">
                  <c:v>12.907</c:v>
                </c:pt>
                <c:pt idx="12">
                  <c:v>12.635</c:v>
                </c:pt>
                <c:pt idx="13">
                  <c:v>13.048999999999999</c:v>
                </c:pt>
                <c:pt idx="14">
                  <c:v>12.53</c:v>
                </c:pt>
              </c:numCache>
            </c:numRef>
          </c:yVal>
        </c:ser>
        <c:axId val="59294080"/>
        <c:axId val="59296000"/>
      </c:scatterChart>
      <c:valAx>
        <c:axId val="59294080"/>
        <c:scaling>
          <c:orientation val="minMax"/>
        </c:scaling>
        <c:axPos val="b"/>
        <c:title>
          <c:tx>
            <c:rich>
              <a:bodyPr/>
              <a:lstStyle/>
              <a:p>
                <a:pPr>
                  <a:defRPr/>
                </a:pPr>
                <a:r>
                  <a:rPr lang="en-GB"/>
                  <a:t>NAO Index</a:t>
                </a:r>
              </a:p>
            </c:rich>
          </c:tx>
          <c:layout/>
        </c:title>
        <c:numFmt formatCode="General" sourceLinked="1"/>
        <c:tickLblPos val="nextTo"/>
        <c:crossAx val="59296000"/>
        <c:crosses val="autoZero"/>
        <c:crossBetween val="midCat"/>
      </c:valAx>
      <c:valAx>
        <c:axId val="59296000"/>
        <c:scaling>
          <c:orientation val="minMax"/>
          <c:min val="10"/>
        </c:scaling>
        <c:axPos val="l"/>
        <c:majorGridlines/>
        <c:title>
          <c:tx>
            <c:rich>
              <a:bodyPr rot="-5400000" vert="horz"/>
              <a:lstStyle/>
              <a:p>
                <a:pPr>
                  <a:defRPr/>
                </a:pPr>
                <a:r>
                  <a:rPr lang="en-GB"/>
                  <a:t>Wind Speed (kn)</a:t>
                </a:r>
              </a:p>
            </c:rich>
          </c:tx>
          <c:layout/>
        </c:title>
        <c:numFmt formatCode="General" sourceLinked="1"/>
        <c:tickLblPos val="nextTo"/>
        <c:crossAx val="59294080"/>
        <c:crosses val="autoZero"/>
        <c:crossBetween val="midCat"/>
      </c:valAx>
    </c:plotArea>
    <c:plotVisOnly val="1"/>
  </c:chart>
  <c:spPr>
    <a:solidFill>
      <a:srgbClr val="FFFFFF"/>
    </a:solidFill>
    <a:ln>
      <a:solidFill>
        <a:srgbClr val="000000"/>
      </a:solidFill>
    </a:ln>
  </c:spPr>
  <c:txPr>
    <a:bodyPr/>
    <a:lstStyle/>
    <a:p>
      <a:pPr>
        <a:defRPr>
          <a:ln>
            <a:noFill/>
          </a:ln>
          <a:solidFill>
            <a:srgbClr val="000000"/>
          </a:solidFill>
        </a:defRPr>
      </a:pPr>
      <a:endParaRPr lang="en-US"/>
    </a:p>
  </c:txPr>
  <c:externalData r:id="rId1"/>
</c:chartSpace>
</file>

<file path=ppt/charts/chart13.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dirty="0" smtClean="0"/>
              <a:t>Wind </a:t>
            </a:r>
            <a:r>
              <a:rPr lang="en-GB" dirty="0"/>
              <a:t>Speed/ Positive NAO Trends</a:t>
            </a:r>
          </a:p>
        </c:rich>
      </c:tx>
      <c:layout>
        <c:manualLayout>
          <c:xMode val="edge"/>
          <c:yMode val="edge"/>
          <c:x val="8.5152668416448044E-2"/>
          <c:y val="3.2407407407407919E-2"/>
        </c:manualLayout>
      </c:layout>
    </c:title>
    <c:plotArea>
      <c:layout/>
      <c:scatterChart>
        <c:scatterStyle val="lineMarker"/>
        <c:ser>
          <c:idx val="0"/>
          <c:order val="0"/>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12674062819600929"/>
                  <c:y val="0.240961682468182"/>
                </c:manualLayout>
              </c:layout>
              <c:numFmt formatCode="General" sourceLinked="0"/>
            </c:trendlineLbl>
          </c:trendline>
          <c:xVal>
            <c:numRef>
              <c:f>Sheet7!$B$19:$B$24</c:f>
              <c:numCache>
                <c:formatCode>General</c:formatCode>
                <c:ptCount val="6"/>
                <c:pt idx="0">
                  <c:v>0.12000000000000002</c:v>
                </c:pt>
                <c:pt idx="1">
                  <c:v>0.51</c:v>
                </c:pt>
                <c:pt idx="2">
                  <c:v>0.25</c:v>
                </c:pt>
                <c:pt idx="3">
                  <c:v>4.0000000000000022E-2</c:v>
                </c:pt>
                <c:pt idx="4">
                  <c:v>3.500000000000001E-2</c:v>
                </c:pt>
                <c:pt idx="5">
                  <c:v>5.0000000000000114E-3</c:v>
                </c:pt>
              </c:numCache>
            </c:numRef>
          </c:xVal>
          <c:yVal>
            <c:numRef>
              <c:f>Sheet7!$C$19:$C$24</c:f>
              <c:numCache>
                <c:formatCode>General</c:formatCode>
                <c:ptCount val="6"/>
                <c:pt idx="0">
                  <c:v>14.195</c:v>
                </c:pt>
                <c:pt idx="1">
                  <c:v>15.313000000000002</c:v>
                </c:pt>
                <c:pt idx="2">
                  <c:v>14.458</c:v>
                </c:pt>
                <c:pt idx="3">
                  <c:v>13.168000000000001</c:v>
                </c:pt>
                <c:pt idx="4">
                  <c:v>12.974</c:v>
                </c:pt>
                <c:pt idx="5">
                  <c:v>12.907</c:v>
                </c:pt>
              </c:numCache>
            </c:numRef>
          </c:yVal>
        </c:ser>
        <c:axId val="59579008"/>
        <c:axId val="59597568"/>
      </c:scatterChart>
      <c:valAx>
        <c:axId val="59579008"/>
        <c:scaling>
          <c:orientation val="minMax"/>
        </c:scaling>
        <c:axPos val="b"/>
        <c:title>
          <c:tx>
            <c:rich>
              <a:bodyPr/>
              <a:lstStyle/>
              <a:p>
                <a:pPr>
                  <a:defRPr/>
                </a:pPr>
                <a:r>
                  <a:rPr lang="en-GB"/>
                  <a:t>NAO Index</a:t>
                </a:r>
              </a:p>
            </c:rich>
          </c:tx>
          <c:layout/>
        </c:title>
        <c:numFmt formatCode="General" sourceLinked="1"/>
        <c:tickLblPos val="nextTo"/>
        <c:crossAx val="59597568"/>
        <c:crosses val="autoZero"/>
        <c:crossBetween val="midCat"/>
      </c:valAx>
      <c:valAx>
        <c:axId val="59597568"/>
        <c:scaling>
          <c:orientation val="minMax"/>
        </c:scaling>
        <c:axPos val="l"/>
        <c:majorGridlines/>
        <c:title>
          <c:tx>
            <c:rich>
              <a:bodyPr rot="-5400000" vert="horz"/>
              <a:lstStyle/>
              <a:p>
                <a:pPr>
                  <a:defRPr/>
                </a:pPr>
                <a:r>
                  <a:rPr lang="en-GB"/>
                  <a:t>Wind Speed(kn)</a:t>
                </a:r>
              </a:p>
            </c:rich>
          </c:tx>
          <c:layout/>
        </c:title>
        <c:numFmt formatCode="General" sourceLinked="1"/>
        <c:tickLblPos val="nextTo"/>
        <c:crossAx val="59579008"/>
        <c:crosses val="autoZero"/>
        <c:crossBetween val="midCat"/>
      </c:valAx>
    </c:plotArea>
    <c:plotVisOnly val="1"/>
  </c:chart>
  <c:spPr>
    <a:solidFill>
      <a:srgbClr val="FFFFFF"/>
    </a:solidFill>
    <a:ln>
      <a:solidFill>
        <a:srgbClr val="000000"/>
      </a:solidFill>
    </a:ln>
  </c:spPr>
  <c:txPr>
    <a:bodyPr/>
    <a:lstStyle/>
    <a:p>
      <a:pPr>
        <a:defRPr>
          <a:solidFill>
            <a:srgbClr val="000000"/>
          </a:solidFill>
        </a:defRPr>
      </a:pPr>
      <a:endParaRPr lang="en-US"/>
    </a:p>
  </c:txPr>
  <c:externalData r:id="rId1"/>
</c:chartSpace>
</file>

<file path=ppt/charts/chart14.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l">
              <a:defRPr/>
            </a:pPr>
            <a:r>
              <a:rPr lang="en-GB" dirty="0" smtClean="0"/>
              <a:t>Wind </a:t>
            </a:r>
            <a:r>
              <a:rPr lang="en-GB" dirty="0"/>
              <a:t>Speed / Negative NAO Trends (1996 Omitted)</a:t>
            </a:r>
          </a:p>
        </c:rich>
      </c:tx>
      <c:layout>
        <c:manualLayout>
          <c:xMode val="edge"/>
          <c:yMode val="edge"/>
          <c:x val="7.1765806996664641E-2"/>
          <c:y val="4.4574743017971562E-2"/>
        </c:manualLayout>
      </c:layout>
    </c:title>
    <c:plotArea>
      <c:layout/>
      <c:scatterChart>
        <c:scatterStyle val="lineMarker"/>
        <c:ser>
          <c:idx val="0"/>
          <c:order val="0"/>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49894017623772874"/>
                  <c:y val="-2.2172139603536142E-2"/>
                </c:manualLayout>
              </c:layout>
              <c:numFmt formatCode="General" sourceLinked="0"/>
            </c:trendlineLbl>
          </c:trendline>
          <c:xVal>
            <c:numRef>
              <c:f>Sheet3!$B$3:$B$10</c:f>
              <c:numCache>
                <c:formatCode>General</c:formatCode>
                <c:ptCount val="8"/>
                <c:pt idx="0">
                  <c:v>-0.61000000000000065</c:v>
                </c:pt>
                <c:pt idx="1">
                  <c:v>-0.18000000000000024</c:v>
                </c:pt>
                <c:pt idx="2">
                  <c:v>-0.45300000000000001</c:v>
                </c:pt>
                <c:pt idx="3">
                  <c:v>-4.0000000000000022E-2</c:v>
                </c:pt>
                <c:pt idx="4">
                  <c:v>-0.30300000000000032</c:v>
                </c:pt>
                <c:pt idx="5">
                  <c:v>-0.254</c:v>
                </c:pt>
                <c:pt idx="6">
                  <c:v>-0.19800000000000001</c:v>
                </c:pt>
                <c:pt idx="7">
                  <c:v>-0.37600000000000156</c:v>
                </c:pt>
              </c:numCache>
            </c:numRef>
          </c:xVal>
          <c:yVal>
            <c:numRef>
              <c:f>Sheet3!$C$3:$C$10</c:f>
              <c:numCache>
                <c:formatCode>General</c:formatCode>
                <c:ptCount val="8"/>
                <c:pt idx="0">
                  <c:v>12.052000000000024</c:v>
                </c:pt>
                <c:pt idx="1">
                  <c:v>12.972000000000024</c:v>
                </c:pt>
                <c:pt idx="2">
                  <c:v>12.054</c:v>
                </c:pt>
                <c:pt idx="3">
                  <c:v>12.898</c:v>
                </c:pt>
                <c:pt idx="4">
                  <c:v>12.183</c:v>
                </c:pt>
                <c:pt idx="5">
                  <c:v>12.635</c:v>
                </c:pt>
                <c:pt idx="6">
                  <c:v>13.048999999999999</c:v>
                </c:pt>
                <c:pt idx="7">
                  <c:v>12.53</c:v>
                </c:pt>
              </c:numCache>
            </c:numRef>
          </c:yVal>
        </c:ser>
        <c:axId val="59626624"/>
        <c:axId val="59628544"/>
      </c:scatterChart>
      <c:valAx>
        <c:axId val="59626624"/>
        <c:scaling>
          <c:orientation val="minMax"/>
        </c:scaling>
        <c:axPos val="b"/>
        <c:title>
          <c:tx>
            <c:rich>
              <a:bodyPr/>
              <a:lstStyle/>
              <a:p>
                <a:pPr>
                  <a:defRPr/>
                </a:pPr>
                <a:r>
                  <a:rPr lang="en-GB"/>
                  <a:t>NAO Index</a:t>
                </a:r>
              </a:p>
            </c:rich>
          </c:tx>
          <c:layout/>
        </c:title>
        <c:numFmt formatCode="General" sourceLinked="1"/>
        <c:tickLblPos val="nextTo"/>
        <c:crossAx val="59628544"/>
        <c:crosses val="autoZero"/>
        <c:crossBetween val="midCat"/>
      </c:valAx>
      <c:valAx>
        <c:axId val="59628544"/>
        <c:scaling>
          <c:orientation val="minMax"/>
        </c:scaling>
        <c:axPos val="l"/>
        <c:majorGridlines/>
        <c:title>
          <c:tx>
            <c:rich>
              <a:bodyPr rot="-5400000" vert="horz"/>
              <a:lstStyle/>
              <a:p>
                <a:pPr>
                  <a:defRPr/>
                </a:pPr>
                <a:r>
                  <a:rPr lang="en-GB"/>
                  <a:t>Wind Speed (kn)</a:t>
                </a:r>
              </a:p>
            </c:rich>
          </c:tx>
          <c:layout/>
        </c:title>
        <c:numFmt formatCode="General" sourceLinked="1"/>
        <c:tickLblPos val="nextTo"/>
        <c:crossAx val="59626624"/>
        <c:crosses val="autoZero"/>
        <c:crossBetween val="midCat"/>
      </c:valAx>
    </c:plotArea>
    <c:plotVisOnly val="1"/>
  </c:chart>
  <c:spPr>
    <a:solidFill>
      <a:srgbClr val="FFFFFF"/>
    </a:solidFill>
    <a:ln>
      <a:solidFill>
        <a:srgbClr val="000000"/>
      </a:solidFill>
    </a:ln>
  </c:spPr>
  <c:txPr>
    <a:bodyPr/>
    <a:lstStyle/>
    <a:p>
      <a:pPr>
        <a:defRPr>
          <a:solidFill>
            <a:srgbClr val="000000"/>
          </a:solidFill>
        </a:defRPr>
      </a:pPr>
      <a:endParaRPr lang="en-US"/>
    </a:p>
  </c:txPr>
  <c:externalData r:id="rId1"/>
</c:chartSpace>
</file>

<file path=ppt/charts/chart15.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defRPr/>
            </a:pPr>
            <a:r>
              <a:rPr lang="en-GB" sz="1200" dirty="0" smtClean="0"/>
              <a:t>Wind </a:t>
            </a:r>
            <a:r>
              <a:rPr lang="en-GB" sz="1200" dirty="0"/>
              <a:t>Direction/ Positive NAO Trends</a:t>
            </a:r>
          </a:p>
        </c:rich>
      </c:tx>
      <c:layout>
        <c:manualLayout>
          <c:xMode val="edge"/>
          <c:yMode val="edge"/>
          <c:x val="8.7666666666666768E-2"/>
          <c:y val="2.7777777777778224E-2"/>
        </c:manualLayout>
      </c:layout>
    </c:title>
    <c:plotArea>
      <c:layout/>
      <c:scatterChart>
        <c:scatterStyle val="lineMarker"/>
        <c:ser>
          <c:idx val="0"/>
          <c:order val="0"/>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14986102461602127"/>
                  <c:y val="-0.32051079983221292"/>
                </c:manualLayout>
              </c:layout>
              <c:numFmt formatCode="General" sourceLinked="0"/>
            </c:trendlineLbl>
          </c:trendline>
          <c:xVal>
            <c:numRef>
              <c:f>Sheet2!$B$32:$B$37</c:f>
              <c:numCache>
                <c:formatCode>General</c:formatCode>
                <c:ptCount val="6"/>
                <c:pt idx="0">
                  <c:v>0.12000000000000002</c:v>
                </c:pt>
                <c:pt idx="1">
                  <c:v>0.51</c:v>
                </c:pt>
                <c:pt idx="2">
                  <c:v>0.25</c:v>
                </c:pt>
                <c:pt idx="3">
                  <c:v>4.0000000000000022E-2</c:v>
                </c:pt>
                <c:pt idx="4">
                  <c:v>3.500000000000001E-2</c:v>
                </c:pt>
                <c:pt idx="5">
                  <c:v>5.0000000000000114E-3</c:v>
                </c:pt>
              </c:numCache>
            </c:numRef>
          </c:xVal>
          <c:yVal>
            <c:numRef>
              <c:f>Sheet2!$C$32:$C$37</c:f>
              <c:numCache>
                <c:formatCode>General</c:formatCode>
                <c:ptCount val="6"/>
                <c:pt idx="0">
                  <c:v>200.85100000000091</c:v>
                </c:pt>
                <c:pt idx="1">
                  <c:v>197.971</c:v>
                </c:pt>
                <c:pt idx="2">
                  <c:v>215.66900000000001</c:v>
                </c:pt>
                <c:pt idx="3">
                  <c:v>207.167</c:v>
                </c:pt>
                <c:pt idx="4">
                  <c:v>208.155</c:v>
                </c:pt>
                <c:pt idx="5">
                  <c:v>216.33100000000007</c:v>
                </c:pt>
              </c:numCache>
            </c:numRef>
          </c:yVal>
        </c:ser>
        <c:axId val="41854464"/>
        <c:axId val="41858176"/>
      </c:scatterChart>
      <c:valAx>
        <c:axId val="41854464"/>
        <c:scaling>
          <c:orientation val="minMax"/>
        </c:scaling>
        <c:axPos val="b"/>
        <c:title>
          <c:tx>
            <c:rich>
              <a:bodyPr/>
              <a:lstStyle/>
              <a:p>
                <a:pPr>
                  <a:defRPr/>
                </a:pPr>
                <a:r>
                  <a:rPr lang="en-GB"/>
                  <a:t>NAO Index</a:t>
                </a:r>
              </a:p>
            </c:rich>
          </c:tx>
          <c:layout/>
        </c:title>
        <c:numFmt formatCode="General" sourceLinked="1"/>
        <c:tickLblPos val="nextTo"/>
        <c:crossAx val="41858176"/>
        <c:crosses val="autoZero"/>
        <c:crossBetween val="midCat"/>
      </c:valAx>
      <c:valAx>
        <c:axId val="41858176"/>
        <c:scaling>
          <c:orientation val="minMax"/>
        </c:scaling>
        <c:axPos val="l"/>
        <c:majorGridlines/>
        <c:title>
          <c:tx>
            <c:rich>
              <a:bodyPr rot="-5400000" vert="horz"/>
              <a:lstStyle/>
              <a:p>
                <a:pPr>
                  <a:defRPr/>
                </a:pPr>
                <a:r>
                  <a:rPr lang="en-GB"/>
                  <a:t>Wind Direction (°)</a:t>
                </a:r>
              </a:p>
            </c:rich>
          </c:tx>
          <c:layout>
            <c:manualLayout>
              <c:xMode val="edge"/>
              <c:yMode val="edge"/>
              <c:x val="3.0555555555555582E-2"/>
              <c:y val="0.3606171624380286"/>
            </c:manualLayout>
          </c:layout>
        </c:title>
        <c:numFmt formatCode="General" sourceLinked="1"/>
        <c:tickLblPos val="nextTo"/>
        <c:crossAx val="41854464"/>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charts/chart16.xml><?xml version="1.0" encoding="utf-8"?>
<c:chartSpace xmlns:c="http://schemas.openxmlformats.org/drawingml/2006/chart" xmlns:a="http://schemas.openxmlformats.org/drawingml/2006/main" xmlns:r="http://schemas.openxmlformats.org/officeDocument/2006/relationships">
  <c:date1904 val="1"/>
  <c:lang val="en-GB"/>
  <c:chart>
    <c:title>
      <c:tx>
        <c:rich>
          <a:bodyPr/>
          <a:lstStyle/>
          <a:p>
            <a:pPr algn="ctr">
              <a:defRPr/>
            </a:pPr>
            <a:r>
              <a:rPr lang="en-GB" sz="1200" dirty="0" smtClean="0"/>
              <a:t>Wind </a:t>
            </a:r>
            <a:r>
              <a:rPr lang="en-GB" sz="1200" dirty="0"/>
              <a:t>Direction/ Negative NAO Trends</a:t>
            </a:r>
          </a:p>
        </c:rich>
      </c:tx>
      <c:layout>
        <c:manualLayout>
          <c:xMode val="edge"/>
          <c:yMode val="edge"/>
          <c:x val="5.8402668416448415E-2"/>
          <c:y val="3.2407407407407766E-2"/>
        </c:manualLayout>
      </c:layout>
    </c:title>
    <c:plotArea>
      <c:layout/>
      <c:scatterChart>
        <c:scatterStyle val="lineMarker"/>
        <c:ser>
          <c:idx val="0"/>
          <c:order val="0"/>
          <c:spPr>
            <a:ln w="28575">
              <a:noFill/>
            </a:ln>
          </c:spPr>
          <c:marker>
            <c:spPr>
              <a:solidFill>
                <a:srgbClr val="000000"/>
              </a:solidFill>
            </c:spPr>
          </c:marker>
          <c:trendline>
            <c:spPr>
              <a:ln w="12700">
                <a:solidFill>
                  <a:srgbClr val="000000"/>
                </a:solidFill>
              </a:ln>
            </c:spPr>
            <c:trendlineType val="linear"/>
            <c:dispRSqr val="1"/>
            <c:dispEq val="1"/>
            <c:trendlineLbl>
              <c:layout>
                <c:manualLayout>
                  <c:x val="-0.48308903495941835"/>
                  <c:y val="-6.6505855505182995E-2"/>
                </c:manualLayout>
              </c:layout>
              <c:numFmt formatCode="General" sourceLinked="0"/>
            </c:trendlineLbl>
          </c:trendline>
          <c:xVal>
            <c:numRef>
              <c:f>Sheet2!$B$20:$B$28</c:f>
              <c:numCache>
                <c:formatCode>General</c:formatCode>
                <c:ptCount val="9"/>
                <c:pt idx="0">
                  <c:v>-0.61000000000000065</c:v>
                </c:pt>
                <c:pt idx="1">
                  <c:v>-1.01</c:v>
                </c:pt>
                <c:pt idx="2">
                  <c:v>-0.18000000000000024</c:v>
                </c:pt>
                <c:pt idx="3">
                  <c:v>-0.45300000000000001</c:v>
                </c:pt>
                <c:pt idx="4">
                  <c:v>-4.0000000000000022E-2</c:v>
                </c:pt>
                <c:pt idx="5">
                  <c:v>-0.30300000000000032</c:v>
                </c:pt>
                <c:pt idx="6">
                  <c:v>-0.254</c:v>
                </c:pt>
                <c:pt idx="7">
                  <c:v>-0.19800000000000001</c:v>
                </c:pt>
                <c:pt idx="8">
                  <c:v>-0.37600000000000178</c:v>
                </c:pt>
              </c:numCache>
            </c:numRef>
          </c:xVal>
          <c:yVal>
            <c:numRef>
              <c:f>Sheet2!$C$20:$C$28</c:f>
              <c:numCache>
                <c:formatCode>General</c:formatCode>
                <c:ptCount val="9"/>
                <c:pt idx="0">
                  <c:v>194.16800000000001</c:v>
                </c:pt>
                <c:pt idx="1">
                  <c:v>183.41800000000001</c:v>
                </c:pt>
                <c:pt idx="2">
                  <c:v>184.9</c:v>
                </c:pt>
                <c:pt idx="3">
                  <c:v>195.75299999999999</c:v>
                </c:pt>
                <c:pt idx="4">
                  <c:v>199.44399999999999</c:v>
                </c:pt>
                <c:pt idx="5">
                  <c:v>177.66</c:v>
                </c:pt>
                <c:pt idx="6">
                  <c:v>206.369</c:v>
                </c:pt>
                <c:pt idx="7">
                  <c:v>204.52200000000047</c:v>
                </c:pt>
                <c:pt idx="8">
                  <c:v>209.50399999999999</c:v>
                </c:pt>
              </c:numCache>
            </c:numRef>
          </c:yVal>
        </c:ser>
        <c:axId val="65642496"/>
        <c:axId val="65644800"/>
      </c:scatterChart>
      <c:valAx>
        <c:axId val="65642496"/>
        <c:scaling>
          <c:orientation val="minMax"/>
        </c:scaling>
        <c:axPos val="b"/>
        <c:title>
          <c:tx>
            <c:rich>
              <a:bodyPr/>
              <a:lstStyle/>
              <a:p>
                <a:pPr>
                  <a:defRPr/>
                </a:pPr>
                <a:r>
                  <a:rPr lang="en-GB"/>
                  <a:t>NAO Index</a:t>
                </a:r>
              </a:p>
            </c:rich>
          </c:tx>
          <c:layout/>
        </c:title>
        <c:numFmt formatCode="General" sourceLinked="1"/>
        <c:tickLblPos val="nextTo"/>
        <c:crossAx val="65644800"/>
        <c:crosses val="autoZero"/>
        <c:crossBetween val="midCat"/>
      </c:valAx>
      <c:valAx>
        <c:axId val="65644800"/>
        <c:scaling>
          <c:orientation val="minMax"/>
        </c:scaling>
        <c:axPos val="l"/>
        <c:majorGridlines/>
        <c:title>
          <c:tx>
            <c:rich>
              <a:bodyPr rot="-5400000" vert="horz"/>
              <a:lstStyle/>
              <a:p>
                <a:pPr>
                  <a:defRPr/>
                </a:pPr>
                <a:r>
                  <a:rPr lang="en-GB"/>
                  <a:t>Wind Direction (°)</a:t>
                </a:r>
              </a:p>
            </c:rich>
          </c:tx>
          <c:layout/>
        </c:title>
        <c:numFmt formatCode="General" sourceLinked="1"/>
        <c:tickLblPos val="nextTo"/>
        <c:crossAx val="65642496"/>
        <c:crosses val="autoZero"/>
        <c:crossBetween val="midCat"/>
      </c:valAx>
    </c:plotArea>
    <c:plotVisOnly val="1"/>
  </c:chart>
  <c:spPr>
    <a:solidFill>
      <a:schemeClr val="bg1"/>
    </a:solidFill>
    <a:ln>
      <a:solidFill>
        <a:srgbClr val="000000"/>
      </a:solidFill>
    </a:ln>
  </c:spPr>
  <c:txPr>
    <a:bodyPr/>
    <a:lstStyle/>
    <a:p>
      <a:pPr>
        <a:defRPr>
          <a:solidFill>
            <a:sysClr val="windowText" lastClr="000000"/>
          </a:solidFill>
        </a:defRPr>
      </a:pPr>
      <a:endParaRPr lang="en-US"/>
    </a:p>
  </c:txPr>
  <c:externalData r:id="rId1"/>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2560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2560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2560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A8BE529-8563-471B-A57A-A5DF0D0384CA}"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CADA790-D12F-45BE-9C76-7BDF94A40BEB}"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DBE6D2-4347-4470-8499-7536840B9840}" type="slidenum">
              <a:rPr lang="en-US"/>
              <a:pPr/>
              <a:t>1</a:t>
            </a:fld>
            <a:endParaRPr lang="en-US"/>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A41EF0D-C676-47D5-B652-EBAA735E29C9}" type="slidenum">
              <a:rPr lang="en-US"/>
              <a:pPr/>
              <a:t>2</a:t>
            </a:fld>
            <a:endParaRPr lang="en-US"/>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8D6B29-DA33-4599-A2EB-DAFE35069DEC}" type="slidenum">
              <a:rPr lang="en-US"/>
              <a:pPr/>
              <a:t>7</a:t>
            </a:fld>
            <a:endParaRPr lang="en-US"/>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718CF4-E945-48BB-B4B3-31EE06829C59}" type="slidenum">
              <a:rPr lang="en-US"/>
              <a:pPr/>
              <a:t>8</a:t>
            </a:fld>
            <a:endParaRPr 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964789-EC8E-4605-ADD9-B4A3539214BC}" type="slidenum">
              <a:rPr lang="en-US"/>
              <a:pPr/>
              <a:t>9</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14</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15</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16</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17</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18</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19</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20</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21</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22</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itchFamily="34" charset="0"/>
                <a:ea typeface="+mn-ea"/>
                <a:cs typeface="+mn-cs"/>
              </a:rPr>
              <a:t>With reference to Bristol Channel/Severn Estuary mudflat erosion studies, significant increases in maximum extreme sea levels between 1995 and 1998 inclusive, and significantly lower wind angles between 1995 and 1997 inclusive (t</a:t>
            </a:r>
            <a:r>
              <a:rPr lang="en-GB" sz="1200" kern="1200" baseline="-25000" dirty="0" smtClean="0">
                <a:solidFill>
                  <a:schemeClr val="tx1"/>
                </a:solidFill>
                <a:latin typeface="Arial" pitchFamily="34" charset="0"/>
                <a:ea typeface="+mn-ea"/>
                <a:cs typeface="+mn-cs"/>
              </a:rPr>
              <a:t>calc </a:t>
            </a:r>
            <a:r>
              <a:rPr lang="en-GB" sz="1200" kern="1200" dirty="0" smtClean="0">
                <a:solidFill>
                  <a:schemeClr val="tx1"/>
                </a:solidFill>
                <a:latin typeface="Arial" pitchFamily="34" charset="0"/>
                <a:ea typeface="+mn-ea"/>
                <a:cs typeface="+mn-cs"/>
              </a:rPr>
              <a:t>= 3.449; </a:t>
            </a:r>
            <a:r>
              <a:rPr lang="en-GB" sz="1200" kern="1200" dirty="0" err="1" smtClean="0">
                <a:solidFill>
                  <a:schemeClr val="tx1"/>
                </a:solidFill>
                <a:latin typeface="Arial" pitchFamily="34" charset="0"/>
                <a:ea typeface="+mn-ea"/>
                <a:cs typeface="+mn-cs"/>
              </a:rPr>
              <a:t>df</a:t>
            </a:r>
            <a:r>
              <a:rPr lang="en-GB" sz="1200" kern="1200" dirty="0" smtClean="0">
                <a:solidFill>
                  <a:schemeClr val="tx1"/>
                </a:solidFill>
                <a:latin typeface="Arial" pitchFamily="34" charset="0"/>
                <a:ea typeface="+mn-ea"/>
                <a:cs typeface="+mn-cs"/>
              </a:rPr>
              <a:t> = 8; p &lt; 0.01), were correlated to the 1990s NAO positive phase and erosion patterns. Therefore, the response of sea levels to wind parameters, and NAO influences on these environmental variables, were found to significantly influence Bristol Channel/Severn Estuary shoreline erosion and accretion. </a:t>
            </a:r>
          </a:p>
          <a:p>
            <a:r>
              <a:rPr lang="en-GB" sz="1200" kern="1200" dirty="0" smtClean="0">
                <a:solidFill>
                  <a:schemeClr val="tx1"/>
                </a:solidFill>
                <a:latin typeface="Arial" pitchFamily="34" charset="0"/>
                <a:ea typeface="+mn-ea"/>
                <a:cs typeface="+mn-cs"/>
              </a:rPr>
              <a:t> </a:t>
            </a:r>
          </a:p>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23</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CADA790-D12F-45BE-9C76-7BDF94A40BEB}" type="slidenum">
              <a:rPr lang="en-US" smtClean="0"/>
              <a:pPr/>
              <a:t>24</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CADA790-D12F-45BE-9C76-7BDF94A40BEB}" type="slidenum">
              <a:rPr lang="en-US" smtClean="0"/>
              <a:pPr/>
              <a:t>27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FFFFFF"/>
        </a:solidFill>
        <a:effectLst/>
      </p:bgPr>
    </p:bg>
    <p:spTree>
      <p:nvGrpSpPr>
        <p:cNvPr id="1" name=""/>
        <p:cNvGrpSpPr/>
        <p:nvPr/>
      </p:nvGrpSpPr>
      <p:grpSpPr>
        <a:xfrm>
          <a:off x="0" y="0"/>
          <a:ext cx="0" cy="0"/>
          <a:chOff x="0" y="0"/>
          <a:chExt cx="0" cy="0"/>
        </a:xfrm>
      </p:grpSpPr>
      <p:pic>
        <p:nvPicPr>
          <p:cNvPr id="3096" name="Picture 24" descr="bluebackgorund"/>
          <p:cNvPicPr>
            <a:picLocks noChangeAspect="1" noChangeArrowheads="1"/>
          </p:cNvPicPr>
          <p:nvPr/>
        </p:nvPicPr>
        <p:blipFill>
          <a:blip r:embed="rId2" cstate="print"/>
          <a:srcRect l="3816" t="1057" r="4581" b="1799"/>
          <a:stretch>
            <a:fillRect/>
          </a:stretch>
        </p:blipFill>
        <p:spPr bwMode="auto">
          <a:xfrm>
            <a:off x="0" y="0"/>
            <a:ext cx="9144000" cy="6858000"/>
          </a:xfrm>
          <a:prstGeom prst="rect">
            <a:avLst/>
          </a:prstGeom>
          <a:noFill/>
        </p:spPr>
      </p:pic>
      <p:sp>
        <p:nvSpPr>
          <p:cNvPr id="3074" name="Rectangle 2"/>
          <p:cNvSpPr>
            <a:spLocks noGrp="1" noChangeArrowheads="1"/>
          </p:cNvSpPr>
          <p:nvPr>
            <p:ph type="ctrTitle"/>
          </p:nvPr>
        </p:nvSpPr>
        <p:spPr>
          <a:xfrm>
            <a:off x="685800" y="1196975"/>
            <a:ext cx="7772400" cy="1470025"/>
          </a:xfrm>
        </p:spPr>
        <p:txBody>
          <a:bodyPr/>
          <a:lstStyle>
            <a:lvl1pPr>
              <a:defRPr/>
            </a:lvl1pPr>
          </a:lstStyle>
          <a:p>
            <a:r>
              <a:rPr lang="en-US"/>
              <a:t>Click to edit Master title style</a:t>
            </a:r>
          </a:p>
        </p:txBody>
      </p:sp>
      <p:sp>
        <p:nvSpPr>
          <p:cNvPr id="3075" name="Rectangle 3"/>
          <p:cNvSpPr>
            <a:spLocks noGrp="1" noChangeArrowheads="1"/>
          </p:cNvSpPr>
          <p:nvPr>
            <p:ph type="subTitle" idx="1"/>
          </p:nvPr>
        </p:nvSpPr>
        <p:spPr>
          <a:xfrm>
            <a:off x="1371600" y="2952750"/>
            <a:ext cx="6400800" cy="1752600"/>
          </a:xfrm>
        </p:spPr>
        <p:txBody>
          <a:bodyPr/>
          <a:lstStyle>
            <a:lvl1pPr marL="0" indent="0" algn="ctr">
              <a:buFontTx/>
              <a:buNone/>
              <a:defRPr/>
            </a:lvl1pPr>
          </a:lstStyle>
          <a:p>
            <a:r>
              <a:rPr lang="en-US"/>
              <a:t>Click to edit Master subtitle style</a:t>
            </a:r>
          </a:p>
        </p:txBody>
      </p:sp>
      <p:sp>
        <p:nvSpPr>
          <p:cNvPr id="3076" name="Rectangle 4"/>
          <p:cNvSpPr>
            <a:spLocks noGrp="1" noChangeArrowheads="1"/>
          </p:cNvSpPr>
          <p:nvPr>
            <p:ph type="dt" sz="half" idx="2"/>
          </p:nvPr>
        </p:nvSpPr>
        <p:spPr/>
        <p:txBody>
          <a:bodyPr/>
          <a:lstStyle>
            <a:lvl1pPr>
              <a:defRPr/>
            </a:lvl1pPr>
          </a:lstStyle>
          <a:p>
            <a:endParaRPr lang="en-US"/>
          </a:p>
        </p:txBody>
      </p:sp>
      <p:sp>
        <p:nvSpPr>
          <p:cNvPr id="3077" name="Rectangle 5"/>
          <p:cNvSpPr>
            <a:spLocks noGrp="1" noChangeArrowheads="1"/>
          </p:cNvSpPr>
          <p:nvPr>
            <p:ph type="ftr" sz="quarter" idx="3"/>
          </p:nvPr>
        </p:nvSpPr>
        <p:spPr/>
        <p:txBody>
          <a:bodyPr/>
          <a:lstStyle>
            <a:lvl1pPr>
              <a:defRPr/>
            </a:lvl1pPr>
          </a:lstStyle>
          <a:p>
            <a:endParaRPr lang="en-US"/>
          </a:p>
        </p:txBody>
      </p:sp>
      <p:sp>
        <p:nvSpPr>
          <p:cNvPr id="3078" name="Rectangle 6"/>
          <p:cNvSpPr>
            <a:spLocks noGrp="1" noChangeArrowheads="1"/>
          </p:cNvSpPr>
          <p:nvPr>
            <p:ph type="sldNum" sz="quarter" idx="4"/>
          </p:nvPr>
        </p:nvSpPr>
        <p:spPr/>
        <p:txBody>
          <a:bodyPr/>
          <a:lstStyle>
            <a:lvl1pPr>
              <a:defRPr/>
            </a:lvl1pPr>
          </a:lstStyle>
          <a:p>
            <a:fld id="{C798CCF0-354E-4397-99E2-2B804F52EFF9}"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11C8477-C209-41FC-87B1-CEAB403089E3}"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32741F8C-AF49-4310-B944-7A63B4D4E7E7}"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B122A8E6-441A-4890-A00A-1F090CD1B9B9}"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63B1A907-F15E-4DA2-8F7F-B95F20A5F238}"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C934ACB0-804D-4452-B5E7-73FA915C5AE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AF9DD25-8DAB-48CA-9884-9386ECD93AD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5A4FF81-CFDF-4B21-AA77-4D3D93518345}"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90F6A74E-8A9D-465C-839F-DAD91D57CD04}"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7A15038-A184-4E34-9746-352A585B37B2}"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0260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0260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6AC09CF-FF42-4016-BF6F-6EF91E35154C}"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457200" y="1600200"/>
            <a:ext cx="8229600" cy="37004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US"/>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892AC12D-BFE7-4D6F-A45A-30E273D12485}"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37004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7004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D23E42AF-812E-46C5-B4C5-B65EC7353A53}"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52" name="Picture 28" descr="bluebackgorund"/>
          <p:cNvPicPr>
            <a:picLocks noChangeAspect="1" noChangeArrowheads="1"/>
          </p:cNvPicPr>
          <p:nvPr/>
        </p:nvPicPr>
        <p:blipFill>
          <a:blip r:embed="rId15" cstate="print"/>
          <a:srcRect l="3816" t="1057" r="4581" b="1799"/>
          <a:stretch>
            <a:fillRect/>
          </a:stretch>
        </p:blipFill>
        <p:spPr bwMode="auto">
          <a:xfrm>
            <a:off x="0" y="0"/>
            <a:ext cx="9144000" cy="6858000"/>
          </a:xfrm>
          <a:prstGeom prst="rect">
            <a:avLst/>
          </a:prstGeom>
          <a:noFill/>
        </p:spPr>
      </p:pic>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37004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B1227F92-5B3D-4DAE-93DA-F58EA1D9AF97}"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itchFamily="34" charset="0"/>
        </a:defRPr>
      </a:lvl2pPr>
      <a:lvl3pPr algn="ctr" rtl="0" fontAlgn="base">
        <a:spcBef>
          <a:spcPct val="0"/>
        </a:spcBef>
        <a:spcAft>
          <a:spcPct val="0"/>
        </a:spcAft>
        <a:defRPr sz="4400">
          <a:solidFill>
            <a:schemeClr val="tx2"/>
          </a:solidFill>
          <a:latin typeface="Arial" pitchFamily="34" charset="0"/>
        </a:defRPr>
      </a:lvl3pPr>
      <a:lvl4pPr algn="ctr" rtl="0" fontAlgn="base">
        <a:spcBef>
          <a:spcPct val="0"/>
        </a:spcBef>
        <a:spcAft>
          <a:spcPct val="0"/>
        </a:spcAft>
        <a:defRPr sz="4400">
          <a:solidFill>
            <a:schemeClr val="tx2"/>
          </a:solidFill>
          <a:latin typeface="Arial" pitchFamily="34" charset="0"/>
        </a:defRPr>
      </a:lvl4pPr>
      <a:lvl5pPr algn="ctr" rtl="0" fontAlgn="base">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2.gif"/><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emf"/><Relationship Id="rId4" Type="http://schemas.openxmlformats.org/officeDocument/2006/relationships/image" Target="../media/image2.gif"/></Relationships>
</file>

<file path=ppt/slides/_rels/slide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emf"/></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gif"/><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10.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5.xml"/></Relationships>
</file>

<file path=ppt/slides/_rels/slide11.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gif"/><Relationship Id="rId5" Type="http://schemas.openxmlformats.org/officeDocument/2006/relationships/image" Target="../media/image16.emf"/><Relationship Id="rId4" Type="http://schemas.openxmlformats.org/officeDocument/2006/relationships/chart" Target="../charts/chart7.xml"/></Relationships>
</file>

<file path=ppt/slides/_rels/slide12.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chart" Target="../charts/chart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chart" Target="../charts/chart11.xml"/><Relationship Id="rId4" Type="http://schemas.openxmlformats.org/officeDocument/2006/relationships/image" Target="../media/image2.gif"/></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2.gif"/><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12.xml"/><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chart" Target="../charts/chart14.xml"/><Relationship Id="rId4" Type="http://schemas.openxmlformats.org/officeDocument/2006/relationships/chart" Target="../charts/char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gif"/><Relationship Id="rId5" Type="http://schemas.openxmlformats.org/officeDocument/2006/relationships/chart" Target="../charts/chart16.xml"/><Relationship Id="rId4" Type="http://schemas.openxmlformats.org/officeDocument/2006/relationships/chart" Target="../charts/char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2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emf"/><Relationship Id="rId7" Type="http://schemas.openxmlformats.org/officeDocument/2006/relationships/image" Target="../media/image2.gif"/><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24.emf"/><Relationship Id="rId5" Type="http://schemas.openxmlformats.org/officeDocument/2006/relationships/image" Target="../media/image23.emf"/><Relationship Id="rId4" Type="http://schemas.openxmlformats.org/officeDocument/2006/relationships/image" Target="../media/image2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0" y="615950"/>
            <a:ext cx="9144000" cy="1470025"/>
          </a:xfrm>
          <a:noFill/>
          <a:ln/>
        </p:spPr>
        <p:txBody>
          <a:bodyPr/>
          <a:lstStyle/>
          <a:p>
            <a:r>
              <a:rPr lang="en-GB" sz="3600" b="1" dirty="0">
                <a:solidFill>
                  <a:srgbClr val="FFFFFF"/>
                </a:solidFill>
              </a:rPr>
              <a:t>An </a:t>
            </a:r>
            <a:r>
              <a:rPr lang="en-GB" sz="3600" b="1" dirty="0" smtClean="0">
                <a:solidFill>
                  <a:srgbClr val="FFFFFF"/>
                </a:solidFill>
              </a:rPr>
              <a:t>Evaluation </a:t>
            </a:r>
            <a:r>
              <a:rPr lang="en-GB" sz="3600" b="1" dirty="0">
                <a:solidFill>
                  <a:srgbClr val="FFFFFF"/>
                </a:solidFill>
              </a:rPr>
              <a:t>of W</a:t>
            </a:r>
            <a:r>
              <a:rPr lang="en-GB" sz="3600" b="1" dirty="0" smtClean="0">
                <a:solidFill>
                  <a:srgbClr val="FFFFFF"/>
                </a:solidFill>
              </a:rPr>
              <a:t>ind Parameter Influences </a:t>
            </a:r>
            <a:r>
              <a:rPr lang="en-GB" sz="3600" b="1" dirty="0">
                <a:solidFill>
                  <a:srgbClr val="FFFFFF"/>
                </a:solidFill>
              </a:rPr>
              <a:t>on </a:t>
            </a:r>
            <a:r>
              <a:rPr lang="en-GB" sz="3600" b="1" dirty="0" smtClean="0">
                <a:solidFill>
                  <a:srgbClr val="FFFFFF"/>
                </a:solidFill>
              </a:rPr>
              <a:t>Tidal Water Levels </a:t>
            </a:r>
            <a:r>
              <a:rPr lang="en-GB" sz="3600" b="1" dirty="0">
                <a:solidFill>
                  <a:srgbClr val="FFFFFF"/>
                </a:solidFill>
              </a:rPr>
              <a:t>in the Bristol Channel and Severn Estuary.</a:t>
            </a:r>
            <a:endParaRPr lang="en-US" sz="3600" b="1" dirty="0"/>
          </a:p>
        </p:txBody>
      </p:sp>
      <p:sp>
        <p:nvSpPr>
          <p:cNvPr id="2063" name="Text Box 15"/>
          <p:cNvSpPr txBox="1">
            <a:spLocks noChangeArrowheads="1"/>
          </p:cNvSpPr>
          <p:nvPr/>
        </p:nvSpPr>
        <p:spPr bwMode="auto">
          <a:xfrm>
            <a:off x="3870325" y="1719263"/>
            <a:ext cx="184150" cy="366712"/>
          </a:xfrm>
          <a:prstGeom prst="rect">
            <a:avLst/>
          </a:prstGeom>
          <a:noFill/>
          <a:ln w="9525">
            <a:noFill/>
            <a:miter lim="800000"/>
            <a:headEnd/>
            <a:tailEnd/>
          </a:ln>
          <a:effectLst/>
        </p:spPr>
        <p:txBody>
          <a:bodyPr wrap="none">
            <a:spAutoFit/>
          </a:bodyPr>
          <a:lstStyle/>
          <a:p>
            <a:endParaRPr lang="en-GB" dirty="0"/>
          </a:p>
        </p:txBody>
      </p:sp>
      <p:pic>
        <p:nvPicPr>
          <p:cNvPr id="6" name="Picture 5" descr="http://www.walesinternationalconsortium.com/institutions/images/swansea%20met%20logo.gif"/>
          <p:cNvPicPr/>
          <p:nvPr/>
        </p:nvPicPr>
        <p:blipFill>
          <a:blip r:embed="rId3" cstate="print"/>
          <a:srcRect/>
          <a:stretch>
            <a:fillRect/>
          </a:stretch>
        </p:blipFill>
        <p:spPr bwMode="auto">
          <a:xfrm>
            <a:off x="7560332" y="6363759"/>
            <a:ext cx="1332148" cy="359742"/>
          </a:xfrm>
          <a:prstGeom prst="rect">
            <a:avLst/>
          </a:prstGeom>
          <a:noFill/>
          <a:ln w="9525">
            <a:noFill/>
            <a:miter lim="800000"/>
            <a:headEnd/>
            <a:tailEnd/>
          </a:ln>
        </p:spPr>
      </p:pic>
      <p:sp>
        <p:nvSpPr>
          <p:cNvPr id="7" name="TextBox 6"/>
          <p:cNvSpPr txBox="1"/>
          <p:nvPr/>
        </p:nvSpPr>
        <p:spPr>
          <a:xfrm>
            <a:off x="576213" y="5686651"/>
            <a:ext cx="6588224" cy="677108"/>
          </a:xfrm>
          <a:prstGeom prst="rect">
            <a:avLst/>
          </a:prstGeom>
          <a:noFill/>
        </p:spPr>
        <p:txBody>
          <a:bodyPr wrap="square" rtlCol="0">
            <a:spAutoFit/>
          </a:bodyPr>
          <a:lstStyle/>
          <a:p>
            <a:r>
              <a:rPr lang="en-GB" sz="2400" b="1" i="1" dirty="0" err="1" smtClean="0">
                <a:solidFill>
                  <a:schemeClr val="bg1"/>
                </a:solidFill>
                <a:latin typeface="+mn-lt"/>
              </a:rPr>
              <a:t>Elin</a:t>
            </a:r>
            <a:r>
              <a:rPr lang="en-GB" sz="2400" b="1" i="1" dirty="0" smtClean="0">
                <a:solidFill>
                  <a:schemeClr val="bg1"/>
                </a:solidFill>
                <a:latin typeface="+mn-lt"/>
              </a:rPr>
              <a:t> Frances Rees</a:t>
            </a:r>
            <a:endParaRPr lang="en-GB" b="1" i="1" dirty="0" smtClean="0">
              <a:solidFill>
                <a:schemeClr val="bg1"/>
              </a:solidFill>
              <a:latin typeface="+mn-lt"/>
            </a:endParaRPr>
          </a:p>
          <a:p>
            <a:r>
              <a:rPr lang="en-GB" sz="1400" b="1" i="1" dirty="0" smtClean="0">
                <a:solidFill>
                  <a:schemeClr val="bg1"/>
                </a:solidFill>
                <a:latin typeface="+mn-lt"/>
              </a:rPr>
              <a:t>MSc Environmental Conservation and Management</a:t>
            </a:r>
            <a:endParaRPr lang="en-GB" sz="1400" b="1" i="1" dirty="0">
              <a:solidFill>
                <a:schemeClr val="bg1"/>
              </a:solidFill>
              <a:latin typeface="+mn-lt"/>
            </a:endParaRPr>
          </a:p>
        </p:txBody>
      </p:sp>
      <p:pic>
        <p:nvPicPr>
          <p:cNvPr id="8" name="Picture 7" descr="http://www.wwt.org.uk/admin/xstandard/ws/severn-bore.jpg"/>
          <p:cNvPicPr/>
          <p:nvPr/>
        </p:nvPicPr>
        <p:blipFill>
          <a:blip r:embed="rId4" cstate="print"/>
          <a:srcRect/>
          <a:stretch>
            <a:fillRect/>
          </a:stretch>
        </p:blipFill>
        <p:spPr bwMode="auto">
          <a:xfrm>
            <a:off x="359532" y="2528900"/>
            <a:ext cx="3960440" cy="2664296"/>
          </a:xfrm>
          <a:prstGeom prst="rect">
            <a:avLst/>
          </a:prstGeom>
          <a:ln>
            <a:noFill/>
          </a:ln>
          <a:effectLst>
            <a:outerShdw blurRad="292100" dist="139700" dir="2700000" algn="tl" rotWithShape="0">
              <a:srgbClr val="333333">
                <a:alpha val="65000"/>
              </a:srgbClr>
            </a:outerShdw>
          </a:effectLst>
        </p:spPr>
      </p:pic>
      <p:pic>
        <p:nvPicPr>
          <p:cNvPr id="9" name="Picture 8" descr="http://www.ndbc.noaa.gov/images/stations/uk.jpg"/>
          <p:cNvPicPr/>
          <p:nvPr/>
        </p:nvPicPr>
        <p:blipFill>
          <a:blip r:embed="rId5" cstate="print"/>
          <a:stretch>
            <a:fillRect/>
          </a:stretch>
        </p:blipFill>
        <p:spPr bwMode="auto">
          <a:xfrm>
            <a:off x="4842030" y="2528900"/>
            <a:ext cx="4050450" cy="2664296"/>
          </a:xfrm>
          <a:prstGeom prst="rect">
            <a:avLst/>
          </a:prstGeom>
          <a:noFill/>
          <a:ln>
            <a:noFill/>
          </a:ln>
        </p:spPr>
      </p:pic>
    </p:spTree>
  </p:cSld>
  <p:clrMapOvr>
    <a:masterClrMapping/>
  </p:clrMapOvr>
  <p:transition advTm="14336"/>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29600" cy="1143000"/>
          </a:xfrm>
        </p:spPr>
        <p:txBody>
          <a:bodyPr/>
          <a:lstStyle/>
          <a:p>
            <a:r>
              <a:rPr lang="en-US" sz="4800" dirty="0" smtClean="0"/>
              <a:t>Overview</a:t>
            </a:r>
            <a:endParaRPr lang="en-US" sz="4800" dirty="0"/>
          </a:p>
        </p:txBody>
      </p:sp>
      <p:sp>
        <p:nvSpPr>
          <p:cNvPr id="9219" name="Rectangle 3"/>
          <p:cNvSpPr>
            <a:spLocks noGrp="1" noChangeArrowheads="1"/>
          </p:cNvSpPr>
          <p:nvPr>
            <p:ph type="body" idx="1"/>
          </p:nvPr>
        </p:nvSpPr>
        <p:spPr>
          <a:xfrm>
            <a:off x="179512" y="1556792"/>
            <a:ext cx="5076564" cy="5724859"/>
          </a:xfrm>
        </p:spPr>
        <p:txBody>
          <a:bodyPr/>
          <a:lstStyle/>
          <a:p>
            <a:pPr>
              <a:buFont typeface="Wingdings" pitchFamily="2" charset="2"/>
              <a:buChar char="Ø"/>
            </a:pPr>
            <a:r>
              <a:rPr lang="en-US" sz="2400" dirty="0" smtClean="0">
                <a:solidFill>
                  <a:schemeClr val="bg1"/>
                </a:solidFill>
              </a:rPr>
              <a:t>Introduction to the Study</a:t>
            </a:r>
          </a:p>
          <a:p>
            <a:pPr>
              <a:buFont typeface="Wingdings" pitchFamily="2" charset="2"/>
              <a:buChar char="Ø"/>
            </a:pPr>
            <a:r>
              <a:rPr lang="en-US" sz="2400" dirty="0" smtClean="0">
                <a:solidFill>
                  <a:schemeClr val="tx1">
                    <a:lumMod val="60000"/>
                    <a:lumOff val="40000"/>
                  </a:schemeClr>
                </a:solidFill>
              </a:rPr>
              <a:t>Study Area and Research Design</a:t>
            </a:r>
          </a:p>
          <a:p>
            <a:pPr>
              <a:buFont typeface="Wingdings" pitchFamily="2" charset="2"/>
              <a:buChar char="Ø"/>
            </a:pPr>
            <a:r>
              <a:rPr lang="en-US" sz="2400" dirty="0" smtClean="0">
                <a:solidFill>
                  <a:schemeClr val="bg1"/>
                </a:solidFill>
              </a:rPr>
              <a:t>Results and Discussion</a:t>
            </a:r>
          </a:p>
          <a:p>
            <a:pPr>
              <a:buFont typeface="Wingdings" pitchFamily="2" charset="2"/>
              <a:buChar char="Ø"/>
            </a:pPr>
            <a:r>
              <a:rPr lang="en-US" sz="2400" dirty="0" smtClean="0">
                <a:solidFill>
                  <a:srgbClr val="00FFCC"/>
                </a:solidFill>
              </a:rPr>
              <a:t>The North Atlantic Oscillation</a:t>
            </a:r>
          </a:p>
          <a:p>
            <a:pPr>
              <a:buFont typeface="Wingdings" pitchFamily="2" charset="2"/>
              <a:buChar char="Ø"/>
            </a:pPr>
            <a:r>
              <a:rPr lang="en-US" sz="2400" dirty="0" smtClean="0">
                <a:solidFill>
                  <a:schemeClr val="bg1"/>
                </a:solidFill>
              </a:rPr>
              <a:t>Evaluation and Scope for Further Research</a:t>
            </a:r>
          </a:p>
          <a:p>
            <a:pPr>
              <a:buFont typeface="Wingdings" pitchFamily="2" charset="2"/>
              <a:buChar char="Ø"/>
            </a:pPr>
            <a:r>
              <a:rPr lang="en-US" sz="2400" dirty="0" smtClean="0">
                <a:solidFill>
                  <a:srgbClr val="00FFCC"/>
                </a:solidFill>
              </a:rPr>
              <a:t>Conclusions</a:t>
            </a:r>
          </a:p>
          <a:p>
            <a:pPr>
              <a:buFont typeface="Wingdings" pitchFamily="2" charset="2"/>
              <a:buChar char="Ø"/>
            </a:pPr>
            <a:r>
              <a:rPr lang="en-US" sz="2400" dirty="0" smtClean="0">
                <a:solidFill>
                  <a:schemeClr val="bg1"/>
                </a:solidFill>
              </a:rPr>
              <a:t>References</a:t>
            </a:r>
            <a:endParaRPr lang="en-US" sz="2400" dirty="0">
              <a:solidFill>
                <a:schemeClr val="bg1"/>
              </a:solidFill>
            </a:endParaRPr>
          </a:p>
        </p:txBody>
      </p:sp>
      <p:pic>
        <p:nvPicPr>
          <p:cNvPr id="5" name="Picture 4"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pic>
        <p:nvPicPr>
          <p:cNvPr id="8" name="Picture 7"/>
          <p:cNvPicPr/>
          <p:nvPr/>
        </p:nvPicPr>
        <p:blipFill>
          <a:blip r:embed="rId4" cstate="print"/>
          <a:srcRect/>
          <a:stretch>
            <a:fillRect/>
          </a:stretch>
        </p:blipFill>
        <p:spPr bwMode="auto">
          <a:xfrm>
            <a:off x="5580112" y="1143000"/>
            <a:ext cx="3369269" cy="4482244"/>
          </a:xfrm>
          <a:prstGeom prst="rect">
            <a:avLst/>
          </a:prstGeom>
          <a:ln>
            <a:noFill/>
          </a:ln>
          <a:effectLst>
            <a:softEdge rad="112500"/>
          </a:effectLst>
        </p:spPr>
      </p:pic>
      <p:sp>
        <p:nvSpPr>
          <p:cNvPr id="9" name="TextBox 8"/>
          <p:cNvSpPr txBox="1"/>
          <p:nvPr/>
        </p:nvSpPr>
        <p:spPr>
          <a:xfrm>
            <a:off x="5724128" y="5625244"/>
            <a:ext cx="3225253" cy="1084912"/>
          </a:xfrm>
          <a:prstGeom prst="rect">
            <a:avLst/>
          </a:prstGeom>
          <a:noFill/>
        </p:spPr>
        <p:txBody>
          <a:bodyPr wrap="square" rtlCol="0">
            <a:spAutoFit/>
          </a:bodyPr>
          <a:lstStyle/>
          <a:p>
            <a:pPr algn="ctr"/>
            <a:r>
              <a:rPr lang="en-GB" sz="1200" b="1" dirty="0" smtClean="0">
                <a:solidFill>
                  <a:srgbClr val="000000"/>
                </a:solidFill>
              </a:rPr>
              <a:t>Flood risk areas, erosion spots and protected areas along the English and Welsh coastal zone. </a:t>
            </a:r>
            <a:r>
              <a:rPr lang="en-GB" sz="1050" b="1" dirty="0" smtClean="0">
                <a:solidFill>
                  <a:srgbClr val="000000"/>
                </a:solidFill>
              </a:rPr>
              <a:t>(de la Vega-</a:t>
            </a:r>
            <a:r>
              <a:rPr lang="en-GB" sz="1050" b="1" dirty="0" err="1" smtClean="0">
                <a:solidFill>
                  <a:srgbClr val="000000"/>
                </a:solidFill>
              </a:rPr>
              <a:t>Leinert</a:t>
            </a:r>
            <a:r>
              <a:rPr lang="en-GB" sz="1050" b="1" dirty="0" smtClean="0">
                <a:solidFill>
                  <a:srgbClr val="000000"/>
                </a:solidFill>
              </a:rPr>
              <a:t> and Nicholls, 2008).</a:t>
            </a:r>
          </a:p>
          <a:p>
            <a:endParaRPr lang="en-GB" dirty="0"/>
          </a:p>
        </p:txBody>
      </p:sp>
      <p:sp>
        <p:nvSpPr>
          <p:cNvPr id="10" name="Rectangle 9"/>
          <p:cNvSpPr/>
          <p:nvPr/>
        </p:nvSpPr>
        <p:spPr>
          <a:xfrm>
            <a:off x="5724128" y="5625245"/>
            <a:ext cx="3225253" cy="792088"/>
          </a:xfrm>
          <a:prstGeom prst="rect">
            <a:avLst/>
          </a:prstGeom>
          <a:noFill/>
          <a:ln w="952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ransition advTm="28704"/>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www.walesinternationalconsortium.com/institutions/images/swansea%20met%20logo.gif"/>
          <p:cNvPicPr/>
          <p:nvPr/>
        </p:nvPicPr>
        <p:blipFill>
          <a:blip r:embed="rId2" cstate="print"/>
          <a:srcRect/>
          <a:stretch>
            <a:fillRect/>
          </a:stretch>
        </p:blipFill>
        <p:spPr bwMode="auto">
          <a:xfrm>
            <a:off x="8063880" y="6561571"/>
            <a:ext cx="1080120" cy="287585"/>
          </a:xfrm>
          <a:prstGeom prst="rect">
            <a:avLst/>
          </a:prstGeom>
          <a:noFill/>
          <a:ln w="9525">
            <a:noFill/>
            <a:miter lim="800000"/>
            <a:headEnd/>
            <a:tailEnd/>
          </a:ln>
        </p:spPr>
      </p:pic>
      <p:sp>
        <p:nvSpPr>
          <p:cNvPr id="3" name="Content Placeholder 2"/>
          <p:cNvSpPr>
            <a:spLocks noGrp="1"/>
          </p:cNvSpPr>
          <p:nvPr>
            <p:ph idx="1"/>
          </p:nvPr>
        </p:nvSpPr>
        <p:spPr>
          <a:xfrm>
            <a:off x="4665100" y="274638"/>
            <a:ext cx="4227380" cy="4342494"/>
          </a:xfrm>
        </p:spPr>
        <p:txBody>
          <a:bodyPr/>
          <a:lstStyle/>
          <a:p>
            <a:pPr algn="just">
              <a:buFont typeface="Wingdings" pitchFamily="2" charset="2"/>
              <a:buChar char="Ø"/>
            </a:pPr>
            <a:r>
              <a:rPr lang="en-GB" sz="1800" dirty="0" smtClean="0">
                <a:solidFill>
                  <a:schemeClr val="bg1"/>
                </a:solidFill>
              </a:rPr>
              <a:t>Bristol Channel/Severn Estuary is a large body of partially enclosed tidal waters in South West Britain </a:t>
            </a:r>
            <a:r>
              <a:rPr lang="en-GB" sz="1400" dirty="0" smtClean="0">
                <a:solidFill>
                  <a:schemeClr val="bg1"/>
                </a:solidFill>
              </a:rPr>
              <a:t>(Uncles, 2010).</a:t>
            </a:r>
            <a:endParaRPr lang="en-GB" sz="1800" dirty="0" smtClean="0">
              <a:solidFill>
                <a:schemeClr val="bg1"/>
              </a:solidFill>
            </a:endParaRP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Has the second highest semi-diurnal tidal range in the world </a:t>
            </a:r>
            <a:r>
              <a:rPr lang="en-GB" sz="1400" dirty="0" smtClean="0">
                <a:solidFill>
                  <a:schemeClr val="bg1"/>
                </a:solidFill>
              </a:rPr>
              <a:t>(Phillips and Crisp, 2010).</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Rising trend of 2.4mm yr</a:t>
            </a:r>
            <a:r>
              <a:rPr lang="en-GB" sz="1800" baseline="30000" dirty="0" smtClean="0">
                <a:solidFill>
                  <a:schemeClr val="bg1"/>
                </a:solidFill>
              </a:rPr>
              <a:t>-1</a:t>
            </a:r>
            <a:r>
              <a:rPr lang="en-GB" sz="1800" dirty="0" smtClean="0">
                <a:solidFill>
                  <a:schemeClr val="bg1"/>
                </a:solidFill>
              </a:rPr>
              <a:t> in overall MSL between 1993 and 2007 inclusive </a:t>
            </a:r>
            <a:r>
              <a:rPr lang="en-GB" sz="1400" dirty="0" smtClean="0">
                <a:solidFill>
                  <a:schemeClr val="bg1"/>
                </a:solidFill>
              </a:rPr>
              <a:t>(Phillips and Crisp, 2010).</a:t>
            </a:r>
            <a:endParaRPr lang="en-GB" dirty="0" smtClean="0">
              <a:solidFill>
                <a:schemeClr val="bg1"/>
              </a:solidFill>
            </a:endParaRPr>
          </a:p>
          <a:p>
            <a:endParaRPr lang="en-GB" dirty="0"/>
          </a:p>
        </p:txBody>
      </p:sp>
      <p:pic>
        <p:nvPicPr>
          <p:cNvPr id="4" name="Picture 3"/>
          <p:cNvPicPr/>
          <p:nvPr/>
        </p:nvPicPr>
        <p:blipFill>
          <a:blip r:embed="rId3" cstate="print"/>
          <a:srcRect l="3291" t="5022" r="4557" b="1965"/>
          <a:stretch>
            <a:fillRect/>
          </a:stretch>
        </p:blipFill>
        <p:spPr bwMode="auto">
          <a:xfrm>
            <a:off x="0" y="584684"/>
            <a:ext cx="3528392" cy="4968552"/>
          </a:xfrm>
          <a:prstGeom prst="rect">
            <a:avLst/>
          </a:prstGeom>
          <a:ln>
            <a:noFill/>
          </a:ln>
          <a:effectLst>
            <a:softEdge rad="112500"/>
          </a:effectLst>
        </p:spPr>
      </p:pic>
      <p:pic>
        <p:nvPicPr>
          <p:cNvPr id="5" name="Chart Placeholder 3"/>
          <p:cNvPicPr>
            <a:picLocks/>
          </p:cNvPicPr>
          <p:nvPr/>
        </p:nvPicPr>
        <p:blipFill>
          <a:blip r:embed="rId4" cstate="print"/>
          <a:srcRect l="2108" t="3830" r="2810" b="4255"/>
          <a:stretch>
            <a:fillRect/>
          </a:stretch>
        </p:blipFill>
        <p:spPr bwMode="auto">
          <a:xfrm>
            <a:off x="3779912" y="3933056"/>
            <a:ext cx="5112568" cy="2780928"/>
          </a:xfrm>
          <a:prstGeom prst="rect">
            <a:avLst/>
          </a:prstGeom>
          <a:ln>
            <a:noFill/>
          </a:ln>
          <a:effectLst>
            <a:outerShdw blurRad="292100" dist="139700" dir="2700000" algn="tl" rotWithShape="0">
              <a:srgbClr val="333333">
                <a:alpha val="65000"/>
              </a:srgbClr>
            </a:outerShdw>
          </a:effectLst>
        </p:spPr>
      </p:pic>
      <p:pic>
        <p:nvPicPr>
          <p:cNvPr id="6" name="Picture 5"/>
          <p:cNvPicPr/>
          <p:nvPr/>
        </p:nvPicPr>
        <p:blipFill>
          <a:blip r:embed="rId5" cstate="print"/>
          <a:srcRect l="63562" t="55584" r="25298" b="38817"/>
          <a:stretch>
            <a:fillRect/>
          </a:stretch>
        </p:blipFill>
        <p:spPr bwMode="auto">
          <a:xfrm>
            <a:off x="2473730" y="1124744"/>
            <a:ext cx="2109324" cy="936104"/>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0" y="5276237"/>
            <a:ext cx="985013" cy="276999"/>
          </a:xfrm>
          <a:prstGeom prst="rect">
            <a:avLst/>
          </a:prstGeom>
        </p:spPr>
        <p:txBody>
          <a:bodyPr wrap="none">
            <a:spAutoFit/>
          </a:bodyPr>
          <a:lstStyle/>
          <a:p>
            <a:r>
              <a:rPr lang="en-GB" sz="1200" b="1" dirty="0" smtClean="0">
                <a:solidFill>
                  <a:srgbClr val="000000"/>
                </a:solidFill>
              </a:rPr>
              <a:t>POL (2010)</a:t>
            </a:r>
            <a:endParaRPr lang="en-GB" b="1" dirty="0">
              <a:solidFill>
                <a:srgbClr val="000000"/>
              </a:solidFill>
            </a:endParaRPr>
          </a:p>
        </p:txBody>
      </p:sp>
      <p:sp>
        <p:nvSpPr>
          <p:cNvPr id="9" name="Rectangle 8"/>
          <p:cNvSpPr/>
          <p:nvPr/>
        </p:nvSpPr>
        <p:spPr>
          <a:xfrm>
            <a:off x="7829368" y="6423071"/>
            <a:ext cx="1063112" cy="276999"/>
          </a:xfrm>
          <a:prstGeom prst="rect">
            <a:avLst/>
          </a:prstGeom>
        </p:spPr>
        <p:txBody>
          <a:bodyPr wrap="none">
            <a:spAutoFit/>
          </a:bodyPr>
          <a:lstStyle/>
          <a:p>
            <a:r>
              <a:rPr lang="en-GB" sz="1200" b="1" dirty="0" smtClean="0">
                <a:solidFill>
                  <a:srgbClr val="000000"/>
                </a:solidFill>
              </a:rPr>
              <a:t>Crisp (2009)</a:t>
            </a:r>
            <a:endParaRPr lang="en-GB" sz="1600" b="1" dirty="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67944" y="459015"/>
            <a:ext cx="4834880" cy="3700463"/>
          </a:xfrm>
        </p:spPr>
        <p:txBody>
          <a:bodyPr/>
          <a:lstStyle/>
          <a:p>
            <a:pPr algn="just">
              <a:buFont typeface="Wingdings" pitchFamily="2" charset="2"/>
              <a:buChar char="Ø"/>
            </a:pPr>
            <a:r>
              <a:rPr lang="en-GB" sz="1600" dirty="0" smtClean="0">
                <a:solidFill>
                  <a:schemeClr val="bg1"/>
                </a:solidFill>
              </a:rPr>
              <a:t>Builds upon Phillips (2008) and Phillips and Crisp (2010) work of short term changes in coastal processes.</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Relates Met Office wind data to mean, maximum and minimum extreme sea level trends on both sides of the Bristol Channel and Severn Estuary. </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Evaluates fifteen years of wind data, including speed and direction measured at Met </a:t>
            </a:r>
            <a:r>
              <a:rPr lang="en-GB" sz="1600" dirty="0" smtClean="0">
                <a:solidFill>
                  <a:schemeClr val="bg1"/>
                </a:solidFill>
              </a:rPr>
              <a:t>Office </a:t>
            </a:r>
            <a:r>
              <a:rPr lang="en-GB" sz="1600" dirty="0" smtClean="0">
                <a:solidFill>
                  <a:schemeClr val="bg1"/>
                </a:solidFill>
              </a:rPr>
              <a:t>owned Turbot Bank Buoy, an increase of five years on Phillips (2008). </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The raw mean and extreme wind data will be interpreted and analysed alongside tidal water levels as determined by Phillips and Crisp (2010).</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New information for use in managing both the Bristol Channel and Severn Estuary in response to climate change- potential to influence policy decisions.</a:t>
            </a:r>
          </a:p>
          <a:p>
            <a:pPr algn="just">
              <a:buFont typeface="Wingdings" pitchFamily="2" charset="2"/>
              <a:buChar char="Ø"/>
            </a:pPr>
            <a:endParaRPr lang="en-GB" sz="1800" dirty="0" smtClean="0">
              <a:solidFill>
                <a:schemeClr val="bg1"/>
              </a:solidFill>
            </a:endParaRPr>
          </a:p>
          <a:p>
            <a:endParaRPr lang="en-GB" dirty="0"/>
          </a:p>
        </p:txBody>
      </p:sp>
      <p:pic>
        <p:nvPicPr>
          <p:cNvPr id="4" name="Picture 3" descr="http://www.ndbc.noaa.gov/images/stations/uk.jpg"/>
          <p:cNvPicPr/>
          <p:nvPr/>
        </p:nvPicPr>
        <p:blipFill>
          <a:blip r:embed="rId2" cstate="print"/>
          <a:stretch>
            <a:fillRect/>
          </a:stretch>
        </p:blipFill>
        <p:spPr bwMode="auto">
          <a:xfrm>
            <a:off x="647564" y="3501008"/>
            <a:ext cx="3168351" cy="2664296"/>
          </a:xfrm>
          <a:prstGeom prst="rect">
            <a:avLst/>
          </a:prstGeom>
          <a:noFill/>
          <a:ln>
            <a:noFill/>
          </a:ln>
        </p:spPr>
      </p:pic>
      <p:pic>
        <p:nvPicPr>
          <p:cNvPr id="5" name="Content Placeholder 9"/>
          <p:cNvPicPr>
            <a:picLocks/>
          </p:cNvPicPr>
          <p:nvPr/>
        </p:nvPicPr>
        <p:blipFill>
          <a:blip r:embed="rId3" cstate="print"/>
          <a:srcRect l="35098" t="30837" b="9861"/>
          <a:stretch>
            <a:fillRect/>
          </a:stretch>
        </p:blipFill>
        <p:spPr bwMode="auto">
          <a:xfrm>
            <a:off x="215515" y="548680"/>
            <a:ext cx="3852429" cy="2614302"/>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215515" y="1123196"/>
            <a:ext cx="1412730" cy="261610"/>
          </a:xfrm>
          <a:prstGeom prst="rect">
            <a:avLst/>
          </a:prstGeom>
          <a:noFill/>
        </p:spPr>
        <p:txBody>
          <a:bodyPr wrap="square" rtlCol="0">
            <a:spAutoFit/>
          </a:bodyPr>
          <a:lstStyle/>
          <a:p>
            <a:r>
              <a:rPr lang="en-GB" sz="1100" b="1" dirty="0" smtClean="0">
                <a:solidFill>
                  <a:schemeClr val="bg1"/>
                </a:solidFill>
                <a:latin typeface="+mn-lt"/>
              </a:rPr>
              <a:t>Turbot Bank Buoy</a:t>
            </a:r>
            <a:endParaRPr lang="en-GB" sz="1100" b="1" dirty="0">
              <a:solidFill>
                <a:schemeClr val="bg1"/>
              </a:solidFill>
              <a:latin typeface="+mn-lt"/>
            </a:endParaRPr>
          </a:p>
        </p:txBody>
      </p:sp>
      <p:sp>
        <p:nvSpPr>
          <p:cNvPr id="7" name="TextBox 6"/>
          <p:cNvSpPr txBox="1"/>
          <p:nvPr/>
        </p:nvSpPr>
        <p:spPr>
          <a:xfrm>
            <a:off x="1628245" y="1254001"/>
            <a:ext cx="999729" cy="261610"/>
          </a:xfrm>
          <a:prstGeom prst="rect">
            <a:avLst/>
          </a:prstGeom>
          <a:noFill/>
        </p:spPr>
        <p:txBody>
          <a:bodyPr wrap="square" rtlCol="0">
            <a:spAutoFit/>
          </a:bodyPr>
          <a:lstStyle/>
          <a:p>
            <a:r>
              <a:rPr lang="en-GB" sz="1100" b="1" dirty="0" smtClean="0">
                <a:solidFill>
                  <a:schemeClr val="bg1"/>
                </a:solidFill>
                <a:latin typeface="+mn-lt"/>
              </a:rPr>
              <a:t>Mumbles</a:t>
            </a:r>
            <a:endParaRPr lang="en-GB" sz="1100" b="1" dirty="0">
              <a:solidFill>
                <a:schemeClr val="bg1"/>
              </a:solidFill>
              <a:latin typeface="+mn-lt"/>
            </a:endParaRPr>
          </a:p>
        </p:txBody>
      </p:sp>
      <p:sp>
        <p:nvSpPr>
          <p:cNvPr id="8" name="TextBox 7"/>
          <p:cNvSpPr txBox="1"/>
          <p:nvPr/>
        </p:nvSpPr>
        <p:spPr>
          <a:xfrm>
            <a:off x="3132030" y="992391"/>
            <a:ext cx="935914" cy="261610"/>
          </a:xfrm>
          <a:prstGeom prst="rect">
            <a:avLst/>
          </a:prstGeom>
          <a:noFill/>
        </p:spPr>
        <p:txBody>
          <a:bodyPr wrap="square" rtlCol="0">
            <a:spAutoFit/>
          </a:bodyPr>
          <a:lstStyle/>
          <a:p>
            <a:r>
              <a:rPr lang="en-GB" sz="1100" b="1" dirty="0" smtClean="0">
                <a:solidFill>
                  <a:schemeClr val="bg1"/>
                </a:solidFill>
                <a:latin typeface="+mn-lt"/>
              </a:rPr>
              <a:t>Newport</a:t>
            </a:r>
            <a:endParaRPr lang="en-GB" sz="1100" b="1" dirty="0">
              <a:solidFill>
                <a:schemeClr val="bg1"/>
              </a:solidFill>
              <a:latin typeface="+mn-lt"/>
            </a:endParaRPr>
          </a:p>
        </p:txBody>
      </p:sp>
      <p:sp>
        <p:nvSpPr>
          <p:cNvPr id="9" name="TextBox 8"/>
          <p:cNvSpPr txBox="1"/>
          <p:nvPr/>
        </p:nvSpPr>
        <p:spPr>
          <a:xfrm>
            <a:off x="2771800" y="2047637"/>
            <a:ext cx="1224136" cy="261610"/>
          </a:xfrm>
          <a:prstGeom prst="rect">
            <a:avLst/>
          </a:prstGeom>
          <a:noFill/>
        </p:spPr>
        <p:txBody>
          <a:bodyPr wrap="square" rtlCol="0">
            <a:spAutoFit/>
          </a:bodyPr>
          <a:lstStyle/>
          <a:p>
            <a:r>
              <a:rPr lang="en-GB" sz="1100" b="1" dirty="0" err="1" smtClean="0">
                <a:solidFill>
                  <a:schemeClr val="bg1"/>
                </a:solidFill>
                <a:latin typeface="+mn-lt"/>
              </a:rPr>
              <a:t>Hinkley</a:t>
            </a:r>
            <a:r>
              <a:rPr lang="en-GB" sz="1100" b="1" dirty="0" smtClean="0">
                <a:solidFill>
                  <a:schemeClr val="bg1"/>
                </a:solidFill>
                <a:latin typeface="+mn-lt"/>
              </a:rPr>
              <a:t> Point</a:t>
            </a:r>
            <a:endParaRPr lang="en-GB" sz="1100" b="1" dirty="0">
              <a:solidFill>
                <a:schemeClr val="bg1"/>
              </a:solidFill>
              <a:latin typeface="+mn-lt"/>
            </a:endParaRPr>
          </a:p>
        </p:txBody>
      </p:sp>
      <p:sp>
        <p:nvSpPr>
          <p:cNvPr id="10" name="TextBox 9"/>
          <p:cNvSpPr txBox="1"/>
          <p:nvPr/>
        </p:nvSpPr>
        <p:spPr>
          <a:xfrm>
            <a:off x="1428347" y="2047637"/>
            <a:ext cx="1012937" cy="261610"/>
          </a:xfrm>
          <a:prstGeom prst="rect">
            <a:avLst/>
          </a:prstGeom>
          <a:noFill/>
        </p:spPr>
        <p:txBody>
          <a:bodyPr wrap="square" rtlCol="0">
            <a:spAutoFit/>
          </a:bodyPr>
          <a:lstStyle/>
          <a:p>
            <a:r>
              <a:rPr lang="en-GB" sz="1100" b="1" dirty="0" err="1" smtClean="0">
                <a:solidFill>
                  <a:schemeClr val="bg1"/>
                </a:solidFill>
                <a:latin typeface="+mn-lt"/>
              </a:rPr>
              <a:t>Ilfracombe</a:t>
            </a:r>
            <a:endParaRPr lang="en-GB" sz="1100" b="1" dirty="0">
              <a:solidFill>
                <a:schemeClr val="bg1"/>
              </a:solidFill>
              <a:latin typeface="+mn-lt"/>
            </a:endParaRPr>
          </a:p>
        </p:txBody>
      </p:sp>
      <p:sp>
        <p:nvSpPr>
          <p:cNvPr id="11" name="TextBox 10"/>
          <p:cNvSpPr txBox="1"/>
          <p:nvPr/>
        </p:nvSpPr>
        <p:spPr>
          <a:xfrm>
            <a:off x="647564" y="5888305"/>
            <a:ext cx="1469684" cy="276999"/>
          </a:xfrm>
          <a:prstGeom prst="rect">
            <a:avLst/>
          </a:prstGeom>
          <a:noFill/>
        </p:spPr>
        <p:txBody>
          <a:bodyPr wrap="square" rtlCol="0">
            <a:spAutoFit/>
          </a:bodyPr>
          <a:lstStyle/>
          <a:p>
            <a:r>
              <a:rPr lang="en-GB" sz="1200" b="1" dirty="0" smtClean="0">
                <a:solidFill>
                  <a:srgbClr val="000000"/>
                </a:solidFill>
              </a:rPr>
              <a:t>NDBC (2010)</a:t>
            </a:r>
            <a:endParaRPr lang="en-GB" sz="1200" b="1" dirty="0">
              <a:solidFill>
                <a:srgbClr val="000000"/>
              </a:solidFill>
            </a:endParaRPr>
          </a:p>
        </p:txBody>
      </p:sp>
      <p:pic>
        <p:nvPicPr>
          <p:cNvPr id="12" name="Picture 11" descr="http://www.walesinternationalconsortium.com/institutions/images/swansea%20met%20logo.gif"/>
          <p:cNvPicPr/>
          <p:nvPr/>
        </p:nvPicPr>
        <p:blipFill>
          <a:blip r:embed="rId4"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sz="4000" dirty="0" smtClean="0"/>
              <a:t>Climate Change: Sea Level Rise</a:t>
            </a:r>
            <a:endParaRPr lang="en-GB" sz="4000" dirty="0"/>
          </a:p>
        </p:txBody>
      </p:sp>
      <p:sp>
        <p:nvSpPr>
          <p:cNvPr id="3" name="Content Placeholder 2"/>
          <p:cNvSpPr>
            <a:spLocks noGrp="1"/>
          </p:cNvSpPr>
          <p:nvPr>
            <p:ph sz="half" idx="1"/>
          </p:nvPr>
        </p:nvSpPr>
        <p:spPr>
          <a:xfrm>
            <a:off x="287524" y="764704"/>
            <a:ext cx="4038600" cy="3700463"/>
          </a:xfrm>
        </p:spPr>
        <p:txBody>
          <a:bodyPr/>
          <a:lstStyle/>
          <a:p>
            <a:pPr algn="just">
              <a:buNone/>
            </a:pPr>
            <a:endParaRPr lang="en-GB" sz="1200" dirty="0" smtClean="0"/>
          </a:p>
          <a:p>
            <a:pPr algn="just">
              <a:buFont typeface="Wingdings" pitchFamily="2" charset="2"/>
              <a:buChar char="Ø"/>
            </a:pPr>
            <a:r>
              <a:rPr lang="en-GB" sz="1600" dirty="0" smtClean="0"/>
              <a:t>A serious global threat.</a:t>
            </a:r>
          </a:p>
          <a:p>
            <a:pPr algn="just">
              <a:buNone/>
            </a:pPr>
            <a:endParaRPr lang="en-GB" sz="1600" dirty="0" smtClean="0"/>
          </a:p>
          <a:p>
            <a:pPr algn="just">
              <a:buFont typeface="Wingdings" pitchFamily="2" charset="2"/>
              <a:buChar char="Ø"/>
            </a:pPr>
            <a:r>
              <a:rPr lang="en-GB" sz="1600" dirty="0" smtClean="0"/>
              <a:t>Devastating impacts on highly vulnerable estuarine and low lying coastal zones </a:t>
            </a:r>
            <a:r>
              <a:rPr lang="en-GB" sz="1200" dirty="0" smtClean="0"/>
              <a:t>(</a:t>
            </a:r>
            <a:r>
              <a:rPr lang="en-GB" sz="1200" dirty="0" err="1" smtClean="0"/>
              <a:t>Barbosa</a:t>
            </a:r>
            <a:r>
              <a:rPr lang="en-GB" sz="1200" dirty="0" smtClean="0"/>
              <a:t> and Silva, 2009). </a:t>
            </a:r>
          </a:p>
          <a:p>
            <a:pPr algn="just">
              <a:buFont typeface="Wingdings" pitchFamily="2" charset="2"/>
              <a:buChar char="Ø"/>
            </a:pPr>
            <a:endParaRPr lang="en-GB" sz="1600" dirty="0" smtClean="0"/>
          </a:p>
          <a:p>
            <a:pPr algn="just">
              <a:buFont typeface="Wingdings" pitchFamily="2" charset="2"/>
              <a:buChar char="Ø"/>
            </a:pPr>
            <a:r>
              <a:rPr lang="en-GB" sz="1600" dirty="0" smtClean="0"/>
              <a:t>Modern SLR is a matter of concern due to its potential acceleration </a:t>
            </a:r>
            <a:r>
              <a:rPr lang="en-GB" sz="1200" dirty="0" smtClean="0"/>
              <a:t>(</a:t>
            </a:r>
            <a:r>
              <a:rPr lang="en-GB" sz="1200" dirty="0" err="1" smtClean="0"/>
              <a:t>Wunsch</a:t>
            </a:r>
            <a:r>
              <a:rPr lang="en-GB" sz="1200" dirty="0" smtClean="0"/>
              <a:t> </a:t>
            </a:r>
            <a:r>
              <a:rPr lang="en-GB" sz="1200" i="1" dirty="0" smtClean="0"/>
              <a:t>et al</a:t>
            </a:r>
            <a:r>
              <a:rPr lang="en-GB" sz="1200" dirty="0" smtClean="0"/>
              <a:t>, 2007). </a:t>
            </a:r>
            <a:endParaRPr lang="en-GB" sz="1600" dirty="0" smtClean="0"/>
          </a:p>
          <a:p>
            <a:pPr algn="just">
              <a:buNone/>
            </a:pPr>
            <a:endParaRPr lang="en-GB" sz="1200" dirty="0" smtClean="0"/>
          </a:p>
          <a:p>
            <a:pPr algn="just">
              <a:buNone/>
            </a:pPr>
            <a:endParaRPr lang="en-GB" sz="2000" dirty="0" smtClean="0"/>
          </a:p>
          <a:p>
            <a:pPr algn="just">
              <a:buFont typeface="Wingdings" pitchFamily="2" charset="2"/>
              <a:buChar char="Ø"/>
            </a:pPr>
            <a:endParaRPr lang="en-GB" dirty="0" smtClean="0"/>
          </a:p>
          <a:p>
            <a:pPr algn="just">
              <a:buFont typeface="Wingdings" pitchFamily="2" charset="2"/>
              <a:buChar char="Ø"/>
            </a:pPr>
            <a:endParaRPr lang="en-GB" sz="2000" dirty="0" smtClean="0"/>
          </a:p>
          <a:p>
            <a:pPr algn="just">
              <a:buFont typeface="Wingdings" pitchFamily="2" charset="2"/>
              <a:buChar char="Ø"/>
            </a:pPr>
            <a:endParaRPr lang="en-GB" sz="2000" dirty="0" smtClean="0"/>
          </a:p>
        </p:txBody>
      </p:sp>
      <p:sp>
        <p:nvSpPr>
          <p:cNvPr id="8" name="Content Placeholder 7"/>
          <p:cNvSpPr>
            <a:spLocks noGrp="1"/>
          </p:cNvSpPr>
          <p:nvPr>
            <p:ph sz="half" idx="2"/>
          </p:nvPr>
        </p:nvSpPr>
        <p:spPr>
          <a:xfrm>
            <a:off x="4648200" y="980728"/>
            <a:ext cx="4038600" cy="3700463"/>
          </a:xfrm>
        </p:spPr>
        <p:txBody>
          <a:bodyPr/>
          <a:lstStyle/>
          <a:p>
            <a:pPr algn="just">
              <a:buFont typeface="Wingdings" pitchFamily="2" charset="2"/>
              <a:buChar char="Ø"/>
            </a:pPr>
            <a:r>
              <a:rPr lang="en-GB" sz="1600" dirty="0" smtClean="0">
                <a:solidFill>
                  <a:schemeClr val="bg1"/>
                </a:solidFill>
              </a:rPr>
              <a:t>Significant urbanising trends </a:t>
            </a:r>
            <a:r>
              <a:rPr lang="en-GB" sz="1200" dirty="0" smtClean="0">
                <a:solidFill>
                  <a:schemeClr val="bg1"/>
                </a:solidFill>
              </a:rPr>
              <a:t>(</a:t>
            </a:r>
            <a:r>
              <a:rPr lang="en-GB" sz="1200" dirty="0" err="1" smtClean="0">
                <a:solidFill>
                  <a:schemeClr val="bg1"/>
                </a:solidFill>
              </a:rPr>
              <a:t>Nicholls</a:t>
            </a:r>
            <a:r>
              <a:rPr lang="en-GB" sz="1200" dirty="0" smtClean="0">
                <a:solidFill>
                  <a:schemeClr val="bg1"/>
                </a:solidFill>
              </a:rPr>
              <a:t>, 2002).</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 40% of England and Wales’ manufacturing industry in coastal zone </a:t>
            </a:r>
            <a:r>
              <a:rPr lang="en-GB" sz="1200" dirty="0" smtClean="0">
                <a:solidFill>
                  <a:schemeClr val="bg1"/>
                </a:solidFill>
              </a:rPr>
              <a:t>(de la Vega-</a:t>
            </a:r>
            <a:r>
              <a:rPr lang="en-GB" sz="1200" dirty="0" err="1" smtClean="0">
                <a:solidFill>
                  <a:schemeClr val="bg1"/>
                </a:solidFill>
              </a:rPr>
              <a:t>Leinert</a:t>
            </a:r>
            <a:r>
              <a:rPr lang="en-GB" sz="1200" dirty="0" smtClean="0">
                <a:solidFill>
                  <a:schemeClr val="bg1"/>
                </a:solidFill>
              </a:rPr>
              <a:t> and </a:t>
            </a:r>
            <a:r>
              <a:rPr lang="en-GB" sz="1200" dirty="0" err="1" smtClean="0">
                <a:solidFill>
                  <a:schemeClr val="bg1"/>
                </a:solidFill>
              </a:rPr>
              <a:t>Nicholls</a:t>
            </a:r>
            <a:r>
              <a:rPr lang="en-GB" sz="1200" dirty="0" smtClean="0">
                <a:solidFill>
                  <a:schemeClr val="bg1"/>
                </a:solidFill>
              </a:rPr>
              <a:t>, 2008).</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 Ketchum (1972).</a:t>
            </a:r>
          </a:p>
          <a:p>
            <a:pPr algn="just">
              <a:buNone/>
            </a:pPr>
            <a:endParaRPr lang="en-GB" sz="1600" dirty="0" smtClean="0">
              <a:solidFill>
                <a:schemeClr val="bg1"/>
              </a:solidFill>
            </a:endParaRPr>
          </a:p>
          <a:p>
            <a:pPr algn="just">
              <a:buFont typeface="Wingdings" pitchFamily="2" charset="2"/>
              <a:buChar char="Ø"/>
            </a:pPr>
            <a:r>
              <a:rPr lang="en-GB" sz="1600" dirty="0" smtClean="0">
                <a:solidFill>
                  <a:schemeClr val="bg1"/>
                </a:solidFill>
              </a:rPr>
              <a:t>Designated RAMSAR and EU Marine site. </a:t>
            </a:r>
          </a:p>
          <a:p>
            <a:endParaRPr lang="en-GB" dirty="0"/>
          </a:p>
        </p:txBody>
      </p:sp>
      <p:pic>
        <p:nvPicPr>
          <p:cNvPr id="9" name="Picture 8"/>
          <p:cNvPicPr/>
          <p:nvPr/>
        </p:nvPicPr>
        <p:blipFill>
          <a:blip r:embed="rId2" cstate="print"/>
          <a:srcRect/>
          <a:stretch>
            <a:fillRect/>
          </a:stretch>
        </p:blipFill>
        <p:spPr bwMode="auto">
          <a:xfrm>
            <a:off x="4648200" y="4077072"/>
            <a:ext cx="4495800" cy="2780928"/>
          </a:xfrm>
          <a:prstGeom prst="rect">
            <a:avLst/>
          </a:prstGeom>
          <a:ln>
            <a:noFill/>
          </a:ln>
          <a:effectLst>
            <a:outerShdw blurRad="292100" dist="139700" dir="2700000" algn="tl" rotWithShape="0">
              <a:srgbClr val="333333">
                <a:alpha val="65000"/>
              </a:srgbClr>
            </a:outerShdw>
          </a:effectLst>
        </p:spPr>
      </p:pic>
      <p:sp>
        <p:nvSpPr>
          <p:cNvPr id="12" name="TextBox 11"/>
          <p:cNvSpPr txBox="1"/>
          <p:nvPr/>
        </p:nvSpPr>
        <p:spPr>
          <a:xfrm>
            <a:off x="7344308" y="6406299"/>
            <a:ext cx="1980220" cy="553998"/>
          </a:xfrm>
          <a:prstGeom prst="rect">
            <a:avLst/>
          </a:prstGeom>
          <a:noFill/>
        </p:spPr>
        <p:txBody>
          <a:bodyPr wrap="square" rtlCol="0">
            <a:spAutoFit/>
          </a:bodyPr>
          <a:lstStyle/>
          <a:p>
            <a:r>
              <a:rPr lang="en-GB" sz="1200" b="1" dirty="0" smtClean="0">
                <a:solidFill>
                  <a:srgbClr val="000000"/>
                </a:solidFill>
              </a:rPr>
              <a:t>Green and Smith (2009)</a:t>
            </a:r>
          </a:p>
          <a:p>
            <a:endParaRPr lang="en-GB" dirty="0"/>
          </a:p>
        </p:txBody>
      </p:sp>
      <p:pic>
        <p:nvPicPr>
          <p:cNvPr id="13" name="Picture 12"/>
          <p:cNvPicPr/>
          <p:nvPr/>
        </p:nvPicPr>
        <p:blipFill>
          <a:blip r:embed="rId3" cstate="print"/>
          <a:srcRect t="2284" r="1758" b="5077"/>
          <a:stretch>
            <a:fillRect/>
          </a:stretch>
        </p:blipFill>
        <p:spPr bwMode="auto">
          <a:xfrm>
            <a:off x="0" y="4077071"/>
            <a:ext cx="4326124" cy="2780929"/>
          </a:xfrm>
          <a:prstGeom prst="rect">
            <a:avLst/>
          </a:prstGeom>
          <a:noFill/>
          <a:ln w="9525">
            <a:noFill/>
            <a:miter lim="800000"/>
            <a:headEnd/>
            <a:tailEnd/>
          </a:ln>
        </p:spPr>
      </p:pic>
      <p:sp>
        <p:nvSpPr>
          <p:cNvPr id="14" name="TextBox 13"/>
          <p:cNvSpPr txBox="1"/>
          <p:nvPr/>
        </p:nvSpPr>
        <p:spPr>
          <a:xfrm>
            <a:off x="3095836" y="6129300"/>
            <a:ext cx="1008112" cy="276999"/>
          </a:xfrm>
          <a:prstGeom prst="rect">
            <a:avLst/>
          </a:prstGeom>
          <a:noFill/>
        </p:spPr>
        <p:txBody>
          <a:bodyPr wrap="square" rtlCol="0">
            <a:spAutoFit/>
          </a:bodyPr>
          <a:lstStyle/>
          <a:p>
            <a:r>
              <a:rPr lang="en-GB" sz="1200" b="1" dirty="0" smtClean="0">
                <a:solidFill>
                  <a:srgbClr val="000000"/>
                </a:solidFill>
              </a:rPr>
              <a:t>Hare (2010)</a:t>
            </a:r>
            <a:endParaRPr lang="en-GB" sz="1200" b="1" dirty="0">
              <a:solidFill>
                <a:srgbClr val="000000"/>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chemeClr val="tx1">
                    <a:lumMod val="75000"/>
                  </a:schemeClr>
                </a:solidFill>
              </a:rPr>
              <a:t>Climate Change: Storminess</a:t>
            </a:r>
            <a:endParaRPr lang="en-GB" dirty="0">
              <a:solidFill>
                <a:schemeClr val="tx1">
                  <a:lumMod val="75000"/>
                </a:schemeClr>
              </a:solidFill>
            </a:endParaRPr>
          </a:p>
        </p:txBody>
      </p:sp>
      <p:sp>
        <p:nvSpPr>
          <p:cNvPr id="3" name="Content Placeholder 2"/>
          <p:cNvSpPr>
            <a:spLocks noGrp="1"/>
          </p:cNvSpPr>
          <p:nvPr>
            <p:ph idx="1"/>
          </p:nvPr>
        </p:nvSpPr>
        <p:spPr>
          <a:xfrm>
            <a:off x="4139952" y="1016955"/>
            <a:ext cx="4726868" cy="5544616"/>
          </a:xfrm>
        </p:spPr>
        <p:txBody>
          <a:bodyPr/>
          <a:lstStyle/>
          <a:p>
            <a:pPr algn="just">
              <a:buFont typeface="Wingdings" pitchFamily="2" charset="2"/>
              <a:buChar char="Ø"/>
            </a:pPr>
            <a:r>
              <a:rPr lang="en-GB" sz="1600" i="1" dirty="0" smtClean="0"/>
              <a:t>‘Significant increase in cyclonic activity over the North Atlantic and storminess increased in the north east Atlantic and north west Europe’</a:t>
            </a:r>
            <a:r>
              <a:rPr lang="en-GB" sz="1600" dirty="0" smtClean="0"/>
              <a:t> </a:t>
            </a:r>
            <a:r>
              <a:rPr lang="en-GB" sz="1200" dirty="0" smtClean="0"/>
              <a:t>(Wolf, 2009; 14)</a:t>
            </a:r>
            <a:endParaRPr lang="en-GB" sz="1600" dirty="0" smtClean="0"/>
          </a:p>
          <a:p>
            <a:pPr algn="just">
              <a:buFont typeface="Wingdings" pitchFamily="2" charset="2"/>
              <a:buChar char="Ø"/>
            </a:pPr>
            <a:endParaRPr lang="en-GB" sz="1600" dirty="0" smtClean="0">
              <a:solidFill>
                <a:srgbClr val="FFFFFF"/>
              </a:solidFill>
            </a:endParaRPr>
          </a:p>
          <a:p>
            <a:pPr algn="just">
              <a:buFont typeface="Wingdings" pitchFamily="2" charset="2"/>
              <a:buChar char="Ø"/>
            </a:pPr>
            <a:r>
              <a:rPr lang="en-GB" sz="1600" dirty="0" smtClean="0"/>
              <a:t>Changes in atmospheric pressure, wind speed and wind direction (particularly during storms), enhance the generation of surge levels, waves and associated currents- coastal erosion and flooding (</a:t>
            </a:r>
            <a:r>
              <a:rPr lang="en-GB" sz="1200" dirty="0" err="1" smtClean="0"/>
              <a:t>Rayner</a:t>
            </a:r>
            <a:r>
              <a:rPr lang="en-GB" sz="1200" dirty="0" smtClean="0"/>
              <a:t> and Parker, 2010). </a:t>
            </a:r>
            <a:endParaRPr lang="en-GB" sz="1600" dirty="0" smtClean="0"/>
          </a:p>
          <a:p>
            <a:pPr algn="just">
              <a:buFont typeface="Wingdings" pitchFamily="2" charset="2"/>
              <a:buChar char="Ø"/>
            </a:pPr>
            <a:endParaRPr lang="en-GB" sz="1600" dirty="0" smtClean="0">
              <a:solidFill>
                <a:srgbClr val="00FFCC"/>
              </a:solidFill>
            </a:endParaRPr>
          </a:p>
          <a:p>
            <a:pPr algn="just">
              <a:buFont typeface="Wingdings" pitchFamily="2" charset="2"/>
              <a:buChar char="Ø"/>
            </a:pPr>
            <a:r>
              <a:rPr lang="en-GB" sz="1600" dirty="0" smtClean="0">
                <a:solidFill>
                  <a:srgbClr val="00FFCC"/>
                </a:solidFill>
              </a:rPr>
              <a:t>Bristol Channel exposed to high wind speeds and strong prevailing winds </a:t>
            </a:r>
            <a:r>
              <a:rPr lang="en-GB" sz="1200" dirty="0" smtClean="0">
                <a:solidFill>
                  <a:srgbClr val="00FFCC"/>
                </a:solidFill>
              </a:rPr>
              <a:t>(Phillips and Crisp, 2008)</a:t>
            </a:r>
            <a:endParaRPr lang="en-GB" sz="1600" dirty="0" smtClean="0">
              <a:solidFill>
                <a:srgbClr val="00FFCC"/>
              </a:solidFill>
            </a:endParaRPr>
          </a:p>
          <a:p>
            <a:pPr algn="just">
              <a:buFont typeface="Wingdings" pitchFamily="2" charset="2"/>
              <a:buChar char="Ø"/>
            </a:pPr>
            <a:endParaRPr lang="en-GB" sz="1600" dirty="0" smtClean="0">
              <a:solidFill>
                <a:srgbClr val="00FFCC"/>
              </a:solidFill>
            </a:endParaRPr>
          </a:p>
          <a:p>
            <a:pPr algn="just">
              <a:buFont typeface="Wingdings" pitchFamily="2" charset="2"/>
              <a:buChar char="Ø"/>
            </a:pPr>
            <a:r>
              <a:rPr lang="en-GB" sz="1600" dirty="0" smtClean="0">
                <a:solidFill>
                  <a:schemeClr val="bg1"/>
                </a:solidFill>
              </a:rPr>
              <a:t>Sea level trends in conjunction with assessment of winds and storms allow identification of shoreline consequences </a:t>
            </a:r>
            <a:r>
              <a:rPr lang="en-GB" sz="1200" dirty="0" smtClean="0">
                <a:solidFill>
                  <a:schemeClr val="bg1"/>
                </a:solidFill>
              </a:rPr>
              <a:t>(Phillips, 2008). …</a:t>
            </a:r>
          </a:p>
          <a:p>
            <a:pPr algn="just">
              <a:buFont typeface="Wingdings" pitchFamily="2" charset="2"/>
              <a:buChar char="Ø"/>
            </a:pPr>
            <a:endParaRPr lang="en-GB" sz="1200" dirty="0" smtClean="0">
              <a:solidFill>
                <a:schemeClr val="bg1"/>
              </a:solidFill>
            </a:endParaRPr>
          </a:p>
          <a:p>
            <a:pPr algn="just">
              <a:buFont typeface="Wingdings" pitchFamily="2" charset="2"/>
              <a:buChar char="Ø"/>
            </a:pPr>
            <a:r>
              <a:rPr lang="en-GB" sz="1600" dirty="0" smtClean="0">
                <a:solidFill>
                  <a:schemeClr val="bg1"/>
                </a:solidFill>
              </a:rPr>
              <a:t>A major issue in coastal research for future shoreline management </a:t>
            </a:r>
            <a:r>
              <a:rPr lang="en-GB" sz="1200" dirty="0" smtClean="0">
                <a:solidFill>
                  <a:schemeClr val="bg1"/>
                </a:solidFill>
              </a:rPr>
              <a:t>(</a:t>
            </a:r>
            <a:r>
              <a:rPr lang="en-GB" sz="1200" dirty="0" err="1" smtClean="0">
                <a:solidFill>
                  <a:schemeClr val="bg1"/>
                </a:solidFill>
              </a:rPr>
              <a:t>Nicholls</a:t>
            </a:r>
            <a:r>
              <a:rPr lang="en-GB" sz="1200" dirty="0" smtClean="0">
                <a:solidFill>
                  <a:schemeClr val="bg1"/>
                </a:solidFill>
              </a:rPr>
              <a:t> </a:t>
            </a:r>
            <a:r>
              <a:rPr lang="en-GB" sz="1200" i="1" dirty="0" smtClean="0">
                <a:solidFill>
                  <a:schemeClr val="bg1"/>
                </a:solidFill>
              </a:rPr>
              <a:t>et al,</a:t>
            </a:r>
            <a:r>
              <a:rPr lang="en-GB" sz="1200" dirty="0" smtClean="0">
                <a:solidFill>
                  <a:schemeClr val="bg1"/>
                </a:solidFill>
              </a:rPr>
              <a:t> 2007). </a:t>
            </a:r>
            <a:endParaRPr lang="en-GB" sz="1600" dirty="0" smtClean="0">
              <a:solidFill>
                <a:schemeClr val="bg1"/>
              </a:solidFill>
            </a:endParaRPr>
          </a:p>
          <a:p>
            <a:pPr algn="just">
              <a:buFont typeface="Wingdings" pitchFamily="2" charset="2"/>
              <a:buChar char="Ø"/>
            </a:pPr>
            <a:endParaRPr lang="en-GB" sz="1400" dirty="0" smtClean="0">
              <a:solidFill>
                <a:schemeClr val="bg1"/>
              </a:solidFill>
            </a:endParaRPr>
          </a:p>
          <a:p>
            <a:pPr algn="just">
              <a:buFont typeface="Wingdings" pitchFamily="2" charset="2"/>
              <a:buChar char="Ø"/>
            </a:pPr>
            <a:endParaRPr lang="en-GB" sz="1400" dirty="0" smtClean="0">
              <a:solidFill>
                <a:schemeClr val="bg1"/>
              </a:solidFill>
            </a:endParaRPr>
          </a:p>
          <a:p>
            <a:pPr algn="just">
              <a:buFont typeface="Wingdings" pitchFamily="2" charset="2"/>
              <a:buChar char="Ø"/>
            </a:pPr>
            <a:endParaRPr lang="en-GB" sz="2000" dirty="0" smtClean="0">
              <a:solidFill>
                <a:schemeClr val="bg1"/>
              </a:solidFill>
            </a:endParaRPr>
          </a:p>
          <a:p>
            <a:pPr>
              <a:buFont typeface="Wingdings" pitchFamily="2" charset="2"/>
              <a:buChar char="Ø"/>
            </a:pPr>
            <a:endParaRPr lang="en-GB" dirty="0"/>
          </a:p>
        </p:txBody>
      </p:sp>
      <p:pic>
        <p:nvPicPr>
          <p:cNvPr id="4" name="Picture 3" descr="[ image: Confronting nature to save the Head would be costly]"/>
          <p:cNvPicPr/>
          <p:nvPr/>
        </p:nvPicPr>
        <p:blipFill>
          <a:blip r:embed="rId3" cstate="print"/>
          <a:srcRect/>
          <a:stretch>
            <a:fillRect/>
          </a:stretch>
        </p:blipFill>
        <p:spPr bwMode="auto">
          <a:xfrm>
            <a:off x="817240" y="1016955"/>
            <a:ext cx="2494620" cy="2484053"/>
          </a:xfrm>
          <a:prstGeom prst="rect">
            <a:avLst/>
          </a:prstGeom>
          <a:ln>
            <a:noFill/>
          </a:ln>
          <a:effectLst>
            <a:outerShdw blurRad="292100" dist="139700" dir="2700000" algn="tl" rotWithShape="0">
              <a:srgbClr val="333333">
                <a:alpha val="65000"/>
              </a:srgbClr>
            </a:outerShdw>
          </a:effectLst>
        </p:spPr>
      </p:pic>
      <p:pic>
        <p:nvPicPr>
          <p:cNvPr id="7" name="Picture 6" descr="http://www.walesinternationalconsortium.com/institutions/images/swansea%20met%20logo.gif"/>
          <p:cNvPicPr/>
          <p:nvPr/>
        </p:nvPicPr>
        <p:blipFill>
          <a:blip r:embed="rId4" cstate="print"/>
          <a:srcRect/>
          <a:stretch>
            <a:fillRect/>
          </a:stretch>
        </p:blipFill>
        <p:spPr bwMode="auto">
          <a:xfrm>
            <a:off x="8063880" y="6561571"/>
            <a:ext cx="1080120" cy="287585"/>
          </a:xfrm>
          <a:prstGeom prst="rect">
            <a:avLst/>
          </a:prstGeom>
          <a:noFill/>
          <a:ln w="9525">
            <a:noFill/>
            <a:miter lim="800000"/>
            <a:headEnd/>
            <a:tailEnd/>
          </a:ln>
        </p:spPr>
      </p:pic>
      <p:sp>
        <p:nvSpPr>
          <p:cNvPr id="8" name="TextBox 7"/>
          <p:cNvSpPr txBox="1"/>
          <p:nvPr/>
        </p:nvSpPr>
        <p:spPr>
          <a:xfrm>
            <a:off x="2159732" y="3224009"/>
            <a:ext cx="1368152" cy="276999"/>
          </a:xfrm>
          <a:prstGeom prst="rect">
            <a:avLst/>
          </a:prstGeom>
          <a:noFill/>
        </p:spPr>
        <p:txBody>
          <a:bodyPr wrap="square" rtlCol="0">
            <a:spAutoFit/>
          </a:bodyPr>
          <a:lstStyle/>
          <a:p>
            <a:r>
              <a:rPr lang="en-GB" sz="1200" b="1" dirty="0" smtClean="0">
                <a:solidFill>
                  <a:srgbClr val="000000"/>
                </a:solidFill>
              </a:rPr>
              <a:t>Kirby (1999)</a:t>
            </a:r>
            <a:endParaRPr lang="en-GB" sz="1200" dirty="0">
              <a:solidFill>
                <a:srgbClr val="000000"/>
              </a:solidFill>
            </a:endParaRPr>
          </a:p>
        </p:txBody>
      </p:sp>
      <p:pic>
        <p:nvPicPr>
          <p:cNvPr id="9" name="Content Placeholder 4"/>
          <p:cNvPicPr>
            <a:picLocks/>
          </p:cNvPicPr>
          <p:nvPr/>
        </p:nvPicPr>
        <p:blipFill>
          <a:blip r:embed="rId5" cstate="print"/>
          <a:srcRect l="1085" t="4494" r="30363" b="2247"/>
          <a:stretch>
            <a:fillRect/>
          </a:stretch>
        </p:blipFill>
        <p:spPr bwMode="auto">
          <a:xfrm>
            <a:off x="287778" y="3789040"/>
            <a:ext cx="3672154" cy="2591090"/>
          </a:xfrm>
          <a:prstGeom prst="rect">
            <a:avLst/>
          </a:prstGeom>
          <a:ln>
            <a:noFill/>
          </a:ln>
          <a:effectLst>
            <a:outerShdw blurRad="292100" dist="139700" dir="2700000" algn="tl" rotWithShape="0">
              <a:srgbClr val="333333">
                <a:alpha val="65000"/>
              </a:srgbClr>
            </a:outerShdw>
          </a:effectLst>
        </p:spPr>
      </p:pic>
      <p:sp>
        <p:nvSpPr>
          <p:cNvPr id="10" name="TextBox 9"/>
          <p:cNvSpPr txBox="1"/>
          <p:nvPr/>
        </p:nvSpPr>
        <p:spPr>
          <a:xfrm>
            <a:off x="2159732" y="6423071"/>
            <a:ext cx="2232248" cy="276999"/>
          </a:xfrm>
          <a:prstGeom prst="rect">
            <a:avLst/>
          </a:prstGeom>
          <a:noFill/>
        </p:spPr>
        <p:txBody>
          <a:bodyPr wrap="square" rtlCol="0">
            <a:spAutoFit/>
          </a:bodyPr>
          <a:lstStyle/>
          <a:p>
            <a:r>
              <a:rPr lang="en-GB" sz="1200" b="1" dirty="0" smtClean="0">
                <a:solidFill>
                  <a:srgbClr val="000000"/>
                </a:solidFill>
              </a:rPr>
              <a:t>Phillips and Crisp (2010)</a:t>
            </a:r>
            <a:endParaRPr lang="en-GB" sz="1200" dirty="0">
              <a:solidFill>
                <a:srgbClr val="000000"/>
              </a:solidFill>
            </a:endParaRPr>
          </a:p>
        </p:txBody>
      </p:sp>
    </p:spTree>
  </p:cSld>
  <p:clrMapOvr>
    <a:masterClrMapping/>
  </p:clrMapOvr>
  <p:transition advTm="73507"/>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0"/>
            <a:ext cx="8229600" cy="1143000"/>
          </a:xfrm>
        </p:spPr>
        <p:txBody>
          <a:bodyPr/>
          <a:lstStyle/>
          <a:p>
            <a:r>
              <a:rPr lang="en-US" sz="4000" dirty="0" smtClean="0">
                <a:solidFill>
                  <a:srgbClr val="00FFCC"/>
                </a:solidFill>
              </a:rPr>
              <a:t>Methodology</a:t>
            </a:r>
            <a:endParaRPr lang="en-US" sz="4000" dirty="0">
              <a:solidFill>
                <a:srgbClr val="00FFCC"/>
              </a:solidFill>
            </a:endParaRPr>
          </a:p>
        </p:txBody>
      </p:sp>
      <p:sp>
        <p:nvSpPr>
          <p:cNvPr id="22" name="Content Placeholder 21"/>
          <p:cNvSpPr>
            <a:spLocks noGrp="1"/>
          </p:cNvSpPr>
          <p:nvPr>
            <p:ph idx="1"/>
          </p:nvPr>
        </p:nvSpPr>
        <p:spPr>
          <a:xfrm>
            <a:off x="0" y="620688"/>
            <a:ext cx="5112060" cy="3700463"/>
          </a:xfrm>
        </p:spPr>
        <p:txBody>
          <a:bodyPr/>
          <a:lstStyle/>
          <a:p>
            <a:pPr algn="just">
              <a:buNone/>
            </a:pPr>
            <a:r>
              <a:rPr lang="en-GB" dirty="0" smtClean="0">
                <a:solidFill>
                  <a:schemeClr val="bg1"/>
                </a:solidFill>
              </a:rPr>
              <a:t> </a:t>
            </a:r>
            <a:endParaRPr lang="en-GB" sz="2000" dirty="0" smtClean="0">
              <a:solidFill>
                <a:schemeClr val="bg1"/>
              </a:solidFill>
            </a:endParaRPr>
          </a:p>
          <a:p>
            <a:pPr algn="just">
              <a:buFont typeface="Wingdings" pitchFamily="2" charset="2"/>
              <a:buChar char="Ø"/>
            </a:pPr>
            <a:r>
              <a:rPr lang="en-GB" sz="1800" dirty="0" smtClean="0">
                <a:solidFill>
                  <a:schemeClr val="bg1"/>
                </a:solidFill>
              </a:rPr>
              <a:t>Desk top study undertaken to collate secondary data to establish physical and socio-economical characteristics and importance.</a:t>
            </a:r>
          </a:p>
          <a:p>
            <a:pPr algn="just">
              <a:buFont typeface="Wingdings" pitchFamily="2" charset="2"/>
              <a:buChar char="Ø"/>
            </a:pPr>
            <a:r>
              <a:rPr lang="en-GB" sz="1800" dirty="0" smtClean="0">
                <a:solidFill>
                  <a:schemeClr val="bg1"/>
                </a:solidFill>
              </a:rPr>
              <a:t>Fifteen years (1993 to 2007) of sea level data obtained from POL tide gauges; Mumbles, Newport, </a:t>
            </a:r>
            <a:r>
              <a:rPr lang="en-GB" sz="1800" dirty="0" err="1" smtClean="0">
                <a:solidFill>
                  <a:schemeClr val="bg1"/>
                </a:solidFill>
              </a:rPr>
              <a:t>Hinkley</a:t>
            </a:r>
            <a:r>
              <a:rPr lang="en-GB" sz="1800" dirty="0" smtClean="0">
                <a:solidFill>
                  <a:schemeClr val="bg1"/>
                </a:solidFill>
              </a:rPr>
              <a:t> Point and </a:t>
            </a:r>
            <a:r>
              <a:rPr lang="en-GB" sz="1800" dirty="0" err="1" smtClean="0">
                <a:solidFill>
                  <a:schemeClr val="bg1"/>
                </a:solidFill>
              </a:rPr>
              <a:t>Ilfracombe</a:t>
            </a:r>
            <a:r>
              <a:rPr lang="en-GB" sz="1800" dirty="0" smtClean="0">
                <a:solidFill>
                  <a:schemeClr val="bg1"/>
                </a:solidFill>
              </a:rPr>
              <a:t>.</a:t>
            </a:r>
          </a:p>
          <a:p>
            <a:pPr algn="just">
              <a:buFont typeface="Wingdings" pitchFamily="2" charset="2"/>
              <a:buChar char="Ø"/>
            </a:pPr>
            <a:r>
              <a:rPr lang="en-GB" sz="1800" dirty="0" smtClean="0">
                <a:solidFill>
                  <a:schemeClr val="bg1"/>
                </a:solidFill>
              </a:rPr>
              <a:t>Detailed daily sea level records previously converted into monthly means by Phillips and Crisp (2010).</a:t>
            </a:r>
          </a:p>
          <a:p>
            <a:pPr algn="just">
              <a:buFont typeface="Wingdings" pitchFamily="2" charset="2"/>
              <a:buChar char="Ø"/>
            </a:pPr>
            <a:r>
              <a:rPr lang="en-GB" sz="1800" dirty="0" smtClean="0">
                <a:solidFill>
                  <a:schemeClr val="bg1"/>
                </a:solidFill>
              </a:rPr>
              <a:t>Fifteen years of raw wind data obtained from Met Office owned Turbot Bank Buoy.</a:t>
            </a:r>
          </a:p>
          <a:p>
            <a:pPr algn="just">
              <a:buFont typeface="Wingdings" pitchFamily="2" charset="2"/>
              <a:buChar char="Ø"/>
            </a:pPr>
            <a:r>
              <a:rPr lang="en-GB" sz="1800" dirty="0" smtClean="0">
                <a:solidFill>
                  <a:schemeClr val="bg1"/>
                </a:solidFill>
              </a:rPr>
              <a:t>Monthly and annual mean and extreme wind speeds calculated.</a:t>
            </a:r>
          </a:p>
          <a:p>
            <a:pPr algn="just">
              <a:buFont typeface="Wingdings" pitchFamily="2" charset="2"/>
              <a:buChar char="Ø"/>
            </a:pPr>
            <a:r>
              <a:rPr lang="en-GB" sz="1800" dirty="0" smtClean="0">
                <a:solidFill>
                  <a:schemeClr val="bg1"/>
                </a:solidFill>
              </a:rPr>
              <a:t>Trend identification and statistical analysis subsequently carried out.</a:t>
            </a:r>
          </a:p>
          <a:p>
            <a:pPr>
              <a:buFont typeface="Wingdings" pitchFamily="2" charset="2"/>
              <a:buChar char="Ø"/>
            </a:pPr>
            <a:endParaRPr lang="en-GB" dirty="0" smtClean="0"/>
          </a:p>
          <a:p>
            <a:pPr>
              <a:buFont typeface="Wingdings" pitchFamily="2" charset="2"/>
              <a:buChar char="Ø"/>
            </a:pPr>
            <a:endParaRPr lang="en-GB" dirty="0" smtClean="0"/>
          </a:p>
        </p:txBody>
      </p:sp>
      <p:pic>
        <p:nvPicPr>
          <p:cNvPr id="13" name="Picture 12"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pic>
        <p:nvPicPr>
          <p:cNvPr id="23" name="Picture 22"/>
          <p:cNvPicPr/>
          <p:nvPr/>
        </p:nvPicPr>
        <p:blipFill>
          <a:blip r:embed="rId4" cstate="print"/>
          <a:srcRect r="1518"/>
          <a:stretch>
            <a:fillRect/>
          </a:stretch>
        </p:blipFill>
        <p:spPr bwMode="auto">
          <a:xfrm>
            <a:off x="5364088" y="1140639"/>
            <a:ext cx="3612244" cy="2334017"/>
          </a:xfrm>
          <a:prstGeom prst="rect">
            <a:avLst/>
          </a:prstGeom>
          <a:ln>
            <a:noFill/>
          </a:ln>
          <a:effectLst>
            <a:outerShdw blurRad="292100" dist="139700" dir="2700000" algn="tl" rotWithShape="0">
              <a:srgbClr val="333333">
                <a:alpha val="65000"/>
              </a:srgbClr>
            </a:outerShdw>
          </a:effectLst>
        </p:spPr>
      </p:pic>
      <p:sp>
        <p:nvSpPr>
          <p:cNvPr id="24" name="TextBox 23"/>
          <p:cNvSpPr txBox="1"/>
          <p:nvPr/>
        </p:nvSpPr>
        <p:spPr>
          <a:xfrm>
            <a:off x="8063880" y="3197657"/>
            <a:ext cx="1307988" cy="276999"/>
          </a:xfrm>
          <a:prstGeom prst="rect">
            <a:avLst/>
          </a:prstGeom>
          <a:noFill/>
        </p:spPr>
        <p:txBody>
          <a:bodyPr wrap="square" rtlCol="0">
            <a:spAutoFit/>
          </a:bodyPr>
          <a:lstStyle/>
          <a:p>
            <a:r>
              <a:rPr lang="en-GB" sz="1200" b="1" dirty="0" smtClean="0">
                <a:solidFill>
                  <a:srgbClr val="000000"/>
                </a:solidFill>
              </a:rPr>
              <a:t>Crisp (2009)</a:t>
            </a:r>
            <a:endParaRPr lang="en-GB" sz="1200" b="1" dirty="0">
              <a:solidFill>
                <a:srgbClr val="000000"/>
              </a:solidFill>
            </a:endParaRPr>
          </a:p>
        </p:txBody>
      </p:sp>
      <p:pic>
        <p:nvPicPr>
          <p:cNvPr id="29697" name="Picture 1"/>
          <p:cNvPicPr>
            <a:picLocks noChangeAspect="1" noChangeArrowheads="1"/>
          </p:cNvPicPr>
          <p:nvPr/>
        </p:nvPicPr>
        <p:blipFill>
          <a:blip r:embed="rId5" cstate="print"/>
          <a:srcRect t="3604" r="58070" b="5861"/>
          <a:stretch>
            <a:fillRect/>
          </a:stretch>
        </p:blipFill>
        <p:spPr bwMode="auto">
          <a:xfrm>
            <a:off x="6036332" y="3751655"/>
            <a:ext cx="2650468" cy="2850607"/>
          </a:xfrm>
          <a:prstGeom prst="rect">
            <a:avLst/>
          </a:prstGeom>
          <a:ln>
            <a:noFill/>
          </a:ln>
          <a:effectLst>
            <a:outerShdw blurRad="292100" dist="139700" dir="2700000" algn="tl" rotWithShape="0">
              <a:srgbClr val="333333">
                <a:alpha val="65000"/>
              </a:srgbClr>
            </a:outerShdw>
          </a:effectLst>
        </p:spPr>
      </p:pic>
    </p:spTree>
  </p:cSld>
  <p:clrMapOvr>
    <a:masterClrMapping/>
  </p:clrMapOvr>
  <p:transition advTm="67595"/>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472100" y="2776364"/>
            <a:ext cx="3405063" cy="1143000"/>
          </a:xfrm>
        </p:spPr>
        <p:txBody>
          <a:bodyPr/>
          <a:lstStyle/>
          <a:p>
            <a:pPr algn="just">
              <a:buFont typeface="Wingdings" pitchFamily="2" charset="2"/>
              <a:buChar char="Ø"/>
            </a:pPr>
            <a:r>
              <a:rPr lang="en-GB" sz="2000" b="1" dirty="0" smtClean="0">
                <a:latin typeface="+mn-lt"/>
              </a:rPr>
              <a:t>A declining fifteen year trend (1993 to 2007 inclusive) was seen for both monthly mean and maximum wind speeds over the Bristol Channel/ Severn Estuary.</a:t>
            </a:r>
            <a:endParaRPr lang="en-GB" sz="2000" b="1" dirty="0">
              <a:latin typeface="+mn-lt"/>
            </a:endParaRPr>
          </a:p>
        </p:txBody>
      </p:sp>
      <p:graphicFrame>
        <p:nvGraphicFramePr>
          <p:cNvPr id="18" name="Content Placeholder 17"/>
          <p:cNvGraphicFramePr>
            <a:graphicFrameLocks noGrp="1"/>
          </p:cNvGraphicFramePr>
          <p:nvPr>
            <p:ph sz="half" idx="2"/>
          </p:nvPr>
        </p:nvGraphicFramePr>
        <p:xfrm>
          <a:off x="180528" y="3573015"/>
          <a:ext cx="5039544" cy="327614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1" name="Chart 20"/>
          <p:cNvGraphicFramePr/>
          <p:nvPr/>
        </p:nvGraphicFramePr>
        <p:xfrm>
          <a:off x="180528" y="0"/>
          <a:ext cx="5039544" cy="3347864"/>
        </p:xfrm>
        <a:graphic>
          <a:graphicData uri="http://schemas.openxmlformats.org/drawingml/2006/chart">
            <c:chart xmlns:c="http://schemas.openxmlformats.org/drawingml/2006/chart" xmlns:r="http://schemas.openxmlformats.org/officeDocument/2006/relationships" r:id="rId4"/>
          </a:graphicData>
        </a:graphic>
      </p:graphicFrame>
      <p:pic>
        <p:nvPicPr>
          <p:cNvPr id="6" name="Picture 5" descr="http://www.walesinternationalconsortium.com/institutions/images/swansea%20met%20logo.gif"/>
          <p:cNvPicPr/>
          <p:nvPr/>
        </p:nvPicPr>
        <p:blipFill>
          <a:blip r:embed="rId5" cstate="print"/>
          <a:srcRect/>
          <a:stretch>
            <a:fillRect/>
          </a:stretch>
        </p:blipFill>
        <p:spPr bwMode="auto">
          <a:xfrm>
            <a:off x="8063880" y="6561571"/>
            <a:ext cx="1080120" cy="287585"/>
          </a:xfrm>
          <a:prstGeom prst="rect">
            <a:avLst/>
          </a:prstGeom>
          <a:noFill/>
          <a:ln w="9525">
            <a:noFill/>
            <a:miter lim="800000"/>
            <a:headEnd/>
            <a:tailEnd/>
          </a:ln>
        </p:spPr>
      </p:pic>
      <p:sp>
        <p:nvSpPr>
          <p:cNvPr id="7" name="TextBox 6"/>
          <p:cNvSpPr txBox="1"/>
          <p:nvPr/>
        </p:nvSpPr>
        <p:spPr>
          <a:xfrm>
            <a:off x="6119664" y="692696"/>
            <a:ext cx="3024336" cy="707886"/>
          </a:xfrm>
          <a:prstGeom prst="rect">
            <a:avLst/>
          </a:prstGeom>
          <a:noFill/>
        </p:spPr>
        <p:txBody>
          <a:bodyPr wrap="square" rtlCol="0">
            <a:spAutoFit/>
          </a:bodyPr>
          <a:lstStyle/>
          <a:p>
            <a:r>
              <a:rPr lang="en-GB" sz="4000" b="1" dirty="0" smtClean="0"/>
              <a:t>Results</a:t>
            </a:r>
            <a:endParaRPr lang="en-GB" sz="4000" b="1" dirty="0"/>
          </a:p>
        </p:txBody>
      </p:sp>
    </p:spTree>
  </p:cSld>
  <p:clrMapOvr>
    <a:masterClrMapping/>
  </p:clrMapOvr>
  <p:transition advTm="18595"/>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457200" y="1268413"/>
            <a:ext cx="8208963" cy="5329237"/>
          </a:xfrm>
          <a:prstGeom prst="rect">
            <a:avLst/>
          </a:prstGeom>
          <a:noFill/>
          <a:ln w="9525">
            <a:noFill/>
            <a:miter lim="800000"/>
            <a:headEnd/>
            <a:tailEnd/>
          </a:ln>
          <a:effectLst/>
        </p:spPr>
        <p:txBody>
          <a:bodyPr wrap="none" anchor="ctr"/>
          <a:lstStyle/>
          <a:p>
            <a:endParaRPr lang="en-GB"/>
          </a:p>
        </p:txBody>
      </p:sp>
      <p:sp>
        <p:nvSpPr>
          <p:cNvPr id="30723" name="Rectangle 3"/>
          <p:cNvSpPr>
            <a:spLocks noGrp="1" noChangeArrowheads="1"/>
          </p:cNvSpPr>
          <p:nvPr>
            <p:ph type="title"/>
          </p:nvPr>
        </p:nvSpPr>
        <p:spPr>
          <a:xfrm>
            <a:off x="457200" y="548680"/>
            <a:ext cx="8229600" cy="1143000"/>
          </a:xfrm>
        </p:spPr>
        <p:txBody>
          <a:bodyPr/>
          <a:lstStyle/>
          <a:p>
            <a:pPr algn="just">
              <a:buFont typeface="Wingdings" pitchFamily="2" charset="2"/>
              <a:buChar char="Ø"/>
            </a:pPr>
            <a:r>
              <a:rPr lang="en-GB" sz="2400" b="1" dirty="0" smtClean="0">
                <a:latin typeface="+mn-lt"/>
              </a:rPr>
              <a:t>A small range of prevailing south westerly wind directions (180 to 210º) also characterised this period (1993 to 2007 inclusive).</a:t>
            </a:r>
            <a:endParaRPr lang="en-GB" sz="2400" b="1" dirty="0">
              <a:latin typeface="+mn-lt"/>
            </a:endParaRPr>
          </a:p>
        </p:txBody>
      </p:sp>
      <p:graphicFrame>
        <p:nvGraphicFramePr>
          <p:cNvPr id="5" name="Content Placeholder 4"/>
          <p:cNvGraphicFramePr>
            <a:graphicFrameLocks noGrp="1"/>
          </p:cNvGraphicFramePr>
          <p:nvPr>
            <p:ph sz="quarter" idx="4294967295"/>
          </p:nvPr>
        </p:nvGraphicFramePr>
        <p:xfrm>
          <a:off x="755576" y="1952836"/>
          <a:ext cx="7668852" cy="4365104"/>
        </p:xfrm>
        <a:graphic>
          <a:graphicData uri="http://schemas.openxmlformats.org/drawingml/2006/chart">
            <c:chart xmlns:c="http://schemas.openxmlformats.org/drawingml/2006/chart" xmlns:r="http://schemas.openxmlformats.org/officeDocument/2006/relationships" r:id="rId3"/>
          </a:graphicData>
        </a:graphic>
      </p:graphicFrame>
      <p:pic>
        <p:nvPicPr>
          <p:cNvPr id="6" name="Picture 5" descr="http://www.walesinternationalconsortium.com/institutions/images/swansea%20met%20logo.gif"/>
          <p:cNvPicPr/>
          <p:nvPr/>
        </p:nvPicPr>
        <p:blipFill>
          <a:blip r:embed="rId4"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ransition advTm="17644"/>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93404"/>
            <a:ext cx="4031940" cy="5364596"/>
          </a:xfrm>
        </p:spPr>
        <p:txBody>
          <a:bodyPr/>
          <a:lstStyle/>
          <a:p>
            <a:pPr algn="just">
              <a:buFont typeface="Wingdings" pitchFamily="2" charset="2"/>
              <a:buChar char="Ø"/>
            </a:pPr>
            <a:r>
              <a:rPr lang="en-GB" sz="1600" dirty="0" smtClean="0"/>
              <a:t>MSL response to climate forcing factors such as wind speeds and directions is of increasing interest to study on a regional-local scale </a:t>
            </a:r>
            <a:r>
              <a:rPr lang="en-GB" sz="1200" dirty="0" smtClean="0"/>
              <a:t>(Holman </a:t>
            </a:r>
            <a:r>
              <a:rPr lang="en-GB" sz="1200" i="1" dirty="0" smtClean="0"/>
              <a:t>et al</a:t>
            </a:r>
            <a:r>
              <a:rPr lang="en-GB" sz="1200" dirty="0" smtClean="0"/>
              <a:t>, 2008).</a:t>
            </a:r>
            <a:endParaRPr lang="en-GB" sz="1600" dirty="0" smtClean="0"/>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t>Mean sea levels are often dependent on the location that they are measured Woodworth (2000).</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Severn Estuary tide gauges; Newport and </a:t>
            </a:r>
            <a:r>
              <a:rPr lang="en-GB" sz="1600" dirty="0" err="1" smtClean="0">
                <a:solidFill>
                  <a:schemeClr val="bg1"/>
                </a:solidFill>
              </a:rPr>
              <a:t>Hinkley</a:t>
            </a:r>
            <a:r>
              <a:rPr lang="en-GB" sz="1600" dirty="0" smtClean="0">
                <a:solidFill>
                  <a:schemeClr val="bg1"/>
                </a:solidFill>
              </a:rPr>
              <a:t> Point showed an increasing trend in annual MSLs in response to westerly wind directions.</a:t>
            </a: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Prevailing </a:t>
            </a:r>
            <a:r>
              <a:rPr lang="en-GB" sz="1600" dirty="0" err="1" smtClean="0">
                <a:solidFill>
                  <a:schemeClr val="bg1"/>
                </a:solidFill>
              </a:rPr>
              <a:t>westerlies</a:t>
            </a:r>
            <a:r>
              <a:rPr lang="en-GB" sz="1600" dirty="0" smtClean="0">
                <a:solidFill>
                  <a:schemeClr val="bg1"/>
                </a:solidFill>
              </a:rPr>
              <a:t> funnelled along axis towards the two otherwise sheltered tide gauges </a:t>
            </a:r>
            <a:r>
              <a:rPr lang="en-GB" sz="1200" dirty="0" smtClean="0">
                <a:solidFill>
                  <a:schemeClr val="bg1"/>
                </a:solidFill>
              </a:rPr>
              <a:t>(Manning et al, 2010). </a:t>
            </a:r>
            <a:endParaRPr lang="en-GB" sz="1600" dirty="0" smtClean="0">
              <a:solidFill>
                <a:schemeClr val="bg1"/>
              </a:solidFill>
            </a:endParaRPr>
          </a:p>
          <a:p>
            <a:endParaRPr lang="en-GB" dirty="0"/>
          </a:p>
        </p:txBody>
      </p:sp>
      <p:graphicFrame>
        <p:nvGraphicFramePr>
          <p:cNvPr id="4" name="Chart 3"/>
          <p:cNvGraphicFramePr/>
          <p:nvPr/>
        </p:nvGraphicFramePr>
        <p:xfrm>
          <a:off x="4355976" y="332656"/>
          <a:ext cx="4788024" cy="3096344"/>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p:nvPr/>
        </p:nvGraphicFramePr>
        <p:xfrm>
          <a:off x="4355976" y="3617640"/>
          <a:ext cx="4788024" cy="3240360"/>
        </p:xfrm>
        <a:graphic>
          <a:graphicData uri="http://schemas.openxmlformats.org/drawingml/2006/chart">
            <c:chart xmlns:c="http://schemas.openxmlformats.org/drawingml/2006/chart" xmlns:r="http://schemas.openxmlformats.org/officeDocument/2006/relationships" r:id="rId4"/>
          </a:graphicData>
        </a:graphic>
      </p:graphicFrame>
      <p:sp>
        <p:nvSpPr>
          <p:cNvPr id="7" name="TextBox 6"/>
          <p:cNvSpPr txBox="1"/>
          <p:nvPr/>
        </p:nvSpPr>
        <p:spPr>
          <a:xfrm>
            <a:off x="251520" y="332656"/>
            <a:ext cx="3780420" cy="984885"/>
          </a:xfrm>
          <a:prstGeom prst="rect">
            <a:avLst/>
          </a:prstGeom>
          <a:noFill/>
        </p:spPr>
        <p:txBody>
          <a:bodyPr wrap="square" rtlCol="0">
            <a:spAutoFit/>
          </a:bodyPr>
          <a:lstStyle/>
          <a:p>
            <a:pPr algn="ctr"/>
            <a:r>
              <a:rPr lang="en-GB" sz="2000" b="1" dirty="0" smtClean="0">
                <a:solidFill>
                  <a:srgbClr val="00FFCC"/>
                </a:solidFill>
              </a:rPr>
              <a:t>Mean Sea Level Response to Wind Parameters.</a:t>
            </a:r>
          </a:p>
          <a:p>
            <a:endParaRPr lang="en-GB" dirty="0"/>
          </a:p>
        </p:txBody>
      </p:sp>
    </p:spTree>
  </p:cSld>
  <p:clrMapOvr>
    <a:masterClrMapping/>
  </p:clrMapOvr>
  <p:transition advTm="50404"/>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4048" y="512677"/>
            <a:ext cx="3672408" cy="1728192"/>
          </a:xfrm>
        </p:spPr>
        <p:txBody>
          <a:bodyPr/>
          <a:lstStyle/>
          <a:p>
            <a:pPr algn="just">
              <a:buFont typeface="Wingdings" pitchFamily="2" charset="2"/>
              <a:buChar char="Ø"/>
            </a:pPr>
            <a:r>
              <a:rPr lang="en-GB" sz="1800" dirty="0" smtClean="0"/>
              <a:t>Bristol Channel tide gauges; Mumbles and </a:t>
            </a:r>
            <a:r>
              <a:rPr lang="en-GB" sz="1800" dirty="0" err="1" smtClean="0"/>
              <a:t>Ilfracombe</a:t>
            </a:r>
            <a:r>
              <a:rPr lang="en-GB" sz="1800" dirty="0" smtClean="0"/>
              <a:t> demonstrated an inverse relationship between annual MSL and annual mean wind directions.</a:t>
            </a:r>
          </a:p>
          <a:p>
            <a:pPr algn="just"/>
            <a:endParaRPr lang="en-GB" sz="2000" dirty="0"/>
          </a:p>
        </p:txBody>
      </p:sp>
      <p:graphicFrame>
        <p:nvGraphicFramePr>
          <p:cNvPr id="4" name="Chart 3"/>
          <p:cNvGraphicFramePr/>
          <p:nvPr/>
        </p:nvGraphicFramePr>
        <p:xfrm>
          <a:off x="0" y="224644"/>
          <a:ext cx="4654352" cy="306034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p:nvPr/>
        </p:nvGraphicFramePr>
        <p:xfrm>
          <a:off x="0" y="3609020"/>
          <a:ext cx="4654352" cy="3240136"/>
        </p:xfrm>
        <a:graphic>
          <a:graphicData uri="http://schemas.openxmlformats.org/drawingml/2006/chart">
            <c:chart xmlns:c="http://schemas.openxmlformats.org/drawingml/2006/chart" xmlns:r="http://schemas.openxmlformats.org/officeDocument/2006/relationships" r:id="rId4"/>
          </a:graphicData>
        </a:graphic>
      </p:graphicFrame>
      <p:pic>
        <p:nvPicPr>
          <p:cNvPr id="6" name="Picture 5"/>
          <p:cNvPicPr/>
          <p:nvPr/>
        </p:nvPicPr>
        <p:blipFill>
          <a:blip r:embed="rId5" cstate="print"/>
          <a:srcRect l="39408" t="12345" r="11969" b="26008"/>
          <a:stretch>
            <a:fillRect/>
          </a:stretch>
        </p:blipFill>
        <p:spPr bwMode="auto">
          <a:xfrm>
            <a:off x="5004048" y="2420888"/>
            <a:ext cx="3960440" cy="2484276"/>
          </a:xfrm>
          <a:prstGeom prst="rect">
            <a:avLst/>
          </a:prstGeom>
          <a:ln>
            <a:noFill/>
          </a:ln>
          <a:effectLst>
            <a:outerShdw blurRad="292100" dist="139700" dir="2700000" algn="tl" rotWithShape="0">
              <a:srgbClr val="333333">
                <a:alpha val="65000"/>
              </a:srgbClr>
            </a:outerShdw>
          </a:effectLst>
        </p:spPr>
      </p:pic>
      <p:sp>
        <p:nvSpPr>
          <p:cNvPr id="7" name="TextBox 6"/>
          <p:cNvSpPr txBox="1"/>
          <p:nvPr/>
        </p:nvSpPr>
        <p:spPr>
          <a:xfrm>
            <a:off x="4824028" y="5337212"/>
            <a:ext cx="4319972" cy="1200329"/>
          </a:xfrm>
          <a:prstGeom prst="rect">
            <a:avLst/>
          </a:prstGeom>
          <a:noFill/>
        </p:spPr>
        <p:txBody>
          <a:bodyPr wrap="square" rtlCol="0">
            <a:spAutoFit/>
          </a:bodyPr>
          <a:lstStyle/>
          <a:p>
            <a:pPr algn="just">
              <a:buFont typeface="Wingdings" pitchFamily="2" charset="2"/>
              <a:buChar char="Ø"/>
            </a:pPr>
            <a:r>
              <a:rPr lang="en-GB" dirty="0" smtClean="0">
                <a:solidFill>
                  <a:schemeClr val="bg1"/>
                </a:solidFill>
              </a:rPr>
              <a:t> For Mumbles this was attributed to sand waves intercepting onshore waves generated by prevailing south westerly winds.</a:t>
            </a:r>
            <a:endParaRPr lang="en-GB" dirty="0">
              <a:solidFill>
                <a:schemeClr val="bg1"/>
              </a:solidFill>
            </a:endParaRPr>
          </a:p>
        </p:txBody>
      </p:sp>
      <p:sp>
        <p:nvSpPr>
          <p:cNvPr id="8" name="TextBox 7"/>
          <p:cNvSpPr txBox="1"/>
          <p:nvPr/>
        </p:nvSpPr>
        <p:spPr>
          <a:xfrm>
            <a:off x="7488324" y="4628165"/>
            <a:ext cx="1908212" cy="276999"/>
          </a:xfrm>
          <a:prstGeom prst="rect">
            <a:avLst/>
          </a:prstGeom>
          <a:noFill/>
        </p:spPr>
        <p:txBody>
          <a:bodyPr wrap="square" rtlCol="0">
            <a:spAutoFit/>
          </a:bodyPr>
          <a:lstStyle/>
          <a:p>
            <a:r>
              <a:rPr lang="en-GB" sz="1200" b="1" dirty="0" err="1" smtClean="0">
                <a:solidFill>
                  <a:srgbClr val="000000"/>
                </a:solidFill>
              </a:rPr>
              <a:t>Tappin</a:t>
            </a:r>
            <a:r>
              <a:rPr lang="en-GB" sz="1200" b="1" dirty="0" smtClean="0">
                <a:solidFill>
                  <a:srgbClr val="000000"/>
                </a:solidFill>
              </a:rPr>
              <a:t> </a:t>
            </a:r>
            <a:r>
              <a:rPr lang="en-GB" sz="1200" b="1" i="1" dirty="0" smtClean="0">
                <a:solidFill>
                  <a:srgbClr val="000000"/>
                </a:solidFill>
              </a:rPr>
              <a:t>et al (</a:t>
            </a:r>
            <a:r>
              <a:rPr lang="en-GB" sz="1200" b="1" dirty="0" smtClean="0">
                <a:solidFill>
                  <a:srgbClr val="000000"/>
                </a:solidFill>
              </a:rPr>
              <a:t>1994)</a:t>
            </a:r>
            <a:endParaRPr lang="en-GB" sz="1200" b="1" dirty="0">
              <a:solidFill>
                <a:srgbClr val="000000"/>
              </a:solidFill>
            </a:endParaRPr>
          </a:p>
        </p:txBody>
      </p:sp>
      <p:pic>
        <p:nvPicPr>
          <p:cNvPr id="9" name="Picture 8" descr="http://www.walesinternationalconsortium.com/institutions/images/swansea%20met%20logo.gif"/>
          <p:cNvPicPr/>
          <p:nvPr/>
        </p:nvPicPr>
        <p:blipFill>
          <a:blip r:embed="rId6"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ransition advTm="21856"/>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09530"/>
            <a:ext cx="4067944" cy="4667742"/>
          </a:xfrm>
        </p:spPr>
        <p:txBody>
          <a:bodyPr/>
          <a:lstStyle/>
          <a:p>
            <a:pPr algn="just">
              <a:buFont typeface="Wingdings" pitchFamily="2" charset="2"/>
              <a:buChar char="Ø"/>
            </a:pPr>
            <a:r>
              <a:rPr lang="en-GB" sz="2000" dirty="0" smtClean="0"/>
              <a:t>Extreme sea level analysis is important due to the potentially hazardous impact that they have on coastal areas </a:t>
            </a:r>
            <a:r>
              <a:rPr lang="en-GB" sz="1600" dirty="0" smtClean="0"/>
              <a:t>(Lowe and Gregory, 2005; </a:t>
            </a:r>
            <a:r>
              <a:rPr lang="en-GB" sz="1600" dirty="0" err="1" smtClean="0"/>
              <a:t>Leterel</a:t>
            </a:r>
            <a:r>
              <a:rPr lang="en-GB" sz="1600" dirty="0" smtClean="0"/>
              <a:t> </a:t>
            </a:r>
            <a:r>
              <a:rPr lang="en-GB" sz="1600" i="1" dirty="0" smtClean="0"/>
              <a:t>et al,</a:t>
            </a:r>
            <a:r>
              <a:rPr lang="en-GB" sz="1600" dirty="0" smtClean="0"/>
              <a:t> 2010).</a:t>
            </a:r>
          </a:p>
          <a:p>
            <a:pPr algn="just">
              <a:buFont typeface="Wingdings" pitchFamily="2" charset="2"/>
              <a:buChar char="Ø"/>
            </a:pPr>
            <a:endParaRPr lang="en-GB" sz="2000" dirty="0" smtClean="0">
              <a:solidFill>
                <a:srgbClr val="00FFCC"/>
              </a:solidFill>
            </a:endParaRPr>
          </a:p>
          <a:p>
            <a:pPr algn="just">
              <a:buFont typeface="Wingdings" pitchFamily="2" charset="2"/>
              <a:buChar char="Ø"/>
            </a:pPr>
            <a:r>
              <a:rPr lang="en-GB" sz="2000" dirty="0" smtClean="0">
                <a:solidFill>
                  <a:schemeClr val="bg1"/>
                </a:solidFill>
              </a:rPr>
              <a:t>Mumbles was the only tide gauge location where maximum extreme sea levels increased in response to increasing wind angles. </a:t>
            </a:r>
          </a:p>
          <a:p>
            <a:pPr algn="just">
              <a:buFont typeface="Wingdings" pitchFamily="2" charset="2"/>
              <a:buChar char="Ø"/>
            </a:pPr>
            <a:endParaRPr lang="en-GB" sz="2000" dirty="0" smtClean="0">
              <a:solidFill>
                <a:schemeClr val="bg1"/>
              </a:solidFill>
            </a:endParaRPr>
          </a:p>
          <a:p>
            <a:pPr algn="just">
              <a:buFont typeface="Wingdings" pitchFamily="2" charset="2"/>
              <a:buChar char="Ø"/>
            </a:pPr>
            <a:r>
              <a:rPr lang="en-GB" sz="2000" dirty="0" smtClean="0">
                <a:solidFill>
                  <a:schemeClr val="bg1"/>
                </a:solidFill>
              </a:rPr>
              <a:t>The location of the bay meant that prevailing onshore winds caused piling up of water.</a:t>
            </a:r>
          </a:p>
          <a:p>
            <a:endParaRPr lang="en-GB" sz="1800" dirty="0" smtClean="0"/>
          </a:p>
        </p:txBody>
      </p:sp>
      <p:graphicFrame>
        <p:nvGraphicFramePr>
          <p:cNvPr id="4" name="Chart 3"/>
          <p:cNvGraphicFramePr/>
          <p:nvPr/>
        </p:nvGraphicFramePr>
        <p:xfrm>
          <a:off x="4247964" y="2024844"/>
          <a:ext cx="4896036" cy="3222359"/>
        </p:xfrm>
        <a:graphic>
          <a:graphicData uri="http://schemas.openxmlformats.org/drawingml/2006/chart">
            <c:chart xmlns:c="http://schemas.openxmlformats.org/drawingml/2006/chart" xmlns:r="http://schemas.openxmlformats.org/officeDocument/2006/relationships" r:id="rId3"/>
          </a:graphicData>
        </a:graphic>
      </p:graphicFrame>
      <p:sp>
        <p:nvSpPr>
          <p:cNvPr id="9" name="TextBox 8"/>
          <p:cNvSpPr txBox="1"/>
          <p:nvPr/>
        </p:nvSpPr>
        <p:spPr>
          <a:xfrm>
            <a:off x="971600" y="224645"/>
            <a:ext cx="6804756" cy="1107996"/>
          </a:xfrm>
          <a:prstGeom prst="rect">
            <a:avLst/>
          </a:prstGeom>
          <a:noFill/>
        </p:spPr>
        <p:txBody>
          <a:bodyPr wrap="square" rtlCol="0">
            <a:spAutoFit/>
          </a:bodyPr>
          <a:lstStyle/>
          <a:p>
            <a:pPr algn="ctr"/>
            <a:r>
              <a:rPr lang="en-GB" sz="2400" b="1" dirty="0" smtClean="0">
                <a:solidFill>
                  <a:srgbClr val="00FFCC"/>
                </a:solidFill>
              </a:rPr>
              <a:t>Maximum Extreme Sea Level Response to Wind Parameters</a:t>
            </a:r>
            <a:r>
              <a:rPr lang="en-GB" sz="2000" b="1" dirty="0" smtClean="0"/>
              <a:t>.</a:t>
            </a:r>
          </a:p>
          <a:p>
            <a:endParaRPr lang="en-GB" dirty="0"/>
          </a:p>
        </p:txBody>
      </p:sp>
    </p:spTree>
  </p:cSld>
  <p:clrMapOvr>
    <a:masterClrMapping/>
  </p:clrMapOvr>
  <p:transition advTm="48969"/>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noGrp="1"/>
          </p:cNvSpPr>
          <p:nvPr>
            <p:ph idx="1"/>
          </p:nvPr>
        </p:nvSpPr>
        <p:spPr>
          <a:xfrm>
            <a:off x="457200" y="4943630"/>
            <a:ext cx="8229600" cy="1914370"/>
          </a:xfrm>
          <a:prstGeom prst="rect">
            <a:avLst/>
          </a:prstGeom>
          <a:noFill/>
        </p:spPr>
        <p:txBody>
          <a:bodyPr wrap="square" rtlCol="0">
            <a:spAutoFit/>
          </a:bodyPr>
          <a:lstStyle/>
          <a:p>
            <a:pPr algn="just">
              <a:buFont typeface="Wingdings" pitchFamily="2" charset="2"/>
              <a:buChar char="Ø"/>
            </a:pPr>
            <a:r>
              <a:rPr lang="en-GB" sz="2000" b="1" dirty="0" smtClean="0">
                <a:solidFill>
                  <a:schemeClr val="bg1"/>
                </a:solidFill>
              </a:rPr>
              <a:t>Newport and </a:t>
            </a:r>
            <a:r>
              <a:rPr lang="en-GB" sz="2000" b="1" dirty="0" err="1" smtClean="0">
                <a:solidFill>
                  <a:schemeClr val="bg1"/>
                </a:solidFill>
              </a:rPr>
              <a:t>Hinkley</a:t>
            </a:r>
            <a:r>
              <a:rPr lang="en-GB" sz="2000" b="1" dirty="0" smtClean="0">
                <a:solidFill>
                  <a:schemeClr val="bg1"/>
                </a:solidFill>
              </a:rPr>
              <a:t> Point  tide gauge locations showed no response to prevailing </a:t>
            </a:r>
            <a:r>
              <a:rPr lang="en-GB" sz="2000" b="1" dirty="0" err="1" smtClean="0">
                <a:solidFill>
                  <a:schemeClr val="bg1"/>
                </a:solidFill>
              </a:rPr>
              <a:t>westerlies</a:t>
            </a:r>
            <a:r>
              <a:rPr lang="en-GB" sz="2000" b="1" dirty="0" smtClean="0">
                <a:solidFill>
                  <a:schemeClr val="bg1"/>
                </a:solidFill>
              </a:rPr>
              <a:t>. Sheltered within the Severn Estuary, where easterly storms had more influence over maximum extreme sea levels.</a:t>
            </a:r>
          </a:p>
          <a:p>
            <a:endParaRPr lang="en-GB" dirty="0"/>
          </a:p>
        </p:txBody>
      </p:sp>
      <p:graphicFrame>
        <p:nvGraphicFramePr>
          <p:cNvPr id="5" name="Chart 4"/>
          <p:cNvGraphicFramePr/>
          <p:nvPr/>
        </p:nvGraphicFramePr>
        <p:xfrm>
          <a:off x="0" y="296652"/>
          <a:ext cx="4475280" cy="310496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p:cNvGraphicFramePr/>
          <p:nvPr/>
        </p:nvGraphicFramePr>
        <p:xfrm>
          <a:off x="4726800" y="1327094"/>
          <a:ext cx="4417200" cy="3110018"/>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half" idx="1"/>
          </p:nvPr>
        </p:nvSpPr>
        <p:spPr>
          <a:xfrm>
            <a:off x="179512" y="3356992"/>
            <a:ext cx="4038600" cy="3700463"/>
          </a:xfrm>
        </p:spPr>
        <p:txBody>
          <a:bodyPr/>
          <a:lstStyle/>
          <a:p>
            <a:pPr algn="just">
              <a:buNone/>
            </a:pPr>
            <a:endParaRPr lang="en-GB" sz="2000" dirty="0" smtClean="0"/>
          </a:p>
          <a:p>
            <a:pPr algn="just">
              <a:buFont typeface="Wingdings" pitchFamily="2" charset="2"/>
              <a:buChar char="Ø"/>
            </a:pPr>
            <a:r>
              <a:rPr lang="en-GB" sz="2000" dirty="0" smtClean="0">
                <a:solidFill>
                  <a:schemeClr val="bg1"/>
                </a:solidFill>
              </a:rPr>
              <a:t>Together with coastal aspect and sheltered location, results provided an explanation to the lack of significant differences in </a:t>
            </a:r>
            <a:r>
              <a:rPr lang="en-GB" sz="2000" dirty="0" err="1" smtClean="0">
                <a:solidFill>
                  <a:schemeClr val="bg1"/>
                </a:solidFill>
              </a:rPr>
              <a:t>Ilfracombe</a:t>
            </a:r>
            <a:r>
              <a:rPr lang="en-GB" sz="2000" dirty="0" smtClean="0">
                <a:solidFill>
                  <a:schemeClr val="bg1"/>
                </a:solidFill>
              </a:rPr>
              <a:t> mean and extreme sea levels, identified </a:t>
            </a:r>
            <a:r>
              <a:rPr lang="en-GB" sz="2000" dirty="0" smtClean="0">
                <a:solidFill>
                  <a:schemeClr val="bg1"/>
                </a:solidFill>
              </a:rPr>
              <a:t>by Phillips and Crisp (2010).</a:t>
            </a:r>
            <a:endParaRPr lang="en-GB" sz="2000" dirty="0" smtClean="0">
              <a:solidFill>
                <a:schemeClr val="bg1"/>
              </a:solidFill>
            </a:endParaRPr>
          </a:p>
          <a:p>
            <a:pPr>
              <a:buFont typeface="Wingdings" pitchFamily="2" charset="2"/>
              <a:buChar char="Ø"/>
            </a:pPr>
            <a:endParaRPr lang="en-GB" dirty="0">
              <a:solidFill>
                <a:schemeClr val="bg1"/>
              </a:solidFill>
            </a:endParaRPr>
          </a:p>
        </p:txBody>
      </p:sp>
      <p:pic>
        <p:nvPicPr>
          <p:cNvPr id="7" name="Content Placeholder 4"/>
          <p:cNvPicPr>
            <a:picLocks noGrp="1"/>
          </p:cNvPicPr>
          <p:nvPr>
            <p:ph sz="half" idx="2"/>
          </p:nvPr>
        </p:nvPicPr>
        <p:blipFill>
          <a:blip r:embed="rId3" cstate="print"/>
          <a:srcRect l="1085" t="4494" r="30363" b="2247"/>
          <a:stretch>
            <a:fillRect/>
          </a:stretch>
        </p:blipFill>
        <p:spPr bwMode="auto">
          <a:xfrm>
            <a:off x="4731382" y="3537012"/>
            <a:ext cx="4191000" cy="2764359"/>
          </a:xfrm>
          <a:prstGeom prst="rect">
            <a:avLst/>
          </a:prstGeom>
          <a:ln>
            <a:noFill/>
          </a:ln>
          <a:effectLst>
            <a:softEdge rad="112500"/>
          </a:effectLst>
        </p:spPr>
      </p:pic>
      <p:pic>
        <p:nvPicPr>
          <p:cNvPr id="6" name="Picture 5" descr="http://www.walesinternationalconsortium.com/institutions/images/swansea%20met%20logo.gif"/>
          <p:cNvPicPr/>
          <p:nvPr/>
        </p:nvPicPr>
        <p:blipFill>
          <a:blip r:embed="rId4" cstate="print"/>
          <a:srcRect/>
          <a:stretch>
            <a:fillRect/>
          </a:stretch>
        </p:blipFill>
        <p:spPr bwMode="auto">
          <a:xfrm>
            <a:off x="8063880" y="6561571"/>
            <a:ext cx="1080120" cy="287585"/>
          </a:xfrm>
          <a:prstGeom prst="rect">
            <a:avLst/>
          </a:prstGeom>
          <a:noFill/>
          <a:ln w="9525">
            <a:noFill/>
            <a:miter lim="800000"/>
            <a:headEnd/>
            <a:tailEnd/>
          </a:ln>
        </p:spPr>
      </p:pic>
      <p:graphicFrame>
        <p:nvGraphicFramePr>
          <p:cNvPr id="8" name="Chart 7"/>
          <p:cNvGraphicFramePr/>
          <p:nvPr/>
        </p:nvGraphicFramePr>
        <p:xfrm>
          <a:off x="179512" y="304377"/>
          <a:ext cx="4316288" cy="2844316"/>
        </p:xfrm>
        <a:graphic>
          <a:graphicData uri="http://schemas.openxmlformats.org/drawingml/2006/chart">
            <c:chart xmlns:c="http://schemas.openxmlformats.org/drawingml/2006/chart" xmlns:r="http://schemas.openxmlformats.org/officeDocument/2006/relationships" r:id="rId5"/>
          </a:graphicData>
        </a:graphic>
      </p:graphicFrame>
      <p:sp>
        <p:nvSpPr>
          <p:cNvPr id="11" name="TextBox 10"/>
          <p:cNvSpPr txBox="1"/>
          <p:nvPr/>
        </p:nvSpPr>
        <p:spPr>
          <a:xfrm>
            <a:off x="4968044" y="512676"/>
            <a:ext cx="3744416" cy="2554545"/>
          </a:xfrm>
          <a:prstGeom prst="rect">
            <a:avLst/>
          </a:prstGeom>
          <a:noFill/>
        </p:spPr>
        <p:txBody>
          <a:bodyPr wrap="square" rtlCol="0">
            <a:spAutoFit/>
          </a:bodyPr>
          <a:lstStyle/>
          <a:p>
            <a:pPr algn="just">
              <a:buFont typeface="Wingdings" pitchFamily="2" charset="2"/>
              <a:buChar char="Ø"/>
            </a:pPr>
            <a:r>
              <a:rPr lang="en-GB" sz="1600" dirty="0" smtClean="0"/>
              <a:t> Phillips </a:t>
            </a:r>
            <a:r>
              <a:rPr lang="en-GB" sz="1600" dirty="0" smtClean="0"/>
              <a:t>and Crisp (2010)- no significant difference (t=1.989, </a:t>
            </a:r>
            <a:r>
              <a:rPr lang="en-GB" sz="1600" dirty="0" err="1" smtClean="0"/>
              <a:t>df</a:t>
            </a:r>
            <a:r>
              <a:rPr lang="en-GB" sz="1600" dirty="0" smtClean="0"/>
              <a:t>=13, </a:t>
            </a:r>
            <a:r>
              <a:rPr lang="en-GB" sz="1600" dirty="0" smtClean="0"/>
              <a:t>p</a:t>
            </a:r>
            <a:r>
              <a:rPr lang="en-GB" sz="1600" dirty="0" smtClean="0">
                <a:latin typeface="Calibri"/>
              </a:rPr>
              <a:t>&lt;</a:t>
            </a:r>
            <a:r>
              <a:rPr lang="en-GB" sz="1600" dirty="0" smtClean="0"/>
              <a:t>0.05</a:t>
            </a:r>
            <a:r>
              <a:rPr lang="en-GB" sz="1600" dirty="0" smtClean="0"/>
              <a:t>) </a:t>
            </a:r>
            <a:r>
              <a:rPr lang="en-GB" sz="1600" dirty="0" smtClean="0"/>
              <a:t>found between </a:t>
            </a:r>
            <a:r>
              <a:rPr lang="en-GB" sz="1600" dirty="0" smtClean="0"/>
              <a:t>predicted and annual mean sea levels</a:t>
            </a:r>
            <a:r>
              <a:rPr lang="en-GB" sz="1600" dirty="0" smtClean="0"/>
              <a:t>.</a:t>
            </a:r>
          </a:p>
          <a:p>
            <a:pPr algn="just">
              <a:buFont typeface="Wingdings" pitchFamily="2" charset="2"/>
              <a:buChar char="Ø"/>
            </a:pPr>
            <a:endParaRPr lang="en-GB" sz="1600" dirty="0" smtClean="0"/>
          </a:p>
          <a:p>
            <a:pPr algn="just">
              <a:buFont typeface="Wingdings" pitchFamily="2" charset="2"/>
              <a:buChar char="Ø"/>
            </a:pPr>
            <a:r>
              <a:rPr lang="en-GB" sz="1600" dirty="0" smtClean="0"/>
              <a:t> Significantly </a:t>
            </a:r>
            <a:r>
              <a:rPr lang="en-GB" sz="1600" dirty="0" smtClean="0"/>
              <a:t>higher maximum extreme sea levels at Newport, </a:t>
            </a:r>
            <a:r>
              <a:rPr lang="en-GB" sz="1600" dirty="0" err="1" smtClean="0"/>
              <a:t>Hinkley</a:t>
            </a:r>
            <a:r>
              <a:rPr lang="en-GB" sz="1600" dirty="0" smtClean="0"/>
              <a:t> Point and Mumbles in 94,95,97 and </a:t>
            </a:r>
            <a:r>
              <a:rPr lang="en-GB" sz="1600" dirty="0" smtClean="0"/>
              <a:t>98, </a:t>
            </a:r>
            <a:r>
              <a:rPr lang="en-GB" sz="1600" dirty="0" smtClean="0"/>
              <a:t>compared with other </a:t>
            </a:r>
            <a:r>
              <a:rPr lang="en-GB" sz="1600" dirty="0" smtClean="0"/>
              <a:t>years- not the case for</a:t>
            </a:r>
            <a:r>
              <a:rPr lang="en-GB" sz="1600" dirty="0" smtClean="0"/>
              <a:t> </a:t>
            </a:r>
            <a:r>
              <a:rPr lang="en-GB" sz="1600" dirty="0" err="1" smtClean="0"/>
              <a:t>Ilfracombe</a:t>
            </a:r>
            <a:r>
              <a:rPr lang="en-GB" sz="1600" dirty="0" smtClean="0"/>
              <a:t>.</a:t>
            </a:r>
            <a:endParaRPr lang="en-GB" sz="1600" dirty="0"/>
          </a:p>
        </p:txBody>
      </p:sp>
      <p:sp>
        <p:nvSpPr>
          <p:cNvPr id="9" name="TextBox 8"/>
          <p:cNvSpPr txBox="1"/>
          <p:nvPr/>
        </p:nvSpPr>
        <p:spPr>
          <a:xfrm>
            <a:off x="6942162" y="6162871"/>
            <a:ext cx="1980220" cy="276999"/>
          </a:xfrm>
          <a:prstGeom prst="rect">
            <a:avLst/>
          </a:prstGeom>
          <a:noFill/>
        </p:spPr>
        <p:txBody>
          <a:bodyPr wrap="square" rtlCol="0">
            <a:spAutoFit/>
          </a:bodyPr>
          <a:lstStyle/>
          <a:p>
            <a:r>
              <a:rPr lang="en-GB" sz="1200" b="1" dirty="0" smtClean="0">
                <a:solidFill>
                  <a:srgbClr val="000000"/>
                </a:solidFill>
              </a:rPr>
              <a:t>Phillips and Crisp (2010)</a:t>
            </a:r>
            <a:endParaRPr lang="en-GB" sz="1200" b="1" dirty="0">
              <a:solidFill>
                <a:srgbClr val="000000"/>
              </a:solidFill>
            </a:endParaRPr>
          </a:p>
        </p:txBody>
      </p:sp>
    </p:spTree>
  </p:cSld>
  <p:clrMapOvr>
    <a:masterClrMapping/>
  </p:clrMapOvr>
  <p:transition advTm="81823"/>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egional map"/>
          <p:cNvPicPr/>
          <p:nvPr/>
        </p:nvPicPr>
        <p:blipFill>
          <a:blip r:embed="rId3" cstate="print"/>
          <a:srcRect l="37502" t="74632" r="370"/>
          <a:stretch>
            <a:fillRect/>
          </a:stretch>
        </p:blipFill>
        <p:spPr bwMode="auto">
          <a:xfrm>
            <a:off x="4603810" y="836712"/>
            <a:ext cx="4350329" cy="2483978"/>
          </a:xfrm>
          <a:prstGeom prst="rect">
            <a:avLst/>
          </a:prstGeom>
          <a:ln>
            <a:noFill/>
          </a:ln>
          <a:effectLst>
            <a:softEdge rad="112500"/>
          </a:effectLst>
        </p:spPr>
      </p:pic>
      <p:sp>
        <p:nvSpPr>
          <p:cNvPr id="8" name="TextBox 7"/>
          <p:cNvSpPr txBox="1"/>
          <p:nvPr/>
        </p:nvSpPr>
        <p:spPr>
          <a:xfrm>
            <a:off x="215516" y="620688"/>
            <a:ext cx="3996444" cy="7294305"/>
          </a:xfrm>
          <a:prstGeom prst="rect">
            <a:avLst/>
          </a:prstGeom>
          <a:noFill/>
        </p:spPr>
        <p:txBody>
          <a:bodyPr wrap="square" rtlCol="0">
            <a:spAutoFit/>
          </a:bodyPr>
          <a:lstStyle/>
          <a:p>
            <a:pPr>
              <a:buFont typeface="Wingdings" pitchFamily="2" charset="2"/>
              <a:buChar char="Ø"/>
            </a:pPr>
            <a:r>
              <a:rPr lang="en-GB" sz="2400" b="1" dirty="0" smtClean="0">
                <a:solidFill>
                  <a:schemeClr val="bg1"/>
                </a:solidFill>
                <a:latin typeface="+mn-lt"/>
              </a:rPr>
              <a:t> The use of land based wind data in near-shore oceanographic work is very common </a:t>
            </a:r>
            <a:r>
              <a:rPr lang="en-GB" sz="2000" b="1" dirty="0" smtClean="0">
                <a:solidFill>
                  <a:schemeClr val="bg1"/>
                </a:solidFill>
                <a:latin typeface="+mn-lt"/>
              </a:rPr>
              <a:t>(</a:t>
            </a:r>
            <a:r>
              <a:rPr lang="en-GB" sz="2000" b="1" dirty="0" err="1" smtClean="0">
                <a:solidFill>
                  <a:schemeClr val="bg1"/>
                </a:solidFill>
                <a:latin typeface="+mn-lt"/>
              </a:rPr>
              <a:t>Schwing</a:t>
            </a:r>
            <a:r>
              <a:rPr lang="en-GB" sz="2000" b="1" dirty="0" smtClean="0">
                <a:solidFill>
                  <a:schemeClr val="bg1"/>
                </a:solidFill>
                <a:latin typeface="+mn-lt"/>
              </a:rPr>
              <a:t> and </a:t>
            </a:r>
            <a:r>
              <a:rPr lang="en-GB" sz="2000" b="1" dirty="0" smtClean="0">
                <a:solidFill>
                  <a:schemeClr val="bg1"/>
                </a:solidFill>
                <a:latin typeface="+mn-lt"/>
              </a:rPr>
              <a:t>Blanton1984</a:t>
            </a:r>
            <a:r>
              <a:rPr lang="en-GB" sz="2000" b="1" dirty="0" smtClean="0">
                <a:solidFill>
                  <a:schemeClr val="bg1"/>
                </a:solidFill>
                <a:latin typeface="+mn-lt"/>
              </a:rPr>
              <a:t>).</a:t>
            </a:r>
            <a:r>
              <a:rPr lang="en-GB" b="1" dirty="0" smtClean="0">
                <a:solidFill>
                  <a:schemeClr val="bg1"/>
                </a:solidFill>
                <a:latin typeface="+mn-lt"/>
              </a:rPr>
              <a:t/>
            </a:r>
            <a:br>
              <a:rPr lang="en-GB" b="1" dirty="0" smtClean="0">
                <a:solidFill>
                  <a:schemeClr val="bg1"/>
                </a:solidFill>
                <a:latin typeface="+mn-lt"/>
              </a:rPr>
            </a:br>
            <a:endParaRPr lang="en-GB" sz="2400" b="1" dirty="0" smtClean="0">
              <a:solidFill>
                <a:schemeClr val="bg1"/>
              </a:solidFill>
              <a:latin typeface="+mn-lt"/>
            </a:endParaRPr>
          </a:p>
          <a:p>
            <a:pPr algn="just">
              <a:buFont typeface="Wingdings" pitchFamily="2" charset="2"/>
              <a:buChar char="Ø"/>
            </a:pPr>
            <a:r>
              <a:rPr lang="en-GB" sz="2400" b="1" dirty="0" smtClean="0">
                <a:solidFill>
                  <a:schemeClr val="bg1"/>
                </a:solidFill>
                <a:latin typeface="+mn-lt"/>
              </a:rPr>
              <a:t> Penarth Beach study </a:t>
            </a:r>
            <a:r>
              <a:rPr lang="en-GB" sz="2000" b="1" dirty="0" smtClean="0">
                <a:solidFill>
                  <a:schemeClr val="bg1"/>
                </a:solidFill>
                <a:latin typeface="+mn-lt"/>
              </a:rPr>
              <a:t>(Phillips, 2008).</a:t>
            </a:r>
            <a:endParaRPr lang="en-GB" sz="2400" b="1" dirty="0" smtClean="0">
              <a:solidFill>
                <a:schemeClr val="bg1"/>
              </a:solidFill>
              <a:latin typeface="+mn-lt"/>
            </a:endParaRPr>
          </a:p>
          <a:p>
            <a:pPr algn="just">
              <a:buFont typeface="Wingdings" pitchFamily="2" charset="2"/>
              <a:buChar char="Ø"/>
            </a:pPr>
            <a:endParaRPr lang="en-US" sz="2400" b="1" dirty="0" smtClean="0">
              <a:solidFill>
                <a:schemeClr val="bg1"/>
              </a:solidFill>
              <a:latin typeface="+mn-lt"/>
            </a:endParaRPr>
          </a:p>
          <a:p>
            <a:pPr algn="just">
              <a:buFont typeface="Wingdings" pitchFamily="2" charset="2"/>
              <a:buChar char="Ø"/>
            </a:pPr>
            <a:r>
              <a:rPr lang="en-US" sz="2400" b="1" dirty="0" smtClean="0">
                <a:solidFill>
                  <a:schemeClr val="bg1"/>
                </a:solidFill>
                <a:latin typeface="+mn-lt"/>
              </a:rPr>
              <a:t> </a:t>
            </a:r>
            <a:r>
              <a:rPr lang="en-US" sz="2400" b="1" dirty="0" err="1" smtClean="0">
                <a:solidFill>
                  <a:schemeClr val="bg1"/>
                </a:solidFill>
                <a:latin typeface="+mn-lt"/>
              </a:rPr>
              <a:t>Simm</a:t>
            </a:r>
            <a:r>
              <a:rPr lang="en-US" sz="2400" b="1" dirty="0" smtClean="0">
                <a:solidFill>
                  <a:schemeClr val="bg1"/>
                </a:solidFill>
                <a:latin typeface="+mn-lt"/>
              </a:rPr>
              <a:t> </a:t>
            </a:r>
            <a:r>
              <a:rPr lang="en-US" sz="2000" b="1" dirty="0" smtClean="0">
                <a:solidFill>
                  <a:schemeClr val="bg1"/>
                </a:solidFill>
                <a:latin typeface="+mn-lt"/>
              </a:rPr>
              <a:t>(1996: 118) </a:t>
            </a:r>
            <a:r>
              <a:rPr lang="en-US" sz="2400" b="1" dirty="0" smtClean="0">
                <a:solidFill>
                  <a:schemeClr val="bg1"/>
                </a:solidFill>
                <a:latin typeface="+mn-lt"/>
              </a:rPr>
              <a:t>stated that ‘</a:t>
            </a:r>
            <a:r>
              <a:rPr lang="en-GB" sz="2400" b="1" i="1" dirty="0" smtClean="0">
                <a:solidFill>
                  <a:schemeClr val="bg1"/>
                </a:solidFill>
                <a:latin typeface="+mn-lt"/>
              </a:rPr>
              <a:t>on land, records may easily show a 10-20% reduction in wind speeds compared to values measured over water.’</a:t>
            </a:r>
          </a:p>
          <a:p>
            <a:endParaRPr lang="en-GB" b="1" i="1" dirty="0" smtClean="0">
              <a:solidFill>
                <a:schemeClr val="bg1"/>
              </a:solidFill>
              <a:latin typeface="Goudy Old Style" pitchFamily="18" charset="0"/>
            </a:endParaRPr>
          </a:p>
          <a:p>
            <a:pPr>
              <a:buFont typeface="Arial" pitchFamily="34" charset="0"/>
              <a:buChar char="•"/>
            </a:pPr>
            <a:endParaRPr lang="en-GB" b="1" dirty="0" smtClean="0">
              <a:solidFill>
                <a:schemeClr val="bg1"/>
              </a:solidFill>
              <a:latin typeface="Goudy Old Style" pitchFamily="18" charset="0"/>
            </a:endParaRPr>
          </a:p>
          <a:p>
            <a:endParaRPr lang="en-GB" b="1" dirty="0" smtClean="0">
              <a:solidFill>
                <a:schemeClr val="bg1"/>
              </a:solidFill>
              <a:latin typeface="Goudy Old Style" pitchFamily="18" charset="0"/>
            </a:endParaRPr>
          </a:p>
          <a:p>
            <a:endParaRPr lang="en-GB" b="1" dirty="0" smtClean="0">
              <a:solidFill>
                <a:schemeClr val="bg1"/>
              </a:solidFill>
              <a:latin typeface="Goudy Old Style" pitchFamily="18" charset="0"/>
            </a:endParaRPr>
          </a:p>
          <a:p>
            <a:endParaRPr lang="en-GB" b="1" dirty="0" smtClean="0">
              <a:solidFill>
                <a:schemeClr val="bg1"/>
              </a:solidFill>
              <a:latin typeface="Goudy Old Style" pitchFamily="18" charset="0"/>
            </a:endParaRPr>
          </a:p>
          <a:p>
            <a:endParaRPr lang="en-GB" dirty="0"/>
          </a:p>
        </p:txBody>
      </p:sp>
      <p:pic>
        <p:nvPicPr>
          <p:cNvPr id="9" name="Picture 8"/>
          <p:cNvPicPr/>
          <p:nvPr/>
        </p:nvPicPr>
        <p:blipFill>
          <a:blip r:embed="rId4" cstate="print"/>
          <a:srcRect l="34635" t="29970" b="23847"/>
          <a:stretch>
            <a:fillRect/>
          </a:stretch>
        </p:blipFill>
        <p:spPr bwMode="auto">
          <a:xfrm>
            <a:off x="4603810" y="4172890"/>
            <a:ext cx="4350329" cy="2539046"/>
          </a:xfrm>
          <a:prstGeom prst="rect">
            <a:avLst/>
          </a:prstGeom>
          <a:ln>
            <a:noFill/>
          </a:ln>
          <a:effectLst>
            <a:softEdge rad="112500"/>
          </a:effectLst>
        </p:spPr>
      </p:pic>
      <p:sp>
        <p:nvSpPr>
          <p:cNvPr id="10" name="TextBox 9"/>
          <p:cNvSpPr txBox="1"/>
          <p:nvPr/>
        </p:nvSpPr>
        <p:spPr>
          <a:xfrm>
            <a:off x="4603810" y="128826"/>
            <a:ext cx="4350329" cy="707886"/>
          </a:xfrm>
          <a:prstGeom prst="rect">
            <a:avLst/>
          </a:prstGeom>
          <a:noFill/>
        </p:spPr>
        <p:txBody>
          <a:bodyPr wrap="square" rtlCol="0">
            <a:spAutoFit/>
          </a:bodyPr>
          <a:lstStyle/>
          <a:p>
            <a:r>
              <a:rPr lang="en-GB" sz="2400" b="1" dirty="0" err="1" smtClean="0">
                <a:latin typeface="+mn-lt"/>
              </a:rPr>
              <a:t>Rhoose</a:t>
            </a:r>
            <a:r>
              <a:rPr lang="en-GB" sz="2400" b="1" dirty="0" smtClean="0">
                <a:latin typeface="+mn-lt"/>
              </a:rPr>
              <a:t> station: </a:t>
            </a:r>
            <a:r>
              <a:rPr lang="en-GB" sz="1600" b="1" dirty="0" smtClean="0">
                <a:latin typeface="+mn-lt"/>
              </a:rPr>
              <a:t>Over land wind measurements</a:t>
            </a:r>
            <a:endParaRPr lang="en-GB" sz="2400" b="1" dirty="0">
              <a:latin typeface="+mn-lt"/>
            </a:endParaRPr>
          </a:p>
        </p:txBody>
      </p:sp>
      <p:sp>
        <p:nvSpPr>
          <p:cNvPr id="11" name="TextBox 10"/>
          <p:cNvSpPr txBox="1"/>
          <p:nvPr/>
        </p:nvSpPr>
        <p:spPr>
          <a:xfrm>
            <a:off x="4603810" y="3465004"/>
            <a:ext cx="4216662" cy="707886"/>
          </a:xfrm>
          <a:prstGeom prst="rect">
            <a:avLst/>
          </a:prstGeom>
          <a:noFill/>
        </p:spPr>
        <p:txBody>
          <a:bodyPr wrap="square" rtlCol="0">
            <a:spAutoFit/>
          </a:bodyPr>
          <a:lstStyle/>
          <a:p>
            <a:r>
              <a:rPr lang="en-GB" sz="2400" b="1" dirty="0" smtClean="0">
                <a:latin typeface="+mn-lt"/>
              </a:rPr>
              <a:t>Turbot Bank Buoy: </a:t>
            </a:r>
            <a:r>
              <a:rPr lang="en-GB" sz="1600" b="1" dirty="0" smtClean="0">
                <a:latin typeface="+mn-lt"/>
              </a:rPr>
              <a:t>Over water wind measurements</a:t>
            </a:r>
            <a:endParaRPr lang="en-GB" sz="2400" b="1" dirty="0">
              <a:latin typeface="+mn-lt"/>
            </a:endParaRPr>
          </a:p>
        </p:txBody>
      </p:sp>
      <p:sp>
        <p:nvSpPr>
          <p:cNvPr id="13" name="TextBox 12"/>
          <p:cNvSpPr txBox="1"/>
          <p:nvPr/>
        </p:nvSpPr>
        <p:spPr>
          <a:xfrm>
            <a:off x="7297955" y="2991435"/>
            <a:ext cx="1656184" cy="276999"/>
          </a:xfrm>
          <a:prstGeom prst="rect">
            <a:avLst/>
          </a:prstGeom>
          <a:noFill/>
        </p:spPr>
        <p:txBody>
          <a:bodyPr wrap="square" rtlCol="0">
            <a:spAutoFit/>
          </a:bodyPr>
          <a:lstStyle/>
          <a:p>
            <a:r>
              <a:rPr lang="en-GB" sz="1200" b="1" dirty="0" smtClean="0">
                <a:solidFill>
                  <a:srgbClr val="000000"/>
                </a:solidFill>
              </a:rPr>
              <a:t>Met Office (</a:t>
            </a:r>
            <a:r>
              <a:rPr lang="en-GB" sz="1200" b="1" dirty="0" smtClean="0">
                <a:solidFill>
                  <a:srgbClr val="000000"/>
                </a:solidFill>
              </a:rPr>
              <a:t>2010)</a:t>
            </a:r>
            <a:endParaRPr lang="en-GB" sz="1200" b="1" dirty="0">
              <a:solidFill>
                <a:srgbClr val="000000"/>
              </a:solidFill>
            </a:endParaRPr>
          </a:p>
        </p:txBody>
      </p:sp>
      <p:pic>
        <p:nvPicPr>
          <p:cNvPr id="14" name="Picture 13" descr="http://www.walesinternationalconsortium.com/institutions/images/swansea%20met%20logo.gif"/>
          <p:cNvPicPr/>
          <p:nvPr/>
        </p:nvPicPr>
        <p:blipFill>
          <a:blip r:embed="rId5"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ransition advTm="64195"/>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6"/>
          <p:cNvGraphicFramePr>
            <a:graphicFrameLocks/>
          </p:cNvGraphicFramePr>
          <p:nvPr/>
        </p:nvGraphicFramePr>
        <p:xfrm>
          <a:off x="215516" y="1484784"/>
          <a:ext cx="4104456" cy="4680527"/>
        </p:xfrm>
        <a:graphic>
          <a:graphicData uri="http://schemas.openxmlformats.org/drawingml/2006/table">
            <a:tbl>
              <a:tblPr/>
              <a:tblGrid>
                <a:gridCol w="502755"/>
                <a:gridCol w="1687524"/>
                <a:gridCol w="1914177"/>
              </a:tblGrid>
              <a:tr h="682557">
                <a:tc>
                  <a:txBody>
                    <a:bodyPr/>
                    <a:lstStyle/>
                    <a:p>
                      <a:pPr algn="ctr">
                        <a:spcAft>
                          <a:spcPts val="0"/>
                        </a:spcAft>
                      </a:pPr>
                      <a:r>
                        <a:rPr lang="en-GB" sz="1100" b="1" dirty="0">
                          <a:solidFill>
                            <a:srgbClr val="000000"/>
                          </a:solidFill>
                          <a:latin typeface="Calibri"/>
                          <a:ea typeface="Times New Roman"/>
                        </a:rPr>
                        <a:t>Year</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spcAft>
                          <a:spcPts val="0"/>
                        </a:spcAft>
                      </a:pPr>
                      <a:r>
                        <a:rPr lang="en-GB" sz="1100" b="1" dirty="0">
                          <a:solidFill>
                            <a:srgbClr val="000000"/>
                          </a:solidFill>
                          <a:latin typeface="Calibri"/>
                          <a:ea typeface="Times New Roman"/>
                        </a:rPr>
                        <a:t>Mean Wind Speed (</a:t>
                      </a:r>
                      <a:r>
                        <a:rPr lang="en-GB" sz="1100" b="1" dirty="0" err="1">
                          <a:solidFill>
                            <a:srgbClr val="000000"/>
                          </a:solidFill>
                          <a:latin typeface="Calibri"/>
                          <a:ea typeface="Times New Roman"/>
                        </a:rPr>
                        <a:t>kn</a:t>
                      </a:r>
                      <a:r>
                        <a:rPr lang="en-GB" sz="1100" b="1" dirty="0">
                          <a:solidFill>
                            <a:srgbClr val="000000"/>
                          </a:solidFill>
                          <a:latin typeface="Calibri"/>
                          <a:ea typeface="Times New Roman"/>
                        </a:rPr>
                        <a:t>) at </a:t>
                      </a:r>
                      <a:r>
                        <a:rPr lang="en-GB" sz="1100" b="1" dirty="0" err="1">
                          <a:solidFill>
                            <a:srgbClr val="000000"/>
                          </a:solidFill>
                          <a:latin typeface="Calibri"/>
                          <a:ea typeface="Times New Roman"/>
                        </a:rPr>
                        <a:t>Rhoose</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spcAft>
                          <a:spcPts val="0"/>
                        </a:spcAft>
                      </a:pPr>
                      <a:r>
                        <a:rPr lang="en-GB" sz="1100" b="1" dirty="0">
                          <a:solidFill>
                            <a:srgbClr val="FF0000"/>
                          </a:solidFill>
                          <a:latin typeface="Calibri"/>
                          <a:ea typeface="Times New Roman"/>
                        </a:rPr>
                        <a:t>Mean Wind Speed (</a:t>
                      </a:r>
                      <a:r>
                        <a:rPr lang="en-GB" sz="1100" b="1" dirty="0" err="1">
                          <a:solidFill>
                            <a:srgbClr val="FF0000"/>
                          </a:solidFill>
                          <a:latin typeface="Calibri"/>
                          <a:ea typeface="Times New Roman"/>
                        </a:rPr>
                        <a:t>kn</a:t>
                      </a:r>
                      <a:r>
                        <a:rPr lang="en-GB" sz="1100" b="1" dirty="0">
                          <a:solidFill>
                            <a:srgbClr val="FF0000"/>
                          </a:solidFill>
                          <a:latin typeface="Calibri"/>
                          <a:ea typeface="Times New Roman"/>
                        </a:rPr>
                        <a:t>) at Turbot Bank</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1993</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10.333</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14.195</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1994</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11.083</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15.313</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1995</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10.167</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12.052</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1996</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10.333</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12.386</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11.083</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12.972</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1998</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9.667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14.458</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1999</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9.667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13.168</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2000</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9.75</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12.974</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2001</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9.167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12.054</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9797">
                <a:tc>
                  <a:txBody>
                    <a:bodyPr/>
                    <a:lstStyle/>
                    <a:p>
                      <a:pPr algn="ctr">
                        <a:spcAft>
                          <a:spcPts val="0"/>
                        </a:spcAft>
                      </a:pPr>
                      <a:r>
                        <a:rPr lang="en-GB" sz="1100" b="1">
                          <a:solidFill>
                            <a:srgbClr val="000000"/>
                          </a:solidFill>
                          <a:latin typeface="Calibri"/>
                          <a:ea typeface="Times New Roman"/>
                        </a:rPr>
                        <a:t>2002</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10.714</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12.898</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graphicFrame>
        <p:nvGraphicFramePr>
          <p:cNvPr id="13" name="Table 12"/>
          <p:cNvGraphicFramePr>
            <a:graphicFrameLocks noGrp="1"/>
          </p:cNvGraphicFramePr>
          <p:nvPr/>
        </p:nvGraphicFramePr>
        <p:xfrm>
          <a:off x="4644008" y="1484779"/>
          <a:ext cx="4175956" cy="4680532"/>
        </p:xfrm>
        <a:graphic>
          <a:graphicData uri="http://schemas.openxmlformats.org/drawingml/2006/table">
            <a:tbl>
              <a:tblPr/>
              <a:tblGrid>
                <a:gridCol w="491287"/>
                <a:gridCol w="1729747"/>
                <a:gridCol w="1954922"/>
              </a:tblGrid>
              <a:tr h="699422">
                <a:tc>
                  <a:txBody>
                    <a:bodyPr/>
                    <a:lstStyle/>
                    <a:p>
                      <a:pPr algn="ctr">
                        <a:spcAft>
                          <a:spcPts val="0"/>
                        </a:spcAft>
                      </a:pPr>
                      <a:r>
                        <a:rPr lang="en-GB" sz="1100" b="1" dirty="0">
                          <a:solidFill>
                            <a:srgbClr val="000000"/>
                          </a:solidFill>
                          <a:latin typeface="Calibri"/>
                          <a:ea typeface="Times New Roman"/>
                        </a:rPr>
                        <a:t>Year</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spcAft>
                          <a:spcPts val="0"/>
                        </a:spcAft>
                      </a:pPr>
                      <a:r>
                        <a:rPr lang="en-GB" sz="1100" b="1" dirty="0">
                          <a:solidFill>
                            <a:srgbClr val="000000"/>
                          </a:solidFill>
                          <a:latin typeface="Calibri"/>
                          <a:ea typeface="Times New Roman"/>
                        </a:rPr>
                        <a:t>Mean Wind Direction (°) at </a:t>
                      </a:r>
                      <a:r>
                        <a:rPr lang="en-GB" sz="1100" b="1" dirty="0" err="1">
                          <a:solidFill>
                            <a:srgbClr val="000000"/>
                          </a:solidFill>
                          <a:latin typeface="Calibri"/>
                          <a:ea typeface="Times New Roman"/>
                        </a:rPr>
                        <a:t>Rhoose</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spcAft>
                          <a:spcPts val="0"/>
                        </a:spcAft>
                      </a:pPr>
                      <a:r>
                        <a:rPr lang="en-GB" sz="1100" b="1" dirty="0">
                          <a:solidFill>
                            <a:srgbClr val="FF0000"/>
                          </a:solidFill>
                          <a:latin typeface="Calibri"/>
                          <a:ea typeface="Times New Roman"/>
                        </a:rPr>
                        <a:t>Mean Wind Direction (°) at Turbot Bank</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1993</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184.667</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200.851</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dirty="0">
                          <a:solidFill>
                            <a:srgbClr val="000000"/>
                          </a:solidFill>
                          <a:latin typeface="Calibri"/>
                          <a:ea typeface="Times New Roman"/>
                        </a:rPr>
                        <a:t>1994</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194.417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197.971</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404555">
                <a:tc>
                  <a:txBody>
                    <a:bodyPr/>
                    <a:lstStyle/>
                    <a:p>
                      <a:pPr algn="ctr">
                        <a:spcAft>
                          <a:spcPts val="0"/>
                        </a:spcAft>
                      </a:pPr>
                      <a:r>
                        <a:rPr lang="en-GB" sz="1100" b="1">
                          <a:solidFill>
                            <a:srgbClr val="000000"/>
                          </a:solidFill>
                          <a:latin typeface="Calibri"/>
                          <a:ea typeface="Times New Roman"/>
                        </a:rPr>
                        <a:t>1995</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187.75</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194.168</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1996</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169.917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183.418</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dirty="0">
                          <a:solidFill>
                            <a:srgbClr val="000000"/>
                          </a:solidFill>
                          <a:latin typeface="Calibri"/>
                          <a:ea typeface="Times New Roman"/>
                        </a:rPr>
                        <a:t>1997</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166.667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184.9</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1998</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191.25</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215.669</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1999</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190.083</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207.167</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2000</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187.917</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208.155</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2001</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000000"/>
                          </a:solidFill>
                          <a:latin typeface="Calibri"/>
                          <a:ea typeface="Times New Roman"/>
                        </a:rPr>
                        <a:t>187.083</a:t>
                      </a:r>
                      <a:endParaRPr lang="en-GB" sz="12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195.753</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397395">
                <a:tc>
                  <a:txBody>
                    <a:bodyPr/>
                    <a:lstStyle/>
                    <a:p>
                      <a:pPr algn="ctr">
                        <a:spcAft>
                          <a:spcPts val="0"/>
                        </a:spcAft>
                      </a:pPr>
                      <a:r>
                        <a:rPr lang="en-GB" sz="1100" b="1">
                          <a:solidFill>
                            <a:srgbClr val="000000"/>
                          </a:solidFill>
                          <a:latin typeface="Calibri"/>
                          <a:ea typeface="Times New Roman"/>
                        </a:rPr>
                        <a:t>2002</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a:solidFill>
                            <a:srgbClr val="000000"/>
                          </a:solidFill>
                          <a:latin typeface="Calibri"/>
                          <a:ea typeface="Times New Roman"/>
                        </a:rPr>
                        <a:t>201</a:t>
                      </a:r>
                      <a:endParaRPr lang="en-GB" sz="120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spcAft>
                          <a:spcPts val="0"/>
                        </a:spcAft>
                      </a:pPr>
                      <a:r>
                        <a:rPr lang="en-GB" sz="1100" dirty="0">
                          <a:solidFill>
                            <a:srgbClr val="FF0000"/>
                          </a:solidFill>
                          <a:latin typeface="Calibri"/>
                          <a:ea typeface="Times New Roman"/>
                        </a:rPr>
                        <a:t>199.444</a:t>
                      </a:r>
                      <a:endParaRPr lang="en-GB" sz="1200" dirty="0">
                        <a:solidFill>
                          <a:srgbClr val="FF0000"/>
                        </a:solidFill>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bl>
          </a:graphicData>
        </a:graphic>
      </p:graphicFrame>
      <p:sp>
        <p:nvSpPr>
          <p:cNvPr id="17" name="TextBox 16"/>
          <p:cNvSpPr txBox="1"/>
          <p:nvPr/>
        </p:nvSpPr>
        <p:spPr>
          <a:xfrm>
            <a:off x="539552" y="188640"/>
            <a:ext cx="7956884" cy="830997"/>
          </a:xfrm>
          <a:prstGeom prst="rect">
            <a:avLst/>
          </a:prstGeom>
          <a:noFill/>
        </p:spPr>
        <p:txBody>
          <a:bodyPr wrap="square" rtlCol="0">
            <a:spAutoFit/>
          </a:bodyPr>
          <a:lstStyle/>
          <a:p>
            <a:pPr algn="just">
              <a:buFont typeface="Wingdings" pitchFamily="2" charset="2"/>
              <a:buChar char="Ø"/>
            </a:pPr>
            <a:r>
              <a:rPr lang="en-GB" sz="2400" b="1" dirty="0" smtClean="0">
                <a:latin typeface="+mn-lt"/>
              </a:rPr>
              <a:t>Wind parameter measurements taken at </a:t>
            </a:r>
            <a:r>
              <a:rPr lang="en-GB" sz="2400" b="1" dirty="0" err="1" smtClean="0">
                <a:latin typeface="+mn-lt"/>
              </a:rPr>
              <a:t>Rhoose</a:t>
            </a:r>
            <a:r>
              <a:rPr lang="en-GB" sz="2400" b="1" dirty="0" smtClean="0">
                <a:latin typeface="+mn-lt"/>
              </a:rPr>
              <a:t> and Turbot Bank (1993 to 2002 inclusive).</a:t>
            </a:r>
            <a:endParaRPr lang="en-GB" sz="2400" b="1" dirty="0">
              <a:latin typeface="+mn-lt"/>
            </a:endParaRPr>
          </a:p>
        </p:txBody>
      </p:sp>
      <p:pic>
        <p:nvPicPr>
          <p:cNvPr id="6" name="Picture 5"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ransition advTm="20421"/>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57200" y="0"/>
            <a:ext cx="8229600" cy="4968007"/>
          </a:xfrm>
        </p:spPr>
        <p:txBody>
          <a:bodyPr/>
          <a:lstStyle/>
          <a:p>
            <a:pPr>
              <a:buNone/>
            </a:pPr>
            <a:endParaRPr lang="en-GB" sz="3600" dirty="0" smtClean="0"/>
          </a:p>
          <a:p>
            <a:pPr algn="just">
              <a:buFont typeface="Wingdings" pitchFamily="2" charset="2"/>
              <a:buChar char="Ø"/>
            </a:pPr>
            <a:r>
              <a:rPr lang="en-GB" sz="1800" dirty="0" smtClean="0"/>
              <a:t>Significantly higher wind speeds measured over Bristol Channel than those over land (t</a:t>
            </a:r>
            <a:r>
              <a:rPr lang="en-GB" sz="1800" baseline="-25000" dirty="0" smtClean="0"/>
              <a:t>calc</a:t>
            </a:r>
            <a:r>
              <a:rPr lang="en-GB" sz="1800" dirty="0" smtClean="0"/>
              <a:t> = 87.73808, </a:t>
            </a:r>
            <a:r>
              <a:rPr lang="en-GB" sz="1800" dirty="0" err="1" smtClean="0"/>
              <a:t>df</a:t>
            </a:r>
            <a:r>
              <a:rPr lang="en-GB" sz="1800" dirty="0" smtClean="0"/>
              <a:t> = 9 and P &lt; 0.01) </a:t>
            </a:r>
            <a:r>
              <a:rPr lang="en-GB" sz="1800" cap="all" dirty="0" smtClean="0">
                <a:solidFill>
                  <a:srgbClr val="00FFCC"/>
                </a:solidFill>
              </a:rPr>
              <a:t>confirms </a:t>
            </a:r>
            <a:r>
              <a:rPr lang="en-GB" sz="1800" cap="all" dirty="0" err="1" smtClean="0">
                <a:solidFill>
                  <a:srgbClr val="00FFCC"/>
                </a:solidFill>
              </a:rPr>
              <a:t>Simm</a:t>
            </a:r>
            <a:r>
              <a:rPr lang="en-GB" sz="1800" cap="all" dirty="0" smtClean="0">
                <a:solidFill>
                  <a:srgbClr val="00FFCC"/>
                </a:solidFill>
              </a:rPr>
              <a:t> (1996) .</a:t>
            </a:r>
          </a:p>
          <a:p>
            <a:pPr algn="just">
              <a:buFont typeface="Wingdings" pitchFamily="2" charset="2"/>
              <a:buChar char="Ø"/>
            </a:pPr>
            <a:endParaRPr lang="en-GB" sz="1800" dirty="0" smtClean="0"/>
          </a:p>
          <a:p>
            <a:pPr algn="just">
              <a:buFont typeface="Wingdings" pitchFamily="2" charset="2"/>
              <a:buChar char="Ø"/>
            </a:pPr>
            <a:r>
              <a:rPr lang="en-GB" sz="1800" dirty="0" smtClean="0"/>
              <a:t>Validates data usage and significant research findings.</a:t>
            </a:r>
          </a:p>
          <a:p>
            <a:pPr algn="just">
              <a:buFont typeface="Wingdings" pitchFamily="2" charset="2"/>
              <a:buChar char="Ø"/>
            </a:pPr>
            <a:endParaRPr lang="en-GB" sz="1800" dirty="0" smtClean="0"/>
          </a:p>
          <a:p>
            <a:pPr algn="just">
              <a:buFont typeface="Wingdings" pitchFamily="2" charset="2"/>
              <a:buChar char="Ø"/>
            </a:pPr>
            <a:r>
              <a:rPr lang="en-GB" sz="1800" dirty="0" smtClean="0">
                <a:solidFill>
                  <a:schemeClr val="bg1"/>
                </a:solidFill>
              </a:rPr>
              <a:t>Significantly higher wind directions measured over Bristol Channel than those over land (t</a:t>
            </a:r>
            <a:r>
              <a:rPr lang="en-GB" sz="1800" baseline="-25000" dirty="0" smtClean="0">
                <a:solidFill>
                  <a:schemeClr val="bg1"/>
                </a:solidFill>
              </a:rPr>
              <a:t>calc</a:t>
            </a:r>
            <a:r>
              <a:rPr lang="en-GB" sz="1800" dirty="0" smtClean="0">
                <a:solidFill>
                  <a:schemeClr val="bg1"/>
                </a:solidFill>
              </a:rPr>
              <a:t> 46.599430949, </a:t>
            </a:r>
            <a:r>
              <a:rPr lang="en-GB" sz="1800" dirty="0" err="1" smtClean="0">
                <a:solidFill>
                  <a:schemeClr val="bg1"/>
                </a:solidFill>
              </a:rPr>
              <a:t>df</a:t>
            </a:r>
            <a:r>
              <a:rPr lang="en-GB" sz="1800" dirty="0" smtClean="0">
                <a:solidFill>
                  <a:schemeClr val="bg1"/>
                </a:solidFill>
              </a:rPr>
              <a:t> = 9 and P &lt; 0.01) </a:t>
            </a:r>
            <a:r>
              <a:rPr lang="en-GB" sz="1800" cap="all" dirty="0" smtClean="0">
                <a:solidFill>
                  <a:srgbClr val="00FFCC"/>
                </a:solidFill>
              </a:rPr>
              <a:t>challenges </a:t>
            </a:r>
            <a:r>
              <a:rPr lang="en-GB" sz="1800" cap="all" dirty="0" err="1" smtClean="0">
                <a:solidFill>
                  <a:srgbClr val="00FFCC"/>
                </a:solidFill>
              </a:rPr>
              <a:t>Simm</a:t>
            </a:r>
            <a:r>
              <a:rPr lang="en-GB" sz="1800" cap="all" dirty="0" smtClean="0">
                <a:solidFill>
                  <a:srgbClr val="00FFCC"/>
                </a:solidFill>
              </a:rPr>
              <a:t> (1996).</a:t>
            </a:r>
          </a:p>
          <a:p>
            <a:pPr algn="just">
              <a:buFont typeface="Wingdings" pitchFamily="2" charset="2"/>
              <a:buChar char="Ø"/>
            </a:pPr>
            <a:endParaRPr lang="en-GB" sz="1800" dirty="0" smtClean="0">
              <a:solidFill>
                <a:schemeClr val="tx1">
                  <a:lumMod val="20000"/>
                  <a:lumOff val="80000"/>
                </a:schemeClr>
              </a:solidFill>
            </a:endParaRPr>
          </a:p>
          <a:p>
            <a:pPr algn="just">
              <a:buFont typeface="Wingdings" pitchFamily="2" charset="2"/>
              <a:buChar char="Ø"/>
            </a:pPr>
            <a:r>
              <a:rPr lang="en-GB" sz="1800" dirty="0" err="1" smtClean="0">
                <a:solidFill>
                  <a:schemeClr val="tx1">
                    <a:lumMod val="20000"/>
                    <a:lumOff val="80000"/>
                  </a:schemeClr>
                </a:solidFill>
              </a:rPr>
              <a:t>Nuchek</a:t>
            </a:r>
            <a:r>
              <a:rPr lang="en-GB" sz="1800" dirty="0" smtClean="0">
                <a:solidFill>
                  <a:schemeClr val="tx1">
                    <a:lumMod val="20000"/>
                    <a:lumOff val="80000"/>
                  </a:schemeClr>
                </a:solidFill>
              </a:rPr>
              <a:t> Heights study </a:t>
            </a:r>
            <a:r>
              <a:rPr lang="en-GB" sz="1400" dirty="0" smtClean="0">
                <a:solidFill>
                  <a:schemeClr val="tx1">
                    <a:lumMod val="20000"/>
                    <a:lumOff val="80000"/>
                  </a:schemeClr>
                </a:solidFill>
              </a:rPr>
              <a:t>(Brown and Smith, 2006).</a:t>
            </a:r>
            <a:endParaRPr lang="en-GB" sz="1800" dirty="0" smtClean="0">
              <a:solidFill>
                <a:schemeClr val="tx1">
                  <a:lumMod val="20000"/>
                  <a:lumOff val="80000"/>
                </a:schemeClr>
              </a:solidFill>
            </a:endParaRP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Wind directions do in fact change over land and water. </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Further research is needed!</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Findings do not invalidate Phillips (2008) work. Wind directions measured at both Turbot and </a:t>
            </a:r>
            <a:r>
              <a:rPr lang="en-GB" sz="1800" dirty="0" err="1" smtClean="0">
                <a:solidFill>
                  <a:schemeClr val="bg1"/>
                </a:solidFill>
              </a:rPr>
              <a:t>Rhoose</a:t>
            </a:r>
            <a:r>
              <a:rPr lang="en-GB" sz="1800" dirty="0" smtClean="0">
                <a:solidFill>
                  <a:schemeClr val="bg1"/>
                </a:solidFill>
              </a:rPr>
              <a:t> between 1995 and 2007 significantly lower than other years (t</a:t>
            </a:r>
            <a:r>
              <a:rPr lang="en-GB" sz="1800" baseline="-25000" dirty="0" smtClean="0">
                <a:solidFill>
                  <a:schemeClr val="bg1"/>
                </a:solidFill>
              </a:rPr>
              <a:t>calc </a:t>
            </a:r>
            <a:r>
              <a:rPr lang="en-GB" sz="1800" dirty="0" smtClean="0">
                <a:solidFill>
                  <a:schemeClr val="bg1"/>
                </a:solidFill>
              </a:rPr>
              <a:t>= 3.449; </a:t>
            </a:r>
            <a:r>
              <a:rPr lang="en-GB" sz="1800" dirty="0" err="1" smtClean="0">
                <a:solidFill>
                  <a:schemeClr val="bg1"/>
                </a:solidFill>
              </a:rPr>
              <a:t>df</a:t>
            </a:r>
            <a:r>
              <a:rPr lang="en-GB" sz="1800" dirty="0" smtClean="0">
                <a:solidFill>
                  <a:schemeClr val="bg1"/>
                </a:solidFill>
              </a:rPr>
              <a:t> = 8; P &lt; 0.01).</a:t>
            </a:r>
          </a:p>
          <a:p>
            <a:endParaRPr lang="en-GB" dirty="0"/>
          </a:p>
        </p:txBody>
      </p:sp>
      <p:pic>
        <p:nvPicPr>
          <p:cNvPr id="4" name="Picture 3"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ransition advTm="103974"/>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722676" y="2600909"/>
            <a:ext cx="4284476" cy="1908212"/>
          </a:xfrm>
        </p:spPr>
        <p:txBody>
          <a:bodyPr/>
          <a:lstStyle/>
          <a:p>
            <a:pPr>
              <a:buNone/>
            </a:pPr>
            <a:endParaRPr lang="en-GB" sz="2000" dirty="0" smtClean="0"/>
          </a:p>
          <a:p>
            <a:pPr algn="just">
              <a:buFont typeface="Wingdings" pitchFamily="2" charset="2"/>
              <a:buChar char="Ø"/>
            </a:pPr>
            <a:r>
              <a:rPr lang="en-GB" sz="1600" dirty="0" smtClean="0">
                <a:solidFill>
                  <a:srgbClr val="00FFCC"/>
                </a:solidFill>
              </a:rPr>
              <a:t>Significant positive correlation found between wind speed and positive NAO index (R</a:t>
            </a:r>
            <a:r>
              <a:rPr lang="en-GB" sz="1600" baseline="30000" dirty="0" smtClean="0">
                <a:solidFill>
                  <a:srgbClr val="00FFCC"/>
                </a:solidFill>
              </a:rPr>
              <a:t>2 </a:t>
            </a:r>
            <a:r>
              <a:rPr lang="en-GB" sz="1600" dirty="0" smtClean="0">
                <a:solidFill>
                  <a:srgbClr val="00FFCC"/>
                </a:solidFill>
              </a:rPr>
              <a:t>= 89.6 %).</a:t>
            </a:r>
          </a:p>
          <a:p>
            <a:pPr algn="just">
              <a:buNone/>
            </a:pPr>
            <a:endParaRPr lang="en-GB" sz="1600" dirty="0" smtClean="0">
              <a:solidFill>
                <a:schemeClr val="bg1"/>
              </a:solidFill>
            </a:endParaRPr>
          </a:p>
          <a:p>
            <a:pPr algn="just">
              <a:buFont typeface="Wingdings" pitchFamily="2" charset="2"/>
              <a:buChar char="Ø"/>
            </a:pPr>
            <a:r>
              <a:rPr lang="en-GB" sz="1600" dirty="0" smtClean="0">
                <a:solidFill>
                  <a:schemeClr val="bg1"/>
                </a:solidFill>
              </a:rPr>
              <a:t>Climate predictions show  an increase in mean NAO values </a:t>
            </a:r>
            <a:r>
              <a:rPr lang="en-GB" sz="1200" dirty="0" smtClean="0">
                <a:solidFill>
                  <a:schemeClr val="bg1"/>
                </a:solidFill>
              </a:rPr>
              <a:t>(</a:t>
            </a:r>
            <a:r>
              <a:rPr lang="en-GB" sz="1200" dirty="0" err="1" smtClean="0">
                <a:solidFill>
                  <a:schemeClr val="bg1"/>
                </a:solidFill>
              </a:rPr>
              <a:t>Hulme</a:t>
            </a:r>
            <a:r>
              <a:rPr lang="en-GB" sz="1200" dirty="0" smtClean="0">
                <a:solidFill>
                  <a:schemeClr val="bg1"/>
                </a:solidFill>
              </a:rPr>
              <a:t> </a:t>
            </a:r>
            <a:r>
              <a:rPr lang="en-GB" sz="1200" i="1" dirty="0" smtClean="0">
                <a:solidFill>
                  <a:schemeClr val="bg1"/>
                </a:solidFill>
              </a:rPr>
              <a:t>et al</a:t>
            </a:r>
            <a:r>
              <a:rPr lang="en-GB" sz="1200" dirty="0" smtClean="0">
                <a:solidFill>
                  <a:schemeClr val="bg1"/>
                </a:solidFill>
              </a:rPr>
              <a:t>, 2002; Lozano </a:t>
            </a:r>
            <a:r>
              <a:rPr lang="en-GB" sz="1200" i="1" dirty="0" smtClean="0">
                <a:solidFill>
                  <a:schemeClr val="bg1"/>
                </a:solidFill>
              </a:rPr>
              <a:t>et al</a:t>
            </a:r>
            <a:r>
              <a:rPr lang="en-GB" sz="1200" dirty="0" smtClean="0">
                <a:solidFill>
                  <a:schemeClr val="bg1"/>
                </a:solidFill>
              </a:rPr>
              <a:t>, 2004)- </a:t>
            </a:r>
            <a:r>
              <a:rPr lang="en-GB" sz="1600" dirty="0" smtClean="0">
                <a:solidFill>
                  <a:schemeClr val="bg1"/>
                </a:solidFill>
              </a:rPr>
              <a:t>reversed in </a:t>
            </a:r>
            <a:r>
              <a:rPr lang="en-GB" sz="1600" dirty="0" smtClean="0">
                <a:solidFill>
                  <a:schemeClr val="bg1"/>
                </a:solidFill>
              </a:rPr>
              <a:t>1990s </a:t>
            </a:r>
            <a:r>
              <a:rPr lang="en-GB" sz="1200" dirty="0" smtClean="0">
                <a:solidFill>
                  <a:schemeClr val="bg1"/>
                </a:solidFill>
              </a:rPr>
              <a:t>(Kirby and Kirby, 2008).</a:t>
            </a:r>
            <a:endParaRPr lang="en-GB" sz="1600" dirty="0" smtClean="0">
              <a:solidFill>
                <a:schemeClr val="bg1"/>
              </a:solidFill>
            </a:endParaRPr>
          </a:p>
          <a:p>
            <a:pPr algn="just">
              <a:buFont typeface="Wingdings" pitchFamily="2" charset="2"/>
              <a:buChar char="Ø"/>
            </a:pPr>
            <a:endParaRPr lang="en-GB" sz="1600" dirty="0" smtClean="0">
              <a:solidFill>
                <a:schemeClr val="bg1"/>
              </a:solidFill>
            </a:endParaRPr>
          </a:p>
          <a:p>
            <a:pPr algn="just">
              <a:buFont typeface="Wingdings" pitchFamily="2" charset="2"/>
              <a:buChar char="Ø"/>
            </a:pPr>
            <a:r>
              <a:rPr lang="en-GB" sz="1600" dirty="0" smtClean="0">
                <a:solidFill>
                  <a:schemeClr val="bg1"/>
                </a:solidFill>
              </a:rPr>
              <a:t>Decline in Bristol Channel/Severn Estuary wind speeds could be a function of NAO strengthening fluctuating between both positive to negative phases.</a:t>
            </a:r>
          </a:p>
          <a:p>
            <a:pPr algn="just">
              <a:buFont typeface="Wingdings" pitchFamily="2" charset="2"/>
              <a:buChar char="Ø"/>
            </a:pPr>
            <a:endParaRPr lang="en-GB" sz="1400" dirty="0" smtClean="0">
              <a:solidFill>
                <a:schemeClr val="bg1"/>
              </a:solidFill>
            </a:endParaRPr>
          </a:p>
          <a:p>
            <a:pPr algn="just">
              <a:buFont typeface="Wingdings" pitchFamily="2" charset="2"/>
              <a:buChar char="Ø"/>
            </a:pPr>
            <a:endParaRPr lang="en-GB" sz="1400" dirty="0" smtClean="0">
              <a:solidFill>
                <a:schemeClr val="bg1"/>
              </a:solidFill>
            </a:endParaRPr>
          </a:p>
          <a:p>
            <a:pPr>
              <a:buNone/>
            </a:pPr>
            <a:endParaRPr lang="en-GB" sz="2000" dirty="0" smtClean="0"/>
          </a:p>
        </p:txBody>
      </p:sp>
      <p:graphicFrame>
        <p:nvGraphicFramePr>
          <p:cNvPr id="5" name="Chart 4"/>
          <p:cNvGraphicFramePr/>
          <p:nvPr/>
        </p:nvGraphicFramePr>
        <p:xfrm>
          <a:off x="215516" y="188640"/>
          <a:ext cx="4248472" cy="24122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p:nvPr/>
        </p:nvGraphicFramePr>
        <p:xfrm>
          <a:off x="4722676" y="188641"/>
          <a:ext cx="4284476" cy="24122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 name="Chart 6"/>
          <p:cNvGraphicFramePr/>
          <p:nvPr/>
        </p:nvGraphicFramePr>
        <p:xfrm>
          <a:off x="215516" y="2780928"/>
          <a:ext cx="4248472" cy="2412268"/>
        </p:xfrm>
        <a:graphic>
          <a:graphicData uri="http://schemas.openxmlformats.org/drawingml/2006/chart">
            <c:chart xmlns:c="http://schemas.openxmlformats.org/drawingml/2006/chart" xmlns:r="http://schemas.openxmlformats.org/officeDocument/2006/relationships" r:id="rId5"/>
          </a:graphicData>
        </a:graphic>
      </p:graphicFrame>
      <p:sp>
        <p:nvSpPr>
          <p:cNvPr id="8" name="TextBox 7"/>
          <p:cNvSpPr txBox="1"/>
          <p:nvPr/>
        </p:nvSpPr>
        <p:spPr>
          <a:xfrm>
            <a:off x="215516" y="5411450"/>
            <a:ext cx="4248472" cy="1600438"/>
          </a:xfrm>
          <a:prstGeom prst="rect">
            <a:avLst/>
          </a:prstGeom>
          <a:noFill/>
        </p:spPr>
        <p:txBody>
          <a:bodyPr wrap="square" rtlCol="0">
            <a:spAutoFit/>
          </a:bodyPr>
          <a:lstStyle/>
          <a:p>
            <a:pPr algn="just">
              <a:buFont typeface="Wingdings" pitchFamily="2" charset="2"/>
              <a:buChar char="Ø"/>
            </a:pPr>
            <a:r>
              <a:rPr lang="en-GB" sz="1600" dirty="0" smtClean="0">
                <a:solidFill>
                  <a:schemeClr val="bg1"/>
                </a:solidFill>
              </a:rPr>
              <a:t> </a:t>
            </a:r>
            <a:r>
              <a:rPr lang="en-GB" sz="1600" dirty="0" smtClean="0">
                <a:solidFill>
                  <a:schemeClr val="bg1"/>
                </a:solidFill>
              </a:rPr>
              <a:t>For wind speed and negative NAO years, a coefficient of determination of  34.9 % was found. Further analysis demonstrated that by omitting 1996 (high negative year), correlation increased to 70.6 %.</a:t>
            </a:r>
          </a:p>
          <a:p>
            <a:pPr>
              <a:buFont typeface="Wingdings" pitchFamily="2" charset="2"/>
              <a:buChar char="Ø"/>
            </a:pP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211960" y="274638"/>
            <a:ext cx="4716524" cy="4103911"/>
          </a:xfrm>
        </p:spPr>
        <p:txBody>
          <a:bodyPr/>
          <a:lstStyle/>
          <a:p>
            <a:pPr algn="just">
              <a:buFont typeface="Wingdings" pitchFamily="2" charset="2"/>
              <a:buChar char="Ø"/>
            </a:pPr>
            <a:r>
              <a:rPr lang="en-GB" sz="1800" dirty="0" smtClean="0"/>
              <a:t>Bristol Channel/Severn Estuary Sea levels and wind parameters  influenced by NAO.</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b="1" dirty="0" smtClean="0">
                <a:solidFill>
                  <a:schemeClr val="bg1"/>
                </a:solidFill>
              </a:rPr>
              <a:t>Kirby and Kirby (2008) </a:t>
            </a:r>
            <a:r>
              <a:rPr lang="en-GB" sz="1800" dirty="0" smtClean="0">
                <a:solidFill>
                  <a:schemeClr val="bg1"/>
                </a:solidFill>
              </a:rPr>
              <a:t>mudflat erosion study:</a:t>
            </a:r>
          </a:p>
          <a:p>
            <a:pPr algn="just">
              <a:buFont typeface="Wingdings" pitchFamily="2" charset="2"/>
              <a:buChar char="Ø"/>
            </a:pPr>
            <a:r>
              <a:rPr lang="en-GB" sz="1800" dirty="0" smtClean="0">
                <a:solidFill>
                  <a:schemeClr val="bg1"/>
                </a:solidFill>
              </a:rPr>
              <a:t>1990s strong </a:t>
            </a:r>
            <a:r>
              <a:rPr lang="en-GB" sz="1800" dirty="0" err="1" smtClean="0">
                <a:solidFill>
                  <a:schemeClr val="bg1"/>
                </a:solidFill>
              </a:rPr>
              <a:t>erosional</a:t>
            </a:r>
            <a:r>
              <a:rPr lang="en-GB" sz="1800" dirty="0" smtClean="0">
                <a:solidFill>
                  <a:schemeClr val="bg1"/>
                </a:solidFill>
              </a:rPr>
              <a:t> trend seen when NAO was in a positive phase.</a:t>
            </a:r>
          </a:p>
          <a:p>
            <a:pPr algn="just">
              <a:buFont typeface="Wingdings" pitchFamily="2" charset="2"/>
              <a:buChar char="Ø"/>
            </a:pPr>
            <a:r>
              <a:rPr lang="en-GB" sz="1800" dirty="0" smtClean="0">
                <a:solidFill>
                  <a:schemeClr val="bg1"/>
                </a:solidFill>
              </a:rPr>
              <a:t>Late 1990s onwards accretion trend recorded, corresponding to a shift to strongly negative then weakly positive NAO phase.</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Correlates to observed increase in Bristol Channel/Severn Estuary maximum extreme sea levels between 1995 and 1998 </a:t>
            </a:r>
            <a:r>
              <a:rPr lang="en-GB" sz="1400" dirty="0" smtClean="0">
                <a:solidFill>
                  <a:schemeClr val="bg1"/>
                </a:solidFill>
              </a:rPr>
              <a:t>(Phillips and Crisp, 2010).</a:t>
            </a:r>
            <a:endParaRPr lang="en-GB" sz="1800" dirty="0" smtClean="0">
              <a:solidFill>
                <a:schemeClr val="bg1"/>
              </a:solidFill>
            </a:endParaRP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solidFill>
                  <a:schemeClr val="bg1"/>
                </a:solidFill>
              </a:rPr>
              <a:t>Correlates to </a:t>
            </a:r>
            <a:r>
              <a:rPr lang="en-GB" sz="1800" dirty="0" smtClean="0">
                <a:solidFill>
                  <a:schemeClr val="bg1"/>
                </a:solidFill>
              </a:rPr>
              <a:t>significantly </a:t>
            </a:r>
            <a:r>
              <a:rPr lang="en-GB" sz="1800" dirty="0" smtClean="0">
                <a:solidFill>
                  <a:schemeClr val="bg1"/>
                </a:solidFill>
              </a:rPr>
              <a:t>lower wind angles between 1995 and 1997 inclusive (</a:t>
            </a:r>
            <a:r>
              <a:rPr lang="en-GB" sz="1800" dirty="0" err="1" smtClean="0">
                <a:solidFill>
                  <a:schemeClr val="bg1"/>
                </a:solidFill>
              </a:rPr>
              <a:t>t</a:t>
            </a:r>
            <a:r>
              <a:rPr lang="en-GB" sz="1800" baseline="-25000" dirty="0" err="1" smtClean="0">
                <a:solidFill>
                  <a:schemeClr val="bg1"/>
                </a:solidFill>
              </a:rPr>
              <a:t>calc</a:t>
            </a:r>
            <a:r>
              <a:rPr lang="en-GB" sz="1800" baseline="-25000" dirty="0" smtClean="0">
                <a:solidFill>
                  <a:schemeClr val="bg1"/>
                </a:solidFill>
              </a:rPr>
              <a:t> </a:t>
            </a:r>
            <a:r>
              <a:rPr lang="en-GB" sz="1800" dirty="0" smtClean="0">
                <a:solidFill>
                  <a:schemeClr val="bg1"/>
                </a:solidFill>
              </a:rPr>
              <a:t>= 3.449; </a:t>
            </a:r>
            <a:r>
              <a:rPr lang="en-GB" sz="1800" dirty="0" err="1" smtClean="0">
                <a:solidFill>
                  <a:schemeClr val="bg1"/>
                </a:solidFill>
              </a:rPr>
              <a:t>df</a:t>
            </a:r>
            <a:r>
              <a:rPr lang="en-GB" sz="1800" dirty="0" smtClean="0">
                <a:solidFill>
                  <a:schemeClr val="bg1"/>
                </a:solidFill>
              </a:rPr>
              <a:t> = 8; p &lt; 0.01</a:t>
            </a:r>
            <a:r>
              <a:rPr lang="en-GB" sz="1800" dirty="0" smtClean="0">
                <a:solidFill>
                  <a:schemeClr val="bg1"/>
                </a:solidFill>
              </a:rPr>
              <a:t>).</a:t>
            </a:r>
            <a:endParaRPr lang="en-GB" sz="1800" dirty="0" smtClean="0">
              <a:solidFill>
                <a:schemeClr val="bg1"/>
              </a:solidFill>
            </a:endParaRPr>
          </a:p>
          <a:p>
            <a:endParaRPr lang="en-GB" sz="1800" dirty="0" smtClean="0"/>
          </a:p>
        </p:txBody>
      </p:sp>
      <p:pic>
        <p:nvPicPr>
          <p:cNvPr id="4" name="Picture 3"/>
          <p:cNvPicPr/>
          <p:nvPr/>
        </p:nvPicPr>
        <p:blipFill>
          <a:blip r:embed="rId3" cstate="print"/>
          <a:srcRect l="1264" t="1656" r="2661" b="2649"/>
          <a:stretch>
            <a:fillRect/>
          </a:stretch>
        </p:blipFill>
        <p:spPr bwMode="auto">
          <a:xfrm>
            <a:off x="0" y="4689139"/>
            <a:ext cx="3924436" cy="2159695"/>
          </a:xfrm>
          <a:prstGeom prst="rect">
            <a:avLst/>
          </a:prstGeom>
          <a:noFill/>
          <a:ln w="9525">
            <a:solidFill>
              <a:srgbClr val="000000"/>
            </a:solidFill>
            <a:miter lim="800000"/>
            <a:headEnd/>
            <a:tailEnd/>
          </a:ln>
        </p:spPr>
      </p:pic>
      <p:graphicFrame>
        <p:nvGraphicFramePr>
          <p:cNvPr id="7" name="Chart 6"/>
          <p:cNvGraphicFramePr/>
          <p:nvPr/>
        </p:nvGraphicFramePr>
        <p:xfrm>
          <a:off x="0" y="0"/>
          <a:ext cx="3924436" cy="239827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8" name="Chart 7"/>
          <p:cNvGraphicFramePr/>
          <p:nvPr/>
        </p:nvGraphicFramePr>
        <p:xfrm>
          <a:off x="0" y="2367990"/>
          <a:ext cx="3924436" cy="2321149"/>
        </p:xfrm>
        <a:graphic>
          <a:graphicData uri="http://schemas.openxmlformats.org/drawingml/2006/chart">
            <c:chart xmlns:c="http://schemas.openxmlformats.org/drawingml/2006/chart" xmlns:r="http://schemas.openxmlformats.org/officeDocument/2006/relationships" r:id="rId5"/>
          </a:graphicData>
        </a:graphic>
      </p:graphicFrame>
      <p:pic>
        <p:nvPicPr>
          <p:cNvPr id="10" name="Picture 9" descr="http://www.walesinternationalconsortium.com/institutions/images/swansea%20met%20logo.gif"/>
          <p:cNvPicPr/>
          <p:nvPr/>
        </p:nvPicPr>
        <p:blipFill>
          <a:blip r:embed="rId6" cstate="print"/>
          <a:srcRect/>
          <a:stretch>
            <a:fillRect/>
          </a:stretch>
        </p:blipFill>
        <p:spPr bwMode="auto">
          <a:xfrm>
            <a:off x="8063880" y="6561571"/>
            <a:ext cx="1080120" cy="287585"/>
          </a:xfrm>
          <a:prstGeom prst="rect">
            <a:avLst/>
          </a:prstGeom>
          <a:noFill/>
          <a:ln w="9525">
            <a:noFill/>
            <a:miter lim="800000"/>
            <a:headEnd/>
            <a:tailEnd/>
          </a:ln>
        </p:spPr>
      </p:pic>
      <p:sp>
        <p:nvSpPr>
          <p:cNvPr id="11" name="TextBox 10"/>
          <p:cNvSpPr txBox="1"/>
          <p:nvPr/>
        </p:nvSpPr>
        <p:spPr>
          <a:xfrm>
            <a:off x="2555776" y="6581001"/>
            <a:ext cx="2304256" cy="276999"/>
          </a:xfrm>
          <a:prstGeom prst="rect">
            <a:avLst/>
          </a:prstGeom>
          <a:noFill/>
        </p:spPr>
        <p:txBody>
          <a:bodyPr wrap="square" rtlCol="0">
            <a:spAutoFit/>
          </a:bodyPr>
          <a:lstStyle/>
          <a:p>
            <a:r>
              <a:rPr lang="en-GB" sz="1200" b="1" dirty="0" smtClean="0">
                <a:solidFill>
                  <a:srgbClr val="000000"/>
                </a:solidFill>
              </a:rPr>
              <a:t>Phillips and Crisp (2010)</a:t>
            </a:r>
            <a:endParaRPr lang="en-GB" sz="1200" b="1" dirty="0">
              <a:solidFill>
                <a:srgbClr val="00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92796"/>
            <a:ext cx="8229600" cy="3700463"/>
          </a:xfrm>
        </p:spPr>
        <p:txBody>
          <a:bodyPr/>
          <a:lstStyle/>
          <a:p>
            <a:pPr algn="ctr">
              <a:buNone/>
            </a:pPr>
            <a:r>
              <a:rPr lang="en-GB" sz="3600" b="1" i="1" dirty="0" smtClean="0">
                <a:solidFill>
                  <a:schemeClr val="bg1"/>
                </a:solidFill>
                <a:latin typeface="Goudy Old Style" pitchFamily="18" charset="0"/>
              </a:rPr>
              <a:t>‘</a:t>
            </a:r>
            <a:r>
              <a:rPr lang="en-GB" sz="3600" b="1" i="1" dirty="0" smtClean="0">
                <a:solidFill>
                  <a:schemeClr val="bg1"/>
                </a:solidFill>
              </a:rPr>
              <a:t>The more we explore change in our natural system, the more influential the NAO becomes</a:t>
            </a:r>
            <a:r>
              <a:rPr lang="en-GB" sz="3600" b="1" dirty="0" smtClean="0">
                <a:solidFill>
                  <a:schemeClr val="bg1"/>
                </a:solidFill>
              </a:rPr>
              <a:t>.’ </a:t>
            </a:r>
          </a:p>
          <a:p>
            <a:pPr algn="ctr">
              <a:buNone/>
            </a:pPr>
            <a:r>
              <a:rPr lang="en-GB" sz="2000" b="1" dirty="0" smtClean="0">
                <a:solidFill>
                  <a:schemeClr val="bg1"/>
                </a:solidFill>
              </a:rPr>
              <a:t>(Kirby, 2010: personal comment). </a:t>
            </a:r>
          </a:p>
          <a:p>
            <a:endParaRPr lang="en-GB" dirty="0"/>
          </a:p>
        </p:txBody>
      </p:sp>
      <p:pic>
        <p:nvPicPr>
          <p:cNvPr id="4" name="Picture 3" descr="http://www.walesinternationalconsortium.com/institutions/images/swansea%20met%20logo.gif"/>
          <p:cNvPicPr/>
          <p:nvPr/>
        </p:nvPicPr>
        <p:blipFill>
          <a:blip r:embed="rId3" cstate="print"/>
          <a:srcRect/>
          <a:stretch>
            <a:fillRect/>
          </a:stretch>
        </p:blipFill>
        <p:spPr bwMode="auto">
          <a:xfrm>
            <a:off x="7668344" y="6417779"/>
            <a:ext cx="1332148" cy="3597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chemeClr val="tx1">
                    <a:lumMod val="75000"/>
                  </a:schemeClr>
                </a:solidFill>
              </a:rPr>
              <a:t>Evaluation and Further Study</a:t>
            </a:r>
            <a:endParaRPr lang="en-GB" dirty="0">
              <a:solidFill>
                <a:schemeClr val="tx1">
                  <a:lumMod val="75000"/>
                </a:schemeClr>
              </a:solidFill>
            </a:endParaRPr>
          </a:p>
        </p:txBody>
      </p:sp>
      <p:sp>
        <p:nvSpPr>
          <p:cNvPr id="3" name="Content Placeholder 2"/>
          <p:cNvSpPr>
            <a:spLocks noGrp="1"/>
          </p:cNvSpPr>
          <p:nvPr>
            <p:ph idx="1"/>
          </p:nvPr>
        </p:nvSpPr>
        <p:spPr>
          <a:xfrm>
            <a:off x="215516" y="1304764"/>
            <a:ext cx="5076564" cy="6300700"/>
          </a:xfrm>
        </p:spPr>
        <p:txBody>
          <a:bodyPr/>
          <a:lstStyle/>
          <a:p>
            <a:pPr algn="just">
              <a:buFont typeface="Wingdings" pitchFamily="2" charset="2"/>
              <a:buChar char="Ø"/>
            </a:pPr>
            <a:r>
              <a:rPr lang="en-GB" sz="1800" dirty="0" smtClean="0">
                <a:solidFill>
                  <a:schemeClr val="bg1"/>
                </a:solidFill>
              </a:rPr>
              <a:t>Short timescale studied (1993 earliest year available) BUT provides much needed information for climate change response and management of the Bristol Channel/Severn Estuary.</a:t>
            </a:r>
          </a:p>
          <a:p>
            <a:pPr algn="just">
              <a:buFont typeface="Wingdings" pitchFamily="2" charset="2"/>
              <a:buChar char="Ø"/>
            </a:pPr>
            <a:endParaRPr lang="en-GB" sz="1800" dirty="0" smtClean="0">
              <a:solidFill>
                <a:schemeClr val="bg1"/>
              </a:solidFill>
            </a:endParaRPr>
          </a:p>
          <a:p>
            <a:pPr algn="just">
              <a:buFont typeface="Wingdings" pitchFamily="2" charset="2"/>
              <a:buChar char="Ø"/>
            </a:pPr>
            <a:r>
              <a:rPr lang="en-GB" sz="1800" dirty="0" smtClean="0"/>
              <a:t>Continuous updating of the dataset needed.</a:t>
            </a:r>
          </a:p>
          <a:p>
            <a:pPr algn="just">
              <a:buFont typeface="Wingdings" pitchFamily="2" charset="2"/>
              <a:buChar char="Ø"/>
            </a:pPr>
            <a:endParaRPr lang="en-GB" sz="1800" dirty="0" smtClean="0"/>
          </a:p>
          <a:p>
            <a:pPr algn="just">
              <a:buFont typeface="Wingdings" pitchFamily="2" charset="2"/>
              <a:buChar char="Ø"/>
            </a:pPr>
            <a:r>
              <a:rPr lang="en-GB" sz="1800" dirty="0" smtClean="0">
                <a:solidFill>
                  <a:schemeClr val="bg1"/>
                </a:solidFill>
              </a:rPr>
              <a:t>Further research into the influences of atmospheric pressure and wind gusts upon tidal water levels and wave heights.</a:t>
            </a:r>
          </a:p>
          <a:p>
            <a:pPr algn="just">
              <a:buFont typeface="Wingdings" pitchFamily="2" charset="2"/>
              <a:buChar char="Ø"/>
            </a:pPr>
            <a:endParaRPr lang="en-GB" sz="1800" dirty="0" smtClean="0">
              <a:solidFill>
                <a:srgbClr val="00FFCC"/>
              </a:solidFill>
            </a:endParaRPr>
          </a:p>
          <a:p>
            <a:pPr algn="just">
              <a:buFont typeface="Wingdings" pitchFamily="2" charset="2"/>
              <a:buChar char="Ø"/>
            </a:pPr>
            <a:r>
              <a:rPr lang="en-GB" sz="1800" dirty="0" smtClean="0">
                <a:solidFill>
                  <a:srgbClr val="00FFCC"/>
                </a:solidFill>
              </a:rPr>
              <a:t>Importance of NAO- Further analysis needed.</a:t>
            </a:r>
          </a:p>
          <a:p>
            <a:pPr algn="just">
              <a:buFont typeface="Wingdings" pitchFamily="2" charset="2"/>
              <a:buChar char="Ø"/>
            </a:pPr>
            <a:endParaRPr lang="en-GB" sz="1800" dirty="0" smtClean="0">
              <a:solidFill>
                <a:schemeClr val="accent2">
                  <a:lumMod val="40000"/>
                  <a:lumOff val="60000"/>
                </a:schemeClr>
              </a:solidFill>
            </a:endParaRPr>
          </a:p>
          <a:p>
            <a:pPr algn="just">
              <a:buFont typeface="Wingdings" pitchFamily="2" charset="2"/>
              <a:buChar char="Ø"/>
            </a:pPr>
            <a:r>
              <a:rPr lang="en-GB" sz="1800" dirty="0" smtClean="0">
                <a:solidFill>
                  <a:schemeClr val="bg1"/>
                </a:solidFill>
              </a:rPr>
              <a:t>Further research required into changes in wind directions over water and land.</a:t>
            </a:r>
            <a:endParaRPr lang="en-GB" sz="1800" dirty="0">
              <a:solidFill>
                <a:schemeClr val="bg1"/>
              </a:solidFill>
            </a:endParaRPr>
          </a:p>
        </p:txBody>
      </p:sp>
      <p:pic>
        <p:nvPicPr>
          <p:cNvPr id="5" name="Picture 4"/>
          <p:cNvPicPr/>
          <p:nvPr/>
        </p:nvPicPr>
        <p:blipFill>
          <a:blip r:embed="rId3" cstate="print"/>
          <a:srcRect/>
          <a:stretch>
            <a:fillRect/>
          </a:stretch>
        </p:blipFill>
        <p:spPr bwMode="auto">
          <a:xfrm>
            <a:off x="5508104" y="2060848"/>
            <a:ext cx="3492387" cy="2597932"/>
          </a:xfrm>
          <a:prstGeom prst="rect">
            <a:avLst/>
          </a:prstGeom>
          <a:noFill/>
          <a:ln w="9525">
            <a:noFill/>
            <a:miter lim="800000"/>
            <a:headEnd/>
            <a:tailEnd/>
          </a:ln>
        </p:spPr>
      </p:pic>
      <p:sp>
        <p:nvSpPr>
          <p:cNvPr id="6" name="TextBox 5"/>
          <p:cNvSpPr txBox="1"/>
          <p:nvPr/>
        </p:nvSpPr>
        <p:spPr>
          <a:xfrm>
            <a:off x="7235789" y="4401107"/>
            <a:ext cx="1908211" cy="276999"/>
          </a:xfrm>
          <a:prstGeom prst="rect">
            <a:avLst/>
          </a:prstGeom>
          <a:noFill/>
        </p:spPr>
        <p:txBody>
          <a:bodyPr wrap="square" rtlCol="0">
            <a:spAutoFit/>
          </a:bodyPr>
          <a:lstStyle/>
          <a:p>
            <a:r>
              <a:rPr lang="en-GB" sz="1200" b="1" dirty="0" smtClean="0">
                <a:solidFill>
                  <a:srgbClr val="000000"/>
                </a:solidFill>
              </a:rPr>
              <a:t>Langston </a:t>
            </a:r>
            <a:r>
              <a:rPr lang="en-GB" sz="1200" b="1" i="1" dirty="0" smtClean="0">
                <a:solidFill>
                  <a:srgbClr val="000000"/>
                </a:solidFill>
              </a:rPr>
              <a:t>et al </a:t>
            </a:r>
            <a:r>
              <a:rPr lang="en-GB" sz="1200" b="1" dirty="0" smtClean="0">
                <a:solidFill>
                  <a:srgbClr val="000000"/>
                </a:solidFill>
              </a:rPr>
              <a:t>(2010)</a:t>
            </a:r>
            <a:endParaRPr lang="en-GB" sz="1200" b="1" dirty="0">
              <a:solidFill>
                <a:srgbClr val="000000"/>
              </a:solidFill>
            </a:endParaRPr>
          </a:p>
        </p:txBody>
      </p:sp>
      <p:pic>
        <p:nvPicPr>
          <p:cNvPr id="7" name="Picture 6" descr="http://www.walesinternationalconsortium.com/institutions/images/swansea%20met%20logo.gif"/>
          <p:cNvPicPr/>
          <p:nvPr/>
        </p:nvPicPr>
        <p:blipFill>
          <a:blip r:embed="rId4"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Conclusions</a:t>
            </a:r>
            <a:endParaRPr lang="en-GB" dirty="0"/>
          </a:p>
        </p:txBody>
      </p:sp>
      <p:sp>
        <p:nvSpPr>
          <p:cNvPr id="3" name="Content Placeholder 2"/>
          <p:cNvSpPr>
            <a:spLocks noGrp="1"/>
          </p:cNvSpPr>
          <p:nvPr>
            <p:ph idx="1"/>
          </p:nvPr>
        </p:nvSpPr>
        <p:spPr>
          <a:xfrm>
            <a:off x="457200" y="1143000"/>
            <a:ext cx="8229600" cy="3700463"/>
          </a:xfrm>
        </p:spPr>
        <p:txBody>
          <a:bodyPr/>
          <a:lstStyle/>
          <a:p>
            <a:pPr algn="just">
              <a:buFont typeface="Wingdings" pitchFamily="2" charset="2"/>
              <a:buChar char="Ø"/>
            </a:pPr>
            <a:r>
              <a:rPr lang="en-GB" sz="2000" b="1" dirty="0" smtClean="0"/>
              <a:t>Declining 15 year trend in wind speeds and a small range of south westerly wind angles (180 to 210</a:t>
            </a:r>
            <a:r>
              <a:rPr lang="en-GB" sz="2000" b="1" baseline="30000" dirty="0" smtClean="0"/>
              <a:t>º</a:t>
            </a:r>
            <a:r>
              <a:rPr lang="en-GB" sz="2000" b="1" dirty="0" smtClean="0"/>
              <a:t>) dominated.</a:t>
            </a:r>
          </a:p>
          <a:p>
            <a:pPr algn="just">
              <a:buFont typeface="Wingdings" pitchFamily="2" charset="2"/>
              <a:buChar char="Ø"/>
            </a:pPr>
            <a:endParaRPr lang="en-GB" sz="2000" b="1" dirty="0" smtClean="0"/>
          </a:p>
          <a:p>
            <a:pPr algn="just">
              <a:buFont typeface="Wingdings" pitchFamily="2" charset="2"/>
              <a:buChar char="Ø"/>
            </a:pPr>
            <a:r>
              <a:rPr lang="en-GB" sz="2000" b="1" dirty="0" smtClean="0"/>
              <a:t>Coastal aspect and sheltered location provided explanation to lack of significant differences in </a:t>
            </a:r>
            <a:r>
              <a:rPr lang="en-GB" sz="2000" b="1" dirty="0" err="1" smtClean="0"/>
              <a:t>Ilfracombe</a:t>
            </a:r>
            <a:r>
              <a:rPr lang="en-GB" sz="2000" b="1" dirty="0" smtClean="0"/>
              <a:t> mean and extreme sea levels found by Phillips and Crisp (2010).</a:t>
            </a:r>
          </a:p>
          <a:p>
            <a:pPr algn="just">
              <a:buFont typeface="Wingdings" pitchFamily="2" charset="2"/>
              <a:buChar char="Ø"/>
            </a:pPr>
            <a:endParaRPr lang="en-GB" sz="2000" b="1" dirty="0" smtClean="0">
              <a:solidFill>
                <a:schemeClr val="bg1"/>
              </a:solidFill>
            </a:endParaRPr>
          </a:p>
          <a:p>
            <a:pPr algn="just">
              <a:buFont typeface="Wingdings" pitchFamily="2" charset="2"/>
              <a:buChar char="Ø"/>
            </a:pPr>
            <a:r>
              <a:rPr lang="en-GB" sz="2000" b="1" dirty="0" smtClean="0">
                <a:solidFill>
                  <a:schemeClr val="bg1"/>
                </a:solidFill>
              </a:rPr>
              <a:t>Severn Estuary MSLs directly correlated to prevailing </a:t>
            </a:r>
            <a:r>
              <a:rPr lang="en-GB" sz="2000" b="1" dirty="0" err="1" smtClean="0">
                <a:solidFill>
                  <a:schemeClr val="bg1"/>
                </a:solidFill>
              </a:rPr>
              <a:t>westerlies</a:t>
            </a:r>
            <a:r>
              <a:rPr lang="en-GB" sz="2000" b="1" dirty="0" smtClean="0">
                <a:solidFill>
                  <a:schemeClr val="bg1"/>
                </a:solidFill>
              </a:rPr>
              <a:t>, probably due to topographical funnelling effects, whilst sheltering characteristics of the Estuary influenced extreme sea level response.</a:t>
            </a:r>
          </a:p>
          <a:p>
            <a:pPr>
              <a:buFont typeface="Wingdings" pitchFamily="2" charset="2"/>
              <a:buChar char="Ø"/>
            </a:pPr>
            <a:endParaRPr lang="en-GB" sz="2000" b="1" dirty="0" smtClean="0">
              <a:solidFill>
                <a:schemeClr val="bg1"/>
              </a:solidFill>
            </a:endParaRPr>
          </a:p>
          <a:p>
            <a:pPr algn="just">
              <a:buFont typeface="Wingdings" pitchFamily="2" charset="2"/>
              <a:buChar char="Ø"/>
            </a:pPr>
            <a:r>
              <a:rPr lang="en-GB" sz="2000" b="1" dirty="0" smtClean="0">
                <a:solidFill>
                  <a:schemeClr val="bg1"/>
                </a:solidFill>
              </a:rPr>
              <a:t>Maximum extreme sea level increases at Mumbles linked to predominant south-westerly winds, probably as a result of location exposure, whilst geological characteristics influenced MSL wind direction response. </a:t>
            </a:r>
          </a:p>
          <a:p>
            <a:endParaRPr lang="en-GB" sz="2000" b="1" dirty="0" smtClean="0">
              <a:solidFill>
                <a:schemeClr val="bg1"/>
              </a:solidFill>
              <a:latin typeface="Goudy Old Style" pitchFamily="18" charset="0"/>
            </a:endParaRPr>
          </a:p>
          <a:p>
            <a:endParaRPr lang="en-GB" sz="2000" dirty="0" smtClean="0">
              <a:solidFill>
                <a:srgbClr val="FFFFFF"/>
              </a:solidFill>
              <a:latin typeface="Goudy Old Style" pitchFamily="18" charset="0"/>
            </a:endParaRPr>
          </a:p>
          <a:p>
            <a:endParaRPr lang="en-GB" sz="2000" dirty="0">
              <a:latin typeface="Goudy Old Style" pitchFamily="18" charset="0"/>
            </a:endParaRPr>
          </a:p>
        </p:txBody>
      </p:sp>
      <p:pic>
        <p:nvPicPr>
          <p:cNvPr id="5" name="Picture 4"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t>Conclusions cont.</a:t>
            </a:r>
            <a:endParaRPr lang="en-GB" dirty="0"/>
          </a:p>
        </p:txBody>
      </p:sp>
      <p:sp>
        <p:nvSpPr>
          <p:cNvPr id="3" name="Content Placeholder 2"/>
          <p:cNvSpPr>
            <a:spLocks noGrp="1"/>
          </p:cNvSpPr>
          <p:nvPr>
            <p:ph idx="1"/>
          </p:nvPr>
        </p:nvSpPr>
        <p:spPr>
          <a:xfrm>
            <a:off x="215516" y="980728"/>
            <a:ext cx="8686800" cy="3700463"/>
          </a:xfrm>
        </p:spPr>
        <p:txBody>
          <a:bodyPr/>
          <a:lstStyle/>
          <a:p>
            <a:pPr>
              <a:buNone/>
            </a:pPr>
            <a:endParaRPr lang="en-GB" sz="2000" b="1" dirty="0" smtClean="0">
              <a:solidFill>
                <a:schemeClr val="bg1"/>
              </a:solidFill>
              <a:latin typeface="Goudy Old Style" pitchFamily="18" charset="0"/>
            </a:endParaRPr>
          </a:p>
          <a:p>
            <a:pPr algn="just">
              <a:buFont typeface="Wingdings" pitchFamily="2" charset="2"/>
              <a:buChar char="Ø"/>
            </a:pPr>
            <a:r>
              <a:rPr lang="en-GB" sz="1800" b="1" dirty="0" smtClean="0"/>
              <a:t>Significantly higher wind directions measured at Turbot Buoy Bank, compared to those at </a:t>
            </a:r>
            <a:r>
              <a:rPr lang="en-GB" sz="1800" b="1" dirty="0" err="1" smtClean="0"/>
              <a:t>Rhoose</a:t>
            </a:r>
            <a:r>
              <a:rPr lang="en-GB" sz="1800" b="1" dirty="0" smtClean="0"/>
              <a:t> land based station (t</a:t>
            </a:r>
            <a:r>
              <a:rPr lang="en-GB" sz="1800" b="1" baseline="-25000" dirty="0" smtClean="0"/>
              <a:t>calc</a:t>
            </a:r>
            <a:r>
              <a:rPr lang="en-GB" sz="1800" b="1" dirty="0" smtClean="0"/>
              <a:t> = 46.6, </a:t>
            </a:r>
            <a:r>
              <a:rPr lang="en-GB" sz="1800" b="1" dirty="0" err="1" smtClean="0"/>
              <a:t>df</a:t>
            </a:r>
            <a:r>
              <a:rPr lang="en-GB" sz="1800" b="1" dirty="0" smtClean="0"/>
              <a:t> = 9, p &lt; 0.01) challenged </a:t>
            </a:r>
            <a:r>
              <a:rPr lang="en-GB" sz="1800" b="1" dirty="0" err="1" smtClean="0"/>
              <a:t>Simm</a:t>
            </a:r>
            <a:r>
              <a:rPr lang="en-GB" sz="1800" b="1" dirty="0" smtClean="0"/>
              <a:t> ‘s (1996) work.</a:t>
            </a:r>
          </a:p>
          <a:p>
            <a:pPr algn="just">
              <a:buFont typeface="Wingdings" pitchFamily="2" charset="2"/>
              <a:buChar char="Ø"/>
            </a:pPr>
            <a:endParaRPr lang="en-GB" sz="1800" b="1" dirty="0" smtClean="0"/>
          </a:p>
          <a:p>
            <a:pPr algn="just">
              <a:buFont typeface="Wingdings" pitchFamily="2" charset="2"/>
              <a:buChar char="Ø"/>
            </a:pPr>
            <a:r>
              <a:rPr lang="en-GB" sz="1800" b="1" dirty="0" smtClean="0"/>
              <a:t>Positive and Negative NAO indices (1993 to 2007) demonstrated strong correlations with Bristol Channel/Severn Estuary wind speeds (R</a:t>
            </a:r>
            <a:r>
              <a:rPr lang="en-GB" sz="1800" b="1" baseline="30000" dirty="0" smtClean="0"/>
              <a:t>2</a:t>
            </a:r>
            <a:r>
              <a:rPr lang="en-GB" sz="1800" b="1" dirty="0" smtClean="0"/>
              <a:t>= 89.6% R</a:t>
            </a:r>
            <a:r>
              <a:rPr lang="en-GB" sz="1800" b="1" baseline="30000" dirty="0" smtClean="0"/>
              <a:t>2</a:t>
            </a:r>
            <a:r>
              <a:rPr lang="en-GB" sz="1800" b="1" dirty="0" smtClean="0"/>
              <a:t>= 70.6%.</a:t>
            </a:r>
          </a:p>
          <a:p>
            <a:pPr>
              <a:buFont typeface="Wingdings" pitchFamily="2" charset="2"/>
              <a:buChar char="Ø"/>
            </a:pPr>
            <a:endParaRPr lang="en-GB" sz="1800" b="1" dirty="0" smtClean="0">
              <a:solidFill>
                <a:schemeClr val="bg1"/>
              </a:solidFill>
            </a:endParaRPr>
          </a:p>
          <a:p>
            <a:pPr algn="just">
              <a:buFont typeface="Wingdings" pitchFamily="2" charset="2"/>
              <a:buChar char="Ø"/>
            </a:pPr>
            <a:r>
              <a:rPr lang="en-GB" sz="1800" b="1" dirty="0" smtClean="0">
                <a:solidFill>
                  <a:schemeClr val="bg1"/>
                </a:solidFill>
              </a:rPr>
              <a:t>With reference to Kirby and Kirby’s (2008) study, significant increases in maximum extreme sea levels between 1995 and 1998 inclusive, and significantly lower wind angles between 1995 and 1997 inclusive (t</a:t>
            </a:r>
            <a:r>
              <a:rPr lang="en-GB" sz="1800" b="1" baseline="-25000" dirty="0" smtClean="0">
                <a:solidFill>
                  <a:schemeClr val="bg1"/>
                </a:solidFill>
              </a:rPr>
              <a:t>calc </a:t>
            </a:r>
            <a:r>
              <a:rPr lang="en-GB" sz="1800" b="1" dirty="0" smtClean="0">
                <a:solidFill>
                  <a:schemeClr val="bg1"/>
                </a:solidFill>
              </a:rPr>
              <a:t>= 3.449; </a:t>
            </a:r>
            <a:r>
              <a:rPr lang="en-GB" sz="1800" b="1" dirty="0" err="1" smtClean="0">
                <a:solidFill>
                  <a:schemeClr val="bg1"/>
                </a:solidFill>
              </a:rPr>
              <a:t>df</a:t>
            </a:r>
            <a:r>
              <a:rPr lang="en-GB" sz="1800" b="1" dirty="0" smtClean="0">
                <a:solidFill>
                  <a:schemeClr val="bg1"/>
                </a:solidFill>
              </a:rPr>
              <a:t> = 8; p &lt; 0.01), were correlated to the 1990s NAO positive phase and erosion patterns. </a:t>
            </a:r>
          </a:p>
          <a:p>
            <a:pPr>
              <a:buFont typeface="Wingdings" pitchFamily="2" charset="2"/>
              <a:buChar char="Ø"/>
            </a:pPr>
            <a:endParaRPr lang="en-GB" sz="1800" b="1" dirty="0" smtClean="0">
              <a:solidFill>
                <a:schemeClr val="bg1"/>
              </a:solidFill>
            </a:endParaRPr>
          </a:p>
          <a:p>
            <a:pPr algn="just">
              <a:buFont typeface="Wingdings" pitchFamily="2" charset="2"/>
              <a:buChar char="Ø"/>
            </a:pPr>
            <a:r>
              <a:rPr lang="en-GB" sz="1800" b="1" dirty="0" smtClean="0">
                <a:solidFill>
                  <a:schemeClr val="bg1"/>
                </a:solidFill>
              </a:rPr>
              <a:t>The response of sea levels to wind parameters and NAO influences on these variables were found to significantly influence Bristol Channel/Severn Estuary shoreline erosion and accretion. </a:t>
            </a:r>
          </a:p>
          <a:p>
            <a:pPr algn="just">
              <a:buFont typeface="Wingdings" pitchFamily="2" charset="2"/>
              <a:buChar char="Ø"/>
            </a:pPr>
            <a:endParaRPr lang="en-GB" sz="2000" b="1" dirty="0" smtClean="0">
              <a:solidFill>
                <a:schemeClr val="bg1"/>
              </a:solidFill>
              <a:latin typeface="Goudy Old Style" pitchFamily="18" charset="0"/>
            </a:endParaRPr>
          </a:p>
          <a:p>
            <a:pPr>
              <a:buFont typeface="Wingdings" pitchFamily="2" charset="2"/>
              <a:buChar char="Ø"/>
            </a:pPr>
            <a:endParaRPr lang="en-GB" sz="2000" b="1" dirty="0" smtClean="0">
              <a:solidFill>
                <a:schemeClr val="bg1"/>
              </a:solidFill>
            </a:endParaRPr>
          </a:p>
        </p:txBody>
      </p:sp>
      <p:pic>
        <p:nvPicPr>
          <p:cNvPr id="5" name="Picture 4"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828"/>
            <a:ext cx="8229600" cy="1143000"/>
          </a:xfrm>
        </p:spPr>
        <p:txBody>
          <a:bodyPr/>
          <a:lstStyle/>
          <a:p>
            <a:r>
              <a:rPr lang="en-GB" dirty="0" smtClean="0"/>
              <a:t>References</a:t>
            </a:r>
            <a:endParaRPr lang="en-GB" dirty="0"/>
          </a:p>
        </p:txBody>
      </p:sp>
      <p:sp>
        <p:nvSpPr>
          <p:cNvPr id="3" name="Content Placeholder 2"/>
          <p:cNvSpPr>
            <a:spLocks noGrp="1"/>
          </p:cNvSpPr>
          <p:nvPr>
            <p:ph idx="1"/>
          </p:nvPr>
        </p:nvSpPr>
        <p:spPr/>
        <p:txBody>
          <a:bodyPr/>
          <a:lstStyle/>
          <a:p>
            <a:endParaRPr lang="en-GB" sz="5400" b="1" dirty="0" smtClean="0">
              <a:solidFill>
                <a:schemeClr val="bg1"/>
              </a:solidFill>
            </a:endParaRPr>
          </a:p>
          <a:p>
            <a:endParaRPr lang="en-GB" dirty="0"/>
          </a:p>
        </p:txBody>
      </p:sp>
      <p:sp>
        <p:nvSpPr>
          <p:cNvPr id="5" name="TextBox 4"/>
          <p:cNvSpPr txBox="1"/>
          <p:nvPr/>
        </p:nvSpPr>
        <p:spPr>
          <a:xfrm>
            <a:off x="755576" y="1171828"/>
            <a:ext cx="7740860" cy="538609"/>
          </a:xfrm>
          <a:prstGeom prst="rect">
            <a:avLst/>
          </a:prstGeom>
          <a:noFill/>
        </p:spPr>
        <p:txBody>
          <a:bodyPr wrap="square" rtlCol="0">
            <a:spAutoFit/>
          </a:bodyPr>
          <a:lstStyle/>
          <a:p>
            <a:endParaRPr lang="en-GB" sz="1100" dirty="0" smtClean="0"/>
          </a:p>
          <a:p>
            <a:endParaRPr lang="en-GB" dirty="0"/>
          </a:p>
        </p:txBody>
      </p:sp>
      <p:pic>
        <p:nvPicPr>
          <p:cNvPr id="6" name="Picture 5" descr="http://www.walesinternationalconsortium.com/institutions/images/swansea%20met%20logo.gif"/>
          <p:cNvPicPr/>
          <p:nvPr/>
        </p:nvPicPr>
        <p:blipFill>
          <a:blip r:embed="rId3" cstate="print"/>
          <a:srcRect/>
          <a:stretch>
            <a:fillRect/>
          </a:stretch>
        </p:blipFill>
        <p:spPr bwMode="auto">
          <a:xfrm>
            <a:off x="8063880" y="6561571"/>
            <a:ext cx="1080120" cy="287585"/>
          </a:xfrm>
          <a:prstGeom prst="rect">
            <a:avLst/>
          </a:prstGeom>
          <a:noFill/>
          <a:ln w="9525">
            <a:noFill/>
            <a:miter lim="800000"/>
            <a:headEnd/>
            <a:tailEnd/>
          </a:ln>
        </p:spPr>
      </p:pic>
      <p:sp>
        <p:nvSpPr>
          <p:cNvPr id="7" name="TextBox 6"/>
          <p:cNvSpPr txBox="1"/>
          <p:nvPr/>
        </p:nvSpPr>
        <p:spPr>
          <a:xfrm>
            <a:off x="755576" y="980728"/>
            <a:ext cx="7740860" cy="7109639"/>
          </a:xfrm>
          <a:prstGeom prst="rect">
            <a:avLst/>
          </a:prstGeom>
          <a:noFill/>
        </p:spPr>
        <p:txBody>
          <a:bodyPr wrap="square" rtlCol="0">
            <a:spAutoFit/>
          </a:bodyPr>
          <a:lstStyle/>
          <a:p>
            <a:r>
              <a:rPr lang="en-GB" sz="1000" dirty="0" err="1" smtClean="0">
                <a:solidFill>
                  <a:schemeClr val="bg1"/>
                </a:solidFill>
              </a:rPr>
              <a:t>Barbosa</a:t>
            </a:r>
            <a:r>
              <a:rPr lang="en-GB" sz="1000" dirty="0" smtClean="0">
                <a:solidFill>
                  <a:schemeClr val="bg1"/>
                </a:solidFill>
              </a:rPr>
              <a:t>, S.M., and Silva, M.E., (2009). Low frequency sea-level change in Chesapeake Bay: Changing seasonality and long term trends. </a:t>
            </a:r>
            <a:r>
              <a:rPr lang="en-GB" sz="1000" i="1" dirty="0" smtClean="0">
                <a:solidFill>
                  <a:schemeClr val="bg1"/>
                </a:solidFill>
              </a:rPr>
              <a:t>Estuarine, Coastal and Shelf Science, </a:t>
            </a:r>
            <a:r>
              <a:rPr lang="en-GB" sz="1000" dirty="0" smtClean="0">
                <a:solidFill>
                  <a:schemeClr val="bg1"/>
                </a:solidFill>
              </a:rPr>
              <a:t>83, 30-38</a:t>
            </a:r>
            <a:r>
              <a:rPr lang="en-GB" sz="1000" dirty="0" smtClean="0">
                <a:solidFill>
                  <a:schemeClr val="bg1"/>
                </a:solidFill>
              </a:rPr>
              <a:t>.</a:t>
            </a:r>
          </a:p>
          <a:p>
            <a:endParaRPr lang="en-GB" sz="1000" dirty="0" smtClean="0">
              <a:solidFill>
                <a:schemeClr val="bg1"/>
              </a:solidFill>
            </a:endParaRPr>
          </a:p>
          <a:p>
            <a:r>
              <a:rPr lang="en-GB" sz="1000" dirty="0" smtClean="0">
                <a:solidFill>
                  <a:schemeClr val="bg1"/>
                </a:solidFill>
              </a:rPr>
              <a:t>Brown</a:t>
            </a:r>
            <a:r>
              <a:rPr lang="en-GB" sz="1000" dirty="0" smtClean="0">
                <a:solidFill>
                  <a:schemeClr val="bg1"/>
                </a:solidFill>
              </a:rPr>
              <a:t>, R.M., and Smith, O.P., (2006). </a:t>
            </a:r>
            <a:r>
              <a:rPr lang="en-GB" sz="1000" i="1" dirty="0" smtClean="0">
                <a:solidFill>
                  <a:schemeClr val="bg1"/>
                </a:solidFill>
              </a:rPr>
              <a:t>Comparison of wind measurements at </a:t>
            </a:r>
            <a:r>
              <a:rPr lang="en-GB" sz="1000" i="1" dirty="0" err="1" smtClean="0">
                <a:solidFill>
                  <a:schemeClr val="bg1"/>
                </a:solidFill>
              </a:rPr>
              <a:t>Nuchek</a:t>
            </a:r>
            <a:r>
              <a:rPr lang="en-GB" sz="1000" i="1" dirty="0" smtClean="0">
                <a:solidFill>
                  <a:schemeClr val="bg1"/>
                </a:solidFill>
              </a:rPr>
              <a:t> Heights, </a:t>
            </a:r>
            <a:r>
              <a:rPr lang="en-GB" sz="1000" i="1" dirty="0" err="1" smtClean="0">
                <a:solidFill>
                  <a:schemeClr val="bg1"/>
                </a:solidFill>
              </a:rPr>
              <a:t>Hinchinbrook</a:t>
            </a:r>
            <a:r>
              <a:rPr lang="en-GB" sz="1000" i="1" dirty="0" smtClean="0">
                <a:solidFill>
                  <a:schemeClr val="bg1"/>
                </a:solidFill>
              </a:rPr>
              <a:t> Island and at Seal Rocks NOAA Data Buoy in </a:t>
            </a:r>
            <a:r>
              <a:rPr lang="en-GB" sz="1000" i="1" dirty="0" err="1" smtClean="0">
                <a:solidFill>
                  <a:schemeClr val="bg1"/>
                </a:solidFill>
              </a:rPr>
              <a:t>Hinchbrook</a:t>
            </a:r>
            <a:r>
              <a:rPr lang="en-GB" sz="1000" i="1" dirty="0" smtClean="0">
                <a:solidFill>
                  <a:schemeClr val="bg1"/>
                </a:solidFill>
              </a:rPr>
              <a:t> Entrance, Alaska. </a:t>
            </a:r>
            <a:r>
              <a:rPr lang="en-GB" sz="1000" dirty="0" smtClean="0">
                <a:solidFill>
                  <a:schemeClr val="bg1"/>
                </a:solidFill>
              </a:rPr>
              <a:t>[online] Available at: &lt; http://www.pnsrac. org/docs/d0032900.pdf&gt; [Accessed: 9/8/10</a:t>
            </a:r>
            <a:r>
              <a:rPr lang="en-GB" sz="1000" dirty="0" smtClean="0">
                <a:solidFill>
                  <a:schemeClr val="bg1"/>
                </a:solidFill>
              </a:rPr>
              <a:t>].</a:t>
            </a:r>
          </a:p>
          <a:p>
            <a:r>
              <a:rPr lang="en-GB" sz="1000" dirty="0" smtClean="0">
                <a:solidFill>
                  <a:schemeClr val="bg1"/>
                </a:solidFill>
              </a:rPr>
              <a:t> </a:t>
            </a:r>
          </a:p>
          <a:p>
            <a:r>
              <a:rPr lang="en-GB" sz="1000" dirty="0" smtClean="0">
                <a:solidFill>
                  <a:schemeClr val="bg1"/>
                </a:solidFill>
              </a:rPr>
              <a:t>Crisp, S., (2009). An </a:t>
            </a:r>
            <a:r>
              <a:rPr lang="en-GB" sz="1000" dirty="0" err="1" smtClean="0">
                <a:solidFill>
                  <a:schemeClr val="bg1"/>
                </a:solidFill>
              </a:rPr>
              <a:t>anlaysis</a:t>
            </a:r>
            <a:r>
              <a:rPr lang="en-GB" sz="1000" dirty="0" smtClean="0">
                <a:solidFill>
                  <a:schemeClr val="bg1"/>
                </a:solidFill>
              </a:rPr>
              <a:t> of sea level trends in the Bristol Channel/Severn Estuary. UK: Swansea Metropolitan University, MSc dissertation, 136p.</a:t>
            </a:r>
          </a:p>
          <a:p>
            <a:endParaRPr lang="en-GB" sz="1000" dirty="0" smtClean="0">
              <a:solidFill>
                <a:schemeClr val="bg1"/>
              </a:solidFill>
            </a:endParaRPr>
          </a:p>
          <a:p>
            <a:r>
              <a:rPr lang="en-GB" sz="1000" dirty="0" smtClean="0">
                <a:solidFill>
                  <a:schemeClr val="bg1"/>
                </a:solidFill>
              </a:rPr>
              <a:t>de </a:t>
            </a:r>
            <a:r>
              <a:rPr lang="en-GB" sz="1000" dirty="0" smtClean="0">
                <a:solidFill>
                  <a:schemeClr val="bg1"/>
                </a:solidFill>
              </a:rPr>
              <a:t>la Vega-</a:t>
            </a:r>
            <a:r>
              <a:rPr lang="en-GB" sz="1000" dirty="0" err="1" smtClean="0">
                <a:solidFill>
                  <a:schemeClr val="bg1"/>
                </a:solidFill>
              </a:rPr>
              <a:t>Leinert</a:t>
            </a:r>
            <a:r>
              <a:rPr lang="en-GB" sz="1000" dirty="0" smtClean="0">
                <a:solidFill>
                  <a:schemeClr val="bg1"/>
                </a:solidFill>
              </a:rPr>
              <a:t>, A.C., and </a:t>
            </a:r>
            <a:r>
              <a:rPr lang="en-GB" sz="1000" dirty="0" err="1" smtClean="0">
                <a:solidFill>
                  <a:schemeClr val="bg1"/>
                </a:solidFill>
              </a:rPr>
              <a:t>Nicholls</a:t>
            </a:r>
            <a:r>
              <a:rPr lang="en-GB" sz="1000" dirty="0" smtClean="0">
                <a:solidFill>
                  <a:schemeClr val="bg1"/>
                </a:solidFill>
              </a:rPr>
              <a:t>, R., (2008). Potential implications of sea level rise for Great Britain. </a:t>
            </a:r>
            <a:r>
              <a:rPr lang="en-GB" sz="1000" i="1" dirty="0" smtClean="0">
                <a:solidFill>
                  <a:schemeClr val="bg1"/>
                </a:solidFill>
              </a:rPr>
              <a:t>Journal of Coastal Research,  </a:t>
            </a:r>
            <a:r>
              <a:rPr lang="en-GB" sz="1000" dirty="0" smtClean="0">
                <a:solidFill>
                  <a:schemeClr val="bg1"/>
                </a:solidFill>
              </a:rPr>
              <a:t>24 (2), 442-357.</a:t>
            </a:r>
          </a:p>
          <a:p>
            <a:endParaRPr lang="en-GB" sz="1000" dirty="0" smtClean="0">
              <a:solidFill>
                <a:schemeClr val="bg1"/>
              </a:solidFill>
            </a:endParaRPr>
          </a:p>
          <a:p>
            <a:r>
              <a:rPr lang="en-GB" sz="1000" dirty="0" smtClean="0">
                <a:solidFill>
                  <a:schemeClr val="bg1"/>
                </a:solidFill>
              </a:rPr>
              <a:t>Green</a:t>
            </a:r>
            <a:r>
              <a:rPr lang="en-GB" sz="1000" dirty="0" smtClean="0">
                <a:solidFill>
                  <a:schemeClr val="bg1"/>
                </a:solidFill>
              </a:rPr>
              <a:t>, J., and Smith, H.D., (2009). Across the waters: Implementation of the UK Marine and Coastal Waters Act and devolved marine legislation: cross- border case studies. </a:t>
            </a:r>
            <a:r>
              <a:rPr lang="en-GB" sz="1000" i="1" dirty="0" smtClean="0">
                <a:solidFill>
                  <a:schemeClr val="bg1"/>
                </a:solidFill>
              </a:rPr>
              <a:t>Across the Waters Series</a:t>
            </a:r>
            <a:r>
              <a:rPr lang="en-GB" sz="1000" dirty="0" smtClean="0">
                <a:solidFill>
                  <a:schemeClr val="bg1"/>
                </a:solidFill>
              </a:rPr>
              <a:t>, 12p.</a:t>
            </a:r>
          </a:p>
          <a:p>
            <a:r>
              <a:rPr lang="en-GB" sz="1000" dirty="0" smtClean="0">
                <a:solidFill>
                  <a:schemeClr val="bg1"/>
                </a:solidFill>
              </a:rPr>
              <a:t> </a:t>
            </a:r>
          </a:p>
          <a:p>
            <a:r>
              <a:rPr lang="en-GB" sz="1000" dirty="0" smtClean="0">
                <a:solidFill>
                  <a:schemeClr val="bg1"/>
                </a:solidFill>
              </a:rPr>
              <a:t>Hare, J., (2010). </a:t>
            </a:r>
            <a:r>
              <a:rPr lang="en-GB" sz="1000" i="1" dirty="0" smtClean="0">
                <a:solidFill>
                  <a:schemeClr val="bg1"/>
                </a:solidFill>
              </a:rPr>
              <a:t>Scientific assessment on climate change, oceans, and small island developing states since the IPCC fourth assessment</a:t>
            </a:r>
            <a:r>
              <a:rPr lang="en-GB" sz="1000" dirty="0" smtClean="0">
                <a:solidFill>
                  <a:schemeClr val="bg1"/>
                </a:solidFill>
              </a:rPr>
              <a:t>. Keynote presentation. The Global Oceans Forum. UNESCO, Paris April 2010.  </a:t>
            </a:r>
          </a:p>
          <a:p>
            <a:endParaRPr lang="en-GB" sz="1000" dirty="0" smtClean="0">
              <a:solidFill>
                <a:schemeClr val="bg1"/>
              </a:solidFill>
            </a:endParaRPr>
          </a:p>
          <a:p>
            <a:r>
              <a:rPr lang="en-GB" sz="1000" dirty="0" smtClean="0">
                <a:solidFill>
                  <a:schemeClr val="bg1"/>
                </a:solidFill>
              </a:rPr>
              <a:t>Holman</a:t>
            </a:r>
            <a:r>
              <a:rPr lang="en-GB" sz="1000" dirty="0" smtClean="0">
                <a:solidFill>
                  <a:schemeClr val="bg1"/>
                </a:solidFill>
              </a:rPr>
              <a:t>, I.P.; </a:t>
            </a:r>
            <a:r>
              <a:rPr lang="en-GB" sz="1000" dirty="0" err="1" smtClean="0">
                <a:solidFill>
                  <a:schemeClr val="bg1"/>
                </a:solidFill>
              </a:rPr>
              <a:t>Rounsevell</a:t>
            </a:r>
            <a:r>
              <a:rPr lang="en-GB" sz="1000" dirty="0" smtClean="0">
                <a:solidFill>
                  <a:schemeClr val="bg1"/>
                </a:solidFill>
              </a:rPr>
              <a:t>, M.D.A; </a:t>
            </a:r>
            <a:r>
              <a:rPr lang="en-GB" sz="1000" dirty="0" err="1" smtClean="0">
                <a:solidFill>
                  <a:schemeClr val="bg1"/>
                </a:solidFill>
              </a:rPr>
              <a:t>Cojacaru</a:t>
            </a:r>
            <a:r>
              <a:rPr lang="en-GB" sz="1000" dirty="0" smtClean="0">
                <a:solidFill>
                  <a:schemeClr val="bg1"/>
                </a:solidFill>
              </a:rPr>
              <a:t>, G.; </a:t>
            </a:r>
            <a:r>
              <a:rPr lang="en-GB" sz="1000" dirty="0" err="1" smtClean="0">
                <a:solidFill>
                  <a:schemeClr val="bg1"/>
                </a:solidFill>
              </a:rPr>
              <a:t>Shackley</a:t>
            </a:r>
            <a:r>
              <a:rPr lang="en-GB" sz="1000" dirty="0" smtClean="0">
                <a:solidFill>
                  <a:schemeClr val="bg1"/>
                </a:solidFill>
              </a:rPr>
              <a:t>, S.; </a:t>
            </a:r>
            <a:r>
              <a:rPr lang="en-GB" sz="1000" dirty="0" err="1" smtClean="0">
                <a:solidFill>
                  <a:schemeClr val="bg1"/>
                </a:solidFill>
              </a:rPr>
              <a:t>McLachlan</a:t>
            </a:r>
            <a:r>
              <a:rPr lang="en-GB" sz="1000" dirty="0" smtClean="0">
                <a:solidFill>
                  <a:schemeClr val="bg1"/>
                </a:solidFill>
              </a:rPr>
              <a:t>, C.; </a:t>
            </a:r>
            <a:r>
              <a:rPr lang="en-GB" sz="1000" dirty="0" err="1" smtClean="0">
                <a:solidFill>
                  <a:schemeClr val="bg1"/>
                </a:solidFill>
              </a:rPr>
              <a:t>Audsley</a:t>
            </a:r>
            <a:r>
              <a:rPr lang="en-GB" sz="1000" dirty="0" smtClean="0">
                <a:solidFill>
                  <a:schemeClr val="bg1"/>
                </a:solidFill>
              </a:rPr>
              <a:t>, E.; Berry, P.M.; Fontaine, C.; Harrison, P.A., and </a:t>
            </a:r>
            <a:r>
              <a:rPr lang="en-GB" sz="1000" dirty="0" err="1" smtClean="0">
                <a:solidFill>
                  <a:schemeClr val="bg1"/>
                </a:solidFill>
              </a:rPr>
              <a:t>Henriques</a:t>
            </a:r>
            <a:r>
              <a:rPr lang="en-GB" sz="1000" dirty="0" smtClean="0">
                <a:solidFill>
                  <a:schemeClr val="bg1"/>
                </a:solidFill>
              </a:rPr>
              <a:t>, C., (2008). The concepts and development of a participatory regional integrated assessment tool. </a:t>
            </a:r>
            <a:r>
              <a:rPr lang="en-GB" sz="1000" i="1" dirty="0" smtClean="0">
                <a:solidFill>
                  <a:schemeClr val="bg1"/>
                </a:solidFill>
              </a:rPr>
              <a:t>Climatic Change</a:t>
            </a:r>
            <a:r>
              <a:rPr lang="en-GB" sz="1000" dirty="0" smtClean="0">
                <a:solidFill>
                  <a:schemeClr val="bg1"/>
                </a:solidFill>
              </a:rPr>
              <a:t>, 90, 5-30.</a:t>
            </a:r>
          </a:p>
          <a:p>
            <a:r>
              <a:rPr lang="en-GB" sz="1000" dirty="0" smtClean="0">
                <a:solidFill>
                  <a:schemeClr val="bg1"/>
                </a:solidFill>
              </a:rPr>
              <a:t> </a:t>
            </a:r>
          </a:p>
          <a:p>
            <a:r>
              <a:rPr lang="en-GB" sz="1000" dirty="0" err="1" smtClean="0">
                <a:solidFill>
                  <a:schemeClr val="bg1"/>
                </a:solidFill>
              </a:rPr>
              <a:t>Hulme</a:t>
            </a:r>
            <a:r>
              <a:rPr lang="en-GB" sz="1000" dirty="0" smtClean="0">
                <a:solidFill>
                  <a:schemeClr val="bg1"/>
                </a:solidFill>
              </a:rPr>
              <a:t>, </a:t>
            </a:r>
            <a:r>
              <a:rPr lang="en-GB" sz="1000" dirty="0" err="1" smtClean="0">
                <a:solidFill>
                  <a:schemeClr val="bg1"/>
                </a:solidFill>
              </a:rPr>
              <a:t>M.;Jenkins</a:t>
            </a:r>
            <a:r>
              <a:rPr lang="en-GB" sz="1000" dirty="0" smtClean="0">
                <a:solidFill>
                  <a:schemeClr val="bg1"/>
                </a:solidFill>
              </a:rPr>
              <a:t>, G.J.; Lu, X.; </a:t>
            </a:r>
            <a:r>
              <a:rPr lang="en-GB" sz="1000" dirty="0" err="1" smtClean="0">
                <a:solidFill>
                  <a:schemeClr val="bg1"/>
                </a:solidFill>
              </a:rPr>
              <a:t>Turnpenny</a:t>
            </a:r>
            <a:r>
              <a:rPr lang="en-GB" sz="1000" dirty="0" smtClean="0">
                <a:solidFill>
                  <a:schemeClr val="bg1"/>
                </a:solidFill>
              </a:rPr>
              <a:t>, J.R.; Mitchell, T.D.; Jones, R.G.; Lowe, J.; Murphy, J.M.; </a:t>
            </a:r>
            <a:r>
              <a:rPr lang="en-GB" sz="1000" dirty="0" err="1" smtClean="0">
                <a:solidFill>
                  <a:schemeClr val="bg1"/>
                </a:solidFill>
              </a:rPr>
              <a:t>Hassell</a:t>
            </a:r>
            <a:r>
              <a:rPr lang="en-GB" sz="1000" dirty="0" smtClean="0">
                <a:solidFill>
                  <a:schemeClr val="bg1"/>
                </a:solidFill>
              </a:rPr>
              <a:t>, D.; </a:t>
            </a:r>
            <a:r>
              <a:rPr lang="en-GB" sz="1000" dirty="0" err="1" smtClean="0">
                <a:solidFill>
                  <a:schemeClr val="bg1"/>
                </a:solidFill>
              </a:rPr>
              <a:t>Boorman</a:t>
            </a:r>
            <a:r>
              <a:rPr lang="en-GB" sz="1000" dirty="0" smtClean="0">
                <a:solidFill>
                  <a:schemeClr val="bg1"/>
                </a:solidFill>
              </a:rPr>
              <a:t>, P.; McDonald, R., and Hill, S., (2002). </a:t>
            </a:r>
            <a:r>
              <a:rPr lang="en-GB" sz="1000" i="1" dirty="0" smtClean="0">
                <a:solidFill>
                  <a:schemeClr val="bg1"/>
                </a:solidFill>
              </a:rPr>
              <a:t>Climate</a:t>
            </a:r>
            <a:r>
              <a:rPr lang="en-GB" sz="1000" dirty="0" smtClean="0">
                <a:solidFill>
                  <a:schemeClr val="bg1"/>
                </a:solidFill>
              </a:rPr>
              <a:t> </a:t>
            </a:r>
            <a:r>
              <a:rPr lang="en-GB" sz="1000" i="1" dirty="0" smtClean="0">
                <a:solidFill>
                  <a:schemeClr val="bg1"/>
                </a:solidFill>
              </a:rPr>
              <a:t>Change Scenarios for the United Kingdom: The UKCIP02 Scientific Report</a:t>
            </a:r>
            <a:r>
              <a:rPr lang="en-GB" sz="1000" dirty="0" smtClean="0">
                <a:solidFill>
                  <a:schemeClr val="bg1"/>
                </a:solidFill>
              </a:rPr>
              <a:t>. Tyndall Centre for Climate Change Research, School of Environmental Sciences, University of East Anglia, Norwich: UK.</a:t>
            </a:r>
          </a:p>
          <a:p>
            <a:r>
              <a:rPr lang="en-GB" sz="1000" dirty="0" smtClean="0">
                <a:solidFill>
                  <a:schemeClr val="bg1"/>
                </a:solidFill>
              </a:rPr>
              <a:t>Ketchum, B.H., (1972). </a:t>
            </a:r>
            <a:r>
              <a:rPr lang="en-GB" sz="1000" i="1" dirty="0" smtClean="0">
                <a:solidFill>
                  <a:schemeClr val="bg1"/>
                </a:solidFill>
              </a:rPr>
              <a:t>The Waters Edge</a:t>
            </a:r>
            <a:r>
              <a:rPr lang="en-GB" sz="1000" dirty="0" smtClean="0">
                <a:solidFill>
                  <a:schemeClr val="bg1"/>
                </a:solidFill>
              </a:rPr>
              <a:t>. Boston: MIT Press, 393p.</a:t>
            </a:r>
          </a:p>
          <a:p>
            <a:endParaRPr lang="en-GB" sz="1000" dirty="0" smtClean="0">
              <a:solidFill>
                <a:schemeClr val="bg1"/>
              </a:solidFill>
            </a:endParaRPr>
          </a:p>
          <a:p>
            <a:r>
              <a:rPr lang="en-GB" sz="1000" dirty="0" smtClean="0">
                <a:solidFill>
                  <a:schemeClr val="bg1"/>
                </a:solidFill>
              </a:rPr>
              <a:t>Kirby, A., (1999). </a:t>
            </a:r>
            <a:r>
              <a:rPr lang="en-GB" sz="1000" i="1" dirty="0" smtClean="0">
                <a:solidFill>
                  <a:schemeClr val="bg1"/>
                </a:solidFill>
              </a:rPr>
              <a:t>The fragile white cliffs of England</a:t>
            </a:r>
            <a:r>
              <a:rPr lang="en-GB" sz="1000" dirty="0" smtClean="0">
                <a:solidFill>
                  <a:schemeClr val="bg1"/>
                </a:solidFill>
              </a:rPr>
              <a:t>. [online] BBC News. Available at: &lt;http://news.bbc.co.uk/1/hi/sci/tech/253494.stm&gt; [Accessed 1/9/10].</a:t>
            </a:r>
          </a:p>
          <a:p>
            <a:endParaRPr lang="en-GB" sz="1000" dirty="0" smtClean="0">
              <a:solidFill>
                <a:schemeClr val="bg1"/>
              </a:solidFill>
            </a:endParaRPr>
          </a:p>
          <a:p>
            <a:r>
              <a:rPr lang="en-GB" sz="1000" dirty="0" smtClean="0">
                <a:solidFill>
                  <a:schemeClr val="bg1"/>
                </a:solidFill>
              </a:rPr>
              <a:t>Kirby</a:t>
            </a:r>
            <a:r>
              <a:rPr lang="en-GB" sz="1000" dirty="0" smtClean="0">
                <a:solidFill>
                  <a:schemeClr val="bg1"/>
                </a:solidFill>
              </a:rPr>
              <a:t>, J.R. and Kirby, R., (2008). Medium timescale stability of tidal mudflats in Bridgewater Bay, Bristol Channel, UK, Influence of tides, waves and climate. </a:t>
            </a:r>
            <a:r>
              <a:rPr lang="en-GB" sz="1000" i="1" dirty="0" smtClean="0">
                <a:solidFill>
                  <a:schemeClr val="bg1"/>
                </a:solidFill>
              </a:rPr>
              <a:t>Continental Shelf Research</a:t>
            </a:r>
            <a:r>
              <a:rPr lang="en-GB" sz="1000" dirty="0" smtClean="0">
                <a:solidFill>
                  <a:schemeClr val="bg1"/>
                </a:solidFill>
              </a:rPr>
              <a:t>, 28, 2315-2629.</a:t>
            </a:r>
          </a:p>
          <a:p>
            <a:r>
              <a:rPr lang="en-GB" sz="1000" dirty="0" smtClean="0">
                <a:solidFill>
                  <a:schemeClr val="bg1"/>
                </a:solidFill>
              </a:rPr>
              <a:t> </a:t>
            </a:r>
          </a:p>
          <a:p>
            <a:r>
              <a:rPr lang="en-GB" sz="1000" dirty="0" smtClean="0">
                <a:solidFill>
                  <a:schemeClr val="bg1"/>
                </a:solidFill>
              </a:rPr>
              <a:t>Kirby, J.R., (2010). </a:t>
            </a:r>
            <a:r>
              <a:rPr lang="en-GB" sz="1000" i="1" dirty="0" smtClean="0">
                <a:solidFill>
                  <a:schemeClr val="bg1"/>
                </a:solidFill>
              </a:rPr>
              <a:t>Personal Comment</a:t>
            </a:r>
            <a:r>
              <a:rPr lang="en-GB" sz="1000" dirty="0" smtClean="0">
                <a:solidFill>
                  <a:schemeClr val="bg1"/>
                </a:solidFill>
              </a:rPr>
              <a:t>, Email correspondence with Liverpool John </a:t>
            </a:r>
            <a:r>
              <a:rPr lang="en-GB" sz="1000" dirty="0" err="1" smtClean="0">
                <a:solidFill>
                  <a:schemeClr val="bg1"/>
                </a:solidFill>
              </a:rPr>
              <a:t>Moores</a:t>
            </a:r>
            <a:r>
              <a:rPr lang="en-GB" sz="1000" dirty="0" smtClean="0">
                <a:solidFill>
                  <a:schemeClr val="bg1"/>
                </a:solidFill>
              </a:rPr>
              <a:t> </a:t>
            </a:r>
            <a:r>
              <a:rPr lang="en-GB" sz="1000" dirty="0" err="1" smtClean="0">
                <a:solidFill>
                  <a:schemeClr val="bg1"/>
                </a:solidFill>
              </a:rPr>
              <a:t>Univeristy</a:t>
            </a:r>
            <a:r>
              <a:rPr lang="en-GB" sz="1000" dirty="0" smtClean="0">
                <a:solidFill>
                  <a:schemeClr val="bg1"/>
                </a:solidFill>
              </a:rPr>
              <a:t> (17 September 2010).</a:t>
            </a:r>
          </a:p>
          <a:p>
            <a:endParaRPr lang="en-GB" sz="1000" dirty="0" smtClean="0"/>
          </a:p>
          <a:p>
            <a:endParaRPr lang="en-GB" sz="900" dirty="0" smtClean="0"/>
          </a:p>
          <a:p>
            <a:endParaRPr lang="en-GB" sz="900" dirty="0" smtClean="0"/>
          </a:p>
          <a:p>
            <a:r>
              <a:rPr lang="en-GB" sz="900" dirty="0" smtClean="0"/>
              <a:t> </a:t>
            </a:r>
          </a:p>
          <a:p>
            <a:endParaRPr lang="en-GB" sz="900" dirty="0" smtClean="0"/>
          </a:p>
          <a:p>
            <a:endParaRPr lang="en-GB" sz="900" dirty="0" smtClean="0"/>
          </a:p>
          <a:p>
            <a:endParaRPr lang="en-GB" sz="1100" dirty="0" smtClean="0"/>
          </a:p>
          <a:p>
            <a:endParaRPr lang="en-GB" sz="1100" dirty="0" smtClean="0"/>
          </a:p>
          <a:p>
            <a:endParaRPr lang="en-GB" sz="1100" dirty="0" smtClean="0"/>
          </a:p>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96652"/>
            <a:ext cx="8229600" cy="3700463"/>
          </a:xfrm>
        </p:spPr>
        <p:txBody>
          <a:bodyPr/>
          <a:lstStyle/>
          <a:p>
            <a:endParaRPr lang="en-GB" sz="900" dirty="0" smtClean="0"/>
          </a:p>
          <a:p>
            <a:pPr>
              <a:buNone/>
            </a:pPr>
            <a:r>
              <a:rPr lang="en-GB" sz="900" dirty="0" smtClean="0">
                <a:solidFill>
                  <a:schemeClr val="bg1"/>
                </a:solidFill>
              </a:rPr>
              <a:t>Langston, W.J.; Pope, N.D.; Jonas, P.J.C.; </a:t>
            </a:r>
            <a:r>
              <a:rPr lang="en-GB" sz="900" dirty="0" err="1" smtClean="0">
                <a:solidFill>
                  <a:schemeClr val="bg1"/>
                </a:solidFill>
              </a:rPr>
              <a:t>Nikitic</a:t>
            </a:r>
            <a:r>
              <a:rPr lang="en-GB" sz="900" dirty="0" smtClean="0">
                <a:solidFill>
                  <a:schemeClr val="bg1"/>
                </a:solidFill>
              </a:rPr>
              <a:t>, C.; Field, M.D.R.; Dowell, B.; </a:t>
            </a:r>
            <a:r>
              <a:rPr lang="en-GB" sz="900" dirty="0" err="1" smtClean="0">
                <a:solidFill>
                  <a:schemeClr val="bg1"/>
                </a:solidFill>
              </a:rPr>
              <a:t>Shillabeer</a:t>
            </a:r>
            <a:r>
              <a:rPr lang="en-GB" sz="900" dirty="0" smtClean="0">
                <a:solidFill>
                  <a:schemeClr val="bg1"/>
                </a:solidFill>
              </a:rPr>
              <a:t>, N.; </a:t>
            </a:r>
            <a:r>
              <a:rPr lang="en-GB" sz="900" dirty="0" err="1" smtClean="0">
                <a:solidFill>
                  <a:schemeClr val="bg1"/>
                </a:solidFill>
              </a:rPr>
              <a:t>Swarbrick</a:t>
            </a:r>
            <a:r>
              <a:rPr lang="en-GB" sz="900" dirty="0" smtClean="0">
                <a:solidFill>
                  <a:schemeClr val="bg1"/>
                </a:solidFill>
              </a:rPr>
              <a:t>, R.H., and Brown, A.R., (2010). Contaminants in fine sediments and their consequences for biota of the Severn Estuary. </a:t>
            </a:r>
            <a:r>
              <a:rPr lang="en-GB" sz="900" i="1" dirty="0" smtClean="0">
                <a:solidFill>
                  <a:schemeClr val="bg1"/>
                </a:solidFill>
              </a:rPr>
              <a:t>Marine Pollution Bulletin, </a:t>
            </a:r>
            <a:r>
              <a:rPr lang="en-GB" sz="900" dirty="0" smtClean="0">
                <a:solidFill>
                  <a:schemeClr val="bg1"/>
                </a:solidFill>
              </a:rPr>
              <a:t>61, 68-82.</a:t>
            </a:r>
          </a:p>
          <a:p>
            <a:pPr>
              <a:buNone/>
            </a:pPr>
            <a:r>
              <a:rPr lang="en-GB" sz="900" dirty="0" smtClean="0">
                <a:solidFill>
                  <a:schemeClr val="bg1"/>
                </a:solidFill>
              </a:rPr>
              <a:t> </a:t>
            </a:r>
          </a:p>
          <a:p>
            <a:pPr>
              <a:buNone/>
            </a:pPr>
            <a:endParaRPr lang="en-GB" sz="900" dirty="0" smtClean="0">
              <a:solidFill>
                <a:schemeClr val="bg1"/>
              </a:solidFill>
            </a:endParaRPr>
          </a:p>
          <a:p>
            <a:pPr>
              <a:buNone/>
            </a:pPr>
            <a:r>
              <a:rPr lang="en-GB" sz="900" dirty="0" err="1" smtClean="0">
                <a:solidFill>
                  <a:schemeClr val="bg1"/>
                </a:solidFill>
              </a:rPr>
              <a:t>Leterel</a:t>
            </a:r>
            <a:r>
              <a:rPr lang="en-GB" sz="900" dirty="0" smtClean="0">
                <a:solidFill>
                  <a:schemeClr val="bg1"/>
                </a:solidFill>
              </a:rPr>
              <a:t>, C.; Marcos, M.; </a:t>
            </a:r>
            <a:r>
              <a:rPr lang="en-GB" sz="900" dirty="0" err="1" smtClean="0">
                <a:solidFill>
                  <a:schemeClr val="bg1"/>
                </a:solidFill>
              </a:rPr>
              <a:t>Miguez</a:t>
            </a:r>
            <a:r>
              <a:rPr lang="en-GB" sz="900" dirty="0" smtClean="0">
                <a:solidFill>
                  <a:schemeClr val="bg1"/>
                </a:solidFill>
              </a:rPr>
              <a:t>, B.M., and </a:t>
            </a:r>
            <a:r>
              <a:rPr lang="en-GB" sz="900" dirty="0" err="1" smtClean="0">
                <a:solidFill>
                  <a:schemeClr val="bg1"/>
                </a:solidFill>
              </a:rPr>
              <a:t>Woppelmann</a:t>
            </a:r>
            <a:r>
              <a:rPr lang="en-GB" sz="900" dirty="0" smtClean="0">
                <a:solidFill>
                  <a:schemeClr val="bg1"/>
                </a:solidFill>
              </a:rPr>
              <a:t>, G., (2010). Sea level extremes in Marseille (NW Mediterranean) during 1885-2008. </a:t>
            </a:r>
            <a:r>
              <a:rPr lang="en-GB" sz="900" i="1" dirty="0" smtClean="0">
                <a:solidFill>
                  <a:schemeClr val="bg1"/>
                </a:solidFill>
              </a:rPr>
              <a:t>Continental Shelf Research</a:t>
            </a:r>
            <a:r>
              <a:rPr lang="en-GB" sz="900" dirty="0" smtClean="0">
                <a:solidFill>
                  <a:schemeClr val="bg1"/>
                </a:solidFill>
              </a:rPr>
              <a:t>, 30(12), 1267-1274.</a:t>
            </a:r>
          </a:p>
          <a:p>
            <a:pPr>
              <a:buNone/>
            </a:pPr>
            <a:endParaRPr lang="en-GB" sz="800" dirty="0" smtClean="0">
              <a:solidFill>
                <a:schemeClr val="bg1"/>
              </a:solidFill>
            </a:endParaRPr>
          </a:p>
          <a:p>
            <a:pPr>
              <a:buNone/>
            </a:pPr>
            <a:r>
              <a:rPr lang="en-GB" sz="800" dirty="0" smtClean="0">
                <a:solidFill>
                  <a:schemeClr val="bg1"/>
                </a:solidFill>
              </a:rPr>
              <a:t>Lowe, J.A., and Gregory, J.M., (2005). The effects of climate change on storm surges around the United Kingdom. </a:t>
            </a:r>
            <a:r>
              <a:rPr lang="en-GB" sz="800" i="1" dirty="0" smtClean="0">
                <a:solidFill>
                  <a:schemeClr val="bg1"/>
                </a:solidFill>
              </a:rPr>
              <a:t>Philosophical Transactions of the Royal Society</a:t>
            </a:r>
            <a:r>
              <a:rPr lang="en-GB" sz="800" dirty="0" smtClean="0">
                <a:solidFill>
                  <a:schemeClr val="bg1"/>
                </a:solidFill>
              </a:rPr>
              <a:t>, 363, 1313-1328. </a:t>
            </a:r>
          </a:p>
          <a:p>
            <a:pPr>
              <a:buNone/>
            </a:pPr>
            <a:r>
              <a:rPr lang="en-GB" sz="800" dirty="0" smtClean="0">
                <a:solidFill>
                  <a:schemeClr val="bg1"/>
                </a:solidFill>
              </a:rPr>
              <a:t> </a:t>
            </a:r>
            <a:endParaRPr lang="en-GB" sz="900" dirty="0" smtClean="0">
              <a:solidFill>
                <a:schemeClr val="bg1"/>
              </a:solidFill>
            </a:endParaRPr>
          </a:p>
          <a:p>
            <a:pPr>
              <a:buNone/>
            </a:pPr>
            <a:r>
              <a:rPr lang="en-GB" sz="900" dirty="0" smtClean="0">
                <a:solidFill>
                  <a:schemeClr val="bg1"/>
                </a:solidFill>
              </a:rPr>
              <a:t>Lozano</a:t>
            </a:r>
            <a:r>
              <a:rPr lang="en-GB" sz="900" dirty="0" smtClean="0">
                <a:solidFill>
                  <a:schemeClr val="bg1"/>
                </a:solidFill>
              </a:rPr>
              <a:t>, I.; </a:t>
            </a:r>
            <a:r>
              <a:rPr lang="en-GB" sz="900" dirty="0" err="1" smtClean="0">
                <a:solidFill>
                  <a:schemeClr val="bg1"/>
                </a:solidFill>
              </a:rPr>
              <a:t>Devoy</a:t>
            </a:r>
            <a:r>
              <a:rPr lang="en-GB" sz="900" dirty="0" smtClean="0">
                <a:solidFill>
                  <a:schemeClr val="bg1"/>
                </a:solidFill>
              </a:rPr>
              <a:t>, R.J.N.; May, W., and Andersen, U., (2004). Storminess and vulnerability along the Atlantic coastlines of Europe: analysis of storm records and of a greenhouse gases induced climate scenario. </a:t>
            </a:r>
            <a:r>
              <a:rPr lang="en-GB" sz="900" i="1" dirty="0" smtClean="0">
                <a:solidFill>
                  <a:schemeClr val="bg1"/>
                </a:solidFill>
              </a:rPr>
              <a:t>Marine Geology,</a:t>
            </a:r>
            <a:r>
              <a:rPr lang="en-GB" sz="900" dirty="0" smtClean="0">
                <a:solidFill>
                  <a:schemeClr val="bg1"/>
                </a:solidFill>
              </a:rPr>
              <a:t> 210, 205-225.</a:t>
            </a:r>
          </a:p>
          <a:p>
            <a:pPr>
              <a:buNone/>
            </a:pPr>
            <a:endParaRPr lang="en-GB" sz="900" dirty="0" smtClean="0">
              <a:solidFill>
                <a:schemeClr val="bg1"/>
              </a:solidFill>
            </a:endParaRPr>
          </a:p>
          <a:p>
            <a:pPr>
              <a:buNone/>
            </a:pPr>
            <a:r>
              <a:rPr lang="en-GB" sz="900" dirty="0" smtClean="0">
                <a:solidFill>
                  <a:schemeClr val="bg1"/>
                </a:solidFill>
              </a:rPr>
              <a:t>Met Office, (</a:t>
            </a:r>
            <a:r>
              <a:rPr lang="en-GB" sz="900" dirty="0" smtClean="0">
                <a:solidFill>
                  <a:schemeClr val="bg1"/>
                </a:solidFill>
              </a:rPr>
              <a:t>2010). </a:t>
            </a:r>
            <a:r>
              <a:rPr lang="en-GB" sz="900" i="1" dirty="0" smtClean="0">
                <a:solidFill>
                  <a:schemeClr val="bg1"/>
                </a:solidFill>
              </a:rPr>
              <a:t>Met Office Stations County Map</a:t>
            </a:r>
            <a:r>
              <a:rPr lang="en-GB" sz="900" dirty="0" smtClean="0">
                <a:solidFill>
                  <a:schemeClr val="bg1"/>
                </a:solidFill>
              </a:rPr>
              <a:t>. [online] Available at: &gt; http://badc.nerc.ac.uk/search/ukmo/ukmo_uk_counties_map.html&lt; [Accessed: 8/8/10].</a:t>
            </a:r>
          </a:p>
          <a:p>
            <a:pPr>
              <a:buNone/>
            </a:pPr>
            <a:endParaRPr lang="en-GB" sz="900" dirty="0" smtClean="0">
              <a:solidFill>
                <a:schemeClr val="bg1"/>
              </a:solidFill>
            </a:endParaRPr>
          </a:p>
          <a:p>
            <a:pPr>
              <a:buNone/>
            </a:pPr>
            <a:r>
              <a:rPr lang="en-GB" sz="900" dirty="0" smtClean="0">
                <a:solidFill>
                  <a:schemeClr val="bg1"/>
                </a:solidFill>
              </a:rPr>
              <a:t>Manning</a:t>
            </a:r>
            <a:r>
              <a:rPr lang="en-GB" sz="900" dirty="0" smtClean="0">
                <a:solidFill>
                  <a:schemeClr val="bg1"/>
                </a:solidFill>
              </a:rPr>
              <a:t>, A.J.; Langston, W.J., and Jonas, P.J.C., (2010). A review of sediment dynamics in the Severn Estuary: Influence of flocculation. </a:t>
            </a:r>
            <a:r>
              <a:rPr lang="en-GB" sz="900" i="1" dirty="0" smtClean="0">
                <a:solidFill>
                  <a:schemeClr val="bg1"/>
                </a:solidFill>
              </a:rPr>
              <a:t>Marine Pollution Bulletin</a:t>
            </a:r>
            <a:r>
              <a:rPr lang="en-GB" sz="900" dirty="0" smtClean="0">
                <a:solidFill>
                  <a:schemeClr val="bg1"/>
                </a:solidFill>
              </a:rPr>
              <a:t> 61, 37-51.</a:t>
            </a:r>
          </a:p>
          <a:p>
            <a:pPr>
              <a:buNone/>
            </a:pPr>
            <a:endParaRPr lang="en-GB" sz="900" dirty="0" smtClean="0">
              <a:solidFill>
                <a:schemeClr val="bg1"/>
              </a:solidFill>
            </a:endParaRPr>
          </a:p>
          <a:p>
            <a:pPr>
              <a:buNone/>
            </a:pPr>
            <a:r>
              <a:rPr lang="en-GB" sz="900" dirty="0" smtClean="0">
                <a:solidFill>
                  <a:schemeClr val="bg1"/>
                </a:solidFill>
              </a:rPr>
              <a:t>National Data Buoy Centre, (2010). Turbot Bank Buoy. [online] Available at: &lt; http://www.ndbc.noaa.gov/station_page.php?station=62303&gt; [Accessed: 28/8/10].</a:t>
            </a:r>
          </a:p>
          <a:p>
            <a:pPr>
              <a:buNone/>
            </a:pPr>
            <a:endParaRPr lang="en-GB" sz="900" dirty="0" smtClean="0">
              <a:solidFill>
                <a:schemeClr val="bg1"/>
              </a:solidFill>
            </a:endParaRPr>
          </a:p>
          <a:p>
            <a:pPr>
              <a:buNone/>
            </a:pPr>
            <a:r>
              <a:rPr lang="en-GB" sz="900" dirty="0" err="1" smtClean="0">
                <a:solidFill>
                  <a:schemeClr val="bg1"/>
                </a:solidFill>
              </a:rPr>
              <a:t>Nicholls</a:t>
            </a:r>
            <a:r>
              <a:rPr lang="en-GB" sz="900" dirty="0" smtClean="0">
                <a:solidFill>
                  <a:schemeClr val="bg1"/>
                </a:solidFill>
              </a:rPr>
              <a:t>, R.J., (2002). Rising sea levels: potential impacts and responses. </a:t>
            </a:r>
            <a:r>
              <a:rPr lang="en-GB" sz="900" i="1" dirty="0" smtClean="0">
                <a:solidFill>
                  <a:schemeClr val="bg1"/>
                </a:solidFill>
              </a:rPr>
              <a:t>In</a:t>
            </a:r>
            <a:r>
              <a:rPr lang="en-GB" sz="900" dirty="0" smtClean="0">
                <a:solidFill>
                  <a:schemeClr val="bg1"/>
                </a:solidFill>
              </a:rPr>
              <a:t>: Hester, R.E., and Harrison, R.M., (ed.), </a:t>
            </a:r>
            <a:r>
              <a:rPr lang="en-GB" sz="900" i="1" dirty="0" smtClean="0">
                <a:solidFill>
                  <a:schemeClr val="bg1"/>
                </a:solidFill>
              </a:rPr>
              <a:t>Global Environment Change</a:t>
            </a:r>
            <a:r>
              <a:rPr lang="en-GB" sz="900" dirty="0" smtClean="0">
                <a:solidFill>
                  <a:schemeClr val="bg1"/>
                </a:solidFill>
              </a:rPr>
              <a:t>.  Cambridge: UK, Royal Society of Chemistry, pp. 83-107.</a:t>
            </a:r>
          </a:p>
          <a:p>
            <a:pPr>
              <a:buNone/>
            </a:pPr>
            <a:r>
              <a:rPr lang="en-GB" sz="900" dirty="0" smtClean="0">
                <a:solidFill>
                  <a:schemeClr val="bg1"/>
                </a:solidFill>
              </a:rPr>
              <a:t> </a:t>
            </a:r>
          </a:p>
          <a:p>
            <a:pPr>
              <a:buNone/>
            </a:pPr>
            <a:r>
              <a:rPr lang="en-GB" sz="900" dirty="0" err="1" smtClean="0">
                <a:solidFill>
                  <a:schemeClr val="bg1"/>
                </a:solidFill>
              </a:rPr>
              <a:t>Nicholls</a:t>
            </a:r>
            <a:r>
              <a:rPr lang="en-GB" sz="900" dirty="0" smtClean="0">
                <a:solidFill>
                  <a:schemeClr val="bg1"/>
                </a:solidFill>
              </a:rPr>
              <a:t>, R.J.; Wong, P.P.; Burkett, V.R.; </a:t>
            </a:r>
            <a:r>
              <a:rPr lang="en-GB" sz="900" dirty="0" err="1" smtClean="0">
                <a:solidFill>
                  <a:schemeClr val="bg1"/>
                </a:solidFill>
              </a:rPr>
              <a:t>Codignotto</a:t>
            </a:r>
            <a:r>
              <a:rPr lang="en-GB" sz="900" dirty="0" smtClean="0">
                <a:solidFill>
                  <a:schemeClr val="bg1"/>
                </a:solidFill>
              </a:rPr>
              <a:t>, J.O.; Hay, J.E.; McLean, R.F.; </a:t>
            </a:r>
            <a:r>
              <a:rPr lang="en-GB" sz="900" dirty="0" err="1" smtClean="0">
                <a:solidFill>
                  <a:schemeClr val="bg1"/>
                </a:solidFill>
              </a:rPr>
              <a:t>Ragoonaden</a:t>
            </a:r>
            <a:r>
              <a:rPr lang="en-GB" sz="900" dirty="0" smtClean="0">
                <a:solidFill>
                  <a:schemeClr val="bg1"/>
                </a:solidFill>
              </a:rPr>
              <a:t>, S., and </a:t>
            </a:r>
            <a:r>
              <a:rPr lang="en-GB" sz="900" dirty="0" err="1" smtClean="0">
                <a:solidFill>
                  <a:schemeClr val="bg1"/>
                </a:solidFill>
              </a:rPr>
              <a:t>Woodroffe</a:t>
            </a:r>
            <a:r>
              <a:rPr lang="en-GB" sz="900" dirty="0" smtClean="0">
                <a:solidFill>
                  <a:schemeClr val="bg1"/>
                </a:solidFill>
              </a:rPr>
              <a:t>, C.D., (2007). Coastal systems and low-lying areas. Climate change 2007: impacts, adaptation and vulnerability. </a:t>
            </a:r>
            <a:r>
              <a:rPr lang="en-GB" sz="900" i="1" dirty="0" smtClean="0">
                <a:solidFill>
                  <a:schemeClr val="bg1"/>
                </a:solidFill>
              </a:rPr>
              <a:t>In</a:t>
            </a:r>
            <a:r>
              <a:rPr lang="en-GB" sz="900" dirty="0" smtClean="0">
                <a:solidFill>
                  <a:schemeClr val="bg1"/>
                </a:solidFill>
              </a:rPr>
              <a:t>: Parry, M.L.; </a:t>
            </a:r>
            <a:r>
              <a:rPr lang="en-GB" sz="900" dirty="0" err="1" smtClean="0">
                <a:solidFill>
                  <a:schemeClr val="bg1"/>
                </a:solidFill>
              </a:rPr>
              <a:t>Canziani</a:t>
            </a:r>
            <a:r>
              <a:rPr lang="en-GB" sz="900" dirty="0" smtClean="0">
                <a:solidFill>
                  <a:schemeClr val="bg1"/>
                </a:solidFill>
              </a:rPr>
              <a:t>, O.F.; </a:t>
            </a:r>
            <a:r>
              <a:rPr lang="en-GB" sz="900" dirty="0" err="1" smtClean="0">
                <a:solidFill>
                  <a:schemeClr val="bg1"/>
                </a:solidFill>
              </a:rPr>
              <a:t>Palutikof</a:t>
            </a:r>
            <a:r>
              <a:rPr lang="en-GB" sz="900" dirty="0" smtClean="0">
                <a:solidFill>
                  <a:schemeClr val="bg1"/>
                </a:solidFill>
              </a:rPr>
              <a:t>, J.P.; van </a:t>
            </a:r>
            <a:r>
              <a:rPr lang="en-GB" sz="900" dirty="0" err="1" smtClean="0">
                <a:solidFill>
                  <a:schemeClr val="bg1"/>
                </a:solidFill>
              </a:rPr>
              <a:t>der</a:t>
            </a:r>
            <a:r>
              <a:rPr lang="en-GB" sz="900" dirty="0" smtClean="0">
                <a:solidFill>
                  <a:schemeClr val="bg1"/>
                </a:solidFill>
              </a:rPr>
              <a:t> Linden, P.J., and Hanson, C.E., (ed.), </a:t>
            </a:r>
            <a:r>
              <a:rPr lang="en-GB" sz="900" i="1" dirty="0" smtClean="0">
                <a:solidFill>
                  <a:schemeClr val="bg1"/>
                </a:solidFill>
              </a:rPr>
              <a:t>Contribution of Working Group II to the Fourth Assessment Report of the Intergovernmental Panel on Climate Change. </a:t>
            </a:r>
            <a:r>
              <a:rPr lang="en-GB" sz="900" dirty="0" smtClean="0">
                <a:solidFill>
                  <a:schemeClr val="bg1"/>
                </a:solidFill>
              </a:rPr>
              <a:t>Cambridge: Cambridge University Press, pp. 315-356</a:t>
            </a:r>
            <a:r>
              <a:rPr lang="en-GB" sz="900" dirty="0" smtClean="0">
                <a:solidFill>
                  <a:schemeClr val="bg1"/>
                </a:solidFill>
              </a:rPr>
              <a:t>.</a:t>
            </a:r>
          </a:p>
          <a:p>
            <a:pPr>
              <a:buNone/>
            </a:pPr>
            <a:endParaRPr lang="en-GB" sz="900" dirty="0" smtClean="0">
              <a:solidFill>
                <a:schemeClr val="bg1"/>
              </a:solidFill>
            </a:endParaRPr>
          </a:p>
          <a:p>
            <a:pPr>
              <a:buNone/>
            </a:pPr>
            <a:r>
              <a:rPr lang="en-GB" sz="900" dirty="0" smtClean="0">
                <a:solidFill>
                  <a:schemeClr val="bg1"/>
                </a:solidFill>
              </a:rPr>
              <a:t>Phillips, M.R., (2008). Consequences of short term changes in coastal processes: a case study. </a:t>
            </a:r>
            <a:r>
              <a:rPr lang="en-GB" sz="900" i="1" dirty="0" smtClean="0">
                <a:solidFill>
                  <a:schemeClr val="bg1"/>
                </a:solidFill>
              </a:rPr>
              <a:t>Earth Surface Processes and Landforms</a:t>
            </a:r>
            <a:r>
              <a:rPr lang="en-GB" sz="900" dirty="0" smtClean="0">
                <a:solidFill>
                  <a:schemeClr val="bg1"/>
                </a:solidFill>
              </a:rPr>
              <a:t>, 33 (13), 2094-2107.</a:t>
            </a:r>
          </a:p>
          <a:p>
            <a:pPr>
              <a:buNone/>
            </a:pPr>
            <a:r>
              <a:rPr lang="en-GB" sz="900" dirty="0" smtClean="0">
                <a:solidFill>
                  <a:schemeClr val="bg1"/>
                </a:solidFill>
              </a:rPr>
              <a:t> </a:t>
            </a:r>
          </a:p>
          <a:p>
            <a:pPr>
              <a:buNone/>
            </a:pPr>
            <a:r>
              <a:rPr lang="en-GB" sz="900" dirty="0" smtClean="0">
                <a:solidFill>
                  <a:schemeClr val="bg1"/>
                </a:solidFill>
              </a:rPr>
              <a:t>Phillips, M.R. and Crisp, S., (2010). Sea level trends and NAO influences: The Bristol Channel/Severn Estuary. </a:t>
            </a:r>
            <a:r>
              <a:rPr lang="en-GB" sz="900" i="1" dirty="0" smtClean="0">
                <a:solidFill>
                  <a:schemeClr val="bg1"/>
                </a:solidFill>
              </a:rPr>
              <a:t>Global and Planetary Change</a:t>
            </a:r>
            <a:r>
              <a:rPr lang="en-GB" sz="900" dirty="0" smtClean="0">
                <a:solidFill>
                  <a:schemeClr val="bg1"/>
                </a:solidFill>
              </a:rPr>
              <a:t>, 73, 211-218.</a:t>
            </a:r>
          </a:p>
          <a:p>
            <a:pPr>
              <a:buNone/>
            </a:pPr>
            <a:endParaRPr lang="en-GB" sz="900" dirty="0" smtClean="0">
              <a:solidFill>
                <a:schemeClr val="bg1"/>
              </a:solidFill>
            </a:endParaRPr>
          </a:p>
          <a:p>
            <a:pPr>
              <a:buNone/>
            </a:pPr>
            <a:r>
              <a:rPr lang="en-GB" sz="900" dirty="0" err="1" smtClean="0">
                <a:solidFill>
                  <a:schemeClr val="bg1"/>
                </a:solidFill>
              </a:rPr>
              <a:t>Proudman</a:t>
            </a:r>
            <a:r>
              <a:rPr lang="en-GB" sz="900" dirty="0" smtClean="0">
                <a:solidFill>
                  <a:schemeClr val="bg1"/>
                </a:solidFill>
              </a:rPr>
              <a:t> </a:t>
            </a:r>
            <a:r>
              <a:rPr lang="en-GB" sz="900" dirty="0" err="1" smtClean="0">
                <a:solidFill>
                  <a:schemeClr val="bg1"/>
                </a:solidFill>
              </a:rPr>
              <a:t>Oceanograhic</a:t>
            </a:r>
            <a:r>
              <a:rPr lang="en-GB" sz="900" dirty="0" smtClean="0">
                <a:solidFill>
                  <a:schemeClr val="bg1"/>
                </a:solidFill>
              </a:rPr>
              <a:t> Laboratory, (2008). </a:t>
            </a:r>
            <a:r>
              <a:rPr lang="en-GB" sz="900" i="1" dirty="0" smtClean="0">
                <a:solidFill>
                  <a:schemeClr val="bg1"/>
                </a:solidFill>
              </a:rPr>
              <a:t>Tide gauge instrument information, data processing procedures and gauge location. </a:t>
            </a:r>
            <a:r>
              <a:rPr lang="en-GB" sz="900" dirty="0" smtClean="0">
                <a:solidFill>
                  <a:schemeClr val="bg1"/>
                </a:solidFill>
              </a:rPr>
              <a:t>[online] Available at: &gt;http://www.pol.ac.uk/ntslf/pdf/annual_reports/2008/2008report_maps.pdf  &lt; [Accessed: 17/7/10].</a:t>
            </a:r>
          </a:p>
          <a:p>
            <a:pPr>
              <a:buNone/>
            </a:pPr>
            <a:r>
              <a:rPr lang="en-GB" sz="900" dirty="0" smtClean="0">
                <a:solidFill>
                  <a:schemeClr val="bg1"/>
                </a:solidFill>
              </a:rPr>
              <a:t> </a:t>
            </a:r>
          </a:p>
          <a:p>
            <a:pPr>
              <a:buNone/>
            </a:pPr>
            <a:r>
              <a:rPr lang="en-GB" sz="900" dirty="0" err="1" smtClean="0">
                <a:solidFill>
                  <a:schemeClr val="bg1"/>
                </a:solidFill>
              </a:rPr>
              <a:t>Proudman</a:t>
            </a:r>
            <a:r>
              <a:rPr lang="en-GB" sz="900" dirty="0" smtClean="0">
                <a:solidFill>
                  <a:schemeClr val="bg1"/>
                </a:solidFill>
              </a:rPr>
              <a:t>  Oceanographic Laboratory, (2010). </a:t>
            </a:r>
            <a:r>
              <a:rPr lang="en-GB" sz="900" i="1" dirty="0" smtClean="0">
                <a:solidFill>
                  <a:schemeClr val="bg1"/>
                </a:solidFill>
              </a:rPr>
              <a:t>UK Tide Gauge Network. </a:t>
            </a:r>
            <a:r>
              <a:rPr lang="en-GB" sz="900" dirty="0" smtClean="0">
                <a:solidFill>
                  <a:schemeClr val="bg1"/>
                </a:solidFill>
              </a:rPr>
              <a:t>[online] National Oceanography Centre</a:t>
            </a:r>
            <a:r>
              <a:rPr lang="en-GB" sz="900" i="1" dirty="0" smtClean="0">
                <a:solidFill>
                  <a:schemeClr val="bg1"/>
                </a:solidFill>
              </a:rPr>
              <a:t>.</a:t>
            </a:r>
            <a:r>
              <a:rPr lang="en-GB" sz="900" dirty="0" smtClean="0">
                <a:solidFill>
                  <a:schemeClr val="bg1"/>
                </a:solidFill>
              </a:rPr>
              <a:t> Available at: &gt; http://www.pol. </a:t>
            </a:r>
            <a:r>
              <a:rPr lang="en-GB" sz="900" dirty="0" err="1" smtClean="0">
                <a:solidFill>
                  <a:schemeClr val="bg1"/>
                </a:solidFill>
              </a:rPr>
              <a:t>ac.uk/ntslf/networks.html</a:t>
            </a:r>
            <a:r>
              <a:rPr lang="en-GB" sz="900" dirty="0" smtClean="0">
                <a:solidFill>
                  <a:schemeClr val="bg1"/>
                </a:solidFill>
              </a:rPr>
              <a:t> &lt; [Accessed: 9/7/10].</a:t>
            </a:r>
          </a:p>
          <a:p>
            <a:pPr>
              <a:buNone/>
            </a:pPr>
            <a:endParaRPr lang="en-GB" sz="900" dirty="0" smtClean="0">
              <a:solidFill>
                <a:schemeClr val="bg1"/>
              </a:solidFill>
            </a:endParaRP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40668"/>
            <a:ext cx="8229600" cy="3700463"/>
          </a:xfrm>
        </p:spPr>
        <p:txBody>
          <a:bodyPr/>
          <a:lstStyle/>
          <a:p>
            <a:pPr>
              <a:buNone/>
            </a:pPr>
            <a:r>
              <a:rPr lang="en-GB" sz="900" dirty="0" err="1" smtClean="0">
                <a:solidFill>
                  <a:schemeClr val="bg1"/>
                </a:solidFill>
              </a:rPr>
              <a:t>Rayner</a:t>
            </a:r>
            <a:r>
              <a:rPr lang="en-GB" sz="900" dirty="0" smtClean="0">
                <a:solidFill>
                  <a:schemeClr val="bg1"/>
                </a:solidFill>
              </a:rPr>
              <a:t>, N., and Parker, D., (2010). </a:t>
            </a:r>
            <a:r>
              <a:rPr lang="en-GB" sz="900" i="1" dirty="0" smtClean="0">
                <a:solidFill>
                  <a:schemeClr val="bg1"/>
                </a:solidFill>
              </a:rPr>
              <a:t>Weather and Climate. </a:t>
            </a:r>
            <a:r>
              <a:rPr lang="en-GB" sz="900" dirty="0" smtClean="0">
                <a:solidFill>
                  <a:schemeClr val="bg1"/>
                </a:solidFill>
              </a:rPr>
              <a:t>[online] Available at:   &lt;http://nora.nerc.ac.uk/10563/1/W%26climNORA.pdf &gt; [Accessed: 18/8/10]. </a:t>
            </a:r>
          </a:p>
          <a:p>
            <a:pPr>
              <a:buNone/>
            </a:pPr>
            <a:r>
              <a:rPr lang="en-GB" sz="900" dirty="0" smtClean="0">
                <a:solidFill>
                  <a:schemeClr val="bg1"/>
                </a:solidFill>
              </a:rPr>
              <a:t> </a:t>
            </a:r>
          </a:p>
          <a:p>
            <a:pPr>
              <a:buNone/>
            </a:pPr>
            <a:r>
              <a:rPr lang="en-GB" sz="900" dirty="0" smtClean="0">
                <a:solidFill>
                  <a:schemeClr val="bg1"/>
                </a:solidFill>
              </a:rPr>
              <a:t>Uncles, R.J., (2010) Physical properties and processes in the Bristol Channel and Severn Estuary. </a:t>
            </a:r>
            <a:r>
              <a:rPr lang="en-GB" sz="900" i="1" dirty="0" smtClean="0">
                <a:solidFill>
                  <a:schemeClr val="bg1"/>
                </a:solidFill>
              </a:rPr>
              <a:t>Marine Pollution Bulletin,</a:t>
            </a:r>
            <a:r>
              <a:rPr lang="en-GB" sz="900" dirty="0" smtClean="0">
                <a:solidFill>
                  <a:schemeClr val="bg1"/>
                </a:solidFill>
              </a:rPr>
              <a:t> 61, 5-20.</a:t>
            </a:r>
          </a:p>
          <a:p>
            <a:pPr>
              <a:buNone/>
            </a:pPr>
            <a:r>
              <a:rPr lang="en-GB" sz="900" dirty="0" err="1" smtClean="0">
                <a:solidFill>
                  <a:schemeClr val="bg1"/>
                </a:solidFill>
              </a:rPr>
              <a:t>Schwing</a:t>
            </a:r>
            <a:r>
              <a:rPr lang="en-GB" sz="900" dirty="0" smtClean="0">
                <a:solidFill>
                  <a:schemeClr val="bg1"/>
                </a:solidFill>
              </a:rPr>
              <a:t>, F.B., and Blanton, J.O., (1984). The use of land and sea based wind data in a simple circulation model. </a:t>
            </a:r>
            <a:r>
              <a:rPr lang="en-GB" sz="900" i="1" dirty="0" smtClean="0">
                <a:solidFill>
                  <a:schemeClr val="bg1"/>
                </a:solidFill>
              </a:rPr>
              <a:t>Journal of Physical Oceanography</a:t>
            </a:r>
            <a:r>
              <a:rPr lang="en-GB" sz="900" dirty="0" smtClean="0">
                <a:solidFill>
                  <a:schemeClr val="bg1"/>
                </a:solidFill>
              </a:rPr>
              <a:t>, 14, 193-197.</a:t>
            </a:r>
          </a:p>
          <a:p>
            <a:pPr>
              <a:buNone/>
            </a:pPr>
            <a:r>
              <a:rPr lang="en-GB" sz="900" dirty="0" err="1" smtClean="0">
                <a:solidFill>
                  <a:schemeClr val="bg1"/>
                </a:solidFill>
              </a:rPr>
              <a:t>Simm</a:t>
            </a:r>
            <a:r>
              <a:rPr lang="en-GB" sz="900" dirty="0" smtClean="0">
                <a:solidFill>
                  <a:schemeClr val="bg1"/>
                </a:solidFill>
              </a:rPr>
              <a:t>, J.D., (1996). Beach Management Manual. London: CIRIA, </a:t>
            </a:r>
            <a:r>
              <a:rPr lang="en-GB" sz="900" i="1" dirty="0" smtClean="0">
                <a:solidFill>
                  <a:schemeClr val="bg1"/>
                </a:solidFill>
              </a:rPr>
              <a:t>CIRIA Report 153</a:t>
            </a:r>
            <a:r>
              <a:rPr lang="en-GB" sz="900" dirty="0" smtClean="0">
                <a:solidFill>
                  <a:schemeClr val="bg1"/>
                </a:solidFill>
              </a:rPr>
              <a:t>, 448 p.  </a:t>
            </a:r>
          </a:p>
          <a:p>
            <a:pPr>
              <a:buNone/>
            </a:pPr>
            <a:endParaRPr lang="en-GB" sz="900" dirty="0" smtClean="0">
              <a:solidFill>
                <a:schemeClr val="bg1"/>
              </a:solidFill>
            </a:endParaRPr>
          </a:p>
          <a:p>
            <a:pPr>
              <a:buNone/>
            </a:pPr>
            <a:r>
              <a:rPr lang="en-GB" sz="900" dirty="0" err="1" smtClean="0">
                <a:solidFill>
                  <a:schemeClr val="bg1"/>
                </a:solidFill>
              </a:rPr>
              <a:t>Tappin</a:t>
            </a:r>
            <a:r>
              <a:rPr lang="en-GB" sz="900" dirty="0" smtClean="0">
                <a:solidFill>
                  <a:schemeClr val="bg1"/>
                </a:solidFill>
              </a:rPr>
              <a:t>, D.R.; Chadwick, R.A.; Jackson, A.A.; </a:t>
            </a:r>
            <a:r>
              <a:rPr lang="en-GB" sz="900" dirty="0" err="1" smtClean="0">
                <a:solidFill>
                  <a:schemeClr val="bg1"/>
                </a:solidFill>
              </a:rPr>
              <a:t>Wingfield</a:t>
            </a:r>
            <a:r>
              <a:rPr lang="en-GB" sz="900" dirty="0" smtClean="0">
                <a:solidFill>
                  <a:schemeClr val="bg1"/>
                </a:solidFill>
              </a:rPr>
              <a:t>, R.T.R., and Smith, N.J.P., (1994). </a:t>
            </a:r>
            <a:r>
              <a:rPr lang="en-GB" sz="900" i="1" dirty="0" smtClean="0">
                <a:solidFill>
                  <a:schemeClr val="bg1"/>
                </a:solidFill>
              </a:rPr>
              <a:t>The geology of Cardigan Bay and the Bristol Channel</a:t>
            </a:r>
            <a:r>
              <a:rPr lang="en-GB" sz="900" dirty="0" smtClean="0">
                <a:solidFill>
                  <a:schemeClr val="bg1"/>
                </a:solidFill>
              </a:rPr>
              <a:t>. London, UK: British Geological Survey, 107p.</a:t>
            </a:r>
          </a:p>
          <a:p>
            <a:pPr>
              <a:buNone/>
            </a:pPr>
            <a:endParaRPr lang="en-GB" sz="900" dirty="0" smtClean="0">
              <a:solidFill>
                <a:schemeClr val="bg1"/>
              </a:solidFill>
            </a:endParaRPr>
          </a:p>
          <a:p>
            <a:pPr>
              <a:buNone/>
            </a:pPr>
            <a:r>
              <a:rPr lang="en-GB" sz="900" dirty="0" smtClean="0">
                <a:solidFill>
                  <a:schemeClr val="bg1"/>
                </a:solidFill>
              </a:rPr>
              <a:t>Wolf, J., (2009). Coastal flooding: impacts of coupled wave-surge-tide models. </a:t>
            </a:r>
            <a:r>
              <a:rPr lang="en-GB" sz="900" i="1" dirty="0" smtClean="0">
                <a:solidFill>
                  <a:schemeClr val="bg1"/>
                </a:solidFill>
              </a:rPr>
              <a:t>Natural Hazards</a:t>
            </a:r>
            <a:r>
              <a:rPr lang="en-GB" sz="900" dirty="0" smtClean="0">
                <a:solidFill>
                  <a:schemeClr val="bg1"/>
                </a:solidFill>
              </a:rPr>
              <a:t>, 49(2), 241-260.</a:t>
            </a:r>
          </a:p>
          <a:p>
            <a:pPr>
              <a:buNone/>
            </a:pPr>
            <a:r>
              <a:rPr lang="en-GB" sz="900" dirty="0" smtClean="0">
                <a:solidFill>
                  <a:schemeClr val="bg1"/>
                </a:solidFill>
              </a:rPr>
              <a:t> </a:t>
            </a:r>
          </a:p>
          <a:p>
            <a:pPr>
              <a:buNone/>
            </a:pPr>
            <a:r>
              <a:rPr lang="en-GB" sz="900" dirty="0" smtClean="0">
                <a:solidFill>
                  <a:schemeClr val="bg1"/>
                </a:solidFill>
              </a:rPr>
              <a:t>Woodworth, P.L., (2000). Monitoring and predicting long term global sea level changes. </a:t>
            </a:r>
            <a:r>
              <a:rPr lang="en-GB" sz="900" i="1" dirty="0" err="1" smtClean="0">
                <a:solidFill>
                  <a:schemeClr val="bg1"/>
                </a:solidFill>
              </a:rPr>
              <a:t>Periodicum</a:t>
            </a:r>
            <a:r>
              <a:rPr lang="en-GB" sz="900" i="1" dirty="0" smtClean="0">
                <a:solidFill>
                  <a:schemeClr val="bg1"/>
                </a:solidFill>
              </a:rPr>
              <a:t> </a:t>
            </a:r>
            <a:r>
              <a:rPr lang="en-GB" sz="900" i="1" dirty="0" err="1" smtClean="0">
                <a:solidFill>
                  <a:schemeClr val="bg1"/>
                </a:solidFill>
              </a:rPr>
              <a:t>Biologorum</a:t>
            </a:r>
            <a:r>
              <a:rPr lang="en-GB" sz="900" dirty="0" smtClean="0">
                <a:solidFill>
                  <a:schemeClr val="bg1"/>
                </a:solidFill>
              </a:rPr>
              <a:t>, 102, 665-671.</a:t>
            </a:r>
          </a:p>
          <a:p>
            <a:pPr>
              <a:buNone/>
            </a:pPr>
            <a:endParaRPr lang="en-GB" sz="900" dirty="0" smtClean="0">
              <a:solidFill>
                <a:schemeClr val="bg1"/>
              </a:solidFill>
            </a:endParaRPr>
          </a:p>
          <a:p>
            <a:pPr>
              <a:buNone/>
            </a:pPr>
            <a:r>
              <a:rPr lang="en-GB" sz="900" dirty="0" err="1" smtClean="0">
                <a:solidFill>
                  <a:schemeClr val="bg1"/>
                </a:solidFill>
              </a:rPr>
              <a:t>Wunsch</a:t>
            </a:r>
            <a:r>
              <a:rPr lang="en-GB" sz="900" dirty="0" smtClean="0">
                <a:solidFill>
                  <a:schemeClr val="bg1"/>
                </a:solidFill>
              </a:rPr>
              <a:t>, C.; Ponte, R.M., and </a:t>
            </a:r>
            <a:r>
              <a:rPr lang="en-GB" sz="900" dirty="0" err="1" smtClean="0">
                <a:solidFill>
                  <a:schemeClr val="bg1"/>
                </a:solidFill>
              </a:rPr>
              <a:t>Heimbach</a:t>
            </a:r>
            <a:r>
              <a:rPr lang="en-GB" sz="900" dirty="0" smtClean="0">
                <a:solidFill>
                  <a:schemeClr val="bg1"/>
                </a:solidFill>
              </a:rPr>
              <a:t>, P., (2007). </a:t>
            </a:r>
            <a:r>
              <a:rPr lang="en-GB" sz="900" i="1" dirty="0" smtClean="0">
                <a:solidFill>
                  <a:schemeClr val="bg1"/>
                </a:solidFill>
              </a:rPr>
              <a:t>Decadal trends in sea level patterns: 1993-2004. </a:t>
            </a:r>
            <a:r>
              <a:rPr lang="en-GB" sz="900" dirty="0" smtClean="0">
                <a:solidFill>
                  <a:schemeClr val="bg1"/>
                </a:solidFill>
              </a:rPr>
              <a:t>[online] Available at: &lt; http://pensee-unique.fr/sea_level_ 5may2007.pdf&gt;</a:t>
            </a:r>
            <a:r>
              <a:rPr lang="en-GB" sz="900" i="1" dirty="0" smtClean="0">
                <a:solidFill>
                  <a:schemeClr val="bg1"/>
                </a:solidFill>
              </a:rPr>
              <a:t> </a:t>
            </a:r>
            <a:r>
              <a:rPr lang="en-GB" sz="900" dirty="0" smtClean="0">
                <a:solidFill>
                  <a:schemeClr val="bg1"/>
                </a:solidFill>
              </a:rPr>
              <a:t>[Accessed: 28/8/10].</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461962"/>
            <a:ext cx="7772400" cy="1470025"/>
          </a:xfrm>
        </p:spPr>
        <p:txBody>
          <a:bodyPr/>
          <a:lstStyle/>
          <a:p>
            <a:r>
              <a:rPr lang="en-GB" sz="4800" b="1" dirty="0" smtClean="0">
                <a:latin typeface="+mn-lt"/>
              </a:rPr>
              <a:t>Thank you for listening!</a:t>
            </a:r>
            <a:endParaRPr lang="en-GB" sz="4800" b="1" dirty="0">
              <a:latin typeface="+mn-lt"/>
            </a:endParaRPr>
          </a:p>
        </p:txBody>
      </p:sp>
      <p:sp>
        <p:nvSpPr>
          <p:cNvPr id="5" name="Subtitle 4"/>
          <p:cNvSpPr>
            <a:spLocks noGrp="1"/>
          </p:cNvSpPr>
          <p:nvPr>
            <p:ph type="subTitle" idx="1"/>
          </p:nvPr>
        </p:nvSpPr>
        <p:spPr>
          <a:xfrm>
            <a:off x="1371600" y="2312876"/>
            <a:ext cx="6400800" cy="1752600"/>
          </a:xfrm>
        </p:spPr>
        <p:txBody>
          <a:bodyPr/>
          <a:lstStyle/>
          <a:p>
            <a:r>
              <a:rPr lang="en-GB" sz="5400" b="1" dirty="0" smtClean="0"/>
              <a:t>Any Questions?</a:t>
            </a:r>
            <a:endParaRPr lang="en-GB" sz="5400" b="1" dirty="0"/>
          </a:p>
        </p:txBody>
      </p:sp>
      <p:pic>
        <p:nvPicPr>
          <p:cNvPr id="7" name="Picture 6"/>
          <p:cNvPicPr/>
          <p:nvPr/>
        </p:nvPicPr>
        <p:blipFill>
          <a:blip r:embed="rId3" cstate="print"/>
          <a:srcRect/>
          <a:stretch>
            <a:fillRect/>
          </a:stretch>
        </p:blipFill>
        <p:spPr bwMode="auto">
          <a:xfrm>
            <a:off x="430246" y="4228673"/>
            <a:ext cx="1882707" cy="1360568"/>
          </a:xfrm>
          <a:prstGeom prst="rect">
            <a:avLst/>
          </a:prstGeom>
          <a:noFill/>
          <a:ln w="9525">
            <a:noFill/>
            <a:miter lim="800000"/>
            <a:headEnd/>
            <a:tailEnd/>
          </a:ln>
        </p:spPr>
      </p:pic>
      <p:pic>
        <p:nvPicPr>
          <p:cNvPr id="8" name="Picture 7"/>
          <p:cNvPicPr/>
          <p:nvPr/>
        </p:nvPicPr>
        <p:blipFill>
          <a:blip r:embed="rId4" cstate="print"/>
          <a:srcRect/>
          <a:stretch>
            <a:fillRect/>
          </a:stretch>
        </p:blipFill>
        <p:spPr bwMode="auto">
          <a:xfrm>
            <a:off x="2519772" y="4228673"/>
            <a:ext cx="1908212" cy="1360568"/>
          </a:xfrm>
          <a:prstGeom prst="rect">
            <a:avLst/>
          </a:prstGeom>
          <a:noFill/>
          <a:ln w="9525">
            <a:noFill/>
            <a:miter lim="800000"/>
            <a:headEnd/>
            <a:tailEnd/>
          </a:ln>
        </p:spPr>
      </p:pic>
      <p:pic>
        <p:nvPicPr>
          <p:cNvPr id="9" name="Picture 8"/>
          <p:cNvPicPr/>
          <p:nvPr/>
        </p:nvPicPr>
        <p:blipFill>
          <a:blip r:embed="rId5" cstate="print"/>
          <a:srcRect/>
          <a:stretch>
            <a:fillRect/>
          </a:stretch>
        </p:blipFill>
        <p:spPr bwMode="auto">
          <a:xfrm>
            <a:off x="4644008" y="4228673"/>
            <a:ext cx="1980219" cy="1360569"/>
          </a:xfrm>
          <a:prstGeom prst="rect">
            <a:avLst/>
          </a:prstGeom>
          <a:noFill/>
          <a:ln w="9525">
            <a:noFill/>
            <a:miter lim="800000"/>
            <a:headEnd/>
            <a:tailEnd/>
          </a:ln>
        </p:spPr>
      </p:pic>
      <p:pic>
        <p:nvPicPr>
          <p:cNvPr id="10" name="Picture 9"/>
          <p:cNvPicPr/>
          <p:nvPr/>
        </p:nvPicPr>
        <p:blipFill>
          <a:blip r:embed="rId6" cstate="print"/>
          <a:srcRect/>
          <a:stretch>
            <a:fillRect/>
          </a:stretch>
        </p:blipFill>
        <p:spPr bwMode="auto">
          <a:xfrm>
            <a:off x="6835696" y="4228673"/>
            <a:ext cx="1876764" cy="1360568"/>
          </a:xfrm>
          <a:prstGeom prst="rect">
            <a:avLst/>
          </a:prstGeom>
          <a:noFill/>
          <a:ln w="9525">
            <a:noFill/>
            <a:miter lim="800000"/>
            <a:headEnd/>
            <a:tailEnd/>
          </a:ln>
        </p:spPr>
      </p:pic>
      <p:sp>
        <p:nvSpPr>
          <p:cNvPr id="11" name="TextBox 10"/>
          <p:cNvSpPr txBox="1"/>
          <p:nvPr/>
        </p:nvSpPr>
        <p:spPr>
          <a:xfrm>
            <a:off x="430246" y="5773907"/>
            <a:ext cx="3349666" cy="276999"/>
          </a:xfrm>
          <a:prstGeom prst="rect">
            <a:avLst/>
          </a:prstGeom>
          <a:noFill/>
        </p:spPr>
        <p:txBody>
          <a:bodyPr wrap="square" rtlCol="0">
            <a:spAutoFit/>
          </a:bodyPr>
          <a:lstStyle/>
          <a:p>
            <a:pPr algn="ctr"/>
            <a:r>
              <a:rPr lang="en-GB" sz="1200" b="1" dirty="0" smtClean="0">
                <a:solidFill>
                  <a:schemeClr val="bg1"/>
                </a:solidFill>
                <a:latin typeface="+mn-lt"/>
              </a:rPr>
              <a:t>Tide gauge locations (POL, 2008)</a:t>
            </a:r>
            <a:endParaRPr lang="en-GB" sz="1200" b="1" dirty="0">
              <a:solidFill>
                <a:schemeClr val="bg1"/>
              </a:solidFill>
              <a:latin typeface="+mn-lt"/>
            </a:endParaRPr>
          </a:p>
        </p:txBody>
      </p:sp>
      <p:sp>
        <p:nvSpPr>
          <p:cNvPr id="12" name="Rectangle 11"/>
          <p:cNvSpPr/>
          <p:nvPr/>
        </p:nvSpPr>
        <p:spPr>
          <a:xfrm>
            <a:off x="863588" y="5773907"/>
            <a:ext cx="2520280" cy="276999"/>
          </a:xfrm>
          <a:prstGeom prst="rect">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http://www.walesinternationalconsortium.com/institutions/images/swansea%20met%20logo.gif"/>
          <p:cNvPicPr/>
          <p:nvPr/>
        </p:nvPicPr>
        <p:blipFill>
          <a:blip r:embed="rId7" cstate="print"/>
          <a:srcRect/>
          <a:stretch>
            <a:fillRect/>
          </a:stretch>
        </p:blipFill>
        <p:spPr bwMode="auto">
          <a:xfrm>
            <a:off x="8063880" y="6561571"/>
            <a:ext cx="1080120" cy="2875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
      <a:dk1>
        <a:srgbClr val="66CCFF"/>
      </a:dk1>
      <a:lt1>
        <a:srgbClr val="FFFFFF"/>
      </a:lt1>
      <a:dk2>
        <a:srgbClr val="FFFFFF"/>
      </a:dk2>
      <a:lt2>
        <a:srgbClr val="004080"/>
      </a:lt2>
      <a:accent1>
        <a:srgbClr val="FFFFFF"/>
      </a:accent1>
      <a:accent2>
        <a:srgbClr val="66CCFF"/>
      </a:accent2>
      <a:accent3>
        <a:srgbClr val="FFFFFF"/>
      </a:accent3>
      <a:accent4>
        <a:srgbClr val="56AEDA"/>
      </a:accent4>
      <a:accent5>
        <a:srgbClr val="FFFFFF"/>
      </a:accent5>
      <a:accent6>
        <a:srgbClr val="5CB9E7"/>
      </a:accent6>
      <a:hlink>
        <a:srgbClr val="CC66FF"/>
      </a:hlink>
      <a:folHlink>
        <a:srgbClr val="6666F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3366FF"/>
        </a:hlink>
        <a:folHlink>
          <a:srgbClr val="6699FF"/>
        </a:folHlink>
      </a:clrScheme>
      <a:clrMap bg1="lt1" tx1="dk1" bg2="lt2" tx2="dk2" accent1="accent1" accent2="accent2" accent3="accent3" accent4="accent4" accent5="accent5" accent6="accent6" hlink="hlink" folHlink="folHlink"/>
    </a:extraClrScheme>
    <a:extraClrScheme>
      <a:clrScheme name="Default Design 15">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
      <a:clrScheme name="Default Design 16">
        <a:dk1>
          <a:srgbClr val="000066"/>
        </a:dk1>
        <a:lt1>
          <a:srgbClr val="FFFFFF"/>
        </a:lt1>
        <a:dk2>
          <a:srgbClr val="000066"/>
        </a:dk2>
        <a:lt2>
          <a:srgbClr val="808080"/>
        </a:lt2>
        <a:accent1>
          <a:srgbClr val="CCECFF"/>
        </a:accent1>
        <a:accent2>
          <a:srgbClr val="333399"/>
        </a:accent2>
        <a:accent3>
          <a:srgbClr val="FFFFFF"/>
        </a:accent3>
        <a:accent4>
          <a:srgbClr val="000056"/>
        </a:accent4>
        <a:accent5>
          <a:srgbClr val="E2F4F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4069</TotalTime>
  <Words>2400</Words>
  <Application>Microsoft Office PowerPoint</Application>
  <PresentationFormat>On-screen Show (4:3)</PresentationFormat>
  <Paragraphs>386</Paragraphs>
  <Slides>27</Slides>
  <Notes>21</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Default Design</vt:lpstr>
      <vt:lpstr>An Evaluation of Wind Parameter Influences on Tidal Water Levels in the Bristol Channel and Severn Estuary.</vt:lpstr>
      <vt:lpstr>Overview</vt:lpstr>
      <vt:lpstr>Slide 3</vt:lpstr>
      <vt:lpstr>Slide 4</vt:lpstr>
      <vt:lpstr>Climate Change: Sea Level Rise</vt:lpstr>
      <vt:lpstr>Climate Change: Storminess</vt:lpstr>
      <vt:lpstr>Methodology</vt:lpstr>
      <vt:lpstr>A declining fifteen year trend (1993 to 2007 inclusive) was seen for both monthly mean and maximum wind speeds over the Bristol Channel/ Severn Estuary.</vt:lpstr>
      <vt:lpstr>A small range of prevailing south westerly wind directions (180 to 210º) also characterised this period (1993 to 2007 inclusive).</vt:lpstr>
      <vt:lpstr>Slide 10</vt:lpstr>
      <vt:lpstr>Slide 11</vt:lpstr>
      <vt:lpstr>Slide 12</vt:lpstr>
      <vt:lpstr>Slide 13</vt:lpstr>
      <vt:lpstr>Slide 14</vt:lpstr>
      <vt:lpstr>Slide 15</vt:lpstr>
      <vt:lpstr>Slide 16</vt:lpstr>
      <vt:lpstr>Slide 17</vt:lpstr>
      <vt:lpstr>Slide 18</vt:lpstr>
      <vt:lpstr>Slide 19</vt:lpstr>
      <vt:lpstr>Slide 20</vt:lpstr>
      <vt:lpstr>Evaluation and Further Study</vt:lpstr>
      <vt:lpstr>Conclusions</vt:lpstr>
      <vt:lpstr>Conclusions cont.</vt:lpstr>
      <vt:lpstr>References</vt:lpstr>
      <vt:lpstr>Slide 25</vt:lpstr>
      <vt:lpstr>Slide 26</vt:lpstr>
      <vt:lpstr>Thank you for listening!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Subtle Waves Template</dc:title>
  <dc:creator>Presentation Magazine</dc:creator>
  <cp:lastModifiedBy>Elin</cp:lastModifiedBy>
  <cp:revision>334</cp:revision>
  <dcterms:modified xsi:type="dcterms:W3CDTF">2010-11-14T22:32:21Z</dcterms:modified>
</cp:coreProperties>
</file>