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8" r:id="rId2"/>
    <p:sldId id="281" r:id="rId3"/>
    <p:sldId id="259" r:id="rId4"/>
    <p:sldId id="261" r:id="rId5"/>
    <p:sldId id="272" r:id="rId6"/>
    <p:sldId id="284" r:id="rId7"/>
    <p:sldId id="282" r:id="rId8"/>
    <p:sldId id="285" r:id="rId9"/>
    <p:sldId id="283" r:id="rId10"/>
    <p:sldId id="278" r:id="rId11"/>
    <p:sldId id="287"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0" d="100"/>
          <a:sy n="80" d="100"/>
        </p:scale>
        <p:origin x="782"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01F85E-A1B5-6C74-5CAE-951F8856DE4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2DB3B904-0AD6-FA3D-DD58-56D6832C612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9C51D583-EDDD-E8A8-E678-77739038F30B}"/>
              </a:ext>
            </a:extLst>
          </p:cNvPr>
          <p:cNvSpPr>
            <a:spLocks noGrp="1"/>
          </p:cNvSpPr>
          <p:nvPr>
            <p:ph type="dt" sz="half" idx="10"/>
          </p:nvPr>
        </p:nvSpPr>
        <p:spPr/>
        <p:txBody>
          <a:bodyPr/>
          <a:lstStyle/>
          <a:p>
            <a:fld id="{0F96E490-8335-4759-AE28-C20B68D30D7B}" type="datetimeFigureOut">
              <a:rPr lang="en-IN" smtClean="0"/>
              <a:t>30-05-2023</a:t>
            </a:fld>
            <a:endParaRPr lang="en-IN"/>
          </a:p>
        </p:txBody>
      </p:sp>
      <p:sp>
        <p:nvSpPr>
          <p:cNvPr id="5" name="Footer Placeholder 4">
            <a:extLst>
              <a:ext uri="{FF2B5EF4-FFF2-40B4-BE49-F238E27FC236}">
                <a16:creationId xmlns:a16="http://schemas.microsoft.com/office/drawing/2014/main" id="{101AB18F-4B21-6280-BB6B-6FB3EA055FA1}"/>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FC24664F-00C6-1617-AD33-E5187013EFD6}"/>
              </a:ext>
            </a:extLst>
          </p:cNvPr>
          <p:cNvSpPr>
            <a:spLocks noGrp="1"/>
          </p:cNvSpPr>
          <p:nvPr>
            <p:ph type="sldNum" sz="quarter" idx="12"/>
          </p:nvPr>
        </p:nvSpPr>
        <p:spPr/>
        <p:txBody>
          <a:bodyPr/>
          <a:lstStyle/>
          <a:p>
            <a:fld id="{317D895F-6B0F-4B96-9F9B-8762EC4B8241}" type="slidenum">
              <a:rPr lang="en-IN" smtClean="0"/>
              <a:t>‹#›</a:t>
            </a:fld>
            <a:endParaRPr lang="en-IN"/>
          </a:p>
        </p:txBody>
      </p:sp>
    </p:spTree>
    <p:extLst>
      <p:ext uri="{BB962C8B-B14F-4D97-AF65-F5344CB8AC3E}">
        <p14:creationId xmlns:p14="http://schemas.microsoft.com/office/powerpoint/2010/main" val="7762906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14674-8401-A796-4727-9644A417CA8D}"/>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DB3A54B2-AD9D-DD25-59E6-7EB46DF616E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993CBD2B-DFD2-6CFE-6EC1-F618FE58409A}"/>
              </a:ext>
            </a:extLst>
          </p:cNvPr>
          <p:cNvSpPr>
            <a:spLocks noGrp="1"/>
          </p:cNvSpPr>
          <p:nvPr>
            <p:ph type="dt" sz="half" idx="10"/>
          </p:nvPr>
        </p:nvSpPr>
        <p:spPr/>
        <p:txBody>
          <a:bodyPr/>
          <a:lstStyle/>
          <a:p>
            <a:fld id="{0F96E490-8335-4759-AE28-C20B68D30D7B}" type="datetimeFigureOut">
              <a:rPr lang="en-IN" smtClean="0"/>
              <a:t>30-05-2023</a:t>
            </a:fld>
            <a:endParaRPr lang="en-IN"/>
          </a:p>
        </p:txBody>
      </p:sp>
      <p:sp>
        <p:nvSpPr>
          <p:cNvPr id="5" name="Footer Placeholder 4">
            <a:extLst>
              <a:ext uri="{FF2B5EF4-FFF2-40B4-BE49-F238E27FC236}">
                <a16:creationId xmlns:a16="http://schemas.microsoft.com/office/drawing/2014/main" id="{FC96A6B9-E504-5BEE-B6FA-B7435162FF65}"/>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72D034B0-69E8-6CA4-A1DE-B1BBB9D08EC8}"/>
              </a:ext>
            </a:extLst>
          </p:cNvPr>
          <p:cNvSpPr>
            <a:spLocks noGrp="1"/>
          </p:cNvSpPr>
          <p:nvPr>
            <p:ph type="sldNum" sz="quarter" idx="12"/>
          </p:nvPr>
        </p:nvSpPr>
        <p:spPr/>
        <p:txBody>
          <a:bodyPr/>
          <a:lstStyle/>
          <a:p>
            <a:fld id="{317D895F-6B0F-4B96-9F9B-8762EC4B8241}" type="slidenum">
              <a:rPr lang="en-IN" smtClean="0"/>
              <a:t>‹#›</a:t>
            </a:fld>
            <a:endParaRPr lang="en-IN"/>
          </a:p>
        </p:txBody>
      </p:sp>
    </p:spTree>
    <p:extLst>
      <p:ext uri="{BB962C8B-B14F-4D97-AF65-F5344CB8AC3E}">
        <p14:creationId xmlns:p14="http://schemas.microsoft.com/office/powerpoint/2010/main" val="2296908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9B9713-4F19-A33F-30F3-024D70F6EF5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D9CE2FF8-44E3-B45B-4F0D-5EDF5FBC8A2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37B75B-09D3-DE5E-7054-F05B2F018871}"/>
              </a:ext>
            </a:extLst>
          </p:cNvPr>
          <p:cNvSpPr>
            <a:spLocks noGrp="1"/>
          </p:cNvSpPr>
          <p:nvPr>
            <p:ph type="dt" sz="half" idx="10"/>
          </p:nvPr>
        </p:nvSpPr>
        <p:spPr/>
        <p:txBody>
          <a:bodyPr/>
          <a:lstStyle/>
          <a:p>
            <a:fld id="{0F96E490-8335-4759-AE28-C20B68D30D7B}" type="datetimeFigureOut">
              <a:rPr lang="en-IN" smtClean="0"/>
              <a:t>30-05-2023</a:t>
            </a:fld>
            <a:endParaRPr lang="en-IN"/>
          </a:p>
        </p:txBody>
      </p:sp>
      <p:sp>
        <p:nvSpPr>
          <p:cNvPr id="5" name="Footer Placeholder 4">
            <a:extLst>
              <a:ext uri="{FF2B5EF4-FFF2-40B4-BE49-F238E27FC236}">
                <a16:creationId xmlns:a16="http://schemas.microsoft.com/office/drawing/2014/main" id="{18EE80C5-6E10-A004-E34D-EE470C38CD4F}"/>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DEDDF956-FE32-E0B1-1578-0F9876D0EA29}"/>
              </a:ext>
            </a:extLst>
          </p:cNvPr>
          <p:cNvSpPr>
            <a:spLocks noGrp="1"/>
          </p:cNvSpPr>
          <p:nvPr>
            <p:ph type="sldNum" sz="quarter" idx="12"/>
          </p:nvPr>
        </p:nvSpPr>
        <p:spPr/>
        <p:txBody>
          <a:bodyPr/>
          <a:lstStyle/>
          <a:p>
            <a:fld id="{317D895F-6B0F-4B96-9F9B-8762EC4B8241}" type="slidenum">
              <a:rPr lang="en-IN" smtClean="0"/>
              <a:t>‹#›</a:t>
            </a:fld>
            <a:endParaRPr lang="en-IN"/>
          </a:p>
        </p:txBody>
      </p:sp>
    </p:spTree>
    <p:extLst>
      <p:ext uri="{BB962C8B-B14F-4D97-AF65-F5344CB8AC3E}">
        <p14:creationId xmlns:p14="http://schemas.microsoft.com/office/powerpoint/2010/main" val="8311890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A8527-0B95-74C3-A052-32FEE7D3CB8E}"/>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D66B923A-6089-D9FC-A4C5-6A7933E5012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59B47E23-F6D6-A141-0F1E-B6A6A6135DC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55FDC3CA-3AC2-F6A8-592E-2E1195C12733}"/>
              </a:ext>
            </a:extLst>
          </p:cNvPr>
          <p:cNvSpPr>
            <a:spLocks noGrp="1"/>
          </p:cNvSpPr>
          <p:nvPr>
            <p:ph type="dt" sz="half" idx="10"/>
          </p:nvPr>
        </p:nvSpPr>
        <p:spPr/>
        <p:txBody>
          <a:bodyPr/>
          <a:lstStyle/>
          <a:p>
            <a:fld id="{0F96E490-8335-4759-AE28-C20B68D30D7B}" type="datetimeFigureOut">
              <a:rPr lang="en-IN" smtClean="0"/>
              <a:t>30-05-2023</a:t>
            </a:fld>
            <a:endParaRPr lang="en-IN"/>
          </a:p>
        </p:txBody>
      </p:sp>
      <p:sp>
        <p:nvSpPr>
          <p:cNvPr id="6" name="Footer Placeholder 5">
            <a:extLst>
              <a:ext uri="{FF2B5EF4-FFF2-40B4-BE49-F238E27FC236}">
                <a16:creationId xmlns:a16="http://schemas.microsoft.com/office/drawing/2014/main" id="{38B05488-71D1-B07F-D9E9-8B768771136A}"/>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98865261-C0E4-2555-2D0D-81912809D653}"/>
              </a:ext>
            </a:extLst>
          </p:cNvPr>
          <p:cNvSpPr>
            <a:spLocks noGrp="1"/>
          </p:cNvSpPr>
          <p:nvPr>
            <p:ph type="sldNum" sz="quarter" idx="12"/>
          </p:nvPr>
        </p:nvSpPr>
        <p:spPr/>
        <p:txBody>
          <a:bodyPr/>
          <a:lstStyle/>
          <a:p>
            <a:fld id="{317D895F-6B0F-4B96-9F9B-8762EC4B8241}" type="slidenum">
              <a:rPr lang="en-IN" smtClean="0"/>
              <a:t>‹#›</a:t>
            </a:fld>
            <a:endParaRPr lang="en-IN"/>
          </a:p>
        </p:txBody>
      </p:sp>
    </p:spTree>
    <p:extLst>
      <p:ext uri="{BB962C8B-B14F-4D97-AF65-F5344CB8AC3E}">
        <p14:creationId xmlns:p14="http://schemas.microsoft.com/office/powerpoint/2010/main" val="37089218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EFA6A-22E3-0A51-7D75-5BC7A8484F34}"/>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740F64C2-5575-53F2-E374-F6D661B21EB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D148676-2653-E115-4388-9623567EA4B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7CD3BBD8-3EE2-E431-80F8-2C25FCFD4CB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8935B85-9971-0B76-60ED-2B1F3CFB0D1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B9605AE1-7C39-F22F-5375-B3A65147913B}"/>
              </a:ext>
            </a:extLst>
          </p:cNvPr>
          <p:cNvSpPr>
            <a:spLocks noGrp="1"/>
          </p:cNvSpPr>
          <p:nvPr>
            <p:ph type="dt" sz="half" idx="10"/>
          </p:nvPr>
        </p:nvSpPr>
        <p:spPr/>
        <p:txBody>
          <a:bodyPr/>
          <a:lstStyle/>
          <a:p>
            <a:fld id="{0F96E490-8335-4759-AE28-C20B68D30D7B}" type="datetimeFigureOut">
              <a:rPr lang="en-IN" smtClean="0"/>
              <a:t>30-05-2023</a:t>
            </a:fld>
            <a:endParaRPr lang="en-IN"/>
          </a:p>
        </p:txBody>
      </p:sp>
      <p:sp>
        <p:nvSpPr>
          <p:cNvPr id="8" name="Footer Placeholder 7">
            <a:extLst>
              <a:ext uri="{FF2B5EF4-FFF2-40B4-BE49-F238E27FC236}">
                <a16:creationId xmlns:a16="http://schemas.microsoft.com/office/drawing/2014/main" id="{A9E8613A-73A0-59CC-A162-16424847D226}"/>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974AF1EE-1A0A-E5CB-F343-79E0B784ABFD}"/>
              </a:ext>
            </a:extLst>
          </p:cNvPr>
          <p:cNvSpPr>
            <a:spLocks noGrp="1"/>
          </p:cNvSpPr>
          <p:nvPr>
            <p:ph type="sldNum" sz="quarter" idx="12"/>
          </p:nvPr>
        </p:nvSpPr>
        <p:spPr/>
        <p:txBody>
          <a:bodyPr/>
          <a:lstStyle/>
          <a:p>
            <a:fld id="{317D895F-6B0F-4B96-9F9B-8762EC4B8241}" type="slidenum">
              <a:rPr lang="en-IN" smtClean="0"/>
              <a:t>‹#›</a:t>
            </a:fld>
            <a:endParaRPr lang="en-IN"/>
          </a:p>
        </p:txBody>
      </p:sp>
    </p:spTree>
    <p:extLst>
      <p:ext uri="{BB962C8B-B14F-4D97-AF65-F5344CB8AC3E}">
        <p14:creationId xmlns:p14="http://schemas.microsoft.com/office/powerpoint/2010/main" val="37569597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D41D39-C3A1-C25A-F736-6D4EBE63EA64}"/>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859D1B38-8E27-0F90-8DB9-7F0356B69854}"/>
              </a:ext>
            </a:extLst>
          </p:cNvPr>
          <p:cNvSpPr>
            <a:spLocks noGrp="1"/>
          </p:cNvSpPr>
          <p:nvPr>
            <p:ph type="dt" sz="half" idx="10"/>
          </p:nvPr>
        </p:nvSpPr>
        <p:spPr/>
        <p:txBody>
          <a:bodyPr/>
          <a:lstStyle/>
          <a:p>
            <a:fld id="{0F96E490-8335-4759-AE28-C20B68D30D7B}" type="datetimeFigureOut">
              <a:rPr lang="en-IN" smtClean="0"/>
              <a:t>30-05-2023</a:t>
            </a:fld>
            <a:endParaRPr lang="en-IN"/>
          </a:p>
        </p:txBody>
      </p:sp>
      <p:sp>
        <p:nvSpPr>
          <p:cNvPr id="4" name="Footer Placeholder 3">
            <a:extLst>
              <a:ext uri="{FF2B5EF4-FFF2-40B4-BE49-F238E27FC236}">
                <a16:creationId xmlns:a16="http://schemas.microsoft.com/office/drawing/2014/main" id="{323E15C2-41B3-059D-F49F-86263B1FE5DA}"/>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E98AA891-EAEA-0984-A76C-DED8020B2F33}"/>
              </a:ext>
            </a:extLst>
          </p:cNvPr>
          <p:cNvSpPr>
            <a:spLocks noGrp="1"/>
          </p:cNvSpPr>
          <p:nvPr>
            <p:ph type="sldNum" sz="quarter" idx="12"/>
          </p:nvPr>
        </p:nvSpPr>
        <p:spPr/>
        <p:txBody>
          <a:bodyPr/>
          <a:lstStyle/>
          <a:p>
            <a:fld id="{317D895F-6B0F-4B96-9F9B-8762EC4B8241}" type="slidenum">
              <a:rPr lang="en-IN" smtClean="0"/>
              <a:t>‹#›</a:t>
            </a:fld>
            <a:endParaRPr lang="en-IN"/>
          </a:p>
        </p:txBody>
      </p:sp>
    </p:spTree>
    <p:extLst>
      <p:ext uri="{BB962C8B-B14F-4D97-AF65-F5344CB8AC3E}">
        <p14:creationId xmlns:p14="http://schemas.microsoft.com/office/powerpoint/2010/main" val="29449878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38220BA-17DD-DE96-713E-36A8155F07C9}"/>
              </a:ext>
            </a:extLst>
          </p:cNvPr>
          <p:cNvSpPr>
            <a:spLocks noGrp="1"/>
          </p:cNvSpPr>
          <p:nvPr>
            <p:ph type="dt" sz="half" idx="10"/>
          </p:nvPr>
        </p:nvSpPr>
        <p:spPr/>
        <p:txBody>
          <a:bodyPr/>
          <a:lstStyle/>
          <a:p>
            <a:fld id="{0F96E490-8335-4759-AE28-C20B68D30D7B}" type="datetimeFigureOut">
              <a:rPr lang="en-IN" smtClean="0"/>
              <a:t>30-05-2023</a:t>
            </a:fld>
            <a:endParaRPr lang="en-IN"/>
          </a:p>
        </p:txBody>
      </p:sp>
      <p:sp>
        <p:nvSpPr>
          <p:cNvPr id="3" name="Footer Placeholder 2">
            <a:extLst>
              <a:ext uri="{FF2B5EF4-FFF2-40B4-BE49-F238E27FC236}">
                <a16:creationId xmlns:a16="http://schemas.microsoft.com/office/drawing/2014/main" id="{82408394-E4BD-78E3-A7B1-9B86FA9BB876}"/>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3FB2D34F-E670-3B45-2335-D6A0679A42AC}"/>
              </a:ext>
            </a:extLst>
          </p:cNvPr>
          <p:cNvSpPr>
            <a:spLocks noGrp="1"/>
          </p:cNvSpPr>
          <p:nvPr>
            <p:ph type="sldNum" sz="quarter" idx="12"/>
          </p:nvPr>
        </p:nvSpPr>
        <p:spPr/>
        <p:txBody>
          <a:bodyPr/>
          <a:lstStyle/>
          <a:p>
            <a:fld id="{317D895F-6B0F-4B96-9F9B-8762EC4B8241}" type="slidenum">
              <a:rPr lang="en-IN" smtClean="0"/>
              <a:t>‹#›</a:t>
            </a:fld>
            <a:endParaRPr lang="en-IN"/>
          </a:p>
        </p:txBody>
      </p:sp>
    </p:spTree>
    <p:extLst>
      <p:ext uri="{BB962C8B-B14F-4D97-AF65-F5344CB8AC3E}">
        <p14:creationId xmlns:p14="http://schemas.microsoft.com/office/powerpoint/2010/main" val="9560013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311D1-3DE5-D3BC-1EA4-9929856D835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513CD4EE-84EC-59FB-C942-2EE16C0148E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0DA31367-6CC6-17D0-672B-45A49105BB5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5342C2-2F9C-2251-9581-38BE429F9AFC}"/>
              </a:ext>
            </a:extLst>
          </p:cNvPr>
          <p:cNvSpPr>
            <a:spLocks noGrp="1"/>
          </p:cNvSpPr>
          <p:nvPr>
            <p:ph type="dt" sz="half" idx="10"/>
          </p:nvPr>
        </p:nvSpPr>
        <p:spPr/>
        <p:txBody>
          <a:bodyPr/>
          <a:lstStyle/>
          <a:p>
            <a:fld id="{0F96E490-8335-4759-AE28-C20B68D30D7B}" type="datetimeFigureOut">
              <a:rPr lang="en-IN" smtClean="0"/>
              <a:t>30-05-2023</a:t>
            </a:fld>
            <a:endParaRPr lang="en-IN"/>
          </a:p>
        </p:txBody>
      </p:sp>
      <p:sp>
        <p:nvSpPr>
          <p:cNvPr id="6" name="Footer Placeholder 5">
            <a:extLst>
              <a:ext uri="{FF2B5EF4-FFF2-40B4-BE49-F238E27FC236}">
                <a16:creationId xmlns:a16="http://schemas.microsoft.com/office/drawing/2014/main" id="{69BE8603-12E7-68E2-CC38-D0FAA34EB827}"/>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676174C9-0CF1-4541-2EDA-B4B8E359AD46}"/>
              </a:ext>
            </a:extLst>
          </p:cNvPr>
          <p:cNvSpPr>
            <a:spLocks noGrp="1"/>
          </p:cNvSpPr>
          <p:nvPr>
            <p:ph type="sldNum" sz="quarter" idx="12"/>
          </p:nvPr>
        </p:nvSpPr>
        <p:spPr/>
        <p:txBody>
          <a:bodyPr/>
          <a:lstStyle/>
          <a:p>
            <a:fld id="{317D895F-6B0F-4B96-9F9B-8762EC4B8241}" type="slidenum">
              <a:rPr lang="en-IN" smtClean="0"/>
              <a:t>‹#›</a:t>
            </a:fld>
            <a:endParaRPr lang="en-IN"/>
          </a:p>
        </p:txBody>
      </p:sp>
    </p:spTree>
    <p:extLst>
      <p:ext uri="{BB962C8B-B14F-4D97-AF65-F5344CB8AC3E}">
        <p14:creationId xmlns:p14="http://schemas.microsoft.com/office/powerpoint/2010/main" val="818495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A674ED-82DC-7737-54C7-DE7C88BF9A3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A95A6297-DB3F-FC27-9AF0-E30813DB914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7741CB8C-F2E3-1E8E-2C62-B72065AAB1C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797D5F7-DD07-7858-513C-2747E78D710B}"/>
              </a:ext>
            </a:extLst>
          </p:cNvPr>
          <p:cNvSpPr>
            <a:spLocks noGrp="1"/>
          </p:cNvSpPr>
          <p:nvPr>
            <p:ph type="dt" sz="half" idx="10"/>
          </p:nvPr>
        </p:nvSpPr>
        <p:spPr/>
        <p:txBody>
          <a:bodyPr/>
          <a:lstStyle/>
          <a:p>
            <a:fld id="{0F96E490-8335-4759-AE28-C20B68D30D7B}" type="datetimeFigureOut">
              <a:rPr lang="en-IN" smtClean="0"/>
              <a:t>30-05-2023</a:t>
            </a:fld>
            <a:endParaRPr lang="en-IN"/>
          </a:p>
        </p:txBody>
      </p:sp>
      <p:sp>
        <p:nvSpPr>
          <p:cNvPr id="6" name="Footer Placeholder 5">
            <a:extLst>
              <a:ext uri="{FF2B5EF4-FFF2-40B4-BE49-F238E27FC236}">
                <a16:creationId xmlns:a16="http://schemas.microsoft.com/office/drawing/2014/main" id="{EE01E616-4E5A-41EF-919F-E40181CECEA1}"/>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FF481B6D-E22B-0802-0420-4A6515ECD93E}"/>
              </a:ext>
            </a:extLst>
          </p:cNvPr>
          <p:cNvSpPr>
            <a:spLocks noGrp="1"/>
          </p:cNvSpPr>
          <p:nvPr>
            <p:ph type="sldNum" sz="quarter" idx="12"/>
          </p:nvPr>
        </p:nvSpPr>
        <p:spPr/>
        <p:txBody>
          <a:bodyPr/>
          <a:lstStyle/>
          <a:p>
            <a:fld id="{317D895F-6B0F-4B96-9F9B-8762EC4B8241}" type="slidenum">
              <a:rPr lang="en-IN" smtClean="0"/>
              <a:t>‹#›</a:t>
            </a:fld>
            <a:endParaRPr lang="en-IN"/>
          </a:p>
        </p:txBody>
      </p:sp>
    </p:spTree>
    <p:extLst>
      <p:ext uri="{BB962C8B-B14F-4D97-AF65-F5344CB8AC3E}">
        <p14:creationId xmlns:p14="http://schemas.microsoft.com/office/powerpoint/2010/main" val="24413910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5C492B-8B51-5C7B-6FAC-06C1E69194B2}"/>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9DF4ED69-20EF-D74E-E424-9B19AFC2D5E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01DD94FB-1E23-F1DB-9410-FF47A63896AC}"/>
              </a:ext>
            </a:extLst>
          </p:cNvPr>
          <p:cNvSpPr>
            <a:spLocks noGrp="1"/>
          </p:cNvSpPr>
          <p:nvPr>
            <p:ph type="dt" sz="half" idx="10"/>
          </p:nvPr>
        </p:nvSpPr>
        <p:spPr/>
        <p:txBody>
          <a:bodyPr/>
          <a:lstStyle/>
          <a:p>
            <a:fld id="{0F96E490-8335-4759-AE28-C20B68D30D7B}" type="datetimeFigureOut">
              <a:rPr lang="en-IN" smtClean="0"/>
              <a:t>30-05-2023</a:t>
            </a:fld>
            <a:endParaRPr lang="en-IN"/>
          </a:p>
        </p:txBody>
      </p:sp>
      <p:sp>
        <p:nvSpPr>
          <p:cNvPr id="5" name="Footer Placeholder 4">
            <a:extLst>
              <a:ext uri="{FF2B5EF4-FFF2-40B4-BE49-F238E27FC236}">
                <a16:creationId xmlns:a16="http://schemas.microsoft.com/office/drawing/2014/main" id="{3280069C-5DC5-378F-D3ED-A743EFCDB4AA}"/>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B1223761-BC03-A74F-5C58-0C256A9B9BF7}"/>
              </a:ext>
            </a:extLst>
          </p:cNvPr>
          <p:cNvSpPr>
            <a:spLocks noGrp="1"/>
          </p:cNvSpPr>
          <p:nvPr>
            <p:ph type="sldNum" sz="quarter" idx="12"/>
          </p:nvPr>
        </p:nvSpPr>
        <p:spPr/>
        <p:txBody>
          <a:bodyPr/>
          <a:lstStyle/>
          <a:p>
            <a:fld id="{317D895F-6B0F-4B96-9F9B-8762EC4B8241}" type="slidenum">
              <a:rPr lang="en-IN" smtClean="0"/>
              <a:t>‹#›</a:t>
            </a:fld>
            <a:endParaRPr lang="en-IN"/>
          </a:p>
        </p:txBody>
      </p:sp>
    </p:spTree>
    <p:extLst>
      <p:ext uri="{BB962C8B-B14F-4D97-AF65-F5344CB8AC3E}">
        <p14:creationId xmlns:p14="http://schemas.microsoft.com/office/powerpoint/2010/main" val="15167025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D80D827-B822-F550-13E0-6384317C0EA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262B3D36-FD1A-11CF-BB7C-8A75BF03353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17ADD62F-CCDE-6FAB-E7F4-5F6D787198E1}"/>
              </a:ext>
            </a:extLst>
          </p:cNvPr>
          <p:cNvSpPr>
            <a:spLocks noGrp="1"/>
          </p:cNvSpPr>
          <p:nvPr>
            <p:ph type="dt" sz="half" idx="10"/>
          </p:nvPr>
        </p:nvSpPr>
        <p:spPr/>
        <p:txBody>
          <a:bodyPr/>
          <a:lstStyle/>
          <a:p>
            <a:fld id="{0F96E490-8335-4759-AE28-C20B68D30D7B}" type="datetimeFigureOut">
              <a:rPr lang="en-IN" smtClean="0"/>
              <a:t>30-05-2023</a:t>
            </a:fld>
            <a:endParaRPr lang="en-IN"/>
          </a:p>
        </p:txBody>
      </p:sp>
      <p:sp>
        <p:nvSpPr>
          <p:cNvPr id="5" name="Footer Placeholder 4">
            <a:extLst>
              <a:ext uri="{FF2B5EF4-FFF2-40B4-BE49-F238E27FC236}">
                <a16:creationId xmlns:a16="http://schemas.microsoft.com/office/drawing/2014/main" id="{22DCC36A-8DA2-DAC9-04AE-347D4CC21B2B}"/>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60BB2D52-FF32-C65F-DB5D-F4AF27D57BB0}"/>
              </a:ext>
            </a:extLst>
          </p:cNvPr>
          <p:cNvSpPr>
            <a:spLocks noGrp="1"/>
          </p:cNvSpPr>
          <p:nvPr>
            <p:ph type="sldNum" sz="quarter" idx="12"/>
          </p:nvPr>
        </p:nvSpPr>
        <p:spPr/>
        <p:txBody>
          <a:bodyPr/>
          <a:lstStyle/>
          <a:p>
            <a:fld id="{317D895F-6B0F-4B96-9F9B-8762EC4B8241}" type="slidenum">
              <a:rPr lang="en-IN" smtClean="0"/>
              <a:t>‹#›</a:t>
            </a:fld>
            <a:endParaRPr lang="en-IN"/>
          </a:p>
        </p:txBody>
      </p:sp>
    </p:spTree>
    <p:extLst>
      <p:ext uri="{BB962C8B-B14F-4D97-AF65-F5344CB8AC3E}">
        <p14:creationId xmlns:p14="http://schemas.microsoft.com/office/powerpoint/2010/main" val="39702979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1E08AC2-5CF1-3DE4-903C-5D84C74D681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394C36AE-3775-1678-2EC6-9DC9A676584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2B5C3066-D8F9-B8F6-C511-58C865F5FF8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F96E490-8335-4759-AE28-C20B68D30D7B}" type="datetimeFigureOut">
              <a:rPr lang="en-IN" smtClean="0"/>
              <a:t>30-05-2023</a:t>
            </a:fld>
            <a:endParaRPr lang="en-IN"/>
          </a:p>
        </p:txBody>
      </p:sp>
      <p:sp>
        <p:nvSpPr>
          <p:cNvPr id="5" name="Footer Placeholder 4">
            <a:extLst>
              <a:ext uri="{FF2B5EF4-FFF2-40B4-BE49-F238E27FC236}">
                <a16:creationId xmlns:a16="http://schemas.microsoft.com/office/drawing/2014/main" id="{A576EE95-BABE-2AFB-35FB-2F8065C364B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CE7A0866-ED04-4A53-7985-648CE3C3538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17D895F-6B0F-4B96-9F9B-8762EC4B8241}" type="slidenum">
              <a:rPr lang="en-IN" smtClean="0"/>
              <a:t>‹#›</a:t>
            </a:fld>
            <a:endParaRPr lang="en-IN"/>
          </a:p>
        </p:txBody>
      </p:sp>
    </p:spTree>
    <p:extLst>
      <p:ext uri="{BB962C8B-B14F-4D97-AF65-F5344CB8AC3E}">
        <p14:creationId xmlns:p14="http://schemas.microsoft.com/office/powerpoint/2010/main" val="8637640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gurufocus.com/term/wacc"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corporatefinanceinstitute.com/resources/valuation/internal-rate-return-irr/" TargetMode="External"/><Relationship Id="rId3" Type="http://schemas.openxmlformats.org/officeDocument/2006/relationships/hyperlink" Target="https://www.accaglobal.com/uk/en/student/exam-support-resources/foundation-level-study-resources/ffm/ffm-technical-articles/discounted-payback.html" TargetMode="External"/><Relationship Id="rId7" Type="http://schemas.openxmlformats.org/officeDocument/2006/relationships/hyperlink" Target="https://corporatefinanceinstitute.com/resources/accounting/benefit-cost-ratio-bcr/" TargetMode="External"/><Relationship Id="rId12" Type="http://schemas.openxmlformats.org/officeDocument/2006/relationships/hyperlink" Target="https://www.bbc.co.uk/bitesize/guides/zd83vk7/revision/5" TargetMode="External"/><Relationship Id="rId2" Type="http://schemas.openxmlformats.org/officeDocument/2006/relationships/hyperlink" Target="https://www.gurufocus.com/term/wacc/TPE:2634/WACC-/Aerospace-Industrial-Development-Corp" TargetMode="External"/><Relationship Id="rId1" Type="http://schemas.openxmlformats.org/officeDocument/2006/relationships/slideLayout" Target="../slideLayouts/slideLayout2.xml"/><Relationship Id="rId6" Type="http://schemas.openxmlformats.org/officeDocument/2006/relationships/hyperlink" Target="https://www.apm.org.uk/resources/what-is-project-management/what-is-investment-appraisal-and-project-funding" TargetMode="External"/><Relationship Id="rId11" Type="http://schemas.openxmlformats.org/officeDocument/2006/relationships/hyperlink" Target="https://www.youtube.com/watch?v=D1G8Y1Ob3Co" TargetMode="External"/><Relationship Id="rId5" Type="http://schemas.openxmlformats.org/officeDocument/2006/relationships/hyperlink" Target="https://mymanagementguide.com/project-appraisal-definition-and-steps/" TargetMode="External"/><Relationship Id="rId10" Type="http://schemas.openxmlformats.org/officeDocument/2006/relationships/hyperlink" Target="https://www.masterclass.com/articles/accounting-rate-of-return-explained" TargetMode="External"/><Relationship Id="rId4" Type="http://schemas.openxmlformats.org/officeDocument/2006/relationships/hyperlink" Target="https://mymanagementguide.com/basics/what-is-a-project/" TargetMode="External"/><Relationship Id="rId9" Type="http://schemas.openxmlformats.org/officeDocument/2006/relationships/hyperlink" Target="https://www.investopedia.com/terms/p/profitability.as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7236D5E-D2EA-5985-3DC8-02BB7B804507}"/>
              </a:ext>
            </a:extLst>
          </p:cNvPr>
          <p:cNvSpPr txBox="1"/>
          <p:nvPr/>
        </p:nvSpPr>
        <p:spPr>
          <a:xfrm>
            <a:off x="595313" y="1253451"/>
            <a:ext cx="8243887" cy="3833229"/>
          </a:xfrm>
          <a:prstGeom prst="rect">
            <a:avLst/>
          </a:prstGeom>
          <a:noFill/>
        </p:spPr>
        <p:txBody>
          <a:bodyPr wrap="square">
            <a:spAutoFit/>
          </a:bodyPr>
          <a:lstStyle/>
          <a:p>
            <a:pPr>
              <a:lnSpc>
                <a:spcPct val="150000"/>
              </a:lnSpc>
              <a:spcAft>
                <a:spcPts val="600"/>
              </a:spcAft>
            </a:pPr>
            <a:r>
              <a:rPr lang="en-IN" sz="1800" b="1" dirty="0">
                <a:effectLst/>
                <a:latin typeface="Arial" panose="020B0604020202020204" pitchFamily="34" charset="0"/>
                <a:ea typeface="Calibri" panose="020F0502020204030204" pitchFamily="34" charset="0"/>
                <a:cs typeface="Times New Roman" panose="02020603050405020304" pitchFamily="18" charset="0"/>
              </a:rPr>
              <a:t>Programme    : MSc Industry 4.0 </a:t>
            </a:r>
            <a:r>
              <a:rPr lang="en-IN" sz="1800" dirty="0">
                <a:effectLst/>
                <a:latin typeface="Arial" panose="020B0604020202020204" pitchFamily="34" charset="0"/>
                <a:ea typeface="Calibri" panose="020F0502020204030204" pitchFamily="34" charset="0"/>
                <a:cs typeface="Times New Roman" panose="02020603050405020304" pitchFamily="18" charset="0"/>
              </a:rPr>
              <a:t>Advanced Manufacturing</a:t>
            </a:r>
            <a:endParaRPr lang="en-IN"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600"/>
              </a:spcAft>
            </a:pPr>
            <a:r>
              <a:rPr lang="en-IN" sz="1800" b="1" dirty="0">
                <a:effectLst/>
                <a:latin typeface="Arial" panose="020B0604020202020204" pitchFamily="34" charset="0"/>
                <a:ea typeface="Calibri" panose="020F0502020204030204" pitchFamily="34" charset="0"/>
                <a:cs typeface="Times New Roman" panose="02020603050405020304" pitchFamily="18" charset="0"/>
              </a:rPr>
              <a:t>Module           : </a:t>
            </a:r>
            <a:r>
              <a:rPr lang="en-IN" dirty="0">
                <a:latin typeface="Arial" panose="020B0604020202020204" pitchFamily="34" charset="0"/>
                <a:cs typeface="Times New Roman" panose="02020603050405020304" pitchFamily="18" charset="0"/>
              </a:rPr>
              <a:t>Financial Management &amp; Planning</a:t>
            </a:r>
            <a:endParaRPr lang="en-IN"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600"/>
              </a:spcAft>
            </a:pPr>
            <a:r>
              <a:rPr lang="en-IN" sz="1800" b="1" dirty="0">
                <a:effectLst/>
                <a:latin typeface="Arial" panose="020B0604020202020204" pitchFamily="34" charset="0"/>
                <a:ea typeface="Calibri" panose="020F0502020204030204" pitchFamily="34" charset="0"/>
                <a:cs typeface="Times New Roman" panose="02020603050405020304" pitchFamily="18" charset="0"/>
              </a:rPr>
              <a:t>Module Code : </a:t>
            </a:r>
            <a:r>
              <a:rPr lang="en-IN" sz="1800" dirty="0">
                <a:effectLst/>
                <a:latin typeface="Arial" panose="020B0604020202020204" pitchFamily="34" charset="0"/>
                <a:ea typeface="Calibri" panose="020F0502020204030204" pitchFamily="34" charset="0"/>
                <a:cs typeface="Times New Roman" panose="02020603050405020304" pitchFamily="18" charset="0"/>
              </a:rPr>
              <a:t>ACPA 7002</a:t>
            </a:r>
            <a:endParaRPr lang="en-IN"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50000"/>
              </a:lnSpc>
            </a:pPr>
            <a:r>
              <a:rPr lang="en-IN" sz="1800" b="1" dirty="0">
                <a:effectLst/>
                <a:latin typeface="Arial" panose="020B0604020202020204" pitchFamily="34" charset="0"/>
                <a:ea typeface="Calibri" panose="020F0502020204030204" pitchFamily="34" charset="0"/>
                <a:cs typeface="Times New Roman" panose="02020603050405020304" pitchFamily="18" charset="0"/>
              </a:rPr>
              <a:t>Assignment 2: </a:t>
            </a:r>
            <a:r>
              <a:rPr lang="en-IN" dirty="0">
                <a:latin typeface="Arial" panose="020B0604020202020204" pitchFamily="34" charset="0"/>
                <a:cs typeface="Times New Roman" panose="02020603050405020304" pitchFamily="18" charset="0"/>
              </a:rPr>
              <a:t>Project Appraisal Assignment Presentation</a:t>
            </a:r>
          </a:p>
          <a:p>
            <a:pPr>
              <a:lnSpc>
                <a:spcPct val="150000"/>
              </a:lnSpc>
              <a:spcAft>
                <a:spcPts val="600"/>
              </a:spcAft>
            </a:pPr>
            <a:r>
              <a:rPr lang="en-IN" sz="1800" b="1" dirty="0">
                <a:effectLst/>
                <a:latin typeface="Arial" panose="020B0604020202020204" pitchFamily="34" charset="0"/>
                <a:ea typeface="Calibri" panose="020F0502020204030204" pitchFamily="34" charset="0"/>
                <a:cs typeface="Times New Roman" panose="02020603050405020304" pitchFamily="18" charset="0"/>
              </a:rPr>
              <a:t>Lecturer         : </a:t>
            </a:r>
            <a:r>
              <a:rPr lang="en-IN" sz="1800" dirty="0">
                <a:effectLst/>
                <a:latin typeface="Arial" panose="020B0604020202020204" pitchFamily="34" charset="0"/>
                <a:ea typeface="Times New Roman" panose="02020603050405020304" pitchFamily="18" charset="0"/>
              </a:rPr>
              <a:t>Howard Davies </a:t>
            </a:r>
            <a:r>
              <a:rPr lang="en-IN" sz="18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IN"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600"/>
              </a:spcAft>
            </a:pPr>
            <a:r>
              <a:rPr lang="en-IN" sz="1800" b="1" dirty="0">
                <a:effectLst/>
                <a:latin typeface="Arial" panose="020B0604020202020204" pitchFamily="34" charset="0"/>
                <a:ea typeface="Times New Roman" panose="02020603050405020304" pitchFamily="18" charset="0"/>
                <a:cs typeface="Times New Roman" panose="02020603050405020304" pitchFamily="18" charset="0"/>
              </a:rPr>
              <a:t>Student	         : </a:t>
            </a:r>
            <a:r>
              <a:rPr lang="en-IN" sz="1800" dirty="0">
                <a:effectLst/>
                <a:latin typeface="Arial" panose="020B0604020202020204" pitchFamily="34" charset="0"/>
                <a:ea typeface="Times New Roman" panose="02020603050405020304" pitchFamily="18" charset="0"/>
                <a:cs typeface="Times New Roman" panose="02020603050405020304" pitchFamily="18" charset="0"/>
              </a:rPr>
              <a:t>Vikram Vhanmane</a:t>
            </a:r>
            <a:endParaRPr lang="en-IN"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600"/>
              </a:spcAft>
            </a:pPr>
            <a:r>
              <a:rPr lang="en-IN" sz="1800" b="1" dirty="0">
                <a:effectLst/>
                <a:latin typeface="Arial" panose="020B0604020202020204" pitchFamily="34" charset="0"/>
                <a:ea typeface="Times New Roman" panose="02020603050405020304" pitchFamily="18" charset="0"/>
                <a:cs typeface="Times New Roman" panose="02020603050405020304" pitchFamily="18" charset="0"/>
              </a:rPr>
              <a:t>Student ID     : </a:t>
            </a:r>
            <a:r>
              <a:rPr lang="en-IN" sz="1800" dirty="0">
                <a:effectLst/>
                <a:latin typeface="Arial" panose="020B0604020202020204" pitchFamily="34" charset="0"/>
                <a:ea typeface="Times New Roman" panose="02020603050405020304" pitchFamily="18" charset="0"/>
                <a:cs typeface="Times New Roman" panose="02020603050405020304" pitchFamily="18" charset="0"/>
              </a:rPr>
              <a:t>2116969</a:t>
            </a:r>
            <a:endParaRPr lang="en-IN"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600"/>
              </a:spcAft>
            </a:pPr>
            <a:r>
              <a:rPr lang="en-IN" sz="1800" b="1" dirty="0">
                <a:effectLst/>
                <a:latin typeface="Arial" panose="020B0604020202020204" pitchFamily="34" charset="0"/>
                <a:ea typeface="Times New Roman" panose="02020603050405020304" pitchFamily="18" charset="0"/>
                <a:cs typeface="Times New Roman" panose="02020603050405020304" pitchFamily="18" charset="0"/>
              </a:rPr>
              <a:t>Email              : </a:t>
            </a:r>
            <a:r>
              <a:rPr lang="en-IN" sz="1800" dirty="0">
                <a:effectLst/>
                <a:latin typeface="Arial" panose="020B0604020202020204" pitchFamily="34" charset="0"/>
                <a:ea typeface="Times New Roman" panose="02020603050405020304" pitchFamily="18" charset="0"/>
                <a:cs typeface="Times New Roman" panose="02020603050405020304" pitchFamily="18" charset="0"/>
              </a:rPr>
              <a:t>2116969@student.uwtsd.ac.uk</a:t>
            </a:r>
            <a:r>
              <a:rPr lang="en-IN" sz="1800" strike="noStrike" dirty="0">
                <a:effectLst/>
                <a:latin typeface="Arial" panose="020B0604020202020204" pitchFamily="34" charset="0"/>
                <a:ea typeface="Times New Roman" panose="02020603050405020304" pitchFamily="18" charset="0"/>
                <a:cs typeface="Times New Roman" panose="02020603050405020304" pitchFamily="18" charset="0"/>
              </a:rPr>
              <a:t>           </a:t>
            </a:r>
            <a:endParaRPr lang="en-IN" sz="16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TextBox 5">
            <a:extLst>
              <a:ext uri="{FF2B5EF4-FFF2-40B4-BE49-F238E27FC236}">
                <a16:creationId xmlns:a16="http://schemas.microsoft.com/office/drawing/2014/main" id="{C3D19241-1695-A09B-DB59-E06FC729EF52}"/>
              </a:ext>
            </a:extLst>
          </p:cNvPr>
          <p:cNvSpPr txBox="1"/>
          <p:nvPr/>
        </p:nvSpPr>
        <p:spPr>
          <a:xfrm>
            <a:off x="10058401" y="295275"/>
            <a:ext cx="1795462" cy="369332"/>
          </a:xfrm>
          <a:prstGeom prst="rect">
            <a:avLst/>
          </a:prstGeom>
          <a:solidFill>
            <a:schemeClr val="accent1">
              <a:lumMod val="40000"/>
              <a:lumOff val="60000"/>
            </a:schemeClr>
          </a:solidFill>
          <a:ln>
            <a:solidFill>
              <a:schemeClr val="tx1"/>
            </a:solidFill>
          </a:ln>
        </p:spPr>
        <p:txBody>
          <a:bodyPr wrap="square" rtlCol="0">
            <a:spAutoFit/>
          </a:bodyPr>
          <a:lstStyle/>
          <a:p>
            <a:r>
              <a:rPr lang="en-US" dirty="0"/>
              <a:t>Date: 30-May-23</a:t>
            </a:r>
            <a:endParaRPr lang="en-IN" dirty="0"/>
          </a:p>
        </p:txBody>
      </p:sp>
      <p:sp>
        <p:nvSpPr>
          <p:cNvPr id="8" name="TextBox 7">
            <a:extLst>
              <a:ext uri="{FF2B5EF4-FFF2-40B4-BE49-F238E27FC236}">
                <a16:creationId xmlns:a16="http://schemas.microsoft.com/office/drawing/2014/main" id="{6B67639F-1A5E-4C2F-D192-80E61E8B2D38}"/>
              </a:ext>
            </a:extLst>
          </p:cNvPr>
          <p:cNvSpPr txBox="1"/>
          <p:nvPr/>
        </p:nvSpPr>
        <p:spPr>
          <a:xfrm>
            <a:off x="595312" y="782308"/>
            <a:ext cx="7862887" cy="458780"/>
          </a:xfrm>
          <a:prstGeom prst="rect">
            <a:avLst/>
          </a:prstGeom>
          <a:noFill/>
        </p:spPr>
        <p:txBody>
          <a:bodyPr wrap="square">
            <a:spAutoFit/>
          </a:bodyPr>
          <a:lstStyle/>
          <a:p>
            <a:pPr>
              <a:lnSpc>
                <a:spcPct val="107000"/>
              </a:lnSpc>
              <a:spcAft>
                <a:spcPts val="800"/>
              </a:spcAft>
            </a:pPr>
            <a:r>
              <a:rPr lang="en-IN" sz="2400" b="1" dirty="0">
                <a:solidFill>
                  <a:srgbClr val="0000FF"/>
                </a:solidFill>
                <a:latin typeface="Arial" panose="020B0604020202020204" pitchFamily="34" charset="0"/>
                <a:cs typeface="Times New Roman" panose="02020603050405020304" pitchFamily="18" charset="0"/>
              </a:rPr>
              <a:t>Financial Management &amp; Planning</a:t>
            </a:r>
          </a:p>
        </p:txBody>
      </p:sp>
    </p:spTree>
    <p:extLst>
      <p:ext uri="{BB962C8B-B14F-4D97-AF65-F5344CB8AC3E}">
        <p14:creationId xmlns:p14="http://schemas.microsoft.com/office/powerpoint/2010/main" val="20082566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655FDC6D-C2D7-BD94-EECD-5958944AF78D}"/>
              </a:ext>
            </a:extLst>
          </p:cNvPr>
          <p:cNvSpPr txBox="1"/>
          <p:nvPr/>
        </p:nvSpPr>
        <p:spPr>
          <a:xfrm>
            <a:off x="595312" y="1422062"/>
            <a:ext cx="8948738" cy="4089709"/>
          </a:xfrm>
          <a:prstGeom prst="rect">
            <a:avLst/>
          </a:prstGeom>
          <a:noFill/>
        </p:spPr>
        <p:txBody>
          <a:bodyPr wrap="square">
            <a:spAutoFit/>
          </a:bodyPr>
          <a:lstStyle/>
          <a:p>
            <a:pPr marL="342900" indent="-342900">
              <a:lnSpc>
                <a:spcPct val="150000"/>
              </a:lnSpc>
              <a:spcAft>
                <a:spcPts val="800"/>
              </a:spcAft>
              <a:buFont typeface="+mj-lt"/>
              <a:buAutoNum type="arabicPeriod"/>
            </a:pPr>
            <a:r>
              <a:rPr lang="en-IN" dirty="0">
                <a:solidFill>
                  <a:srgbClr val="000000"/>
                </a:solidFill>
                <a:latin typeface="Arial" panose="020B0604020202020204" pitchFamily="34" charset="0"/>
                <a:cs typeface="Times New Roman" panose="02020603050405020304" pitchFamily="18" charset="0"/>
              </a:rPr>
              <a:t>Introduction							</a:t>
            </a:r>
          </a:p>
          <a:p>
            <a:pPr marL="342900" indent="-342900">
              <a:lnSpc>
                <a:spcPct val="150000"/>
              </a:lnSpc>
              <a:spcAft>
                <a:spcPts val="800"/>
              </a:spcAft>
              <a:buFont typeface="+mj-lt"/>
              <a:buAutoNum type="arabicPeriod"/>
            </a:pPr>
            <a:r>
              <a:rPr lang="en-US" dirty="0">
                <a:solidFill>
                  <a:srgbClr val="000000"/>
                </a:solidFill>
                <a:latin typeface="Arial" panose="020B0604020202020204" pitchFamily="34" charset="0"/>
                <a:cs typeface="Times New Roman" panose="02020603050405020304" pitchFamily="18" charset="0"/>
              </a:rPr>
              <a:t>What does the project offers to the business</a:t>
            </a:r>
            <a:r>
              <a:rPr lang="en-IN" dirty="0">
                <a:solidFill>
                  <a:srgbClr val="000000"/>
                </a:solidFill>
                <a:latin typeface="Arial" panose="020B0604020202020204" pitchFamily="34" charset="0"/>
                <a:cs typeface="Times New Roman" panose="02020603050405020304" pitchFamily="18" charset="0"/>
              </a:rPr>
              <a:t> </a:t>
            </a:r>
          </a:p>
          <a:p>
            <a:pPr marL="342900" indent="-342900">
              <a:lnSpc>
                <a:spcPct val="150000"/>
              </a:lnSpc>
              <a:spcAft>
                <a:spcPts val="800"/>
              </a:spcAft>
              <a:buFont typeface="+mj-lt"/>
              <a:buAutoNum type="arabicPeriod"/>
            </a:pPr>
            <a:r>
              <a:rPr lang="en-IN" dirty="0">
                <a:solidFill>
                  <a:srgbClr val="000000"/>
                </a:solidFill>
                <a:latin typeface="Arial" panose="020B0604020202020204" pitchFamily="34" charset="0"/>
                <a:cs typeface="Times New Roman" panose="02020603050405020304" pitchFamily="18" charset="0"/>
              </a:rPr>
              <a:t>Timeline for implementation			</a:t>
            </a:r>
          </a:p>
          <a:p>
            <a:pPr marL="342900" indent="-342900">
              <a:lnSpc>
                <a:spcPct val="150000"/>
              </a:lnSpc>
              <a:spcAft>
                <a:spcPts val="800"/>
              </a:spcAft>
              <a:buFont typeface="+mj-lt"/>
              <a:buAutoNum type="arabicPeriod"/>
            </a:pPr>
            <a:r>
              <a:rPr lang="en-IN" dirty="0">
                <a:solidFill>
                  <a:srgbClr val="000000"/>
                </a:solidFill>
                <a:latin typeface="Arial" panose="020B0604020202020204" pitchFamily="34" charset="0"/>
                <a:cs typeface="Times New Roman" panose="02020603050405020304" pitchFamily="18" charset="0"/>
              </a:rPr>
              <a:t>Cost &amp; Lifespan					</a:t>
            </a:r>
          </a:p>
          <a:p>
            <a:pPr marL="342900" indent="-342900">
              <a:lnSpc>
                <a:spcPct val="150000"/>
              </a:lnSpc>
              <a:spcAft>
                <a:spcPts val="800"/>
              </a:spcAft>
              <a:buFont typeface="+mj-lt"/>
              <a:buAutoNum type="arabicPeriod"/>
            </a:pPr>
            <a:r>
              <a:rPr lang="en-IN" dirty="0">
                <a:solidFill>
                  <a:srgbClr val="000000"/>
                </a:solidFill>
                <a:latin typeface="Arial" panose="020B0604020202020204" pitchFamily="34" charset="0"/>
                <a:cs typeface="Times New Roman" panose="02020603050405020304" pitchFamily="18" charset="0"/>
              </a:rPr>
              <a:t>Rational of our Business &amp; Funding Options for the project 		</a:t>
            </a:r>
          </a:p>
          <a:p>
            <a:pPr marL="342900" indent="-342900">
              <a:lnSpc>
                <a:spcPct val="150000"/>
              </a:lnSpc>
              <a:spcAft>
                <a:spcPts val="800"/>
              </a:spcAft>
              <a:buFont typeface="+mj-lt"/>
              <a:buAutoNum type="arabicPeriod"/>
            </a:pPr>
            <a:r>
              <a:rPr lang="en-IN" dirty="0">
                <a:solidFill>
                  <a:srgbClr val="000000"/>
                </a:solidFill>
                <a:latin typeface="Arial" panose="020B0604020202020204" pitchFamily="34" charset="0"/>
                <a:cs typeface="Times New Roman" panose="02020603050405020304" pitchFamily="18" charset="0"/>
              </a:rPr>
              <a:t>Implementation issues / Benefits 		 </a:t>
            </a:r>
          </a:p>
          <a:p>
            <a:pPr marL="342900" indent="-342900">
              <a:lnSpc>
                <a:spcPct val="150000"/>
              </a:lnSpc>
              <a:spcAft>
                <a:spcPts val="800"/>
              </a:spcAft>
              <a:buFont typeface="+mj-lt"/>
              <a:buAutoNum type="arabicPeriod"/>
            </a:pPr>
            <a:r>
              <a:rPr lang="en-IN" dirty="0">
                <a:solidFill>
                  <a:srgbClr val="000000"/>
                </a:solidFill>
                <a:latin typeface="Arial" panose="020B0604020202020204" pitchFamily="34" charset="0"/>
                <a:cs typeface="Times New Roman" panose="02020603050405020304" pitchFamily="18" charset="0"/>
              </a:rPr>
              <a:t>Conclusion and Recommendation      </a:t>
            </a:r>
          </a:p>
          <a:p>
            <a:pPr marL="342900" indent="-342900">
              <a:lnSpc>
                <a:spcPct val="150000"/>
              </a:lnSpc>
              <a:spcAft>
                <a:spcPts val="800"/>
              </a:spcAft>
              <a:buFont typeface="+mj-lt"/>
              <a:buAutoNum type="arabicPeriod"/>
            </a:pPr>
            <a:r>
              <a:rPr lang="en-IN" dirty="0">
                <a:solidFill>
                  <a:srgbClr val="000000"/>
                </a:solidFill>
                <a:latin typeface="Arial" panose="020B0604020202020204" pitchFamily="34" charset="0"/>
                <a:cs typeface="Times New Roman" panose="02020603050405020304" pitchFamily="18" charset="0"/>
              </a:rPr>
              <a:t>References        						</a:t>
            </a:r>
            <a:endParaRPr lang="en-IN"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1" name="TextBox 10">
            <a:extLst>
              <a:ext uri="{FF2B5EF4-FFF2-40B4-BE49-F238E27FC236}">
                <a16:creationId xmlns:a16="http://schemas.microsoft.com/office/drawing/2014/main" id="{C8065C8B-C220-780B-9212-7444C98A6644}"/>
              </a:ext>
            </a:extLst>
          </p:cNvPr>
          <p:cNvSpPr txBox="1"/>
          <p:nvPr/>
        </p:nvSpPr>
        <p:spPr>
          <a:xfrm>
            <a:off x="10058401" y="295275"/>
            <a:ext cx="1795462" cy="369332"/>
          </a:xfrm>
          <a:prstGeom prst="rect">
            <a:avLst/>
          </a:prstGeom>
          <a:solidFill>
            <a:schemeClr val="accent1">
              <a:lumMod val="40000"/>
              <a:lumOff val="60000"/>
            </a:schemeClr>
          </a:solidFill>
          <a:ln>
            <a:solidFill>
              <a:schemeClr val="tx1"/>
            </a:solidFill>
          </a:ln>
        </p:spPr>
        <p:txBody>
          <a:bodyPr wrap="square" rtlCol="0">
            <a:spAutoFit/>
          </a:bodyPr>
          <a:lstStyle>
            <a:defPPr>
              <a:defRPr lang="en-US"/>
            </a:defPPr>
          </a:lstStyle>
          <a:p>
            <a:r>
              <a:rPr lang="en-US" dirty="0"/>
              <a:t>Date: 30-May-23</a:t>
            </a:r>
            <a:endParaRPr lang="en-IN" dirty="0"/>
          </a:p>
        </p:txBody>
      </p:sp>
      <p:sp>
        <p:nvSpPr>
          <p:cNvPr id="12" name="TextBox 11">
            <a:extLst>
              <a:ext uri="{FF2B5EF4-FFF2-40B4-BE49-F238E27FC236}">
                <a16:creationId xmlns:a16="http://schemas.microsoft.com/office/drawing/2014/main" id="{3C782D2A-0858-4416-6D1D-EA6F833FB4FC}"/>
              </a:ext>
            </a:extLst>
          </p:cNvPr>
          <p:cNvSpPr txBox="1"/>
          <p:nvPr/>
        </p:nvSpPr>
        <p:spPr>
          <a:xfrm>
            <a:off x="595312" y="782308"/>
            <a:ext cx="7862887" cy="458780"/>
          </a:xfrm>
          <a:prstGeom prst="rect">
            <a:avLst/>
          </a:prstGeom>
          <a:noFill/>
        </p:spPr>
        <p:txBody>
          <a:bodyPr wrap="square">
            <a:spAutoFit/>
          </a:bodyPr>
          <a:lstStyle/>
          <a:p>
            <a:pPr>
              <a:lnSpc>
                <a:spcPct val="107000"/>
              </a:lnSpc>
              <a:spcAft>
                <a:spcPts val="800"/>
              </a:spcAft>
            </a:pPr>
            <a:r>
              <a:rPr lang="en-IN" sz="2400" b="1" dirty="0">
                <a:solidFill>
                  <a:srgbClr val="0000FF"/>
                </a:solidFill>
                <a:latin typeface="Arial" panose="020B0604020202020204" pitchFamily="34" charset="0"/>
                <a:cs typeface="Times New Roman" panose="02020603050405020304" pitchFamily="18" charset="0"/>
              </a:rPr>
              <a:t>Content</a:t>
            </a:r>
          </a:p>
        </p:txBody>
      </p:sp>
    </p:spTree>
    <p:extLst>
      <p:ext uri="{BB962C8B-B14F-4D97-AF65-F5344CB8AC3E}">
        <p14:creationId xmlns:p14="http://schemas.microsoft.com/office/powerpoint/2010/main" val="26744667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C8065C8B-C220-780B-9212-7444C98A6644}"/>
              </a:ext>
            </a:extLst>
          </p:cNvPr>
          <p:cNvSpPr txBox="1"/>
          <p:nvPr/>
        </p:nvSpPr>
        <p:spPr>
          <a:xfrm>
            <a:off x="10058401" y="295275"/>
            <a:ext cx="1795462" cy="369332"/>
          </a:xfrm>
          <a:prstGeom prst="rect">
            <a:avLst/>
          </a:prstGeom>
          <a:solidFill>
            <a:schemeClr val="accent1">
              <a:lumMod val="40000"/>
              <a:lumOff val="60000"/>
            </a:schemeClr>
          </a:solidFill>
          <a:ln>
            <a:solidFill>
              <a:schemeClr val="tx1"/>
            </a:solidFill>
          </a:ln>
        </p:spPr>
        <p:txBody>
          <a:bodyPr wrap="square" rtlCol="0">
            <a:spAutoFit/>
          </a:bodyPr>
          <a:lstStyle>
            <a:defPPr>
              <a:defRPr lang="en-US"/>
            </a:defPPr>
          </a:lstStyle>
          <a:p>
            <a:r>
              <a:rPr lang="en-US" dirty="0"/>
              <a:t>Date: 30-May-23</a:t>
            </a:r>
            <a:endParaRPr lang="en-IN" dirty="0"/>
          </a:p>
        </p:txBody>
      </p:sp>
      <p:sp>
        <p:nvSpPr>
          <p:cNvPr id="2" name="TextBox 1">
            <a:extLst>
              <a:ext uri="{FF2B5EF4-FFF2-40B4-BE49-F238E27FC236}">
                <a16:creationId xmlns:a16="http://schemas.microsoft.com/office/drawing/2014/main" id="{311B8DED-F033-11F6-1636-3E69036B9C1F}"/>
              </a:ext>
            </a:extLst>
          </p:cNvPr>
          <p:cNvSpPr txBox="1"/>
          <p:nvPr/>
        </p:nvSpPr>
        <p:spPr>
          <a:xfrm>
            <a:off x="595312" y="782308"/>
            <a:ext cx="7862887" cy="458780"/>
          </a:xfrm>
          <a:prstGeom prst="rect">
            <a:avLst/>
          </a:prstGeom>
          <a:noFill/>
        </p:spPr>
        <p:txBody>
          <a:bodyPr wrap="square">
            <a:spAutoFit/>
          </a:bodyPr>
          <a:lstStyle/>
          <a:p>
            <a:pPr>
              <a:lnSpc>
                <a:spcPct val="107000"/>
              </a:lnSpc>
              <a:spcAft>
                <a:spcPts val="800"/>
              </a:spcAft>
            </a:pPr>
            <a:r>
              <a:rPr lang="en-IN" sz="2400" b="1" dirty="0">
                <a:solidFill>
                  <a:srgbClr val="0000FF"/>
                </a:solidFill>
                <a:latin typeface="Arial" panose="020B0604020202020204" pitchFamily="34" charset="0"/>
                <a:cs typeface="Times New Roman" panose="02020603050405020304" pitchFamily="18" charset="0"/>
              </a:rPr>
              <a:t>1. Introduction</a:t>
            </a:r>
          </a:p>
        </p:txBody>
      </p:sp>
      <p:sp>
        <p:nvSpPr>
          <p:cNvPr id="3" name="TextBox 2">
            <a:extLst>
              <a:ext uri="{FF2B5EF4-FFF2-40B4-BE49-F238E27FC236}">
                <a16:creationId xmlns:a16="http://schemas.microsoft.com/office/drawing/2014/main" id="{E6453DE8-6826-29C2-2816-C2FC0FE67A2E}"/>
              </a:ext>
            </a:extLst>
          </p:cNvPr>
          <p:cNvSpPr txBox="1"/>
          <p:nvPr/>
        </p:nvSpPr>
        <p:spPr>
          <a:xfrm>
            <a:off x="595312" y="1345863"/>
            <a:ext cx="11001374" cy="5037598"/>
          </a:xfrm>
          <a:prstGeom prst="rect">
            <a:avLst/>
          </a:prstGeom>
          <a:noFill/>
        </p:spPr>
        <p:txBody>
          <a:bodyPr wrap="square">
            <a:spAutoFit/>
          </a:bodyPr>
          <a:lstStyle/>
          <a:p>
            <a:pPr indent="457200">
              <a:lnSpc>
                <a:spcPct val="107000"/>
              </a:lnSpc>
              <a:spcAft>
                <a:spcPts val="800"/>
              </a:spcAft>
            </a:pPr>
            <a:r>
              <a:rPr lang="en-IN" dirty="0">
                <a:solidFill>
                  <a:srgbClr val="000000"/>
                </a:solidFill>
                <a:latin typeface="Calibri" panose="020F0502020204030204" pitchFamily="34" charset="0"/>
                <a:cs typeface="Calibri" panose="020F0502020204030204" pitchFamily="34" charset="0"/>
              </a:rPr>
              <a:t>	Safran seats GB sales Seating products to Airlines &amp; ensures that, the seating product is certified for flying &amp; it is airworthy. </a:t>
            </a:r>
          </a:p>
          <a:p>
            <a:pPr indent="457200">
              <a:lnSpc>
                <a:spcPct val="107000"/>
              </a:lnSpc>
              <a:spcAft>
                <a:spcPts val="800"/>
              </a:spcAft>
            </a:pPr>
            <a:r>
              <a:rPr lang="en-IN" dirty="0">
                <a:solidFill>
                  <a:srgbClr val="000000"/>
                </a:solidFill>
                <a:latin typeface="Calibri" panose="020F0502020204030204" pitchFamily="34" charset="0"/>
                <a:cs typeface="Calibri" panose="020F0502020204030204" pitchFamily="34" charset="0"/>
              </a:rPr>
              <a:t>At Safran Seats GB, Aftermarket Engineering plays important role for the business. When Aircraft seating products are in operation, Aftermarket Engineering department provides all required support to the airlines. Nature of Aftermarket support is extensive. It can be any operation or regulatory issue during in-service.  Airline may need or want to do any enhancement in the product. All the projects taking place in Aftermarket Engineering are short spanned and critical, as the seating products are in operation and any delay can cause financial loss to the airlines. </a:t>
            </a:r>
          </a:p>
          <a:p>
            <a:pPr>
              <a:lnSpc>
                <a:spcPct val="107000"/>
              </a:lnSpc>
              <a:spcAft>
                <a:spcPts val="800"/>
              </a:spcAft>
            </a:pPr>
            <a:r>
              <a:rPr lang="en-IN"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Additive manufacturing or 3D printing is the process of creating physical parts by printing it layer upon layer. We are able to produce complex products without complex equipment or expensive tooling. 3D printing is already being used in wide range of applications. (Schwab, 2017 p70).</a:t>
            </a:r>
          </a:p>
          <a:p>
            <a:pPr>
              <a:lnSpc>
                <a:spcPct val="107000"/>
              </a:lnSpc>
              <a:spcAft>
                <a:spcPts val="800"/>
              </a:spcAft>
            </a:pPr>
            <a:r>
              <a:rPr lang="en-IN" dirty="0">
                <a:solidFill>
                  <a:srgbClr val="000000"/>
                </a:solidFill>
                <a:latin typeface="Calibri" panose="020F0502020204030204" pitchFamily="34" charset="0"/>
                <a:ea typeface="Calibri" panose="020F0502020204030204" pitchFamily="34" charset="0"/>
                <a:cs typeface="Calibri" panose="020F0502020204030204" pitchFamily="34" charset="0"/>
              </a:rPr>
              <a:t> 	Today we are going to discuss about </a:t>
            </a:r>
            <a:r>
              <a:rPr lang="en-IN" dirty="0">
                <a:solidFill>
                  <a:srgbClr val="000000"/>
                </a:solidFill>
                <a:latin typeface="Calibri" panose="020F0502020204030204" pitchFamily="34" charset="0"/>
                <a:cs typeface="Calibri" panose="020F0502020204030204" pitchFamily="34" charset="0"/>
              </a:rPr>
              <a:t>Project Appraisal for the ‘proposal of Inhouse 3D printing machine’.</a:t>
            </a:r>
          </a:p>
          <a:p>
            <a:pPr>
              <a:lnSpc>
                <a:spcPct val="107000"/>
              </a:lnSpc>
              <a:spcAft>
                <a:spcPts val="800"/>
              </a:spcAft>
            </a:pPr>
            <a:r>
              <a:rPr lang="en-IN" dirty="0">
                <a:solidFill>
                  <a:srgbClr val="000000"/>
                </a:solidFill>
                <a:latin typeface="Calibri" panose="020F0502020204030204" pitchFamily="34" charset="0"/>
                <a:cs typeface="Calibri" panose="020F0502020204030204" pitchFamily="34" charset="0"/>
              </a:rPr>
              <a:t>At initial stage we are proposing to start with Plastic 3D printing machine for prototyping parts &amp; Jigs-Fixtures needed for assembly operation.</a:t>
            </a:r>
          </a:p>
          <a:p>
            <a:pPr>
              <a:lnSpc>
                <a:spcPct val="107000"/>
              </a:lnSpc>
              <a:spcAft>
                <a:spcPts val="800"/>
              </a:spcAft>
            </a:pPr>
            <a:r>
              <a:rPr lang="en-IN" dirty="0">
                <a:solidFill>
                  <a:srgbClr val="000000"/>
                </a:solidFill>
                <a:latin typeface="Calibri" panose="020F0502020204030204" pitchFamily="34" charset="0"/>
                <a:cs typeface="Calibri" panose="020F0502020204030204" pitchFamily="34" charset="0"/>
              </a:rPr>
              <a:t>After successful implementation of this project, Possible application of 3D printing parts in final aircraft seating product can be trailed.</a:t>
            </a:r>
          </a:p>
        </p:txBody>
      </p:sp>
    </p:spTree>
    <p:extLst>
      <p:ext uri="{BB962C8B-B14F-4D97-AF65-F5344CB8AC3E}">
        <p14:creationId xmlns:p14="http://schemas.microsoft.com/office/powerpoint/2010/main" val="36198006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C8065C8B-C220-780B-9212-7444C98A6644}"/>
              </a:ext>
            </a:extLst>
          </p:cNvPr>
          <p:cNvSpPr txBox="1"/>
          <p:nvPr/>
        </p:nvSpPr>
        <p:spPr>
          <a:xfrm>
            <a:off x="10058401" y="295275"/>
            <a:ext cx="1795462" cy="369332"/>
          </a:xfrm>
          <a:prstGeom prst="rect">
            <a:avLst/>
          </a:prstGeom>
          <a:solidFill>
            <a:schemeClr val="accent1">
              <a:lumMod val="40000"/>
              <a:lumOff val="60000"/>
            </a:schemeClr>
          </a:solidFill>
          <a:ln>
            <a:solidFill>
              <a:schemeClr val="tx1"/>
            </a:solidFill>
          </a:ln>
        </p:spPr>
        <p:txBody>
          <a:bodyPr wrap="square" rtlCol="0">
            <a:spAutoFit/>
          </a:bodyPr>
          <a:lstStyle/>
          <a:p>
            <a:r>
              <a:rPr lang="en-US" dirty="0"/>
              <a:t>Date: 30-May-23</a:t>
            </a:r>
            <a:endParaRPr lang="en-IN" dirty="0"/>
          </a:p>
        </p:txBody>
      </p:sp>
      <p:sp>
        <p:nvSpPr>
          <p:cNvPr id="2" name="TextBox 1">
            <a:extLst>
              <a:ext uri="{FF2B5EF4-FFF2-40B4-BE49-F238E27FC236}">
                <a16:creationId xmlns:a16="http://schemas.microsoft.com/office/drawing/2014/main" id="{311B8DED-F033-11F6-1636-3E69036B9C1F}"/>
              </a:ext>
            </a:extLst>
          </p:cNvPr>
          <p:cNvSpPr txBox="1"/>
          <p:nvPr/>
        </p:nvSpPr>
        <p:spPr>
          <a:xfrm>
            <a:off x="595312" y="782308"/>
            <a:ext cx="9691688" cy="458780"/>
          </a:xfrm>
          <a:prstGeom prst="rect">
            <a:avLst/>
          </a:prstGeom>
          <a:noFill/>
        </p:spPr>
        <p:txBody>
          <a:bodyPr wrap="square">
            <a:spAutoFit/>
          </a:bodyPr>
          <a:lstStyle/>
          <a:p>
            <a:pPr>
              <a:lnSpc>
                <a:spcPct val="107000"/>
              </a:lnSpc>
              <a:spcAft>
                <a:spcPts val="800"/>
              </a:spcAft>
            </a:pPr>
            <a:r>
              <a:rPr lang="en-US" sz="2400" b="1" dirty="0">
                <a:solidFill>
                  <a:srgbClr val="0000FF"/>
                </a:solidFill>
                <a:latin typeface="Arial" panose="020B0604020202020204" pitchFamily="34" charset="0"/>
                <a:cs typeface="Times New Roman" panose="02020603050405020304" pitchFamily="18" charset="0"/>
              </a:rPr>
              <a:t>2. What does the project offers to the business</a:t>
            </a:r>
            <a:r>
              <a:rPr lang="en-IN" sz="2400" b="1" dirty="0">
                <a:solidFill>
                  <a:srgbClr val="0000FF"/>
                </a:solidFill>
                <a:latin typeface="Arial" panose="020B0604020202020204" pitchFamily="34" charset="0"/>
                <a:cs typeface="Times New Roman" panose="02020603050405020304" pitchFamily="18" charset="0"/>
              </a:rPr>
              <a:t> </a:t>
            </a:r>
          </a:p>
        </p:txBody>
      </p:sp>
      <p:sp>
        <p:nvSpPr>
          <p:cNvPr id="4" name="TextBox 3">
            <a:extLst>
              <a:ext uri="{FF2B5EF4-FFF2-40B4-BE49-F238E27FC236}">
                <a16:creationId xmlns:a16="http://schemas.microsoft.com/office/drawing/2014/main" id="{A35653A5-07C8-26AF-6BD5-91C03222733E}"/>
              </a:ext>
            </a:extLst>
          </p:cNvPr>
          <p:cNvSpPr txBox="1"/>
          <p:nvPr/>
        </p:nvSpPr>
        <p:spPr>
          <a:xfrm>
            <a:off x="595312" y="1345863"/>
            <a:ext cx="11001374" cy="5194307"/>
          </a:xfrm>
          <a:prstGeom prst="rect">
            <a:avLst/>
          </a:prstGeom>
          <a:noFill/>
        </p:spPr>
        <p:txBody>
          <a:bodyPr wrap="square">
            <a:spAutoFit/>
          </a:bodyPr>
          <a:lstStyle/>
          <a:p>
            <a:pPr marL="514350" indent="-285750">
              <a:lnSpc>
                <a:spcPct val="107000"/>
              </a:lnSpc>
              <a:spcAft>
                <a:spcPts val="600"/>
              </a:spcAft>
              <a:buFont typeface="Wingdings" panose="05000000000000000000" pitchFamily="2" charset="2"/>
              <a:buChar char="Ø"/>
            </a:pPr>
            <a:r>
              <a:rPr lang="en-US" dirty="0">
                <a:latin typeface="Calibri" panose="020F0502020204030204" pitchFamily="34" charset="0"/>
                <a:cs typeface="Times New Roman" panose="02020603050405020304" pitchFamily="18" charset="0"/>
              </a:rPr>
              <a:t>Aftermarket Engineering team works on multiple Design projects.  Many of these design projects are related to live Seating product &amp; hence, need quick turnaround. To conduct any trials engineering team needs prototype parts which can be manufactured quickly.  Manufacturing department supports aftermarket &amp; all new design projects also. Busy manufacturing department schedule cannot always support aftermarket engineering timelines. Sometime 1-week up to 3 weeks is the waiting time for prototype parts. Second option is to use outside suppliers to provide 3D printed prototype parts. Outside suppliers also have their own timelines as well as it involves cash outflow for the company.</a:t>
            </a:r>
            <a:endParaRPr lang="en-IN" dirty="0">
              <a:latin typeface="Calibri" panose="020F0502020204030204" pitchFamily="34" charset="0"/>
              <a:cs typeface="Times New Roman" panose="02020603050405020304" pitchFamily="18" charset="0"/>
            </a:endParaRPr>
          </a:p>
          <a:p>
            <a:pPr marL="342900" lvl="0" indent="-342900">
              <a:lnSpc>
                <a:spcPct val="107000"/>
              </a:lnSpc>
              <a:buFont typeface="Wingdings" panose="05000000000000000000" pitchFamily="2" charset="2"/>
              <a:buChar char=""/>
            </a:pP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Wingdings" panose="05000000000000000000" pitchFamily="2" charset="2"/>
              <a:buChar char=""/>
            </a:pPr>
            <a:r>
              <a:rPr lang="en-IN" dirty="0">
                <a:latin typeface="Calibri" panose="020F0502020204030204" pitchFamily="34" charset="0"/>
                <a:ea typeface="Calibri" panose="020F0502020204030204" pitchFamily="34" charset="0"/>
                <a:cs typeface="Times New Roman" panose="02020603050405020304" pitchFamily="18" charset="0"/>
              </a:rPr>
              <a:t>Looking at this situation we proposed </a:t>
            </a:r>
            <a:r>
              <a:rPr lang="en-IN" b="1" dirty="0">
                <a:latin typeface="Calibri" panose="020F0502020204030204" pitchFamily="34" charset="0"/>
                <a:ea typeface="Calibri" panose="020F0502020204030204" pitchFamily="34" charset="0"/>
                <a:cs typeface="Times New Roman" panose="02020603050405020304" pitchFamily="18" charset="0"/>
              </a:rPr>
              <a:t>‘</a:t>
            </a:r>
            <a:r>
              <a:rPr lang="en-IN" b="1" dirty="0">
                <a:solidFill>
                  <a:srgbClr val="000000"/>
                </a:solidFill>
                <a:latin typeface="Calibri" panose="020F0502020204030204" pitchFamily="34" charset="0"/>
                <a:cs typeface="Calibri" panose="020F0502020204030204" pitchFamily="34" charset="0"/>
              </a:rPr>
              <a:t>Inhouse 3D printing machine’. </a:t>
            </a:r>
            <a:r>
              <a:rPr lang="en-IN" dirty="0">
                <a:solidFill>
                  <a:srgbClr val="000000"/>
                </a:solidFill>
                <a:latin typeface="Calibri" panose="020F0502020204030204" pitchFamily="34" charset="0"/>
                <a:cs typeface="Calibri" panose="020F0502020204030204" pitchFamily="34" charset="0"/>
              </a:rPr>
              <a:t>This machine will offer quick turn around of plastic prototype parts. This machine will help in reducing dependency on manufacturing department or outside suppliers.</a:t>
            </a:r>
          </a:p>
          <a:p>
            <a:pPr marL="342900" lvl="0" indent="-342900">
              <a:lnSpc>
                <a:spcPct val="107000"/>
              </a:lnSpc>
              <a:buFont typeface="Wingdings" panose="05000000000000000000" pitchFamily="2" charset="2"/>
              <a:buChar char=""/>
            </a:pPr>
            <a:r>
              <a:rPr lang="en-IN"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Multiple design iterations can be trailed &amp; compared simultaneously.</a:t>
            </a:r>
          </a:p>
          <a:p>
            <a:pPr marL="342900" lvl="0" indent="-342900">
              <a:lnSpc>
                <a:spcPct val="107000"/>
              </a:lnSpc>
              <a:buFont typeface="Wingdings" panose="05000000000000000000" pitchFamily="2" charset="2"/>
              <a:buChar char=""/>
            </a:pPr>
            <a:r>
              <a:rPr lang="en-IN" dirty="0">
                <a:solidFill>
                  <a:srgbClr val="000000"/>
                </a:solidFill>
                <a:latin typeface="Calibri" panose="020F0502020204030204" pitchFamily="34" charset="0"/>
                <a:ea typeface="Calibri" panose="020F0502020204030204" pitchFamily="34" charset="0"/>
                <a:cs typeface="Calibri" panose="020F0502020204030204" pitchFamily="34" charset="0"/>
              </a:rPr>
              <a:t>Time needed for prototype part availability will be reduced considerably.</a:t>
            </a:r>
            <a:endParaRPr lang="en-IN"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p>
            <a:pPr marL="342900" lvl="0" indent="-342900">
              <a:lnSpc>
                <a:spcPct val="107000"/>
              </a:lnSpc>
              <a:buFont typeface="Wingdings" panose="05000000000000000000" pitchFamily="2" charset="2"/>
              <a:buChar char=""/>
            </a:pPr>
            <a:r>
              <a:rPr lang="en-IN" dirty="0">
                <a:solidFill>
                  <a:srgbClr val="000000"/>
                </a:solidFill>
                <a:latin typeface="Calibri" panose="020F0502020204030204" pitchFamily="34" charset="0"/>
                <a:ea typeface="Calibri" panose="020F0502020204030204" pitchFamily="34" charset="0"/>
                <a:cs typeface="Calibri" panose="020F0502020204030204" pitchFamily="34" charset="0"/>
              </a:rPr>
              <a:t>In longer run prototype part cost can be reduced to great extent.</a:t>
            </a:r>
          </a:p>
          <a:p>
            <a:pPr marL="342900" lvl="0" indent="-342900">
              <a:lnSpc>
                <a:spcPct val="107000"/>
              </a:lnSpc>
              <a:buFont typeface="Wingdings" panose="05000000000000000000" pitchFamily="2" charset="2"/>
              <a:buChar char=""/>
            </a:pPr>
            <a:r>
              <a:rPr lang="en-IN"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Overall project schedule can be shortened because of reduced design &amp; development time.</a:t>
            </a:r>
            <a:endParaRPr lang="en-US" sz="1800" dirty="0">
              <a:effectLst/>
              <a:latin typeface="Calibri" panose="020F0502020204030204" pitchFamily="34" charset="0"/>
              <a:ea typeface="Calibri" panose="020F0502020204030204" pitchFamily="34" charset="0"/>
              <a:cs typeface="Calibri" panose="020F0502020204030204" pitchFamily="34" charset="0"/>
            </a:endParaRPr>
          </a:p>
          <a:p>
            <a:pPr marL="342900" lvl="0" indent="-342900">
              <a:lnSpc>
                <a:spcPct val="107000"/>
              </a:lnSpc>
              <a:buFont typeface="Wingdings" panose="05000000000000000000" pitchFamily="2" charset="2"/>
              <a:buChar char=""/>
            </a:pP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pPr indent="457200">
              <a:lnSpc>
                <a:spcPct val="107000"/>
              </a:lnSpc>
              <a:spcAft>
                <a:spcPts val="800"/>
              </a:spcAft>
            </a:pPr>
            <a:endParaRPr lang="en-IN" sz="1800" dirty="0">
              <a:solidFill>
                <a:srgbClr val="000000"/>
              </a:solidFill>
              <a:effectLst/>
              <a:latin typeface="Calibri" panose="020F0502020204030204" pitchFamily="34" charset="0"/>
              <a:ea typeface="Calibri" panose="020F0502020204030204" pitchFamily="34" charset="0"/>
            </a:endParaRPr>
          </a:p>
        </p:txBody>
      </p:sp>
    </p:spTree>
    <p:extLst>
      <p:ext uri="{BB962C8B-B14F-4D97-AF65-F5344CB8AC3E}">
        <p14:creationId xmlns:p14="http://schemas.microsoft.com/office/powerpoint/2010/main" val="29555264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C8065C8B-C220-780B-9212-7444C98A6644}"/>
              </a:ext>
            </a:extLst>
          </p:cNvPr>
          <p:cNvSpPr txBox="1"/>
          <p:nvPr/>
        </p:nvSpPr>
        <p:spPr>
          <a:xfrm>
            <a:off x="10058401" y="295275"/>
            <a:ext cx="1795462" cy="369332"/>
          </a:xfrm>
          <a:prstGeom prst="rect">
            <a:avLst/>
          </a:prstGeom>
          <a:solidFill>
            <a:schemeClr val="accent1">
              <a:lumMod val="40000"/>
              <a:lumOff val="60000"/>
            </a:schemeClr>
          </a:solidFill>
          <a:ln>
            <a:solidFill>
              <a:schemeClr val="tx1"/>
            </a:solidFill>
          </a:ln>
        </p:spPr>
        <p:txBody>
          <a:bodyPr wrap="square" rtlCol="0">
            <a:spAutoFit/>
          </a:bodyPr>
          <a:lstStyle>
            <a:defPPr>
              <a:defRPr lang="en-US"/>
            </a:defPPr>
          </a:lstStyle>
          <a:p>
            <a:r>
              <a:rPr lang="en-US" dirty="0"/>
              <a:t>Date: 30-May-23</a:t>
            </a:r>
            <a:endParaRPr lang="en-IN" dirty="0"/>
          </a:p>
        </p:txBody>
      </p:sp>
      <p:sp>
        <p:nvSpPr>
          <p:cNvPr id="2" name="TextBox 1">
            <a:extLst>
              <a:ext uri="{FF2B5EF4-FFF2-40B4-BE49-F238E27FC236}">
                <a16:creationId xmlns:a16="http://schemas.microsoft.com/office/drawing/2014/main" id="{311B8DED-F033-11F6-1636-3E69036B9C1F}"/>
              </a:ext>
            </a:extLst>
          </p:cNvPr>
          <p:cNvSpPr txBox="1"/>
          <p:nvPr/>
        </p:nvSpPr>
        <p:spPr>
          <a:xfrm>
            <a:off x="595312" y="782308"/>
            <a:ext cx="5986463" cy="458780"/>
          </a:xfrm>
          <a:prstGeom prst="rect">
            <a:avLst/>
          </a:prstGeom>
          <a:noFill/>
        </p:spPr>
        <p:txBody>
          <a:bodyPr wrap="square">
            <a:spAutoFit/>
          </a:bodyPr>
          <a:lstStyle/>
          <a:p>
            <a:pPr>
              <a:lnSpc>
                <a:spcPct val="107000"/>
              </a:lnSpc>
              <a:spcAft>
                <a:spcPts val="800"/>
              </a:spcAft>
            </a:pPr>
            <a:r>
              <a:rPr lang="en-IN" sz="2400" b="1" dirty="0">
                <a:solidFill>
                  <a:srgbClr val="0000FF"/>
                </a:solidFill>
                <a:latin typeface="Arial" panose="020B0604020202020204" pitchFamily="34" charset="0"/>
                <a:cs typeface="Times New Roman" panose="02020603050405020304" pitchFamily="18" charset="0"/>
              </a:rPr>
              <a:t>3. Timeline for the implementation </a:t>
            </a:r>
          </a:p>
        </p:txBody>
      </p:sp>
      <p:sp>
        <p:nvSpPr>
          <p:cNvPr id="3" name="TextBox 2">
            <a:extLst>
              <a:ext uri="{FF2B5EF4-FFF2-40B4-BE49-F238E27FC236}">
                <a16:creationId xmlns:a16="http://schemas.microsoft.com/office/drawing/2014/main" id="{9411255F-3467-1151-18CA-FA7C08D0609B}"/>
              </a:ext>
            </a:extLst>
          </p:cNvPr>
          <p:cNvSpPr txBox="1"/>
          <p:nvPr/>
        </p:nvSpPr>
        <p:spPr>
          <a:xfrm>
            <a:off x="595312" y="1311164"/>
            <a:ext cx="11425237" cy="5364289"/>
          </a:xfrm>
          <a:prstGeom prst="rect">
            <a:avLst/>
          </a:prstGeom>
          <a:noFill/>
        </p:spPr>
        <p:txBody>
          <a:bodyPr wrap="square">
            <a:spAutoFit/>
          </a:bodyPr>
          <a:lstStyle/>
          <a:p>
            <a:pPr lvl="1">
              <a:lnSpc>
                <a:spcPct val="107000"/>
              </a:lnSpc>
              <a:spcAft>
                <a:spcPts val="800"/>
              </a:spcAft>
            </a:pPr>
            <a:r>
              <a:rPr lang="en-IN" dirty="0">
                <a:latin typeface="Calibri" panose="020F0502020204030204" pitchFamily="34" charset="0"/>
                <a:cs typeface="Times New Roman" panose="02020603050405020304" pitchFamily="18" charset="0"/>
              </a:rPr>
              <a:t>Project appraisal is a cost &amp; benefit analysis of a proposed project with an objective to validate its feasibility.</a:t>
            </a:r>
          </a:p>
          <a:p>
            <a:pPr lvl="1">
              <a:lnSpc>
                <a:spcPct val="107000"/>
              </a:lnSpc>
              <a:spcAft>
                <a:spcPts val="800"/>
              </a:spcAft>
            </a:pPr>
            <a:r>
              <a:rPr lang="en-IN" sz="1800" dirty="0">
                <a:effectLst/>
                <a:latin typeface="Calibri" panose="020F0502020204030204" pitchFamily="34" charset="0"/>
                <a:ea typeface="Calibri" panose="020F0502020204030204" pitchFamily="34" charset="0"/>
                <a:cs typeface="Times New Roman" panose="02020603050405020304" pitchFamily="18" charset="0"/>
              </a:rPr>
              <a:t>At Safran Se</a:t>
            </a:r>
            <a:r>
              <a:rPr lang="en-IN" dirty="0">
                <a:latin typeface="Calibri" panose="020F0502020204030204" pitchFamily="34" charset="0"/>
                <a:ea typeface="Calibri" panose="020F0502020204030204" pitchFamily="34" charset="0"/>
                <a:cs typeface="Times New Roman" panose="02020603050405020304" pitchFamily="18" charset="0"/>
              </a:rPr>
              <a:t>ats GB managements project appraisal is conducted for shortlisted proposed projects. Small projects can be approved under Capital expenditure for aftermarket department. But for large projects Safran group management’s approval is necessary. And strategic decisions are taken at group level. These decisions will also impact approval of any proposed project.</a:t>
            </a:r>
          </a:p>
          <a:p>
            <a:pPr lvl="1">
              <a:lnSpc>
                <a:spcPct val="107000"/>
              </a:lnSpc>
              <a:spcAft>
                <a:spcPts val="800"/>
              </a:spcAft>
            </a:pPr>
            <a:r>
              <a:rPr lang="en-IN" dirty="0">
                <a:latin typeface="Calibri" panose="020F0502020204030204" pitchFamily="34" charset="0"/>
                <a:ea typeface="Calibri" panose="020F0502020204030204" pitchFamily="34" charset="0"/>
                <a:cs typeface="Times New Roman" panose="02020603050405020304" pitchFamily="18" charset="0"/>
              </a:rPr>
              <a:t> For </a:t>
            </a:r>
            <a:r>
              <a:rPr lang="en-IN" dirty="0">
                <a:solidFill>
                  <a:srgbClr val="000000"/>
                </a:solidFill>
                <a:latin typeface="Calibri" panose="020F0502020204030204" pitchFamily="34" charset="0"/>
                <a:cs typeface="Calibri" panose="020F0502020204030204" pitchFamily="34" charset="0"/>
              </a:rPr>
              <a:t>Inhouse 3D printing machine project, ground work is completed &amp; quotes from 03 comitative suppliers is ready. After approval from management within 2 months timeline project can be executed. </a:t>
            </a:r>
          </a:p>
          <a:p>
            <a:pPr lvl="1">
              <a:lnSpc>
                <a:spcPct val="107000"/>
              </a:lnSpc>
              <a:spcAft>
                <a:spcPts val="800"/>
              </a:spcAft>
            </a:pPr>
            <a:r>
              <a:rPr lang="en-IN" dirty="0">
                <a:solidFill>
                  <a:srgbClr val="000000"/>
                </a:solidFill>
                <a:latin typeface="Calibri" panose="020F0502020204030204" pitchFamily="34" charset="0"/>
                <a:cs typeface="Calibri" panose="020F0502020204030204" pitchFamily="34" charset="0"/>
              </a:rPr>
              <a:t>HSE requirements check list compliance is completed.</a:t>
            </a:r>
          </a:p>
          <a:p>
            <a:pPr lvl="1">
              <a:lnSpc>
                <a:spcPct val="107000"/>
              </a:lnSpc>
              <a:spcAft>
                <a:spcPts val="800"/>
              </a:spcAft>
            </a:pPr>
            <a:r>
              <a:rPr lang="en-IN" dirty="0">
                <a:solidFill>
                  <a:srgbClr val="000000"/>
                </a:solidFill>
                <a:latin typeface="Calibri" panose="020F0502020204030204" pitchFamily="34" charset="0"/>
                <a:cs typeface="Calibri" panose="020F0502020204030204" pitchFamily="34" charset="0"/>
              </a:rPr>
              <a:t>For implementation of </a:t>
            </a:r>
            <a:r>
              <a:rPr lang="en-IN" dirty="0">
                <a:latin typeface="Calibri" panose="020F0502020204030204" pitchFamily="34" charset="0"/>
                <a:cs typeface="Calibri" panose="020F0502020204030204" pitchFamily="34" charset="0"/>
              </a:rPr>
              <a:t>the</a:t>
            </a:r>
            <a:r>
              <a:rPr lang="en-IN" dirty="0">
                <a:solidFill>
                  <a:srgbClr val="000000"/>
                </a:solidFill>
                <a:latin typeface="Calibri" panose="020F0502020204030204" pitchFamily="34" charset="0"/>
                <a:cs typeface="Calibri" panose="020F0502020204030204" pitchFamily="34" charset="0"/>
              </a:rPr>
              <a:t> project below activities will  be completed within timeline of 2 months once project budget is approved by management &amp; finance department.</a:t>
            </a:r>
          </a:p>
          <a:p>
            <a:pPr marL="742950" lvl="1" indent="-285750">
              <a:spcAft>
                <a:spcPts val="800"/>
              </a:spcAft>
              <a:buFont typeface="Wingdings" panose="05000000000000000000" pitchFamily="2" charset="2"/>
              <a:buChar char="Ø"/>
            </a:pPr>
            <a:r>
              <a:rPr lang="en-IN" dirty="0">
                <a:solidFill>
                  <a:srgbClr val="000000"/>
                </a:solidFill>
                <a:latin typeface="Calibri" panose="020F0502020204030204" pitchFamily="34" charset="0"/>
                <a:cs typeface="Calibri" panose="020F0502020204030204" pitchFamily="34" charset="0"/>
              </a:rPr>
              <a:t>Installation</a:t>
            </a:r>
          </a:p>
          <a:p>
            <a:pPr marL="742950" lvl="1" indent="-285750">
              <a:spcAft>
                <a:spcPts val="800"/>
              </a:spcAft>
              <a:buFont typeface="Wingdings" panose="05000000000000000000" pitchFamily="2" charset="2"/>
              <a:buChar char="Ø"/>
            </a:pPr>
            <a:r>
              <a:rPr lang="en-IN" dirty="0">
                <a:solidFill>
                  <a:srgbClr val="000000"/>
                </a:solidFill>
                <a:latin typeface="Calibri" panose="020F0502020204030204" pitchFamily="34" charset="0"/>
                <a:cs typeface="Calibri" panose="020F0502020204030204" pitchFamily="34" charset="0"/>
              </a:rPr>
              <a:t>Electric Equipments</a:t>
            </a:r>
          </a:p>
          <a:p>
            <a:pPr marL="742950" lvl="1" indent="-285750">
              <a:spcAft>
                <a:spcPts val="800"/>
              </a:spcAft>
              <a:buFont typeface="Wingdings" panose="05000000000000000000" pitchFamily="2" charset="2"/>
              <a:buChar char="Ø"/>
            </a:pPr>
            <a:r>
              <a:rPr lang="en-IN" dirty="0">
                <a:solidFill>
                  <a:srgbClr val="000000"/>
                </a:solidFill>
                <a:latin typeface="Calibri" panose="020F0502020204030204" pitchFamily="34" charset="0"/>
                <a:cs typeface="Calibri" panose="020F0502020204030204" pitchFamily="34" charset="0"/>
              </a:rPr>
              <a:t>Mechanical Equipments</a:t>
            </a:r>
          </a:p>
          <a:p>
            <a:pPr marL="742950" lvl="1" indent="-285750">
              <a:spcAft>
                <a:spcPts val="800"/>
              </a:spcAft>
              <a:buFont typeface="Wingdings" panose="05000000000000000000" pitchFamily="2" charset="2"/>
              <a:buChar char="Ø"/>
            </a:pPr>
            <a:r>
              <a:rPr lang="en-US" dirty="0">
                <a:solidFill>
                  <a:srgbClr val="000000"/>
                </a:solidFill>
                <a:latin typeface="Calibri" panose="020F0502020204030204" pitchFamily="34" charset="0"/>
                <a:cs typeface="Calibri" panose="020F0502020204030204" pitchFamily="34" charset="0"/>
              </a:rPr>
              <a:t>Network Cable setup</a:t>
            </a:r>
          </a:p>
          <a:p>
            <a:pPr marL="742950" lvl="1" indent="-285750">
              <a:spcAft>
                <a:spcPts val="800"/>
              </a:spcAft>
              <a:buFont typeface="Wingdings" panose="05000000000000000000" pitchFamily="2" charset="2"/>
              <a:buChar char="Ø"/>
            </a:pPr>
            <a:r>
              <a:rPr lang="en-IN" dirty="0">
                <a:solidFill>
                  <a:srgbClr val="000000"/>
                </a:solidFill>
                <a:latin typeface="Calibri" panose="020F0502020204030204" pitchFamily="34" charset="0"/>
                <a:cs typeface="Calibri" panose="020F0502020204030204" pitchFamily="34" charset="0"/>
              </a:rPr>
              <a:t>Testing &amp; Commissioning</a:t>
            </a:r>
          </a:p>
        </p:txBody>
      </p:sp>
    </p:spTree>
    <p:extLst>
      <p:ext uri="{BB962C8B-B14F-4D97-AF65-F5344CB8AC3E}">
        <p14:creationId xmlns:p14="http://schemas.microsoft.com/office/powerpoint/2010/main" val="4603918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C8065C8B-C220-780B-9212-7444C98A6644}"/>
              </a:ext>
            </a:extLst>
          </p:cNvPr>
          <p:cNvSpPr txBox="1"/>
          <p:nvPr/>
        </p:nvSpPr>
        <p:spPr>
          <a:xfrm>
            <a:off x="10058401" y="295275"/>
            <a:ext cx="1795462" cy="369332"/>
          </a:xfrm>
          <a:prstGeom prst="rect">
            <a:avLst/>
          </a:prstGeom>
          <a:solidFill>
            <a:schemeClr val="accent1">
              <a:lumMod val="40000"/>
              <a:lumOff val="60000"/>
            </a:schemeClr>
          </a:solidFill>
          <a:ln>
            <a:solidFill>
              <a:schemeClr val="tx1"/>
            </a:solidFill>
          </a:ln>
        </p:spPr>
        <p:txBody>
          <a:bodyPr wrap="square" rtlCol="0">
            <a:spAutoFit/>
          </a:bodyPr>
          <a:lstStyle>
            <a:defPPr>
              <a:defRPr lang="en-US"/>
            </a:defPPr>
          </a:lstStyle>
          <a:p>
            <a:r>
              <a:rPr lang="en-US" dirty="0"/>
              <a:t>Date: 30-May-23</a:t>
            </a:r>
            <a:endParaRPr lang="en-IN" dirty="0"/>
          </a:p>
        </p:txBody>
      </p:sp>
      <p:sp>
        <p:nvSpPr>
          <p:cNvPr id="2" name="TextBox 1">
            <a:extLst>
              <a:ext uri="{FF2B5EF4-FFF2-40B4-BE49-F238E27FC236}">
                <a16:creationId xmlns:a16="http://schemas.microsoft.com/office/drawing/2014/main" id="{311B8DED-F033-11F6-1636-3E69036B9C1F}"/>
              </a:ext>
            </a:extLst>
          </p:cNvPr>
          <p:cNvSpPr txBox="1"/>
          <p:nvPr/>
        </p:nvSpPr>
        <p:spPr>
          <a:xfrm>
            <a:off x="595312" y="782308"/>
            <a:ext cx="3186113" cy="458780"/>
          </a:xfrm>
          <a:prstGeom prst="rect">
            <a:avLst/>
          </a:prstGeom>
          <a:noFill/>
        </p:spPr>
        <p:txBody>
          <a:bodyPr wrap="square">
            <a:spAutoFit/>
          </a:bodyPr>
          <a:lstStyle/>
          <a:p>
            <a:pPr>
              <a:lnSpc>
                <a:spcPct val="107000"/>
              </a:lnSpc>
              <a:spcAft>
                <a:spcPts val="800"/>
              </a:spcAft>
            </a:pPr>
            <a:r>
              <a:rPr lang="en-IN" sz="2400" b="1" dirty="0">
                <a:solidFill>
                  <a:srgbClr val="0000FF"/>
                </a:solidFill>
                <a:latin typeface="Arial" panose="020B0604020202020204" pitchFamily="34" charset="0"/>
                <a:cs typeface="Times New Roman" panose="02020603050405020304" pitchFamily="18" charset="0"/>
              </a:rPr>
              <a:t>4. Cost &amp; Lifespan</a:t>
            </a:r>
          </a:p>
        </p:txBody>
      </p:sp>
      <p:sp>
        <p:nvSpPr>
          <p:cNvPr id="3" name="TextBox 2">
            <a:extLst>
              <a:ext uri="{FF2B5EF4-FFF2-40B4-BE49-F238E27FC236}">
                <a16:creationId xmlns:a16="http://schemas.microsoft.com/office/drawing/2014/main" id="{87BA6869-B1A2-50E0-2A46-B4646CA387A9}"/>
              </a:ext>
            </a:extLst>
          </p:cNvPr>
          <p:cNvSpPr txBox="1"/>
          <p:nvPr/>
        </p:nvSpPr>
        <p:spPr>
          <a:xfrm>
            <a:off x="595312" y="1311164"/>
            <a:ext cx="11425237" cy="1663597"/>
          </a:xfrm>
          <a:prstGeom prst="rect">
            <a:avLst/>
          </a:prstGeom>
          <a:noFill/>
        </p:spPr>
        <p:txBody>
          <a:bodyPr wrap="square">
            <a:spAutoFit/>
          </a:bodyPr>
          <a:lstStyle/>
          <a:p>
            <a:pPr lvl="1">
              <a:lnSpc>
                <a:spcPct val="107000"/>
              </a:lnSpc>
              <a:spcAft>
                <a:spcPts val="800"/>
              </a:spcAft>
            </a:pPr>
            <a:r>
              <a:rPr lang="en-IN" dirty="0">
                <a:latin typeface="Calibri" panose="020F0502020204030204" pitchFamily="34" charset="0"/>
                <a:cs typeface="Times New Roman" panose="02020603050405020304" pitchFamily="18" charset="0"/>
              </a:rPr>
              <a:t>For 3D Printing project 3DGBIRE is preferred supplier. 3DGBIRE provides additive manufacturing solutions, training &amp; support to all industries. BCN3D printers are already used in the business &amp; have proven good quality &amp; reliability.</a:t>
            </a:r>
          </a:p>
          <a:p>
            <a:pPr lvl="1">
              <a:lnSpc>
                <a:spcPct val="107000"/>
              </a:lnSpc>
              <a:spcAft>
                <a:spcPts val="800"/>
              </a:spcAft>
            </a:pPr>
            <a:r>
              <a:rPr lang="en-IN" sz="1800" dirty="0">
                <a:effectLst/>
                <a:latin typeface="Calibri" panose="020F0502020204030204" pitchFamily="34" charset="0"/>
                <a:ea typeface="Calibri" panose="020F0502020204030204" pitchFamily="34" charset="0"/>
                <a:cs typeface="Times New Roman" panose="02020603050405020304" pitchFamily="18" charset="0"/>
              </a:rPr>
              <a:t>Project lifespan is considered as 04 yea</a:t>
            </a:r>
            <a:r>
              <a:rPr lang="en-IN" dirty="0">
                <a:latin typeface="Calibri" panose="020F0502020204030204" pitchFamily="34" charset="0"/>
                <a:ea typeface="Calibri" panose="020F0502020204030204" pitchFamily="34" charset="0"/>
                <a:cs typeface="Times New Roman" panose="02020603050405020304" pitchFamily="18" charset="0"/>
              </a:rPr>
              <a:t>rs. This lifespan is decided based upon machine capacity to produce parts &amp; our company’s projected requirement for design projects. </a:t>
            </a:r>
            <a:r>
              <a:rPr lang="en-IN" dirty="0">
                <a:latin typeface="Calibri" panose="020F0502020204030204" pitchFamily="34" charset="0"/>
                <a:cs typeface="Times New Roman" panose="02020603050405020304" pitchFamily="18" charset="0"/>
              </a:rPr>
              <a:t>3DGBIRE provides extended support &amp; solution. At the end of 04 year, situation will be analysed &amp; then future plan will be decided.</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p:txBody>
      </p:sp>
      <p:graphicFrame>
        <p:nvGraphicFramePr>
          <p:cNvPr id="4" name="Table 3">
            <a:extLst>
              <a:ext uri="{FF2B5EF4-FFF2-40B4-BE49-F238E27FC236}">
                <a16:creationId xmlns:a16="http://schemas.microsoft.com/office/drawing/2014/main" id="{07298165-DB12-9493-9743-CFD186604B6F}"/>
              </a:ext>
            </a:extLst>
          </p:cNvPr>
          <p:cNvGraphicFramePr>
            <a:graphicFrameLocks noGrp="1"/>
          </p:cNvGraphicFramePr>
          <p:nvPr>
            <p:extLst>
              <p:ext uri="{D42A27DB-BD31-4B8C-83A1-F6EECF244321}">
                <p14:modId xmlns:p14="http://schemas.microsoft.com/office/powerpoint/2010/main" val="2864977190"/>
              </p:ext>
            </p:extLst>
          </p:nvPr>
        </p:nvGraphicFramePr>
        <p:xfrm>
          <a:off x="661987" y="3248025"/>
          <a:ext cx="11191877" cy="2890296"/>
        </p:xfrm>
        <a:graphic>
          <a:graphicData uri="http://schemas.openxmlformats.org/drawingml/2006/table">
            <a:tbl>
              <a:tblPr>
                <a:tableStyleId>{5C22544A-7EE6-4342-B048-85BDC9FD1C3A}</a:tableStyleId>
              </a:tblPr>
              <a:tblGrid>
                <a:gridCol w="881063">
                  <a:extLst>
                    <a:ext uri="{9D8B030D-6E8A-4147-A177-3AD203B41FA5}">
                      <a16:colId xmlns:a16="http://schemas.microsoft.com/office/drawing/2014/main" val="1841299974"/>
                    </a:ext>
                  </a:extLst>
                </a:gridCol>
                <a:gridCol w="4800600">
                  <a:extLst>
                    <a:ext uri="{9D8B030D-6E8A-4147-A177-3AD203B41FA5}">
                      <a16:colId xmlns:a16="http://schemas.microsoft.com/office/drawing/2014/main" val="1015031746"/>
                    </a:ext>
                  </a:extLst>
                </a:gridCol>
                <a:gridCol w="1295400">
                  <a:extLst>
                    <a:ext uri="{9D8B030D-6E8A-4147-A177-3AD203B41FA5}">
                      <a16:colId xmlns:a16="http://schemas.microsoft.com/office/drawing/2014/main" val="2903083628"/>
                    </a:ext>
                  </a:extLst>
                </a:gridCol>
                <a:gridCol w="4214814">
                  <a:extLst>
                    <a:ext uri="{9D8B030D-6E8A-4147-A177-3AD203B41FA5}">
                      <a16:colId xmlns:a16="http://schemas.microsoft.com/office/drawing/2014/main" val="3344960679"/>
                    </a:ext>
                  </a:extLst>
                </a:gridCol>
              </a:tblGrid>
              <a:tr h="225537">
                <a:tc>
                  <a:txBody>
                    <a:bodyPr/>
                    <a:lstStyle/>
                    <a:p>
                      <a:pPr algn="ctr" fontAlgn="b"/>
                      <a:r>
                        <a:rPr lang="en-IN" sz="2400" b="1" u="none" strike="noStrike" dirty="0">
                          <a:effectLst/>
                        </a:rPr>
                        <a:t>Sr No</a:t>
                      </a:r>
                      <a:endParaRPr lang="en-IN" sz="2400" b="1" i="0" u="none" strike="noStrike" dirty="0">
                        <a:solidFill>
                          <a:srgbClr val="000000"/>
                        </a:solidFill>
                        <a:effectLst/>
                        <a:latin typeface="Calibri" panose="020F0502020204030204" pitchFamily="34" charset="0"/>
                      </a:endParaRPr>
                    </a:p>
                  </a:txBody>
                  <a:tcPr marL="7620" marR="7620" marT="7620" marB="0" anchor="b"/>
                </a:tc>
                <a:tc>
                  <a:txBody>
                    <a:bodyPr/>
                    <a:lstStyle/>
                    <a:p>
                      <a:pPr algn="ctr" fontAlgn="b"/>
                      <a:r>
                        <a:rPr lang="en-IN" sz="2400" b="1" u="none" strike="noStrike" dirty="0">
                          <a:effectLst/>
                        </a:rPr>
                        <a:t>Initial Investment</a:t>
                      </a:r>
                      <a:endParaRPr lang="en-IN" sz="2400" b="1" i="0" u="none" strike="noStrike" dirty="0">
                        <a:solidFill>
                          <a:srgbClr val="000000"/>
                        </a:solidFill>
                        <a:effectLst/>
                        <a:latin typeface="Calibri" panose="020F0502020204030204" pitchFamily="34" charset="0"/>
                      </a:endParaRPr>
                    </a:p>
                  </a:txBody>
                  <a:tcPr marL="7620" marR="7620" marT="7620" marB="0" anchor="b"/>
                </a:tc>
                <a:tc>
                  <a:txBody>
                    <a:bodyPr/>
                    <a:lstStyle/>
                    <a:p>
                      <a:pPr algn="ctr" fontAlgn="b"/>
                      <a:r>
                        <a:rPr lang="en-IN" sz="2400" b="1" u="none" strike="noStrike" dirty="0">
                          <a:effectLst/>
                        </a:rPr>
                        <a:t>Price</a:t>
                      </a:r>
                      <a:endParaRPr lang="en-IN" sz="2400" b="1" i="0" u="none" strike="noStrike" dirty="0">
                        <a:solidFill>
                          <a:srgbClr val="000000"/>
                        </a:solidFill>
                        <a:effectLst/>
                        <a:latin typeface="Calibri" panose="020F0502020204030204" pitchFamily="34" charset="0"/>
                      </a:endParaRPr>
                    </a:p>
                  </a:txBody>
                  <a:tcPr marL="7620" marR="7620" marT="7620" marB="0" anchor="b"/>
                </a:tc>
                <a:tc>
                  <a:txBody>
                    <a:bodyPr/>
                    <a:lstStyle/>
                    <a:p>
                      <a:pPr algn="ctr" fontAlgn="b"/>
                      <a:r>
                        <a:rPr lang="en-IN" sz="2400" b="1" u="none" strike="noStrike" dirty="0">
                          <a:effectLst/>
                        </a:rPr>
                        <a:t>Remarks</a:t>
                      </a:r>
                      <a:endParaRPr lang="en-IN" sz="2400" b="1" i="0" u="none" strike="noStrike" dirty="0">
                        <a:solidFill>
                          <a:srgbClr val="000000"/>
                        </a:solidFill>
                        <a:effectLst/>
                        <a:latin typeface="Calibri" panose="020F0502020204030204" pitchFamily="34" charset="0"/>
                      </a:endParaRPr>
                    </a:p>
                  </a:txBody>
                  <a:tcPr marL="7620" marR="7620" marT="7620" marB="0" anchor="b"/>
                </a:tc>
                <a:extLst>
                  <a:ext uri="{0D108BD9-81ED-4DB2-BD59-A6C34878D82A}">
                    <a16:rowId xmlns:a16="http://schemas.microsoft.com/office/drawing/2014/main" val="1638697793"/>
                  </a:ext>
                </a:extLst>
              </a:tr>
              <a:tr h="419486">
                <a:tc rowSpan="3">
                  <a:txBody>
                    <a:bodyPr/>
                    <a:lstStyle/>
                    <a:p>
                      <a:pPr algn="ctr" fontAlgn="ctr"/>
                      <a:r>
                        <a:rPr lang="en-IN" sz="2400" u="none" strike="noStrike">
                          <a:effectLst/>
                        </a:rPr>
                        <a:t>1</a:t>
                      </a:r>
                      <a:endParaRPr lang="en-IN" sz="2400" b="0" i="0" u="none" strike="noStrike">
                        <a:solidFill>
                          <a:srgbClr val="000000"/>
                        </a:solidFill>
                        <a:effectLst/>
                        <a:latin typeface="Calibri" panose="020F0502020204030204" pitchFamily="34" charset="0"/>
                      </a:endParaRPr>
                    </a:p>
                  </a:txBody>
                  <a:tcPr marL="7620" marR="7620" marT="7620" marB="0" anchor="ctr"/>
                </a:tc>
                <a:tc>
                  <a:txBody>
                    <a:bodyPr/>
                    <a:lstStyle/>
                    <a:p>
                      <a:pPr algn="l" fontAlgn="b"/>
                      <a:r>
                        <a:rPr lang="pl-PL" sz="2400" u="none" strike="noStrike" dirty="0">
                          <a:effectLst/>
                        </a:rPr>
                        <a:t>BCN3D Epsilon W50 3D Printer</a:t>
                      </a:r>
                      <a:endParaRPr lang="pl-PL" sz="2400" b="0" i="0" u="none" strike="noStrike" dirty="0">
                        <a:solidFill>
                          <a:srgbClr val="000000"/>
                        </a:solidFill>
                        <a:effectLst/>
                        <a:latin typeface="Calibri" panose="020F0502020204030204" pitchFamily="34" charset="0"/>
                      </a:endParaRPr>
                    </a:p>
                  </a:txBody>
                  <a:tcPr marL="7620" marR="7620" marT="7620" marB="0" anchor="b"/>
                </a:tc>
                <a:tc rowSpan="3">
                  <a:txBody>
                    <a:bodyPr/>
                    <a:lstStyle/>
                    <a:p>
                      <a:pPr algn="ctr" fontAlgn="ctr"/>
                      <a:r>
                        <a:rPr lang="en-IN" sz="2400" u="none" strike="noStrike" dirty="0">
                          <a:effectLst/>
                        </a:rPr>
                        <a:t>£22,800</a:t>
                      </a:r>
                      <a:endParaRPr lang="en-IN" sz="2400" b="0" i="0" u="none" strike="noStrike" dirty="0">
                        <a:solidFill>
                          <a:srgbClr val="000000"/>
                        </a:solidFill>
                        <a:effectLst/>
                        <a:latin typeface="Calibri" panose="020F0502020204030204" pitchFamily="34" charset="0"/>
                      </a:endParaRPr>
                    </a:p>
                  </a:txBody>
                  <a:tcPr marL="7620" marR="7620" marT="7620" marB="0" anchor="ctr"/>
                </a:tc>
                <a:tc>
                  <a:txBody>
                    <a:bodyPr/>
                    <a:lstStyle/>
                    <a:p>
                      <a:pPr algn="l" fontAlgn="b"/>
                      <a:r>
                        <a:rPr lang="en-IN" sz="2400" u="none" strike="noStrike">
                          <a:effectLst/>
                        </a:rPr>
                        <a:t> </a:t>
                      </a:r>
                      <a:endParaRPr lang="en-IN" sz="2400" b="0" i="0" u="none" strike="noStrike">
                        <a:solidFill>
                          <a:srgbClr val="000000"/>
                        </a:solidFill>
                        <a:effectLst/>
                        <a:latin typeface="Calibri" panose="020F0502020204030204" pitchFamily="34" charset="0"/>
                      </a:endParaRPr>
                    </a:p>
                  </a:txBody>
                  <a:tcPr marL="7620" marR="7620" marT="7620" marB="0" anchor="b"/>
                </a:tc>
                <a:extLst>
                  <a:ext uri="{0D108BD9-81ED-4DB2-BD59-A6C34878D82A}">
                    <a16:rowId xmlns:a16="http://schemas.microsoft.com/office/drawing/2014/main" val="3486420930"/>
                  </a:ext>
                </a:extLst>
              </a:tr>
              <a:tr h="419486">
                <a:tc vMerge="1">
                  <a:txBody>
                    <a:bodyPr/>
                    <a:lstStyle/>
                    <a:p>
                      <a:endParaRPr lang="en-IN"/>
                    </a:p>
                  </a:txBody>
                  <a:tcPr/>
                </a:tc>
                <a:tc>
                  <a:txBody>
                    <a:bodyPr/>
                    <a:lstStyle/>
                    <a:p>
                      <a:pPr algn="l" fontAlgn="b"/>
                      <a:r>
                        <a:rPr lang="en-IN" sz="2400" u="none" strike="noStrike" dirty="0">
                          <a:effectLst/>
                        </a:rPr>
                        <a:t>BCN3D Smart Cabinet Reconditioned</a:t>
                      </a:r>
                      <a:endParaRPr lang="en-IN" sz="2400" b="0" i="0" u="none" strike="noStrike" dirty="0">
                        <a:solidFill>
                          <a:srgbClr val="000000"/>
                        </a:solidFill>
                        <a:effectLst/>
                        <a:latin typeface="Calibri" panose="020F0502020204030204" pitchFamily="34" charset="0"/>
                      </a:endParaRPr>
                    </a:p>
                  </a:txBody>
                  <a:tcPr marL="7620" marR="7620" marT="7620" marB="0" anchor="b"/>
                </a:tc>
                <a:tc vMerge="1">
                  <a:txBody>
                    <a:bodyPr/>
                    <a:lstStyle/>
                    <a:p>
                      <a:endParaRPr lang="en-IN"/>
                    </a:p>
                  </a:txBody>
                  <a:tcPr/>
                </a:tc>
                <a:tc>
                  <a:txBody>
                    <a:bodyPr/>
                    <a:lstStyle/>
                    <a:p>
                      <a:pPr algn="l" fontAlgn="b"/>
                      <a:r>
                        <a:rPr lang="en-IN" sz="2400" u="none" strike="noStrike">
                          <a:effectLst/>
                        </a:rPr>
                        <a:t> </a:t>
                      </a:r>
                      <a:endParaRPr lang="en-IN" sz="2400" b="0" i="0" u="none" strike="noStrike">
                        <a:solidFill>
                          <a:srgbClr val="000000"/>
                        </a:solidFill>
                        <a:effectLst/>
                        <a:latin typeface="Calibri" panose="020F0502020204030204" pitchFamily="34" charset="0"/>
                      </a:endParaRPr>
                    </a:p>
                  </a:txBody>
                  <a:tcPr marL="7620" marR="7620" marT="7620" marB="0" anchor="b"/>
                </a:tc>
                <a:extLst>
                  <a:ext uri="{0D108BD9-81ED-4DB2-BD59-A6C34878D82A}">
                    <a16:rowId xmlns:a16="http://schemas.microsoft.com/office/drawing/2014/main" val="2254318580"/>
                  </a:ext>
                </a:extLst>
              </a:tr>
              <a:tr h="419486">
                <a:tc vMerge="1">
                  <a:txBody>
                    <a:bodyPr/>
                    <a:lstStyle/>
                    <a:p>
                      <a:endParaRPr lang="en-IN"/>
                    </a:p>
                  </a:txBody>
                  <a:tcPr/>
                </a:tc>
                <a:tc>
                  <a:txBody>
                    <a:bodyPr/>
                    <a:lstStyle/>
                    <a:p>
                      <a:pPr algn="l" fontAlgn="b"/>
                      <a:r>
                        <a:rPr lang="en-US" sz="2400" u="none" strike="noStrike" dirty="0">
                          <a:effectLst/>
                        </a:rPr>
                        <a:t>BCN3D W50 3 Year Warranty</a:t>
                      </a:r>
                      <a:endParaRPr lang="en-US" sz="2400" b="0" i="0" u="none" strike="noStrike" dirty="0">
                        <a:solidFill>
                          <a:srgbClr val="000000"/>
                        </a:solidFill>
                        <a:effectLst/>
                        <a:latin typeface="Calibri" panose="020F0502020204030204" pitchFamily="34" charset="0"/>
                      </a:endParaRPr>
                    </a:p>
                  </a:txBody>
                  <a:tcPr marL="7620" marR="7620" marT="7620" marB="0" anchor="b"/>
                </a:tc>
                <a:tc vMerge="1">
                  <a:txBody>
                    <a:bodyPr/>
                    <a:lstStyle/>
                    <a:p>
                      <a:endParaRPr lang="en-IN"/>
                    </a:p>
                  </a:txBody>
                  <a:tcPr/>
                </a:tc>
                <a:tc>
                  <a:txBody>
                    <a:bodyPr/>
                    <a:lstStyle/>
                    <a:p>
                      <a:pPr algn="l" fontAlgn="b"/>
                      <a:r>
                        <a:rPr lang="en-IN" sz="2400" u="none" strike="noStrike">
                          <a:effectLst/>
                        </a:rPr>
                        <a:t> </a:t>
                      </a:r>
                      <a:endParaRPr lang="en-IN" sz="2400" b="0" i="0" u="none" strike="noStrike">
                        <a:solidFill>
                          <a:srgbClr val="000000"/>
                        </a:solidFill>
                        <a:effectLst/>
                        <a:latin typeface="Calibri" panose="020F0502020204030204" pitchFamily="34" charset="0"/>
                      </a:endParaRPr>
                    </a:p>
                  </a:txBody>
                  <a:tcPr marL="7620" marR="7620" marT="7620" marB="0" anchor="b"/>
                </a:tc>
                <a:extLst>
                  <a:ext uri="{0D108BD9-81ED-4DB2-BD59-A6C34878D82A}">
                    <a16:rowId xmlns:a16="http://schemas.microsoft.com/office/drawing/2014/main" val="626276862"/>
                  </a:ext>
                </a:extLst>
              </a:tr>
              <a:tr h="419486">
                <a:tc>
                  <a:txBody>
                    <a:bodyPr/>
                    <a:lstStyle/>
                    <a:p>
                      <a:pPr algn="ctr" fontAlgn="b"/>
                      <a:r>
                        <a:rPr lang="en-IN" sz="2400" u="none" strike="noStrike">
                          <a:effectLst/>
                        </a:rPr>
                        <a:t>2</a:t>
                      </a:r>
                      <a:endParaRPr lang="en-IN" sz="2400" b="0" i="0" u="none" strike="noStrike">
                        <a:solidFill>
                          <a:srgbClr val="000000"/>
                        </a:solidFill>
                        <a:effectLst/>
                        <a:latin typeface="Calibri" panose="020F0502020204030204" pitchFamily="34" charset="0"/>
                      </a:endParaRPr>
                    </a:p>
                  </a:txBody>
                  <a:tcPr marL="7620" marR="7620" marT="7620" marB="0" anchor="b"/>
                </a:tc>
                <a:tc>
                  <a:txBody>
                    <a:bodyPr/>
                    <a:lstStyle/>
                    <a:p>
                      <a:pPr algn="l" fontAlgn="b"/>
                      <a:r>
                        <a:rPr lang="en-IN" sz="2400" u="none" strike="noStrike" dirty="0">
                          <a:effectLst/>
                        </a:rPr>
                        <a:t>Expert Training Packages</a:t>
                      </a:r>
                      <a:endParaRPr lang="en-IN" sz="2400" b="0" i="0" u="none" strike="noStrike" dirty="0">
                        <a:solidFill>
                          <a:srgbClr val="000000"/>
                        </a:solidFill>
                        <a:effectLst/>
                        <a:latin typeface="Calibri" panose="020F0502020204030204" pitchFamily="34" charset="0"/>
                      </a:endParaRPr>
                    </a:p>
                  </a:txBody>
                  <a:tcPr marL="7620" marR="7620" marT="7620" marB="0" anchor="b"/>
                </a:tc>
                <a:tc>
                  <a:txBody>
                    <a:bodyPr/>
                    <a:lstStyle/>
                    <a:p>
                      <a:pPr algn="ctr" fontAlgn="b"/>
                      <a:r>
                        <a:rPr lang="en-IN" sz="2400" u="none" strike="noStrike" dirty="0">
                          <a:effectLst/>
                        </a:rPr>
                        <a:t>£1,200</a:t>
                      </a:r>
                      <a:endParaRPr lang="en-IN" sz="2400" b="0" i="0" u="none" strike="noStrike" dirty="0">
                        <a:solidFill>
                          <a:srgbClr val="000000"/>
                        </a:solidFill>
                        <a:effectLst/>
                        <a:latin typeface="Calibri" panose="020F0502020204030204" pitchFamily="34" charset="0"/>
                      </a:endParaRPr>
                    </a:p>
                  </a:txBody>
                  <a:tcPr marL="7620" marR="7620" marT="7620" marB="0" anchor="b"/>
                </a:tc>
                <a:tc>
                  <a:txBody>
                    <a:bodyPr/>
                    <a:lstStyle/>
                    <a:p>
                      <a:pPr algn="l" fontAlgn="b"/>
                      <a:r>
                        <a:rPr lang="en-US" sz="2400" u="none" strike="noStrike">
                          <a:effectLst/>
                        </a:rPr>
                        <a:t>Training + support for 12 months</a:t>
                      </a:r>
                      <a:endParaRPr lang="en-US" sz="2400" b="0" i="0" u="none" strike="noStrike">
                        <a:solidFill>
                          <a:srgbClr val="000000"/>
                        </a:solidFill>
                        <a:effectLst/>
                        <a:latin typeface="Calibri" panose="020F0502020204030204" pitchFamily="34" charset="0"/>
                      </a:endParaRPr>
                    </a:p>
                  </a:txBody>
                  <a:tcPr marL="7620" marR="7620" marT="7620" marB="0" anchor="b"/>
                </a:tc>
                <a:extLst>
                  <a:ext uri="{0D108BD9-81ED-4DB2-BD59-A6C34878D82A}">
                    <a16:rowId xmlns:a16="http://schemas.microsoft.com/office/drawing/2014/main" val="410998504"/>
                  </a:ext>
                </a:extLst>
              </a:tr>
              <a:tr h="419486">
                <a:tc>
                  <a:txBody>
                    <a:bodyPr/>
                    <a:lstStyle/>
                    <a:p>
                      <a:pPr algn="ctr" fontAlgn="b"/>
                      <a:r>
                        <a:rPr lang="en-IN" sz="2400" u="none" strike="noStrike" dirty="0">
                          <a:effectLst/>
                        </a:rPr>
                        <a:t>3</a:t>
                      </a:r>
                      <a:endParaRPr lang="en-IN" sz="2400" b="0" i="0" u="none" strike="noStrike" dirty="0">
                        <a:solidFill>
                          <a:srgbClr val="000000"/>
                        </a:solidFill>
                        <a:effectLst/>
                        <a:latin typeface="Calibri" panose="020F0502020204030204" pitchFamily="34" charset="0"/>
                      </a:endParaRPr>
                    </a:p>
                  </a:txBody>
                  <a:tcPr marL="7620" marR="7620" marT="7620" marB="0" anchor="b"/>
                </a:tc>
                <a:tc>
                  <a:txBody>
                    <a:bodyPr/>
                    <a:lstStyle/>
                    <a:p>
                      <a:pPr algn="l" fontAlgn="b"/>
                      <a:r>
                        <a:rPr lang="en-IN" sz="2400" u="none" strike="noStrike">
                          <a:effectLst/>
                        </a:rPr>
                        <a:t>Metal 3D printing head</a:t>
                      </a:r>
                      <a:endParaRPr lang="en-IN" sz="2400" b="0" i="0" u="none" strike="noStrike">
                        <a:solidFill>
                          <a:srgbClr val="000000"/>
                        </a:solidFill>
                        <a:effectLst/>
                        <a:latin typeface="Calibri" panose="020F0502020204030204" pitchFamily="34" charset="0"/>
                      </a:endParaRPr>
                    </a:p>
                  </a:txBody>
                  <a:tcPr marL="7620" marR="7620" marT="7620" marB="0" anchor="b"/>
                </a:tc>
                <a:tc>
                  <a:txBody>
                    <a:bodyPr/>
                    <a:lstStyle/>
                    <a:p>
                      <a:pPr algn="ctr" fontAlgn="b"/>
                      <a:r>
                        <a:rPr lang="en-IN" sz="2400" u="none" strike="noStrike" dirty="0">
                          <a:effectLst/>
                        </a:rPr>
                        <a:t>£0</a:t>
                      </a:r>
                      <a:endParaRPr lang="en-IN" sz="2400" b="0" i="0" u="none" strike="noStrike" dirty="0">
                        <a:solidFill>
                          <a:srgbClr val="000000"/>
                        </a:solidFill>
                        <a:effectLst/>
                        <a:latin typeface="Calibri" panose="020F0502020204030204" pitchFamily="34" charset="0"/>
                      </a:endParaRPr>
                    </a:p>
                  </a:txBody>
                  <a:tcPr marL="7620" marR="7620" marT="7620" marB="0" anchor="b"/>
                </a:tc>
                <a:tc>
                  <a:txBody>
                    <a:bodyPr/>
                    <a:lstStyle/>
                    <a:p>
                      <a:pPr algn="l" fontAlgn="b"/>
                      <a:r>
                        <a:rPr lang="en-US" sz="2400" u="none" strike="noStrike" dirty="0">
                          <a:effectLst/>
                        </a:rPr>
                        <a:t>Only Plastic printing (in phase 01)</a:t>
                      </a:r>
                      <a:endParaRPr lang="en-US" sz="2400" b="0" i="0" u="none" strike="noStrike" dirty="0">
                        <a:solidFill>
                          <a:srgbClr val="000000"/>
                        </a:solidFill>
                        <a:effectLst/>
                        <a:latin typeface="Calibri" panose="020F0502020204030204" pitchFamily="34" charset="0"/>
                      </a:endParaRPr>
                    </a:p>
                  </a:txBody>
                  <a:tcPr marL="7620" marR="7620" marT="7620" marB="0" anchor="b"/>
                </a:tc>
                <a:extLst>
                  <a:ext uri="{0D108BD9-81ED-4DB2-BD59-A6C34878D82A}">
                    <a16:rowId xmlns:a16="http://schemas.microsoft.com/office/drawing/2014/main" val="203077517"/>
                  </a:ext>
                </a:extLst>
              </a:tr>
              <a:tr h="419486">
                <a:tc>
                  <a:txBody>
                    <a:bodyPr/>
                    <a:lstStyle/>
                    <a:p>
                      <a:pPr algn="ctr" fontAlgn="b"/>
                      <a:r>
                        <a:rPr lang="en-IN" sz="2400" u="none" strike="noStrike" dirty="0">
                          <a:effectLst/>
                        </a:rPr>
                        <a:t> </a:t>
                      </a:r>
                      <a:endParaRPr lang="en-IN" sz="2400" b="0" i="0" u="none" strike="noStrike" dirty="0">
                        <a:solidFill>
                          <a:srgbClr val="000000"/>
                        </a:solidFill>
                        <a:effectLst/>
                        <a:latin typeface="Calibri" panose="020F0502020204030204" pitchFamily="34" charset="0"/>
                      </a:endParaRPr>
                    </a:p>
                  </a:txBody>
                  <a:tcPr marL="7620" marR="7620" marT="7620" marB="0" anchor="b"/>
                </a:tc>
                <a:tc>
                  <a:txBody>
                    <a:bodyPr/>
                    <a:lstStyle/>
                    <a:p>
                      <a:pPr algn="l" fontAlgn="b"/>
                      <a:r>
                        <a:rPr lang="en-IN" sz="2400" b="1" u="none" strike="noStrike" dirty="0">
                          <a:effectLst/>
                        </a:rPr>
                        <a:t>Total</a:t>
                      </a:r>
                      <a:endParaRPr lang="en-IN" sz="2400" b="1" i="0" u="none" strike="noStrike" dirty="0">
                        <a:solidFill>
                          <a:srgbClr val="000000"/>
                        </a:solidFill>
                        <a:effectLst/>
                        <a:latin typeface="Calibri" panose="020F0502020204030204" pitchFamily="34" charset="0"/>
                      </a:endParaRPr>
                    </a:p>
                  </a:txBody>
                  <a:tcPr marL="7620" marR="7620" marT="7620" marB="0" anchor="b"/>
                </a:tc>
                <a:tc>
                  <a:txBody>
                    <a:bodyPr/>
                    <a:lstStyle/>
                    <a:p>
                      <a:pPr algn="ctr" fontAlgn="b"/>
                      <a:r>
                        <a:rPr lang="en-IN" sz="2400" b="1" u="none" strike="noStrike" dirty="0">
                          <a:effectLst/>
                        </a:rPr>
                        <a:t>£24,000</a:t>
                      </a:r>
                      <a:endParaRPr lang="en-IN" sz="2400" b="1" i="0" u="none" strike="noStrike" dirty="0">
                        <a:solidFill>
                          <a:srgbClr val="000000"/>
                        </a:solidFill>
                        <a:effectLst/>
                        <a:latin typeface="Calibri" panose="020F0502020204030204" pitchFamily="34" charset="0"/>
                      </a:endParaRPr>
                    </a:p>
                  </a:txBody>
                  <a:tcPr marL="7620" marR="7620" marT="7620" marB="0" anchor="b"/>
                </a:tc>
                <a:tc>
                  <a:txBody>
                    <a:bodyPr/>
                    <a:lstStyle/>
                    <a:p>
                      <a:pPr algn="l" fontAlgn="b"/>
                      <a:endParaRPr lang="en-US" sz="2400" b="1" i="0" u="none" strike="noStrike" dirty="0">
                        <a:solidFill>
                          <a:srgbClr val="000000"/>
                        </a:solidFill>
                        <a:effectLst/>
                        <a:latin typeface="Calibri" panose="020F0502020204030204" pitchFamily="34" charset="0"/>
                      </a:endParaRPr>
                    </a:p>
                  </a:txBody>
                  <a:tcPr marL="7620" marR="7620" marT="7620" marB="0" anchor="b"/>
                </a:tc>
                <a:extLst>
                  <a:ext uri="{0D108BD9-81ED-4DB2-BD59-A6C34878D82A}">
                    <a16:rowId xmlns:a16="http://schemas.microsoft.com/office/drawing/2014/main" val="2078861027"/>
                  </a:ext>
                </a:extLst>
              </a:tr>
            </a:tbl>
          </a:graphicData>
        </a:graphic>
      </p:graphicFrame>
    </p:spTree>
    <p:extLst>
      <p:ext uri="{BB962C8B-B14F-4D97-AF65-F5344CB8AC3E}">
        <p14:creationId xmlns:p14="http://schemas.microsoft.com/office/powerpoint/2010/main" val="35454991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C8065C8B-C220-780B-9212-7444C98A6644}"/>
              </a:ext>
            </a:extLst>
          </p:cNvPr>
          <p:cNvSpPr txBox="1"/>
          <p:nvPr/>
        </p:nvSpPr>
        <p:spPr>
          <a:xfrm>
            <a:off x="10058401" y="295275"/>
            <a:ext cx="1795462" cy="369332"/>
          </a:xfrm>
          <a:prstGeom prst="rect">
            <a:avLst/>
          </a:prstGeom>
          <a:solidFill>
            <a:schemeClr val="accent1">
              <a:lumMod val="40000"/>
              <a:lumOff val="60000"/>
            </a:schemeClr>
          </a:solidFill>
          <a:ln>
            <a:solidFill>
              <a:schemeClr val="tx1"/>
            </a:solidFill>
          </a:ln>
        </p:spPr>
        <p:txBody>
          <a:bodyPr wrap="square" rtlCol="0">
            <a:spAutoFit/>
          </a:bodyPr>
          <a:lstStyle>
            <a:defPPr>
              <a:defRPr lang="en-US"/>
            </a:defPPr>
          </a:lstStyle>
          <a:p>
            <a:r>
              <a:rPr lang="en-US" dirty="0"/>
              <a:t>Date: 30-May-23</a:t>
            </a:r>
            <a:endParaRPr lang="en-IN" dirty="0"/>
          </a:p>
        </p:txBody>
      </p:sp>
      <p:sp>
        <p:nvSpPr>
          <p:cNvPr id="2" name="TextBox 1">
            <a:extLst>
              <a:ext uri="{FF2B5EF4-FFF2-40B4-BE49-F238E27FC236}">
                <a16:creationId xmlns:a16="http://schemas.microsoft.com/office/drawing/2014/main" id="{311B8DED-F033-11F6-1636-3E69036B9C1F}"/>
              </a:ext>
            </a:extLst>
          </p:cNvPr>
          <p:cNvSpPr txBox="1"/>
          <p:nvPr/>
        </p:nvSpPr>
        <p:spPr>
          <a:xfrm>
            <a:off x="595312" y="782308"/>
            <a:ext cx="3186113" cy="458780"/>
          </a:xfrm>
          <a:prstGeom prst="rect">
            <a:avLst/>
          </a:prstGeom>
          <a:noFill/>
        </p:spPr>
        <p:txBody>
          <a:bodyPr wrap="square">
            <a:spAutoFit/>
          </a:bodyPr>
          <a:lstStyle/>
          <a:p>
            <a:pPr>
              <a:lnSpc>
                <a:spcPct val="107000"/>
              </a:lnSpc>
              <a:spcAft>
                <a:spcPts val="800"/>
              </a:spcAft>
            </a:pPr>
            <a:r>
              <a:rPr lang="en-IN" sz="2400" b="1" dirty="0">
                <a:solidFill>
                  <a:srgbClr val="0000FF"/>
                </a:solidFill>
                <a:latin typeface="Arial" panose="020B0604020202020204" pitchFamily="34" charset="0"/>
                <a:cs typeface="Times New Roman" panose="02020603050405020304" pitchFamily="18" charset="0"/>
              </a:rPr>
              <a:t>4. Cost &amp; Lifespan</a:t>
            </a:r>
          </a:p>
        </p:txBody>
      </p:sp>
      <p:graphicFrame>
        <p:nvGraphicFramePr>
          <p:cNvPr id="9" name="Table 8">
            <a:extLst>
              <a:ext uri="{FF2B5EF4-FFF2-40B4-BE49-F238E27FC236}">
                <a16:creationId xmlns:a16="http://schemas.microsoft.com/office/drawing/2014/main" id="{9B31B47C-6A5E-8114-0462-29938AEE67A0}"/>
              </a:ext>
            </a:extLst>
          </p:cNvPr>
          <p:cNvGraphicFramePr>
            <a:graphicFrameLocks noGrp="1"/>
          </p:cNvGraphicFramePr>
          <p:nvPr>
            <p:extLst>
              <p:ext uri="{D42A27DB-BD31-4B8C-83A1-F6EECF244321}">
                <p14:modId xmlns:p14="http://schemas.microsoft.com/office/powerpoint/2010/main" val="754291627"/>
              </p:ext>
            </p:extLst>
          </p:nvPr>
        </p:nvGraphicFramePr>
        <p:xfrm>
          <a:off x="619717" y="1292581"/>
          <a:ext cx="10857906" cy="4971536"/>
        </p:xfrm>
        <a:graphic>
          <a:graphicData uri="http://schemas.openxmlformats.org/drawingml/2006/table">
            <a:tbl>
              <a:tblPr>
                <a:tableStyleId>{5C22544A-7EE6-4342-B048-85BDC9FD1C3A}</a:tableStyleId>
              </a:tblPr>
              <a:tblGrid>
                <a:gridCol w="3667050">
                  <a:extLst>
                    <a:ext uri="{9D8B030D-6E8A-4147-A177-3AD203B41FA5}">
                      <a16:colId xmlns:a16="http://schemas.microsoft.com/office/drawing/2014/main" val="2966447723"/>
                    </a:ext>
                  </a:extLst>
                </a:gridCol>
                <a:gridCol w="1690280">
                  <a:extLst>
                    <a:ext uri="{9D8B030D-6E8A-4147-A177-3AD203B41FA5}">
                      <a16:colId xmlns:a16="http://schemas.microsoft.com/office/drawing/2014/main" val="2194292101"/>
                    </a:ext>
                  </a:extLst>
                </a:gridCol>
                <a:gridCol w="1375144">
                  <a:extLst>
                    <a:ext uri="{9D8B030D-6E8A-4147-A177-3AD203B41FA5}">
                      <a16:colId xmlns:a16="http://schemas.microsoft.com/office/drawing/2014/main" val="3252266184"/>
                    </a:ext>
                  </a:extLst>
                </a:gridCol>
                <a:gridCol w="1375144">
                  <a:extLst>
                    <a:ext uri="{9D8B030D-6E8A-4147-A177-3AD203B41FA5}">
                      <a16:colId xmlns:a16="http://schemas.microsoft.com/office/drawing/2014/main" val="3599054727"/>
                    </a:ext>
                  </a:extLst>
                </a:gridCol>
                <a:gridCol w="1375144">
                  <a:extLst>
                    <a:ext uri="{9D8B030D-6E8A-4147-A177-3AD203B41FA5}">
                      <a16:colId xmlns:a16="http://schemas.microsoft.com/office/drawing/2014/main" val="4224456127"/>
                    </a:ext>
                  </a:extLst>
                </a:gridCol>
                <a:gridCol w="1375144">
                  <a:extLst>
                    <a:ext uri="{9D8B030D-6E8A-4147-A177-3AD203B41FA5}">
                      <a16:colId xmlns:a16="http://schemas.microsoft.com/office/drawing/2014/main" val="432560208"/>
                    </a:ext>
                  </a:extLst>
                </a:gridCol>
              </a:tblGrid>
              <a:tr h="558335">
                <a:tc>
                  <a:txBody>
                    <a:bodyPr/>
                    <a:lstStyle/>
                    <a:p>
                      <a:pPr algn="l" fontAlgn="b"/>
                      <a:r>
                        <a:rPr lang="en-IN" sz="2400" u="none" strike="noStrike">
                          <a:effectLst/>
                        </a:rPr>
                        <a:t>Project 3D Printing Machine</a:t>
                      </a:r>
                      <a:endParaRPr lang="en-IN" sz="2400" b="0" i="0" u="none" strike="noStrike">
                        <a:solidFill>
                          <a:srgbClr val="000000"/>
                        </a:solidFill>
                        <a:effectLst/>
                        <a:latin typeface="Calibri" panose="020F0502020204030204" pitchFamily="34" charset="0"/>
                      </a:endParaRPr>
                    </a:p>
                  </a:txBody>
                  <a:tcPr marL="7620" marR="7620" marT="7620" marB="0" anchor="b"/>
                </a:tc>
                <a:tc>
                  <a:txBody>
                    <a:bodyPr/>
                    <a:lstStyle/>
                    <a:p>
                      <a:pPr algn="l" fontAlgn="b"/>
                      <a:r>
                        <a:rPr lang="en-IN" sz="2400" u="none" strike="noStrike" dirty="0">
                          <a:effectLst/>
                        </a:rPr>
                        <a:t>Investment</a:t>
                      </a:r>
                      <a:endParaRPr lang="en-IN" sz="2400" b="0" i="0" u="none" strike="noStrike" dirty="0">
                        <a:solidFill>
                          <a:srgbClr val="000000"/>
                        </a:solidFill>
                        <a:effectLst/>
                        <a:latin typeface="Calibri" panose="020F0502020204030204" pitchFamily="34" charset="0"/>
                      </a:endParaRPr>
                    </a:p>
                  </a:txBody>
                  <a:tcPr marL="7620" marR="7620" marT="7620" marB="0" anchor="b"/>
                </a:tc>
                <a:tc>
                  <a:txBody>
                    <a:bodyPr/>
                    <a:lstStyle/>
                    <a:p>
                      <a:pPr algn="l" fontAlgn="b"/>
                      <a:r>
                        <a:rPr lang="en-IN" sz="2400" u="none" strike="noStrike">
                          <a:effectLst/>
                        </a:rPr>
                        <a:t>Year 01</a:t>
                      </a:r>
                      <a:endParaRPr lang="en-IN" sz="2400" b="0" i="0" u="none" strike="noStrike">
                        <a:solidFill>
                          <a:srgbClr val="000000"/>
                        </a:solidFill>
                        <a:effectLst/>
                        <a:latin typeface="Calibri" panose="020F0502020204030204" pitchFamily="34" charset="0"/>
                      </a:endParaRPr>
                    </a:p>
                  </a:txBody>
                  <a:tcPr marL="7620" marR="7620" marT="7620" marB="0" anchor="b"/>
                </a:tc>
                <a:tc>
                  <a:txBody>
                    <a:bodyPr/>
                    <a:lstStyle/>
                    <a:p>
                      <a:pPr algn="l" fontAlgn="b"/>
                      <a:r>
                        <a:rPr lang="en-IN" sz="2400" u="none" strike="noStrike">
                          <a:effectLst/>
                        </a:rPr>
                        <a:t>Year 02</a:t>
                      </a:r>
                      <a:endParaRPr lang="en-IN" sz="2400" b="0" i="0" u="none" strike="noStrike">
                        <a:solidFill>
                          <a:srgbClr val="000000"/>
                        </a:solidFill>
                        <a:effectLst/>
                        <a:latin typeface="Calibri" panose="020F0502020204030204" pitchFamily="34" charset="0"/>
                      </a:endParaRPr>
                    </a:p>
                  </a:txBody>
                  <a:tcPr marL="7620" marR="7620" marT="7620" marB="0" anchor="b"/>
                </a:tc>
                <a:tc>
                  <a:txBody>
                    <a:bodyPr/>
                    <a:lstStyle/>
                    <a:p>
                      <a:pPr algn="l" fontAlgn="b"/>
                      <a:r>
                        <a:rPr lang="en-IN" sz="2400" u="none" strike="noStrike">
                          <a:effectLst/>
                        </a:rPr>
                        <a:t>Year 03</a:t>
                      </a:r>
                      <a:endParaRPr lang="en-IN" sz="2400" b="0" i="0" u="none" strike="noStrike">
                        <a:solidFill>
                          <a:srgbClr val="000000"/>
                        </a:solidFill>
                        <a:effectLst/>
                        <a:latin typeface="Calibri" panose="020F0502020204030204" pitchFamily="34" charset="0"/>
                      </a:endParaRPr>
                    </a:p>
                  </a:txBody>
                  <a:tcPr marL="7620" marR="7620" marT="7620" marB="0" anchor="b"/>
                </a:tc>
                <a:tc>
                  <a:txBody>
                    <a:bodyPr/>
                    <a:lstStyle/>
                    <a:p>
                      <a:pPr algn="l" fontAlgn="b"/>
                      <a:r>
                        <a:rPr lang="en-IN" sz="2400" u="none" strike="noStrike">
                          <a:effectLst/>
                        </a:rPr>
                        <a:t>Year 04</a:t>
                      </a:r>
                      <a:endParaRPr lang="en-IN" sz="2400" b="0" i="0" u="none" strike="noStrike">
                        <a:solidFill>
                          <a:srgbClr val="000000"/>
                        </a:solidFill>
                        <a:effectLst/>
                        <a:latin typeface="Calibri" panose="020F0502020204030204" pitchFamily="34" charset="0"/>
                      </a:endParaRPr>
                    </a:p>
                  </a:txBody>
                  <a:tcPr marL="7620" marR="7620" marT="7620" marB="0" anchor="b"/>
                </a:tc>
                <a:extLst>
                  <a:ext uri="{0D108BD9-81ED-4DB2-BD59-A6C34878D82A}">
                    <a16:rowId xmlns:a16="http://schemas.microsoft.com/office/drawing/2014/main" val="3003556463"/>
                  </a:ext>
                </a:extLst>
              </a:tr>
              <a:tr h="558335">
                <a:tc>
                  <a:txBody>
                    <a:bodyPr/>
                    <a:lstStyle/>
                    <a:p>
                      <a:pPr algn="l" fontAlgn="b"/>
                      <a:r>
                        <a:rPr lang="en-IN" sz="2400" u="none" strike="noStrike">
                          <a:effectLst/>
                        </a:rPr>
                        <a:t>Present Value</a:t>
                      </a:r>
                      <a:endParaRPr lang="en-IN" sz="2400" b="0" i="0" u="none" strike="noStrike">
                        <a:solidFill>
                          <a:srgbClr val="000000"/>
                        </a:solidFill>
                        <a:effectLst/>
                        <a:latin typeface="Calibri" panose="020F0502020204030204" pitchFamily="34" charset="0"/>
                      </a:endParaRPr>
                    </a:p>
                  </a:txBody>
                  <a:tcPr marL="7620" marR="7620" marT="7620" marB="0" anchor="b"/>
                </a:tc>
                <a:tc>
                  <a:txBody>
                    <a:bodyPr/>
                    <a:lstStyle/>
                    <a:p>
                      <a:pPr marL="0" algn="ctr" defTabSz="914400" rtl="0" eaLnBrk="1" fontAlgn="b" latinLnBrk="0" hangingPunct="1"/>
                      <a:r>
                        <a:rPr lang="en-IN" sz="2400" u="none" strike="noStrike" kern="1200" dirty="0">
                          <a:solidFill>
                            <a:schemeClr val="dk1"/>
                          </a:solidFill>
                          <a:effectLst/>
                          <a:latin typeface="+mn-lt"/>
                          <a:ea typeface="+mn-ea"/>
                          <a:cs typeface="+mn-cs"/>
                        </a:rPr>
                        <a:t>-£24,000</a:t>
                      </a:r>
                    </a:p>
                  </a:txBody>
                  <a:tcPr marL="7620" marR="7620" marT="7620" marB="0" anchor="b"/>
                </a:tc>
                <a:tc>
                  <a:txBody>
                    <a:bodyPr/>
                    <a:lstStyle/>
                    <a:p>
                      <a:pPr algn="ctr" fontAlgn="b"/>
                      <a:r>
                        <a:rPr lang="en-IN" sz="2400" u="none" strike="noStrike" kern="1200" dirty="0">
                          <a:solidFill>
                            <a:schemeClr val="dk1"/>
                          </a:solidFill>
                          <a:effectLst/>
                          <a:latin typeface="+mn-lt"/>
                          <a:ea typeface="+mn-ea"/>
                          <a:cs typeface="+mn-cs"/>
                        </a:rPr>
                        <a:t>£</a:t>
                      </a:r>
                      <a:r>
                        <a:rPr lang="en-IN" sz="2400" u="none" strike="noStrike" dirty="0">
                          <a:effectLst/>
                        </a:rPr>
                        <a:t>6000</a:t>
                      </a:r>
                      <a:endParaRPr lang="en-IN" sz="2400" b="0" i="0" u="none" strike="noStrike" dirty="0">
                        <a:solidFill>
                          <a:srgbClr val="000000"/>
                        </a:solidFill>
                        <a:effectLst/>
                        <a:latin typeface="Calibri" panose="020F0502020204030204" pitchFamily="34" charset="0"/>
                      </a:endParaRPr>
                    </a:p>
                  </a:txBody>
                  <a:tcPr marL="7620" marR="7620" marT="7620" marB="0" anchor="b"/>
                </a:tc>
                <a:tc>
                  <a:txBody>
                    <a:bodyPr/>
                    <a:lstStyle/>
                    <a:p>
                      <a:pPr algn="ctr" fontAlgn="b"/>
                      <a:r>
                        <a:rPr lang="en-IN" sz="2400" u="none" strike="noStrike" kern="1200" dirty="0">
                          <a:solidFill>
                            <a:schemeClr val="dk1"/>
                          </a:solidFill>
                          <a:effectLst/>
                          <a:latin typeface="+mn-lt"/>
                          <a:ea typeface="+mn-ea"/>
                          <a:cs typeface="+mn-cs"/>
                        </a:rPr>
                        <a:t>£</a:t>
                      </a:r>
                      <a:r>
                        <a:rPr lang="en-IN" sz="2400" u="none" strike="noStrike" dirty="0">
                          <a:effectLst/>
                        </a:rPr>
                        <a:t>8000</a:t>
                      </a:r>
                      <a:endParaRPr lang="en-IN" sz="2400" b="0" i="0" u="none" strike="noStrike" dirty="0">
                        <a:solidFill>
                          <a:srgbClr val="000000"/>
                        </a:solidFill>
                        <a:effectLst/>
                        <a:latin typeface="Calibri" panose="020F0502020204030204" pitchFamily="34" charset="0"/>
                      </a:endParaRPr>
                    </a:p>
                  </a:txBody>
                  <a:tcPr marL="7620" marR="7620" marT="7620" marB="0" anchor="b"/>
                </a:tc>
                <a:tc>
                  <a:txBody>
                    <a:bodyPr/>
                    <a:lstStyle/>
                    <a:p>
                      <a:pPr algn="ctr" fontAlgn="b"/>
                      <a:r>
                        <a:rPr lang="en-IN" sz="2400" u="none" strike="noStrike" kern="1200" dirty="0">
                          <a:solidFill>
                            <a:schemeClr val="dk1"/>
                          </a:solidFill>
                          <a:effectLst/>
                          <a:latin typeface="+mn-lt"/>
                          <a:ea typeface="+mn-ea"/>
                          <a:cs typeface="+mn-cs"/>
                        </a:rPr>
                        <a:t>£</a:t>
                      </a:r>
                      <a:r>
                        <a:rPr lang="en-IN" sz="2400" u="none" strike="noStrike" dirty="0">
                          <a:effectLst/>
                        </a:rPr>
                        <a:t>10000</a:t>
                      </a:r>
                      <a:endParaRPr lang="en-IN" sz="2400" b="0" i="0" u="none" strike="noStrike" dirty="0">
                        <a:solidFill>
                          <a:srgbClr val="000000"/>
                        </a:solidFill>
                        <a:effectLst/>
                        <a:latin typeface="Calibri" panose="020F0502020204030204" pitchFamily="34" charset="0"/>
                      </a:endParaRPr>
                    </a:p>
                  </a:txBody>
                  <a:tcPr marL="7620" marR="7620" marT="7620" marB="0" anchor="b"/>
                </a:tc>
                <a:tc>
                  <a:txBody>
                    <a:bodyPr/>
                    <a:lstStyle/>
                    <a:p>
                      <a:pPr algn="ctr" fontAlgn="b"/>
                      <a:r>
                        <a:rPr lang="en-IN" sz="2400" u="none" strike="noStrike" kern="1200" dirty="0">
                          <a:solidFill>
                            <a:schemeClr val="dk1"/>
                          </a:solidFill>
                          <a:effectLst/>
                          <a:latin typeface="+mn-lt"/>
                          <a:ea typeface="+mn-ea"/>
                          <a:cs typeface="+mn-cs"/>
                        </a:rPr>
                        <a:t>£</a:t>
                      </a:r>
                      <a:r>
                        <a:rPr lang="en-IN" sz="2400" u="none" strike="noStrike" dirty="0">
                          <a:effectLst/>
                        </a:rPr>
                        <a:t>10000</a:t>
                      </a:r>
                      <a:endParaRPr lang="en-IN" sz="2400" b="0" i="0" u="none" strike="noStrike" dirty="0">
                        <a:solidFill>
                          <a:srgbClr val="000000"/>
                        </a:solidFill>
                        <a:effectLst/>
                        <a:latin typeface="Calibri" panose="020F0502020204030204" pitchFamily="34" charset="0"/>
                      </a:endParaRPr>
                    </a:p>
                  </a:txBody>
                  <a:tcPr marL="7620" marR="7620" marT="7620" marB="0" anchor="b"/>
                </a:tc>
                <a:extLst>
                  <a:ext uri="{0D108BD9-81ED-4DB2-BD59-A6C34878D82A}">
                    <a16:rowId xmlns:a16="http://schemas.microsoft.com/office/drawing/2014/main" val="880605508"/>
                  </a:ext>
                </a:extLst>
              </a:tr>
              <a:tr h="581598">
                <a:tc>
                  <a:txBody>
                    <a:bodyPr/>
                    <a:lstStyle/>
                    <a:p>
                      <a:pPr algn="l" fontAlgn="b"/>
                      <a:r>
                        <a:rPr lang="en-IN" sz="2400" u="none" strike="noStrike" dirty="0">
                          <a:effectLst/>
                        </a:rPr>
                        <a:t>Payback period</a:t>
                      </a:r>
                      <a:endParaRPr lang="en-IN" sz="2400" b="0" i="0" u="none" strike="noStrike" dirty="0">
                        <a:solidFill>
                          <a:srgbClr val="000000"/>
                        </a:solidFill>
                        <a:effectLst/>
                        <a:latin typeface="Calibri" panose="020F0502020204030204" pitchFamily="34" charset="0"/>
                      </a:endParaRPr>
                    </a:p>
                  </a:txBody>
                  <a:tcPr marL="7620" marR="7620" marT="7620" marB="0" anchor="b"/>
                </a:tc>
                <a:tc>
                  <a:txBody>
                    <a:bodyPr/>
                    <a:lstStyle/>
                    <a:p>
                      <a:pPr algn="ctr" fontAlgn="b"/>
                      <a:r>
                        <a:rPr lang="en-IN" sz="2400" u="none" strike="noStrike">
                          <a:effectLst/>
                        </a:rPr>
                        <a:t>3 Years</a:t>
                      </a:r>
                      <a:endParaRPr lang="en-IN" sz="2400" b="0" i="0" u="none" strike="noStrike">
                        <a:solidFill>
                          <a:srgbClr val="000000"/>
                        </a:solidFill>
                        <a:effectLst/>
                        <a:latin typeface="Calibri" panose="020F0502020204030204" pitchFamily="34" charset="0"/>
                      </a:endParaRPr>
                    </a:p>
                  </a:txBody>
                  <a:tcPr marL="7620" marR="7620" marT="7620" marB="0" anchor="b"/>
                </a:tc>
                <a:tc>
                  <a:txBody>
                    <a:bodyPr/>
                    <a:lstStyle/>
                    <a:p>
                      <a:pPr algn="l" fontAlgn="b"/>
                      <a:endParaRPr lang="en-IN" sz="2400" b="0" i="0" u="none" strike="noStrike">
                        <a:solidFill>
                          <a:srgbClr val="000000"/>
                        </a:solidFill>
                        <a:effectLst/>
                        <a:latin typeface="Calibri" panose="020F0502020204030204" pitchFamily="34" charset="0"/>
                      </a:endParaRPr>
                    </a:p>
                  </a:txBody>
                  <a:tcPr marL="7620" marR="7620" marT="7620" marB="0" anchor="b"/>
                </a:tc>
                <a:tc>
                  <a:txBody>
                    <a:bodyPr/>
                    <a:lstStyle/>
                    <a:p>
                      <a:pPr algn="l" fontAlgn="b"/>
                      <a:endParaRPr lang="en-IN" sz="2400" b="0" i="0" u="none" strike="noStrike">
                        <a:solidFill>
                          <a:srgbClr val="000000"/>
                        </a:solidFill>
                        <a:effectLst/>
                        <a:latin typeface="Calibri" panose="020F0502020204030204" pitchFamily="34" charset="0"/>
                      </a:endParaRPr>
                    </a:p>
                  </a:txBody>
                  <a:tcPr marL="7620" marR="7620" marT="7620" marB="0" anchor="b"/>
                </a:tc>
                <a:tc>
                  <a:txBody>
                    <a:bodyPr/>
                    <a:lstStyle/>
                    <a:p>
                      <a:pPr algn="l" fontAlgn="b"/>
                      <a:endParaRPr lang="en-IN" sz="2400" b="0" i="0" u="none" strike="noStrike">
                        <a:solidFill>
                          <a:srgbClr val="000000"/>
                        </a:solidFill>
                        <a:effectLst/>
                        <a:latin typeface="Calibri" panose="020F0502020204030204" pitchFamily="34" charset="0"/>
                      </a:endParaRPr>
                    </a:p>
                  </a:txBody>
                  <a:tcPr marL="7620" marR="7620" marT="7620" marB="0" anchor="b"/>
                </a:tc>
                <a:tc>
                  <a:txBody>
                    <a:bodyPr/>
                    <a:lstStyle/>
                    <a:p>
                      <a:pPr algn="l" fontAlgn="b"/>
                      <a:endParaRPr lang="en-IN" sz="2400" b="0" i="0" u="none" strike="noStrike">
                        <a:solidFill>
                          <a:srgbClr val="000000"/>
                        </a:solidFill>
                        <a:effectLst/>
                        <a:latin typeface="Calibri" panose="020F0502020204030204" pitchFamily="34" charset="0"/>
                      </a:endParaRPr>
                    </a:p>
                  </a:txBody>
                  <a:tcPr marL="7620" marR="7620" marT="7620" marB="0" anchor="b"/>
                </a:tc>
                <a:extLst>
                  <a:ext uri="{0D108BD9-81ED-4DB2-BD59-A6C34878D82A}">
                    <a16:rowId xmlns:a16="http://schemas.microsoft.com/office/drawing/2014/main" val="175565793"/>
                  </a:ext>
                </a:extLst>
              </a:tr>
              <a:tr h="558335">
                <a:tc>
                  <a:txBody>
                    <a:bodyPr/>
                    <a:lstStyle/>
                    <a:p>
                      <a:pPr algn="l" fontAlgn="b"/>
                      <a:r>
                        <a:rPr lang="en-IN" sz="2400" u="none" strike="noStrike" dirty="0">
                          <a:effectLst/>
                        </a:rPr>
                        <a:t>Discount Rate (WACC)</a:t>
                      </a:r>
                      <a:endParaRPr lang="en-IN" sz="2400" b="0" i="0" u="none" strike="noStrike" dirty="0">
                        <a:solidFill>
                          <a:srgbClr val="000000"/>
                        </a:solidFill>
                        <a:effectLst/>
                        <a:latin typeface="Calibri" panose="020F0502020204030204" pitchFamily="34" charset="0"/>
                      </a:endParaRPr>
                    </a:p>
                  </a:txBody>
                  <a:tcPr marL="7620" marR="7620" marT="7620" marB="0" anchor="b"/>
                </a:tc>
                <a:tc>
                  <a:txBody>
                    <a:bodyPr/>
                    <a:lstStyle/>
                    <a:p>
                      <a:pPr algn="ctr" fontAlgn="b"/>
                      <a:r>
                        <a:rPr lang="en-IN" sz="2400" u="none" strike="noStrike" dirty="0">
                          <a:effectLst/>
                        </a:rPr>
                        <a:t>4%</a:t>
                      </a:r>
                      <a:endParaRPr lang="en-IN" sz="2400" b="0" i="0" u="none" strike="noStrike" dirty="0">
                        <a:solidFill>
                          <a:srgbClr val="000000"/>
                        </a:solidFill>
                        <a:effectLst/>
                        <a:latin typeface="Calibri" panose="020F0502020204030204" pitchFamily="34" charset="0"/>
                      </a:endParaRPr>
                    </a:p>
                  </a:txBody>
                  <a:tcPr marL="7620" marR="7620" marT="7620" marB="0" anchor="b"/>
                </a:tc>
                <a:tc>
                  <a:txBody>
                    <a:bodyPr/>
                    <a:lstStyle/>
                    <a:p>
                      <a:pPr algn="l" fontAlgn="b"/>
                      <a:endParaRPr lang="en-IN" sz="2400" b="0" i="0" u="none" strike="noStrike">
                        <a:solidFill>
                          <a:srgbClr val="000000"/>
                        </a:solidFill>
                        <a:effectLst/>
                        <a:latin typeface="Calibri" panose="020F0502020204030204" pitchFamily="34" charset="0"/>
                      </a:endParaRPr>
                    </a:p>
                  </a:txBody>
                  <a:tcPr marL="7620" marR="7620" marT="7620" marB="0" anchor="b"/>
                </a:tc>
                <a:tc>
                  <a:txBody>
                    <a:bodyPr/>
                    <a:lstStyle/>
                    <a:p>
                      <a:pPr algn="l" fontAlgn="b"/>
                      <a:endParaRPr lang="en-IN" sz="2400" b="0" i="0" u="none" strike="noStrike">
                        <a:solidFill>
                          <a:srgbClr val="000000"/>
                        </a:solidFill>
                        <a:effectLst/>
                        <a:latin typeface="Calibri" panose="020F0502020204030204" pitchFamily="34" charset="0"/>
                      </a:endParaRPr>
                    </a:p>
                  </a:txBody>
                  <a:tcPr marL="7620" marR="7620" marT="7620" marB="0" anchor="b"/>
                </a:tc>
                <a:tc>
                  <a:txBody>
                    <a:bodyPr/>
                    <a:lstStyle/>
                    <a:p>
                      <a:pPr algn="l" fontAlgn="b"/>
                      <a:endParaRPr lang="en-IN" sz="2400" b="0" i="0" u="none" strike="noStrike">
                        <a:solidFill>
                          <a:srgbClr val="000000"/>
                        </a:solidFill>
                        <a:effectLst/>
                        <a:latin typeface="Calibri" panose="020F0502020204030204" pitchFamily="34" charset="0"/>
                      </a:endParaRPr>
                    </a:p>
                  </a:txBody>
                  <a:tcPr marL="7620" marR="7620" marT="7620" marB="0" anchor="b"/>
                </a:tc>
                <a:tc>
                  <a:txBody>
                    <a:bodyPr/>
                    <a:lstStyle/>
                    <a:p>
                      <a:pPr algn="l" fontAlgn="b"/>
                      <a:endParaRPr lang="en-IN" sz="2400" b="0" i="0" u="none" strike="noStrike">
                        <a:solidFill>
                          <a:srgbClr val="000000"/>
                        </a:solidFill>
                        <a:effectLst/>
                        <a:latin typeface="Calibri" panose="020F0502020204030204" pitchFamily="34" charset="0"/>
                      </a:endParaRPr>
                    </a:p>
                  </a:txBody>
                  <a:tcPr marL="7620" marR="7620" marT="7620" marB="0" anchor="b"/>
                </a:tc>
                <a:extLst>
                  <a:ext uri="{0D108BD9-81ED-4DB2-BD59-A6C34878D82A}">
                    <a16:rowId xmlns:a16="http://schemas.microsoft.com/office/drawing/2014/main" val="3758776649"/>
                  </a:ext>
                </a:extLst>
              </a:tr>
              <a:tr h="279168">
                <a:tc>
                  <a:txBody>
                    <a:bodyPr/>
                    <a:lstStyle/>
                    <a:p>
                      <a:pPr algn="l" fontAlgn="b"/>
                      <a:r>
                        <a:rPr lang="en-IN" sz="2400" u="none" strike="noStrike" kern="1200" dirty="0">
                          <a:solidFill>
                            <a:schemeClr val="dk1"/>
                          </a:solidFill>
                          <a:effectLst/>
                          <a:latin typeface="+mn-lt"/>
                          <a:ea typeface="+mn-ea"/>
                          <a:cs typeface="+mn-cs"/>
                        </a:rPr>
                        <a:t>Denominator</a:t>
                      </a:r>
                    </a:p>
                  </a:txBody>
                  <a:tcPr marL="7620" marR="7620" marT="7620" marB="0" anchor="b"/>
                </a:tc>
                <a:tc>
                  <a:txBody>
                    <a:bodyPr/>
                    <a:lstStyle/>
                    <a:p>
                      <a:pPr algn="ctr" fontAlgn="b"/>
                      <a:r>
                        <a:rPr lang="en-IN" sz="2400" kern="1200" dirty="0">
                          <a:solidFill>
                            <a:schemeClr val="dk1"/>
                          </a:solidFill>
                          <a:effectLst/>
                          <a:latin typeface="+mn-lt"/>
                          <a:ea typeface="+mn-ea"/>
                          <a:cs typeface="+mn-cs"/>
                        </a:rPr>
                        <a:t>1</a:t>
                      </a:r>
                      <a:endParaRPr lang="en-IN" sz="2400" b="0" i="0" u="none" strike="noStrike" dirty="0">
                        <a:solidFill>
                          <a:srgbClr val="000000"/>
                        </a:solidFill>
                        <a:effectLst/>
                        <a:latin typeface="Calibri" panose="020F0502020204030204" pitchFamily="34" charset="0"/>
                      </a:endParaRPr>
                    </a:p>
                  </a:txBody>
                  <a:tcPr marL="7620" marR="7620" marT="7620" marB="0" anchor="b"/>
                </a:tc>
                <a:tc>
                  <a:txBody>
                    <a:bodyPr/>
                    <a:lstStyle/>
                    <a:p>
                      <a:pPr algn="ctr" fontAlgn="b"/>
                      <a:r>
                        <a:rPr lang="en-IN" sz="2400" kern="1200" dirty="0">
                          <a:solidFill>
                            <a:schemeClr val="dk1"/>
                          </a:solidFill>
                          <a:effectLst/>
                          <a:latin typeface="+mn-lt"/>
                          <a:ea typeface="+mn-ea"/>
                          <a:cs typeface="+mn-cs"/>
                        </a:rPr>
                        <a:t>0.962</a:t>
                      </a:r>
                      <a:endParaRPr lang="en-IN" sz="2400" b="0" i="0" u="none" strike="noStrike" dirty="0">
                        <a:solidFill>
                          <a:srgbClr val="000000"/>
                        </a:solidFill>
                        <a:effectLst/>
                        <a:latin typeface="Calibri" panose="020F0502020204030204" pitchFamily="34" charset="0"/>
                      </a:endParaRPr>
                    </a:p>
                  </a:txBody>
                  <a:tcPr marL="7620" marR="7620" marT="7620" marB="0" anchor="b"/>
                </a:tc>
                <a:tc>
                  <a:txBody>
                    <a:bodyPr/>
                    <a:lstStyle/>
                    <a:p>
                      <a:pPr algn="ctr" fontAlgn="b"/>
                      <a:r>
                        <a:rPr lang="en-IN" sz="2400" kern="1200" dirty="0">
                          <a:solidFill>
                            <a:schemeClr val="dk1"/>
                          </a:solidFill>
                          <a:effectLst/>
                          <a:latin typeface="+mn-lt"/>
                          <a:ea typeface="+mn-ea"/>
                          <a:cs typeface="+mn-cs"/>
                        </a:rPr>
                        <a:t>0.925</a:t>
                      </a:r>
                      <a:endParaRPr lang="en-IN" sz="2400" b="0" i="0" u="none" strike="noStrike" dirty="0">
                        <a:solidFill>
                          <a:srgbClr val="000000"/>
                        </a:solidFill>
                        <a:effectLst/>
                        <a:latin typeface="Calibri" panose="020F0502020204030204" pitchFamily="34" charset="0"/>
                      </a:endParaRPr>
                    </a:p>
                  </a:txBody>
                  <a:tcPr marL="7620" marR="7620" marT="7620" marB="0" anchor="b"/>
                </a:tc>
                <a:tc>
                  <a:txBody>
                    <a:bodyPr/>
                    <a:lstStyle/>
                    <a:p>
                      <a:pPr algn="ctr" fontAlgn="b"/>
                      <a:r>
                        <a:rPr lang="en-IN" sz="2400" kern="1200" dirty="0">
                          <a:solidFill>
                            <a:schemeClr val="dk1"/>
                          </a:solidFill>
                          <a:effectLst/>
                          <a:latin typeface="+mn-lt"/>
                          <a:ea typeface="+mn-ea"/>
                          <a:cs typeface="+mn-cs"/>
                        </a:rPr>
                        <a:t>0.889</a:t>
                      </a:r>
                      <a:endParaRPr lang="en-IN" sz="2400" b="0" i="0" u="none" strike="noStrike" dirty="0">
                        <a:solidFill>
                          <a:srgbClr val="000000"/>
                        </a:solidFill>
                        <a:effectLst/>
                        <a:latin typeface="Calibri" panose="020F0502020204030204" pitchFamily="34" charset="0"/>
                      </a:endParaRPr>
                    </a:p>
                  </a:txBody>
                  <a:tcPr marL="7620" marR="7620" marT="7620" marB="0" anchor="b"/>
                </a:tc>
                <a:tc>
                  <a:txBody>
                    <a:bodyPr/>
                    <a:lstStyle/>
                    <a:p>
                      <a:pPr algn="ctr" fontAlgn="b"/>
                      <a:r>
                        <a:rPr lang="en-IN" sz="2400" kern="1200" dirty="0">
                          <a:solidFill>
                            <a:schemeClr val="dk1"/>
                          </a:solidFill>
                          <a:effectLst/>
                          <a:latin typeface="+mn-lt"/>
                          <a:ea typeface="+mn-ea"/>
                          <a:cs typeface="+mn-cs"/>
                        </a:rPr>
                        <a:t>0.855</a:t>
                      </a:r>
                      <a:endParaRPr lang="en-IN" sz="2400" b="0" i="0" u="none" strike="noStrike" dirty="0">
                        <a:solidFill>
                          <a:srgbClr val="000000"/>
                        </a:solidFill>
                        <a:effectLst/>
                        <a:latin typeface="Calibri" panose="020F0502020204030204" pitchFamily="34" charset="0"/>
                      </a:endParaRPr>
                    </a:p>
                  </a:txBody>
                  <a:tcPr marL="7620" marR="7620" marT="7620" marB="0" anchor="b"/>
                </a:tc>
                <a:extLst>
                  <a:ext uri="{0D108BD9-81ED-4DB2-BD59-A6C34878D82A}">
                    <a16:rowId xmlns:a16="http://schemas.microsoft.com/office/drawing/2014/main" val="117609608"/>
                  </a:ext>
                </a:extLst>
              </a:tr>
              <a:tr h="279168">
                <a:tc>
                  <a:txBody>
                    <a:bodyPr/>
                    <a:lstStyle/>
                    <a:p>
                      <a:pPr algn="l" fontAlgn="b"/>
                      <a:r>
                        <a:rPr lang="en-IN" sz="2400" u="none" strike="noStrike" dirty="0">
                          <a:effectLst/>
                        </a:rPr>
                        <a:t>Future Value</a:t>
                      </a:r>
                      <a:endParaRPr lang="en-IN" sz="2400" b="0" i="0" u="none" strike="noStrike" dirty="0">
                        <a:solidFill>
                          <a:srgbClr val="000000"/>
                        </a:solidFill>
                        <a:effectLst/>
                        <a:latin typeface="Calibri" panose="020F0502020204030204" pitchFamily="34" charset="0"/>
                      </a:endParaRPr>
                    </a:p>
                  </a:txBody>
                  <a:tcPr marL="7620" marR="7620" marT="7620" marB="0" anchor="b"/>
                </a:tc>
                <a:tc>
                  <a:txBody>
                    <a:bodyPr/>
                    <a:lstStyle/>
                    <a:p>
                      <a:pPr algn="ctr" fontAlgn="b"/>
                      <a:r>
                        <a:rPr lang="en-IN" sz="2400" u="none" strike="noStrike" dirty="0">
                          <a:effectLst/>
                        </a:rPr>
                        <a:t>-</a:t>
                      </a:r>
                      <a:r>
                        <a:rPr lang="en-IN" sz="2400" u="none" strike="noStrike" kern="1200" dirty="0">
                          <a:solidFill>
                            <a:schemeClr val="dk1"/>
                          </a:solidFill>
                          <a:effectLst/>
                          <a:latin typeface="+mn-lt"/>
                          <a:ea typeface="+mn-ea"/>
                          <a:cs typeface="+mn-cs"/>
                        </a:rPr>
                        <a:t>£</a:t>
                      </a:r>
                      <a:r>
                        <a:rPr lang="en-IN" sz="2400" u="none" strike="noStrike" dirty="0">
                          <a:effectLst/>
                        </a:rPr>
                        <a:t>24000</a:t>
                      </a:r>
                      <a:endParaRPr lang="en-IN" sz="2400" b="0" i="0" u="none" strike="noStrike" dirty="0">
                        <a:solidFill>
                          <a:srgbClr val="000000"/>
                        </a:solidFill>
                        <a:effectLst/>
                        <a:latin typeface="Calibri" panose="020F0502020204030204" pitchFamily="34" charset="0"/>
                      </a:endParaRPr>
                    </a:p>
                  </a:txBody>
                  <a:tcPr marL="7620" marR="7620" marT="7620" marB="0" anchor="b"/>
                </a:tc>
                <a:tc>
                  <a:txBody>
                    <a:bodyPr/>
                    <a:lstStyle/>
                    <a:p>
                      <a:pPr algn="ctr" fontAlgn="b"/>
                      <a:r>
                        <a:rPr lang="en-IN" sz="2400" u="none" strike="noStrike" kern="1200" dirty="0">
                          <a:solidFill>
                            <a:schemeClr val="dk1"/>
                          </a:solidFill>
                          <a:effectLst/>
                          <a:latin typeface="+mn-lt"/>
                          <a:ea typeface="+mn-ea"/>
                          <a:cs typeface="+mn-cs"/>
                        </a:rPr>
                        <a:t>£</a:t>
                      </a:r>
                      <a:r>
                        <a:rPr lang="en-IN" sz="2400" u="none" strike="noStrike" dirty="0">
                          <a:effectLst/>
                        </a:rPr>
                        <a:t>5772</a:t>
                      </a:r>
                      <a:endParaRPr lang="en-IN" sz="2400" b="0" i="0" u="none" strike="noStrike" dirty="0">
                        <a:solidFill>
                          <a:srgbClr val="000000"/>
                        </a:solidFill>
                        <a:effectLst/>
                        <a:latin typeface="Calibri" panose="020F0502020204030204" pitchFamily="34" charset="0"/>
                      </a:endParaRPr>
                    </a:p>
                  </a:txBody>
                  <a:tcPr marL="7620" marR="7620" marT="7620" marB="0" anchor="b"/>
                </a:tc>
                <a:tc>
                  <a:txBody>
                    <a:bodyPr/>
                    <a:lstStyle/>
                    <a:p>
                      <a:pPr algn="ctr" fontAlgn="b"/>
                      <a:r>
                        <a:rPr lang="en-IN" sz="2400" u="none" strike="noStrike" kern="1200" dirty="0">
                          <a:solidFill>
                            <a:schemeClr val="dk1"/>
                          </a:solidFill>
                          <a:effectLst/>
                          <a:latin typeface="+mn-lt"/>
                          <a:ea typeface="+mn-ea"/>
                          <a:cs typeface="+mn-cs"/>
                        </a:rPr>
                        <a:t>£</a:t>
                      </a:r>
                      <a:r>
                        <a:rPr lang="en-IN" sz="2400" u="none" strike="noStrike" dirty="0">
                          <a:effectLst/>
                        </a:rPr>
                        <a:t>7400</a:t>
                      </a:r>
                      <a:endParaRPr lang="en-IN" sz="2400" b="0" i="0" u="none" strike="noStrike" dirty="0">
                        <a:solidFill>
                          <a:srgbClr val="000000"/>
                        </a:solidFill>
                        <a:effectLst/>
                        <a:latin typeface="Calibri" panose="020F0502020204030204" pitchFamily="34" charset="0"/>
                      </a:endParaRPr>
                    </a:p>
                  </a:txBody>
                  <a:tcPr marL="7620" marR="7620" marT="7620" marB="0" anchor="b"/>
                </a:tc>
                <a:tc>
                  <a:txBody>
                    <a:bodyPr/>
                    <a:lstStyle/>
                    <a:p>
                      <a:pPr algn="ctr" fontAlgn="b"/>
                      <a:r>
                        <a:rPr lang="en-IN" sz="2400" u="none" strike="noStrike" kern="1200" dirty="0">
                          <a:solidFill>
                            <a:schemeClr val="dk1"/>
                          </a:solidFill>
                          <a:effectLst/>
                          <a:latin typeface="+mn-lt"/>
                          <a:ea typeface="+mn-ea"/>
                          <a:cs typeface="+mn-cs"/>
                        </a:rPr>
                        <a:t>£</a:t>
                      </a:r>
                      <a:r>
                        <a:rPr lang="en-IN" sz="2400" u="none" strike="noStrike" dirty="0">
                          <a:effectLst/>
                        </a:rPr>
                        <a:t>8890</a:t>
                      </a:r>
                      <a:endParaRPr lang="en-IN" sz="2400" b="0" i="0" u="none" strike="noStrike" dirty="0">
                        <a:solidFill>
                          <a:srgbClr val="000000"/>
                        </a:solidFill>
                        <a:effectLst/>
                        <a:latin typeface="Calibri" panose="020F0502020204030204" pitchFamily="34" charset="0"/>
                      </a:endParaRPr>
                    </a:p>
                  </a:txBody>
                  <a:tcPr marL="7620" marR="7620" marT="7620" marB="0" anchor="b"/>
                </a:tc>
                <a:tc>
                  <a:txBody>
                    <a:bodyPr/>
                    <a:lstStyle/>
                    <a:p>
                      <a:pPr algn="ctr" fontAlgn="b"/>
                      <a:r>
                        <a:rPr lang="en-IN" sz="2400" u="none" strike="noStrike" kern="1200" dirty="0">
                          <a:solidFill>
                            <a:schemeClr val="dk1"/>
                          </a:solidFill>
                          <a:effectLst/>
                          <a:latin typeface="+mn-lt"/>
                          <a:ea typeface="+mn-ea"/>
                          <a:cs typeface="+mn-cs"/>
                        </a:rPr>
                        <a:t>£</a:t>
                      </a:r>
                      <a:r>
                        <a:rPr lang="en-IN" sz="2400" u="none" strike="noStrike" dirty="0">
                          <a:effectLst/>
                        </a:rPr>
                        <a:t>8550</a:t>
                      </a:r>
                      <a:endParaRPr lang="en-IN" sz="2400" b="0" i="0" u="none" strike="noStrike" dirty="0">
                        <a:solidFill>
                          <a:srgbClr val="000000"/>
                        </a:solidFill>
                        <a:effectLst/>
                        <a:latin typeface="Calibri" panose="020F0502020204030204" pitchFamily="34" charset="0"/>
                      </a:endParaRPr>
                    </a:p>
                  </a:txBody>
                  <a:tcPr marL="7620" marR="7620" marT="7620" marB="0" anchor="b"/>
                </a:tc>
                <a:extLst>
                  <a:ext uri="{0D108BD9-81ED-4DB2-BD59-A6C34878D82A}">
                    <a16:rowId xmlns:a16="http://schemas.microsoft.com/office/drawing/2014/main" val="2801840387"/>
                  </a:ext>
                </a:extLst>
              </a:tr>
              <a:tr h="558335">
                <a:tc>
                  <a:txBody>
                    <a:bodyPr/>
                    <a:lstStyle/>
                    <a:p>
                      <a:pPr algn="l" fontAlgn="b"/>
                      <a:r>
                        <a:rPr lang="en-IN" sz="2400" u="none" strike="noStrike">
                          <a:effectLst/>
                        </a:rPr>
                        <a:t>NPV Excel</a:t>
                      </a:r>
                      <a:endParaRPr lang="en-IN" sz="2400" b="0" i="0" u="none" strike="noStrike">
                        <a:solidFill>
                          <a:srgbClr val="000000"/>
                        </a:solidFill>
                        <a:effectLst/>
                        <a:latin typeface="Calibri" panose="020F0502020204030204" pitchFamily="34" charset="0"/>
                      </a:endParaRPr>
                    </a:p>
                  </a:txBody>
                  <a:tcPr marL="7620" marR="7620" marT="7620" marB="0" anchor="b"/>
                </a:tc>
                <a:tc>
                  <a:txBody>
                    <a:bodyPr/>
                    <a:lstStyle/>
                    <a:p>
                      <a:pPr algn="ctr" fontAlgn="b"/>
                      <a:r>
                        <a:rPr lang="en-IN" sz="2400" u="none" strike="noStrike" kern="1200" dirty="0">
                          <a:solidFill>
                            <a:schemeClr val="dk1"/>
                          </a:solidFill>
                          <a:effectLst/>
                          <a:latin typeface="+mn-lt"/>
                          <a:ea typeface="+mn-ea"/>
                          <a:cs typeface="+mn-cs"/>
                        </a:rPr>
                        <a:t>£</a:t>
                      </a:r>
                      <a:r>
                        <a:rPr lang="en-IN" sz="2400" u="none" strike="noStrike" dirty="0">
                          <a:effectLst/>
                        </a:rPr>
                        <a:t>6603.69</a:t>
                      </a:r>
                      <a:endParaRPr lang="en-IN" sz="2400" b="0" i="0" u="none" strike="noStrike" dirty="0">
                        <a:solidFill>
                          <a:srgbClr val="000000"/>
                        </a:solidFill>
                        <a:effectLst/>
                        <a:latin typeface="Calibri" panose="020F0502020204030204" pitchFamily="34" charset="0"/>
                      </a:endParaRPr>
                    </a:p>
                  </a:txBody>
                  <a:tcPr marL="7620" marR="7620" marT="7620" marB="0" anchor="b"/>
                </a:tc>
                <a:tc>
                  <a:txBody>
                    <a:bodyPr/>
                    <a:lstStyle/>
                    <a:p>
                      <a:pPr algn="l" fontAlgn="b"/>
                      <a:endParaRPr lang="en-IN" sz="2400" b="0" i="0" u="none" strike="noStrike">
                        <a:solidFill>
                          <a:srgbClr val="000000"/>
                        </a:solidFill>
                        <a:effectLst/>
                        <a:latin typeface="Calibri" panose="020F0502020204030204" pitchFamily="34" charset="0"/>
                      </a:endParaRPr>
                    </a:p>
                  </a:txBody>
                  <a:tcPr marL="7620" marR="7620" marT="7620" marB="0" anchor="b"/>
                </a:tc>
                <a:tc>
                  <a:txBody>
                    <a:bodyPr/>
                    <a:lstStyle/>
                    <a:p>
                      <a:pPr algn="l" fontAlgn="b"/>
                      <a:endParaRPr lang="en-IN" sz="2400" b="0" i="0" u="none" strike="noStrike">
                        <a:solidFill>
                          <a:srgbClr val="000000"/>
                        </a:solidFill>
                        <a:effectLst/>
                        <a:latin typeface="Calibri" panose="020F0502020204030204" pitchFamily="34" charset="0"/>
                      </a:endParaRPr>
                    </a:p>
                  </a:txBody>
                  <a:tcPr marL="7620" marR="7620" marT="7620" marB="0" anchor="b"/>
                </a:tc>
                <a:tc>
                  <a:txBody>
                    <a:bodyPr/>
                    <a:lstStyle/>
                    <a:p>
                      <a:pPr algn="l" fontAlgn="b"/>
                      <a:endParaRPr lang="en-IN" sz="2400" b="0" i="0" u="none" strike="noStrike">
                        <a:solidFill>
                          <a:srgbClr val="000000"/>
                        </a:solidFill>
                        <a:effectLst/>
                        <a:latin typeface="Calibri" panose="020F0502020204030204" pitchFamily="34" charset="0"/>
                      </a:endParaRPr>
                    </a:p>
                  </a:txBody>
                  <a:tcPr marL="7620" marR="7620" marT="7620" marB="0" anchor="b"/>
                </a:tc>
                <a:tc>
                  <a:txBody>
                    <a:bodyPr/>
                    <a:lstStyle/>
                    <a:p>
                      <a:pPr algn="l" fontAlgn="b"/>
                      <a:endParaRPr lang="en-IN" sz="2400" b="0" i="0" u="none" strike="noStrike">
                        <a:solidFill>
                          <a:srgbClr val="000000"/>
                        </a:solidFill>
                        <a:effectLst/>
                        <a:latin typeface="Calibri" panose="020F0502020204030204" pitchFamily="34" charset="0"/>
                      </a:endParaRPr>
                    </a:p>
                  </a:txBody>
                  <a:tcPr marL="7620" marR="7620" marT="7620" marB="0" anchor="b"/>
                </a:tc>
                <a:extLst>
                  <a:ext uri="{0D108BD9-81ED-4DB2-BD59-A6C34878D82A}">
                    <a16:rowId xmlns:a16="http://schemas.microsoft.com/office/drawing/2014/main" val="909435903"/>
                  </a:ext>
                </a:extLst>
              </a:tr>
              <a:tr h="469946">
                <a:tc>
                  <a:txBody>
                    <a:bodyPr/>
                    <a:lstStyle/>
                    <a:p>
                      <a:pPr algn="l" fontAlgn="b"/>
                      <a:r>
                        <a:rPr lang="en-US" sz="2400" b="0" i="0" u="none" strike="noStrike" dirty="0">
                          <a:solidFill>
                            <a:srgbClr val="000000"/>
                          </a:solidFill>
                          <a:effectLst/>
                          <a:latin typeface="Calibri" panose="020F0502020204030204" pitchFamily="34" charset="0"/>
                        </a:rPr>
                        <a:t> Internal </a:t>
                      </a:r>
                      <a:r>
                        <a:rPr lang="en-IN" sz="2400" b="0" i="0" u="none" strike="noStrike" dirty="0">
                          <a:solidFill>
                            <a:srgbClr val="000000"/>
                          </a:solidFill>
                          <a:effectLst/>
                          <a:latin typeface="Calibri" panose="020F0502020204030204" pitchFamily="34" charset="0"/>
                        </a:rPr>
                        <a:t>Rate of Return</a:t>
                      </a:r>
                    </a:p>
                  </a:txBody>
                  <a:tcPr marL="7620" marR="7620" marT="7620" marB="0" anchor="b"/>
                </a:tc>
                <a:tc>
                  <a:txBody>
                    <a:bodyPr/>
                    <a:lstStyle/>
                    <a:p>
                      <a:pPr algn="ctr" fontAlgn="b"/>
                      <a:r>
                        <a:rPr lang="en-IN" sz="2400" u="none" strike="noStrike" dirty="0">
                          <a:effectLst/>
                        </a:rPr>
                        <a:t>14%</a:t>
                      </a:r>
                      <a:endParaRPr lang="en-IN" sz="2400" b="0" i="0" u="none" strike="noStrike" dirty="0">
                        <a:solidFill>
                          <a:srgbClr val="000000"/>
                        </a:solidFill>
                        <a:effectLst/>
                        <a:latin typeface="Calibri" panose="020F0502020204030204" pitchFamily="34" charset="0"/>
                      </a:endParaRPr>
                    </a:p>
                  </a:txBody>
                  <a:tcPr marL="7620" marR="7620" marT="7620" marB="0" anchor="b"/>
                </a:tc>
                <a:tc>
                  <a:txBody>
                    <a:bodyPr/>
                    <a:lstStyle/>
                    <a:p>
                      <a:pPr algn="l" fontAlgn="b"/>
                      <a:endParaRPr lang="en-IN" sz="2400" b="0" i="0" u="none" strike="noStrike" dirty="0">
                        <a:solidFill>
                          <a:srgbClr val="000000"/>
                        </a:solidFill>
                        <a:effectLst/>
                        <a:latin typeface="Calibri" panose="020F0502020204030204" pitchFamily="34" charset="0"/>
                      </a:endParaRPr>
                    </a:p>
                  </a:txBody>
                  <a:tcPr marL="7620" marR="7620" marT="7620" marB="0" anchor="b"/>
                </a:tc>
                <a:tc>
                  <a:txBody>
                    <a:bodyPr/>
                    <a:lstStyle/>
                    <a:p>
                      <a:pPr algn="l" fontAlgn="b"/>
                      <a:endParaRPr lang="en-IN" sz="2400" b="0" i="0" u="none" strike="noStrike">
                        <a:solidFill>
                          <a:srgbClr val="000000"/>
                        </a:solidFill>
                        <a:effectLst/>
                        <a:latin typeface="Calibri" panose="020F0502020204030204" pitchFamily="34" charset="0"/>
                      </a:endParaRPr>
                    </a:p>
                  </a:txBody>
                  <a:tcPr marL="7620" marR="7620" marT="7620" marB="0" anchor="b"/>
                </a:tc>
                <a:tc>
                  <a:txBody>
                    <a:bodyPr/>
                    <a:lstStyle/>
                    <a:p>
                      <a:pPr algn="l" fontAlgn="b"/>
                      <a:endParaRPr lang="en-IN" sz="2400" b="0" i="0" u="none" strike="noStrike">
                        <a:solidFill>
                          <a:srgbClr val="000000"/>
                        </a:solidFill>
                        <a:effectLst/>
                        <a:latin typeface="Calibri" panose="020F0502020204030204" pitchFamily="34" charset="0"/>
                      </a:endParaRPr>
                    </a:p>
                  </a:txBody>
                  <a:tcPr marL="7620" marR="7620" marT="7620" marB="0" anchor="b"/>
                </a:tc>
                <a:tc>
                  <a:txBody>
                    <a:bodyPr/>
                    <a:lstStyle/>
                    <a:p>
                      <a:pPr algn="l" fontAlgn="b"/>
                      <a:endParaRPr lang="en-IN" sz="2400" b="0" i="0" u="none" strike="noStrike" dirty="0">
                        <a:solidFill>
                          <a:srgbClr val="000000"/>
                        </a:solidFill>
                        <a:effectLst/>
                        <a:latin typeface="Calibri" panose="020F0502020204030204" pitchFamily="34" charset="0"/>
                      </a:endParaRPr>
                    </a:p>
                  </a:txBody>
                  <a:tcPr marL="7620" marR="7620" marT="7620" marB="0" anchor="b"/>
                </a:tc>
                <a:extLst>
                  <a:ext uri="{0D108BD9-81ED-4DB2-BD59-A6C34878D82A}">
                    <a16:rowId xmlns:a16="http://schemas.microsoft.com/office/drawing/2014/main" val="999372478"/>
                  </a:ext>
                </a:extLst>
              </a:tr>
              <a:tr h="469946">
                <a:tc>
                  <a:txBody>
                    <a:bodyPr/>
                    <a:lstStyle/>
                    <a:p>
                      <a:pPr algn="l" fontAlgn="b"/>
                      <a:r>
                        <a:rPr lang="en-US" sz="2400" b="0" i="0" u="none" strike="noStrike" dirty="0">
                          <a:solidFill>
                            <a:srgbClr val="000000"/>
                          </a:solidFill>
                          <a:effectLst/>
                          <a:latin typeface="Calibri" panose="020F0502020204030204" pitchFamily="34" charset="0"/>
                        </a:rPr>
                        <a:t>Profitability Index</a:t>
                      </a:r>
                      <a:endParaRPr lang="en-IN" sz="2400" b="0" i="0" u="none" strike="noStrike" dirty="0">
                        <a:solidFill>
                          <a:srgbClr val="000000"/>
                        </a:solidFill>
                        <a:effectLst/>
                        <a:latin typeface="Calibri" panose="020F0502020204030204" pitchFamily="34" charset="0"/>
                      </a:endParaRPr>
                    </a:p>
                  </a:txBody>
                  <a:tcPr marL="7620" marR="7620" marT="7620" marB="0" anchor="b"/>
                </a:tc>
                <a:tc>
                  <a:txBody>
                    <a:bodyPr/>
                    <a:lstStyle/>
                    <a:p>
                      <a:pPr algn="ctr" fontAlgn="b"/>
                      <a:r>
                        <a:rPr lang="en-US" sz="2400" b="0" i="0" u="none" strike="noStrike" dirty="0">
                          <a:solidFill>
                            <a:srgbClr val="000000"/>
                          </a:solidFill>
                          <a:effectLst/>
                          <a:latin typeface="Calibri" panose="020F0502020204030204" pitchFamily="34" charset="0"/>
                        </a:rPr>
                        <a:t>2.28</a:t>
                      </a:r>
                      <a:endParaRPr lang="en-IN" sz="2400" b="0" i="0" u="none" strike="noStrike" dirty="0">
                        <a:solidFill>
                          <a:srgbClr val="000000"/>
                        </a:solidFill>
                        <a:effectLst/>
                        <a:latin typeface="Calibri" panose="020F0502020204030204" pitchFamily="34" charset="0"/>
                      </a:endParaRPr>
                    </a:p>
                  </a:txBody>
                  <a:tcPr marL="7620" marR="7620" marT="7620" marB="0" anchor="b"/>
                </a:tc>
                <a:tc>
                  <a:txBody>
                    <a:bodyPr/>
                    <a:lstStyle/>
                    <a:p>
                      <a:pPr algn="l" fontAlgn="b"/>
                      <a:endParaRPr lang="en-IN" sz="2400" b="0" i="0" u="none" strike="noStrike">
                        <a:solidFill>
                          <a:srgbClr val="000000"/>
                        </a:solidFill>
                        <a:effectLst/>
                        <a:latin typeface="Calibri" panose="020F0502020204030204" pitchFamily="34" charset="0"/>
                      </a:endParaRPr>
                    </a:p>
                  </a:txBody>
                  <a:tcPr marL="7620" marR="7620" marT="7620" marB="0" anchor="b"/>
                </a:tc>
                <a:tc>
                  <a:txBody>
                    <a:bodyPr/>
                    <a:lstStyle/>
                    <a:p>
                      <a:pPr algn="l" fontAlgn="b"/>
                      <a:endParaRPr lang="en-IN" sz="2400" b="0" i="0" u="none" strike="noStrike">
                        <a:solidFill>
                          <a:srgbClr val="000000"/>
                        </a:solidFill>
                        <a:effectLst/>
                        <a:latin typeface="Calibri" panose="020F0502020204030204" pitchFamily="34" charset="0"/>
                      </a:endParaRPr>
                    </a:p>
                  </a:txBody>
                  <a:tcPr marL="7620" marR="7620" marT="7620" marB="0" anchor="b"/>
                </a:tc>
                <a:tc>
                  <a:txBody>
                    <a:bodyPr/>
                    <a:lstStyle/>
                    <a:p>
                      <a:pPr algn="l" fontAlgn="b"/>
                      <a:endParaRPr lang="en-IN" sz="2400" b="0" i="0" u="none" strike="noStrike">
                        <a:solidFill>
                          <a:srgbClr val="000000"/>
                        </a:solidFill>
                        <a:effectLst/>
                        <a:latin typeface="Calibri" panose="020F0502020204030204" pitchFamily="34" charset="0"/>
                      </a:endParaRPr>
                    </a:p>
                  </a:txBody>
                  <a:tcPr marL="7620" marR="7620" marT="7620" marB="0" anchor="b"/>
                </a:tc>
                <a:tc>
                  <a:txBody>
                    <a:bodyPr/>
                    <a:lstStyle/>
                    <a:p>
                      <a:pPr algn="l" fontAlgn="b"/>
                      <a:endParaRPr lang="en-IN" sz="2400" b="0" i="0" u="none" strike="noStrike" dirty="0">
                        <a:solidFill>
                          <a:srgbClr val="000000"/>
                        </a:solidFill>
                        <a:effectLst/>
                        <a:latin typeface="Calibri" panose="020F0502020204030204" pitchFamily="34" charset="0"/>
                      </a:endParaRPr>
                    </a:p>
                  </a:txBody>
                  <a:tcPr marL="7620" marR="7620" marT="7620" marB="0" anchor="b"/>
                </a:tc>
                <a:extLst>
                  <a:ext uri="{0D108BD9-81ED-4DB2-BD59-A6C34878D82A}">
                    <a16:rowId xmlns:a16="http://schemas.microsoft.com/office/drawing/2014/main" val="3380609997"/>
                  </a:ext>
                </a:extLst>
              </a:tr>
              <a:tr h="469946">
                <a:tc>
                  <a:txBody>
                    <a:bodyPr/>
                    <a:lstStyle/>
                    <a:p>
                      <a:pPr algn="l" fontAlgn="b"/>
                      <a:r>
                        <a:rPr lang="en-US" sz="2400" b="0" i="0" u="none" strike="noStrike" dirty="0">
                          <a:solidFill>
                            <a:srgbClr val="000000"/>
                          </a:solidFill>
                          <a:effectLst/>
                          <a:latin typeface="Calibri" panose="020F0502020204030204" pitchFamily="34" charset="0"/>
                        </a:rPr>
                        <a:t>Benefit to Cost Ratio</a:t>
                      </a:r>
                      <a:endParaRPr lang="en-IN" sz="2400" b="0" i="0" u="none" strike="noStrike" dirty="0">
                        <a:solidFill>
                          <a:srgbClr val="000000"/>
                        </a:solidFill>
                        <a:effectLst/>
                        <a:latin typeface="Calibri" panose="020F0502020204030204" pitchFamily="34" charset="0"/>
                      </a:endParaRPr>
                    </a:p>
                  </a:txBody>
                  <a:tcPr marL="7620" marR="7620" marT="7620" marB="0" anchor="b"/>
                </a:tc>
                <a:tc>
                  <a:txBody>
                    <a:bodyPr/>
                    <a:lstStyle/>
                    <a:p>
                      <a:pPr algn="ctr" fontAlgn="b"/>
                      <a:r>
                        <a:rPr lang="en-US" sz="2400" b="0" i="0" u="none" strike="noStrike" dirty="0">
                          <a:solidFill>
                            <a:srgbClr val="000000"/>
                          </a:solidFill>
                          <a:effectLst/>
                          <a:latin typeface="Calibri" panose="020F0502020204030204" pitchFamily="34" charset="0"/>
                        </a:rPr>
                        <a:t>1.28</a:t>
                      </a:r>
                      <a:endParaRPr lang="en-IN" sz="2400" b="0" i="0" u="none" strike="noStrike" dirty="0">
                        <a:solidFill>
                          <a:srgbClr val="000000"/>
                        </a:solidFill>
                        <a:effectLst/>
                        <a:latin typeface="Calibri" panose="020F0502020204030204" pitchFamily="34" charset="0"/>
                      </a:endParaRPr>
                    </a:p>
                  </a:txBody>
                  <a:tcPr marL="7620" marR="7620" marT="7620" marB="0" anchor="b"/>
                </a:tc>
                <a:tc>
                  <a:txBody>
                    <a:bodyPr/>
                    <a:lstStyle/>
                    <a:p>
                      <a:pPr algn="l" fontAlgn="b"/>
                      <a:endParaRPr lang="en-IN" sz="2400" b="0" i="0" u="none" strike="noStrike">
                        <a:solidFill>
                          <a:srgbClr val="000000"/>
                        </a:solidFill>
                        <a:effectLst/>
                        <a:latin typeface="Calibri" panose="020F0502020204030204" pitchFamily="34" charset="0"/>
                      </a:endParaRPr>
                    </a:p>
                  </a:txBody>
                  <a:tcPr marL="7620" marR="7620" marT="7620" marB="0" anchor="b"/>
                </a:tc>
                <a:tc>
                  <a:txBody>
                    <a:bodyPr/>
                    <a:lstStyle/>
                    <a:p>
                      <a:pPr algn="l" fontAlgn="b"/>
                      <a:endParaRPr lang="en-IN" sz="2400" b="0" i="0" u="none" strike="noStrike">
                        <a:solidFill>
                          <a:srgbClr val="000000"/>
                        </a:solidFill>
                        <a:effectLst/>
                        <a:latin typeface="Calibri" panose="020F0502020204030204" pitchFamily="34" charset="0"/>
                      </a:endParaRPr>
                    </a:p>
                  </a:txBody>
                  <a:tcPr marL="7620" marR="7620" marT="7620" marB="0" anchor="b"/>
                </a:tc>
                <a:tc>
                  <a:txBody>
                    <a:bodyPr/>
                    <a:lstStyle/>
                    <a:p>
                      <a:pPr algn="l" fontAlgn="b"/>
                      <a:endParaRPr lang="en-IN" sz="2400" b="0" i="0" u="none" strike="noStrike">
                        <a:solidFill>
                          <a:srgbClr val="000000"/>
                        </a:solidFill>
                        <a:effectLst/>
                        <a:latin typeface="Calibri" panose="020F0502020204030204" pitchFamily="34" charset="0"/>
                      </a:endParaRPr>
                    </a:p>
                  </a:txBody>
                  <a:tcPr marL="7620" marR="7620" marT="7620" marB="0" anchor="b"/>
                </a:tc>
                <a:tc>
                  <a:txBody>
                    <a:bodyPr/>
                    <a:lstStyle/>
                    <a:p>
                      <a:pPr algn="l" fontAlgn="b"/>
                      <a:endParaRPr lang="en-IN" sz="2400" b="0" i="0" u="none" strike="noStrike" dirty="0">
                        <a:solidFill>
                          <a:srgbClr val="000000"/>
                        </a:solidFill>
                        <a:effectLst/>
                        <a:latin typeface="Calibri" panose="020F0502020204030204" pitchFamily="34" charset="0"/>
                      </a:endParaRPr>
                    </a:p>
                  </a:txBody>
                  <a:tcPr marL="7620" marR="7620" marT="7620" marB="0" anchor="b"/>
                </a:tc>
                <a:extLst>
                  <a:ext uri="{0D108BD9-81ED-4DB2-BD59-A6C34878D82A}">
                    <a16:rowId xmlns:a16="http://schemas.microsoft.com/office/drawing/2014/main" val="3399764752"/>
                  </a:ext>
                </a:extLst>
              </a:tr>
            </a:tbl>
          </a:graphicData>
        </a:graphic>
      </p:graphicFrame>
    </p:spTree>
    <p:extLst>
      <p:ext uri="{BB962C8B-B14F-4D97-AF65-F5344CB8AC3E}">
        <p14:creationId xmlns:p14="http://schemas.microsoft.com/office/powerpoint/2010/main" val="32268879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C8065C8B-C220-780B-9212-7444C98A6644}"/>
              </a:ext>
            </a:extLst>
          </p:cNvPr>
          <p:cNvSpPr txBox="1"/>
          <p:nvPr/>
        </p:nvSpPr>
        <p:spPr>
          <a:xfrm>
            <a:off x="10058401" y="295275"/>
            <a:ext cx="1795462" cy="369332"/>
          </a:xfrm>
          <a:prstGeom prst="rect">
            <a:avLst/>
          </a:prstGeom>
          <a:solidFill>
            <a:schemeClr val="accent1">
              <a:lumMod val="40000"/>
              <a:lumOff val="60000"/>
            </a:schemeClr>
          </a:solidFill>
          <a:ln>
            <a:solidFill>
              <a:schemeClr val="tx1"/>
            </a:solidFill>
          </a:ln>
        </p:spPr>
        <p:txBody>
          <a:bodyPr wrap="square" rtlCol="0">
            <a:spAutoFit/>
          </a:bodyPr>
          <a:lstStyle>
            <a:defPPr>
              <a:defRPr lang="en-US"/>
            </a:defPPr>
          </a:lstStyle>
          <a:p>
            <a:r>
              <a:rPr lang="en-US" dirty="0"/>
              <a:t>Date: 30-May-23</a:t>
            </a:r>
            <a:endParaRPr lang="en-IN" dirty="0"/>
          </a:p>
        </p:txBody>
      </p:sp>
      <p:sp>
        <p:nvSpPr>
          <p:cNvPr id="6" name="TextBox 5">
            <a:extLst>
              <a:ext uri="{FF2B5EF4-FFF2-40B4-BE49-F238E27FC236}">
                <a16:creationId xmlns:a16="http://schemas.microsoft.com/office/drawing/2014/main" id="{D2A24C3C-A657-1EF1-AFBF-F3B2BF769561}"/>
              </a:ext>
            </a:extLst>
          </p:cNvPr>
          <p:cNvSpPr txBox="1"/>
          <p:nvPr/>
        </p:nvSpPr>
        <p:spPr>
          <a:xfrm>
            <a:off x="595312" y="687058"/>
            <a:ext cx="8672513" cy="458780"/>
          </a:xfrm>
          <a:prstGeom prst="rect">
            <a:avLst/>
          </a:prstGeom>
          <a:noFill/>
        </p:spPr>
        <p:txBody>
          <a:bodyPr wrap="square">
            <a:spAutoFit/>
          </a:bodyPr>
          <a:lstStyle/>
          <a:p>
            <a:pPr>
              <a:lnSpc>
                <a:spcPct val="107000"/>
              </a:lnSpc>
              <a:spcAft>
                <a:spcPts val="800"/>
              </a:spcAft>
            </a:pPr>
            <a:r>
              <a:rPr lang="en-IN" sz="2400" b="1" dirty="0">
                <a:solidFill>
                  <a:srgbClr val="0000FF"/>
                </a:solidFill>
                <a:latin typeface="Arial" panose="020B0604020202020204" pitchFamily="34" charset="0"/>
                <a:cs typeface="Times New Roman" panose="02020603050405020304" pitchFamily="18" charset="0"/>
              </a:rPr>
              <a:t>5a. Rational of our Business</a:t>
            </a:r>
            <a:endParaRPr lang="en-IN" sz="2400" dirty="0">
              <a:solidFill>
                <a:srgbClr val="0000FF"/>
              </a:solidFill>
              <a:highlight>
                <a:srgbClr val="008000"/>
              </a:highlight>
              <a:latin typeface="Arial" panose="020B0604020202020204" pitchFamily="34" charset="0"/>
              <a:cs typeface="Times New Roman" panose="02020603050405020304" pitchFamily="18" charset="0"/>
            </a:endParaRPr>
          </a:p>
        </p:txBody>
      </p:sp>
      <p:sp>
        <p:nvSpPr>
          <p:cNvPr id="7" name="TextBox 6">
            <a:extLst>
              <a:ext uri="{FF2B5EF4-FFF2-40B4-BE49-F238E27FC236}">
                <a16:creationId xmlns:a16="http://schemas.microsoft.com/office/drawing/2014/main" id="{967DBB4C-84A2-2834-5550-E7A4324EA82D}"/>
              </a:ext>
            </a:extLst>
          </p:cNvPr>
          <p:cNvSpPr txBox="1"/>
          <p:nvPr/>
        </p:nvSpPr>
        <p:spPr>
          <a:xfrm>
            <a:off x="209550" y="1145838"/>
            <a:ext cx="11513343" cy="5651355"/>
          </a:xfrm>
          <a:prstGeom prst="rect">
            <a:avLst/>
          </a:prstGeom>
          <a:noFill/>
        </p:spPr>
        <p:txBody>
          <a:bodyPr wrap="square">
            <a:spAutoFit/>
          </a:bodyPr>
          <a:lstStyle/>
          <a:p>
            <a:pPr indent="457200" fontAlgn="base">
              <a:lnSpc>
                <a:spcPct val="107000"/>
              </a:lnSpc>
              <a:spcAft>
                <a:spcPts val="800"/>
              </a:spcAft>
            </a:pPr>
            <a:r>
              <a:rPr lang="en-IN" sz="2000" b="1" dirty="0">
                <a:solidFill>
                  <a:srgbClr val="000000"/>
                </a:solidFill>
                <a:latin typeface="Calibri" panose="020F0502020204030204" pitchFamily="34" charset="0"/>
                <a:cs typeface="Calibri" panose="020F0502020204030204" pitchFamily="34" charset="0"/>
              </a:rPr>
              <a:t>Payback period</a:t>
            </a:r>
          </a:p>
          <a:p>
            <a:pPr indent="457200" fontAlgn="base">
              <a:lnSpc>
                <a:spcPct val="107000"/>
              </a:lnSpc>
              <a:spcAft>
                <a:spcPts val="800"/>
              </a:spcAft>
            </a:pPr>
            <a:r>
              <a:rPr lang="en-IN" dirty="0">
                <a:solidFill>
                  <a:srgbClr val="000000"/>
                </a:solidFill>
                <a:latin typeface="Calibri" panose="020F0502020204030204" pitchFamily="34" charset="0"/>
                <a:cs typeface="Calibri" panose="020F0502020204030204" pitchFamily="34" charset="0"/>
              </a:rPr>
              <a:t>Projected Payback period is </a:t>
            </a:r>
            <a:r>
              <a:rPr lang="en-IN" b="1" dirty="0">
                <a:solidFill>
                  <a:srgbClr val="000000"/>
                </a:solidFill>
                <a:latin typeface="Calibri" panose="020F0502020204030204" pitchFamily="34" charset="0"/>
                <a:cs typeface="Calibri" panose="020F0502020204030204" pitchFamily="34" charset="0"/>
              </a:rPr>
              <a:t>3 years</a:t>
            </a:r>
            <a:r>
              <a:rPr lang="en-IN" dirty="0">
                <a:solidFill>
                  <a:srgbClr val="000000"/>
                </a:solidFill>
                <a:latin typeface="Calibri" panose="020F0502020204030204" pitchFamily="34" charset="0"/>
                <a:cs typeface="Calibri" panose="020F0502020204030204" pitchFamily="34" charset="0"/>
              </a:rPr>
              <a:t>. This is based on last 2 years expenses on 3D printing parts &amp; project pipeline.</a:t>
            </a:r>
          </a:p>
          <a:p>
            <a:pPr indent="457200" fontAlgn="base">
              <a:lnSpc>
                <a:spcPct val="107000"/>
              </a:lnSpc>
              <a:spcAft>
                <a:spcPts val="800"/>
              </a:spcAft>
            </a:pPr>
            <a:r>
              <a:rPr lang="en-US" sz="2000" b="1" dirty="0">
                <a:solidFill>
                  <a:srgbClr val="000000"/>
                </a:solidFill>
                <a:latin typeface="Calibri" panose="020F0502020204030204" pitchFamily="34" charset="0"/>
                <a:cs typeface="Calibri" panose="020F0502020204030204" pitchFamily="34" charset="0"/>
              </a:rPr>
              <a:t>Weighted Average cost of Capital</a:t>
            </a:r>
            <a:r>
              <a:rPr lang="en-IN" sz="2000" b="1" dirty="0">
                <a:solidFill>
                  <a:srgbClr val="000000"/>
                </a:solidFill>
                <a:latin typeface="Calibri" panose="020F0502020204030204" pitchFamily="34" charset="0"/>
                <a:cs typeface="Calibri" panose="020F0502020204030204" pitchFamily="34" charset="0"/>
              </a:rPr>
              <a:t> (WACC) </a:t>
            </a:r>
          </a:p>
          <a:p>
            <a:pPr>
              <a:lnSpc>
                <a:spcPct val="107000"/>
              </a:lnSpc>
              <a:spcAft>
                <a:spcPts val="800"/>
              </a:spcAft>
            </a:pPr>
            <a:r>
              <a:rPr lang="en-IN" dirty="0">
                <a:solidFill>
                  <a:srgbClr val="000000"/>
                </a:solidFill>
                <a:latin typeface="Calibri" panose="020F0502020204030204" pitchFamily="34" charset="0"/>
                <a:cs typeface="Calibri" panose="020F0502020204030204" pitchFamily="34" charset="0"/>
              </a:rPr>
              <a:t>         Aerospace Industrial Development WACC is 3.17%. (Reference  (</a:t>
            </a:r>
            <a:r>
              <a:rPr lang="en-IN" dirty="0">
                <a:solidFill>
                  <a:srgbClr val="000000"/>
                </a:solidFill>
                <a:latin typeface="Calibri" panose="020F0502020204030204" pitchFamily="34" charset="0"/>
                <a:cs typeface="Calibri" panose="020F0502020204030204" pitchFamily="34" charset="0"/>
                <a:hlinkClick r:id="rId2"/>
              </a:rPr>
              <a:t>https://www.gurufocus.com/term/wacc</a:t>
            </a:r>
            <a:r>
              <a:rPr lang="en-IN" dirty="0">
                <a:solidFill>
                  <a:srgbClr val="000000"/>
                </a:solidFill>
                <a:latin typeface="Calibri" panose="020F0502020204030204" pitchFamily="34" charset="0"/>
                <a:cs typeface="Calibri" panose="020F0502020204030204" pitchFamily="34" charset="0"/>
              </a:rPr>
              <a:t>). </a:t>
            </a:r>
          </a:p>
          <a:p>
            <a:pPr>
              <a:lnSpc>
                <a:spcPct val="107000"/>
              </a:lnSpc>
              <a:spcAft>
                <a:spcPts val="800"/>
              </a:spcAft>
            </a:pPr>
            <a:r>
              <a:rPr lang="en-IN" dirty="0">
                <a:solidFill>
                  <a:srgbClr val="000000"/>
                </a:solidFill>
                <a:latin typeface="Calibri" panose="020F0502020204030204" pitchFamily="34" charset="0"/>
                <a:cs typeface="Calibri" panose="020F0502020204030204" pitchFamily="34" charset="0"/>
              </a:rPr>
              <a:t>         We have considered discounted rate as 4% for calculation purpose. </a:t>
            </a:r>
          </a:p>
          <a:p>
            <a:pPr>
              <a:lnSpc>
                <a:spcPct val="107000"/>
              </a:lnSpc>
              <a:spcAft>
                <a:spcPts val="800"/>
              </a:spcAft>
            </a:pPr>
            <a:r>
              <a:rPr lang="en-IN" sz="2000" b="1" dirty="0">
                <a:solidFill>
                  <a:srgbClr val="000000"/>
                </a:solidFill>
                <a:latin typeface="Calibri" panose="020F0502020204030204" pitchFamily="34" charset="0"/>
                <a:cs typeface="Calibri" panose="020F0502020204030204" pitchFamily="34" charset="0"/>
              </a:rPr>
              <a:t>        Net Present Value</a:t>
            </a:r>
          </a:p>
          <a:p>
            <a:pPr indent="457200" fontAlgn="base">
              <a:lnSpc>
                <a:spcPct val="107000"/>
              </a:lnSpc>
              <a:spcAft>
                <a:spcPts val="800"/>
              </a:spcAft>
            </a:pPr>
            <a:r>
              <a:rPr lang="en-IN" dirty="0">
                <a:solidFill>
                  <a:srgbClr val="000000"/>
                </a:solidFill>
                <a:latin typeface="Calibri" panose="020F0502020204030204" pitchFamily="34" charset="0"/>
                <a:cs typeface="Calibri" panose="020F0502020204030204" pitchFamily="34" charset="0"/>
              </a:rPr>
              <a:t>Based on discounted rate of 4% &amp; projected cash inflow for next 04 years we get positive NPV of </a:t>
            </a:r>
            <a:r>
              <a:rPr lang="en-IN" sz="1800" b="1" u="none" strike="noStrike" kern="1200" dirty="0">
                <a:solidFill>
                  <a:schemeClr val="dk1"/>
                </a:solidFill>
                <a:effectLst/>
                <a:latin typeface="+mn-lt"/>
                <a:ea typeface="+mn-ea"/>
                <a:cs typeface="+mn-cs"/>
              </a:rPr>
              <a:t>£</a:t>
            </a:r>
            <a:r>
              <a:rPr lang="en-IN" sz="1800" b="1" u="none" strike="noStrike" dirty="0">
                <a:effectLst/>
              </a:rPr>
              <a:t>6603.69</a:t>
            </a:r>
          </a:p>
          <a:p>
            <a:pPr>
              <a:lnSpc>
                <a:spcPct val="107000"/>
              </a:lnSpc>
              <a:spcAft>
                <a:spcPts val="800"/>
              </a:spcAft>
            </a:pPr>
            <a:r>
              <a:rPr lang="en-IN" sz="2000" b="1" dirty="0">
                <a:solidFill>
                  <a:srgbClr val="000000"/>
                </a:solidFill>
                <a:latin typeface="Calibri" panose="020F0502020204030204" pitchFamily="34" charset="0"/>
                <a:cs typeface="Calibri" panose="020F0502020204030204" pitchFamily="34" charset="0"/>
              </a:rPr>
              <a:t>         Internal Rate of Return </a:t>
            </a:r>
          </a:p>
          <a:p>
            <a:pPr indent="457200" fontAlgn="base">
              <a:lnSpc>
                <a:spcPct val="107000"/>
              </a:lnSpc>
              <a:spcAft>
                <a:spcPts val="800"/>
              </a:spcAft>
            </a:pPr>
            <a:r>
              <a:rPr lang="en-IN" dirty="0">
                <a:solidFill>
                  <a:srgbClr val="000000"/>
                </a:solidFill>
                <a:latin typeface="Calibri" panose="020F0502020204030204" pitchFamily="34" charset="0"/>
                <a:cs typeface="Calibri" panose="020F0502020204030204" pitchFamily="34" charset="0"/>
              </a:rPr>
              <a:t>Internal rate of return is projected at 14% for the project. </a:t>
            </a:r>
          </a:p>
          <a:p>
            <a:pPr indent="457200" fontAlgn="base">
              <a:lnSpc>
                <a:spcPct val="107000"/>
              </a:lnSpc>
              <a:spcAft>
                <a:spcPts val="800"/>
              </a:spcAft>
            </a:pPr>
            <a:r>
              <a:rPr lang="en-IN" sz="2400" b="1" dirty="0">
                <a:solidFill>
                  <a:srgbClr val="0000FF"/>
                </a:solidFill>
                <a:latin typeface="Arial" panose="020B0604020202020204" pitchFamily="34" charset="0"/>
                <a:cs typeface="Times New Roman" panose="02020603050405020304" pitchFamily="18" charset="0"/>
              </a:rPr>
              <a:t>5b. Funding Options for the project</a:t>
            </a:r>
          </a:p>
          <a:p>
            <a:pPr indent="457200">
              <a:spcAft>
                <a:spcPts val="600"/>
              </a:spcAft>
            </a:pPr>
            <a:r>
              <a:rPr lang="en-IN" dirty="0">
                <a:solidFill>
                  <a:srgbClr val="000000"/>
                </a:solidFill>
                <a:latin typeface="Calibri" panose="020F0502020204030204" pitchFamily="34" charset="0"/>
                <a:cs typeface="Calibri" panose="020F0502020204030204" pitchFamily="34" charset="0"/>
              </a:rPr>
              <a:t>	Safran seats GB  management decided to use self funding for this project. (Provided this project is approved &amp;</a:t>
            </a:r>
          </a:p>
          <a:p>
            <a:pPr indent="457200">
              <a:spcAft>
                <a:spcPts val="600"/>
              </a:spcAft>
            </a:pPr>
            <a:r>
              <a:rPr lang="en-IN" dirty="0">
                <a:solidFill>
                  <a:srgbClr val="000000"/>
                </a:solidFill>
                <a:latin typeface="Calibri" panose="020F0502020204030204" pitchFamily="34" charset="0"/>
                <a:cs typeface="Calibri" panose="020F0502020204030204" pitchFamily="34" charset="0"/>
              </a:rPr>
              <a:t>considered as  beneficial project for the company. This project will be treated as research &amp; development project for</a:t>
            </a:r>
          </a:p>
          <a:p>
            <a:pPr indent="457200">
              <a:spcAft>
                <a:spcPts val="600"/>
              </a:spcAft>
            </a:pPr>
            <a:r>
              <a:rPr lang="en-IN" dirty="0">
                <a:solidFill>
                  <a:srgbClr val="000000"/>
                </a:solidFill>
                <a:latin typeface="Calibri" panose="020F0502020204030204" pitchFamily="34" charset="0"/>
                <a:cs typeface="Calibri" panose="020F0502020204030204" pitchFamily="34" charset="0"/>
              </a:rPr>
              <a:t>experimenting Industry 4.0 technologies. Apart from financial measuring tools, company can consider this project as</a:t>
            </a:r>
          </a:p>
          <a:p>
            <a:pPr indent="457200">
              <a:spcAft>
                <a:spcPts val="600"/>
              </a:spcAft>
            </a:pPr>
            <a:r>
              <a:rPr lang="en-IN" dirty="0">
                <a:solidFill>
                  <a:srgbClr val="000000"/>
                </a:solidFill>
                <a:latin typeface="Calibri" panose="020F0502020204030204" pitchFamily="34" charset="0"/>
                <a:cs typeface="Calibri" panose="020F0502020204030204" pitchFamily="34" charset="0"/>
              </a:rPr>
              <a:t>an opportunity to develop innovation &amp; development culture. </a:t>
            </a:r>
            <a:endParaRPr lang="en-IN" b="1" dirty="0">
              <a:solidFill>
                <a:srgbClr val="000000"/>
              </a:solidFill>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5855608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C8065C8B-C220-780B-9212-7444C98A6644}"/>
              </a:ext>
            </a:extLst>
          </p:cNvPr>
          <p:cNvSpPr txBox="1"/>
          <p:nvPr/>
        </p:nvSpPr>
        <p:spPr>
          <a:xfrm>
            <a:off x="10058401" y="295275"/>
            <a:ext cx="1795462" cy="369332"/>
          </a:xfrm>
          <a:prstGeom prst="rect">
            <a:avLst/>
          </a:prstGeom>
          <a:solidFill>
            <a:schemeClr val="accent1">
              <a:lumMod val="40000"/>
              <a:lumOff val="60000"/>
            </a:schemeClr>
          </a:solidFill>
          <a:ln>
            <a:solidFill>
              <a:schemeClr val="tx1"/>
            </a:solidFill>
          </a:ln>
        </p:spPr>
        <p:txBody>
          <a:bodyPr wrap="square" rtlCol="0">
            <a:spAutoFit/>
          </a:bodyPr>
          <a:lstStyle>
            <a:defPPr>
              <a:defRPr lang="en-US"/>
            </a:defPPr>
          </a:lstStyle>
          <a:p>
            <a:r>
              <a:rPr lang="en-US" dirty="0"/>
              <a:t>Date: 30-May-23</a:t>
            </a:r>
            <a:endParaRPr lang="en-IN" dirty="0"/>
          </a:p>
        </p:txBody>
      </p:sp>
      <p:sp>
        <p:nvSpPr>
          <p:cNvPr id="2" name="TextBox 1">
            <a:extLst>
              <a:ext uri="{FF2B5EF4-FFF2-40B4-BE49-F238E27FC236}">
                <a16:creationId xmlns:a16="http://schemas.microsoft.com/office/drawing/2014/main" id="{311B8DED-F033-11F6-1636-3E69036B9C1F}"/>
              </a:ext>
            </a:extLst>
          </p:cNvPr>
          <p:cNvSpPr txBox="1"/>
          <p:nvPr/>
        </p:nvSpPr>
        <p:spPr>
          <a:xfrm>
            <a:off x="595312" y="782308"/>
            <a:ext cx="8739188" cy="458780"/>
          </a:xfrm>
          <a:prstGeom prst="rect">
            <a:avLst/>
          </a:prstGeom>
          <a:noFill/>
        </p:spPr>
        <p:txBody>
          <a:bodyPr wrap="square">
            <a:spAutoFit/>
          </a:bodyPr>
          <a:lstStyle/>
          <a:p>
            <a:pPr>
              <a:lnSpc>
                <a:spcPct val="107000"/>
              </a:lnSpc>
              <a:spcAft>
                <a:spcPts val="800"/>
              </a:spcAft>
            </a:pPr>
            <a:r>
              <a:rPr lang="en-IN" sz="2400" b="1" dirty="0">
                <a:solidFill>
                  <a:srgbClr val="0000FF"/>
                </a:solidFill>
                <a:latin typeface="Arial" panose="020B0604020202020204" pitchFamily="34" charset="0"/>
                <a:cs typeface="Times New Roman" panose="02020603050405020304" pitchFamily="18" charset="0"/>
              </a:rPr>
              <a:t>6. Implementation issues/Benefits</a:t>
            </a:r>
            <a:r>
              <a:rPr lang="en-US" sz="2400" dirty="0">
                <a:solidFill>
                  <a:srgbClr val="000000"/>
                </a:solidFill>
                <a:highlight>
                  <a:srgbClr val="008000"/>
                </a:highlight>
                <a:latin typeface="Arial" panose="020B0604020202020204" pitchFamily="34" charset="0"/>
                <a:cs typeface="Times New Roman" panose="02020603050405020304" pitchFamily="18" charset="0"/>
              </a:rPr>
              <a:t> </a:t>
            </a:r>
            <a:endParaRPr lang="en-IN" sz="2400" dirty="0">
              <a:solidFill>
                <a:srgbClr val="0000FF"/>
              </a:solidFill>
              <a:highlight>
                <a:srgbClr val="008000"/>
              </a:highlight>
              <a:latin typeface="Arial" panose="020B0604020202020204" pitchFamily="34" charset="0"/>
              <a:cs typeface="Times New Roman" panose="02020603050405020304" pitchFamily="18" charset="0"/>
            </a:endParaRPr>
          </a:p>
        </p:txBody>
      </p:sp>
      <p:sp>
        <p:nvSpPr>
          <p:cNvPr id="3" name="TextBox 2">
            <a:extLst>
              <a:ext uri="{FF2B5EF4-FFF2-40B4-BE49-F238E27FC236}">
                <a16:creationId xmlns:a16="http://schemas.microsoft.com/office/drawing/2014/main" id="{392B8C79-EDD7-F0EB-13B1-2DB39177A9AB}"/>
              </a:ext>
            </a:extLst>
          </p:cNvPr>
          <p:cNvSpPr txBox="1"/>
          <p:nvPr/>
        </p:nvSpPr>
        <p:spPr>
          <a:xfrm>
            <a:off x="428626" y="1396889"/>
            <a:ext cx="11425237" cy="5345118"/>
          </a:xfrm>
          <a:prstGeom prst="rect">
            <a:avLst/>
          </a:prstGeom>
          <a:noFill/>
        </p:spPr>
        <p:txBody>
          <a:bodyPr wrap="square">
            <a:spAutoFit/>
          </a:bodyPr>
          <a:lstStyle/>
          <a:p>
            <a:pPr indent="457200" fontAlgn="base">
              <a:lnSpc>
                <a:spcPct val="107000"/>
              </a:lnSpc>
              <a:spcAft>
                <a:spcPts val="800"/>
              </a:spcAft>
            </a:pPr>
            <a:r>
              <a:rPr lang="en-IN" b="1" dirty="0">
                <a:solidFill>
                  <a:srgbClr val="000000"/>
                </a:solidFill>
                <a:latin typeface="Calibri" panose="020F0502020204030204" pitchFamily="34" charset="0"/>
                <a:ea typeface="Calibri" panose="020F0502020204030204" pitchFamily="34" charset="0"/>
                <a:cs typeface="Calibri" panose="020F0502020204030204" pitchFamily="34" charset="0"/>
              </a:rPr>
              <a:t>Job Opportunity/Redundancy</a:t>
            </a:r>
          </a:p>
          <a:p>
            <a:pPr indent="457200" fontAlgn="base">
              <a:lnSpc>
                <a:spcPct val="107000"/>
              </a:lnSpc>
              <a:spcAft>
                <a:spcPts val="800"/>
              </a:spcAft>
            </a:pPr>
            <a:r>
              <a:rPr lang="en-IN" dirty="0">
                <a:solidFill>
                  <a:srgbClr val="000000"/>
                </a:solidFill>
                <a:latin typeface="Calibri" panose="020F0502020204030204" pitchFamily="34" charset="0"/>
                <a:ea typeface="Calibri" panose="020F0502020204030204" pitchFamily="34" charset="0"/>
                <a:cs typeface="Calibri" panose="020F0502020204030204" pitchFamily="34" charset="0"/>
              </a:rPr>
              <a:t> Installing 3D printer in Aftermarket department will increase chances of job opportunity when 3D printing work  grows in near future. At present we were relying on external suppliers for 3D printed parts. And inhouse manufacturing department is currently overloaded with new design projects. So there is no job redundancy involved in this project.</a:t>
            </a:r>
          </a:p>
          <a:p>
            <a:pPr indent="457200" fontAlgn="base">
              <a:lnSpc>
                <a:spcPct val="107000"/>
              </a:lnSpc>
              <a:spcAft>
                <a:spcPts val="800"/>
              </a:spcAft>
            </a:pPr>
            <a:r>
              <a:rPr lang="en-IN" b="1" dirty="0">
                <a:solidFill>
                  <a:srgbClr val="000000"/>
                </a:solidFill>
                <a:latin typeface="Calibri" panose="020F0502020204030204" pitchFamily="34" charset="0"/>
                <a:ea typeface="Calibri" panose="020F0502020204030204" pitchFamily="34" charset="0"/>
                <a:cs typeface="Calibri" panose="020F0502020204030204" pitchFamily="34" charset="0"/>
              </a:rPr>
              <a:t>Downtime :</a:t>
            </a:r>
          </a:p>
          <a:p>
            <a:pPr indent="457200" fontAlgn="base">
              <a:lnSpc>
                <a:spcPct val="107000"/>
              </a:lnSpc>
              <a:spcAft>
                <a:spcPts val="800"/>
              </a:spcAft>
            </a:pPr>
            <a:r>
              <a:rPr lang="en-IN" dirty="0">
                <a:solidFill>
                  <a:srgbClr val="000000"/>
                </a:solidFill>
                <a:latin typeface="Calibri" panose="020F0502020204030204" pitchFamily="34" charset="0"/>
                <a:ea typeface="Calibri" panose="020F0502020204030204" pitchFamily="34" charset="0"/>
                <a:cs typeface="Calibri" panose="020F0502020204030204" pitchFamily="34" charset="0"/>
              </a:rPr>
              <a:t>3D printing machine does not require constant monitoring. Once we place required jobs in the queue. Machine can run overnight or on weekends. Unless there is an issue with printing operation there is no downtime involved.</a:t>
            </a:r>
          </a:p>
          <a:p>
            <a:pPr indent="457200" fontAlgn="base">
              <a:lnSpc>
                <a:spcPct val="107000"/>
              </a:lnSpc>
              <a:spcAft>
                <a:spcPts val="800"/>
              </a:spcAft>
            </a:pPr>
            <a:r>
              <a:rPr lang="en-IN" dirty="0">
                <a:solidFill>
                  <a:srgbClr val="000000"/>
                </a:solidFill>
                <a:latin typeface="Calibri" panose="020F0502020204030204" pitchFamily="34" charset="0"/>
                <a:ea typeface="Calibri" panose="020F0502020204030204" pitchFamily="34" charset="0"/>
                <a:cs typeface="Calibri" panose="020F0502020204030204" pitchFamily="34" charset="0"/>
              </a:rPr>
              <a:t>In the initial stage, till the time all engineering team gets properly trained on the 3D printing operation, we need to take care that there is minimum downtime involved. </a:t>
            </a:r>
          </a:p>
          <a:p>
            <a:pPr indent="457200" fontAlgn="base">
              <a:lnSpc>
                <a:spcPct val="107000"/>
              </a:lnSpc>
              <a:spcAft>
                <a:spcPts val="800"/>
              </a:spcAft>
            </a:pPr>
            <a:r>
              <a:rPr lang="en-IN" b="1" dirty="0">
                <a:solidFill>
                  <a:srgbClr val="000000"/>
                </a:solidFill>
                <a:latin typeface="Calibri" panose="020F0502020204030204" pitchFamily="34" charset="0"/>
                <a:ea typeface="Calibri" panose="020F0502020204030204" pitchFamily="34" charset="0"/>
                <a:cs typeface="Calibri" panose="020F0502020204030204" pitchFamily="34" charset="0"/>
              </a:rPr>
              <a:t>Carbon footprint </a:t>
            </a:r>
          </a:p>
          <a:p>
            <a:pPr indent="457200" fontAlgn="base">
              <a:lnSpc>
                <a:spcPct val="107000"/>
              </a:lnSpc>
              <a:spcAft>
                <a:spcPts val="800"/>
              </a:spcAft>
            </a:pPr>
            <a:r>
              <a:rPr lang="en-IN" dirty="0">
                <a:solidFill>
                  <a:srgbClr val="000000"/>
                </a:solidFill>
                <a:latin typeface="Calibri" panose="020F0502020204030204" pitchFamily="34" charset="0"/>
                <a:ea typeface="Calibri" panose="020F0502020204030204" pitchFamily="34" charset="0"/>
                <a:cs typeface="Calibri" panose="020F0502020204030204" pitchFamily="34" charset="0"/>
              </a:rPr>
              <a:t>3D printing machine will be running all the time. This will add to additional carbon emission from Safran. But same parts were already being manufactured at different locations. So net environmental impact is zero. </a:t>
            </a:r>
          </a:p>
          <a:p>
            <a:pPr indent="457200" fontAlgn="base">
              <a:lnSpc>
                <a:spcPct val="107000"/>
              </a:lnSpc>
              <a:spcAft>
                <a:spcPts val="800"/>
              </a:spcAft>
            </a:pPr>
            <a:r>
              <a:rPr lang="en-IN" b="1" dirty="0">
                <a:solidFill>
                  <a:srgbClr val="000000"/>
                </a:solidFill>
                <a:latin typeface="Calibri" panose="020F0502020204030204" pitchFamily="34" charset="0"/>
                <a:cs typeface="Calibri" panose="020F0502020204030204" pitchFamily="34" charset="0"/>
              </a:rPr>
              <a:t>Logistics </a:t>
            </a:r>
          </a:p>
          <a:p>
            <a:pPr indent="457200" fontAlgn="base">
              <a:lnSpc>
                <a:spcPct val="107000"/>
              </a:lnSpc>
              <a:spcAft>
                <a:spcPts val="800"/>
              </a:spcAft>
            </a:pPr>
            <a:r>
              <a:rPr lang="en-IN" dirty="0">
                <a:solidFill>
                  <a:srgbClr val="000000"/>
                </a:solidFill>
                <a:latin typeface="Calibri" panose="020F0502020204030204" pitchFamily="34" charset="0"/>
                <a:ea typeface="Calibri" panose="020F0502020204030204" pitchFamily="34" charset="0"/>
                <a:cs typeface="Calibri" panose="020F0502020204030204" pitchFamily="34" charset="0"/>
              </a:rPr>
              <a:t>3D printing machine will be installed in the Aftermarket Engineering department next to Design team. This will reduce all movement of printed parts. </a:t>
            </a:r>
            <a:r>
              <a:rPr lang="en-IN"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IN" sz="1800" dirty="0">
                <a:solidFill>
                  <a:srgbClr val="666666"/>
                </a:solidFill>
                <a:effectLst/>
                <a:latin typeface="Open Sans" panose="020B0606030504020204" pitchFamily="34" charset="0"/>
                <a:ea typeface="Calibri" panose="020F0502020204030204" pitchFamily="34" charset="0"/>
                <a:cs typeface="Times New Roman" panose="02020603050405020304" pitchFamily="18" charset="0"/>
              </a:rPr>
              <a:t> </a:t>
            </a:r>
            <a:r>
              <a:rPr lang="en-IN"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5437798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C8065C8B-C220-780B-9212-7444C98A6644}"/>
              </a:ext>
            </a:extLst>
          </p:cNvPr>
          <p:cNvSpPr txBox="1"/>
          <p:nvPr/>
        </p:nvSpPr>
        <p:spPr>
          <a:xfrm>
            <a:off x="10058401" y="295275"/>
            <a:ext cx="1795462" cy="369332"/>
          </a:xfrm>
          <a:prstGeom prst="rect">
            <a:avLst/>
          </a:prstGeom>
          <a:solidFill>
            <a:schemeClr val="accent1">
              <a:lumMod val="40000"/>
              <a:lumOff val="60000"/>
            </a:schemeClr>
          </a:solidFill>
          <a:ln>
            <a:solidFill>
              <a:schemeClr val="tx1"/>
            </a:solidFill>
          </a:ln>
        </p:spPr>
        <p:txBody>
          <a:bodyPr wrap="square" rtlCol="0">
            <a:spAutoFit/>
          </a:bodyPr>
          <a:lstStyle>
            <a:defPPr>
              <a:defRPr lang="en-US"/>
            </a:defPPr>
          </a:lstStyle>
          <a:p>
            <a:r>
              <a:rPr lang="en-US" dirty="0"/>
              <a:t>Date: 30-May-23</a:t>
            </a:r>
            <a:endParaRPr lang="en-IN" dirty="0"/>
          </a:p>
        </p:txBody>
      </p:sp>
      <p:sp>
        <p:nvSpPr>
          <p:cNvPr id="2" name="TextBox 1">
            <a:extLst>
              <a:ext uri="{FF2B5EF4-FFF2-40B4-BE49-F238E27FC236}">
                <a16:creationId xmlns:a16="http://schemas.microsoft.com/office/drawing/2014/main" id="{311B8DED-F033-11F6-1636-3E69036B9C1F}"/>
              </a:ext>
            </a:extLst>
          </p:cNvPr>
          <p:cNvSpPr txBox="1"/>
          <p:nvPr/>
        </p:nvSpPr>
        <p:spPr>
          <a:xfrm>
            <a:off x="595312" y="782308"/>
            <a:ext cx="8548688" cy="458780"/>
          </a:xfrm>
          <a:prstGeom prst="rect">
            <a:avLst/>
          </a:prstGeom>
          <a:noFill/>
        </p:spPr>
        <p:txBody>
          <a:bodyPr wrap="square">
            <a:spAutoFit/>
          </a:bodyPr>
          <a:lstStyle/>
          <a:p>
            <a:pPr>
              <a:lnSpc>
                <a:spcPct val="107000"/>
              </a:lnSpc>
              <a:spcAft>
                <a:spcPts val="800"/>
              </a:spcAft>
            </a:pPr>
            <a:r>
              <a:rPr lang="en-IN" sz="2400" b="1" dirty="0">
                <a:solidFill>
                  <a:srgbClr val="0000FF"/>
                </a:solidFill>
                <a:latin typeface="Arial" panose="020B0604020202020204" pitchFamily="34" charset="0"/>
                <a:cs typeface="Times New Roman" panose="02020603050405020304" pitchFamily="18" charset="0"/>
              </a:rPr>
              <a:t>7. Conclusion and Recommendation </a:t>
            </a:r>
          </a:p>
        </p:txBody>
      </p:sp>
      <p:sp>
        <p:nvSpPr>
          <p:cNvPr id="4" name="TextBox 3">
            <a:extLst>
              <a:ext uri="{FF2B5EF4-FFF2-40B4-BE49-F238E27FC236}">
                <a16:creationId xmlns:a16="http://schemas.microsoft.com/office/drawing/2014/main" id="{3B0574F2-3C45-8062-1B2A-49E8E6A780D2}"/>
              </a:ext>
            </a:extLst>
          </p:cNvPr>
          <p:cNvSpPr txBox="1"/>
          <p:nvPr/>
        </p:nvSpPr>
        <p:spPr>
          <a:xfrm>
            <a:off x="595312" y="1345863"/>
            <a:ext cx="11001374" cy="5399812"/>
          </a:xfrm>
          <a:prstGeom prst="rect">
            <a:avLst/>
          </a:prstGeom>
          <a:noFill/>
        </p:spPr>
        <p:txBody>
          <a:bodyPr wrap="square">
            <a:spAutoFit/>
          </a:bodyPr>
          <a:lstStyle/>
          <a:p>
            <a:pPr marL="285750" indent="-285750">
              <a:lnSpc>
                <a:spcPct val="107000"/>
              </a:lnSpc>
              <a:spcAft>
                <a:spcPts val="200"/>
              </a:spcAft>
              <a:buFont typeface="Wingdings" panose="05000000000000000000" pitchFamily="2" charset="2"/>
              <a:buChar char="Ø"/>
            </a:pPr>
            <a:r>
              <a:rPr lang="en-US" sz="1800" dirty="0">
                <a:effectLst/>
                <a:latin typeface="Calibri" panose="020F0502020204030204" pitchFamily="34" charset="0"/>
                <a:ea typeface="Calibri" panose="020F0502020204030204" pitchFamily="34" charset="0"/>
                <a:cs typeface="Times New Roman" panose="02020603050405020304" pitchFamily="18" charset="0"/>
              </a:rPr>
              <a:t>Financial tools like Payback period, NPV &amp; IRR shows that this project will generate incremental value. </a:t>
            </a:r>
          </a:p>
          <a:p>
            <a:pPr marL="285750" indent="-285750">
              <a:lnSpc>
                <a:spcPct val="107000"/>
              </a:lnSpc>
              <a:spcAft>
                <a:spcPts val="200"/>
              </a:spcAft>
              <a:buFont typeface="Wingdings" panose="05000000000000000000" pitchFamily="2" charset="2"/>
              <a:buChar char="Ø"/>
            </a:pPr>
            <a:endParaRPr lang="en-US" sz="8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200"/>
              </a:spcAft>
              <a:buFont typeface="Wingdings" panose="05000000000000000000" pitchFamily="2" charset="2"/>
              <a:buChar char="Ø"/>
            </a:pPr>
            <a:r>
              <a:rPr lang="en-US" dirty="0">
                <a:latin typeface="Calibri" panose="020F0502020204030204" pitchFamily="34" charset="0"/>
                <a:ea typeface="Calibri" panose="020F0502020204030204" pitchFamily="34" charset="0"/>
                <a:cs typeface="Times New Roman" panose="02020603050405020304" pitchFamily="18" charset="0"/>
              </a:rPr>
              <a:t>Apart from financial benefits, this project will offer flexibility in the design team. </a:t>
            </a:r>
            <a:r>
              <a:rPr lang="en-US" sz="1800" dirty="0">
                <a:effectLst/>
                <a:latin typeface="Calibri" panose="020F0502020204030204" pitchFamily="34" charset="0"/>
                <a:ea typeface="Calibri" panose="020F0502020204030204" pitchFamily="34" charset="0"/>
                <a:cs typeface="Times New Roman" panose="02020603050405020304" pitchFamily="18" charset="0"/>
              </a:rPr>
              <a:t>We </a:t>
            </a:r>
            <a:r>
              <a:rPr lang="en-US" dirty="0">
                <a:latin typeface="Calibri" panose="020F0502020204030204" pitchFamily="34" charset="0"/>
                <a:ea typeface="Calibri" panose="020F0502020204030204" pitchFamily="34" charset="0"/>
                <a:cs typeface="Times New Roman" panose="02020603050405020304" pitchFamily="18" charset="0"/>
              </a:rPr>
              <a:t>can come up with multiple proposals &amp; as 3D printing machine is near design area, designers can try multiple prototyping parts simultaneously. 3D printing machine is capable of producing parts 24 X 7. Overnight parts can be produced &amp; trials can be conducted next day morning.</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fontAlgn="base">
              <a:lnSpc>
                <a:spcPct val="107000"/>
              </a:lnSpc>
              <a:spcAft>
                <a:spcPts val="200"/>
              </a:spcAft>
              <a:buFont typeface="Wingdings" panose="05000000000000000000" pitchFamily="2" charset="2"/>
              <a:buChar char="Ø"/>
            </a:pPr>
            <a:r>
              <a:rPr lang="en-US" dirty="0">
                <a:latin typeface="Calibri" panose="020F0502020204030204" pitchFamily="34" charset="0"/>
                <a:ea typeface="Calibri" panose="020F0502020204030204" pitchFamily="34" charset="0"/>
                <a:cs typeface="Times New Roman" panose="02020603050405020304" pitchFamily="18" charset="0"/>
              </a:rPr>
              <a:t>This project will offer </a:t>
            </a:r>
            <a:r>
              <a:rPr lang="en-IN" dirty="0">
                <a:solidFill>
                  <a:srgbClr val="000000"/>
                </a:solidFill>
                <a:latin typeface="Calibri" panose="020F0502020204030204" pitchFamily="34" charset="0"/>
                <a:cs typeface="Calibri" panose="020F0502020204030204" pitchFamily="34" charset="0"/>
              </a:rPr>
              <a:t>an opportunity to develop innovation &amp; development culture in the organisation.</a:t>
            </a:r>
            <a:r>
              <a:rPr lang="en-IN" sz="2400" b="1" dirty="0">
                <a:solidFill>
                  <a:srgbClr val="0000FF"/>
                </a:solidFill>
                <a:latin typeface="Arial" panose="020B0604020202020204" pitchFamily="34" charset="0"/>
                <a:cs typeface="Times New Roman" panose="02020603050405020304" pitchFamily="18" charset="0"/>
              </a:rPr>
              <a: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indent="457200">
              <a:lnSpc>
                <a:spcPct val="107000"/>
              </a:lnSpc>
              <a:spcAft>
                <a:spcPts val="800"/>
              </a:spcAft>
            </a:pPr>
            <a:endParaRPr lang="en-IN" sz="800" dirty="0">
              <a:solidFill>
                <a:srgbClr val="000000"/>
              </a:solidFill>
              <a:latin typeface="Calibri" panose="020F0502020204030204" pitchFamily="34" charset="0"/>
              <a:cs typeface="Calibri" panose="020F0502020204030204" pitchFamily="34" charset="0"/>
            </a:endParaRPr>
          </a:p>
          <a:p>
            <a:pPr indent="457200">
              <a:lnSpc>
                <a:spcPct val="107000"/>
              </a:lnSpc>
              <a:spcAft>
                <a:spcPts val="800"/>
              </a:spcAft>
            </a:pPr>
            <a:r>
              <a:rPr lang="en-IN" dirty="0">
                <a:solidFill>
                  <a:srgbClr val="000000"/>
                </a:solidFill>
                <a:latin typeface="Calibri" panose="020F0502020204030204" pitchFamily="34" charset="0"/>
                <a:cs typeface="Calibri" panose="020F0502020204030204" pitchFamily="34" charset="0"/>
              </a:rPr>
              <a:t>We recommend to approve this project based on positive outcome of financial tools. In first phase we are proposing to use 3D printing machine for plastic prototyping parts, Jigs &amp; fixtures. </a:t>
            </a:r>
          </a:p>
          <a:p>
            <a:pPr indent="457200">
              <a:lnSpc>
                <a:spcPct val="107000"/>
              </a:lnSpc>
              <a:spcAft>
                <a:spcPts val="800"/>
              </a:spcAft>
            </a:pPr>
            <a:r>
              <a:rPr lang="en-IN" b="1" dirty="0">
                <a:solidFill>
                  <a:srgbClr val="000000"/>
                </a:solidFill>
                <a:latin typeface="Calibri" panose="020F0502020204030204" pitchFamily="34" charset="0"/>
                <a:cs typeface="Calibri" panose="020F0502020204030204" pitchFamily="34" charset="0"/>
              </a:rPr>
              <a:t>After successful implementation of this project we can explore options to use 3D printed parts for production parts in seating product. But this application has some challenges. </a:t>
            </a:r>
          </a:p>
          <a:p>
            <a:pPr marL="285750" indent="-285750">
              <a:lnSpc>
                <a:spcPct val="107000"/>
              </a:lnSpc>
              <a:spcAft>
                <a:spcPts val="800"/>
              </a:spcAft>
              <a:buFont typeface="Wingdings" panose="05000000000000000000" pitchFamily="2" charset="2"/>
              <a:buChar char="Ø"/>
            </a:pPr>
            <a:r>
              <a:rPr lang="en-IN" dirty="0">
                <a:solidFill>
                  <a:srgbClr val="000000"/>
                </a:solidFill>
                <a:latin typeface="Calibri" panose="020F0502020204030204" pitchFamily="34" charset="0"/>
                <a:cs typeface="Calibri" panose="020F0502020204030204" pitchFamily="34" charset="0"/>
              </a:rPr>
              <a:t>Plastic 3D printed parts come in different colour. Airline need to agree on using available colour options. Trim and finish may show slight difference in the 3D printed parts colour. Even though we use paint or laminate over plastic parts, after long operation some wear and tear may happen. </a:t>
            </a:r>
          </a:p>
          <a:p>
            <a:pPr marL="285750" indent="-285750">
              <a:lnSpc>
                <a:spcPct val="107000"/>
              </a:lnSpc>
              <a:spcAft>
                <a:spcPts val="800"/>
              </a:spcAft>
              <a:buFont typeface="Wingdings" panose="05000000000000000000" pitchFamily="2" charset="2"/>
              <a:buChar char="Ø"/>
            </a:pPr>
            <a:r>
              <a:rPr lang="en-IN" dirty="0">
                <a:solidFill>
                  <a:srgbClr val="000000"/>
                </a:solidFill>
                <a:latin typeface="Calibri" panose="020F0502020204030204" pitchFamily="34" charset="0"/>
                <a:cs typeface="Calibri" panose="020F0502020204030204" pitchFamily="34" charset="0"/>
              </a:rPr>
              <a:t>Ultem material is approved for aerospace application. But for each application based on size, shape &amp; combination of leather, foam Each 3D printed part needs to pass flammability testing for aerospace application. </a:t>
            </a:r>
          </a:p>
        </p:txBody>
      </p:sp>
    </p:spTree>
    <p:extLst>
      <p:ext uri="{BB962C8B-B14F-4D97-AF65-F5344CB8AC3E}">
        <p14:creationId xmlns:p14="http://schemas.microsoft.com/office/powerpoint/2010/main" val="7675131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C8065C8B-C220-780B-9212-7444C98A6644}"/>
              </a:ext>
            </a:extLst>
          </p:cNvPr>
          <p:cNvSpPr txBox="1"/>
          <p:nvPr/>
        </p:nvSpPr>
        <p:spPr>
          <a:xfrm>
            <a:off x="10058401" y="295275"/>
            <a:ext cx="1795462" cy="369332"/>
          </a:xfrm>
          <a:prstGeom prst="rect">
            <a:avLst/>
          </a:prstGeom>
          <a:solidFill>
            <a:schemeClr val="accent1">
              <a:lumMod val="40000"/>
              <a:lumOff val="60000"/>
            </a:schemeClr>
          </a:solidFill>
          <a:ln>
            <a:solidFill>
              <a:schemeClr val="tx1"/>
            </a:solidFill>
          </a:ln>
        </p:spPr>
        <p:txBody>
          <a:bodyPr wrap="square" rtlCol="0">
            <a:spAutoFit/>
          </a:bodyPr>
          <a:lstStyle>
            <a:defPPr>
              <a:defRPr lang="en-US"/>
            </a:defPPr>
          </a:lstStyle>
          <a:p>
            <a:r>
              <a:rPr lang="en-US" dirty="0"/>
              <a:t>Date: 30-May-23</a:t>
            </a:r>
            <a:endParaRPr lang="en-IN" dirty="0"/>
          </a:p>
        </p:txBody>
      </p:sp>
      <p:sp>
        <p:nvSpPr>
          <p:cNvPr id="2" name="TextBox 1">
            <a:extLst>
              <a:ext uri="{FF2B5EF4-FFF2-40B4-BE49-F238E27FC236}">
                <a16:creationId xmlns:a16="http://schemas.microsoft.com/office/drawing/2014/main" id="{311B8DED-F033-11F6-1636-3E69036B9C1F}"/>
              </a:ext>
            </a:extLst>
          </p:cNvPr>
          <p:cNvSpPr txBox="1"/>
          <p:nvPr/>
        </p:nvSpPr>
        <p:spPr>
          <a:xfrm>
            <a:off x="595312" y="782308"/>
            <a:ext cx="8548688" cy="458780"/>
          </a:xfrm>
          <a:prstGeom prst="rect">
            <a:avLst/>
          </a:prstGeom>
          <a:noFill/>
        </p:spPr>
        <p:txBody>
          <a:bodyPr wrap="square">
            <a:spAutoFit/>
          </a:bodyPr>
          <a:lstStyle/>
          <a:p>
            <a:pPr>
              <a:lnSpc>
                <a:spcPct val="107000"/>
              </a:lnSpc>
              <a:spcAft>
                <a:spcPts val="800"/>
              </a:spcAft>
            </a:pPr>
            <a:r>
              <a:rPr lang="en-IN" sz="2400" b="1" dirty="0">
                <a:solidFill>
                  <a:srgbClr val="0000FF"/>
                </a:solidFill>
                <a:latin typeface="Arial" panose="020B0604020202020204" pitchFamily="34" charset="0"/>
                <a:cs typeface="Times New Roman" panose="02020603050405020304" pitchFamily="18" charset="0"/>
              </a:rPr>
              <a:t>8. References</a:t>
            </a:r>
          </a:p>
        </p:txBody>
      </p:sp>
      <p:sp>
        <p:nvSpPr>
          <p:cNvPr id="4" name="TextBox 3">
            <a:extLst>
              <a:ext uri="{FF2B5EF4-FFF2-40B4-BE49-F238E27FC236}">
                <a16:creationId xmlns:a16="http://schemas.microsoft.com/office/drawing/2014/main" id="{BD828217-A02B-5263-CC03-41243083F73D}"/>
              </a:ext>
            </a:extLst>
          </p:cNvPr>
          <p:cNvSpPr txBox="1"/>
          <p:nvPr/>
        </p:nvSpPr>
        <p:spPr>
          <a:xfrm>
            <a:off x="516729" y="1241088"/>
            <a:ext cx="11208545" cy="5630324"/>
          </a:xfrm>
          <a:prstGeom prst="rect">
            <a:avLst/>
          </a:prstGeom>
          <a:noFill/>
        </p:spPr>
        <p:txBody>
          <a:bodyPr wrap="square">
            <a:spAutoFit/>
          </a:bodyPr>
          <a:lstStyle/>
          <a:p>
            <a:pPr>
              <a:lnSpc>
                <a:spcPct val="107000"/>
              </a:lnSpc>
              <a:spcAft>
                <a:spcPts val="600"/>
              </a:spcAft>
            </a:pPr>
            <a:r>
              <a:rPr lang="en-IN" sz="1600" dirty="0">
                <a:solidFill>
                  <a:srgbClr val="000000"/>
                </a:solidFill>
                <a:effectLst/>
                <a:latin typeface="Arial" panose="020B0604020202020204" pitchFamily="34" charset="0"/>
                <a:ea typeface="Calibri" panose="020F0502020204030204" pitchFamily="34" charset="0"/>
                <a:cs typeface="Arial" panose="020B0604020202020204" pitchFamily="34" charset="0"/>
              </a:rPr>
              <a:t>Schwab, K. (2017) The Forth Industrial Revolution. Great Britain: Portfolio Penguin </a:t>
            </a:r>
            <a:endParaRPr lang="en-IN" sz="16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IN" sz="1600" dirty="0">
                <a:solidFill>
                  <a:srgbClr val="000000"/>
                </a:solidFill>
                <a:effectLst/>
                <a:latin typeface="Arial" panose="020B0604020202020204" pitchFamily="34" charset="0"/>
                <a:ea typeface="Calibri" panose="020F0502020204030204" pitchFamily="34" charset="0"/>
                <a:cs typeface="Arial" panose="020B0604020202020204" pitchFamily="34" charset="0"/>
              </a:rPr>
              <a:t>Fields, Edward. </a:t>
            </a:r>
            <a:r>
              <a:rPr lang="en-IN" sz="1600" i="1" dirty="0">
                <a:effectLst/>
                <a:latin typeface="Arial" panose="020B0604020202020204" pitchFamily="34" charset="0"/>
                <a:ea typeface="Calibri" panose="020F0502020204030204" pitchFamily="34" charset="0"/>
                <a:cs typeface="Arial" panose="020B0604020202020204" pitchFamily="34" charset="0"/>
              </a:rPr>
              <a:t>The Essentials of Finance and Accounting for Nonfinancial Managers</a:t>
            </a:r>
            <a:r>
              <a:rPr lang="en-IN" sz="16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AMACOM, 2016.</a:t>
            </a:r>
            <a:endParaRPr lang="en-IN" sz="1600" i="1" dirty="0">
              <a:solidFill>
                <a:srgbClr val="000000"/>
              </a:solidFill>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IN" sz="1600" dirty="0">
                <a:solidFill>
                  <a:srgbClr val="000000"/>
                </a:solidFill>
                <a:effectLst/>
                <a:latin typeface="Arial" panose="020B0604020202020204" pitchFamily="34" charset="0"/>
                <a:ea typeface="Calibri" panose="020F0502020204030204" pitchFamily="34" charset="0"/>
                <a:cs typeface="Arial" panose="020B0604020202020204" pitchFamily="34" charset="0"/>
              </a:rPr>
              <a:t>Fridson, Martin S ; Alvarez, Fernando, Financial statement analysis: a practitioner's guide, 4th edition, Wiley, 2010</a:t>
            </a:r>
            <a:endParaRPr lang="en-IN" sz="1600" dirty="0">
              <a:effectLst/>
              <a:latin typeface="Arial" panose="020B0604020202020204" pitchFamily="34" charset="0"/>
              <a:ea typeface="Calibri" panose="020F0502020204030204" pitchFamily="34" charset="0"/>
              <a:cs typeface="Arial" panose="020B0604020202020204" pitchFamily="34" charset="0"/>
            </a:endParaRPr>
          </a:p>
          <a:p>
            <a:pPr>
              <a:spcAft>
                <a:spcPts val="1200"/>
              </a:spcAft>
            </a:pPr>
            <a:r>
              <a:rPr lang="en-IN" sz="1600" b="0" kern="0" dirty="0">
                <a:effectLst/>
                <a:latin typeface="Arial" panose="020B0604020202020204" pitchFamily="34" charset="0"/>
                <a:ea typeface="Calibri" panose="020F0502020204030204" pitchFamily="34" charset="0"/>
                <a:cs typeface="Arial" panose="020B0604020202020204" pitchFamily="34" charset="0"/>
              </a:rPr>
              <a:t> </a:t>
            </a:r>
            <a:r>
              <a:rPr lang="en-IN" sz="1600" dirty="0" err="1">
                <a:effectLst/>
                <a:latin typeface="Arial" panose="020B0604020202020204" pitchFamily="34" charset="0"/>
                <a:ea typeface="Calibri" panose="020F0502020204030204" pitchFamily="34" charset="0"/>
                <a:cs typeface="Arial" panose="020B0604020202020204" pitchFamily="34" charset="0"/>
              </a:rPr>
              <a:t>Gurufocus</a:t>
            </a:r>
            <a:r>
              <a:rPr lang="en-IN" sz="1600" dirty="0">
                <a:effectLst/>
                <a:latin typeface="Arial" panose="020B0604020202020204" pitchFamily="34" charset="0"/>
                <a:ea typeface="Calibri" panose="020F0502020204030204" pitchFamily="34" charset="0"/>
                <a:cs typeface="Arial" panose="020B0604020202020204" pitchFamily="34" charset="0"/>
              </a:rPr>
              <a:t>, 2022 </a:t>
            </a:r>
            <a:r>
              <a:rPr lang="en-IN" sz="16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https://www.gurufocus.com/term/wacc/TPE:2634/WACC-/Aerospace-Industrial-Development-Corp</a:t>
            </a:r>
            <a:r>
              <a:rPr lang="en-IN" sz="1600" dirty="0">
                <a:effectLst/>
                <a:latin typeface="Arial" panose="020B0604020202020204" pitchFamily="34" charset="0"/>
                <a:ea typeface="Calibri" panose="020F0502020204030204" pitchFamily="34" charset="0"/>
                <a:cs typeface="Arial" panose="020B0604020202020204" pitchFamily="34" charset="0"/>
              </a:rPr>
              <a:t>  </a:t>
            </a:r>
          </a:p>
          <a:p>
            <a:pPr>
              <a:spcAft>
                <a:spcPts val="1200"/>
              </a:spcAft>
            </a:pPr>
            <a:r>
              <a:rPr lang="en-IN" sz="1600" b="0" kern="0" dirty="0">
                <a:effectLst/>
                <a:latin typeface="Arial" panose="020B0604020202020204" pitchFamily="34" charset="0"/>
                <a:ea typeface="Calibri" panose="020F0502020204030204" pitchFamily="34" charset="0"/>
                <a:cs typeface="Arial" panose="020B0604020202020204" pitchFamily="34" charset="0"/>
              </a:rPr>
              <a:t> </a:t>
            </a:r>
            <a:r>
              <a:rPr lang="en-IN" sz="1600" dirty="0" err="1">
                <a:effectLst/>
                <a:latin typeface="Arial" panose="020B0604020202020204" pitchFamily="34" charset="0"/>
                <a:ea typeface="Calibri" panose="020F0502020204030204" pitchFamily="34" charset="0"/>
                <a:cs typeface="Arial" panose="020B0604020202020204" pitchFamily="34" charset="0"/>
              </a:rPr>
              <a:t>accaglobal</a:t>
            </a:r>
            <a:r>
              <a:rPr lang="en-IN" sz="1600" dirty="0">
                <a:effectLst/>
                <a:latin typeface="Arial" panose="020B0604020202020204" pitchFamily="34" charset="0"/>
                <a:ea typeface="Calibri" panose="020F0502020204030204" pitchFamily="34" charset="0"/>
                <a:cs typeface="Arial" panose="020B0604020202020204" pitchFamily="34" charset="0"/>
              </a:rPr>
              <a:t>, (2023)</a:t>
            </a:r>
            <a:r>
              <a:rPr lang="en-IN" sz="16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https://www.accaglobal.com/uk/en/student/exam-support-resources/foundation-level-study-resources/ffm/ffm-technical-articles/discounted-payback.html</a:t>
            </a:r>
            <a:r>
              <a:rPr lang="en-IN" sz="1600" dirty="0">
                <a:effectLst/>
                <a:latin typeface="Arial" panose="020B0604020202020204" pitchFamily="34" charset="0"/>
                <a:ea typeface="Calibri" panose="020F0502020204030204" pitchFamily="34" charset="0"/>
                <a:cs typeface="Arial" panose="020B0604020202020204" pitchFamily="34" charset="0"/>
              </a:rPr>
              <a:t> </a:t>
            </a:r>
            <a:r>
              <a:rPr lang="en-IN" sz="1600" b="0" kern="0" dirty="0">
                <a:effectLst/>
                <a:latin typeface="Arial" panose="020B0604020202020204" pitchFamily="34" charset="0"/>
                <a:ea typeface="Calibri" panose="020F0502020204030204" pitchFamily="34" charset="0"/>
                <a:cs typeface="Arial" panose="020B0604020202020204" pitchFamily="34" charset="0"/>
              </a:rPr>
              <a:t> </a:t>
            </a:r>
          </a:p>
          <a:p>
            <a:pPr>
              <a:spcAft>
                <a:spcPts val="1200"/>
              </a:spcAft>
            </a:pPr>
            <a:r>
              <a:rPr lang="en-IN" sz="16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Mymangement</a:t>
            </a:r>
            <a:r>
              <a:rPr lang="en-IN"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guide, (2022) </a:t>
            </a:r>
            <a:r>
              <a:rPr lang="en-IN" sz="16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4"/>
              </a:rPr>
              <a:t>https://mymanagementguide.com/basics/what-is-a-project/</a:t>
            </a:r>
            <a:endParaRPr lang="en-IN" sz="16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IN"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IN" sz="16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Mymangement</a:t>
            </a:r>
            <a:r>
              <a:rPr lang="en-IN"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guide, (2022) </a:t>
            </a:r>
            <a:r>
              <a:rPr lang="en-IN" sz="16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https://mymanagementguide.com/project-appraisal-definition-and-steps/</a:t>
            </a:r>
            <a:r>
              <a:rPr lang="en-IN" sz="1600" dirty="0">
                <a:effectLst/>
                <a:latin typeface="Arial" panose="020B0604020202020204" pitchFamily="34" charset="0"/>
                <a:ea typeface="Calibri" panose="020F0502020204030204" pitchFamily="34" charset="0"/>
                <a:cs typeface="Arial" panose="020B0604020202020204" pitchFamily="34" charset="0"/>
              </a:rPr>
              <a:t> </a:t>
            </a:r>
          </a:p>
          <a:p>
            <a:pPr>
              <a:lnSpc>
                <a:spcPct val="107000"/>
              </a:lnSpc>
              <a:spcAft>
                <a:spcPts val="800"/>
              </a:spcAft>
            </a:pPr>
            <a:r>
              <a:rPr lang="en-IN" sz="1600" dirty="0">
                <a:effectLst/>
                <a:latin typeface="Arial" panose="020B0604020202020204" pitchFamily="34" charset="0"/>
                <a:ea typeface="Calibri" panose="020F0502020204030204" pitchFamily="34" charset="0"/>
                <a:cs typeface="Arial" panose="020B0604020202020204" pitchFamily="34" charset="0"/>
              </a:rPr>
              <a:t> APM, (2023)</a:t>
            </a:r>
            <a:r>
              <a:rPr lang="en-IN" sz="16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6"/>
              </a:rPr>
              <a:t>https://www.apm.org.uk/resources/what-is-project-management/what-is-investment-appraisal-and-project-funding</a:t>
            </a:r>
            <a:endParaRPr lang="en-IN" sz="16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IN" sz="1600" dirty="0">
                <a:effectLst/>
                <a:latin typeface="Arial" panose="020B0604020202020204" pitchFamily="34" charset="0"/>
                <a:ea typeface="Calibri" panose="020F0502020204030204" pitchFamily="34" charset="0"/>
                <a:cs typeface="Arial" panose="020B0604020202020204" pitchFamily="34" charset="0"/>
              </a:rPr>
              <a:t>CFI Team, (2021)</a:t>
            </a:r>
            <a:r>
              <a:rPr lang="en-IN" sz="16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7"/>
              </a:rPr>
              <a:t>https://corporatefinanceinstitute.com/resources/accounting/benefit-cost-ratio-bcr/</a:t>
            </a:r>
            <a:endParaRPr lang="en-IN" sz="16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600"/>
              </a:spcAft>
            </a:pPr>
            <a:r>
              <a:rPr lang="en-IN" sz="1600" dirty="0">
                <a:effectLst/>
                <a:latin typeface="Arial" panose="020B0604020202020204" pitchFamily="34" charset="0"/>
                <a:ea typeface="Calibri" panose="020F0502020204030204" pitchFamily="34" charset="0"/>
                <a:cs typeface="Arial" panose="020B0604020202020204" pitchFamily="34" charset="0"/>
              </a:rPr>
              <a:t>CFI Team, (2020)</a:t>
            </a:r>
            <a:r>
              <a:rPr lang="en-IN" sz="16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8"/>
              </a:rPr>
              <a:t>https://corporatefinanceinstitute.com/resources/valuation/internal-rate-return-irr/</a:t>
            </a:r>
            <a:r>
              <a:rPr lang="en-IN" sz="16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rPr>
              <a:t> </a:t>
            </a:r>
            <a:endParaRPr lang="en-IN" sz="1600" u="sng" dirty="0">
              <a:solidFill>
                <a:srgbClr val="000000"/>
              </a:solidFill>
              <a:latin typeface="Arial" panose="020B0604020202020204" pitchFamily="34" charset="0"/>
              <a:ea typeface="Times New Roman" panose="02020603050405020304" pitchFamily="18" charset="0"/>
              <a:cs typeface="Arial" panose="020B0604020202020204" pitchFamily="34" charset="0"/>
            </a:endParaRPr>
          </a:p>
          <a:p>
            <a:pPr>
              <a:lnSpc>
                <a:spcPct val="107000"/>
              </a:lnSpc>
              <a:spcAft>
                <a:spcPts val="600"/>
              </a:spcAft>
            </a:pPr>
            <a:r>
              <a:rPr lang="en-IN"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James C, 2023 </a:t>
            </a:r>
            <a:r>
              <a:rPr lang="en-IN" sz="16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9"/>
              </a:rPr>
              <a:t>https://www.investopedia.com/terms/p/profitability.asp</a:t>
            </a:r>
            <a:endParaRPr lang="en-IN" sz="16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IN"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Masterclass, (2021)</a:t>
            </a:r>
            <a:r>
              <a:rPr lang="en-IN" sz="16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10"/>
              </a:rPr>
              <a:t>https://www.masterclass.com/articles/accounting-rate-of-return-explained</a:t>
            </a:r>
            <a:endParaRPr lang="en-IN" sz="16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IN"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Coaching in education, (2010)</a:t>
            </a:r>
            <a:r>
              <a:rPr lang="en-IN" sz="16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11"/>
              </a:rPr>
              <a:t>https://www.youtube.com/watch?v=D1G8Y1Ob3Co</a:t>
            </a:r>
            <a:r>
              <a:rPr lang="en-IN"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IN" sz="16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IN" sz="1600" dirty="0">
                <a:effectLst/>
                <a:latin typeface="Arial" panose="020B0604020202020204" pitchFamily="34" charset="0"/>
                <a:ea typeface="Times New Roman" panose="02020603050405020304" pitchFamily="18" charset="0"/>
                <a:cs typeface="Arial" panose="020B0604020202020204" pitchFamily="34" charset="0"/>
              </a:rPr>
              <a:t> Bitsize, 2023. </a:t>
            </a:r>
            <a:r>
              <a:rPr lang="en-IN" sz="16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12"/>
              </a:rPr>
              <a:t>https://www.bbc</a:t>
            </a:r>
            <a:r>
              <a:rPr lang="en-IN" sz="1600" u="sng" dirty="0">
                <a:solidFill>
                  <a:srgbClr val="0563C1"/>
                </a:solidFill>
                <a:latin typeface="Arial" panose="020B0604020202020204" pitchFamily="34" charset="0"/>
                <a:ea typeface="Times New Roman" panose="02020603050405020304" pitchFamily="18" charset="0"/>
                <a:cs typeface="Arial" panose="020B0604020202020204" pitchFamily="34" charset="0"/>
              </a:rPr>
              <a:t>.</a:t>
            </a:r>
            <a:r>
              <a:rPr lang="en-IN" sz="1600" u="sng" dirty="0">
                <a:solidFill>
                  <a:srgbClr val="0563C1"/>
                </a:solidFill>
                <a:latin typeface="Arial" panose="020B0604020202020204" pitchFamily="34" charset="0"/>
                <a:ea typeface="Times New Roman" panose="02020603050405020304" pitchFamily="18" charset="0"/>
                <a:cs typeface="Arial" panose="020B0604020202020204" pitchFamily="34" charset="0"/>
                <a:hlinkClick r:id="rId12"/>
              </a:rPr>
              <a:t>co.uk/bitesize/guides/zd83vk7/revision/5</a:t>
            </a:r>
            <a:endParaRPr lang="en-IN" sz="1600" dirty="0">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59737899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1779</TotalTime>
  <Words>1930</Words>
  <Application>Microsoft Office PowerPoint</Application>
  <PresentationFormat>Widescreen</PresentationFormat>
  <Paragraphs>168</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Calibri Light</vt:lpstr>
      <vt:lpstr>Open Sans</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Manasvi Vhanmane</dc:creator>
  <cp:lastModifiedBy>Manasvi Vhanmane</cp:lastModifiedBy>
  <cp:revision>36</cp:revision>
  <dcterms:created xsi:type="dcterms:W3CDTF">2022-10-15T10:41:21Z</dcterms:created>
  <dcterms:modified xsi:type="dcterms:W3CDTF">2023-05-30T21:18:01Z</dcterms:modified>
</cp:coreProperties>
</file>