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4"/>
  </p:notesMasterIdLst>
  <p:sldIdLst>
    <p:sldId id="256" r:id="rId5"/>
    <p:sldId id="257" r:id="rId6"/>
    <p:sldId id="259" r:id="rId7"/>
    <p:sldId id="284" r:id="rId8"/>
    <p:sldId id="285" r:id="rId9"/>
    <p:sldId id="299" r:id="rId10"/>
    <p:sldId id="261" r:id="rId11"/>
    <p:sldId id="286" r:id="rId12"/>
    <p:sldId id="292" r:id="rId13"/>
    <p:sldId id="262" r:id="rId14"/>
    <p:sldId id="287" r:id="rId15"/>
    <p:sldId id="298" r:id="rId16"/>
    <p:sldId id="296" r:id="rId17"/>
    <p:sldId id="289" r:id="rId18"/>
    <p:sldId id="294" r:id="rId19"/>
    <p:sldId id="295" r:id="rId20"/>
    <p:sldId id="297" r:id="rId21"/>
    <p:sldId id="293" r:id="rId22"/>
    <p:sldId id="29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0975" autoAdjust="0"/>
  </p:normalViewPr>
  <p:slideViewPr>
    <p:cSldViewPr snapToGrid="0">
      <p:cViewPr varScale="1">
        <p:scale>
          <a:sx n="64" d="100"/>
          <a:sy n="64" d="100"/>
        </p:scale>
        <p:origin x="78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F06EE8E1-BD4D-41A9-A64C-7AEFE794556C}"/>
    <pc:docChg chg="modSld">
      <pc:chgData name="Ross Phillips" userId="c604230b-847d-4cb1-9e23-f810d4c0fde1" providerId="ADAL" clId="{F06EE8E1-BD4D-41A9-A64C-7AEFE794556C}" dt="2026-02-16T13:41:08.920" v="9" actId="20577"/>
      <pc:docMkLst>
        <pc:docMk/>
      </pc:docMkLst>
      <pc:sldChg chg="modSp mod">
        <pc:chgData name="Ross Phillips" userId="c604230b-847d-4cb1-9e23-f810d4c0fde1" providerId="ADAL" clId="{F06EE8E1-BD4D-41A9-A64C-7AEFE794556C}" dt="2026-02-16T13:41:08.920" v="9" actId="20577"/>
        <pc:sldMkLst>
          <pc:docMk/>
          <pc:sldMk cId="3049038320" sldId="285"/>
        </pc:sldMkLst>
        <pc:spChg chg="mod">
          <ac:chgData name="Ross Phillips" userId="c604230b-847d-4cb1-9e23-f810d4c0fde1" providerId="ADAL" clId="{F06EE8E1-BD4D-41A9-A64C-7AEFE794556C}" dt="2026-02-16T13:41:08.920" v="9" actId="20577"/>
          <ac:spMkLst>
            <pc:docMk/>
            <pc:sldMk cId="3049038320" sldId="285"/>
            <ac:spMk id="3" creationId="{2FE3F9CD-4BB7-C093-26C0-49B107FBC6F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A24B80-1249-4812-A13E-58D9535B6E2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A918026-243B-4190-988A-6AC65C618060}">
      <dgm:prSet/>
      <dgm:spPr/>
      <dgm:t>
        <a:bodyPr/>
        <a:lstStyle/>
        <a:p>
          <a:r>
            <a:rPr lang="en-GB"/>
            <a:t>Work</a:t>
          </a:r>
          <a:endParaRPr lang="en-US"/>
        </a:p>
      </dgm:t>
    </dgm:pt>
    <dgm:pt modelId="{A494ACB8-4BD0-4528-8714-C52E78BE5E27}" type="parTrans" cxnId="{369C1C91-2D34-4378-8979-B5540878204B}">
      <dgm:prSet/>
      <dgm:spPr/>
      <dgm:t>
        <a:bodyPr/>
        <a:lstStyle/>
        <a:p>
          <a:endParaRPr lang="en-US"/>
        </a:p>
      </dgm:t>
    </dgm:pt>
    <dgm:pt modelId="{012346D9-99C2-4AD6-AB3F-E4489A42F346}" type="sibTrans" cxnId="{369C1C91-2D34-4378-8979-B5540878204B}">
      <dgm:prSet/>
      <dgm:spPr/>
      <dgm:t>
        <a:bodyPr/>
        <a:lstStyle/>
        <a:p>
          <a:endParaRPr lang="en-US"/>
        </a:p>
      </dgm:t>
    </dgm:pt>
    <dgm:pt modelId="{65A6F87D-3773-43D7-A686-48C635FB10B1}">
      <dgm:prSet/>
      <dgm:spPr/>
      <dgm:t>
        <a:bodyPr/>
        <a:lstStyle/>
        <a:p>
          <a:r>
            <a:rPr lang="en-GB"/>
            <a:t>University</a:t>
          </a:r>
          <a:endParaRPr lang="en-US"/>
        </a:p>
      </dgm:t>
    </dgm:pt>
    <dgm:pt modelId="{0C8F12F7-AC99-4755-8693-8C25CC53DBAC}" type="parTrans" cxnId="{AAEAEC1D-9739-4A6C-9559-15E19E267791}">
      <dgm:prSet/>
      <dgm:spPr/>
      <dgm:t>
        <a:bodyPr/>
        <a:lstStyle/>
        <a:p>
          <a:endParaRPr lang="en-US"/>
        </a:p>
      </dgm:t>
    </dgm:pt>
    <dgm:pt modelId="{6885F1A4-BCDD-495C-8102-D7528C2EE4A9}" type="sibTrans" cxnId="{AAEAEC1D-9739-4A6C-9559-15E19E267791}">
      <dgm:prSet/>
      <dgm:spPr/>
      <dgm:t>
        <a:bodyPr/>
        <a:lstStyle/>
        <a:p>
          <a:endParaRPr lang="en-US"/>
        </a:p>
      </dgm:t>
    </dgm:pt>
    <dgm:pt modelId="{96E1DA19-EC05-46FA-81E2-8DCF0ACB065D}" type="pres">
      <dgm:prSet presAssocID="{E4A24B80-1249-4812-A13E-58D9535B6E2D}" presName="root" presStyleCnt="0">
        <dgm:presLayoutVars>
          <dgm:dir/>
          <dgm:resizeHandles val="exact"/>
        </dgm:presLayoutVars>
      </dgm:prSet>
      <dgm:spPr/>
    </dgm:pt>
    <dgm:pt modelId="{ECFA2E1A-5B58-4072-866F-F0508AFB15F9}" type="pres">
      <dgm:prSet presAssocID="{EA918026-243B-4190-988A-6AC65C618060}" presName="compNode" presStyleCnt="0"/>
      <dgm:spPr/>
    </dgm:pt>
    <dgm:pt modelId="{9F1396D2-310D-4BAA-99E2-0FA1D79257BE}" type="pres">
      <dgm:prSet presAssocID="{EA918026-243B-4190-988A-6AC65C61806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heelbarrow"/>
        </a:ext>
      </dgm:extLst>
    </dgm:pt>
    <dgm:pt modelId="{C5513F81-123C-4291-BC32-16CA51FEC672}" type="pres">
      <dgm:prSet presAssocID="{EA918026-243B-4190-988A-6AC65C618060}" presName="spaceRect" presStyleCnt="0"/>
      <dgm:spPr/>
    </dgm:pt>
    <dgm:pt modelId="{90E57C20-2DBF-4C88-A472-74B44CAEEA63}" type="pres">
      <dgm:prSet presAssocID="{EA918026-243B-4190-988A-6AC65C618060}" presName="textRect" presStyleLbl="revTx" presStyleIdx="0" presStyleCnt="2">
        <dgm:presLayoutVars>
          <dgm:chMax val="1"/>
          <dgm:chPref val="1"/>
        </dgm:presLayoutVars>
      </dgm:prSet>
      <dgm:spPr/>
    </dgm:pt>
    <dgm:pt modelId="{DCEC10A5-2883-4C87-B88F-62BD05B2BBE1}" type="pres">
      <dgm:prSet presAssocID="{012346D9-99C2-4AD6-AB3F-E4489A42F346}" presName="sibTrans" presStyleCnt="0"/>
      <dgm:spPr/>
    </dgm:pt>
    <dgm:pt modelId="{1CB90D04-C614-426C-A5FD-0B99ECE901EE}" type="pres">
      <dgm:prSet presAssocID="{65A6F87D-3773-43D7-A686-48C635FB10B1}" presName="compNode" presStyleCnt="0"/>
      <dgm:spPr/>
    </dgm:pt>
    <dgm:pt modelId="{67DDE850-CCF9-4852-95AD-5D55C1D4895F}" type="pres">
      <dgm:prSet presAssocID="{65A6F87D-3773-43D7-A686-48C635FB10B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02961277-8B98-49E1-873A-B2E92EDE731B}" type="pres">
      <dgm:prSet presAssocID="{65A6F87D-3773-43D7-A686-48C635FB10B1}" presName="spaceRect" presStyleCnt="0"/>
      <dgm:spPr/>
    </dgm:pt>
    <dgm:pt modelId="{D69E3E27-B7BF-4050-9615-78B7F3EF0AE6}" type="pres">
      <dgm:prSet presAssocID="{65A6F87D-3773-43D7-A686-48C635FB10B1}" presName="textRect" presStyleLbl="revTx" presStyleIdx="1" presStyleCnt="2">
        <dgm:presLayoutVars>
          <dgm:chMax val="1"/>
          <dgm:chPref val="1"/>
        </dgm:presLayoutVars>
      </dgm:prSet>
      <dgm:spPr/>
    </dgm:pt>
  </dgm:ptLst>
  <dgm:cxnLst>
    <dgm:cxn modelId="{AAEAEC1D-9739-4A6C-9559-15E19E267791}" srcId="{E4A24B80-1249-4812-A13E-58D9535B6E2D}" destId="{65A6F87D-3773-43D7-A686-48C635FB10B1}" srcOrd="1" destOrd="0" parTransId="{0C8F12F7-AC99-4755-8693-8C25CC53DBAC}" sibTransId="{6885F1A4-BCDD-495C-8102-D7528C2EE4A9}"/>
    <dgm:cxn modelId="{FAB04A28-5AC4-4AEB-A2F4-9AC19ADBE2C3}" type="presOf" srcId="{E4A24B80-1249-4812-A13E-58D9535B6E2D}" destId="{96E1DA19-EC05-46FA-81E2-8DCF0ACB065D}" srcOrd="0" destOrd="0" presId="urn:microsoft.com/office/officeart/2018/2/layout/IconLabelList"/>
    <dgm:cxn modelId="{28ABC93E-FF88-4AB5-8CFF-A6934D8C744D}" type="presOf" srcId="{EA918026-243B-4190-988A-6AC65C618060}" destId="{90E57C20-2DBF-4C88-A472-74B44CAEEA63}" srcOrd="0" destOrd="0" presId="urn:microsoft.com/office/officeart/2018/2/layout/IconLabelList"/>
    <dgm:cxn modelId="{369C1C91-2D34-4378-8979-B5540878204B}" srcId="{E4A24B80-1249-4812-A13E-58D9535B6E2D}" destId="{EA918026-243B-4190-988A-6AC65C618060}" srcOrd="0" destOrd="0" parTransId="{A494ACB8-4BD0-4528-8714-C52E78BE5E27}" sibTransId="{012346D9-99C2-4AD6-AB3F-E4489A42F346}"/>
    <dgm:cxn modelId="{1CC0AED1-FBE2-4368-9A20-8B8F9E619BF0}" type="presOf" srcId="{65A6F87D-3773-43D7-A686-48C635FB10B1}" destId="{D69E3E27-B7BF-4050-9615-78B7F3EF0AE6}" srcOrd="0" destOrd="0" presId="urn:microsoft.com/office/officeart/2018/2/layout/IconLabelList"/>
    <dgm:cxn modelId="{45BA88FC-72A2-492F-B352-0EE163431117}" type="presParOf" srcId="{96E1DA19-EC05-46FA-81E2-8DCF0ACB065D}" destId="{ECFA2E1A-5B58-4072-866F-F0508AFB15F9}" srcOrd="0" destOrd="0" presId="urn:microsoft.com/office/officeart/2018/2/layout/IconLabelList"/>
    <dgm:cxn modelId="{4267C9B0-DB47-4D18-BE51-63E47F885526}" type="presParOf" srcId="{ECFA2E1A-5B58-4072-866F-F0508AFB15F9}" destId="{9F1396D2-310D-4BAA-99E2-0FA1D79257BE}" srcOrd="0" destOrd="0" presId="urn:microsoft.com/office/officeart/2018/2/layout/IconLabelList"/>
    <dgm:cxn modelId="{7CF6DA2F-C89D-4A40-8703-A2B2EB0B6C07}" type="presParOf" srcId="{ECFA2E1A-5B58-4072-866F-F0508AFB15F9}" destId="{C5513F81-123C-4291-BC32-16CA51FEC672}" srcOrd="1" destOrd="0" presId="urn:microsoft.com/office/officeart/2018/2/layout/IconLabelList"/>
    <dgm:cxn modelId="{6302372E-7237-4E3C-8DFF-0297192EE7DB}" type="presParOf" srcId="{ECFA2E1A-5B58-4072-866F-F0508AFB15F9}" destId="{90E57C20-2DBF-4C88-A472-74B44CAEEA63}" srcOrd="2" destOrd="0" presId="urn:microsoft.com/office/officeart/2018/2/layout/IconLabelList"/>
    <dgm:cxn modelId="{29021260-A420-4038-B78D-2199ABC11A1E}" type="presParOf" srcId="{96E1DA19-EC05-46FA-81E2-8DCF0ACB065D}" destId="{DCEC10A5-2883-4C87-B88F-62BD05B2BBE1}" srcOrd="1" destOrd="0" presId="urn:microsoft.com/office/officeart/2018/2/layout/IconLabelList"/>
    <dgm:cxn modelId="{C5B8E904-D86F-4CF2-9A54-ACC8FF13352A}" type="presParOf" srcId="{96E1DA19-EC05-46FA-81E2-8DCF0ACB065D}" destId="{1CB90D04-C614-426C-A5FD-0B99ECE901EE}" srcOrd="2" destOrd="0" presId="urn:microsoft.com/office/officeart/2018/2/layout/IconLabelList"/>
    <dgm:cxn modelId="{CBA028BC-AF75-479E-B932-F757A4E546AE}" type="presParOf" srcId="{1CB90D04-C614-426C-A5FD-0B99ECE901EE}" destId="{67DDE850-CCF9-4852-95AD-5D55C1D4895F}" srcOrd="0" destOrd="0" presId="urn:microsoft.com/office/officeart/2018/2/layout/IconLabelList"/>
    <dgm:cxn modelId="{4E53890B-21FE-459D-A82A-859520C76A94}" type="presParOf" srcId="{1CB90D04-C614-426C-A5FD-0B99ECE901EE}" destId="{02961277-8B98-49E1-873A-B2E92EDE731B}" srcOrd="1" destOrd="0" presId="urn:microsoft.com/office/officeart/2018/2/layout/IconLabelList"/>
    <dgm:cxn modelId="{02BB80C4-D7A3-483D-947F-F557238940EC}" type="presParOf" srcId="{1CB90D04-C614-426C-A5FD-0B99ECE901EE}" destId="{D69E3E27-B7BF-4050-9615-78B7F3EF0AE6}"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396D2-310D-4BAA-99E2-0FA1D79257BE}">
      <dsp:nvSpPr>
        <dsp:cNvPr id="0" name=""/>
        <dsp:cNvSpPr/>
      </dsp:nvSpPr>
      <dsp:spPr>
        <a:xfrm>
          <a:off x="1802473" y="37134"/>
          <a:ext cx="1660500" cy="166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E57C20-2DBF-4C88-A472-74B44CAEEA63}">
      <dsp:nvSpPr>
        <dsp:cNvPr id="0" name=""/>
        <dsp:cNvSpPr/>
      </dsp:nvSpPr>
      <dsp:spPr>
        <a:xfrm>
          <a:off x="787723" y="2117748"/>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Work</a:t>
          </a:r>
          <a:endParaRPr lang="en-US" sz="5000" kern="1200"/>
        </a:p>
      </dsp:txBody>
      <dsp:txXfrm>
        <a:off x="787723" y="2117748"/>
        <a:ext cx="3690000" cy="720000"/>
      </dsp:txXfrm>
    </dsp:sp>
    <dsp:sp modelId="{67DDE850-CCF9-4852-95AD-5D55C1D4895F}">
      <dsp:nvSpPr>
        <dsp:cNvPr id="0" name=""/>
        <dsp:cNvSpPr/>
      </dsp:nvSpPr>
      <dsp:spPr>
        <a:xfrm>
          <a:off x="6138223" y="37134"/>
          <a:ext cx="1660500" cy="166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9E3E27-B7BF-4050-9615-78B7F3EF0AE6}">
      <dsp:nvSpPr>
        <dsp:cNvPr id="0" name=""/>
        <dsp:cNvSpPr/>
      </dsp:nvSpPr>
      <dsp:spPr>
        <a:xfrm>
          <a:off x="5123473" y="2117748"/>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University</a:t>
          </a:r>
          <a:endParaRPr lang="en-US" sz="5000" kern="1200"/>
        </a:p>
      </dsp:txBody>
      <dsp:txXfrm>
        <a:off x="5123473" y="2117748"/>
        <a:ext cx="369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4E403-AF2F-49BC-9669-AF7ACDF5A885}"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45BE76-A5B2-4C52-BBF0-EA6DBB9FD3F6}" type="slidenum">
              <a:rPr lang="en-GB" smtClean="0"/>
              <a:t>‹#›</a:t>
            </a:fld>
            <a:endParaRPr lang="en-GB"/>
          </a:p>
        </p:txBody>
      </p:sp>
    </p:spTree>
    <p:extLst>
      <p:ext uri="{BB962C8B-B14F-4D97-AF65-F5344CB8AC3E}">
        <p14:creationId xmlns:p14="http://schemas.microsoft.com/office/powerpoint/2010/main" val="220603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whatuni.com/advice/choosing-a-uni/what-is-the-russell-group/36850/"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whatuni.com/degrees/cours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33"/>
                </a:solidFill>
                <a:effectLst/>
                <a:latin typeface="Arial" panose="020B0604020202020204" pitchFamily="34" charset="0"/>
              </a:rPr>
              <a:t>The Quality Assurance Agency for Higher Education (QAA) is an independent charity working to benefit students and higher education, and one of the world’s experts in quality assurance. We are trusted by higher education providers and regulatory bodies to maintain and enhance quality and standards. We work with governments, agencies and institutions globally to benefit UK higher education and its international reputation.</a:t>
            </a:r>
          </a:p>
          <a:p>
            <a:endParaRPr lang="en-GB" b="0" i="0" dirty="0">
              <a:solidFill>
                <a:srgbClr val="000033"/>
              </a:solidFill>
              <a:effectLst/>
              <a:latin typeface="Arial" panose="020B0604020202020204" pitchFamily="34" charset="0"/>
            </a:endParaRPr>
          </a:p>
          <a:p>
            <a:endParaRPr lang="en-GB" b="0" i="0" dirty="0">
              <a:solidFill>
                <a:srgbClr val="000033"/>
              </a:solidFill>
              <a:effectLst/>
              <a:latin typeface="Arial" panose="020B0604020202020204" pitchFamily="34" charset="0"/>
            </a:endParaRPr>
          </a:p>
          <a:p>
            <a:r>
              <a:rPr lang="en-GB" b="0" i="0" dirty="0">
                <a:solidFill>
                  <a:srgbClr val="1F1F1F"/>
                </a:solidFill>
                <a:effectLst/>
                <a:latin typeface="Arial" panose="020B0604020202020204" pitchFamily="34" charset="0"/>
              </a:rPr>
              <a:t>The Higher Education Funding Council for Wales (HEFCW) is the public body operating between the Welsh Government and higher education providers. HEFCW provide funding for higher education teaching, research and innovation, and supports Welsh Government priorities for higher education.</a:t>
            </a:r>
          </a:p>
          <a:p>
            <a:endParaRPr lang="en-GB" b="0" i="0" dirty="0">
              <a:solidFill>
                <a:srgbClr val="1F1F1F"/>
              </a:solidFill>
              <a:effectLst/>
              <a:latin typeface="Arial" panose="020B0604020202020204" pitchFamily="34" charset="0"/>
            </a:endParaRPr>
          </a:p>
          <a:p>
            <a:r>
              <a:rPr lang="en-GB" dirty="0"/>
              <a:t>https://www.gov.wales/tertiary-education-and-research-commission</a:t>
            </a:r>
          </a:p>
        </p:txBody>
      </p:sp>
      <p:sp>
        <p:nvSpPr>
          <p:cNvPr id="4" name="Slide Number Placeholder 3"/>
          <p:cNvSpPr>
            <a:spLocks noGrp="1"/>
          </p:cNvSpPr>
          <p:nvPr>
            <p:ph type="sldNum" sz="quarter" idx="5"/>
          </p:nvPr>
        </p:nvSpPr>
        <p:spPr/>
        <p:txBody>
          <a:bodyPr/>
          <a:lstStyle/>
          <a:p>
            <a:fld id="{9F45BE76-A5B2-4C52-BBF0-EA6DBB9FD3F6}" type="slidenum">
              <a:rPr lang="en-GB" smtClean="0"/>
              <a:t>5</a:t>
            </a:fld>
            <a:endParaRPr lang="en-GB"/>
          </a:p>
        </p:txBody>
      </p:sp>
    </p:spTree>
    <p:extLst>
      <p:ext uri="{BB962C8B-B14F-4D97-AF65-F5344CB8AC3E}">
        <p14:creationId xmlns:p14="http://schemas.microsoft.com/office/powerpoint/2010/main" val="452906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00033"/>
                </a:solidFill>
                <a:effectLst/>
                <a:latin typeface="Arial" panose="020B0604020202020204" pitchFamily="34" charset="0"/>
              </a:rPr>
              <a:t>Subject Benchmark Statements describe the nature of study and the academic standards expected of graduates in specific subject areas. They show what graduates might reasonably be expected to know, do and understand at the end of their studies.</a:t>
            </a:r>
          </a:p>
          <a:p>
            <a:pPr algn="l" fontAlgn="base"/>
            <a:br>
              <a:rPr lang="en-GB" dirty="0"/>
            </a:br>
            <a:r>
              <a:rPr lang="en-GB" b="0" i="0" dirty="0">
                <a:solidFill>
                  <a:srgbClr val="000033"/>
                </a:solidFill>
                <a:effectLst/>
                <a:latin typeface="Arial" panose="020B0604020202020204" pitchFamily="34" charset="0"/>
              </a:rPr>
              <a:t>Subject Benchmark Statements are written by subject specialists and we facilitate this process. They are used as reference points in the design, delivery and review of academic programmes. They provide general guidance but are not intended to represent a national curriculum or to prescribe set approaches. Instead, they allow for flexibility and innovation.</a:t>
            </a:r>
          </a:p>
          <a:p>
            <a:pPr algn="l" fontAlgn="base"/>
            <a:r>
              <a:rPr lang="en-GB" b="0" i="0" dirty="0">
                <a:solidFill>
                  <a:srgbClr val="000033"/>
                </a:solidFill>
                <a:effectLst/>
                <a:latin typeface="Arial" panose="020B0604020202020204" pitchFamily="34" charset="0"/>
              </a:rPr>
              <a:t> </a:t>
            </a:r>
          </a:p>
          <a:p>
            <a:pPr algn="l" fontAlgn="base"/>
            <a:r>
              <a:rPr lang="en-GB" b="0" i="0" dirty="0">
                <a:solidFill>
                  <a:srgbClr val="000033"/>
                </a:solidFill>
                <a:effectLst/>
                <a:latin typeface="Arial" panose="020B0604020202020204" pitchFamily="34" charset="0"/>
              </a:rPr>
              <a:t>Subject Benchmark Statements are available for bachelor's degrees with honours and master's degrees. </a:t>
            </a:r>
          </a:p>
          <a:p>
            <a:endParaRPr lang="en-GB" dirty="0"/>
          </a:p>
        </p:txBody>
      </p:sp>
      <p:sp>
        <p:nvSpPr>
          <p:cNvPr id="4" name="Slide Number Placeholder 3"/>
          <p:cNvSpPr>
            <a:spLocks noGrp="1"/>
          </p:cNvSpPr>
          <p:nvPr>
            <p:ph type="sldNum" sz="quarter" idx="5"/>
          </p:nvPr>
        </p:nvSpPr>
        <p:spPr/>
        <p:txBody>
          <a:bodyPr/>
          <a:lstStyle/>
          <a:p>
            <a:fld id="{9F45BE76-A5B2-4C52-BBF0-EA6DBB9FD3F6}" type="slidenum">
              <a:rPr lang="en-GB" smtClean="0"/>
              <a:t>8</a:t>
            </a:fld>
            <a:endParaRPr lang="en-GB"/>
          </a:p>
        </p:txBody>
      </p:sp>
    </p:spTree>
    <p:extLst>
      <p:ext uri="{BB962C8B-B14F-4D97-AF65-F5344CB8AC3E}">
        <p14:creationId xmlns:p14="http://schemas.microsoft.com/office/powerpoint/2010/main" val="2519964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dirty="0">
                <a:solidFill>
                  <a:srgbClr val="707070"/>
                </a:solidFill>
                <a:effectLst/>
                <a:latin typeface="Lato-Regular"/>
              </a:rPr>
              <a:t>There are a few main types of BTEC levels. BTEC Firsts are Level 2 qualifications, equivalent to GCSE level study. BTEC Nationals are Level 3 qualifications, the same standard as A-level study. BTEC Higher Nationals are Level 4/5 study, the same level as the first two years of degree study.</a:t>
            </a:r>
          </a:p>
          <a:p>
            <a:pPr algn="l"/>
            <a:r>
              <a:rPr lang="en-GB" b="0" dirty="0">
                <a:solidFill>
                  <a:srgbClr val="707070"/>
                </a:solidFill>
                <a:effectLst/>
                <a:latin typeface="Lato-Regular"/>
              </a:rPr>
              <a:t>Sixth form colleges are most likely to offer BTEC Nationals. The amount of A-levels a BTEC National is equivalent to depends on how many modules you study. A BTEC Level 3 National Extended Certificate is worth one A-level, while a Level 3 National Diploma is worth two A-levels. The BTEC Level 3 National Extended Diploma is worth three A-levels.</a:t>
            </a:r>
          </a:p>
          <a:p>
            <a:endParaRPr lang="en-GB" dirty="0"/>
          </a:p>
          <a:p>
            <a:r>
              <a:rPr lang="en-GB" b="0" i="0" dirty="0">
                <a:solidFill>
                  <a:srgbClr val="707070"/>
                </a:solidFill>
                <a:effectLst/>
                <a:latin typeface="Lato-Regular"/>
              </a:rPr>
              <a:t>BTECs and A-levels also differ in the way they’re assessed. A-levels mainly involve two years of study with assessments at the end of the course. BTECs are continually assessed through coursework and practical projects.</a:t>
            </a:r>
          </a:p>
          <a:p>
            <a:endParaRPr lang="en-GB" b="0" i="0" dirty="0">
              <a:solidFill>
                <a:srgbClr val="707070"/>
              </a:solidFill>
              <a:effectLst/>
              <a:latin typeface="Lato-Regular"/>
            </a:endParaRPr>
          </a:p>
          <a:p>
            <a:pPr algn="l"/>
            <a:r>
              <a:rPr lang="en-GB" b="0" dirty="0">
                <a:solidFill>
                  <a:srgbClr val="707070"/>
                </a:solidFill>
                <a:effectLst/>
                <a:latin typeface="Lato-Regular"/>
              </a:rPr>
              <a:t>BTECs are primarily assessed through coursework assignments. You might be required to do some work placements as a part of your qualification, and the assignments you have to write will be based on a mixture of classroom based learning and experience from work placements. Shorter BTEC qualifications may not require any work placements and might be assessed solely based on classroom based learning.</a:t>
            </a:r>
          </a:p>
          <a:p>
            <a:pPr algn="l"/>
            <a:r>
              <a:rPr lang="en-GB" b="0" dirty="0">
                <a:solidFill>
                  <a:srgbClr val="707070"/>
                </a:solidFill>
                <a:effectLst/>
                <a:latin typeface="Lato-Regular"/>
              </a:rPr>
              <a:t>While BTECs are usually assessed through coursework submissions throughout the year, there may also be an exam element to your course depending on the subject you choose to study. You can rest assured though, no matter what BTEC subject you choose, you'll be primarily assessed through regular coursework submissions.</a:t>
            </a:r>
          </a:p>
          <a:p>
            <a:endParaRPr lang="en-GB" dirty="0"/>
          </a:p>
        </p:txBody>
      </p:sp>
      <p:sp>
        <p:nvSpPr>
          <p:cNvPr id="4" name="Slide Number Placeholder 3"/>
          <p:cNvSpPr>
            <a:spLocks noGrp="1"/>
          </p:cNvSpPr>
          <p:nvPr>
            <p:ph type="sldNum" sz="quarter" idx="5"/>
          </p:nvPr>
        </p:nvSpPr>
        <p:spPr/>
        <p:txBody>
          <a:bodyPr/>
          <a:lstStyle/>
          <a:p>
            <a:fld id="{9F45BE76-A5B2-4C52-BBF0-EA6DBB9FD3F6}" type="slidenum">
              <a:rPr lang="en-GB" smtClean="0"/>
              <a:t>11</a:t>
            </a:fld>
            <a:endParaRPr lang="en-GB"/>
          </a:p>
        </p:txBody>
      </p:sp>
    </p:spTree>
    <p:extLst>
      <p:ext uri="{BB962C8B-B14F-4D97-AF65-F5344CB8AC3E}">
        <p14:creationId xmlns:p14="http://schemas.microsoft.com/office/powerpoint/2010/main" val="3016994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dirty="0">
                <a:solidFill>
                  <a:srgbClr val="707070"/>
                </a:solidFill>
                <a:effectLst/>
                <a:latin typeface="Lato-Regular"/>
              </a:rPr>
              <a:t>More and more students studying BTECs are applying to university. According to a 2018 UCAS report, over 10% of students going to </a:t>
            </a:r>
            <a:r>
              <a:rPr lang="en-GB" b="0" dirty="0" err="1">
                <a:solidFill>
                  <a:srgbClr val="707070"/>
                </a:solidFill>
                <a:effectLst/>
                <a:latin typeface="Lato-Regular"/>
              </a:rPr>
              <a:t>uni</a:t>
            </a:r>
            <a:r>
              <a:rPr lang="en-GB" b="0" dirty="0">
                <a:solidFill>
                  <a:srgbClr val="707070"/>
                </a:solidFill>
                <a:effectLst/>
                <a:latin typeface="Lato-Regular"/>
              </a:rPr>
              <a:t> were doing so holding a BTEC qualification alone. A further 7.2% have a mix of BTEC and A-level.</a:t>
            </a:r>
          </a:p>
          <a:p>
            <a:pPr algn="l"/>
            <a:r>
              <a:rPr lang="en-GB" b="0" dirty="0">
                <a:solidFill>
                  <a:srgbClr val="707070"/>
                </a:solidFill>
                <a:effectLst/>
                <a:latin typeface="Lato-Regular"/>
              </a:rPr>
              <a:t>Some universities have been historically more focused on A-levels as suitable entry requirements, but as the number of students studying BTECs has risen, the qualification has become more common.</a:t>
            </a:r>
          </a:p>
          <a:p>
            <a:endParaRPr lang="en-GB" dirty="0"/>
          </a:p>
          <a:p>
            <a:pPr algn="l"/>
            <a:r>
              <a:rPr lang="en-GB" b="0" dirty="0">
                <a:solidFill>
                  <a:srgbClr val="707070"/>
                </a:solidFill>
                <a:effectLst/>
                <a:latin typeface="Lato-Regular"/>
              </a:rPr>
              <a:t>Most unis accept BTEC applicants. As Laura confirmed to us, </a:t>
            </a:r>
            <a:r>
              <a:rPr lang="en-GB" b="0" i="1" dirty="0">
                <a:solidFill>
                  <a:srgbClr val="707070"/>
                </a:solidFill>
                <a:effectLst/>
                <a:latin typeface="Lato-Regular"/>
              </a:rPr>
              <a:t>“All of our courses at Oxford Brookes are open to students with BTECs.”</a:t>
            </a:r>
            <a:endParaRPr lang="en-GB" b="0" dirty="0">
              <a:solidFill>
                <a:srgbClr val="707070"/>
              </a:solidFill>
              <a:effectLst/>
              <a:latin typeface="Lato-Regular"/>
            </a:endParaRPr>
          </a:p>
          <a:p>
            <a:pPr algn="l"/>
            <a:r>
              <a:rPr lang="en-GB" b="0" dirty="0">
                <a:solidFill>
                  <a:srgbClr val="707070"/>
                </a:solidFill>
                <a:effectLst/>
                <a:latin typeface="Lato-Regular"/>
              </a:rPr>
              <a:t>Even </a:t>
            </a:r>
            <a:r>
              <a:rPr lang="en-GB" b="0" u="none" strike="noStrike" dirty="0">
                <a:solidFill>
                  <a:srgbClr val="00BBFD"/>
                </a:solidFill>
                <a:effectLst/>
                <a:latin typeface="lato-regular"/>
                <a:hlinkClick r:id="rId3"/>
              </a:rPr>
              <a:t>Russell Group</a:t>
            </a:r>
            <a:r>
              <a:rPr lang="en-GB" b="0" dirty="0">
                <a:solidFill>
                  <a:srgbClr val="707070"/>
                </a:solidFill>
                <a:effectLst/>
                <a:latin typeface="Lato-Regular"/>
              </a:rPr>
              <a:t> universities, including Oxford and Cambridge, recognise BTECs as part of their overall course requirements. They’ll usually accept BTECs alongside other qualifications such as A-levels.</a:t>
            </a:r>
          </a:p>
          <a:p>
            <a:pPr algn="l"/>
            <a:r>
              <a:rPr lang="en-GB" b="0" dirty="0">
                <a:solidFill>
                  <a:srgbClr val="707070"/>
                </a:solidFill>
                <a:effectLst/>
                <a:latin typeface="Lato-Regular"/>
              </a:rPr>
              <a:t>Remember that entry requirements differ across courses. You’ll need to </a:t>
            </a:r>
            <a:r>
              <a:rPr lang="en-GB" b="0" u="none" strike="noStrike" dirty="0">
                <a:solidFill>
                  <a:srgbClr val="00BBFD"/>
                </a:solidFill>
                <a:effectLst/>
                <a:latin typeface="lato-regular"/>
                <a:hlinkClick r:id="rId4"/>
              </a:rPr>
              <a:t>check course entry requirements</a:t>
            </a:r>
            <a:r>
              <a:rPr lang="en-GB" b="0" dirty="0">
                <a:solidFill>
                  <a:srgbClr val="707070"/>
                </a:solidFill>
                <a:effectLst/>
                <a:latin typeface="Lato-Regular"/>
              </a:rPr>
              <a:t> carefully before you apply. The standard 18-unit extended BTEC level 3 diploma is equivalent to three A-levels, so plenty of unis will be happy to accept you with this qualification.</a:t>
            </a:r>
          </a:p>
          <a:p>
            <a:pPr algn="l"/>
            <a:r>
              <a:rPr lang="en-GB" b="0" dirty="0">
                <a:solidFill>
                  <a:srgbClr val="707070"/>
                </a:solidFill>
                <a:effectLst/>
                <a:latin typeface="Lato-Regular"/>
              </a:rPr>
              <a:t>If you’re doing a 12-unit BTEC, most higher education courses will want you to have an A-level or AS Level too. Even if you’ve completed an 18-unit BTEC, some unis will want you to also have one or two A-levels.</a:t>
            </a:r>
          </a:p>
          <a:p>
            <a:endParaRPr lang="en-GB" dirty="0"/>
          </a:p>
        </p:txBody>
      </p:sp>
      <p:sp>
        <p:nvSpPr>
          <p:cNvPr id="4" name="Slide Number Placeholder 3"/>
          <p:cNvSpPr>
            <a:spLocks noGrp="1"/>
          </p:cNvSpPr>
          <p:nvPr>
            <p:ph type="sldNum" sz="quarter" idx="5"/>
          </p:nvPr>
        </p:nvSpPr>
        <p:spPr/>
        <p:txBody>
          <a:bodyPr/>
          <a:lstStyle/>
          <a:p>
            <a:fld id="{9F45BE76-A5B2-4C52-BBF0-EA6DBB9FD3F6}" type="slidenum">
              <a:rPr lang="en-GB" smtClean="0"/>
              <a:t>12</a:t>
            </a:fld>
            <a:endParaRPr lang="en-GB"/>
          </a:p>
        </p:txBody>
      </p:sp>
    </p:spTree>
    <p:extLst>
      <p:ext uri="{BB962C8B-B14F-4D97-AF65-F5344CB8AC3E}">
        <p14:creationId xmlns:p14="http://schemas.microsoft.com/office/powerpoint/2010/main" val="264110507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5110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92987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9808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08591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2013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808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96223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2055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66753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67409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5882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2486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57383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96785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4016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72563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1734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16/02/2026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15568276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v.wales/plans-and-reviews-about-fe-he-and-skills" TargetMode="Externa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5.png"/><Relationship Id="rId7" Type="http://schemas.openxmlformats.org/officeDocument/2006/relationships/image" Target="../media/image18.pn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Adult Learners and Learning</a:t>
            </a:r>
          </a:p>
        </p:txBody>
      </p:sp>
      <p:sp>
        <p:nvSpPr>
          <p:cNvPr id="3" name="Subtitle 2"/>
          <p:cNvSpPr>
            <a:spLocks noGrp="1"/>
          </p:cNvSpPr>
          <p:nvPr>
            <p:ph type="subTitle" idx="1"/>
          </p:nvPr>
        </p:nvSpPr>
        <p:spPr/>
        <p:txBody>
          <a:bodyPr/>
          <a:lstStyle/>
          <a:p>
            <a:r>
              <a:rPr lang="en-GB" dirty="0"/>
              <a:t>Curriculum, Academic, Vocational, Employment, and Qualification Systems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9418CE58-E844-422A-AAFB-5C47611DE480}"/>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p:cNvSpPr>
            <a:spLocks noGrp="1"/>
          </p:cNvSpPr>
          <p:nvPr>
            <p:ph type="title"/>
          </p:nvPr>
        </p:nvSpPr>
        <p:spPr>
          <a:xfrm>
            <a:off x="1295402" y="982132"/>
            <a:ext cx="9601196" cy="1303867"/>
          </a:xfrm>
        </p:spPr>
        <p:txBody>
          <a:bodyPr>
            <a:normAutofit/>
          </a:bodyPr>
          <a:lstStyle/>
          <a:p>
            <a:r>
              <a:rPr lang="en-GB" dirty="0">
                <a:solidFill>
                  <a:schemeClr val="tx1"/>
                </a:solidFill>
              </a:rPr>
              <a:t>Recap</a:t>
            </a:r>
          </a:p>
        </p:txBody>
      </p:sp>
      <p:sp>
        <p:nvSpPr>
          <p:cNvPr id="3" name="Content Placeholder 2"/>
          <p:cNvSpPr>
            <a:spLocks noGrp="1"/>
          </p:cNvSpPr>
          <p:nvPr>
            <p:ph idx="1"/>
          </p:nvPr>
        </p:nvSpPr>
        <p:spPr>
          <a:xfrm>
            <a:off x="1295401" y="2556932"/>
            <a:ext cx="9601196" cy="3318936"/>
          </a:xfrm>
        </p:spPr>
        <p:txBody>
          <a:bodyPr>
            <a:normAutofit/>
          </a:bodyPr>
          <a:lstStyle/>
          <a:p>
            <a:endParaRPr lang="en-GB" dirty="0">
              <a:solidFill>
                <a:srgbClr val="FFFFFF"/>
              </a:solidFill>
            </a:endParaRPr>
          </a:p>
          <a:p>
            <a:endParaRPr lang="en-GB" dirty="0">
              <a:solidFill>
                <a:srgbClr val="FFFFFF"/>
              </a:solidFill>
            </a:endParaRPr>
          </a:p>
          <a:p>
            <a:r>
              <a:rPr lang="en-GB" dirty="0">
                <a:solidFill>
                  <a:schemeClr val="tx1"/>
                </a:solidFill>
              </a:rPr>
              <a:t>What have we covered so far?</a:t>
            </a:r>
          </a:p>
          <a:p>
            <a:endParaRPr lang="en-GB" dirty="0">
              <a:solidFill>
                <a:schemeClr val="tx1"/>
              </a:solidFill>
            </a:endParaRPr>
          </a:p>
          <a:p>
            <a:r>
              <a:rPr lang="en-GB" dirty="0">
                <a:solidFill>
                  <a:schemeClr val="tx1"/>
                </a:solidFill>
              </a:rPr>
              <a:t>Do you have any questions about the assignment?</a:t>
            </a:r>
          </a:p>
        </p:txBody>
      </p:sp>
    </p:spTree>
    <p:extLst>
      <p:ext uri="{BB962C8B-B14F-4D97-AF65-F5344CB8AC3E}">
        <p14:creationId xmlns:p14="http://schemas.microsoft.com/office/powerpoint/2010/main" val="2966438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By the end of this session, you will be able to;</a:t>
            </a:r>
          </a:p>
          <a:p>
            <a:pPr lvl="1"/>
            <a:r>
              <a:rPr lang="en-GB" dirty="0"/>
              <a:t>Evaluate Benchmark Statements for Higher Education programmes</a:t>
            </a:r>
          </a:p>
          <a:p>
            <a:pPr lvl="1"/>
            <a:r>
              <a:rPr lang="en-GB" dirty="0"/>
              <a:t>Develop a curriculum using BTEC qualification specifications</a:t>
            </a:r>
          </a:p>
          <a:p>
            <a:pPr lvl="1"/>
            <a:r>
              <a:rPr lang="en-GB" dirty="0"/>
              <a:t>Discuss the Tertiary Education and Research (Wales) Act</a:t>
            </a:r>
          </a:p>
          <a:p>
            <a:pPr lvl="1"/>
            <a:r>
              <a:rPr lang="en-GB" dirty="0"/>
              <a:t>Discuss the purpose of the QAA</a:t>
            </a:r>
          </a:p>
          <a:p>
            <a:pPr lvl="1"/>
            <a:endParaRPr lang="en-GB" dirty="0"/>
          </a:p>
        </p:txBody>
      </p:sp>
    </p:spTree>
    <p:extLst>
      <p:ext uri="{BB962C8B-B14F-4D97-AF65-F5344CB8AC3E}">
        <p14:creationId xmlns:p14="http://schemas.microsoft.com/office/powerpoint/2010/main" val="3226506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57B401-0F06-7A5D-B7FE-1C048E9D0A02}"/>
              </a:ext>
            </a:extLst>
          </p:cNvPr>
          <p:cNvSpPr>
            <a:spLocks noGrp="1"/>
          </p:cNvSpPr>
          <p:nvPr>
            <p:ph type="title"/>
          </p:nvPr>
        </p:nvSpPr>
        <p:spPr/>
        <p:txBody>
          <a:bodyPr/>
          <a:lstStyle/>
          <a:p>
            <a:r>
              <a:rPr lang="en-GB" dirty="0"/>
              <a:t>What do you know already?</a:t>
            </a:r>
          </a:p>
        </p:txBody>
      </p:sp>
      <p:sp>
        <p:nvSpPr>
          <p:cNvPr id="5" name="Text Placeholder 4">
            <a:extLst>
              <a:ext uri="{FF2B5EF4-FFF2-40B4-BE49-F238E27FC236}">
                <a16:creationId xmlns:a16="http://schemas.microsoft.com/office/drawing/2014/main" id="{7735F82E-8CF9-F103-95B0-5832D6E4CBD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273476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F9E1D-C14F-F42D-3CBD-7AA310BAE733}"/>
              </a:ext>
            </a:extLst>
          </p:cNvPr>
          <p:cNvSpPr>
            <a:spLocks noGrp="1"/>
          </p:cNvSpPr>
          <p:nvPr>
            <p:ph type="title"/>
          </p:nvPr>
        </p:nvSpPr>
        <p:spPr/>
        <p:txBody>
          <a:bodyPr/>
          <a:lstStyle/>
          <a:p>
            <a:r>
              <a:rPr lang="en-GB" dirty="0"/>
              <a:t>Regulatory bodies</a:t>
            </a:r>
          </a:p>
        </p:txBody>
      </p:sp>
      <p:sp>
        <p:nvSpPr>
          <p:cNvPr id="3" name="Content Placeholder 2">
            <a:extLst>
              <a:ext uri="{FF2B5EF4-FFF2-40B4-BE49-F238E27FC236}">
                <a16:creationId xmlns:a16="http://schemas.microsoft.com/office/drawing/2014/main" id="{2FE3F9CD-4BB7-C093-26C0-49B107FBC6F9}"/>
              </a:ext>
            </a:extLst>
          </p:cNvPr>
          <p:cNvSpPr>
            <a:spLocks noGrp="1"/>
          </p:cNvSpPr>
          <p:nvPr>
            <p:ph idx="1"/>
          </p:nvPr>
        </p:nvSpPr>
        <p:spPr/>
        <p:txBody>
          <a:bodyPr/>
          <a:lstStyle/>
          <a:p>
            <a:r>
              <a:rPr lang="en-GB" dirty="0"/>
              <a:t>QAA</a:t>
            </a:r>
          </a:p>
          <a:p>
            <a:endParaRPr lang="en-GB" dirty="0"/>
          </a:p>
          <a:p>
            <a:r>
              <a:rPr lang="en-GB"/>
              <a:t>MEDR</a:t>
            </a:r>
            <a:endParaRPr lang="en-GB" dirty="0"/>
          </a:p>
          <a:p>
            <a:endParaRPr lang="en-GB" dirty="0"/>
          </a:p>
          <a:p>
            <a:r>
              <a:rPr lang="en-GB" dirty="0"/>
              <a:t>What else can you find out about their remits?</a:t>
            </a:r>
          </a:p>
        </p:txBody>
      </p:sp>
    </p:spTree>
    <p:extLst>
      <p:ext uri="{BB962C8B-B14F-4D97-AF65-F5344CB8AC3E}">
        <p14:creationId xmlns:p14="http://schemas.microsoft.com/office/powerpoint/2010/main" val="3049038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02062-679E-4144-857A-3C5E9324D349}"/>
              </a:ext>
            </a:extLst>
          </p:cNvPr>
          <p:cNvSpPr>
            <a:spLocks noGrp="1"/>
          </p:cNvSpPr>
          <p:nvPr>
            <p:ph type="title"/>
          </p:nvPr>
        </p:nvSpPr>
        <p:spPr>
          <a:xfrm>
            <a:off x="1295402" y="982132"/>
            <a:ext cx="9601196" cy="1303867"/>
          </a:xfrm>
        </p:spPr>
        <p:txBody>
          <a:bodyPr>
            <a:normAutofit/>
          </a:bodyPr>
          <a:lstStyle/>
          <a:p>
            <a:r>
              <a:rPr lang="en-GB" dirty="0"/>
              <a:t>What is the QAA</a:t>
            </a:r>
          </a:p>
        </p:txBody>
      </p:sp>
      <p:sp>
        <p:nvSpPr>
          <p:cNvPr id="3" name="Content Placeholder 2">
            <a:extLst>
              <a:ext uri="{FF2B5EF4-FFF2-40B4-BE49-F238E27FC236}">
                <a16:creationId xmlns:a16="http://schemas.microsoft.com/office/drawing/2014/main" id="{3566524A-1A3D-4D76-BE04-0C0AB0889531}"/>
              </a:ext>
            </a:extLst>
          </p:cNvPr>
          <p:cNvSpPr>
            <a:spLocks noGrp="1"/>
          </p:cNvSpPr>
          <p:nvPr>
            <p:ph idx="1"/>
          </p:nvPr>
        </p:nvSpPr>
        <p:spPr>
          <a:xfrm>
            <a:off x="1295401" y="2556932"/>
            <a:ext cx="9601196" cy="3318936"/>
          </a:xfrm>
        </p:spPr>
        <p:txBody>
          <a:bodyPr>
            <a:normAutofit/>
          </a:bodyPr>
          <a:lstStyle/>
          <a:p>
            <a:r>
              <a:rPr lang="en-GB"/>
              <a:t>The Quality Assurance Agency for Higher Education (QAA) is an independent charity working to benefit students and higher education, and one of the world’s experts in quality assurance. We are trusted by higher education providers and regulatory bodies to maintain and enhance quality and standards. We work with governments, agencies and institutions globally to benefit UK higher education and its international reputation.</a:t>
            </a:r>
            <a:endParaRPr lang="en-GB" dirty="0"/>
          </a:p>
        </p:txBody>
      </p:sp>
    </p:spTree>
    <p:extLst>
      <p:ext uri="{BB962C8B-B14F-4D97-AF65-F5344CB8AC3E}">
        <p14:creationId xmlns:p14="http://schemas.microsoft.com/office/powerpoint/2010/main" val="3491389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E0F29-DEB0-495C-ADF0-87302C7F62D5}"/>
              </a:ext>
            </a:extLst>
          </p:cNvPr>
          <p:cNvSpPr>
            <a:spLocks noGrp="1"/>
          </p:cNvSpPr>
          <p:nvPr>
            <p:ph type="title"/>
          </p:nvPr>
        </p:nvSpPr>
        <p:spPr>
          <a:xfrm>
            <a:off x="1295402" y="982132"/>
            <a:ext cx="9601196" cy="1303867"/>
          </a:xfrm>
        </p:spPr>
        <p:txBody>
          <a:bodyPr>
            <a:normAutofit/>
          </a:bodyPr>
          <a:lstStyle/>
          <a:p>
            <a:r>
              <a:rPr lang="en-GB" dirty="0"/>
              <a:t>What do the Frameworks do?</a:t>
            </a:r>
          </a:p>
        </p:txBody>
      </p:sp>
      <p:sp>
        <p:nvSpPr>
          <p:cNvPr id="3" name="Content Placeholder 2">
            <a:extLst>
              <a:ext uri="{FF2B5EF4-FFF2-40B4-BE49-F238E27FC236}">
                <a16:creationId xmlns:a16="http://schemas.microsoft.com/office/drawing/2014/main" id="{55E80479-975D-4DA9-ABE7-BCEE12CD71CC}"/>
              </a:ext>
            </a:extLst>
          </p:cNvPr>
          <p:cNvSpPr>
            <a:spLocks noGrp="1"/>
          </p:cNvSpPr>
          <p:nvPr>
            <p:ph idx="1"/>
          </p:nvPr>
        </p:nvSpPr>
        <p:spPr>
          <a:xfrm>
            <a:off x="1295401" y="2556932"/>
            <a:ext cx="9601196" cy="3318936"/>
          </a:xfrm>
        </p:spPr>
        <p:txBody>
          <a:bodyPr>
            <a:normAutofit lnSpcReduction="10000"/>
          </a:bodyPr>
          <a:lstStyle/>
          <a:p>
            <a:r>
              <a:rPr lang="en-GB" dirty="0"/>
              <a:t>Quality Code</a:t>
            </a:r>
          </a:p>
          <a:p>
            <a:endParaRPr lang="en-GB" dirty="0"/>
          </a:p>
          <a:p>
            <a:r>
              <a:rPr lang="en-GB" dirty="0"/>
              <a:t>From the document UK Quality Code for Higher Education read - </a:t>
            </a:r>
          </a:p>
          <a:p>
            <a:pPr lvl="1"/>
            <a:r>
              <a:rPr lang="en-GB" dirty="0"/>
              <a:t>About the Frameworks for Higher Education Qualifications of UK Degree-Awarding Bodies</a:t>
            </a:r>
          </a:p>
          <a:p>
            <a:pPr lvl="1"/>
            <a:r>
              <a:rPr lang="en-GB" dirty="0"/>
              <a:t>Main features of the frameworks for higher education qualifications of UK degree-awarding bodies</a:t>
            </a:r>
          </a:p>
          <a:p>
            <a:r>
              <a:rPr lang="en-GB" dirty="0"/>
              <a:t>What are the key points?</a:t>
            </a:r>
          </a:p>
          <a:p>
            <a:pPr lvl="1"/>
            <a:endParaRPr lang="en-GB" dirty="0"/>
          </a:p>
          <a:p>
            <a:pPr lvl="1"/>
            <a:endParaRPr lang="en-GB" dirty="0"/>
          </a:p>
        </p:txBody>
      </p:sp>
    </p:spTree>
    <p:extLst>
      <p:ext uri="{BB962C8B-B14F-4D97-AF65-F5344CB8AC3E}">
        <p14:creationId xmlns:p14="http://schemas.microsoft.com/office/powerpoint/2010/main" val="2039813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5D089-F0DF-00A0-D3F7-E2A064C16105}"/>
              </a:ext>
            </a:extLst>
          </p:cNvPr>
          <p:cNvSpPr>
            <a:spLocks noGrp="1"/>
          </p:cNvSpPr>
          <p:nvPr>
            <p:ph type="title"/>
          </p:nvPr>
        </p:nvSpPr>
        <p:spPr/>
        <p:txBody>
          <a:bodyPr/>
          <a:lstStyle/>
          <a:p>
            <a:r>
              <a:rPr lang="en-GB" dirty="0"/>
              <a:t>Benchmark Statements</a:t>
            </a:r>
          </a:p>
        </p:txBody>
      </p:sp>
      <p:sp>
        <p:nvSpPr>
          <p:cNvPr id="3" name="Content Placeholder 2">
            <a:extLst>
              <a:ext uri="{FF2B5EF4-FFF2-40B4-BE49-F238E27FC236}">
                <a16:creationId xmlns:a16="http://schemas.microsoft.com/office/drawing/2014/main" id="{21995D30-4EE7-CF36-A0AD-1AB4EF78C309}"/>
              </a:ext>
            </a:extLst>
          </p:cNvPr>
          <p:cNvSpPr>
            <a:spLocks noGrp="1"/>
          </p:cNvSpPr>
          <p:nvPr>
            <p:ph idx="1"/>
          </p:nvPr>
        </p:nvSpPr>
        <p:spPr/>
        <p:txBody>
          <a:bodyPr>
            <a:normAutofit/>
          </a:bodyPr>
          <a:lstStyle/>
          <a:p>
            <a:r>
              <a:rPr lang="en-GB" dirty="0"/>
              <a:t>Available for Undergraduate and Masters degrees.</a:t>
            </a:r>
          </a:p>
          <a:p>
            <a:r>
              <a:rPr lang="en-GB" dirty="0"/>
              <a:t>Describes;</a:t>
            </a:r>
          </a:p>
          <a:p>
            <a:pPr lvl="1"/>
            <a:r>
              <a:rPr lang="en-GB" dirty="0"/>
              <a:t>The Nature of study</a:t>
            </a:r>
          </a:p>
          <a:p>
            <a:pPr lvl="1"/>
            <a:r>
              <a:rPr lang="en-GB" dirty="0"/>
              <a:t>Academic Standards</a:t>
            </a:r>
          </a:p>
          <a:p>
            <a:r>
              <a:rPr lang="en-GB" dirty="0"/>
              <a:t>Used as reference points in the design and delivery of programmes.</a:t>
            </a:r>
          </a:p>
        </p:txBody>
      </p:sp>
    </p:spTree>
    <p:extLst>
      <p:ext uri="{BB962C8B-B14F-4D97-AF65-F5344CB8AC3E}">
        <p14:creationId xmlns:p14="http://schemas.microsoft.com/office/powerpoint/2010/main" val="3795401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FF886-EC0B-68E2-15EE-88C4836C58B6}"/>
              </a:ext>
            </a:extLst>
          </p:cNvPr>
          <p:cNvSpPr>
            <a:spLocks noGrp="1"/>
          </p:cNvSpPr>
          <p:nvPr>
            <p:ph type="title"/>
          </p:nvPr>
        </p:nvSpPr>
        <p:spPr/>
        <p:txBody>
          <a:bodyPr/>
          <a:lstStyle/>
          <a:p>
            <a:r>
              <a:rPr lang="en-GB" dirty="0"/>
              <a:t>Benchmark Statements</a:t>
            </a:r>
          </a:p>
        </p:txBody>
      </p:sp>
      <p:sp>
        <p:nvSpPr>
          <p:cNvPr id="4" name="Content Placeholder 3">
            <a:extLst>
              <a:ext uri="{FF2B5EF4-FFF2-40B4-BE49-F238E27FC236}">
                <a16:creationId xmlns:a16="http://schemas.microsoft.com/office/drawing/2014/main" id="{676FDFCA-7214-67F6-65B1-A53B6FB5CEAF}"/>
              </a:ext>
            </a:extLst>
          </p:cNvPr>
          <p:cNvSpPr>
            <a:spLocks noGrp="1"/>
          </p:cNvSpPr>
          <p:nvPr>
            <p:ph sz="half" idx="1"/>
          </p:nvPr>
        </p:nvSpPr>
        <p:spPr/>
        <p:txBody>
          <a:bodyPr/>
          <a:lstStyle/>
          <a:p>
            <a:r>
              <a:rPr lang="en-GB" dirty="0"/>
              <a:t>Use the QR code to find the benchmark statement for Education Studies</a:t>
            </a:r>
          </a:p>
          <a:p>
            <a:r>
              <a:rPr lang="en-GB" dirty="0"/>
              <a:t>What are the key elements in the statement?</a:t>
            </a:r>
          </a:p>
          <a:p>
            <a:r>
              <a:rPr lang="en-GB" dirty="0"/>
              <a:t>Look up a Masters degree What are the differences?</a:t>
            </a:r>
          </a:p>
          <a:p>
            <a:endParaRPr lang="en-GB" dirty="0"/>
          </a:p>
        </p:txBody>
      </p:sp>
      <p:pic>
        <p:nvPicPr>
          <p:cNvPr id="7" name="Content Placeholder 6" descr="Qr code&#10;&#10;Description automatically generated">
            <a:extLst>
              <a:ext uri="{FF2B5EF4-FFF2-40B4-BE49-F238E27FC236}">
                <a16:creationId xmlns:a16="http://schemas.microsoft.com/office/drawing/2014/main" id="{EF17C490-0AB5-E00B-1291-8FB03D72E44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12000" y="2786856"/>
            <a:ext cx="2857500" cy="2857500"/>
          </a:xfrm>
        </p:spPr>
      </p:pic>
    </p:spTree>
    <p:extLst>
      <p:ext uri="{BB962C8B-B14F-4D97-AF65-F5344CB8AC3E}">
        <p14:creationId xmlns:p14="http://schemas.microsoft.com/office/powerpoint/2010/main" val="2235229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2E2F-52EB-4375-9936-7F2342A4AB3E}"/>
              </a:ext>
            </a:extLst>
          </p:cNvPr>
          <p:cNvSpPr>
            <a:spLocks noGrp="1"/>
          </p:cNvSpPr>
          <p:nvPr>
            <p:ph type="title"/>
          </p:nvPr>
        </p:nvSpPr>
        <p:spPr>
          <a:xfrm>
            <a:off x="1295402" y="982132"/>
            <a:ext cx="9601196" cy="1303867"/>
          </a:xfrm>
        </p:spPr>
        <p:txBody>
          <a:bodyPr>
            <a:normAutofit/>
          </a:bodyPr>
          <a:lstStyle/>
          <a:p>
            <a:r>
              <a:rPr lang="en-GB" dirty="0"/>
              <a:t>What are the Benchmark standards?</a:t>
            </a:r>
          </a:p>
        </p:txBody>
      </p:sp>
      <p:sp>
        <p:nvSpPr>
          <p:cNvPr id="3" name="Content Placeholder 2">
            <a:extLst>
              <a:ext uri="{FF2B5EF4-FFF2-40B4-BE49-F238E27FC236}">
                <a16:creationId xmlns:a16="http://schemas.microsoft.com/office/drawing/2014/main" id="{79F9FB31-8111-44EF-B6BD-06F24791CAAE}"/>
              </a:ext>
            </a:extLst>
          </p:cNvPr>
          <p:cNvSpPr>
            <a:spLocks noGrp="1"/>
          </p:cNvSpPr>
          <p:nvPr>
            <p:ph idx="1"/>
          </p:nvPr>
        </p:nvSpPr>
        <p:spPr>
          <a:xfrm>
            <a:off x="1295401" y="2556932"/>
            <a:ext cx="9601196" cy="3318936"/>
          </a:xfrm>
        </p:spPr>
        <p:txBody>
          <a:bodyPr>
            <a:normAutofit/>
          </a:bodyPr>
          <a:lstStyle/>
          <a:p>
            <a:r>
              <a:rPr lang="en-GB" dirty="0"/>
              <a:t>Read the document Subject Benchmark Statement Education Studies</a:t>
            </a:r>
          </a:p>
          <a:p>
            <a:endParaRPr lang="en-GB" dirty="0"/>
          </a:p>
          <a:p>
            <a:r>
              <a:rPr lang="en-GB" dirty="0"/>
              <a:t>What are the key benchmarks Education Studies Students should meet.</a:t>
            </a:r>
          </a:p>
          <a:p>
            <a:endParaRPr lang="en-GB" dirty="0"/>
          </a:p>
          <a:p>
            <a:r>
              <a:rPr lang="en-GB" dirty="0"/>
              <a:t>Where are these met in our programme</a:t>
            </a:r>
          </a:p>
          <a:p>
            <a:endParaRPr lang="en-GB" dirty="0"/>
          </a:p>
        </p:txBody>
      </p:sp>
    </p:spTree>
    <p:extLst>
      <p:ext uri="{BB962C8B-B14F-4D97-AF65-F5344CB8AC3E}">
        <p14:creationId xmlns:p14="http://schemas.microsoft.com/office/powerpoint/2010/main" val="2082939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13995-0DAA-D6A8-4BAA-65107A947E58}"/>
              </a:ext>
            </a:extLst>
          </p:cNvPr>
          <p:cNvSpPr>
            <a:spLocks noGrp="1"/>
          </p:cNvSpPr>
          <p:nvPr>
            <p:ph type="title"/>
          </p:nvPr>
        </p:nvSpPr>
        <p:spPr/>
        <p:txBody>
          <a:bodyPr/>
          <a:lstStyle/>
          <a:p>
            <a:r>
              <a:rPr lang="en-GB" dirty="0"/>
              <a:t>BTEC</a:t>
            </a:r>
          </a:p>
        </p:txBody>
      </p:sp>
      <p:sp>
        <p:nvSpPr>
          <p:cNvPr id="3" name="Content Placeholder 2">
            <a:extLst>
              <a:ext uri="{FF2B5EF4-FFF2-40B4-BE49-F238E27FC236}">
                <a16:creationId xmlns:a16="http://schemas.microsoft.com/office/drawing/2014/main" id="{979956E0-7B39-250F-9F20-04DAB0899179}"/>
              </a:ext>
            </a:extLst>
          </p:cNvPr>
          <p:cNvSpPr>
            <a:spLocks noGrp="1"/>
          </p:cNvSpPr>
          <p:nvPr>
            <p:ph sz="half" idx="1"/>
          </p:nvPr>
        </p:nvSpPr>
        <p:spPr/>
        <p:txBody>
          <a:bodyPr/>
          <a:lstStyle/>
          <a:p>
            <a:r>
              <a:rPr lang="en-GB" dirty="0"/>
              <a:t>Often Work Related</a:t>
            </a:r>
          </a:p>
          <a:p>
            <a:r>
              <a:rPr lang="en-GB" dirty="0"/>
              <a:t>Vocational Qualification</a:t>
            </a:r>
          </a:p>
          <a:p>
            <a:r>
              <a:rPr lang="en-GB" dirty="0"/>
              <a:t>Available up to Level 7</a:t>
            </a:r>
          </a:p>
          <a:p>
            <a:r>
              <a:rPr lang="en-GB" dirty="0"/>
              <a:t>Career Focused</a:t>
            </a:r>
          </a:p>
          <a:p>
            <a:r>
              <a:rPr lang="en-GB" dirty="0"/>
              <a:t>Assessed throughout the course</a:t>
            </a:r>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AA4F8459-1332-8BF3-F873-B4CE0EA3479D}"/>
              </a:ext>
            </a:extLst>
          </p:cNvPr>
          <p:cNvSpPr>
            <a:spLocks noGrp="1"/>
          </p:cNvSpPr>
          <p:nvPr>
            <p:ph sz="half" idx="2"/>
          </p:nvPr>
        </p:nvSpPr>
        <p:spPr/>
        <p:txBody>
          <a:bodyPr/>
          <a:lstStyle/>
          <a:p>
            <a:r>
              <a:rPr lang="en-GB" dirty="0"/>
              <a:t>Main Different BTECs</a:t>
            </a:r>
          </a:p>
          <a:p>
            <a:pPr lvl="1"/>
            <a:r>
              <a:rPr lang="en-GB" dirty="0"/>
              <a:t>Entry / Level 1</a:t>
            </a:r>
          </a:p>
          <a:p>
            <a:pPr lvl="1"/>
            <a:r>
              <a:rPr lang="en-GB" dirty="0"/>
              <a:t>BTEC Firsts</a:t>
            </a:r>
          </a:p>
          <a:p>
            <a:pPr lvl="1"/>
            <a:r>
              <a:rPr lang="en-GB" dirty="0"/>
              <a:t>BTEC Nationals</a:t>
            </a:r>
          </a:p>
          <a:p>
            <a:pPr lvl="1"/>
            <a:r>
              <a:rPr lang="en-GB" dirty="0"/>
              <a:t>BTEC Higher Nationals</a:t>
            </a:r>
          </a:p>
          <a:p>
            <a:pPr lvl="1"/>
            <a:endParaRPr lang="en-GB" dirty="0"/>
          </a:p>
        </p:txBody>
      </p:sp>
    </p:spTree>
    <p:extLst>
      <p:ext uri="{BB962C8B-B14F-4D97-AF65-F5344CB8AC3E}">
        <p14:creationId xmlns:p14="http://schemas.microsoft.com/office/powerpoint/2010/main" val="3046798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BDBD8-7E6D-72D4-78EB-44B4289FA2B1}"/>
              </a:ext>
            </a:extLst>
          </p:cNvPr>
          <p:cNvSpPr>
            <a:spLocks noGrp="1"/>
          </p:cNvSpPr>
          <p:nvPr>
            <p:ph type="title"/>
          </p:nvPr>
        </p:nvSpPr>
        <p:spPr>
          <a:xfrm>
            <a:off x="1295402" y="982132"/>
            <a:ext cx="9601196" cy="1303867"/>
          </a:xfrm>
        </p:spPr>
        <p:txBody>
          <a:bodyPr>
            <a:normAutofit/>
          </a:bodyPr>
          <a:lstStyle/>
          <a:p>
            <a:r>
              <a:rPr lang="en-GB">
                <a:solidFill>
                  <a:srgbClr val="262626"/>
                </a:solidFill>
              </a:rPr>
              <a:t>Where can BTECs take students</a:t>
            </a:r>
          </a:p>
        </p:txBody>
      </p:sp>
      <p:graphicFrame>
        <p:nvGraphicFramePr>
          <p:cNvPr id="5" name="Content Placeholder 2">
            <a:extLst>
              <a:ext uri="{FF2B5EF4-FFF2-40B4-BE49-F238E27FC236}">
                <a16:creationId xmlns:a16="http://schemas.microsoft.com/office/drawing/2014/main" id="{96FD8274-835E-C497-4209-6727B9B1938B}"/>
              </a:ext>
            </a:extLst>
          </p:cNvPr>
          <p:cNvGraphicFramePr>
            <a:graphicFrameLocks noGrp="1"/>
          </p:cNvGraphicFramePr>
          <p:nvPr>
            <p:ph idx="1"/>
            <p:extLst>
              <p:ext uri="{D42A27DB-BD31-4B8C-83A1-F6EECF244321}">
                <p14:modId xmlns:p14="http://schemas.microsoft.com/office/powerpoint/2010/main" val="911151033"/>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48756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75D57-9FA4-E929-BD1D-2C2C2B7EF817}"/>
              </a:ext>
            </a:extLst>
          </p:cNvPr>
          <p:cNvSpPr>
            <a:spLocks noGrp="1"/>
          </p:cNvSpPr>
          <p:nvPr>
            <p:ph type="title"/>
          </p:nvPr>
        </p:nvSpPr>
        <p:spPr/>
        <p:txBody>
          <a:bodyPr/>
          <a:lstStyle/>
          <a:p>
            <a:r>
              <a:rPr lang="en-GB" dirty="0"/>
              <a:t>BTEC Curriculum</a:t>
            </a:r>
          </a:p>
        </p:txBody>
      </p:sp>
      <p:pic>
        <p:nvPicPr>
          <p:cNvPr id="7" name="Content Placeholder 6" descr="Qr code&#10;&#10;Description automatically generated">
            <a:extLst>
              <a:ext uri="{FF2B5EF4-FFF2-40B4-BE49-F238E27FC236}">
                <a16:creationId xmlns:a16="http://schemas.microsoft.com/office/drawing/2014/main" id="{2E4B7C69-1F1A-3968-0190-0E9411BC148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228850" y="2786856"/>
            <a:ext cx="2857500" cy="2857500"/>
          </a:xfrm>
        </p:spPr>
      </p:pic>
      <p:sp>
        <p:nvSpPr>
          <p:cNvPr id="5" name="Content Placeholder 4">
            <a:extLst>
              <a:ext uri="{FF2B5EF4-FFF2-40B4-BE49-F238E27FC236}">
                <a16:creationId xmlns:a16="http://schemas.microsoft.com/office/drawing/2014/main" id="{7FCD31A7-845B-0496-C434-5BB0AA03328A}"/>
              </a:ext>
            </a:extLst>
          </p:cNvPr>
          <p:cNvSpPr>
            <a:spLocks noGrp="1"/>
          </p:cNvSpPr>
          <p:nvPr>
            <p:ph sz="half" idx="2"/>
          </p:nvPr>
        </p:nvSpPr>
        <p:spPr/>
        <p:txBody>
          <a:bodyPr>
            <a:normAutofit lnSpcReduction="10000"/>
          </a:bodyPr>
          <a:lstStyle/>
          <a:p>
            <a:r>
              <a:rPr lang="en-GB" dirty="0"/>
              <a:t>Using the QR code </a:t>
            </a:r>
          </a:p>
          <a:p>
            <a:r>
              <a:rPr lang="en-GB" dirty="0"/>
              <a:t>In small groups search for a course and develop a curriculum outline that meets the core requirements.</a:t>
            </a:r>
          </a:p>
          <a:p>
            <a:r>
              <a:rPr lang="en-GB" dirty="0"/>
              <a:t>What are the main challenges faced by</a:t>
            </a:r>
          </a:p>
          <a:p>
            <a:pPr lvl="1"/>
            <a:r>
              <a:rPr lang="en-GB" dirty="0"/>
              <a:t>Students</a:t>
            </a:r>
          </a:p>
          <a:p>
            <a:pPr lvl="1"/>
            <a:r>
              <a:rPr lang="en-GB" dirty="0"/>
              <a:t>Teaching Staff</a:t>
            </a:r>
          </a:p>
        </p:txBody>
      </p:sp>
    </p:spTree>
    <p:extLst>
      <p:ext uri="{BB962C8B-B14F-4D97-AF65-F5344CB8AC3E}">
        <p14:creationId xmlns:p14="http://schemas.microsoft.com/office/powerpoint/2010/main" val="2249480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7" name="Straight Connector 16">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19" name="Rectangle 18">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97B965E-C43E-AE7C-D48C-B177B369782B}"/>
              </a:ext>
            </a:extLst>
          </p:cNvPr>
          <p:cNvSpPr>
            <a:spLocks noGrp="1"/>
          </p:cNvSpPr>
          <p:nvPr>
            <p:ph type="title"/>
          </p:nvPr>
        </p:nvSpPr>
        <p:spPr>
          <a:xfrm>
            <a:off x="929140" y="972766"/>
            <a:ext cx="2835464" cy="1254868"/>
          </a:xfrm>
        </p:spPr>
        <p:txBody>
          <a:bodyPr vert="horz" lIns="91440" tIns="45720" rIns="91440" bIns="45720" rtlCol="0" anchor="b">
            <a:normAutofit/>
          </a:bodyPr>
          <a:lstStyle/>
          <a:p>
            <a:r>
              <a:rPr lang="en-US" sz="2800">
                <a:solidFill>
                  <a:srgbClr val="262626"/>
                </a:solidFill>
              </a:rPr>
              <a:t>Tertiary Education and Research Act</a:t>
            </a:r>
          </a:p>
        </p:txBody>
      </p:sp>
      <p:sp>
        <p:nvSpPr>
          <p:cNvPr id="4" name="Content Placeholder 3">
            <a:extLst>
              <a:ext uri="{FF2B5EF4-FFF2-40B4-BE49-F238E27FC236}">
                <a16:creationId xmlns:a16="http://schemas.microsoft.com/office/drawing/2014/main" id="{C6FE134A-253D-5599-FD54-C496DF7C0544}"/>
              </a:ext>
            </a:extLst>
          </p:cNvPr>
          <p:cNvSpPr>
            <a:spLocks noGrp="1"/>
          </p:cNvSpPr>
          <p:nvPr>
            <p:ph sz="half" idx="1"/>
          </p:nvPr>
        </p:nvSpPr>
        <p:spPr>
          <a:xfrm>
            <a:off x="929141" y="2430471"/>
            <a:ext cx="2835464" cy="3552039"/>
          </a:xfrm>
        </p:spPr>
        <p:txBody>
          <a:bodyPr vert="horz" lIns="91440" tIns="45720" rIns="91440" bIns="45720" rtlCol="0" anchor="t">
            <a:normAutofit/>
          </a:bodyPr>
          <a:lstStyle/>
          <a:p>
            <a:r>
              <a:rPr lang="en-US" sz="1800" dirty="0">
                <a:solidFill>
                  <a:srgbClr val="262626"/>
                </a:solidFill>
              </a:rPr>
              <a:t>Informed by the Well-Being of Future Generations (Wales) 2018 Act</a:t>
            </a:r>
          </a:p>
          <a:p>
            <a:r>
              <a:rPr lang="en-US" sz="1800" dirty="0">
                <a:solidFill>
                  <a:srgbClr val="262626"/>
                </a:solidFill>
              </a:rPr>
              <a:t>Centered around the learner</a:t>
            </a:r>
          </a:p>
          <a:p>
            <a:r>
              <a:rPr lang="en-US" sz="1800" dirty="0">
                <a:solidFill>
                  <a:srgbClr val="262626"/>
                </a:solidFill>
              </a:rPr>
              <a:t>Focus on</a:t>
            </a:r>
          </a:p>
          <a:p>
            <a:pPr lvl="1"/>
            <a:r>
              <a:rPr lang="en-US" sz="1400" dirty="0">
                <a:solidFill>
                  <a:srgbClr val="262626"/>
                </a:solidFill>
              </a:rPr>
              <a:t>Excellence</a:t>
            </a:r>
          </a:p>
          <a:p>
            <a:pPr lvl="1"/>
            <a:r>
              <a:rPr lang="en-US" sz="1400" dirty="0">
                <a:solidFill>
                  <a:srgbClr val="262626"/>
                </a:solidFill>
              </a:rPr>
              <a:t>Equality</a:t>
            </a:r>
          </a:p>
          <a:p>
            <a:pPr lvl="1"/>
            <a:r>
              <a:rPr lang="en-US" sz="1400" dirty="0">
                <a:solidFill>
                  <a:srgbClr val="262626"/>
                </a:solidFill>
              </a:rPr>
              <a:t>Engagement</a:t>
            </a:r>
          </a:p>
        </p:txBody>
      </p:sp>
      <p:sp useBgFill="1">
        <p:nvSpPr>
          <p:cNvPr id="25" name="Rectangle 24">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Graphical user interface, application&#10;&#10;Description automatically generated">
            <a:extLst>
              <a:ext uri="{FF2B5EF4-FFF2-40B4-BE49-F238E27FC236}">
                <a16:creationId xmlns:a16="http://schemas.microsoft.com/office/drawing/2014/main" id="{DC337ACF-BAAE-3CA1-A5F4-6324A2125FC8}"/>
              </a:ext>
            </a:extLst>
          </p:cNvPr>
          <p:cNvPicPr>
            <a:picLocks noGrp="1" noChangeAspect="1"/>
          </p:cNvPicPr>
          <p:nvPr>
            <p:ph sz="half" idx="2"/>
          </p:nvPr>
        </p:nvPicPr>
        <p:blipFill rotWithShape="1">
          <a:blip r:embed="rId5"/>
          <a:srcRect l="68270" t="29120" r="7324" b="9407"/>
          <a:stretch/>
        </p:blipFill>
        <p:spPr bwMode="auto">
          <a:xfrm>
            <a:off x="5435910" y="1272338"/>
            <a:ext cx="6098041" cy="426227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7100750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6" name="Straight Connector 15">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8" name="Rectangle 17">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1" name="Picture 20">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Rectangle 21">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3" name="Picture 22">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4" name="Picture 23">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ABC65A6C-0B49-AA67-C516-9EA1ED736106}"/>
              </a:ext>
            </a:extLst>
          </p:cNvPr>
          <p:cNvSpPr>
            <a:spLocks noGrp="1"/>
          </p:cNvSpPr>
          <p:nvPr>
            <p:ph type="title"/>
          </p:nvPr>
        </p:nvSpPr>
        <p:spPr>
          <a:xfrm>
            <a:off x="1295402" y="982132"/>
            <a:ext cx="3660056" cy="1325373"/>
          </a:xfrm>
        </p:spPr>
        <p:txBody>
          <a:bodyPr vert="horz" lIns="91440" tIns="45720" rIns="91440" bIns="45720" rtlCol="0" anchor="b">
            <a:normAutofit/>
          </a:bodyPr>
          <a:lstStyle/>
          <a:p>
            <a:r>
              <a:rPr lang="en-US" sz="2800" dirty="0">
                <a:solidFill>
                  <a:srgbClr val="262626"/>
                </a:solidFill>
              </a:rPr>
              <a:t>What Does The Act Do?</a:t>
            </a:r>
          </a:p>
        </p:txBody>
      </p:sp>
      <p:cxnSp>
        <p:nvCxnSpPr>
          <p:cNvPr id="26" name="Straight Connector 25">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ADE7817-8625-89EA-5585-38EA119789AF}"/>
              </a:ext>
            </a:extLst>
          </p:cNvPr>
          <p:cNvSpPr>
            <a:spLocks noGrp="1"/>
          </p:cNvSpPr>
          <p:nvPr>
            <p:ph sz="half" idx="1"/>
          </p:nvPr>
        </p:nvSpPr>
        <p:spPr>
          <a:xfrm>
            <a:off x="1295401" y="2493774"/>
            <a:ext cx="3660057" cy="3382094"/>
          </a:xfrm>
        </p:spPr>
        <p:txBody>
          <a:bodyPr vert="horz" lIns="91440" tIns="45720" rIns="91440" bIns="45720" rtlCol="0" anchor="t">
            <a:normAutofit/>
          </a:bodyPr>
          <a:lstStyle/>
          <a:p>
            <a:r>
              <a:rPr lang="en-US" sz="2000" dirty="0">
                <a:solidFill>
                  <a:srgbClr val="262626"/>
                </a:solidFill>
              </a:rPr>
              <a:t>FE</a:t>
            </a:r>
          </a:p>
          <a:p>
            <a:r>
              <a:rPr lang="en-US" sz="2000" dirty="0">
                <a:solidFill>
                  <a:srgbClr val="262626"/>
                </a:solidFill>
              </a:rPr>
              <a:t>HE</a:t>
            </a:r>
          </a:p>
          <a:p>
            <a:r>
              <a:rPr lang="en-US" sz="2000" dirty="0">
                <a:solidFill>
                  <a:srgbClr val="262626"/>
                </a:solidFill>
              </a:rPr>
              <a:t>Adult Education</a:t>
            </a:r>
          </a:p>
          <a:p>
            <a:r>
              <a:rPr lang="en-US" sz="2000" dirty="0">
                <a:solidFill>
                  <a:srgbClr val="262626"/>
                </a:solidFill>
              </a:rPr>
              <a:t>Community learning</a:t>
            </a:r>
          </a:p>
          <a:p>
            <a:r>
              <a:rPr lang="en-US" sz="2000" dirty="0">
                <a:solidFill>
                  <a:srgbClr val="262626"/>
                </a:solidFill>
              </a:rPr>
              <a:t>Apprenticeships</a:t>
            </a:r>
          </a:p>
          <a:p>
            <a:r>
              <a:rPr lang="en-US" sz="2000" dirty="0">
                <a:solidFill>
                  <a:srgbClr val="262626"/>
                </a:solidFill>
              </a:rPr>
              <a:t>Training</a:t>
            </a:r>
          </a:p>
        </p:txBody>
      </p:sp>
      <p:pic>
        <p:nvPicPr>
          <p:cNvPr id="5" name="Content Placeholder 4" descr="Graphical user interface, application&#10;&#10;Description automatically generated">
            <a:extLst>
              <a:ext uri="{FF2B5EF4-FFF2-40B4-BE49-F238E27FC236}">
                <a16:creationId xmlns:a16="http://schemas.microsoft.com/office/drawing/2014/main" id="{4830E7D7-D164-53D9-92C7-8DBC71C8F482}"/>
              </a:ext>
            </a:extLst>
          </p:cNvPr>
          <p:cNvPicPr>
            <a:picLocks noGrp="1" noChangeAspect="1"/>
          </p:cNvPicPr>
          <p:nvPr>
            <p:ph sz="half" idx="2"/>
          </p:nvPr>
        </p:nvPicPr>
        <p:blipFill rotWithShape="1">
          <a:blip r:embed="rId5"/>
          <a:srcRect l="76972" t="17142" r="1309" b="7802"/>
          <a:stretch/>
        </p:blipFill>
        <p:spPr bwMode="auto">
          <a:xfrm>
            <a:off x="5601862" y="982131"/>
            <a:ext cx="5103078" cy="4893735"/>
          </a:xfrm>
          <a:prstGeom prst="rect">
            <a:avLst/>
          </a:prstGeom>
          <a:ln w="57150" cmpd="thickThin">
            <a:solidFill>
              <a:srgbClr val="7F7F7F"/>
            </a:solidFill>
            <a:miter lim="800000"/>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77489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49CDB-D84E-5BBE-81BD-E35679E63C83}"/>
              </a:ext>
            </a:extLst>
          </p:cNvPr>
          <p:cNvSpPr>
            <a:spLocks noGrp="1"/>
          </p:cNvSpPr>
          <p:nvPr>
            <p:ph type="title"/>
          </p:nvPr>
        </p:nvSpPr>
        <p:spPr/>
        <p:txBody>
          <a:bodyPr/>
          <a:lstStyle/>
          <a:p>
            <a:r>
              <a:rPr lang="en-GB" dirty="0"/>
              <a:t>Learner Engagement Code</a:t>
            </a:r>
          </a:p>
        </p:txBody>
      </p:sp>
      <p:sp>
        <p:nvSpPr>
          <p:cNvPr id="3" name="Content Placeholder 2">
            <a:extLst>
              <a:ext uri="{FF2B5EF4-FFF2-40B4-BE49-F238E27FC236}">
                <a16:creationId xmlns:a16="http://schemas.microsoft.com/office/drawing/2014/main" id="{B0A8EC40-A405-F7A9-D846-8862BB20F25F}"/>
              </a:ext>
            </a:extLst>
          </p:cNvPr>
          <p:cNvSpPr>
            <a:spLocks noGrp="1"/>
          </p:cNvSpPr>
          <p:nvPr>
            <p:ph sz="half" idx="1"/>
          </p:nvPr>
        </p:nvSpPr>
        <p:spPr/>
        <p:txBody>
          <a:bodyPr>
            <a:normAutofit fontScale="92500" lnSpcReduction="20000"/>
          </a:bodyPr>
          <a:lstStyle/>
          <a:p>
            <a:r>
              <a:rPr lang="en-GB" dirty="0"/>
              <a:t>Skim read the Learner Involvement and Student Partnership document</a:t>
            </a:r>
          </a:p>
          <a:p>
            <a:r>
              <a:rPr lang="en-GB" dirty="0"/>
              <a:t>What are the implications of this for:</a:t>
            </a:r>
          </a:p>
          <a:p>
            <a:pPr lvl="1"/>
            <a:r>
              <a:rPr lang="en-GB" dirty="0"/>
              <a:t>Students</a:t>
            </a:r>
          </a:p>
          <a:p>
            <a:pPr lvl="1"/>
            <a:r>
              <a:rPr lang="en-GB" dirty="0"/>
              <a:t>Lecturers/Trainers</a:t>
            </a:r>
          </a:p>
          <a:p>
            <a:pPr lvl="1"/>
            <a:r>
              <a:rPr lang="en-GB" dirty="0"/>
              <a:t>Institutions</a:t>
            </a:r>
          </a:p>
          <a:p>
            <a:r>
              <a:rPr lang="en-GB" dirty="0"/>
              <a:t>How does this link to the theoretical perspectives we have discussed previously?</a:t>
            </a:r>
          </a:p>
          <a:p>
            <a:endParaRPr lang="en-GB" dirty="0"/>
          </a:p>
        </p:txBody>
      </p:sp>
      <p:pic>
        <p:nvPicPr>
          <p:cNvPr id="6" name="Content Placeholder 5" descr="Qr code&#10;&#10;Description automatically generated">
            <a:extLst>
              <a:ext uri="{FF2B5EF4-FFF2-40B4-BE49-F238E27FC236}">
                <a16:creationId xmlns:a16="http://schemas.microsoft.com/office/drawing/2014/main" id="{64A26C6C-E7B5-6146-20D8-7D1C0803943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12000" y="2786856"/>
            <a:ext cx="2857500" cy="2857500"/>
          </a:xfrm>
        </p:spPr>
      </p:pic>
    </p:spTree>
    <p:extLst>
      <p:ext uri="{BB962C8B-B14F-4D97-AF65-F5344CB8AC3E}">
        <p14:creationId xmlns:p14="http://schemas.microsoft.com/office/powerpoint/2010/main" val="29856897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At the end of this session, are you able to;</a:t>
            </a:r>
          </a:p>
          <a:p>
            <a:pPr lvl="1"/>
            <a:r>
              <a:rPr lang="en-GB" dirty="0"/>
              <a:t>Evaluate Benchmark Statements for Higher Education programmes</a:t>
            </a:r>
          </a:p>
          <a:p>
            <a:pPr lvl="1"/>
            <a:r>
              <a:rPr lang="en-GB" dirty="0"/>
              <a:t>Develop a curriculum using BTEC qualification specifications</a:t>
            </a:r>
          </a:p>
          <a:p>
            <a:pPr lvl="1"/>
            <a:r>
              <a:rPr lang="en-GB" dirty="0"/>
              <a:t>Discuss the Tertiary Education and Research (Wales) Act</a:t>
            </a:r>
          </a:p>
        </p:txBody>
      </p:sp>
    </p:spTree>
    <p:extLst>
      <p:ext uri="{BB962C8B-B14F-4D97-AF65-F5344CB8AC3E}">
        <p14:creationId xmlns:p14="http://schemas.microsoft.com/office/powerpoint/2010/main" val="39202885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1368F-8210-42F2-F626-38D975B3728C}"/>
              </a:ext>
            </a:extLst>
          </p:cNvPr>
          <p:cNvSpPr>
            <a:spLocks noGrp="1"/>
          </p:cNvSpPr>
          <p:nvPr>
            <p:ph type="title"/>
          </p:nvPr>
        </p:nvSpPr>
        <p:spPr/>
        <p:txBody>
          <a:bodyPr/>
          <a:lstStyle/>
          <a:p>
            <a:r>
              <a:rPr lang="en-GB" dirty="0"/>
              <a:t>Further Reading</a:t>
            </a:r>
          </a:p>
        </p:txBody>
      </p:sp>
      <p:sp>
        <p:nvSpPr>
          <p:cNvPr id="3" name="Text Placeholder 2">
            <a:extLst>
              <a:ext uri="{FF2B5EF4-FFF2-40B4-BE49-F238E27FC236}">
                <a16:creationId xmlns:a16="http://schemas.microsoft.com/office/drawing/2014/main" id="{8838711E-1282-4A95-5C5A-339A1FCD4665}"/>
              </a:ext>
            </a:extLst>
          </p:cNvPr>
          <p:cNvSpPr>
            <a:spLocks noGrp="1"/>
          </p:cNvSpPr>
          <p:nvPr>
            <p:ph type="body" idx="1"/>
          </p:nvPr>
        </p:nvSpPr>
        <p:spPr/>
        <p:txBody>
          <a:bodyPr/>
          <a:lstStyle/>
          <a:p>
            <a:r>
              <a:rPr lang="en-GB" dirty="0">
                <a:hlinkClick r:id="rId2"/>
              </a:rPr>
              <a:t>https://www.gov.wales/plans-and-reviews-about-fe-he-and-skills</a:t>
            </a:r>
            <a:r>
              <a:rPr lang="en-GB" dirty="0"/>
              <a:t> </a:t>
            </a:r>
          </a:p>
        </p:txBody>
      </p:sp>
    </p:spTree>
    <p:extLst>
      <p:ext uri="{BB962C8B-B14F-4D97-AF65-F5344CB8AC3E}">
        <p14:creationId xmlns:p14="http://schemas.microsoft.com/office/powerpoint/2010/main" val="3936467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3" name="Picture 12">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6" name="Picture 15">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8" name="Straight Connector 17">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3" name="Picture 22">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6" name="Picture 25">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4" name="Title 3">
            <a:extLst>
              <a:ext uri="{FF2B5EF4-FFF2-40B4-BE49-F238E27FC236}">
                <a16:creationId xmlns:a16="http://schemas.microsoft.com/office/drawing/2014/main" id="{F0156DDF-3C15-B785-F658-B5C18B6394D9}"/>
              </a:ext>
            </a:extLst>
          </p:cNvPr>
          <p:cNvSpPr>
            <a:spLocks noGrp="1"/>
          </p:cNvSpPr>
          <p:nvPr>
            <p:ph type="title"/>
          </p:nvPr>
        </p:nvSpPr>
        <p:spPr>
          <a:xfrm>
            <a:off x="997528" y="982132"/>
            <a:ext cx="4094017" cy="2823880"/>
          </a:xfrm>
        </p:spPr>
        <p:txBody>
          <a:bodyPr vert="horz" lIns="91440" tIns="45720" rIns="91440" bIns="45720" rtlCol="0" anchor="b">
            <a:normAutofit/>
          </a:bodyPr>
          <a:lstStyle/>
          <a:p>
            <a:r>
              <a:rPr lang="en-US" sz="4800">
                <a:solidFill>
                  <a:srgbClr val="262626"/>
                </a:solidFill>
              </a:rPr>
              <a:t>Questions?</a:t>
            </a:r>
          </a:p>
        </p:txBody>
      </p:sp>
      <p:sp>
        <p:nvSpPr>
          <p:cNvPr id="5" name="Text Placeholder 4">
            <a:extLst>
              <a:ext uri="{FF2B5EF4-FFF2-40B4-BE49-F238E27FC236}">
                <a16:creationId xmlns:a16="http://schemas.microsoft.com/office/drawing/2014/main" id="{0905839F-28C4-2411-DA75-44B002C53864}"/>
              </a:ext>
            </a:extLst>
          </p:cNvPr>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9" name="Graphic 8" descr="Question mark">
            <a:extLst>
              <a:ext uri="{FF2B5EF4-FFF2-40B4-BE49-F238E27FC236}">
                <a16:creationId xmlns:a16="http://schemas.microsoft.com/office/drawing/2014/main" id="{6E1C1B05-45D4-2810-1D96-D6DC33F74C4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157332685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6807d6d-212c-47c2-9ccb-06e47adbafa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18" ma:contentTypeDescription="Create a new document." ma:contentTypeScope="" ma:versionID="e9c836673e67e2fc85d434ff8be46b94">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fe458925c0307491c18a7a84b274557"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9BB65DE-A2E3-45AD-A27B-13A6DABCE195}">
  <ds:schemaRefs>
    <ds:schemaRef ds:uri="b0eec7eb-90c5-4dfa-b4c7-29fb51310a23"/>
    <ds:schemaRef ds:uri="http://purl.org/dc/terms/"/>
    <ds:schemaRef ds:uri="http://schemas.microsoft.com/office/2006/metadata/properties"/>
    <ds:schemaRef ds:uri="http://schemas.microsoft.com/office/2006/documentManagement/types"/>
    <ds:schemaRef ds:uri="http://purl.org/dc/dcmitype/"/>
    <ds:schemaRef ds:uri="http://purl.org/dc/elements/1.1/"/>
    <ds:schemaRef ds:uri="http://schemas.openxmlformats.org/package/2006/metadata/core-properties"/>
    <ds:schemaRef ds:uri="http://schemas.microsoft.com/office/infopath/2007/PartnerControls"/>
    <ds:schemaRef ds:uri="86807d6d-212c-47c2-9ccb-06e47adbafa4"/>
    <ds:schemaRef ds:uri="http://www.w3.org/XML/1998/namespace"/>
  </ds:schemaRefs>
</ds:datastoreItem>
</file>

<file path=customXml/itemProps2.xml><?xml version="1.0" encoding="utf-8"?>
<ds:datastoreItem xmlns:ds="http://schemas.openxmlformats.org/officeDocument/2006/customXml" ds:itemID="{2BE749EE-CE45-4EA5-83DE-8EA4C1CEE9E5}">
  <ds:schemaRefs>
    <ds:schemaRef ds:uri="http://schemas.microsoft.com/sharepoint/v3/contenttype/forms"/>
  </ds:schemaRefs>
</ds:datastoreItem>
</file>

<file path=customXml/itemProps3.xml><?xml version="1.0" encoding="utf-8"?>
<ds:datastoreItem xmlns:ds="http://schemas.openxmlformats.org/officeDocument/2006/customXml" ds:itemID="{1668B251-C569-4C37-8444-5EEFD97559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238</TotalTime>
  <Words>1263</Words>
  <Application>Microsoft Office PowerPoint</Application>
  <PresentationFormat>Widescreen</PresentationFormat>
  <Paragraphs>123</Paragraphs>
  <Slides>19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Lato-Regular</vt:lpstr>
      <vt:lpstr>Lato-Regular</vt:lpstr>
      <vt:lpstr>Arial</vt:lpstr>
      <vt:lpstr>Calibri</vt:lpstr>
      <vt:lpstr>Garamond</vt:lpstr>
      <vt:lpstr>Organic</vt:lpstr>
      <vt:lpstr>Adult Learners and Learning</vt:lpstr>
      <vt:lpstr>Recap</vt:lpstr>
      <vt:lpstr>Objectives</vt:lpstr>
      <vt:lpstr>What do you know already?</vt:lpstr>
      <vt:lpstr>Regulatory bodies</vt:lpstr>
      <vt:lpstr>What is the QAA</vt:lpstr>
      <vt:lpstr>What do the Frameworks do?</vt:lpstr>
      <vt:lpstr>Benchmark Statements</vt:lpstr>
      <vt:lpstr>Benchmark Statements</vt:lpstr>
      <vt:lpstr>What are the Benchmark standards?</vt:lpstr>
      <vt:lpstr>BTEC</vt:lpstr>
      <vt:lpstr>Where can BTECs take students</vt:lpstr>
      <vt:lpstr>BTEC Curriculum</vt:lpstr>
      <vt:lpstr>Tertiary Education and Research Act</vt:lpstr>
      <vt:lpstr>What Does The Act Do?</vt:lpstr>
      <vt:lpstr>Learner Engagement Code</vt:lpstr>
      <vt:lpstr>Objectives</vt:lpstr>
      <vt:lpstr>Further Reading</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4</cp:revision>
  <dcterms:created xsi:type="dcterms:W3CDTF">2021-06-09T07:31:08Z</dcterms:created>
  <dcterms:modified xsi:type="dcterms:W3CDTF">2026-02-16T13:41:15Z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