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6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4630400" cy="8229600"/>
  <p:notesSz cx="8229600" cy="14630400"/>
  <p:embeddedFontLst>
    <p:embeddedFont>
      <p:font typeface="Gisha" panose="020B0502040204020203" pitchFamily="34" charset="-79"/>
      <p:regular r:id="rId15"/>
    </p:embeddedFont>
    <p:embeddedFont>
      <p:font typeface="Inconsolata" pitchFamily="1" charset="0"/>
      <p:regular r:id="rId16"/>
    </p:embeddedFont>
    <p:embeddedFont>
      <p:font typeface="Montserrat Black" panose="00000A00000000000000" pitchFamily="2" charset="0"/>
      <p:regular r:id="rId17"/>
      <p:bold r:id="rId18"/>
      <p:boldItalic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3CE6D2-ECCE-40CC-8F46-E6B728134254}" v="175" dt="2025-12-12T10:56:44.7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63175" autoAdjust="0"/>
  </p:normalViewPr>
  <p:slideViewPr>
    <p:cSldViewPr snapToGrid="0" snapToObjects="1">
      <p:cViewPr varScale="1">
        <p:scale>
          <a:sx n="65" d="100"/>
          <a:sy n="65" d="100"/>
        </p:scale>
        <p:origin x="18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c Marinho" userId="1e170890b0f9a568" providerId="LiveId" clId="{94D0ED5E-B2F1-4122-86DA-0734FF527408}"/>
    <pc:docChg chg="undo custSel modSld">
      <pc:chgData name="Eric Marinho" userId="1e170890b0f9a568" providerId="LiveId" clId="{94D0ED5E-B2F1-4122-86DA-0734FF527408}" dt="2025-12-12T11:59:38.552" v="1073" actId="20577"/>
      <pc:docMkLst>
        <pc:docMk/>
      </pc:docMkLst>
      <pc:sldChg chg="modSp mod modTransition modAnim modNotesTx">
        <pc:chgData name="Eric Marinho" userId="1e170890b0f9a568" providerId="LiveId" clId="{94D0ED5E-B2F1-4122-86DA-0734FF527408}" dt="2025-12-12T11:21:00.532" v="981" actId="113"/>
        <pc:sldMkLst>
          <pc:docMk/>
          <pc:sldMk cId="0" sldId="256"/>
        </pc:sldMkLst>
        <pc:spChg chg="mod">
          <ac:chgData name="Eric Marinho" userId="1e170890b0f9a568" providerId="LiveId" clId="{94D0ED5E-B2F1-4122-86DA-0734FF527408}" dt="2025-12-12T09:22:03.418" v="533" actId="2711"/>
          <ac:spMkLst>
            <pc:docMk/>
            <pc:sldMk cId="0" sldId="256"/>
            <ac:spMk id="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1:49.784" v="532" actId="2711"/>
          <ac:spMkLst>
            <pc:docMk/>
            <pc:sldMk cId="0" sldId="256"/>
            <ac:spMk id="5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1:35.958" v="531" actId="2711"/>
          <ac:spMkLst>
            <pc:docMk/>
            <pc:sldMk cId="0" sldId="256"/>
            <ac:spMk id="6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1:14.967" v="530" actId="2711"/>
          <ac:spMkLst>
            <pc:docMk/>
            <pc:sldMk cId="0" sldId="256"/>
            <ac:spMk id="7" creationId="{00000000-0000-0000-0000-000000000000}"/>
          </ac:spMkLst>
        </pc:spChg>
      </pc:sldChg>
      <pc:sldChg chg="modTransition modAnim modNotesTx">
        <pc:chgData name="Eric Marinho" userId="1e170890b0f9a568" providerId="LiveId" clId="{94D0ED5E-B2F1-4122-86DA-0734FF527408}" dt="2025-12-12T11:20:47.099" v="980" actId="20577"/>
        <pc:sldMkLst>
          <pc:docMk/>
          <pc:sldMk cId="0" sldId="257"/>
        </pc:sldMkLst>
      </pc:sldChg>
      <pc:sldChg chg="modSp mod modTransition modAnim modNotesTx">
        <pc:chgData name="Eric Marinho" userId="1e170890b0f9a568" providerId="LiveId" clId="{94D0ED5E-B2F1-4122-86DA-0734FF527408}" dt="2025-12-12T10:21:25.765" v="743"/>
        <pc:sldMkLst>
          <pc:docMk/>
          <pc:sldMk cId="0" sldId="258"/>
        </pc:sldMkLst>
        <pc:spChg chg="mod">
          <ac:chgData name="Eric Marinho" userId="1e170890b0f9a568" providerId="LiveId" clId="{94D0ED5E-B2F1-4122-86DA-0734FF527408}" dt="2025-12-12T10:12:02.730" v="719" actId="2711"/>
          <ac:spMkLst>
            <pc:docMk/>
            <pc:sldMk cId="0" sldId="258"/>
            <ac:spMk id="21" creationId="{00000000-0000-0000-0000-000000000000}"/>
          </ac:spMkLst>
        </pc:spChg>
      </pc:sldChg>
      <pc:sldChg chg="modSp mod modTransition modAnim modNotesTx">
        <pc:chgData name="Eric Marinho" userId="1e170890b0f9a568" providerId="LiveId" clId="{94D0ED5E-B2F1-4122-86DA-0734FF527408}" dt="2025-12-12T11:59:38.552" v="1073" actId="20577"/>
        <pc:sldMkLst>
          <pc:docMk/>
          <pc:sldMk cId="0" sldId="259"/>
        </pc:sldMkLst>
        <pc:spChg chg="mod">
          <ac:chgData name="Eric Marinho" userId="1e170890b0f9a568" providerId="LiveId" clId="{94D0ED5E-B2F1-4122-86DA-0734FF527408}" dt="2025-12-12T09:22:20.443" v="534" actId="2711"/>
          <ac:spMkLst>
            <pc:docMk/>
            <pc:sldMk cId="0" sldId="259"/>
            <ac:spMk id="6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2:35.661" v="535" actId="2711"/>
          <ac:spMkLst>
            <pc:docMk/>
            <pc:sldMk cId="0" sldId="259"/>
            <ac:spMk id="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2:46.085" v="536" actId="2711"/>
          <ac:spMkLst>
            <pc:docMk/>
            <pc:sldMk cId="0" sldId="259"/>
            <ac:spMk id="12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3:17.977" v="556" actId="20577"/>
          <ac:spMkLst>
            <pc:docMk/>
            <pc:sldMk cId="0" sldId="259"/>
            <ac:spMk id="15" creationId="{00000000-0000-0000-0000-000000000000}"/>
          </ac:spMkLst>
        </pc:spChg>
        <pc:picChg chg="mod">
          <ac:chgData name="Eric Marinho" userId="1e170890b0f9a568" providerId="LiveId" clId="{94D0ED5E-B2F1-4122-86DA-0734FF527408}" dt="2025-12-11T15:35:14.424" v="53" actId="1076"/>
          <ac:picMkLst>
            <pc:docMk/>
            <pc:sldMk cId="0" sldId="259"/>
            <ac:picMk id="3" creationId="{00000000-0000-0000-0000-000000000000}"/>
          </ac:picMkLst>
        </pc:picChg>
      </pc:sldChg>
      <pc:sldChg chg="modSp mod modTransition modAnim modNotesTx">
        <pc:chgData name="Eric Marinho" userId="1e170890b0f9a568" providerId="LiveId" clId="{94D0ED5E-B2F1-4122-86DA-0734FF527408}" dt="2025-12-12T11:20:31.745" v="978" actId="20577"/>
        <pc:sldMkLst>
          <pc:docMk/>
          <pc:sldMk cId="0" sldId="260"/>
        </pc:sldMkLst>
        <pc:spChg chg="mod">
          <ac:chgData name="Eric Marinho" userId="1e170890b0f9a568" providerId="LiveId" clId="{94D0ED5E-B2F1-4122-86DA-0734FF527408}" dt="2025-12-12T09:24:02.394" v="557" actId="2711"/>
          <ac:spMkLst>
            <pc:docMk/>
            <pc:sldMk cId="0" sldId="260"/>
            <ac:spMk id="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4:12.469" v="558" actId="2711"/>
          <ac:spMkLst>
            <pc:docMk/>
            <pc:sldMk cId="0" sldId="260"/>
            <ac:spMk id="5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4:24.133" v="559" actId="2711"/>
          <ac:spMkLst>
            <pc:docMk/>
            <pc:sldMk cId="0" sldId="260"/>
            <ac:spMk id="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4:38.726" v="560" actId="2711"/>
          <ac:spMkLst>
            <pc:docMk/>
            <pc:sldMk cId="0" sldId="260"/>
            <ac:spMk id="1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4:48.976" v="561" actId="2711"/>
          <ac:spMkLst>
            <pc:docMk/>
            <pc:sldMk cId="0" sldId="260"/>
            <ac:spMk id="17" creationId="{00000000-0000-0000-0000-000000000000}"/>
          </ac:spMkLst>
        </pc:spChg>
      </pc:sldChg>
      <pc:sldChg chg="modSp mod modTransition modAnim modNotesTx">
        <pc:chgData name="Eric Marinho" userId="1e170890b0f9a568" providerId="LiveId" clId="{94D0ED5E-B2F1-4122-86DA-0734FF527408}" dt="2025-12-12T11:20:24.675" v="975" actId="113"/>
        <pc:sldMkLst>
          <pc:docMk/>
          <pc:sldMk cId="0" sldId="261"/>
        </pc:sldMkLst>
        <pc:spChg chg="mod">
          <ac:chgData name="Eric Marinho" userId="1e170890b0f9a568" providerId="LiveId" clId="{94D0ED5E-B2F1-4122-86DA-0734FF527408}" dt="2025-12-12T09:25:07.093" v="562" actId="2711"/>
          <ac:spMkLst>
            <pc:docMk/>
            <pc:sldMk cId="0" sldId="261"/>
            <ac:spMk id="7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5:14.862" v="563" actId="2711"/>
          <ac:spMkLst>
            <pc:docMk/>
            <pc:sldMk cId="0" sldId="261"/>
            <ac:spMk id="1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5:22.200" v="564" actId="2711"/>
          <ac:spMkLst>
            <pc:docMk/>
            <pc:sldMk cId="0" sldId="261"/>
            <ac:spMk id="1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5:30.789" v="565" actId="2711"/>
          <ac:spMkLst>
            <pc:docMk/>
            <pc:sldMk cId="0" sldId="261"/>
            <ac:spMk id="14" creationId="{00000000-0000-0000-0000-000000000000}"/>
          </ac:spMkLst>
        </pc:spChg>
      </pc:sldChg>
      <pc:sldChg chg="addSp delSp modSp mod modTransition modAnim modNotesTx">
        <pc:chgData name="Eric Marinho" userId="1e170890b0f9a568" providerId="LiveId" clId="{94D0ED5E-B2F1-4122-86DA-0734FF527408}" dt="2025-12-12T11:35:30.435" v="1071" actId="20577"/>
        <pc:sldMkLst>
          <pc:docMk/>
          <pc:sldMk cId="0" sldId="262"/>
        </pc:sldMkLst>
        <pc:spChg chg="mod">
          <ac:chgData name="Eric Marinho" userId="1e170890b0f9a568" providerId="LiveId" clId="{94D0ED5E-B2F1-4122-86DA-0734FF527408}" dt="2025-12-12T09:26:46.968" v="572" actId="2711"/>
          <ac:spMkLst>
            <pc:docMk/>
            <pc:sldMk cId="0" sldId="262"/>
            <ac:spMk id="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6:39.583" v="571" actId="2711"/>
          <ac:spMkLst>
            <pc:docMk/>
            <pc:sldMk cId="0" sldId="262"/>
            <ac:spMk id="1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6:28.313" v="570" actId="2711"/>
          <ac:spMkLst>
            <pc:docMk/>
            <pc:sldMk cId="0" sldId="262"/>
            <ac:spMk id="2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6:12.192" v="569" actId="2711"/>
          <ac:spMkLst>
            <pc:docMk/>
            <pc:sldMk cId="0" sldId="262"/>
            <ac:spMk id="26" creationId="{00000000-0000-0000-0000-000000000000}"/>
          </ac:spMkLst>
        </pc:spChg>
        <pc:spChg chg="mod">
          <ac:chgData name="Eric Marinho" userId="1e170890b0f9a568" providerId="LiveId" clId="{94D0ED5E-B2F1-4122-86DA-0734FF527408}" dt="2025-12-11T15:44:29.428" v="108" actId="1076"/>
          <ac:spMkLst>
            <pc:docMk/>
            <pc:sldMk cId="0" sldId="262"/>
            <ac:spMk id="28" creationId="{00000000-0000-0000-0000-000000000000}"/>
          </ac:spMkLst>
        </pc:spChg>
        <pc:spChg chg="add del mod">
          <ac:chgData name="Eric Marinho" userId="1e170890b0f9a568" providerId="LiveId" clId="{94D0ED5E-B2F1-4122-86DA-0734FF527408}" dt="2025-12-12T09:25:48.447" v="566" actId="2711"/>
          <ac:spMkLst>
            <pc:docMk/>
            <pc:sldMk cId="0" sldId="262"/>
            <ac:spMk id="2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5:56.983" v="567" actId="2711"/>
          <ac:spMkLst>
            <pc:docMk/>
            <pc:sldMk cId="0" sldId="262"/>
            <ac:spMk id="3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6:04.072" v="568" actId="2711"/>
          <ac:spMkLst>
            <pc:docMk/>
            <pc:sldMk cId="0" sldId="262"/>
            <ac:spMk id="31" creationId="{00000000-0000-0000-0000-000000000000}"/>
          </ac:spMkLst>
        </pc:spChg>
      </pc:sldChg>
      <pc:sldChg chg="modSp mod modTransition modAnim modNotesTx">
        <pc:chgData name="Eric Marinho" userId="1e170890b0f9a568" providerId="LiveId" clId="{94D0ED5E-B2F1-4122-86DA-0734FF527408}" dt="2025-12-12T11:35:15.372" v="1070" actId="113"/>
        <pc:sldMkLst>
          <pc:docMk/>
          <pc:sldMk cId="0" sldId="263"/>
        </pc:sldMkLst>
        <pc:spChg chg="mod">
          <ac:chgData name="Eric Marinho" userId="1e170890b0f9a568" providerId="LiveId" clId="{94D0ED5E-B2F1-4122-86DA-0734FF527408}" dt="2025-12-12T10:14:49.372" v="729" actId="2711"/>
          <ac:spMkLst>
            <pc:docMk/>
            <pc:sldMk cId="0" sldId="263"/>
            <ac:spMk id="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01.929" v="573" actId="2711"/>
          <ac:spMkLst>
            <pc:docMk/>
            <pc:sldMk cId="0" sldId="263"/>
            <ac:spMk id="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29.512" v="576" actId="2711"/>
          <ac:spMkLst>
            <pc:docMk/>
            <pc:sldMk cId="0" sldId="263"/>
            <ac:spMk id="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09.777" v="574" actId="2711"/>
          <ac:spMkLst>
            <pc:docMk/>
            <pc:sldMk cId="0" sldId="263"/>
            <ac:spMk id="1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16.762" v="575" actId="2711"/>
          <ac:spMkLst>
            <pc:docMk/>
            <pc:sldMk cId="0" sldId="263"/>
            <ac:spMk id="1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37.842" v="577" actId="2711"/>
          <ac:spMkLst>
            <pc:docMk/>
            <pc:sldMk cId="0" sldId="263"/>
            <ac:spMk id="1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7:49.929" v="578" actId="2711"/>
          <ac:spMkLst>
            <pc:docMk/>
            <pc:sldMk cId="0" sldId="263"/>
            <ac:spMk id="19" creationId="{00000000-0000-0000-0000-000000000000}"/>
          </ac:spMkLst>
        </pc:spChg>
      </pc:sldChg>
      <pc:sldChg chg="addSp modSp mod modTransition modAnim modNotesTx">
        <pc:chgData name="Eric Marinho" userId="1e170890b0f9a568" providerId="LiveId" clId="{94D0ED5E-B2F1-4122-86DA-0734FF527408}" dt="2025-12-12T11:34:56.387" v="1069" actId="113"/>
        <pc:sldMkLst>
          <pc:docMk/>
          <pc:sldMk cId="0" sldId="264"/>
        </pc:sldMkLst>
        <pc:spChg chg="mod">
          <ac:chgData name="Eric Marinho" userId="1e170890b0f9a568" providerId="LiveId" clId="{94D0ED5E-B2F1-4122-86DA-0734FF527408}" dt="2025-12-12T09:28:11.267" v="579" actId="2711"/>
          <ac:spMkLst>
            <pc:docMk/>
            <pc:sldMk cId="0" sldId="264"/>
            <ac:spMk id="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8:18.066" v="580" actId="2711"/>
          <ac:spMkLst>
            <pc:docMk/>
            <pc:sldMk cId="0" sldId="264"/>
            <ac:spMk id="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8:29.379" v="581" actId="2711"/>
          <ac:spMkLst>
            <pc:docMk/>
            <pc:sldMk cId="0" sldId="264"/>
            <ac:spMk id="12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8:37.507" v="582" actId="2711"/>
          <ac:spMkLst>
            <pc:docMk/>
            <pc:sldMk cId="0" sldId="264"/>
            <ac:spMk id="16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8:45.684" v="583" actId="2711"/>
          <ac:spMkLst>
            <pc:docMk/>
            <pc:sldMk cId="0" sldId="264"/>
            <ac:spMk id="2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8:56.099" v="584" actId="2711"/>
          <ac:spMkLst>
            <pc:docMk/>
            <pc:sldMk cId="0" sldId="264"/>
            <ac:spMk id="2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04.244" v="585" actId="2711"/>
          <ac:spMkLst>
            <pc:docMk/>
            <pc:sldMk cId="0" sldId="264"/>
            <ac:spMk id="25" creationId="{00000000-0000-0000-0000-000000000000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26" creationId="{68238AEB-D743-3CD6-0B86-6B6B82589CB5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28" creationId="{B7851F3C-333D-06C1-7D6E-7FB2E8642394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0" creationId="{F04F7F23-51D4-C572-4195-6A0DA5E87A8E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2" creationId="{B949E178-1027-2736-8C28-68F7CB0BC4A1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3" creationId="{0DE986D5-EF09-0E3F-6CAF-9AA739E586C5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5" creationId="{8263FEF0-8E4D-FED7-9945-9F0689495747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6" creationId="{107379CF-EBF3-ED77-48D5-31D96D7F2355}"/>
          </ac:spMkLst>
        </pc:spChg>
        <pc:spChg chg="add mod">
          <ac:chgData name="Eric Marinho" userId="1e170890b0f9a568" providerId="LiveId" clId="{94D0ED5E-B2F1-4122-86DA-0734FF527408}" dt="2025-12-12T10:15:06.464" v="731" actId="571"/>
          <ac:spMkLst>
            <pc:docMk/>
            <pc:sldMk cId="0" sldId="264"/>
            <ac:spMk id="37" creationId="{8D469372-C5FC-9453-7BDB-803700532F5E}"/>
          </ac:spMkLst>
        </pc:spChg>
        <pc:picChg chg="add mod">
          <ac:chgData name="Eric Marinho" userId="1e170890b0f9a568" providerId="LiveId" clId="{94D0ED5E-B2F1-4122-86DA-0734FF527408}" dt="2025-12-12T10:15:06.464" v="731" actId="571"/>
          <ac:picMkLst>
            <pc:docMk/>
            <pc:sldMk cId="0" sldId="264"/>
            <ac:picMk id="27" creationId="{C254B591-273F-404C-7783-37F458AA8557}"/>
          </ac:picMkLst>
        </pc:picChg>
        <pc:picChg chg="add mod">
          <ac:chgData name="Eric Marinho" userId="1e170890b0f9a568" providerId="LiveId" clId="{94D0ED5E-B2F1-4122-86DA-0734FF527408}" dt="2025-12-12T10:15:06.464" v="731" actId="571"/>
          <ac:picMkLst>
            <pc:docMk/>
            <pc:sldMk cId="0" sldId="264"/>
            <ac:picMk id="29" creationId="{98695133-1539-2ACB-6C20-66A0AB185290}"/>
          </ac:picMkLst>
        </pc:picChg>
      </pc:sldChg>
      <pc:sldChg chg="modSp mod modTransition modAnim modNotesTx">
        <pc:chgData name="Eric Marinho" userId="1e170890b0f9a568" providerId="LiveId" clId="{94D0ED5E-B2F1-4122-86DA-0734FF527408}" dt="2025-12-12T11:39:30.681" v="1072" actId="20577"/>
        <pc:sldMkLst>
          <pc:docMk/>
          <pc:sldMk cId="0" sldId="265"/>
        </pc:sldMkLst>
        <pc:spChg chg="mod">
          <ac:chgData name="Eric Marinho" userId="1e170890b0f9a568" providerId="LiveId" clId="{94D0ED5E-B2F1-4122-86DA-0734FF527408}" dt="2025-12-12T09:30:17.966" v="593" actId="2711"/>
          <ac:spMkLst>
            <pc:docMk/>
            <pc:sldMk cId="0" sldId="265"/>
            <ac:spMk id="5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15.612" v="586" actId="2711"/>
          <ac:spMkLst>
            <pc:docMk/>
            <pc:sldMk cId="0" sldId="265"/>
            <ac:spMk id="7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26.533" v="587" actId="2711"/>
          <ac:spMkLst>
            <pc:docMk/>
            <pc:sldMk cId="0" sldId="265"/>
            <ac:spMk id="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0:07.631" v="592" actId="2711"/>
          <ac:spMkLst>
            <pc:docMk/>
            <pc:sldMk cId="0" sldId="265"/>
            <ac:spMk id="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37.036" v="588" actId="2711"/>
          <ac:spMkLst>
            <pc:docMk/>
            <pc:sldMk cId="0" sldId="265"/>
            <ac:spMk id="1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43.689" v="589" actId="2711"/>
          <ac:spMkLst>
            <pc:docMk/>
            <pc:sldMk cId="0" sldId="265"/>
            <ac:spMk id="12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50.045" v="590" actId="2711"/>
          <ac:spMkLst>
            <pc:docMk/>
            <pc:sldMk cId="0" sldId="265"/>
            <ac:spMk id="1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29:58.391" v="591" actId="2711"/>
          <ac:spMkLst>
            <pc:docMk/>
            <pc:sldMk cId="0" sldId="265"/>
            <ac:spMk id="14" creationId="{00000000-0000-0000-0000-000000000000}"/>
          </ac:spMkLst>
        </pc:spChg>
      </pc:sldChg>
      <pc:sldChg chg="modSp mod modTransition modAnim modNotesTx">
        <pc:chgData name="Eric Marinho" userId="1e170890b0f9a568" providerId="LiveId" clId="{94D0ED5E-B2F1-4122-86DA-0734FF527408}" dt="2025-12-12T11:16:33.652" v="927" actId="20577"/>
        <pc:sldMkLst>
          <pc:docMk/>
          <pc:sldMk cId="0" sldId="266"/>
        </pc:sldMkLst>
        <pc:spChg chg="mod">
          <ac:chgData name="Eric Marinho" userId="1e170890b0f9a568" providerId="LiveId" clId="{94D0ED5E-B2F1-4122-86DA-0734FF527408}" dt="2025-12-12T09:30:27.717" v="594" actId="2711"/>
          <ac:spMkLst>
            <pc:docMk/>
            <pc:sldMk cId="0" sldId="266"/>
            <ac:spMk id="7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0:37.999" v="595" actId="2711"/>
          <ac:spMkLst>
            <pc:docMk/>
            <pc:sldMk cId="0" sldId="266"/>
            <ac:spMk id="12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0:46.503" v="596" actId="2711"/>
          <ac:spMkLst>
            <pc:docMk/>
            <pc:sldMk cId="0" sldId="266"/>
            <ac:spMk id="1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0:53.022" v="597" actId="2711"/>
          <ac:spMkLst>
            <pc:docMk/>
            <pc:sldMk cId="0" sldId="266"/>
            <ac:spMk id="1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01.143" v="598" actId="2711"/>
          <ac:spMkLst>
            <pc:docMk/>
            <pc:sldMk cId="0" sldId="266"/>
            <ac:spMk id="15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18.288" v="600" actId="2711"/>
          <ac:spMkLst>
            <pc:docMk/>
            <pc:sldMk cId="0" sldId="266"/>
            <ac:spMk id="2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26.288" v="601" actId="2711"/>
          <ac:spMkLst>
            <pc:docMk/>
            <pc:sldMk cId="0" sldId="266"/>
            <ac:spMk id="21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37.344" v="602" actId="2711"/>
          <ac:spMkLst>
            <pc:docMk/>
            <pc:sldMk cId="0" sldId="266"/>
            <ac:spMk id="22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45.992" v="603" actId="2711"/>
          <ac:spMkLst>
            <pc:docMk/>
            <pc:sldMk cId="0" sldId="266"/>
            <ac:spMk id="2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31:11.145" v="599" actId="2711"/>
          <ac:spMkLst>
            <pc:docMk/>
            <pc:sldMk cId="0" sldId="266"/>
            <ac:spMk id="28" creationId="{00000000-0000-0000-0000-000000000000}"/>
          </ac:spMkLst>
        </pc:spChg>
      </pc:sldChg>
      <pc:sldChg chg="modSp mod modTransition modAnim modNotesTx">
        <pc:chgData name="Eric Marinho" userId="1e170890b0f9a568" providerId="LiveId" clId="{94D0ED5E-B2F1-4122-86DA-0734FF527408}" dt="2025-12-12T11:34:20.755" v="1067" actId="113"/>
        <pc:sldMkLst>
          <pc:docMk/>
          <pc:sldMk cId="0" sldId="267"/>
        </pc:sldMkLst>
        <pc:spChg chg="mod">
          <ac:chgData name="Eric Marinho" userId="1e170890b0f9a568" providerId="LiveId" clId="{94D0ED5E-B2F1-4122-86DA-0734FF527408}" dt="2025-12-12T09:12:12.745" v="450"/>
          <ac:spMkLst>
            <pc:docMk/>
            <pc:sldMk cId="0" sldId="267"/>
            <ac:spMk id="3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2:34.373" v="451"/>
          <ac:spMkLst>
            <pc:docMk/>
            <pc:sldMk cId="0" sldId="267"/>
            <ac:spMk id="4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3:36.252" v="454" actId="6549"/>
          <ac:spMkLst>
            <pc:docMk/>
            <pc:sldMk cId="0" sldId="267"/>
            <ac:spMk id="5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3:29.103" v="453"/>
          <ac:spMkLst>
            <pc:docMk/>
            <pc:sldMk cId="0" sldId="267"/>
            <ac:spMk id="6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3:56.711" v="4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4:17.045" v="456"/>
          <ac:spMkLst>
            <pc:docMk/>
            <pc:sldMk cId="0" sldId="267"/>
            <ac:spMk id="8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4:36.236" v="457"/>
          <ac:spMkLst>
            <pc:docMk/>
            <pc:sldMk cId="0" sldId="267"/>
            <ac:spMk id="9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5:01.918" v="459" actId="6549"/>
          <ac:spMkLst>
            <pc:docMk/>
            <pc:sldMk cId="0" sldId="267"/>
            <ac:spMk id="10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8:28.882" v="463" actId="120"/>
          <ac:spMkLst>
            <pc:docMk/>
            <pc:sldMk cId="0" sldId="267"/>
            <ac:spMk id="11" creationId="{00000000-0000-0000-0000-000000000000}"/>
          </ac:spMkLst>
        </pc:spChg>
        <pc:spChg chg="mod">
          <ac:chgData name="Eric Marinho" userId="1e170890b0f9a568" providerId="LiveId" clId="{94D0ED5E-B2F1-4122-86DA-0734FF527408}" dt="2025-12-12T09:18:17.647" v="462" actId="120"/>
          <ac:spMkLst>
            <pc:docMk/>
            <pc:sldMk cId="0" sldId="267"/>
            <ac:spMk id="1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60346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Elite Wellness Spa: Online Presence Strategy</a:t>
            </a:r>
            <a:endParaRPr lang="en-GB" dirty="0"/>
          </a:p>
          <a:p>
            <a:r>
              <a:rPr lang="en-GB" dirty="0">
                <a:effectLst/>
              </a:rPr>
              <a:t>Good morning everyone. </a:t>
            </a:r>
          </a:p>
          <a:p>
            <a:r>
              <a:rPr lang="en-GB" dirty="0">
                <a:effectLst/>
              </a:rPr>
              <a:t>My name is Eric Marinho I’m a Level 5 BSc Applied Computing student. </a:t>
            </a:r>
          </a:p>
          <a:p>
            <a:r>
              <a:rPr lang="en-GB" dirty="0">
                <a:effectLst/>
              </a:rPr>
              <a:t>Today, for the Component 2 assessment of the module Business and Web Management, </a:t>
            </a:r>
          </a:p>
          <a:p>
            <a:r>
              <a:rPr lang="en-GB" b="1" dirty="0">
                <a:effectLst/>
              </a:rPr>
              <a:t>I’m going to present my project: a complete online presence strategy and development plan for Elite Wellness Spa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Crafting a Digital Ecosystem</a:t>
            </a:r>
          </a:p>
          <a:p>
            <a:endParaRPr lang="en-GB" dirty="0"/>
          </a:p>
          <a:p>
            <a:r>
              <a:rPr lang="en-GB" dirty="0"/>
              <a:t>“The purpose of this project is to design a digital ecosystem for the spa.</a:t>
            </a:r>
          </a:p>
          <a:p>
            <a:endParaRPr lang="en-GB" dirty="0"/>
          </a:p>
          <a:p>
            <a:r>
              <a:rPr lang="en-GB" dirty="0"/>
              <a:t> This means creating a strong brand, using marketing, building cloud systems, and protecting data.”</a:t>
            </a:r>
          </a:p>
          <a:p>
            <a:endParaRPr lang="en-GB" dirty="0"/>
          </a:p>
          <a:p>
            <a:r>
              <a:rPr lang="en-GB" dirty="0"/>
              <a:t>“The project includes properly branding strategy, advanced cloud integration, with robust security measures.”</a:t>
            </a:r>
          </a:p>
          <a:p>
            <a:endParaRPr lang="en-GB" dirty="0"/>
          </a:p>
          <a:p>
            <a:r>
              <a:rPr lang="en-GB" dirty="0"/>
              <a:t>“The main business goal is to attract more clients and build trust online.”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The Essence of Elite Wellness</a:t>
            </a:r>
          </a:p>
          <a:p>
            <a:endParaRPr lang="en-GB" dirty="0"/>
          </a:p>
          <a:p>
            <a:r>
              <a:rPr lang="en-GB" dirty="0"/>
              <a:t>“Brand identity is the heart of the spa. </a:t>
            </a:r>
          </a:p>
          <a:p>
            <a:endParaRPr lang="en-GB" dirty="0"/>
          </a:p>
          <a:p>
            <a:r>
              <a:rPr lang="en-GB" dirty="0"/>
              <a:t>It shows luxury, calm, and trust.”</a:t>
            </a:r>
          </a:p>
          <a:p>
            <a:endParaRPr lang="en-GB" dirty="0"/>
          </a:p>
          <a:p>
            <a:r>
              <a:rPr lang="en-GB" dirty="0"/>
              <a:t>“We want clients to feel relaxed and confident before they even visit.”</a:t>
            </a:r>
          </a:p>
          <a:p>
            <a:endParaRPr lang="en-GB" dirty="0"/>
          </a:p>
          <a:p>
            <a:r>
              <a:rPr lang="en-GB" dirty="0"/>
              <a:t>“A clear identity helps people remember the spa and choose it over competitors.”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 Visual Promise</a:t>
            </a:r>
            <a:endParaRPr lang="en-GB" dirty="0"/>
          </a:p>
          <a:p>
            <a:r>
              <a:rPr lang="en-GB" dirty="0"/>
              <a:t>“The logo is nature-inspired. It shows balance and harmony.”</a:t>
            </a:r>
          </a:p>
          <a:p>
            <a:endParaRPr lang="en-GB" dirty="0"/>
          </a:p>
          <a:p>
            <a:r>
              <a:rPr lang="en-GB" dirty="0"/>
              <a:t>“The typography uses elegant fonts to show sophistication and comfort.”</a:t>
            </a:r>
          </a:p>
          <a:p>
            <a:endParaRPr lang="en-GB" dirty="0"/>
          </a:p>
          <a:p>
            <a:r>
              <a:rPr lang="en-GB" dirty="0"/>
              <a:t>"We offer both </a:t>
            </a:r>
            <a:r>
              <a:rPr lang="en-GB" dirty="0" err="1"/>
              <a:t>color</a:t>
            </a:r>
            <a:r>
              <a:rPr lang="en-GB" dirty="0"/>
              <a:t> and minimalist versions." This makes the logo flexible for web and </a:t>
            </a:r>
            <a:r>
              <a:rPr lang="en-GB"/>
              <a:t>print.”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1" dirty="0"/>
              <a:t>The design builds instant recognition and memorability.”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Our Guiding Narrative</a:t>
            </a:r>
            <a:endParaRPr lang="en-GB" dirty="0"/>
          </a:p>
          <a:p>
            <a:r>
              <a:rPr lang="en-GB" dirty="0"/>
              <a:t>“The spa was founded to serve modern professionals who need rest.”</a:t>
            </a:r>
          </a:p>
          <a:p>
            <a:endParaRPr lang="en-GB" dirty="0"/>
          </a:p>
          <a:p>
            <a:r>
              <a:rPr lang="en-GB" dirty="0"/>
              <a:t>“Our mission is to deliver personalised wellness with premium treatments.”</a:t>
            </a:r>
          </a:p>
          <a:p>
            <a:endParaRPr lang="en-GB" dirty="0"/>
          </a:p>
          <a:p>
            <a:r>
              <a:rPr lang="en-GB" dirty="0"/>
              <a:t>“Our values are rejuvenation, authenticity, exclusivity, and holistic well-being.”</a:t>
            </a:r>
          </a:p>
          <a:p>
            <a:endParaRPr lang="en-GB" dirty="0"/>
          </a:p>
          <a:p>
            <a:r>
              <a:rPr lang="en-GB" dirty="0"/>
              <a:t>“This story is used in the website, brochures, Instagram captions, and email campaigns.”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Reaching Our Audience</a:t>
            </a:r>
            <a:endParaRPr lang="en-GB" dirty="0"/>
          </a:p>
          <a:p>
            <a:r>
              <a:rPr lang="en-GB" dirty="0"/>
              <a:t>“Marketing helps us connect with clients.”</a:t>
            </a:r>
          </a:p>
          <a:p>
            <a:endParaRPr lang="en-GB" dirty="0"/>
          </a:p>
          <a:p>
            <a:r>
              <a:rPr lang="en-GB" dirty="0"/>
              <a:t>“We use Instagram for visuals and stories. </a:t>
            </a:r>
          </a:p>
          <a:p>
            <a:endParaRPr lang="en-GB" dirty="0"/>
          </a:p>
          <a:p>
            <a:r>
              <a:rPr lang="en-GB" dirty="0"/>
              <a:t>Pinterest for inspiration boards. </a:t>
            </a:r>
          </a:p>
          <a:p>
            <a:endParaRPr lang="en-GB" dirty="0"/>
          </a:p>
          <a:p>
            <a:r>
              <a:rPr lang="en-GB" dirty="0"/>
              <a:t>Facebook for community and events.”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1" dirty="0"/>
              <a:t>We post three times per week, plus daily stories.”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1" dirty="0"/>
              <a:t>This builds engagement and conversions.”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Educating and Engaging</a:t>
            </a:r>
          </a:p>
          <a:p>
            <a:endParaRPr lang="en-GB" dirty="0"/>
          </a:p>
          <a:p>
            <a:r>
              <a:rPr lang="en-GB" dirty="0"/>
              <a:t>“We share wellness education articles and infographics.”</a:t>
            </a:r>
          </a:p>
          <a:p>
            <a:endParaRPr lang="en-GB" dirty="0"/>
          </a:p>
          <a:p>
            <a:r>
              <a:rPr lang="en-GB" dirty="0"/>
              <a:t>“We explain spa treatments and their benefits.”</a:t>
            </a:r>
          </a:p>
          <a:p>
            <a:endParaRPr lang="en-GB" dirty="0"/>
          </a:p>
          <a:p>
            <a:r>
              <a:rPr lang="en-GB" dirty="0"/>
              <a:t>“We show behind-the-scenes content and client testimonials.”</a:t>
            </a:r>
          </a:p>
          <a:p>
            <a:endParaRPr lang="en-GB" dirty="0"/>
          </a:p>
          <a:p>
            <a:r>
              <a:rPr lang="en-GB" dirty="0"/>
              <a:t>“We use lead generation: free e-book, first-time discounts, and monthly newsletters.”</a:t>
            </a:r>
          </a:p>
          <a:p>
            <a:endParaRPr lang="en-GB" dirty="0"/>
          </a:p>
          <a:p>
            <a:r>
              <a:rPr lang="en-GB" dirty="0"/>
              <a:t>“This attracts new clients and builds loyalty.”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Enhancing Visibility</a:t>
            </a:r>
            <a:endParaRPr lang="en-GB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"SEO is essential for organic visibility."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"Local SEO: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Google Business Profile with photos and reviews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because spa clients usually search for nearby services."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"On-page SEO: using specific keywords like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'luxury spa London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,' which have high search intent."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"Technical SEO: fast, responsive, and mobile-first website."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goal is to appear in top positions and get more digital credibility."</a:t>
            </a: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Scalability and Efficiency</a:t>
            </a:r>
            <a:endParaRPr lang="en-GB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“The cloud is the foundation of scalability.”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“Managed hosting on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AWS or Azure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ensures availability and security.”</a:t>
            </a:r>
            <a:br>
              <a:rPr lang="en-GB" dirty="0"/>
            </a:br>
            <a:r>
              <a:rPr lang="en-GB" dirty="0"/>
              <a:t>They are the biggest and most developed cloud platform. </a:t>
            </a:r>
            <a:r>
              <a:rPr lang="en-GB" b="1" dirty="0"/>
              <a:t>It provides users with more control over configurations and offers the widest range of services.</a:t>
            </a:r>
          </a:p>
          <a:p>
            <a:br>
              <a:rPr lang="en-GB" dirty="0"/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“CDN improves global speed, essential for user experience.”</a:t>
            </a:r>
          </a:p>
          <a:p>
            <a:br>
              <a:rPr lang="en-GB" dirty="0"/>
            </a:br>
            <a:r>
              <a:rPr lang="en-GB" b="1" dirty="0"/>
              <a:t>By keeping copies of your website's static files—such as images and videos—on servers closer to the user, it significantly reduces the distance that the data must travel</a:t>
            </a:r>
            <a:r>
              <a:rPr lang="en-GB" dirty="0"/>
              <a:t>.</a:t>
            </a:r>
          </a:p>
          <a:p>
            <a:br>
              <a:rPr lang="en-GB" dirty="0"/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“Scheduling SaaS, like Fresha, helps with bookings and reduces human errors.”</a:t>
            </a:r>
            <a:br>
              <a:rPr lang="en-GB" b="1" dirty="0"/>
            </a:br>
            <a:r>
              <a:rPr lang="en-GB" dirty="0"/>
              <a:t>It is a global booking and business management software platform designed specifically for the wellness and beauty sectors.</a:t>
            </a:r>
            <a:br>
              <a:rPr lang="en-GB" dirty="0"/>
            </a:br>
            <a:r>
              <a:rPr lang="en-GB" dirty="0"/>
              <a:t>In addition to enabling clients to schedule appointments online, the </a:t>
            </a:r>
            <a:r>
              <a:rPr lang="en-GB" b="1" dirty="0"/>
              <a:t>platform enables businesses to handle appointments, point of sale, payments, and client records.</a:t>
            </a:r>
          </a:p>
          <a:p>
            <a:br>
              <a:rPr lang="en-GB" dirty="0"/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“Cloud CRM centralises customer data,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allowing segmentation and loyalty programs.”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benefits are cost efficiency, elasticity, and real-time access.”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Protecting Clients and Business</a:t>
            </a:r>
          </a:p>
          <a:p>
            <a:endParaRPr lang="en-GB" dirty="0"/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Security is critical in digital businesses, especially when handling personal and financial data." </a:t>
            </a:r>
            <a:br>
              <a:rPr lang="en-GB" b="1" dirty="0"/>
            </a:br>
            <a:br>
              <a:rPr lang="en-GB" b="1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"We have implemented HTTPS/TLS and application firewalls to protect against common attacks." </a:t>
            </a:r>
            <a:br>
              <a:rPr lang="en-GB" dirty="0"/>
            </a:br>
            <a:r>
              <a:rPr lang="en-GB" dirty="0"/>
              <a:t>Hypertext Transfer Protocol Secure is referred to as HTTPS</a:t>
            </a:r>
            <a:r>
              <a:rPr lang="en-GB" b="1" dirty="0"/>
              <a:t>. It is the secure variant of HTTP, which is the protocol used to transfer data between your browser and the website you are visiting.</a:t>
            </a:r>
            <a:br>
              <a:rPr lang="en-GB" b="1" dirty="0"/>
            </a:br>
            <a:br>
              <a:rPr lang="en-GB" dirty="0"/>
            </a:br>
            <a:r>
              <a:rPr lang="en-GB" b="1" dirty="0"/>
              <a:t>TLS for Transport Layer Security. </a:t>
            </a:r>
            <a:r>
              <a:rPr lang="en-GB" dirty="0"/>
              <a:t>It is a cryptographic protocol intended to secure computer network communication.</a:t>
            </a:r>
            <a:br>
              <a:rPr lang="en-GB" dirty="0"/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"Daily encrypted backups ensure continuity in case of failures." </a:t>
            </a:r>
            <a:br>
              <a:rPr lang="en-GB" b="1" dirty="0"/>
            </a:br>
            <a:br>
              <a:rPr lang="en-GB" b="1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"authentication to protects administrative access."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Compliance with GDPR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PCI DSS v4.0 ensures that we follow international privacy and payment standards." </a:t>
            </a:r>
            <a:br>
              <a:rPr lang="en-GB" dirty="0"/>
            </a:br>
            <a:br>
              <a:rPr lang="en-GB" dirty="0"/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not only protects data but also build customer trust."</a:t>
            </a:r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Results of the Strategy</a:t>
            </a:r>
            <a:endParaRPr lang="en-GB" dirty="0"/>
          </a:p>
          <a:p>
            <a:r>
              <a:rPr lang="en-GB" dirty="0"/>
              <a:t>“brand visibility in the luxury wellness market.”</a:t>
            </a:r>
          </a:p>
          <a:p>
            <a:endParaRPr lang="en-GB" dirty="0"/>
          </a:p>
          <a:p>
            <a:r>
              <a:rPr lang="en-GB" dirty="0"/>
              <a:t>“More customer acquisition through digital channels.”</a:t>
            </a:r>
          </a:p>
          <a:p>
            <a:endParaRPr lang="en-GB" dirty="0"/>
          </a:p>
          <a:p>
            <a:r>
              <a:rPr lang="en-GB" dirty="0"/>
              <a:t>“Improved operational efficiency with cloud systems.”</a:t>
            </a:r>
          </a:p>
          <a:p>
            <a:endParaRPr lang="en-GB" dirty="0"/>
          </a:p>
          <a:p>
            <a:r>
              <a:rPr lang="en-GB" dirty="0"/>
              <a:t>“Stronger client trust through security measures.”</a:t>
            </a:r>
          </a:p>
          <a:p>
            <a:endParaRPr lang="en-GB" dirty="0"/>
          </a:p>
          <a:p>
            <a:r>
              <a:rPr lang="en-GB" dirty="0"/>
              <a:t>“Together, these outcomes build a New digital future.”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Roadmap and Closing</a:t>
            </a:r>
            <a:endParaRPr lang="en-GB" dirty="0"/>
          </a:p>
          <a:p>
            <a:r>
              <a:rPr lang="en-GB" dirty="0"/>
              <a:t>“Next steps: phased deployment, continuous optimisation, and performance monitoring.”</a:t>
            </a:r>
          </a:p>
          <a:p>
            <a:r>
              <a:rPr lang="en-GB" dirty="0"/>
              <a:t>“We will track KPIs such as website traffic, bookings, and customer reviews.”</a:t>
            </a:r>
          </a:p>
          <a:p>
            <a:r>
              <a:rPr lang="en-GB" dirty="0"/>
              <a:t>“</a:t>
            </a:r>
            <a:r>
              <a:rPr lang="en-GB" b="1" dirty="0"/>
              <a:t>In conclusion, Elite Wellness Spa can succeed with four pillars: brand identity, marketing, cloud computing, and cybersecurity.”</a:t>
            </a:r>
          </a:p>
          <a:p>
            <a:r>
              <a:rPr lang="en-GB" dirty="0"/>
              <a:t>“Thank you for listening. I am happy to answer questions.”</a:t>
            </a:r>
          </a:p>
          <a:p>
            <a:endParaRPr lang="en-GB" dirty="0"/>
          </a:p>
          <a:p>
            <a:r>
              <a:rPr lang="en-GB" dirty="0"/>
              <a:t>Public Cloud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Cloud</a:t>
            </a:r>
            <a:r>
              <a:rPr lang="en-GB" dirty="0"/>
              <a:t> services provided by companies such as AWS, Azure, or Google Cloud are known as public clouds.</a:t>
            </a:r>
            <a:br>
              <a:rPr lang="en-GB" dirty="0"/>
            </a:br>
            <a:r>
              <a:rPr lang="en-GB" dirty="0"/>
              <a:t>Because you only pay for what you use, </a:t>
            </a:r>
            <a:r>
              <a:rPr lang="en-GB" b="1" dirty="0"/>
              <a:t>it is less expensive, easy to scale, and shared with other customers.</a:t>
            </a:r>
          </a:p>
          <a:p>
            <a:endParaRPr lang="en-GB" b="1" dirty="0"/>
          </a:p>
          <a:p>
            <a:r>
              <a:rPr lang="en-GB" dirty="0"/>
              <a:t>Private Cloud</a:t>
            </a:r>
            <a:br>
              <a:rPr lang="en-GB" dirty="0"/>
            </a:br>
            <a:br>
              <a:rPr lang="en-GB" dirty="0"/>
            </a:br>
            <a:r>
              <a:rPr lang="en-GB" dirty="0"/>
              <a:t>A private cloud is a cloud environment that is only </a:t>
            </a:r>
            <a:r>
              <a:rPr lang="en-GB" b="1" dirty="0"/>
              <a:t>utilised by one company.</a:t>
            </a:r>
            <a:br>
              <a:rPr lang="en-GB" dirty="0"/>
            </a:br>
            <a:r>
              <a:rPr lang="en-GB" dirty="0"/>
              <a:t>Because the </a:t>
            </a:r>
            <a:r>
              <a:rPr lang="en-GB" b="1" dirty="0"/>
              <a:t>business maintains its own infrastructure</a:t>
            </a:r>
            <a:r>
              <a:rPr lang="en-GB" dirty="0"/>
              <a:t>, </a:t>
            </a:r>
            <a:r>
              <a:rPr lang="en-GB" b="1" dirty="0"/>
              <a:t>it is more costly but provides greater control and security.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8AF76AD-D878-D670-6250-75802DF491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28800" y="1346836"/>
            <a:ext cx="10972800" cy="2865120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5BABF754-CC3C-4858-BB38-FA0FA5131A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4322446"/>
            <a:ext cx="10972800" cy="1986914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pt-BR"/>
              <a:t>Clique para editar o estilo do subtítulo Mestre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98700AC0-A4F7-1EBA-AD6C-6877425390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6601D8A8-14E1-A26A-7D35-8FFEA9C32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91E1AAA-B0D3-5CB4-2364-F6F8BDD2E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99217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9835AB3-955E-21EE-3307-C1E2AA2D2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28F7AE2-3649-D135-DE61-3522DB2CED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1091DBE4-C996-0B50-F04D-6D0492E51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999C9BB1-99BB-36AA-251D-4906526B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C9F2FED8-5C82-1C1B-B384-09D21570D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05529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C6C8FD9-7067-9DC6-BC49-4DC70A2BA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220" y="2051686"/>
            <a:ext cx="12618720" cy="3423284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08026CCE-CDA5-5269-7481-7A9E8E7DEB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98220" y="5507356"/>
            <a:ext cx="12618720" cy="1800224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>
                    <a:tint val="82000"/>
                  </a:schemeClr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82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61E101A6-C045-7E64-8D8F-4AC3C1FF1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BA0E4AD-C3FB-9432-5FE2-E4AB9DEA45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5B368E90-F5B1-4326-D0EC-C26BF4A94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62024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C15BF37-4600-C121-715F-782CE032F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0FFACE0B-7B8D-2AAC-1FF4-DC682A0C33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05840" y="2190750"/>
            <a:ext cx="6217920" cy="522160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617C5649-01A1-A586-A1EB-D73C1BB847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406640" y="2190750"/>
            <a:ext cx="6217920" cy="522160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1B8D6F8B-6763-0E66-E593-909AE8A662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A290D0F6-8786-5181-29F3-C5F9AE67A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1F07B471-1B34-C500-41D1-3A26CDE8F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11583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D5258016-0AA4-DA9C-91E4-25CE9B6CB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438150"/>
            <a:ext cx="12618720" cy="1590676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18F8D0CC-8A48-F235-FCA4-55DC106C1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7746" y="2017396"/>
            <a:ext cx="6189344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Espaço Reservado para Conteúdo 3">
            <a:extLst>
              <a:ext uri="{FF2B5EF4-FFF2-40B4-BE49-F238E27FC236}">
                <a16:creationId xmlns:a16="http://schemas.microsoft.com/office/drawing/2014/main" id="{490CB3A4-6046-9948-76F8-D94B8844CC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7746" y="3006090"/>
            <a:ext cx="6189344" cy="442150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5" name="Espaço Reservado para Texto 4">
            <a:extLst>
              <a:ext uri="{FF2B5EF4-FFF2-40B4-BE49-F238E27FC236}">
                <a16:creationId xmlns:a16="http://schemas.microsoft.com/office/drawing/2014/main" id="{C26D91DB-F6F0-3B0B-6C9C-47E7B192E1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406640" y="2017396"/>
            <a:ext cx="6219826" cy="988694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Espaço Reservado para Conteúdo 5">
            <a:extLst>
              <a:ext uri="{FF2B5EF4-FFF2-40B4-BE49-F238E27FC236}">
                <a16:creationId xmlns:a16="http://schemas.microsoft.com/office/drawing/2014/main" id="{A45451CA-9A20-51E3-7F5A-F36741E8BB2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06640" y="3006090"/>
            <a:ext cx="6219826" cy="4421506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7" name="Espaço Reservado para Data 6">
            <a:extLst>
              <a:ext uri="{FF2B5EF4-FFF2-40B4-BE49-F238E27FC236}">
                <a16:creationId xmlns:a16="http://schemas.microsoft.com/office/drawing/2014/main" id="{00B0EAA5-4D96-3F1C-21D3-B360E4206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8" name="Espaço Reservado para Rodapé 7">
            <a:extLst>
              <a:ext uri="{FF2B5EF4-FFF2-40B4-BE49-F238E27FC236}">
                <a16:creationId xmlns:a16="http://schemas.microsoft.com/office/drawing/2014/main" id="{58F5EF73-A6D0-571A-702E-93388301A4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Espaço Reservado para Número de Slide 8">
            <a:extLst>
              <a:ext uri="{FF2B5EF4-FFF2-40B4-BE49-F238E27FC236}">
                <a16:creationId xmlns:a16="http://schemas.microsoft.com/office/drawing/2014/main" id="{99AD3039-FD77-8AEF-7CBB-8CC08A531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08050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B617B12-6BD4-F444-7B20-BA04E349F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Data 2">
            <a:extLst>
              <a:ext uri="{FF2B5EF4-FFF2-40B4-BE49-F238E27FC236}">
                <a16:creationId xmlns:a16="http://schemas.microsoft.com/office/drawing/2014/main" id="{96E33D63-A8D3-282F-A332-0FCF7088D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4" name="Espaço Reservado para Rodapé 3">
            <a:extLst>
              <a:ext uri="{FF2B5EF4-FFF2-40B4-BE49-F238E27FC236}">
                <a16:creationId xmlns:a16="http://schemas.microsoft.com/office/drawing/2014/main" id="{E8FA7ABB-C664-B847-25CA-C69BD03FD4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Espaço Reservado para Número de Slide 4">
            <a:extLst>
              <a:ext uri="{FF2B5EF4-FFF2-40B4-BE49-F238E27FC236}">
                <a16:creationId xmlns:a16="http://schemas.microsoft.com/office/drawing/2014/main" id="{9E0D50C2-A67E-927F-E918-17E03331F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99021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Data 1">
            <a:extLst>
              <a:ext uri="{FF2B5EF4-FFF2-40B4-BE49-F238E27FC236}">
                <a16:creationId xmlns:a16="http://schemas.microsoft.com/office/drawing/2014/main" id="{0865C8FE-4097-9ADD-678F-9244DC3E7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3" name="Espaço Reservado para Rodapé 2">
            <a:extLst>
              <a:ext uri="{FF2B5EF4-FFF2-40B4-BE49-F238E27FC236}">
                <a16:creationId xmlns:a16="http://schemas.microsoft.com/office/drawing/2014/main" id="{17D03612-2E1B-2B0A-6527-C106993654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ço Reservado para Número de Slide 3">
            <a:extLst>
              <a:ext uri="{FF2B5EF4-FFF2-40B4-BE49-F238E27FC236}">
                <a16:creationId xmlns:a16="http://schemas.microsoft.com/office/drawing/2014/main" id="{F0008128-8F75-1945-0AC1-81ACE6950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17676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6645195E-6571-873A-07E6-A0B8F916FF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35F0A9FB-5C58-382C-D640-FBEF2D0AE1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3135C305-6425-85EB-F90F-D63FCE41F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472E8574-0542-53F7-DE5D-5E32A8212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594BF5B5-FEC8-6978-CA82-752635A0A9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90101516-635A-BEAE-7440-97734E84B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9900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DC03FE6-8D8E-6E12-1345-15243A29D1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7746" y="548640"/>
            <a:ext cx="4718684" cy="192024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Imagem 2">
            <a:extLst>
              <a:ext uri="{FF2B5EF4-FFF2-40B4-BE49-F238E27FC236}">
                <a16:creationId xmlns:a16="http://schemas.microsoft.com/office/drawing/2014/main" id="{5D31BC09-23B4-7307-6274-33E9FFE915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19826" y="1184911"/>
            <a:ext cx="7406640" cy="5848350"/>
          </a:xfrm>
        </p:spPr>
        <p:txBody>
          <a:bodyPr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endParaRPr lang="en-GB"/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817B078B-A1A2-1AE0-C910-5E0F43B982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07746" y="2468880"/>
            <a:ext cx="4718684" cy="4573906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Espaço Reservado para Data 4">
            <a:extLst>
              <a:ext uri="{FF2B5EF4-FFF2-40B4-BE49-F238E27FC236}">
                <a16:creationId xmlns:a16="http://schemas.microsoft.com/office/drawing/2014/main" id="{368C9998-CCD4-2160-1F2F-D84DD4DB5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6" name="Espaço Reservado para Rodapé 5">
            <a:extLst>
              <a:ext uri="{FF2B5EF4-FFF2-40B4-BE49-F238E27FC236}">
                <a16:creationId xmlns:a16="http://schemas.microsoft.com/office/drawing/2014/main" id="{6CBAA65B-526E-CEC9-6A26-BE211DE49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ço Reservado para Número de Slide 6">
            <a:extLst>
              <a:ext uri="{FF2B5EF4-FFF2-40B4-BE49-F238E27FC236}">
                <a16:creationId xmlns:a16="http://schemas.microsoft.com/office/drawing/2014/main" id="{E0FCD144-D7EF-C028-2AF3-1D09B823A4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29664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0A0CB3F-9CA3-805C-46A9-878C79F7D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AE28DCE4-B5D0-EFFB-FB96-F8F928DB08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D5FB08D2-FFF9-5F3C-0A24-4046127A4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774E820B-2E48-7D92-F6F3-87C3611FE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D8005828-56CA-B60D-20A7-39A2A208D5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7506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29A0A1F-9A1C-047F-5EDE-137AE89DEB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469880" y="438150"/>
            <a:ext cx="3154680" cy="6974206"/>
          </a:xfrm>
        </p:spPr>
        <p:txBody>
          <a:bodyPr vert="eaVert"/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Vertical 2">
            <a:extLst>
              <a:ext uri="{FF2B5EF4-FFF2-40B4-BE49-F238E27FC236}">
                <a16:creationId xmlns:a16="http://schemas.microsoft.com/office/drawing/2014/main" id="{1BF14C51-A790-0372-CD98-2F254EA125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5840" y="438150"/>
            <a:ext cx="9281160" cy="6974206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F82CB572-B235-F4B4-A199-F17F4DDEE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F44D5114-328A-904D-9972-873E2E063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98EB03E5-FAA2-364A-42AE-89DFB8CD5C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48403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36579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875207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89939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16909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88203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516639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980067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671715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491773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676248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515340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3294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Título 1">
            <a:extLst>
              <a:ext uri="{FF2B5EF4-FFF2-40B4-BE49-F238E27FC236}">
                <a16:creationId xmlns:a16="http://schemas.microsoft.com/office/drawing/2014/main" id="{61309597-1DAF-E86B-F543-C4EFD3BFD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438150"/>
            <a:ext cx="12618720" cy="15906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BR"/>
              <a:t>Clique para editar o título Mestre</a:t>
            </a:r>
            <a:endParaRPr lang="en-GB"/>
          </a:p>
        </p:txBody>
      </p:sp>
      <p:sp>
        <p:nvSpPr>
          <p:cNvPr id="3" name="Espaço Reservado para Texto 2">
            <a:extLst>
              <a:ext uri="{FF2B5EF4-FFF2-40B4-BE49-F238E27FC236}">
                <a16:creationId xmlns:a16="http://schemas.microsoft.com/office/drawing/2014/main" id="{836D59F6-A8A8-B00E-E7DA-3EC8240CE2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05840" y="2190750"/>
            <a:ext cx="12618720" cy="52216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GB"/>
          </a:p>
        </p:txBody>
      </p:sp>
      <p:sp>
        <p:nvSpPr>
          <p:cNvPr id="4" name="Espaço Reservado para Data 3">
            <a:extLst>
              <a:ext uri="{FF2B5EF4-FFF2-40B4-BE49-F238E27FC236}">
                <a16:creationId xmlns:a16="http://schemas.microsoft.com/office/drawing/2014/main" id="{BDCE48F5-E042-FABD-D197-8E5BCC6C45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00584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04ED09-7363-4217-9201-2A25A51041E2}" type="datetimeFigureOut">
              <a:rPr lang="en-GB" smtClean="0"/>
              <a:t>12/12/2025</a:t>
            </a:fld>
            <a:endParaRPr lang="en-GB"/>
          </a:p>
        </p:txBody>
      </p:sp>
      <p:sp>
        <p:nvSpPr>
          <p:cNvPr id="5" name="Espaço Reservado para Rodapé 4">
            <a:extLst>
              <a:ext uri="{FF2B5EF4-FFF2-40B4-BE49-F238E27FC236}">
                <a16:creationId xmlns:a16="http://schemas.microsoft.com/office/drawing/2014/main" id="{D111ACD0-5A2A-AEAA-764D-24CA12CC28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846320" y="7627621"/>
            <a:ext cx="493776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Espaço Reservado para Número de Slide 5">
            <a:extLst>
              <a:ext uri="{FF2B5EF4-FFF2-40B4-BE49-F238E27FC236}">
                <a16:creationId xmlns:a16="http://schemas.microsoft.com/office/drawing/2014/main" id="{437D6963-C564-8985-EAF1-909849490C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332720" y="7627621"/>
            <a:ext cx="3291840" cy="43815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F8FF3D-5245-4AD1-B886-23982235188C}" type="slidenum">
              <a:rPr lang="en-GB" smtClean="0"/>
              <a:t>‹nº›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648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</p:sldLayoutIdLst>
  <p:hf sldNum="0" hdr="0" ftr="0" dt="0"/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.png"/><Relationship Id="rId5" Type="http://schemas.openxmlformats.org/officeDocument/2006/relationships/image" Target="../media/image3.svg"/><Relationship Id="rId4" Type="http://schemas.openxmlformats.org/officeDocument/2006/relationships/image" Target="../media/image2.png"/><Relationship Id="rId9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12.png"/><Relationship Id="rId11" Type="http://schemas.openxmlformats.org/officeDocument/2006/relationships/image" Target="../media/image17.svg"/><Relationship Id="rId5" Type="http://schemas.openxmlformats.org/officeDocument/2006/relationships/image" Target="../media/image11.sv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sv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svg"/><Relationship Id="rId4" Type="http://schemas.openxmlformats.org/officeDocument/2006/relationships/image" Target="../media/image25.svg"/><Relationship Id="rId9" Type="http://schemas.openxmlformats.org/officeDocument/2006/relationships/image" Target="../media/image3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37.svg"/><Relationship Id="rId11" Type="http://schemas.openxmlformats.org/officeDocument/2006/relationships/image" Target="../media/image42.sv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svg"/><Relationship Id="rId3" Type="http://schemas.openxmlformats.org/officeDocument/2006/relationships/image" Target="../media/image44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47.svg"/><Relationship Id="rId5" Type="http://schemas.openxmlformats.org/officeDocument/2006/relationships/image" Target="../media/image46.png"/><Relationship Id="rId10" Type="http://schemas.openxmlformats.org/officeDocument/2006/relationships/image" Target="../media/image51.svg"/><Relationship Id="rId4" Type="http://schemas.openxmlformats.org/officeDocument/2006/relationships/image" Target="../media/image45.svg"/><Relationship Id="rId9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152888"/>
            <a:ext cx="56705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Elite Wellness Spa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2952393"/>
            <a:ext cx="6926937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Rejuvenate, Refresh, Renew</a:t>
            </a:r>
            <a:endParaRPr lang="en-US" sz="3550" dirty="0"/>
          </a:p>
        </p:txBody>
      </p:sp>
      <p:sp>
        <p:nvSpPr>
          <p:cNvPr id="4" name="Text 2"/>
          <p:cNvSpPr/>
          <p:nvPr/>
        </p:nvSpPr>
        <p:spPr>
          <a:xfrm>
            <a:off x="793790" y="385953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Online Presence Strategy &amp; Development Plan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477583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Eric Marinho Nazare</a:t>
            </a: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— </a:t>
            </a:r>
            <a:r>
              <a:rPr lang="en-US" sz="1750" dirty="0">
                <a:solidFill>
                  <a:srgbClr val="BAB6AA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BSc Applied Computing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5095637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Module: </a:t>
            </a:r>
            <a:r>
              <a:rPr lang="en-US" sz="1750" b="1" dirty="0">
                <a:solidFill>
                  <a:srgbClr val="BAB6AA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Business and Web Management (ACCA5019)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7" name="Text 5"/>
          <p:cNvSpPr/>
          <p:nvPr/>
        </p:nvSpPr>
        <p:spPr>
          <a:xfrm>
            <a:off x="793790" y="5713690"/>
            <a:ext cx="130428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BAB6AA"/>
                </a:solidFill>
                <a:latin typeface="Gisha" panose="020F0502020204030204" pitchFamily="34" charset="-79"/>
                <a:ea typeface="Inconsolata" pitchFamily="34" charset="-122"/>
                <a:cs typeface="Gisha" panose="020F0502020204030204" pitchFamily="34" charset="-79"/>
              </a:rPr>
              <a:t>Assessment: </a:t>
            </a:r>
            <a:r>
              <a:rPr lang="en-US" sz="1750" dirty="0">
                <a:solidFill>
                  <a:srgbClr val="151617"/>
                </a:solidFill>
                <a:latin typeface="Gisha" panose="020F0502020204030204" pitchFamily="34" charset="-79"/>
                <a:ea typeface="Inconsolata" pitchFamily="34" charset="-122"/>
                <a:cs typeface="Gisha" panose="020F0502020204030204" pitchFamily="34" charset="-79"/>
              </a:rPr>
              <a:t>Component 2 Presentation</a:t>
            </a:r>
            <a:endParaRPr lang="en-US" sz="1750" dirty="0">
              <a:latin typeface="Gisha" panose="020F0502020204030204" pitchFamily="34" charset="-79"/>
              <a:cs typeface="Gisha" panose="020F0502020204030204" pitchFamily="34" charset="-79"/>
            </a:endParaRP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65728"/>
            <a:ext cx="1297078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Introduction: Crafting a Digital Ecosystem</a:t>
            </a:r>
            <a:endParaRPr lang="en-US" sz="4450" dirty="0"/>
          </a:p>
        </p:txBody>
      </p:sp>
      <p:sp>
        <p:nvSpPr>
          <p:cNvPr id="3" name="Shape 1"/>
          <p:cNvSpPr/>
          <p:nvPr/>
        </p:nvSpPr>
        <p:spPr>
          <a:xfrm>
            <a:off x="793790" y="2228136"/>
            <a:ext cx="6407944" cy="2252305"/>
          </a:xfrm>
          <a:prstGeom prst="roundRect">
            <a:avLst>
              <a:gd name="adj" fmla="val 6496"/>
            </a:avLst>
          </a:prstGeom>
          <a:solidFill>
            <a:srgbClr val="F8ECE4"/>
          </a:solidFill>
          <a:ln w="30480">
            <a:solidFill>
              <a:srgbClr val="151617"/>
            </a:solidFill>
            <a:prstDash val="solid"/>
          </a:ln>
          <a:effectLst>
            <a:outerShdw dist="2032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763310" y="2228136"/>
            <a:ext cx="121920" cy="2252305"/>
          </a:xfrm>
          <a:prstGeom prst="roundRect">
            <a:avLst>
              <a:gd name="adj" fmla="val 75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142524" y="24854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Our Purpose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1142524" y="2975848"/>
            <a:ext cx="5801916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To present a comprehensive online-presence strategy tailored for Elite Wellness Spa, ensuring a robust and engaging digital footprint.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7428548" y="2228136"/>
            <a:ext cx="6408063" cy="2252305"/>
          </a:xfrm>
          <a:prstGeom prst="roundRect">
            <a:avLst>
              <a:gd name="adj" fmla="val 6496"/>
            </a:avLst>
          </a:prstGeom>
          <a:solidFill>
            <a:srgbClr val="F8ECE4"/>
          </a:solidFill>
          <a:ln w="30480">
            <a:solidFill>
              <a:srgbClr val="151617"/>
            </a:solidFill>
            <a:prstDash val="solid"/>
          </a:ln>
          <a:effectLst>
            <a:outerShdw dist="2032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7398067" y="2228136"/>
            <a:ext cx="121920" cy="2252305"/>
          </a:xfrm>
          <a:prstGeom prst="roundRect">
            <a:avLst>
              <a:gd name="adj" fmla="val 75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7777282" y="2485430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Strategic Scope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7777282" y="2975848"/>
            <a:ext cx="58020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Holistic Branding &amp; Marketing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7777282" y="3418046"/>
            <a:ext cx="58020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Advanced Cloud Computing Integration</a:t>
            </a:r>
            <a:endParaRPr lang="en-US" sz="1750" dirty="0"/>
          </a:p>
        </p:txBody>
      </p:sp>
      <p:sp>
        <p:nvSpPr>
          <p:cNvPr id="12" name="Text 10"/>
          <p:cNvSpPr/>
          <p:nvPr/>
        </p:nvSpPr>
        <p:spPr>
          <a:xfrm>
            <a:off x="7777282" y="3860244"/>
            <a:ext cx="5802035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Robust Security Measures</a:t>
            </a:r>
            <a:endParaRPr lang="en-US" sz="1750" dirty="0"/>
          </a:p>
        </p:txBody>
      </p:sp>
      <p:sp>
        <p:nvSpPr>
          <p:cNvPr id="13" name="Shape 11"/>
          <p:cNvSpPr/>
          <p:nvPr/>
        </p:nvSpPr>
        <p:spPr>
          <a:xfrm>
            <a:off x="793790" y="4707255"/>
            <a:ext cx="6407944" cy="2456617"/>
          </a:xfrm>
          <a:prstGeom prst="roundRect">
            <a:avLst>
              <a:gd name="adj" fmla="val 5956"/>
            </a:avLst>
          </a:prstGeom>
          <a:solidFill>
            <a:srgbClr val="F8ECE4"/>
          </a:solidFill>
          <a:ln w="30480">
            <a:solidFill>
              <a:srgbClr val="151617"/>
            </a:solidFill>
            <a:prstDash val="solid"/>
          </a:ln>
          <a:effectLst>
            <a:outerShdw dist="2032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763310" y="4707255"/>
            <a:ext cx="121920" cy="2456617"/>
          </a:xfrm>
          <a:prstGeom prst="roundRect">
            <a:avLst>
              <a:gd name="adj" fmla="val 75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142524" y="4964549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Methodology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1142524" y="5454968"/>
            <a:ext cx="5801916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Grounded in industry-leading frameworks, evidence-based decision-making, and supported by IEEE-style literature, guaranteeing a well-researched approach.</a:t>
            </a:r>
            <a:endParaRPr lang="en-US" sz="1750" dirty="0"/>
          </a:p>
        </p:txBody>
      </p:sp>
      <p:sp>
        <p:nvSpPr>
          <p:cNvPr id="17" name="Shape 15"/>
          <p:cNvSpPr/>
          <p:nvPr/>
        </p:nvSpPr>
        <p:spPr>
          <a:xfrm>
            <a:off x="7428548" y="4707255"/>
            <a:ext cx="6408063" cy="2456617"/>
          </a:xfrm>
          <a:prstGeom prst="roundRect">
            <a:avLst>
              <a:gd name="adj" fmla="val 5956"/>
            </a:avLst>
          </a:prstGeom>
          <a:solidFill>
            <a:srgbClr val="F8ECE4"/>
          </a:solidFill>
          <a:ln w="30480">
            <a:solidFill>
              <a:srgbClr val="151617"/>
            </a:solidFill>
            <a:prstDash val="solid"/>
          </a:ln>
          <a:effectLst>
            <a:outerShdw dist="2032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7398067" y="4707255"/>
            <a:ext cx="121920" cy="2456617"/>
          </a:xfrm>
          <a:prstGeom prst="roundRect">
            <a:avLst>
              <a:gd name="adj" fmla="val 75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7777282" y="4964549"/>
            <a:ext cx="2935486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Core Business Goal</a:t>
            </a:r>
            <a:endParaRPr lang="en-US" sz="2200" dirty="0"/>
          </a:p>
        </p:txBody>
      </p:sp>
      <p:sp>
        <p:nvSpPr>
          <p:cNvPr id="20" name="Text 18"/>
          <p:cNvSpPr/>
          <p:nvPr/>
        </p:nvSpPr>
        <p:spPr>
          <a:xfrm>
            <a:off x="7777282" y="5454968"/>
            <a:ext cx="5802035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To construct a strong, secure, and highly converting digital ecosystem that elevates the Elite Wellness Spa brand.</a:t>
            </a:r>
            <a:endParaRPr lang="en-US" sz="1750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animBg="1"/>
      <p:bldP spid="4" grpId="0" animBg="1"/>
      <p:bldP spid="5" grpId="0" build="allAtOnce" animBg="1"/>
      <p:bldP spid="6" grpId="0" animBg="1"/>
      <p:bldP spid="7" grpId="0" animBg="1"/>
      <p:bldP spid="8" grpId="0" animBg="1"/>
      <p:bldP spid="9" grpId="0" build="allAtOnce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build="allAtOnce" animBg="1"/>
      <p:bldP spid="16" grpId="0" animBg="1"/>
      <p:bldP spid="17" grpId="0" animBg="1"/>
      <p:bldP spid="18" grpId="0" animBg="1"/>
      <p:bldP spid="19" grpId="0" build="allAtOnce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3269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16029" y="483989"/>
            <a:ext cx="2200037" cy="27503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SECTION 1</a:t>
            </a:r>
            <a:endParaRPr lang="en-US" sz="1700" dirty="0"/>
          </a:p>
        </p:txBody>
      </p:sp>
      <p:sp>
        <p:nvSpPr>
          <p:cNvPr id="4" name="Text 1"/>
          <p:cNvSpPr/>
          <p:nvPr/>
        </p:nvSpPr>
        <p:spPr>
          <a:xfrm>
            <a:off x="616029" y="829389"/>
            <a:ext cx="7911941" cy="1100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300"/>
              </a:lnSpc>
              <a:buNone/>
            </a:pPr>
            <a:r>
              <a:rPr lang="en-US" sz="34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Brand Identity: The Essence of Elite Wellness</a:t>
            </a:r>
            <a:endParaRPr lang="en-US" sz="3450" dirty="0"/>
          </a:p>
        </p:txBody>
      </p:sp>
      <p:sp>
        <p:nvSpPr>
          <p:cNvPr id="5" name="Text 2"/>
          <p:cNvSpPr/>
          <p:nvPr/>
        </p:nvSpPr>
        <p:spPr>
          <a:xfrm>
            <a:off x="616029" y="2193488"/>
            <a:ext cx="7911941" cy="8443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Our brand identity is the cornerstone of our digital presence, reflecting the luxury and serenity Elite Wellness Spa embodies. It's about creating an experience that resonates even before a client steps through our doors.</a:t>
            </a:r>
            <a:endParaRPr lang="en-US" sz="1350" dirty="0"/>
          </a:p>
        </p:txBody>
      </p:sp>
      <p:sp>
        <p:nvSpPr>
          <p:cNvPr id="6" name="Shape 3"/>
          <p:cNvSpPr/>
          <p:nvPr/>
        </p:nvSpPr>
        <p:spPr>
          <a:xfrm>
            <a:off x="616029" y="3235881"/>
            <a:ext cx="3867983" cy="2069425"/>
          </a:xfrm>
          <a:prstGeom prst="roundRect">
            <a:avLst>
              <a:gd name="adj" fmla="val 442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4"/>
          <p:cNvSpPr/>
          <p:nvPr/>
        </p:nvSpPr>
        <p:spPr>
          <a:xfrm>
            <a:off x="799624" y="3419475"/>
            <a:ext cx="527923" cy="527923"/>
          </a:xfrm>
          <a:prstGeom prst="roundRect">
            <a:avLst>
              <a:gd name="adj" fmla="val 17318976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44761" y="3564612"/>
            <a:ext cx="237530" cy="23753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799624" y="4123372"/>
            <a:ext cx="2640092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High-End Luxury</a:t>
            </a:r>
            <a:endParaRPr lang="en-US" sz="2050" dirty="0"/>
          </a:p>
        </p:txBody>
      </p:sp>
      <p:sp>
        <p:nvSpPr>
          <p:cNvPr id="10" name="Text 6"/>
          <p:cNvSpPr/>
          <p:nvPr/>
        </p:nvSpPr>
        <p:spPr>
          <a:xfrm>
            <a:off x="799624" y="4558784"/>
            <a:ext cx="3500795" cy="562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Positioning as an exclusive wellness destination.</a:t>
            </a:r>
            <a:endParaRPr lang="en-US" sz="1350" dirty="0"/>
          </a:p>
        </p:txBody>
      </p:sp>
      <p:sp>
        <p:nvSpPr>
          <p:cNvPr id="11" name="Shape 7"/>
          <p:cNvSpPr/>
          <p:nvPr/>
        </p:nvSpPr>
        <p:spPr>
          <a:xfrm>
            <a:off x="4659987" y="3235881"/>
            <a:ext cx="3867983" cy="2069425"/>
          </a:xfrm>
          <a:prstGeom prst="roundRect">
            <a:avLst>
              <a:gd name="adj" fmla="val 442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4843582" y="3419475"/>
            <a:ext cx="527923" cy="527923"/>
          </a:xfrm>
          <a:prstGeom prst="roundRect">
            <a:avLst>
              <a:gd name="adj" fmla="val 17318976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988719" y="3564612"/>
            <a:ext cx="237530" cy="23753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4843582" y="4123372"/>
            <a:ext cx="2988826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Calm &amp; Rejuvenation</a:t>
            </a:r>
            <a:endParaRPr lang="en-US" sz="2050" dirty="0"/>
          </a:p>
        </p:txBody>
      </p:sp>
      <p:sp>
        <p:nvSpPr>
          <p:cNvPr id="15" name="Text 10"/>
          <p:cNvSpPr/>
          <p:nvPr/>
        </p:nvSpPr>
        <p:spPr>
          <a:xfrm>
            <a:off x="4843582" y="4558784"/>
            <a:ext cx="3500795" cy="562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Embodying tranquility and restorative experiences.</a:t>
            </a:r>
            <a:endParaRPr lang="en-US" sz="1350" dirty="0"/>
          </a:p>
        </p:txBody>
      </p:sp>
      <p:sp>
        <p:nvSpPr>
          <p:cNvPr id="16" name="Shape 11"/>
          <p:cNvSpPr/>
          <p:nvPr/>
        </p:nvSpPr>
        <p:spPr>
          <a:xfrm>
            <a:off x="616029" y="5481280"/>
            <a:ext cx="7911941" cy="1787962"/>
          </a:xfrm>
          <a:prstGeom prst="roundRect">
            <a:avLst>
              <a:gd name="adj" fmla="val 511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2"/>
          <p:cNvSpPr/>
          <p:nvPr/>
        </p:nvSpPr>
        <p:spPr>
          <a:xfrm>
            <a:off x="799624" y="5664875"/>
            <a:ext cx="527923" cy="527923"/>
          </a:xfrm>
          <a:prstGeom prst="roundRect">
            <a:avLst>
              <a:gd name="adj" fmla="val 17318976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44761" y="5810012"/>
            <a:ext cx="237530" cy="237530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799624" y="6368772"/>
            <a:ext cx="2640092" cy="3299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Trust &amp; Premium</a:t>
            </a:r>
            <a:endParaRPr lang="en-US" sz="2050" dirty="0"/>
          </a:p>
        </p:txBody>
      </p:sp>
      <p:sp>
        <p:nvSpPr>
          <p:cNvPr id="20" name="Text 14"/>
          <p:cNvSpPr/>
          <p:nvPr/>
        </p:nvSpPr>
        <p:spPr>
          <a:xfrm>
            <a:off x="799624" y="6804184"/>
            <a:ext cx="7544752" cy="2814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00"/>
              </a:lnSpc>
              <a:buNone/>
            </a:pPr>
            <a:r>
              <a:rPr lang="en-US" sz="135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Building confidence through unparalleled quality and service.</a:t>
            </a:r>
            <a:endParaRPr lang="en-US" sz="1350" dirty="0"/>
          </a:p>
        </p:txBody>
      </p:sp>
      <p:sp>
        <p:nvSpPr>
          <p:cNvPr id="21" name="Text 15"/>
          <p:cNvSpPr/>
          <p:nvPr/>
        </p:nvSpPr>
        <p:spPr>
          <a:xfrm>
            <a:off x="616029" y="7467243"/>
            <a:ext cx="7911941" cy="2814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200"/>
              </a:lnSpc>
            </a:pP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1" charset="0"/>
                <a:cs typeface="Gisha" panose="020B0502040204020203" pitchFamily="34" charset="-79"/>
              </a:rPr>
              <a:t>Design approach grounded in brand-equity principles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1" charset="0"/>
                <a:cs typeface="Gisha" panose="020B0502040204020203" pitchFamily="34" charset="-79"/>
              </a:rPr>
              <a:t> [1]</a:t>
            </a:r>
            <a:endParaRPr lang="en-US" sz="1350" dirty="0">
              <a:latin typeface="Gisha" panose="020B0502040204020203" pitchFamily="34" charset="-79"/>
              <a:ea typeface="Inconsolata" pitchFamily="1" charset="0"/>
              <a:cs typeface="Gisha" panose="020B0502040204020203" pitchFamily="34" charset="-79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build="allAtOnce" animBg="1"/>
      <p:bldP spid="5" grpId="0" animBg="1"/>
      <p:bldP spid="6" grpId="0" animBg="1"/>
      <p:bldP spid="7" grpId="0" animBg="1"/>
      <p:bldP spid="9" grpId="0" build="allAtOnce" animBg="1"/>
      <p:bldP spid="10" grpId="0" animBg="1"/>
      <p:bldP spid="11" grpId="0" animBg="1"/>
      <p:bldP spid="12" grpId="0" animBg="1"/>
      <p:bldP spid="14" grpId="0" build="allAtOnce" animBg="1"/>
      <p:bldP spid="15" grpId="0" animBg="1"/>
      <p:bldP spid="16" grpId="0" animBg="1"/>
      <p:bldP spid="17" grpId="0" animBg="1"/>
      <p:bldP spid="19" grpId="0" build="allAtOnce" animBg="1"/>
      <p:bldP spid="20" grpId="0" animBg="1"/>
      <p:bldP spid="2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71381" y="448985"/>
            <a:ext cx="7071122" cy="5101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000"/>
              </a:lnSpc>
              <a:buNone/>
            </a:pPr>
            <a:r>
              <a:rPr lang="en-US" sz="3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Logo Concept: A Visual Promise</a:t>
            </a:r>
            <a:endParaRPr lang="en-US" sz="32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879" y="959168"/>
            <a:ext cx="7238881" cy="7238881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8216265" y="1387673"/>
            <a:ext cx="367308" cy="367308"/>
          </a:xfrm>
          <a:prstGeom prst="roundRect">
            <a:avLst>
              <a:gd name="adj" fmla="val 2489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8746808" y="1443752"/>
            <a:ext cx="2155388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Organic Symbolism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8746808" y="1862018"/>
            <a:ext cx="5319713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A nature-inspired icon that subtly represents balance, harmony, and the journey of rejuvenation.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7" name="Shape 4"/>
          <p:cNvSpPr/>
          <p:nvPr/>
        </p:nvSpPr>
        <p:spPr>
          <a:xfrm>
            <a:off x="8216265" y="2710696"/>
            <a:ext cx="367308" cy="367308"/>
          </a:xfrm>
          <a:prstGeom prst="roundRect">
            <a:avLst>
              <a:gd name="adj" fmla="val 2489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8746808" y="2766774"/>
            <a:ext cx="2481977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Luxurious Typography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8746808" y="3185041"/>
            <a:ext cx="5319713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Carefully selected elegant serif or soft-rounded fonts to convey sophistication and comfort.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8216265" y="4033718"/>
            <a:ext cx="367308" cy="367308"/>
          </a:xfrm>
          <a:prstGeom prst="roundRect">
            <a:avLst>
              <a:gd name="adj" fmla="val 2489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8746808" y="4089797"/>
            <a:ext cx="2400419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Versatile Adaptations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8746808" y="4508063"/>
            <a:ext cx="5319713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5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Full-colour, monochrome, and minimalist versions for seamless application across all digital and print mediums.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3" name="Shape 10"/>
          <p:cNvSpPr/>
          <p:nvPr/>
        </p:nvSpPr>
        <p:spPr>
          <a:xfrm>
            <a:off x="8216265" y="5356741"/>
            <a:ext cx="367308" cy="367308"/>
          </a:xfrm>
          <a:prstGeom prst="roundRect">
            <a:avLst>
              <a:gd name="adj" fmla="val 2489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8746808" y="5412819"/>
            <a:ext cx="2563297" cy="2550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6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Purpose-Driven Design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8746808" y="5831086"/>
            <a:ext cx="5319713" cy="522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050"/>
              </a:lnSpc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Instant recognition and memorability, making a lasting impression on our discerning clientele.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[1] 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5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4" grpId="0" animBg="1"/>
      <p:bldP spid="5" grpId="0" build="allAtOnce" animBg="1"/>
      <p:bldP spid="6" grpId="0" animBg="1"/>
      <p:bldP spid="7" grpId="0" animBg="1"/>
      <p:bldP spid="8" grpId="0" build="allAtOnce" animBg="1"/>
      <p:bldP spid="9" grpId="0" animBg="1"/>
      <p:bldP spid="10" grpId="0" animBg="1"/>
      <p:bldP spid="11" grpId="0" build="allAtOnce" animBg="1"/>
      <p:bldP spid="12" grpId="0" animBg="1"/>
      <p:bldP spid="13" grpId="0" animBg="1"/>
      <p:bldP spid="14" grpId="0" build="allAtOnce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760571"/>
            <a:ext cx="11570256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The Elite Story: Our Guiding Narrative</a:t>
            </a:r>
            <a:endParaRPr lang="en-US" sz="4450" dirty="0"/>
          </a:p>
        </p:txBody>
      </p:sp>
      <p:sp>
        <p:nvSpPr>
          <p:cNvPr id="3" name="Text 1"/>
          <p:cNvSpPr/>
          <p:nvPr/>
        </p:nvSpPr>
        <p:spPr>
          <a:xfrm>
            <a:off x="793790" y="1922978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Our brand story connects with our audience on a deeper level, communicating our heritage, purpose, and commitment to well-being.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4" name="Text 2"/>
          <p:cNvSpPr/>
          <p:nvPr/>
        </p:nvSpPr>
        <p:spPr>
          <a:xfrm>
            <a:off x="2197418" y="31705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Origin</a:t>
            </a:r>
            <a:endParaRPr lang="en-US" sz="2200" dirty="0"/>
          </a:p>
        </p:txBody>
      </p:sp>
      <p:sp>
        <p:nvSpPr>
          <p:cNvPr id="5" name="Text 3"/>
          <p:cNvSpPr/>
          <p:nvPr/>
        </p:nvSpPr>
        <p:spPr>
          <a:xfrm>
            <a:off x="793790" y="3660934"/>
            <a:ext cx="423886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r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Founded to offer holistic luxury experiences for modern professionals seeking respite.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2653" y="2903934"/>
            <a:ext cx="4564975" cy="4564975"/>
          </a:xfrm>
          <a:prstGeom prst="rect">
            <a:avLst/>
          </a:prstGeom>
        </p:spPr>
      </p:pic>
      <p:pic>
        <p:nvPicPr>
          <p:cNvPr id="7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24362" y="4195643"/>
            <a:ext cx="318968" cy="318968"/>
          </a:xfrm>
          <a:prstGeom prst="rect">
            <a:avLst/>
          </a:prstGeom>
        </p:spPr>
      </p:pic>
      <p:sp>
        <p:nvSpPr>
          <p:cNvPr id="8" name="Text 4"/>
          <p:cNvSpPr/>
          <p:nvPr/>
        </p:nvSpPr>
        <p:spPr>
          <a:xfrm>
            <a:off x="9597628" y="317051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Mission</a:t>
            </a:r>
            <a:endParaRPr lang="en-US" sz="2200" dirty="0"/>
          </a:p>
        </p:txBody>
      </p:sp>
      <p:sp>
        <p:nvSpPr>
          <p:cNvPr id="9" name="Text 5"/>
          <p:cNvSpPr/>
          <p:nvPr/>
        </p:nvSpPr>
        <p:spPr>
          <a:xfrm>
            <a:off x="9597628" y="3660934"/>
            <a:ext cx="4238982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To deliver personalised wellness through premium treatments and expert care.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2653" y="2903934"/>
            <a:ext cx="4564975" cy="4564975"/>
          </a:xfrm>
          <a:prstGeom prst="rect">
            <a:avLst/>
          </a:prstGeom>
        </p:spPr>
      </p:pic>
      <p:pic>
        <p:nvPicPr>
          <p:cNvPr id="11" name="Image 3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986713" y="4195643"/>
            <a:ext cx="318968" cy="318968"/>
          </a:xfrm>
          <a:prstGeom prst="rect">
            <a:avLst/>
          </a:prstGeom>
        </p:spPr>
      </p:pic>
      <p:sp>
        <p:nvSpPr>
          <p:cNvPr id="12" name="Text 6"/>
          <p:cNvSpPr/>
          <p:nvPr/>
        </p:nvSpPr>
        <p:spPr>
          <a:xfrm>
            <a:off x="9597628" y="580453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Core Values</a:t>
            </a:r>
            <a:endParaRPr lang="en-US" sz="2200" dirty="0"/>
          </a:p>
        </p:txBody>
      </p:sp>
      <p:sp>
        <p:nvSpPr>
          <p:cNvPr id="13" name="Text 7"/>
          <p:cNvSpPr/>
          <p:nvPr/>
        </p:nvSpPr>
        <p:spPr>
          <a:xfrm>
            <a:off x="9597628" y="6294953"/>
            <a:ext cx="4238982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Rejuvenation, authenticity, exclusivity, and holistic well-being.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14" name="Image 4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32653" y="2903934"/>
            <a:ext cx="4564975" cy="4564975"/>
          </a:xfrm>
          <a:prstGeom prst="rect">
            <a:avLst/>
          </a:prstGeom>
        </p:spPr>
      </p:pic>
      <p:pic>
        <p:nvPicPr>
          <p:cNvPr id="15" name="Image 5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986713" y="5857994"/>
            <a:ext cx="318968" cy="318968"/>
          </a:xfrm>
          <a:prstGeom prst="rect">
            <a:avLst/>
          </a:prstGeom>
        </p:spPr>
      </p:pic>
      <p:sp>
        <p:nvSpPr>
          <p:cNvPr id="16" name="Text 8"/>
          <p:cNvSpPr/>
          <p:nvPr/>
        </p:nvSpPr>
        <p:spPr>
          <a:xfrm>
            <a:off x="2197418" y="562308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750"/>
              </a:lnSpc>
              <a:buNone/>
            </a:pPr>
            <a:r>
              <a:rPr lang="en-US" sz="22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Application</a:t>
            </a:r>
            <a:endParaRPr lang="en-US" sz="2200" dirty="0"/>
          </a:p>
        </p:txBody>
      </p:sp>
      <p:sp>
        <p:nvSpPr>
          <p:cNvPr id="17" name="Text 9"/>
          <p:cNvSpPr/>
          <p:nvPr/>
        </p:nvSpPr>
        <p:spPr>
          <a:xfrm>
            <a:off x="793790" y="6113502"/>
            <a:ext cx="4238863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>
              <a:lnSpc>
                <a:spcPts val="2850"/>
              </a:lnSpc>
            </a:pPr>
            <a:r>
              <a:rPr lang="en-US" sz="17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Consistently woven into our website, brochures, Instagram captions, and email campaigns.</a:t>
            </a:r>
            <a:r>
              <a:rPr lang="en-US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[2] </a:t>
            </a:r>
            <a:endParaRPr lang="en-US" sz="17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18" name="Image 6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32653" y="2903934"/>
            <a:ext cx="4564975" cy="4564975"/>
          </a:xfrm>
          <a:prstGeom prst="rect">
            <a:avLst/>
          </a:prstGeom>
        </p:spPr>
      </p:pic>
      <p:pic>
        <p:nvPicPr>
          <p:cNvPr id="19" name="Image 7" descr="preencoded.png"/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324362" y="5857994"/>
            <a:ext cx="318968" cy="31896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animBg="1"/>
      <p:bldP spid="4" grpId="0" build="allAtOnce" animBg="1"/>
      <p:bldP spid="5" grpId="0" animBg="1"/>
      <p:bldP spid="8" grpId="0" build="allAtOnce" animBg="1"/>
      <p:bldP spid="9" grpId="0" animBg="1"/>
      <p:bldP spid="12" grpId="0" build="allAtOnce" animBg="1"/>
      <p:bldP spid="13" grpId="0" animBg="1"/>
      <p:bldP spid="16" grpId="0" build="allAtOnce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9950" y="479584"/>
            <a:ext cx="1964293" cy="2455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SECTION 2</a:t>
            </a:r>
            <a:endParaRPr lang="en-US" sz="1500" dirty="0"/>
          </a:p>
        </p:txBody>
      </p:sp>
      <p:sp>
        <p:nvSpPr>
          <p:cNvPr id="3" name="Text 1"/>
          <p:cNvSpPr/>
          <p:nvPr/>
        </p:nvSpPr>
        <p:spPr>
          <a:xfrm>
            <a:off x="549950" y="787837"/>
            <a:ext cx="10488216" cy="49113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850"/>
              </a:lnSpc>
              <a:buNone/>
            </a:pPr>
            <a:r>
              <a:rPr lang="en-US" sz="30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Marketing Strategy: Reaching Our Elite Audience</a:t>
            </a:r>
            <a:endParaRPr lang="en-US" sz="3050" dirty="0"/>
          </a:p>
        </p:txBody>
      </p:sp>
      <p:sp>
        <p:nvSpPr>
          <p:cNvPr id="4" name="Text 2"/>
          <p:cNvSpPr/>
          <p:nvPr/>
        </p:nvSpPr>
        <p:spPr>
          <a:xfrm>
            <a:off x="549950" y="1514594"/>
            <a:ext cx="13530501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Our social media strategy is meticulously designed to engage our target audience where they are most active, fostering community and driving conversions.</a:t>
            </a:r>
            <a:endParaRPr lang="en-US" sz="12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950" y="1942743"/>
            <a:ext cx="4379238" cy="437923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549950" y="6479024"/>
            <a:ext cx="1964293" cy="2455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Instagram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549950" y="6818709"/>
            <a:ext cx="437923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Aspirational visuals, engaging Reels, and compelling brand storytelling to captivate our audience.</a:t>
            </a:r>
            <a:endParaRPr lang="en-US" sz="12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5522" y="1942743"/>
            <a:ext cx="4379238" cy="4379238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5125522" y="6479024"/>
            <a:ext cx="1964293" cy="2455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Pinterest</a:t>
            </a:r>
            <a:endParaRPr lang="en-US" sz="1500" dirty="0"/>
          </a:p>
        </p:txBody>
      </p:sp>
      <p:sp>
        <p:nvSpPr>
          <p:cNvPr id="10" name="Text 6"/>
          <p:cNvSpPr/>
          <p:nvPr/>
        </p:nvSpPr>
        <p:spPr>
          <a:xfrm>
            <a:off x="5125522" y="6818709"/>
            <a:ext cx="437923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Curated wellness inspiration boards for visual discovery and long-term engagement.</a:t>
            </a:r>
            <a:endParaRPr lang="en-US" sz="12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01093" y="1942743"/>
            <a:ext cx="4379357" cy="4379357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9701093" y="6479143"/>
            <a:ext cx="1964293" cy="2455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Facebook</a:t>
            </a:r>
            <a:endParaRPr lang="en-US" sz="1500" dirty="0"/>
          </a:p>
        </p:txBody>
      </p:sp>
      <p:sp>
        <p:nvSpPr>
          <p:cNvPr id="13" name="Text 8"/>
          <p:cNvSpPr/>
          <p:nvPr/>
        </p:nvSpPr>
        <p:spPr>
          <a:xfrm>
            <a:off x="9701093" y="6818828"/>
            <a:ext cx="4379357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2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Community engagement, event promotions, and targeted retargeting advertisements.</a:t>
            </a:r>
            <a:endParaRPr lang="en-US" sz="12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4" name="Text 9"/>
          <p:cNvSpPr/>
          <p:nvPr/>
        </p:nvSpPr>
        <p:spPr>
          <a:xfrm>
            <a:off x="549950" y="7498437"/>
            <a:ext cx="13530501" cy="2514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1950"/>
              </a:lnSpc>
            </a:pPr>
            <a:r>
              <a:rPr lang="en-US" sz="12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Our posting frequency is optimised for maximum impact: three quality posts per week, daily stories, and targeted seasonal campaigns.[3] </a:t>
            </a:r>
            <a:endParaRPr lang="en-US" sz="12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9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60177" y="361474"/>
            <a:ext cx="7969925" cy="41088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Content Marketing: Educating and Engaging</a:t>
            </a:r>
            <a:endParaRPr lang="en-US" sz="2550" dirty="0"/>
          </a:p>
        </p:txBody>
      </p:sp>
      <p:sp>
        <p:nvSpPr>
          <p:cNvPr id="3" name="Shape 1"/>
          <p:cNvSpPr/>
          <p:nvPr/>
        </p:nvSpPr>
        <p:spPr>
          <a:xfrm>
            <a:off x="460177" y="1314569"/>
            <a:ext cx="6694646" cy="1022390"/>
          </a:xfrm>
          <a:prstGeom prst="roundRect">
            <a:avLst>
              <a:gd name="adj" fmla="val 7155"/>
            </a:avLst>
          </a:prstGeom>
          <a:solidFill>
            <a:srgbClr val="F8ECE4"/>
          </a:solidFill>
          <a:ln/>
          <a:effectLst>
            <a:outerShdw dist="1143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460177" y="1299329"/>
            <a:ext cx="6694646" cy="60960"/>
          </a:xfrm>
          <a:prstGeom prst="roundRect">
            <a:avLst>
              <a:gd name="adj" fmla="val 150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3610332" y="1117402"/>
            <a:ext cx="394335" cy="394335"/>
          </a:xfrm>
          <a:prstGeom prst="roundRect">
            <a:avLst>
              <a:gd name="adj" fmla="val 231884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28561" y="1235631"/>
            <a:ext cx="157758" cy="157758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06862" y="1643182"/>
            <a:ext cx="1764625" cy="2053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Wellness Education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606862" y="1980009"/>
            <a:ext cx="640127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Articles and infographic posts on holistic health and well-being.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9" name="Shape 6"/>
          <p:cNvSpPr/>
          <p:nvPr/>
        </p:nvSpPr>
        <p:spPr>
          <a:xfrm>
            <a:off x="460177" y="2665571"/>
            <a:ext cx="6694646" cy="1022390"/>
          </a:xfrm>
          <a:prstGeom prst="roundRect">
            <a:avLst>
              <a:gd name="adj" fmla="val 7155"/>
            </a:avLst>
          </a:prstGeom>
          <a:solidFill>
            <a:srgbClr val="F8ECE4"/>
          </a:solidFill>
          <a:ln/>
          <a:effectLst>
            <a:outerShdw dist="1143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460177" y="2650331"/>
            <a:ext cx="6694646" cy="60960"/>
          </a:xfrm>
          <a:prstGeom prst="roundRect">
            <a:avLst>
              <a:gd name="adj" fmla="val 150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3610332" y="2468404"/>
            <a:ext cx="394335" cy="394335"/>
          </a:xfrm>
          <a:prstGeom prst="roundRect">
            <a:avLst>
              <a:gd name="adj" fmla="val 231884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728561" y="2586633"/>
            <a:ext cx="157758" cy="15775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606862" y="2994184"/>
            <a:ext cx="1969532" cy="2053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Spa Treatment Guides</a:t>
            </a:r>
            <a:endParaRPr lang="en-US" sz="1250" dirty="0"/>
          </a:p>
        </p:txBody>
      </p:sp>
      <p:sp>
        <p:nvSpPr>
          <p:cNvPr id="14" name="Text 10"/>
          <p:cNvSpPr/>
          <p:nvPr/>
        </p:nvSpPr>
        <p:spPr>
          <a:xfrm>
            <a:off x="606862" y="3331012"/>
            <a:ext cx="640127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Detailed information on our premium services and their benefits.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5" name="Shape 11"/>
          <p:cNvSpPr/>
          <p:nvPr/>
        </p:nvSpPr>
        <p:spPr>
          <a:xfrm>
            <a:off x="460177" y="4016573"/>
            <a:ext cx="6694646" cy="1022390"/>
          </a:xfrm>
          <a:prstGeom prst="roundRect">
            <a:avLst>
              <a:gd name="adj" fmla="val 7155"/>
            </a:avLst>
          </a:prstGeom>
          <a:solidFill>
            <a:srgbClr val="F8ECE4"/>
          </a:solidFill>
          <a:ln/>
          <a:effectLst>
            <a:outerShdw dist="1143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460177" y="4001333"/>
            <a:ext cx="6694646" cy="60960"/>
          </a:xfrm>
          <a:prstGeom prst="roundRect">
            <a:avLst>
              <a:gd name="adj" fmla="val 150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3610332" y="3819406"/>
            <a:ext cx="394335" cy="394335"/>
          </a:xfrm>
          <a:prstGeom prst="roundRect">
            <a:avLst>
              <a:gd name="adj" fmla="val 231884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728561" y="3937635"/>
            <a:ext cx="157758" cy="157758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06862" y="4345186"/>
            <a:ext cx="1697117" cy="2053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Behind-the-Scenes</a:t>
            </a:r>
            <a:endParaRPr lang="en-US" sz="1250" dirty="0"/>
          </a:p>
        </p:txBody>
      </p:sp>
      <p:sp>
        <p:nvSpPr>
          <p:cNvPr id="20" name="Text 15"/>
          <p:cNvSpPr/>
          <p:nvPr/>
        </p:nvSpPr>
        <p:spPr>
          <a:xfrm>
            <a:off x="606862" y="4682014"/>
            <a:ext cx="640127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Exclusive glimpses into our spa environment and dedicated team.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1" name="Shape 16"/>
          <p:cNvSpPr/>
          <p:nvPr/>
        </p:nvSpPr>
        <p:spPr>
          <a:xfrm>
            <a:off x="460177" y="5367576"/>
            <a:ext cx="6694646" cy="1022390"/>
          </a:xfrm>
          <a:prstGeom prst="roundRect">
            <a:avLst>
              <a:gd name="adj" fmla="val 7155"/>
            </a:avLst>
          </a:prstGeom>
          <a:solidFill>
            <a:srgbClr val="F8ECE4"/>
          </a:solidFill>
          <a:ln/>
          <a:effectLst>
            <a:outerShdw dist="1143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2" name="Shape 17"/>
          <p:cNvSpPr/>
          <p:nvPr/>
        </p:nvSpPr>
        <p:spPr>
          <a:xfrm>
            <a:off x="460177" y="5352336"/>
            <a:ext cx="6694646" cy="60960"/>
          </a:xfrm>
          <a:prstGeom prst="roundRect">
            <a:avLst>
              <a:gd name="adj" fmla="val 15000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3610332" y="5170408"/>
            <a:ext cx="394335" cy="394335"/>
          </a:xfrm>
          <a:prstGeom prst="roundRect">
            <a:avLst>
              <a:gd name="adj" fmla="val 231884"/>
            </a:avLst>
          </a:prstGeom>
          <a:solidFill>
            <a:srgbClr val="15161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728561" y="5288637"/>
            <a:ext cx="157758" cy="157758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606862" y="5696188"/>
            <a:ext cx="2045970" cy="2053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12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Customer Testimonials</a:t>
            </a:r>
            <a:endParaRPr lang="en-US" sz="1250" dirty="0"/>
          </a:p>
        </p:txBody>
      </p:sp>
      <p:sp>
        <p:nvSpPr>
          <p:cNvPr id="26" name="Text 20"/>
          <p:cNvSpPr/>
          <p:nvPr/>
        </p:nvSpPr>
        <p:spPr>
          <a:xfrm>
            <a:off x="606862" y="6033016"/>
            <a:ext cx="640127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650"/>
              </a:lnSpc>
              <a:buNone/>
            </a:pP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Authentic feedback highlighting client experiences and satisfaction.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pic>
        <p:nvPicPr>
          <p:cNvPr id="27" name="Image 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83197" y="1117402"/>
            <a:ext cx="6694646" cy="6694646"/>
          </a:xfrm>
          <a:prstGeom prst="rect">
            <a:avLst/>
          </a:prstGeom>
        </p:spPr>
      </p:pic>
      <p:sp>
        <p:nvSpPr>
          <p:cNvPr id="28" name="Text 21"/>
          <p:cNvSpPr/>
          <p:nvPr/>
        </p:nvSpPr>
        <p:spPr>
          <a:xfrm>
            <a:off x="2164734" y="6469543"/>
            <a:ext cx="2891195" cy="2464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Lead Generation Initiatives</a:t>
            </a:r>
            <a:endParaRPr lang="en-US" sz="1550" dirty="0"/>
          </a:p>
        </p:txBody>
      </p:sp>
      <p:sp>
        <p:nvSpPr>
          <p:cNvPr id="29" name="Text 22"/>
          <p:cNvSpPr/>
          <p:nvPr/>
        </p:nvSpPr>
        <p:spPr>
          <a:xfrm>
            <a:off x="1097816" y="6783705"/>
            <a:ext cx="669464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E-book Offer:</a:t>
            </a: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"7 Techniques for Stress Relief" to attract new leads.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30" name="Text 23"/>
          <p:cNvSpPr/>
          <p:nvPr/>
        </p:nvSpPr>
        <p:spPr>
          <a:xfrm>
            <a:off x="1097816" y="7103964"/>
            <a:ext cx="669464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1650"/>
              </a:lnSpc>
              <a:buSzPct val="100000"/>
              <a:buChar char="•"/>
            </a:pPr>
            <a:r>
              <a:rPr lang="en-US" sz="10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Exclusive Discounts:</a:t>
            </a: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First-time booking incentives for conversions.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31" name="Text 24"/>
          <p:cNvSpPr/>
          <p:nvPr/>
        </p:nvSpPr>
        <p:spPr>
          <a:xfrm>
            <a:off x="788551" y="7554559"/>
            <a:ext cx="6694646" cy="21026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1650"/>
              </a:lnSpc>
              <a:buSzPct val="100000"/>
              <a:buChar char="•"/>
            </a:pPr>
            <a:r>
              <a:rPr lang="en-US" sz="10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Monthly Newsletter:</a:t>
            </a:r>
            <a:r>
              <a:rPr lang="en-US" sz="10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Curated wellness tips and spa updates to foster loyalty. [4] </a:t>
            </a:r>
            <a:endParaRPr lang="en-US" sz="10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5" grpId="0" animBg="1"/>
      <p:bldP spid="26" grpId="0" animBg="1"/>
      <p:bldP spid="28" grpId="0" build="allAtOnce" animBg="1"/>
      <p:bldP spid="29" grpId="0" animBg="1"/>
      <p:bldP spid="30" grpId="0" animBg="1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71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43176" y="505301"/>
            <a:ext cx="7857649" cy="11484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500"/>
              </a:lnSpc>
              <a:buNone/>
            </a:pPr>
            <a:r>
              <a:rPr lang="en-US" sz="36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SEO Strategy: Enhancing Visibility</a:t>
            </a:r>
            <a:endParaRPr lang="en-US" sz="3600" dirty="0"/>
          </a:p>
        </p:txBody>
      </p:sp>
      <p:sp>
        <p:nvSpPr>
          <p:cNvPr id="4" name="Text 1"/>
          <p:cNvSpPr/>
          <p:nvPr/>
        </p:nvSpPr>
        <p:spPr>
          <a:xfrm>
            <a:off x="643176" y="1929408"/>
            <a:ext cx="7857649" cy="588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Optimising for both local and on-page SEO is crucial for capturing both nearby clients and those searching for specific wellness services.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5" name="Shape 2"/>
          <p:cNvSpPr/>
          <p:nvPr/>
        </p:nvSpPr>
        <p:spPr>
          <a:xfrm>
            <a:off x="643176" y="2724269"/>
            <a:ext cx="7857649" cy="5000149"/>
          </a:xfrm>
          <a:prstGeom prst="roundRect">
            <a:avLst>
              <a:gd name="adj" fmla="val 183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651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650796" y="2731889"/>
            <a:ext cx="3921204" cy="2933581"/>
          </a:xfrm>
          <a:prstGeom prst="roundRect">
            <a:avLst>
              <a:gd name="adj" fmla="val 312"/>
            </a:avLst>
          </a:prstGeom>
          <a:solidFill>
            <a:srgbClr val="F8EC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834509" y="2915603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Local SEO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834509" y="3312914"/>
            <a:ext cx="3553778" cy="8822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Google Business Profile: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Optimisation with high-resolution photos, accurate hours, and a direct booking link.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9" name="Text 6"/>
          <p:cNvSpPr/>
          <p:nvPr/>
        </p:nvSpPr>
        <p:spPr>
          <a:xfrm>
            <a:off x="834509" y="4305419"/>
            <a:ext cx="3553778" cy="8822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Reputation Management: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Actively encouraging and responding to customer reviews to build trust.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4572000" y="2731889"/>
            <a:ext cx="3921204" cy="2933581"/>
          </a:xfrm>
          <a:prstGeom prst="rect">
            <a:avLst/>
          </a:prstGeom>
          <a:solidFill>
            <a:srgbClr val="F8EC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4572000" y="2731889"/>
            <a:ext cx="22860" cy="2933581"/>
          </a:xfrm>
          <a:prstGeom prst="roundRect">
            <a:avLst>
              <a:gd name="adj" fmla="val 40000"/>
            </a:avLst>
          </a:prstGeom>
          <a:solidFill>
            <a:srgbClr val="2E2F3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4755713" y="2915603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On-Page SEO</a:t>
            </a:r>
            <a:endParaRPr lang="en-US" sz="1800" dirty="0"/>
          </a:p>
        </p:txBody>
      </p:sp>
      <p:sp>
        <p:nvSpPr>
          <p:cNvPr id="13" name="Text 10"/>
          <p:cNvSpPr/>
          <p:nvPr/>
        </p:nvSpPr>
        <p:spPr>
          <a:xfrm>
            <a:off x="4755713" y="3312914"/>
            <a:ext cx="3553778" cy="11763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Keyword Optimisation: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Targeting terms such as "luxury spa London", "deep tissue massage", and "wellness retreat".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4755713" y="4599503"/>
            <a:ext cx="3553778" cy="8822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Schema Markup: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Implementing structured data for spa services to improve search engine visibility.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5" name="Shape 12"/>
          <p:cNvSpPr/>
          <p:nvPr/>
        </p:nvSpPr>
        <p:spPr>
          <a:xfrm>
            <a:off x="650796" y="5665470"/>
            <a:ext cx="7842409" cy="2051328"/>
          </a:xfrm>
          <a:prstGeom prst="rect">
            <a:avLst/>
          </a:prstGeom>
          <a:solidFill>
            <a:srgbClr val="F8ECE4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650796" y="5665470"/>
            <a:ext cx="7842409" cy="22860"/>
          </a:xfrm>
          <a:prstGeom prst="roundRect">
            <a:avLst>
              <a:gd name="adj" fmla="val 40000"/>
            </a:avLst>
          </a:prstGeom>
          <a:solidFill>
            <a:srgbClr val="2E2F3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834509" y="5849183"/>
            <a:ext cx="2297192" cy="28706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18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Technical SEO</a:t>
            </a:r>
            <a:endParaRPr lang="en-US" sz="1800" dirty="0"/>
          </a:p>
        </p:txBody>
      </p:sp>
      <p:sp>
        <p:nvSpPr>
          <p:cNvPr id="18" name="Text 15"/>
          <p:cNvSpPr/>
          <p:nvPr/>
        </p:nvSpPr>
        <p:spPr>
          <a:xfrm>
            <a:off x="834509" y="6246495"/>
            <a:ext cx="7474982" cy="588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300"/>
              </a:lnSpc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Website Performance: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Ensuring a fast, responsive, and mobile-first website for optimal user experience.[5] 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9" name="Text 16"/>
          <p:cNvSpPr/>
          <p:nvPr/>
        </p:nvSpPr>
        <p:spPr>
          <a:xfrm>
            <a:off x="834509" y="6944916"/>
            <a:ext cx="7474982" cy="588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sz="140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Content Quality: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Regular updates with valuable, relevant content to maintain search engine ranking.</a:t>
            </a:r>
            <a:endParaRPr lang="en-US" sz="14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58760" y="440293"/>
            <a:ext cx="1995726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SECTION 3</a:t>
            </a:r>
            <a:endParaRPr lang="en-US" sz="1550" dirty="0"/>
          </a:p>
        </p:txBody>
      </p:sp>
      <p:sp>
        <p:nvSpPr>
          <p:cNvPr id="3" name="Text 1"/>
          <p:cNvSpPr/>
          <p:nvPr/>
        </p:nvSpPr>
        <p:spPr>
          <a:xfrm>
            <a:off x="558760" y="753547"/>
            <a:ext cx="9520595" cy="4988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00"/>
              </a:lnSpc>
              <a:buNone/>
            </a:pPr>
            <a:r>
              <a:rPr lang="en-US" sz="31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Cloud Computing: Scalability and Efficiency</a:t>
            </a:r>
            <a:endParaRPr lang="en-US" sz="3100" dirty="0"/>
          </a:p>
        </p:txBody>
      </p:sp>
      <p:sp>
        <p:nvSpPr>
          <p:cNvPr id="4" name="Text 2"/>
          <p:cNvSpPr/>
          <p:nvPr/>
        </p:nvSpPr>
        <p:spPr>
          <a:xfrm>
            <a:off x="558760" y="1491853"/>
            <a:ext cx="13512879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Leveraging cloud services is fundamental for a modern, efficient, and scalable digital infrastructure at Elite Wellness Spa.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5" name="Shape 3"/>
          <p:cNvSpPr/>
          <p:nvPr/>
        </p:nvSpPr>
        <p:spPr>
          <a:xfrm>
            <a:off x="558760" y="1926788"/>
            <a:ext cx="638532" cy="957858"/>
          </a:xfrm>
          <a:prstGeom prst="roundRect">
            <a:avLst>
              <a:gd name="adj" fmla="val 360058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397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8309" y="2285881"/>
            <a:ext cx="239435" cy="239435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56836" y="2086332"/>
            <a:ext cx="1995726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Managed Hosting</a:t>
            </a:r>
            <a:endParaRPr lang="en-US" sz="1550" dirty="0"/>
          </a:p>
        </p:txBody>
      </p:sp>
      <p:sp>
        <p:nvSpPr>
          <p:cNvPr id="8" name="Text 5"/>
          <p:cNvSpPr/>
          <p:nvPr/>
        </p:nvSpPr>
        <p:spPr>
          <a:xfrm>
            <a:off x="1356836" y="2431494"/>
            <a:ext cx="12714803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Secure and reliable infrastructure with leading providers (AWS, Azure, Google Cloud).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9" name="Shape 6"/>
          <p:cNvSpPr/>
          <p:nvPr/>
        </p:nvSpPr>
        <p:spPr>
          <a:xfrm>
            <a:off x="558760" y="3044190"/>
            <a:ext cx="638532" cy="957858"/>
          </a:xfrm>
          <a:prstGeom prst="roundRect">
            <a:avLst>
              <a:gd name="adj" fmla="val 360058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397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758309" y="3403283"/>
            <a:ext cx="239435" cy="239435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356836" y="3203734"/>
            <a:ext cx="3513653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Content Delivery Network (CDN)</a:t>
            </a:r>
            <a:endParaRPr lang="en-US" sz="1550" dirty="0"/>
          </a:p>
        </p:txBody>
      </p:sp>
      <p:sp>
        <p:nvSpPr>
          <p:cNvPr id="12" name="Text 8"/>
          <p:cNvSpPr/>
          <p:nvPr/>
        </p:nvSpPr>
        <p:spPr>
          <a:xfrm>
            <a:off x="1356836" y="3548896"/>
            <a:ext cx="12714803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Ensuring rapid content delivery and optimal website speed globally.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3" name="Shape 9"/>
          <p:cNvSpPr/>
          <p:nvPr/>
        </p:nvSpPr>
        <p:spPr>
          <a:xfrm>
            <a:off x="558760" y="4161592"/>
            <a:ext cx="638532" cy="957858"/>
          </a:xfrm>
          <a:prstGeom prst="roundRect">
            <a:avLst>
              <a:gd name="adj" fmla="val 360058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397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4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58309" y="4520684"/>
            <a:ext cx="239435" cy="239435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356836" y="4321135"/>
            <a:ext cx="2613898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SaaS Booking Platforms</a:t>
            </a:r>
            <a:endParaRPr lang="en-US" sz="1550" dirty="0"/>
          </a:p>
        </p:txBody>
      </p:sp>
      <p:sp>
        <p:nvSpPr>
          <p:cNvPr id="16" name="Text 11"/>
          <p:cNvSpPr/>
          <p:nvPr/>
        </p:nvSpPr>
        <p:spPr>
          <a:xfrm>
            <a:off x="1356836" y="4666297"/>
            <a:ext cx="12714803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Integrated solutions (Square, Fresha, Setmore) for seamless appointment management.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7" name="Shape 12"/>
          <p:cNvSpPr/>
          <p:nvPr/>
        </p:nvSpPr>
        <p:spPr>
          <a:xfrm>
            <a:off x="558760" y="5278993"/>
            <a:ext cx="638532" cy="957858"/>
          </a:xfrm>
          <a:prstGeom prst="roundRect">
            <a:avLst>
              <a:gd name="adj" fmla="val 360058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397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3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8309" y="5638086"/>
            <a:ext cx="239435" cy="239435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356836" y="5438537"/>
            <a:ext cx="1995726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Cloud CRM</a:t>
            </a:r>
            <a:endParaRPr lang="en-US" sz="1550" dirty="0"/>
          </a:p>
        </p:txBody>
      </p:sp>
      <p:sp>
        <p:nvSpPr>
          <p:cNvPr id="20" name="Text 14"/>
          <p:cNvSpPr/>
          <p:nvPr/>
        </p:nvSpPr>
        <p:spPr>
          <a:xfrm>
            <a:off x="1356836" y="5783699"/>
            <a:ext cx="12714803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Centralised customer profiles, loyalty programmes, and segmentation for personalised service.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1" name="Shape 15"/>
          <p:cNvSpPr/>
          <p:nvPr/>
        </p:nvSpPr>
        <p:spPr>
          <a:xfrm>
            <a:off x="558760" y="6396395"/>
            <a:ext cx="638532" cy="957858"/>
          </a:xfrm>
          <a:prstGeom prst="roundRect">
            <a:avLst>
              <a:gd name="adj" fmla="val 360058"/>
            </a:avLst>
          </a:prstGeom>
          <a:solidFill>
            <a:srgbClr val="F8ECE4"/>
          </a:solidFill>
          <a:ln w="7620">
            <a:solidFill>
              <a:srgbClr val="151617"/>
            </a:solidFill>
            <a:prstDash val="solid"/>
          </a:ln>
          <a:effectLst>
            <a:outerShdw dist="1397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58309" y="6755487"/>
            <a:ext cx="239435" cy="239435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1356836" y="6555938"/>
            <a:ext cx="1995726" cy="2494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Cloud Payments</a:t>
            </a:r>
            <a:endParaRPr lang="en-US" sz="1550" dirty="0"/>
          </a:p>
        </p:txBody>
      </p:sp>
      <p:sp>
        <p:nvSpPr>
          <p:cNvPr id="24" name="Text 17"/>
          <p:cNvSpPr/>
          <p:nvPr/>
        </p:nvSpPr>
        <p:spPr>
          <a:xfrm>
            <a:off x="1356836" y="6901101"/>
            <a:ext cx="12714803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Secure, PCI-compliant gateways for smooth and safe transactions.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5" name="Text 18"/>
          <p:cNvSpPr/>
          <p:nvPr/>
        </p:nvSpPr>
        <p:spPr>
          <a:xfrm>
            <a:off x="558760" y="7533799"/>
            <a:ext cx="13512879" cy="25538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2000"/>
              </a:lnSpc>
            </a:pPr>
            <a:r>
              <a:rPr lang="en-US" sz="12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Benefits: enhanced scalability, reliability, cost-efficiency, and real-time data access.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[6]</a:t>
            </a:r>
            <a:endParaRPr lang="en-US" sz="12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drap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animBg="1"/>
      <p:bldP spid="5" grpId="0" animBg="1"/>
      <p:bldP spid="7" grpId="0" build="allAtOnce" animBg="1"/>
      <p:bldP spid="8" grpId="0" animBg="1"/>
      <p:bldP spid="9" grpId="0" animBg="1"/>
      <p:bldP spid="11" grpId="0" build="allAtOnce" animBg="1"/>
      <p:bldP spid="13" grpId="0" animBg="1"/>
      <p:bldP spid="15" grpId="0" build="allAtOnce" animBg="1"/>
      <p:bldP spid="17" grpId="0" animBg="1"/>
      <p:bldP spid="19" grpId="0" build="allAtOnce" animBg="1"/>
      <p:bldP spid="20" grpId="0" animBg="1"/>
      <p:bldP spid="21" grpId="0" animBg="1"/>
      <p:bldP spid="23" grpId="0" build="allAtOnce" animBg="1"/>
      <p:bldP spid="24" grpId="0" animBg="1"/>
      <p:bldP spid="2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092071" y="790337"/>
            <a:ext cx="2163128" cy="27039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7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SECTION 4</a:t>
            </a:r>
            <a:endParaRPr lang="en-US" sz="1700" dirty="0"/>
          </a:p>
        </p:txBody>
      </p:sp>
      <p:sp>
        <p:nvSpPr>
          <p:cNvPr id="4" name="Text 1"/>
          <p:cNvSpPr/>
          <p:nvPr/>
        </p:nvSpPr>
        <p:spPr>
          <a:xfrm>
            <a:off x="6092071" y="1129903"/>
            <a:ext cx="7932658" cy="16223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250"/>
              </a:lnSpc>
              <a:buNone/>
            </a:pPr>
            <a:r>
              <a:rPr lang="en-US" sz="34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Cybersecurity Measures: Protecting Our Clients and Business</a:t>
            </a:r>
            <a:endParaRPr lang="en-US" sz="3400" dirty="0"/>
          </a:p>
        </p:txBody>
      </p:sp>
      <p:sp>
        <p:nvSpPr>
          <p:cNvPr id="5" name="Text 2"/>
          <p:cNvSpPr/>
          <p:nvPr/>
        </p:nvSpPr>
        <p:spPr>
          <a:xfrm>
            <a:off x="6092071" y="3011805"/>
            <a:ext cx="7932658" cy="5534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Robust cybersecurity protocols are essential to safeguard sensitive data and maintain the trust of our discerning clientele.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6" name="Text 3"/>
          <p:cNvSpPr/>
          <p:nvPr/>
        </p:nvSpPr>
        <p:spPr>
          <a:xfrm>
            <a:off x="6092071" y="3932873"/>
            <a:ext cx="2738199" cy="324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Website Protection</a:t>
            </a:r>
            <a:endParaRPr lang="en-US" sz="2000" dirty="0"/>
          </a:p>
        </p:txBody>
      </p:sp>
      <p:sp>
        <p:nvSpPr>
          <p:cNvPr id="7" name="Text 4"/>
          <p:cNvSpPr/>
          <p:nvPr/>
        </p:nvSpPr>
        <p:spPr>
          <a:xfrm>
            <a:off x="6092071" y="4430316"/>
            <a:ext cx="3755231" cy="830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HTTPS/TLS Encryption: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Secure communication channels for all website traffic.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8" name="Text 5"/>
          <p:cNvSpPr/>
          <p:nvPr/>
        </p:nvSpPr>
        <p:spPr>
          <a:xfrm>
            <a:off x="6092071" y="5320903"/>
            <a:ext cx="3755231" cy="830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Web Application Firewall (WAF):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Protecting against common web exploits and attacks.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9" name="Text 6"/>
          <p:cNvSpPr/>
          <p:nvPr/>
        </p:nvSpPr>
        <p:spPr>
          <a:xfrm>
            <a:off x="6092071" y="6211491"/>
            <a:ext cx="3755231" cy="5534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Daily Encrypted Backups: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Ensuring data recovery and business continuity.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092071" y="6825377"/>
            <a:ext cx="3755231" cy="5534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DDoS Protection: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Via CDN to mitigate denial-of-service attacks.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0277118" y="3932873"/>
            <a:ext cx="2595682" cy="32444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Data Protection</a:t>
            </a:r>
            <a:endParaRPr lang="en-US" sz="2000" dirty="0"/>
          </a:p>
        </p:txBody>
      </p:sp>
      <p:sp>
        <p:nvSpPr>
          <p:cNvPr id="12" name="Text 9"/>
          <p:cNvSpPr/>
          <p:nvPr/>
        </p:nvSpPr>
        <p:spPr>
          <a:xfrm>
            <a:off x="10277118" y="4430316"/>
            <a:ext cx="3755231" cy="830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Multi-Factor Authentication (MFA):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For all administrative accounts to prevent unauthorised access.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0277118" y="5320903"/>
            <a:ext cx="3755231" cy="830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GDPR Compliance: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Adhering to strict data handling and user consent regulations.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[7]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10277118" y="6211491"/>
            <a:ext cx="3755231" cy="1106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150"/>
              </a:lnSpc>
              <a:buSzPct val="100000"/>
              <a:buChar char="•"/>
            </a:pPr>
            <a:r>
              <a:rPr lang="en-US" sz="1350" b="1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PCI DSS v4.0 Compliance:</a:t>
            </a:r>
            <a:r>
              <a:rPr lang="en-US" sz="135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 Utilising payment systems that meet the highest industry standards for cardholder data security.</a:t>
            </a:r>
            <a:r>
              <a:rPr lang="en-US" sz="14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[8]</a:t>
            </a:r>
            <a:endParaRPr lang="en-US" sz="135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9599" y="630198"/>
            <a:ext cx="10606564" cy="53542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Conclusion: Building a Thriving Digital Future</a:t>
            </a:r>
            <a:endParaRPr lang="en-US" sz="3350" dirty="0"/>
          </a:p>
        </p:txBody>
      </p:sp>
      <p:sp>
        <p:nvSpPr>
          <p:cNvPr id="3" name="Shape 1"/>
          <p:cNvSpPr/>
          <p:nvPr/>
        </p:nvSpPr>
        <p:spPr>
          <a:xfrm>
            <a:off x="599599" y="1508284"/>
            <a:ext cx="6629876" cy="3096935"/>
          </a:xfrm>
          <a:prstGeom prst="roundRect">
            <a:avLst>
              <a:gd name="adj" fmla="val 295"/>
            </a:avLst>
          </a:prstGeom>
          <a:solidFill>
            <a:srgbClr val="F8ECE4"/>
          </a:solidFill>
          <a:ln w="2286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622459" y="1531144"/>
            <a:ext cx="6584156" cy="513993"/>
          </a:xfrm>
          <a:prstGeom prst="rect">
            <a:avLst/>
          </a:prstGeom>
          <a:solidFill>
            <a:srgbClr val="F8ECE4"/>
          </a:solidFill>
          <a:ln/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86068" y="1655802"/>
            <a:ext cx="256937" cy="256937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793790" y="2216468"/>
            <a:ext cx="2227778" cy="267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Strategic Summary</a:t>
            </a: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793790" y="2586871"/>
            <a:ext cx="6241494" cy="10963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This comprehensive online presence strategy positions Elite Wellness Spa for digital success through four interconnected pillars: distinctive brand identity, targeted marketing excellence, scalable cloud infrastructure, and robust cybersecurity measures.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8" name="Shape 5"/>
          <p:cNvSpPr/>
          <p:nvPr/>
        </p:nvSpPr>
        <p:spPr>
          <a:xfrm>
            <a:off x="7400806" y="1508284"/>
            <a:ext cx="6629995" cy="3096935"/>
          </a:xfrm>
          <a:prstGeom prst="roundRect">
            <a:avLst>
              <a:gd name="adj" fmla="val 295"/>
            </a:avLst>
          </a:prstGeom>
          <a:solidFill>
            <a:srgbClr val="F8ECE4"/>
          </a:solidFill>
          <a:ln w="2286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7423666" y="1531144"/>
            <a:ext cx="6584275" cy="513993"/>
          </a:xfrm>
          <a:prstGeom prst="rect">
            <a:avLst/>
          </a:prstGeom>
          <a:solidFill>
            <a:srgbClr val="F8ECE4"/>
          </a:solidFill>
          <a:ln/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87276" y="1655802"/>
            <a:ext cx="256937" cy="256937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594997" y="2216468"/>
            <a:ext cx="2141696" cy="267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Key Deliverables</a:t>
            </a:r>
            <a:endParaRPr lang="en-US" sz="1650" dirty="0"/>
          </a:p>
        </p:txBody>
      </p:sp>
      <p:sp>
        <p:nvSpPr>
          <p:cNvPr id="12" name="Text 8"/>
          <p:cNvSpPr/>
          <p:nvPr/>
        </p:nvSpPr>
        <p:spPr>
          <a:xfrm>
            <a:off x="7594997" y="2586871"/>
            <a:ext cx="6241613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A luxury brand identity that resonates with affluent wellness seekers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3" name="Text 9"/>
          <p:cNvSpPr/>
          <p:nvPr/>
        </p:nvSpPr>
        <p:spPr>
          <a:xfrm>
            <a:off x="7594997" y="2920841"/>
            <a:ext cx="6241613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Multi-channel marketing strategy driving engagement and conversions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4" name="Text 10"/>
          <p:cNvSpPr/>
          <p:nvPr/>
        </p:nvSpPr>
        <p:spPr>
          <a:xfrm>
            <a:off x="7594997" y="3254812"/>
            <a:ext cx="6241613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Cloud-based infrastructure ensuring scalability and operational efficiency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7594997" y="3862864"/>
            <a:ext cx="6241613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Enterprise-grade security protecting client data and business continuity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599599" y="4776549"/>
            <a:ext cx="6629876" cy="2822853"/>
          </a:xfrm>
          <a:prstGeom prst="roundRect">
            <a:avLst>
              <a:gd name="adj" fmla="val 324"/>
            </a:avLst>
          </a:prstGeom>
          <a:solidFill>
            <a:srgbClr val="F8ECE4"/>
          </a:solidFill>
          <a:ln w="2286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Shape 13"/>
          <p:cNvSpPr/>
          <p:nvPr/>
        </p:nvSpPr>
        <p:spPr>
          <a:xfrm>
            <a:off x="622459" y="4799409"/>
            <a:ext cx="6584156" cy="513993"/>
          </a:xfrm>
          <a:prstGeom prst="rect">
            <a:avLst/>
          </a:prstGeom>
          <a:solidFill>
            <a:srgbClr val="F8ECE4"/>
          </a:solidFill>
          <a:ln/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786068" y="4924068"/>
            <a:ext cx="256937" cy="256937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793790" y="5484733"/>
            <a:ext cx="2343269" cy="267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Expected Outcomes</a:t>
            </a:r>
            <a:endParaRPr lang="en-US" sz="1650" dirty="0"/>
          </a:p>
        </p:txBody>
      </p:sp>
      <p:sp>
        <p:nvSpPr>
          <p:cNvPr id="20" name="Text 15"/>
          <p:cNvSpPr/>
          <p:nvPr/>
        </p:nvSpPr>
        <p:spPr>
          <a:xfrm>
            <a:off x="793790" y="5855137"/>
            <a:ext cx="6241494" cy="5481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Enhanced brand visibility and recognition in the luxury wellness market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1" name="Text 16"/>
          <p:cNvSpPr/>
          <p:nvPr/>
        </p:nvSpPr>
        <p:spPr>
          <a:xfrm>
            <a:off x="793790" y="6463189"/>
            <a:ext cx="6241494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Increased customer acquisition through optimized digital channels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2" name="Text 17"/>
          <p:cNvSpPr/>
          <p:nvPr/>
        </p:nvSpPr>
        <p:spPr>
          <a:xfrm>
            <a:off x="793790" y="6797159"/>
            <a:ext cx="6241494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Improved operational efficiency via cloud-based systems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3" name="Text 18"/>
          <p:cNvSpPr/>
          <p:nvPr/>
        </p:nvSpPr>
        <p:spPr>
          <a:xfrm>
            <a:off x="793790" y="7131129"/>
            <a:ext cx="6241494" cy="27408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150"/>
              </a:lnSpc>
              <a:buSzPct val="100000"/>
              <a:buChar char="•"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Strengthened client trust through comprehensive security measures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  <p:sp>
        <p:nvSpPr>
          <p:cNvPr id="24" name="Shape 19"/>
          <p:cNvSpPr/>
          <p:nvPr/>
        </p:nvSpPr>
        <p:spPr>
          <a:xfrm>
            <a:off x="7400806" y="4776549"/>
            <a:ext cx="6629995" cy="2822853"/>
          </a:xfrm>
          <a:prstGeom prst="roundRect">
            <a:avLst>
              <a:gd name="adj" fmla="val 324"/>
            </a:avLst>
          </a:prstGeom>
          <a:solidFill>
            <a:srgbClr val="F8ECE4"/>
          </a:solidFill>
          <a:ln w="22860">
            <a:solidFill>
              <a:srgbClr val="151617"/>
            </a:solidFill>
            <a:prstDash val="solid"/>
          </a:ln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5" name="Shape 20"/>
          <p:cNvSpPr/>
          <p:nvPr/>
        </p:nvSpPr>
        <p:spPr>
          <a:xfrm>
            <a:off x="7423666" y="4799409"/>
            <a:ext cx="6584275" cy="513993"/>
          </a:xfrm>
          <a:prstGeom prst="rect">
            <a:avLst/>
          </a:prstGeom>
          <a:solidFill>
            <a:srgbClr val="F8ECE4"/>
          </a:solidFill>
          <a:ln/>
          <a:effectLst>
            <a:outerShdw dist="15240" dir="2700000" algn="bl" rotWithShape="0">
              <a:srgbClr val="151617">
                <a:alpha val="10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pic>
        <p:nvPicPr>
          <p:cNvPr id="26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587276" y="4924068"/>
            <a:ext cx="256937" cy="256937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7594997" y="5484733"/>
            <a:ext cx="2141696" cy="2676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165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Next Steps</a:t>
            </a:r>
            <a:endParaRPr lang="en-US" sz="1650" dirty="0"/>
          </a:p>
        </p:txBody>
      </p:sp>
      <p:sp>
        <p:nvSpPr>
          <p:cNvPr id="28" name="Text 22"/>
          <p:cNvSpPr/>
          <p:nvPr/>
        </p:nvSpPr>
        <p:spPr>
          <a:xfrm>
            <a:off x="7594997" y="5855137"/>
            <a:ext cx="6241613" cy="8222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150"/>
              </a:lnSpc>
              <a:buNone/>
            </a:pPr>
            <a:r>
              <a:rPr lang="en-US" sz="1300" dirty="0">
                <a:solidFill>
                  <a:srgbClr val="151617"/>
                </a:solidFill>
                <a:latin typeface="Gisha" panose="020B0502040204020203" pitchFamily="34" charset="-79"/>
                <a:ea typeface="Inconsolata" pitchFamily="34" charset="-122"/>
                <a:cs typeface="Gisha" panose="020B0502040204020203" pitchFamily="34" charset="-79"/>
              </a:rPr>
              <a:t>Implementation roadmap focusing on phased deployment, continuous optimization, and performance monitoring to ensure Elite Wellness Spa achieves its digital transformation goals.</a:t>
            </a:r>
            <a:endParaRPr lang="en-US" sz="1300" dirty="0">
              <a:latin typeface="Gisha" panose="020B0502040204020203" pitchFamily="34" charset="-79"/>
              <a:cs typeface="Gisha" panose="020B0502040204020203" pitchFamily="34" charset="-79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9" dur="5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 animBg="1"/>
      <p:bldP spid="3" grpId="0" animBg="1"/>
      <p:bldP spid="4" grpId="0" animBg="1"/>
      <p:bldP spid="6" grpId="0" build="allAtOnce" animBg="1"/>
      <p:bldP spid="7" grpId="0" animBg="1"/>
      <p:bldP spid="8" grpId="0" animBg="1"/>
      <p:bldP spid="9" grpId="0" animBg="1"/>
      <p:bldP spid="11" grpId="0" build="allAtOnce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build="allAtOnce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build="allAtOnce" animBg="1"/>
      <p:bldP spid="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31758" y="574953"/>
            <a:ext cx="5227082" cy="6532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100"/>
              </a:lnSpc>
              <a:buNone/>
            </a:pPr>
            <a:r>
              <a:rPr lang="en-US" sz="4100" b="1" dirty="0">
                <a:solidFill>
                  <a:srgbClr val="151617"/>
                </a:solidFill>
                <a:latin typeface="Montserrat Black" pitchFamily="34" charset="0"/>
                <a:ea typeface="Montserrat Black" pitchFamily="34" charset="-122"/>
                <a:cs typeface="Montserrat Black" pitchFamily="34" charset="-120"/>
              </a:rPr>
              <a:t>References</a:t>
            </a:r>
            <a:endParaRPr lang="en-US" sz="4100" dirty="0"/>
          </a:p>
        </p:txBody>
      </p:sp>
      <p:sp>
        <p:nvSpPr>
          <p:cNvPr id="3" name="Text 1"/>
          <p:cNvSpPr/>
          <p:nvPr/>
        </p:nvSpPr>
        <p:spPr>
          <a:xfrm>
            <a:off x="731758" y="1646396"/>
            <a:ext cx="13166884" cy="334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[1] D. A. Aaker, Building Strong Brands. New York, NY, USA: Free Press, 1996.</a:t>
            </a:r>
            <a:endParaRPr lang="en-US" sz="1600" dirty="0"/>
          </a:p>
        </p:txBody>
      </p:sp>
      <p:sp>
        <p:nvSpPr>
          <p:cNvPr id="4" name="Text 2"/>
          <p:cNvSpPr/>
          <p:nvPr/>
        </p:nvSpPr>
        <p:spPr>
          <a:xfrm>
            <a:off x="731758" y="2053947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[2] J.-N. Kapferer, The New Strategic Brand Management: Advanced Insights and Strategic Thinking, 5th ed. London, U.K.: Kogan Page, 2012.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731758" y="2795945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[3] Statista, “Social Media Statistics &amp; Facts,” 2024. [Online]. Available: https://www.statista.com/topics/1164/social-networks/. [Accessed: Dec. 1, 2025].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731758" y="3537942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[4] J. Pulizzi, Epic Content Marketing: How to Tell a Different Story, Break Through the Clutter, and Win More Customers by Marketing Less. New York, NY, USA: McGraw-Hill Education, 2014.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731758" y="4279940"/>
            <a:ext cx="13166884" cy="334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[5] R. Fishkin, The Art of SEO: Mastering Search Engine Optimization, 3rd ed. Sebastopol, CA, USA: O’Reilly Media, 2018.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31758" y="4687491"/>
            <a:ext cx="13166884" cy="334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[6] M. Armbrust et al., “A View of Cloud Computing,” Commun. ACM, vol. 53, no. 4, pp. 50–58, Apr. 2010.</a:t>
            </a:r>
            <a:endParaRPr lang="en-US" sz="1600" dirty="0"/>
          </a:p>
        </p:txBody>
      </p:sp>
      <p:sp>
        <p:nvSpPr>
          <p:cNvPr id="9" name="Text 7"/>
          <p:cNvSpPr/>
          <p:nvPr/>
        </p:nvSpPr>
        <p:spPr>
          <a:xfrm>
            <a:off x="731758" y="5095042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[7] European Commission, “General Data Protection Regulation (GDPR),” 2018. [Online]. Available: https://gdpr.eu/</a:t>
            </a:r>
          </a:p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US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. [Accessed: Dec. 1, 2025].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31758" y="5837039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[8] PCI Security Standards Council, “Payment Card Industry Data Security Standard (PCI DSS) v4.0,” 2022. [Online]. Available: https://www.pcisecuritystandards.org/. [Accessed: Dec. 1, 2025].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731758" y="6579037"/>
            <a:ext cx="13166884" cy="33444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[9] P. Kotler and K. L. Keller, Marketing Management, 15th ed. Upper Saddle River, NJ, USA: Pearson, 2016.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731758" y="6986587"/>
            <a:ext cx="13166884" cy="668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600"/>
              </a:lnSpc>
              <a:buSzPct val="100000"/>
              <a:buChar char="•"/>
            </a:pPr>
            <a:r>
              <a:rPr lang="en-GB" sz="1600" dirty="0">
                <a:solidFill>
                  <a:srgbClr val="151617"/>
                </a:solidFill>
                <a:latin typeface="Inconsolata" pitchFamily="34" charset="0"/>
                <a:ea typeface="Inconsolata" pitchFamily="34" charset="-122"/>
                <a:cs typeface="Inconsolata" pitchFamily="34" charset="-120"/>
              </a:rPr>
              <a:t>[10] D. Chaffey and F. Ellis-Chadwick, Digital Marketing: Strategy, Implementation and Practice, 7th ed. Harlow, U.K.: Pearson Education, 2019.</a:t>
            </a:r>
            <a:endParaRPr lang="en-US" sz="1600" dirty="0"/>
          </a:p>
        </p:txBody>
      </p:sp>
    </p:spTree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1796</TotalTime>
  <Words>2487</Words>
  <Application>Microsoft Office PowerPoint</Application>
  <PresentationFormat>Personalizar</PresentationFormat>
  <Paragraphs>238</Paragraphs>
  <Slides>12</Slides>
  <Notes>12</Notes>
  <HiddenSlides>0</HiddenSlides>
  <MMClips>0</MMClips>
  <ScaleCrop>false</ScaleCrop>
  <HeadingPairs>
    <vt:vector size="6" baseType="variant">
      <vt:variant>
        <vt:lpstr>Fontes usadas</vt:lpstr>
      </vt:variant>
      <vt:variant>
        <vt:i4>6</vt:i4>
      </vt:variant>
      <vt:variant>
        <vt:lpstr>Tema</vt:lpstr>
      </vt:variant>
      <vt:variant>
        <vt:i4>1</vt:i4>
      </vt:variant>
      <vt:variant>
        <vt:lpstr>Títulos de slides</vt:lpstr>
      </vt:variant>
      <vt:variant>
        <vt:i4>12</vt:i4>
      </vt:variant>
    </vt:vector>
  </HeadingPairs>
  <TitlesOfParts>
    <vt:vector size="19" baseType="lpstr">
      <vt:lpstr>Montserrat Black</vt:lpstr>
      <vt:lpstr>Gisha</vt:lpstr>
      <vt:lpstr>Aptos</vt:lpstr>
      <vt:lpstr>Arial</vt:lpstr>
      <vt:lpstr>Inconsolata</vt:lpstr>
      <vt:lpstr>Aptos Display</vt:lpstr>
      <vt:lpstr>Tema do Office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  <vt:lpstr>Apresentação do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Eric Marinho</cp:lastModifiedBy>
  <cp:revision>5</cp:revision>
  <dcterms:created xsi:type="dcterms:W3CDTF">2025-12-01T21:33:48Z</dcterms:created>
  <dcterms:modified xsi:type="dcterms:W3CDTF">2025-12-12T11:59:49Z</dcterms:modified>
</cp:coreProperties>
</file>