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61" d="100"/>
          <a:sy n="61" d="100"/>
        </p:scale>
        <p:origin x="34" y="3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0C0E7-9B1D-F0C8-176E-9A7F587DE3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C74E45-FBAF-C4FF-DEA3-136E50427A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5C81D-2070-0A56-0611-7916CFF0B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614BA-2F32-0D43-AAB9-BDABDF16E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9F619-191F-083E-621B-650C213A8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2ADE1-48DA-30EE-96D8-B611BD9E9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B7504-9FBE-CE7C-4B95-EB6CA01CC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B637E-D91E-DA32-DB50-1B81B891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E4CDD-B8FF-B663-24AE-3423DFCE7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B6FDD-D70B-96BB-DBF4-13ED4DE29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226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CF934-9069-D3A1-1702-C906DE0E5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F1378-ECED-46FF-BC5A-19220B532F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6BCDC-668C-2886-D93A-2F8A1BF88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B429B-FF0D-E49F-A694-2CFCDEB0A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53E5F-2A98-0423-BDBB-A28126899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280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B4EAA-C8CE-15C9-D2EF-BDDA237F9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87F97-6EB3-4DE6-AD7F-B863AAF13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E1D515-23E3-E70A-7B4D-A3CDF8ECB7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43D735-902E-D327-F2D3-A422A3BF5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E511BA-351C-A7BE-EC2C-34F37D4C4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8EF73-36BD-627D-ABF1-F711F698A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47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DCE94-A2BE-B1C1-6BB8-6523D1C8F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0743A-1E92-897D-0A22-A93827310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58B62-0943-68AF-5FCF-34C5FFCA38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44D632-B080-DA63-2EA5-65CA2A3257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9644D9-7A60-9D32-EA52-A0AAF6CC70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034C1B-20E0-CFAD-0E43-C93BE171C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B0AEE7-DFC4-2FB6-DFA4-75B10C80B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4BB4B8-3A6A-803B-46B9-BE87459F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8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A29E3-1303-5276-F744-010196AE1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F7BC36-D651-B6CE-3CEA-5619C5684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87F28-A8A3-6373-5DBC-70F8E9F1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153660-21D5-0E73-F418-396B1140D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591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E6A1DF-8F93-0946-A631-C46299E92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F831EA-10A2-4EB9-A5CB-D7043D5B0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11D42B-1272-0DEF-8790-C6D5846D8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428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2669B-AF9B-D5DC-9766-98378236D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DCF74-B968-0E8A-864E-D68F048E3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77A1B-D9CD-5042-68F4-7CF3BC7CD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25299-FC26-7C8B-DC5D-4889D0848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C457C-AB0B-D1B1-AB94-117B48969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72886C-333A-FC2C-8373-4AD0923ED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666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1405B-692E-6587-B797-B3B7829A1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75FBD0-B24F-77B0-9895-1A239905F7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EF8675-979C-4D20-ABE6-7AFBB15FE4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71C205-01A8-0D69-8229-165806E2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D39865-DC03-E1DB-EDC1-DDC3B4F52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E9D2E-20AC-F0A9-390E-78D95B6CE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7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83A06-24CA-C367-505C-3B2C24AAB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42DC2-EB5C-9CE1-85E8-C56CBC1D1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235F7-975A-E805-7C05-59756271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CA8DE-36CD-EC37-7F77-25A873549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30C3C-4AF2-7F81-BC1F-89006CC94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12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54D92D-E667-F9A6-4B7D-A1BF3A27E2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8F5BA-EBD2-9FDF-8A64-B67BF46787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24AF5-E2C6-FA80-F27B-BAAC02B12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46E53-4CAE-716E-0CA4-B396E5B07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E8482-6556-627C-F55E-2C98ABF11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22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B8BB4D-2F5E-872B-3226-5E2DA275C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A2F295-FB42-B97D-F214-AB7B988F0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B9F7A-49EC-5714-CB6C-04716D2E09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A6BF66-DCD4-4526-B839-F1A69ED1B2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CD3A6-D382-582A-9D65-271C0C8138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56B68-6161-F254-61C6-9A0E825A5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4872BF-ED1E-4890-B2A6-5B91C9EE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98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7765C-6CE0-8D3B-5617-A8DDC5570C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Little Moments Café – Business Plan Presentation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E51A04-211C-8514-47CC-4266865F46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205" y="431603"/>
            <a:ext cx="10369645" cy="37330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227508F-C39C-0C7E-8AFF-CB12275A3B7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162719" y="4883544"/>
            <a:ext cx="6586915" cy="15569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</a:rPr>
              <a:t>Student Name: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</a:rPr>
              <a:t>Adriana Maria Martin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</a:rPr>
              <a:t>Student Number: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</a:rPr>
              <a:t>2434646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</a:rPr>
              <a:t>Module: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</a:rPr>
              <a:t>Enterprise &amp; Entrepreneurship (LCLM4006_BIRM)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</a:rPr>
              <a:t>Assignment: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</a:rPr>
              <a:t>Business Plan Presentation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8921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6EF04-2DD3-65BB-DB52-F7EBDACDD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dirty="0"/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01D2-1ED2-03E4-CE86-94C403DE6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/>
          </a:bodyPr>
          <a:lstStyle/>
          <a:p>
            <a:r>
              <a:rPr lang="en-GB" sz="1400" b="1" dirty="0"/>
              <a:t>Little Moments Café</a:t>
            </a:r>
            <a:endParaRPr lang="en-GB" sz="1400" dirty="0"/>
          </a:p>
          <a:p>
            <a:r>
              <a:rPr lang="en-GB" sz="1400" dirty="0"/>
              <a:t>Boutique café with </a:t>
            </a:r>
            <a:r>
              <a:rPr lang="en-GB" sz="1400" b="1" dirty="0"/>
              <a:t>indoor play area for children (1–7 years)</a:t>
            </a:r>
            <a:endParaRPr lang="en-GB" sz="1400" dirty="0"/>
          </a:p>
          <a:p>
            <a:r>
              <a:rPr lang="en-GB" sz="1400" dirty="0"/>
              <a:t>Comfortable environment for </a:t>
            </a:r>
            <a:r>
              <a:rPr lang="en-GB" sz="1400" b="1" dirty="0"/>
              <a:t>mothers to relax and socialise</a:t>
            </a:r>
            <a:endParaRPr lang="en-GB" sz="1400" dirty="0"/>
          </a:p>
          <a:p>
            <a:r>
              <a:rPr lang="en-GB" sz="1400" dirty="0"/>
              <a:t>Safe, stylish and family-friendly atmosphere</a:t>
            </a:r>
          </a:p>
          <a:p>
            <a:r>
              <a:rPr lang="en-GB" sz="1400" dirty="0"/>
              <a:t>Located in </a:t>
            </a:r>
            <a:r>
              <a:rPr lang="en-GB" sz="1400" b="1" dirty="0"/>
              <a:t>Nottingham</a:t>
            </a:r>
            <a:endParaRPr lang="en-GB" sz="1400" dirty="0"/>
          </a:p>
          <a:p>
            <a:r>
              <a:rPr lang="en-GB" sz="1400" dirty="0"/>
              <a:t>The concept addresses a gap in the market for </a:t>
            </a:r>
            <a:r>
              <a:rPr lang="en-GB" sz="1400" b="1" dirty="0"/>
              <a:t>family-oriented cafés that combine hospitality with children’s play facilities</a:t>
            </a:r>
            <a:r>
              <a:rPr lang="en-GB" sz="1400" dirty="0"/>
              <a:t>.</a:t>
            </a:r>
          </a:p>
          <a:p>
            <a:r>
              <a:rPr lang="en-GB" sz="1400" i="1" dirty="0"/>
              <a:t>(Mariotti &amp; Glackin, 2016)</a:t>
            </a:r>
            <a:endParaRPr lang="en-GB" sz="1400" dirty="0"/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9" name="Picture 8" descr="Heart-shaped cookies on plate">
            <a:extLst>
              <a:ext uri="{FF2B5EF4-FFF2-40B4-BE49-F238E27FC236}">
                <a16:creationId xmlns:a16="http://schemas.microsoft.com/office/drawing/2014/main" id="{F0D0008D-6260-0D68-262F-CFF27DADA1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6" r="14526" b="-1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5" name="Picture 4" descr="People sitting with laptop">
            <a:extLst>
              <a:ext uri="{FF2B5EF4-FFF2-40B4-BE49-F238E27FC236}">
                <a16:creationId xmlns:a16="http://schemas.microsoft.com/office/drawing/2014/main" id="{2F4C61B9-E59B-6FAB-DBD3-6018013113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7" r="14568" b="2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7" name="Picture 6" descr="Multicultural girls hugging">
            <a:extLst>
              <a:ext uri="{FF2B5EF4-FFF2-40B4-BE49-F238E27FC236}">
                <a16:creationId xmlns:a16="http://schemas.microsoft.com/office/drawing/2014/main" id="{1EA7080F-04ED-A559-05B6-FD927B2E33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57" r="-2" b="-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397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A949F-F838-E632-F660-CDA5AA5B1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 dirty="0"/>
              <a:t>Products, Services &amp; Unique Selling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FC6B5-723E-9918-5390-8D4FC2509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en-GB" sz="1800" b="1"/>
              <a:t>Products &amp; Services</a:t>
            </a:r>
            <a:endParaRPr lang="en-GB" sz="1800"/>
          </a:p>
          <a:p>
            <a:r>
              <a:rPr lang="en-GB" sz="1800"/>
              <a:t>Specialty coffee, organic teas and smoothies</a:t>
            </a:r>
          </a:p>
          <a:p>
            <a:r>
              <a:rPr lang="en-GB" sz="1800"/>
              <a:t>Homemade cakes, pastries and brunch</a:t>
            </a:r>
          </a:p>
          <a:p>
            <a:r>
              <a:rPr lang="en-GB" sz="1800"/>
              <a:t>Healthy snacks for children</a:t>
            </a:r>
          </a:p>
          <a:p>
            <a:r>
              <a:rPr lang="en-GB" sz="1800"/>
              <a:t>Birthday parties and parenting events</a:t>
            </a:r>
          </a:p>
          <a:p>
            <a:r>
              <a:rPr lang="en-GB" sz="1800" b="1"/>
              <a:t>Unique Selling Point</a:t>
            </a:r>
            <a:endParaRPr lang="en-GB" sz="1800"/>
          </a:p>
          <a:p>
            <a:r>
              <a:rPr lang="en-GB" sz="1800"/>
              <a:t>Little Moments Café combines </a:t>
            </a:r>
            <a:r>
              <a:rPr lang="en-GB" sz="1800" b="1"/>
              <a:t>a high-quality café experience with a safe indoor play area</a:t>
            </a:r>
            <a:r>
              <a:rPr lang="en-GB" sz="1800"/>
              <a:t>, allowing parents to relax while children play.</a:t>
            </a:r>
          </a:p>
          <a:p>
            <a:r>
              <a:rPr lang="en-GB" sz="1800"/>
              <a:t>Diversifying services helps increase revenue and reduce business risk.</a:t>
            </a:r>
          </a:p>
          <a:p>
            <a:r>
              <a:rPr lang="en-GB" sz="1800" i="1"/>
              <a:t>(Barrow, Barrow &amp; Brown, 2021)</a:t>
            </a: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11" name="Picture 10" descr="Cropped hand of barista pouring milk into cappuccino to create leaf pattern">
            <a:extLst>
              <a:ext uri="{FF2B5EF4-FFF2-40B4-BE49-F238E27FC236}">
                <a16:creationId xmlns:a16="http://schemas.microsoft.com/office/drawing/2014/main" id="{3799CBAB-2E2B-2F69-96F4-B2407705A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7" r="11288" b="-3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Person holding cellphone to take photo of food bowls, cups of coffee, croissants, napkins, and cutlery on wood table">
            <a:extLst>
              <a:ext uri="{FF2B5EF4-FFF2-40B4-BE49-F238E27FC236}">
                <a16:creationId xmlns:a16="http://schemas.microsoft.com/office/drawing/2014/main" id="{FB755B47-F3B5-0506-24FB-1D63C2D94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8" r="12106" b="4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17" name="Picture 16" descr="Group of cupcakes">
            <a:extLst>
              <a:ext uri="{FF2B5EF4-FFF2-40B4-BE49-F238E27FC236}">
                <a16:creationId xmlns:a16="http://schemas.microsoft.com/office/drawing/2014/main" id="{CC8B1742-F7ED-BD21-4963-B450F4642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53" r="20535" b="-3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99483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4D44F-460B-387C-68D9-438509C33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/>
              <a:t>Legal Structure &amp;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C957D-F116-99B1-C4F3-02B9941B6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en-GB" sz="1300" b="1" dirty="0"/>
              <a:t>Legal Structure</a:t>
            </a:r>
            <a:endParaRPr lang="en-GB" sz="1300" dirty="0"/>
          </a:p>
          <a:p>
            <a:r>
              <a:rPr lang="en-GB" sz="1300" dirty="0"/>
              <a:t>Private Limited Company (Ltd)</a:t>
            </a:r>
          </a:p>
          <a:p>
            <a:r>
              <a:rPr lang="en-GB" sz="1300" dirty="0"/>
              <a:t>Benefits:</a:t>
            </a:r>
          </a:p>
          <a:p>
            <a:r>
              <a:rPr lang="en-GB" sz="1300" dirty="0"/>
              <a:t>Limited liability</a:t>
            </a:r>
          </a:p>
          <a:p>
            <a:r>
              <a:rPr lang="en-GB" sz="1300" dirty="0"/>
              <a:t>Professional image</a:t>
            </a:r>
          </a:p>
          <a:p>
            <a:r>
              <a:rPr lang="en-GB" sz="1300" dirty="0"/>
              <a:t>Easier access to investment</a:t>
            </a:r>
          </a:p>
          <a:p>
            <a:r>
              <a:rPr lang="en-GB" sz="1300" b="1" dirty="0"/>
              <a:t>Management Team</a:t>
            </a:r>
            <a:endParaRPr lang="en-GB" sz="1300" dirty="0"/>
          </a:p>
          <a:p>
            <a:r>
              <a:rPr lang="en-GB" sz="1300" dirty="0"/>
              <a:t>Managing Director (Founder)</a:t>
            </a:r>
          </a:p>
          <a:p>
            <a:r>
              <a:rPr lang="en-GB" sz="1300" dirty="0"/>
              <a:t>Two Baristas</a:t>
            </a:r>
          </a:p>
          <a:p>
            <a:r>
              <a:rPr lang="en-GB" sz="1300" dirty="0"/>
              <a:t>Play Area Supervisor</a:t>
            </a:r>
          </a:p>
          <a:p>
            <a:r>
              <a:rPr lang="en-GB" sz="1300" dirty="0"/>
              <a:t>Kitchen Assistant</a:t>
            </a:r>
          </a:p>
          <a:p>
            <a:r>
              <a:rPr lang="en-GB" sz="1300" dirty="0"/>
              <a:t>Small teams help new ventures manage costs effectively.</a:t>
            </a:r>
          </a:p>
          <a:p>
            <a:r>
              <a:rPr lang="en-GB" sz="1300" i="1" dirty="0"/>
              <a:t>(Barringer &amp; Ireland, 2019)</a:t>
            </a: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endParaRPr lang="en-GB" sz="1300" dirty="0"/>
          </a:p>
        </p:txBody>
      </p:sp>
      <p:pic>
        <p:nvPicPr>
          <p:cNvPr id="23" name="Picture 22" descr="Cropped hand of barista pouring milk into cappuccino to create leaf pattern">
            <a:extLst>
              <a:ext uri="{FF2B5EF4-FFF2-40B4-BE49-F238E27FC236}">
                <a16:creationId xmlns:a16="http://schemas.microsoft.com/office/drawing/2014/main" id="{D026ADD8-9797-5C14-1F7C-0B31BB568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7" r="11288" b="-3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84" name="Arc 8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Picture 26" descr="Close-up of hands cutting slice of cake">
            <a:extLst>
              <a:ext uri="{FF2B5EF4-FFF2-40B4-BE49-F238E27FC236}">
                <a16:creationId xmlns:a16="http://schemas.microsoft.com/office/drawing/2014/main" id="{C8181604-2F1B-3ED1-3860-18A2954D74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92" r="4912" b="4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11" name="Picture 10" descr="Businesswomen celebrating in office">
            <a:extLst>
              <a:ext uri="{FF2B5EF4-FFF2-40B4-BE49-F238E27FC236}">
                <a16:creationId xmlns:a16="http://schemas.microsoft.com/office/drawing/2014/main" id="{EAFE28F0-7B83-16E3-3EFF-B65B419AC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86" r="27486" b="1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45032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0BEFD-50EC-17F2-0732-DB312F65B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 dirty="0"/>
              <a:t>Key External Factors (PESTEL)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8620E-B486-FF16-53A8-666BAA14F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00"/>
          </a:p>
          <a:p>
            <a:r>
              <a:rPr lang="en-GB" sz="1300" b="1"/>
              <a:t>Social Factors</a:t>
            </a:r>
            <a:endParaRPr lang="en-GB" sz="1300"/>
          </a:p>
          <a:p>
            <a:r>
              <a:rPr lang="en-GB" sz="1300"/>
              <a:t>Increasing need for </a:t>
            </a:r>
            <a:r>
              <a:rPr lang="en-GB" sz="1300" b="1"/>
              <a:t>community support for parents</a:t>
            </a:r>
            <a:endParaRPr lang="en-GB" sz="1300"/>
          </a:p>
          <a:p>
            <a:r>
              <a:rPr lang="en-GB" sz="1300"/>
              <a:t>Growing focus on </a:t>
            </a:r>
            <a:r>
              <a:rPr lang="en-GB" sz="1300" b="1"/>
              <a:t>family wellbeing</a:t>
            </a:r>
            <a:endParaRPr lang="en-GB" sz="1300"/>
          </a:p>
          <a:p>
            <a:r>
              <a:rPr lang="en-GB" sz="1300" b="1"/>
              <a:t>Economic Factors</a:t>
            </a:r>
            <a:endParaRPr lang="en-GB" sz="1300"/>
          </a:p>
          <a:p>
            <a:r>
              <a:rPr lang="en-GB" sz="1300"/>
              <a:t>Rising living costs may influence spending</a:t>
            </a:r>
          </a:p>
          <a:p>
            <a:r>
              <a:rPr lang="en-GB" sz="1300"/>
              <a:t>Competitive pricing and value services are important</a:t>
            </a:r>
          </a:p>
          <a:p>
            <a:r>
              <a:rPr lang="en-GB" sz="1300" b="1"/>
              <a:t>Technological Factors</a:t>
            </a:r>
            <a:endParaRPr lang="en-GB" sz="1300"/>
          </a:p>
          <a:p>
            <a:r>
              <a:rPr lang="en-GB" sz="1300"/>
              <a:t>Social media marketing</a:t>
            </a:r>
          </a:p>
          <a:p>
            <a:r>
              <a:rPr lang="en-GB" sz="1300"/>
              <a:t>Online booking systems</a:t>
            </a:r>
          </a:p>
          <a:p>
            <a:r>
              <a:rPr lang="en-GB" sz="1300"/>
              <a:t>Digital payment methods</a:t>
            </a:r>
          </a:p>
          <a:p>
            <a:r>
              <a:rPr lang="en-GB" sz="1300"/>
              <a:t>Understanding the external environment helps entrepreneurs identify opportunities.</a:t>
            </a:r>
          </a:p>
          <a:p>
            <a:r>
              <a:rPr lang="en-GB" sz="1300" i="1"/>
              <a:t>(Alvarez, 2011)</a:t>
            </a:r>
            <a:endParaRPr lang="en-GB" sz="1300"/>
          </a:p>
          <a:p>
            <a:endParaRPr lang="en-GB" sz="1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DEE7F6-EC59-CC38-E8F0-A98556058C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32" r="22013" b="-3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Hands of person using credit card reader">
            <a:extLst>
              <a:ext uri="{FF2B5EF4-FFF2-40B4-BE49-F238E27FC236}">
                <a16:creationId xmlns:a16="http://schemas.microsoft.com/office/drawing/2014/main" id="{9AF0D94A-B863-3483-3130-4368215AF3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4" r="6610" b="4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11" name="Picture 10" descr="Children in costume party">
            <a:extLst>
              <a:ext uri="{FF2B5EF4-FFF2-40B4-BE49-F238E27FC236}">
                <a16:creationId xmlns:a16="http://schemas.microsoft.com/office/drawing/2014/main" id="{5F41BD78-8D8F-B325-E7F9-BAAF3BAD0F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57" r="18330" b="-3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9870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A6F1C-1B79-076A-239C-8BE7BA5A0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dirty="0"/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3F9BB-59E8-0EB0-694E-C78990BE0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sz="1800" b="1"/>
              <a:t>1. Social Media Marketing</a:t>
            </a:r>
            <a:endParaRPr lang="en-GB" sz="1800"/>
          </a:p>
          <a:p>
            <a:r>
              <a:rPr lang="en-GB" sz="1800"/>
              <a:t>Instagram and Facebook promotion</a:t>
            </a:r>
          </a:p>
          <a:p>
            <a:r>
              <a:rPr lang="en-GB" sz="1800"/>
              <a:t>Photos of the café environment and play area</a:t>
            </a:r>
          </a:p>
          <a:p>
            <a:r>
              <a:rPr lang="en-GB" sz="1800"/>
              <a:t>Customer reviews and event promotion</a:t>
            </a:r>
          </a:p>
          <a:p>
            <a:r>
              <a:rPr lang="en-GB" sz="1800" b="1"/>
              <a:t>2. Community Engagement</a:t>
            </a:r>
            <a:endParaRPr lang="en-GB" sz="1800"/>
          </a:p>
          <a:p>
            <a:r>
              <a:rPr lang="en-GB" sz="1800"/>
              <a:t>Weekly </a:t>
            </a:r>
            <a:r>
              <a:rPr lang="en-GB" sz="1800" b="1"/>
              <a:t>Coffee &amp; Chat mornings</a:t>
            </a:r>
            <a:endParaRPr lang="en-GB" sz="1800"/>
          </a:p>
          <a:p>
            <a:r>
              <a:rPr lang="en-GB" sz="1800"/>
              <a:t>Seasonal family events</a:t>
            </a:r>
          </a:p>
          <a:p>
            <a:r>
              <a:rPr lang="en-GB" sz="1800"/>
              <a:t>Loyalty card programme</a:t>
            </a:r>
          </a:p>
          <a:p>
            <a:r>
              <a:rPr lang="en-GB" sz="1800"/>
              <a:t>Relationship marketing helps build long-term customer loyalty.</a:t>
            </a:r>
          </a:p>
          <a:p>
            <a:r>
              <a:rPr lang="en-GB" sz="1800" i="1"/>
              <a:t>(Douglas, 2013)</a:t>
            </a:r>
            <a:endParaRPr lang="en-GB" sz="1800"/>
          </a:p>
          <a:p>
            <a:endParaRPr lang="en-GB" sz="18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Children decorating colourful eggs">
            <a:extLst>
              <a:ext uri="{FF2B5EF4-FFF2-40B4-BE49-F238E27FC236}">
                <a16:creationId xmlns:a16="http://schemas.microsoft.com/office/drawing/2014/main" id="{63929B27-0791-62C5-8314-47727768A4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8" r="21258" b="3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oddler playing with toys">
            <a:extLst>
              <a:ext uri="{FF2B5EF4-FFF2-40B4-BE49-F238E27FC236}">
                <a16:creationId xmlns:a16="http://schemas.microsoft.com/office/drawing/2014/main" id="{86E0E02C-4701-CAFC-69B6-C204184100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00" r="4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8717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1BBF3-B8C3-0CD4-718B-EE7947AEC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 dirty="0"/>
              <a:t>Funding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5B595-FD27-FE47-AF11-C249ABAE8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en-GB" sz="1500" b="1"/>
              <a:t>Total Start-Up Investment: £55,000</a:t>
            </a:r>
            <a:endParaRPr lang="en-GB" sz="1500"/>
          </a:p>
          <a:p>
            <a:r>
              <a:rPr lang="en-GB" sz="1500" b="1"/>
              <a:t>Funding Sources</a:t>
            </a:r>
            <a:endParaRPr lang="en-GB" sz="1500"/>
          </a:p>
          <a:p>
            <a:r>
              <a:rPr lang="en-GB" sz="1500"/>
              <a:t>£25,000 personal savings</a:t>
            </a:r>
          </a:p>
          <a:p>
            <a:r>
              <a:rPr lang="en-GB" sz="1500"/>
              <a:t>£20,000 private investor</a:t>
            </a:r>
          </a:p>
          <a:p>
            <a:r>
              <a:rPr lang="en-GB" sz="1500"/>
              <a:t>£10,000 small business loan</a:t>
            </a:r>
          </a:p>
          <a:p>
            <a:r>
              <a:rPr lang="en-GB" sz="1500" b="1"/>
              <a:t>Allocation</a:t>
            </a:r>
            <a:endParaRPr lang="en-GB" sz="1500"/>
          </a:p>
          <a:p>
            <a:r>
              <a:rPr lang="en-GB" sz="1500"/>
              <a:t>Renovation &amp; design – £20,000</a:t>
            </a:r>
          </a:p>
          <a:p>
            <a:r>
              <a:rPr lang="en-GB" sz="1500"/>
              <a:t>Coffee equipment – £10,000</a:t>
            </a:r>
          </a:p>
          <a:p>
            <a:r>
              <a:rPr lang="en-GB" sz="1500"/>
              <a:t>Furniture &amp; play equipment – £8,000</a:t>
            </a:r>
          </a:p>
          <a:p>
            <a:r>
              <a:rPr lang="en-GB" sz="1500"/>
              <a:t>Licensing &amp; insurance – £3,000</a:t>
            </a:r>
          </a:p>
          <a:p>
            <a:r>
              <a:rPr lang="en-GB" sz="1500"/>
              <a:t>Marketing – £4,000</a:t>
            </a:r>
          </a:p>
          <a:p>
            <a:r>
              <a:rPr lang="en-GB" sz="1500"/>
              <a:t>Working capital – £10,000</a:t>
            </a:r>
          </a:p>
          <a:p>
            <a:r>
              <a:rPr lang="en-GB" sz="1500"/>
              <a:t>Break-even is expected within </a:t>
            </a:r>
            <a:r>
              <a:rPr lang="en-GB" sz="1500" b="1"/>
              <a:t>12–18 months</a:t>
            </a:r>
            <a:r>
              <a:rPr lang="en-GB" sz="1500"/>
              <a:t>.</a:t>
            </a:r>
          </a:p>
          <a:p>
            <a:endParaRPr lang="en-GB" sz="1500"/>
          </a:p>
        </p:txBody>
      </p:sp>
      <p:pic>
        <p:nvPicPr>
          <p:cNvPr id="5" name="Picture 4" descr="Woman facing left wall holding pot of paint and using wide brush to paint mural, with mural of plants on wall in background">
            <a:extLst>
              <a:ext uri="{FF2B5EF4-FFF2-40B4-BE49-F238E27FC236}">
                <a16:creationId xmlns:a16="http://schemas.microsoft.com/office/drawing/2014/main" id="{52689FC2-8775-76E0-A469-DD048CB4C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70" b="2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Worker measuring wood">
            <a:extLst>
              <a:ext uri="{FF2B5EF4-FFF2-40B4-BE49-F238E27FC236}">
                <a16:creationId xmlns:a16="http://schemas.microsoft.com/office/drawing/2014/main" id="{1294AAFC-C17D-5F05-692D-5CB2601D09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2" r="12092" b="4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9" name="Picture 8" descr="Interior decorating tools laid on architectural plan">
            <a:extLst>
              <a:ext uri="{FF2B5EF4-FFF2-40B4-BE49-F238E27FC236}">
                <a16:creationId xmlns:a16="http://schemas.microsoft.com/office/drawing/2014/main" id="{6EB8C33D-72ED-CBC1-AC87-80EB0CDD37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77" r="11619" b="1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0429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F95CA-3744-8369-7150-79C1E111B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18A9D-C5FC-DCCC-E2AE-7B61D2373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en-GB" sz="1800"/>
              <a:t>Alvarez, S. A. (2011) </a:t>
            </a:r>
            <a:r>
              <a:rPr lang="en-GB" sz="1800" i="1"/>
              <a:t>What entrepreneurs need to know before they start</a:t>
            </a:r>
            <a:r>
              <a:rPr lang="en-GB" sz="1800"/>
              <a:t>. Henry Stewart Talks.</a:t>
            </a:r>
          </a:p>
          <a:p>
            <a:r>
              <a:rPr lang="en-GB" sz="1800"/>
              <a:t>Barringer, B. R. and Ireland, R. D. (2019) </a:t>
            </a:r>
            <a:r>
              <a:rPr lang="en-GB" sz="1800" i="1"/>
              <a:t>Entrepreneurship: Successfully Launching New Ventures</a:t>
            </a:r>
            <a:r>
              <a:rPr lang="en-GB" sz="1800"/>
              <a:t>. 6th ed. Pearson.</a:t>
            </a:r>
          </a:p>
          <a:p>
            <a:r>
              <a:rPr lang="en-GB" sz="1800"/>
              <a:t>Barrow, C., Barrow, P. and Brown, R. (2021) </a:t>
            </a:r>
            <a:r>
              <a:rPr lang="en-GB" sz="1800" i="1"/>
              <a:t>The Business Plan Workbook</a:t>
            </a:r>
            <a:r>
              <a:rPr lang="en-GB" sz="1800"/>
              <a:t>. 10th ed. Kogan Page.</a:t>
            </a:r>
          </a:p>
          <a:p>
            <a:r>
              <a:rPr lang="en-GB" sz="1800"/>
              <a:t>Douglas, E. J. (2013) </a:t>
            </a:r>
            <a:r>
              <a:rPr lang="en-GB" sz="1800" i="1"/>
              <a:t>Writing a Business Plan for a New Venture</a:t>
            </a:r>
            <a:r>
              <a:rPr lang="en-GB" sz="1800"/>
              <a:t>. Henry Stewart Talks.</a:t>
            </a:r>
          </a:p>
          <a:p>
            <a:r>
              <a:rPr lang="en-GB" sz="1800"/>
              <a:t>Mariotti, S. and Glackin, C. (2016) </a:t>
            </a:r>
            <a:r>
              <a:rPr lang="en-GB" sz="1800" i="1"/>
              <a:t>Entrepreneurship: Starting and Operating a Small Business</a:t>
            </a:r>
            <a:r>
              <a:rPr lang="en-GB" sz="1800"/>
              <a:t>. 4th ed. Pearson.</a:t>
            </a:r>
          </a:p>
          <a:p>
            <a:endParaRPr lang="en-GB" sz="1800"/>
          </a:p>
        </p:txBody>
      </p:sp>
      <p:pic>
        <p:nvPicPr>
          <p:cNvPr id="5" name="Picture 4" descr="Close-up of bookshelves in a public library">
            <a:extLst>
              <a:ext uri="{FF2B5EF4-FFF2-40B4-BE49-F238E27FC236}">
                <a16:creationId xmlns:a16="http://schemas.microsoft.com/office/drawing/2014/main" id="{2AA3662F-D938-AE5C-F38E-C794A007A8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9" r="10228" b="2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Stack of open magazine s">
            <a:extLst>
              <a:ext uri="{FF2B5EF4-FFF2-40B4-BE49-F238E27FC236}">
                <a16:creationId xmlns:a16="http://schemas.microsoft.com/office/drawing/2014/main" id="{B16F586F-3EF2-1216-7178-4E0B9A81C9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7" r="12567" b="4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7" name="Picture 6" descr="Person thinking">
            <a:extLst>
              <a:ext uri="{FF2B5EF4-FFF2-40B4-BE49-F238E27FC236}">
                <a16:creationId xmlns:a16="http://schemas.microsoft.com/office/drawing/2014/main" id="{029D5AEB-2B6E-190A-E51F-F0BABC7ADD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71" r="5417" b="-3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6729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526</Words>
  <Application>Microsoft Office PowerPoint</Application>
  <PresentationFormat>Widescreen</PresentationFormat>
  <Paragraphs>82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Little Moments Café – Business Plan Presentation</vt:lpstr>
      <vt:lpstr>Overview of the Business Idea</vt:lpstr>
      <vt:lpstr>Products, Services &amp; Unique Selling Point</vt:lpstr>
      <vt:lpstr>Legal Structure &amp; Management</vt:lpstr>
      <vt:lpstr>Key External Factors (PESTEL)</vt:lpstr>
      <vt:lpstr>Marketing Strategies</vt:lpstr>
      <vt:lpstr>Funding Requirements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Maria Martin (2434646)</dc:creator>
  <cp:lastModifiedBy>Adriana Maria Martin (2434646)</cp:lastModifiedBy>
  <cp:revision>1</cp:revision>
  <dcterms:created xsi:type="dcterms:W3CDTF">2026-03-13T21:07:50Z</dcterms:created>
  <dcterms:modified xsi:type="dcterms:W3CDTF">2026-03-13T22:21:26Z</dcterms:modified>
</cp:coreProperties>
</file>