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 id="2147483656" r:id="rId2"/>
  </p:sldMasterIdLst>
  <p:notesMasterIdLst>
    <p:notesMasterId r:id="rId47"/>
  </p:notesMasterIdLst>
  <p:handoutMasterIdLst>
    <p:handoutMasterId r:id="rId48"/>
  </p:handoutMasterIdLst>
  <p:sldIdLst>
    <p:sldId id="344" r:id="rId3"/>
    <p:sldId id="269" r:id="rId4"/>
    <p:sldId id="321" r:id="rId5"/>
    <p:sldId id="322" r:id="rId6"/>
    <p:sldId id="272" r:id="rId7"/>
    <p:sldId id="308" r:id="rId8"/>
    <p:sldId id="274" r:id="rId9"/>
    <p:sldId id="343" r:id="rId10"/>
    <p:sldId id="315" r:id="rId11"/>
    <p:sldId id="345" r:id="rId12"/>
    <p:sldId id="276" r:id="rId13"/>
    <p:sldId id="336" r:id="rId14"/>
    <p:sldId id="277" r:id="rId15"/>
    <p:sldId id="319" r:id="rId16"/>
    <p:sldId id="309" r:id="rId17"/>
    <p:sldId id="280" r:id="rId18"/>
    <p:sldId id="320" r:id="rId19"/>
    <p:sldId id="281" r:id="rId20"/>
    <p:sldId id="282" r:id="rId21"/>
    <p:sldId id="285" r:id="rId22"/>
    <p:sldId id="286" r:id="rId23"/>
    <p:sldId id="287" r:id="rId24"/>
    <p:sldId id="318" r:id="rId25"/>
    <p:sldId id="288" r:id="rId26"/>
    <p:sldId id="317" r:id="rId27"/>
    <p:sldId id="289" r:id="rId28"/>
    <p:sldId id="290" r:id="rId29"/>
    <p:sldId id="291" r:id="rId30"/>
    <p:sldId id="337" r:id="rId31"/>
    <p:sldId id="338" r:id="rId32"/>
    <p:sldId id="328" r:id="rId33"/>
    <p:sldId id="294" r:id="rId34"/>
    <p:sldId id="296" r:id="rId35"/>
    <p:sldId id="297" r:id="rId36"/>
    <p:sldId id="329" r:id="rId37"/>
    <p:sldId id="299" r:id="rId38"/>
    <p:sldId id="342" r:id="rId39"/>
    <p:sldId id="303" r:id="rId40"/>
    <p:sldId id="331" r:id="rId41"/>
    <p:sldId id="332" r:id="rId42"/>
    <p:sldId id="346" r:id="rId43"/>
    <p:sldId id="333" r:id="rId44"/>
    <p:sldId id="335" r:id="rId45"/>
    <p:sldId id="334" r:id="rId46"/>
  </p:sldIdLst>
  <p:sldSz cx="12192000" cy="6858000"/>
  <p:notesSz cx="6858000" cy="9144000"/>
  <p:custDataLst>
    <p:tags r:id="rId49"/>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7D5E8C-4975-A36E-18AD-4E15C41D1D2C}" v="38" dt="2025-10-08T15:05:00.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470" autoAdjust="0"/>
    <p:restoredTop sz="92009" autoAdjust="0"/>
  </p:normalViewPr>
  <p:slideViewPr>
    <p:cSldViewPr snapToGrid="0" snapToObjects="1">
      <p:cViewPr>
        <p:scale>
          <a:sx n="80" d="100"/>
          <a:sy n="80" d="100"/>
        </p:scale>
        <p:origin x="60" y="22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S::g.forster@uwtsd.ac.uk::8c02c943-4b4b-4de2-a38e-320edf235171" providerId="AD" clId="Web-{7E57CF63-650B-895D-8517-DB8E752D2452}"/>
    <pc:docChg chg="mod addSld delSld modSld addMainMaster delMainMaster modMainMaster">
      <pc:chgData name="Geraint Forster" userId="S::g.forster@uwtsd.ac.uk::8c02c943-4b4b-4de2-a38e-320edf235171" providerId="AD" clId="Web-{7E57CF63-650B-895D-8517-DB8E752D2452}" dt="2025-10-06T09:28:53.923" v="107" actId="20577"/>
      <pc:docMkLst>
        <pc:docMk/>
      </pc:docMkLst>
      <pc:sldChg chg="modSp mod modClrScheme chgLayout">
        <pc:chgData name="Geraint Forster" userId="S::g.forster@uwtsd.ac.uk::8c02c943-4b4b-4de2-a38e-320edf235171" providerId="AD" clId="Web-{7E57CF63-650B-895D-8517-DB8E752D2452}" dt="2025-10-03T11:35:32.599" v="9"/>
        <pc:sldMkLst>
          <pc:docMk/>
          <pc:sldMk cId="0" sldId="269"/>
        </pc:sldMkLst>
        <pc:spChg chg="mod ord">
          <ac:chgData name="Geraint Forster" userId="S::g.forster@uwtsd.ac.uk::8c02c943-4b4b-4de2-a38e-320edf235171" providerId="AD" clId="Web-{7E57CF63-650B-895D-8517-DB8E752D2452}" dt="2025-10-03T11:35:32.599" v="9"/>
          <ac:spMkLst>
            <pc:docMk/>
            <pc:sldMk cId="0" sldId="269"/>
            <ac:spMk id="7170" creationId="{00000000-0000-0000-0000-000000000000}"/>
          </ac:spMkLst>
        </pc:spChg>
        <pc:spChg chg="mod ord">
          <ac:chgData name="Geraint Forster" userId="S::g.forster@uwtsd.ac.uk::8c02c943-4b4b-4de2-a38e-320edf235171" providerId="AD" clId="Web-{7E57CF63-650B-895D-8517-DB8E752D2452}" dt="2025-10-03T11:35:32.599" v="9"/>
          <ac:spMkLst>
            <pc:docMk/>
            <pc:sldMk cId="0" sldId="269"/>
            <ac:spMk id="7171"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1961756931" sldId="272"/>
        </pc:sldMkLst>
        <pc:spChg chg="mod ord">
          <ac:chgData name="Geraint Forster" userId="S::g.forster@uwtsd.ac.uk::8c02c943-4b4b-4de2-a38e-320edf235171" providerId="AD" clId="Web-{7E57CF63-650B-895D-8517-DB8E752D2452}" dt="2025-10-03T11:35:32.599" v="9"/>
          <ac:spMkLst>
            <pc:docMk/>
            <pc:sldMk cId="1961756931" sldId="272"/>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1961756931" sldId="272"/>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1454003179" sldId="274"/>
        </pc:sldMkLst>
        <pc:spChg chg="mod ord">
          <ac:chgData name="Geraint Forster" userId="S::g.forster@uwtsd.ac.uk::8c02c943-4b4b-4de2-a38e-320edf235171" providerId="AD" clId="Web-{7E57CF63-650B-895D-8517-DB8E752D2452}" dt="2025-10-03T11:35:32.599" v="9"/>
          <ac:spMkLst>
            <pc:docMk/>
            <pc:sldMk cId="1454003179" sldId="274"/>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1454003179" sldId="274"/>
            <ac:spMk id="3" creationId="{00000000-0000-0000-0000-000000000000}"/>
          </ac:spMkLst>
        </pc:spChg>
      </pc:sldChg>
      <pc:sldChg chg="modSp mod setBg modClrScheme chgLayout">
        <pc:chgData name="Geraint Forster" userId="S::g.forster@uwtsd.ac.uk::8c02c943-4b4b-4de2-a38e-320edf235171" providerId="AD" clId="Web-{7E57CF63-650B-895D-8517-DB8E752D2452}" dt="2025-10-03T11:41:51.653" v="56" actId="20577"/>
        <pc:sldMkLst>
          <pc:docMk/>
          <pc:sldMk cId="2475994009" sldId="276"/>
        </pc:sldMkLst>
        <pc:spChg chg="mod ord">
          <ac:chgData name="Geraint Forster" userId="S::g.forster@uwtsd.ac.uk::8c02c943-4b4b-4de2-a38e-320edf235171" providerId="AD" clId="Web-{7E57CF63-650B-895D-8517-DB8E752D2452}" dt="2025-10-03T11:41:51.653" v="56" actId="20577"/>
          <ac:spMkLst>
            <pc:docMk/>
            <pc:sldMk cId="2475994009" sldId="276"/>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2475994009" sldId="276"/>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2445838376" sldId="277"/>
        </pc:sldMkLst>
        <pc:spChg chg="mod ord">
          <ac:chgData name="Geraint Forster" userId="S::g.forster@uwtsd.ac.uk::8c02c943-4b4b-4de2-a38e-320edf235171" providerId="AD" clId="Web-{7E57CF63-650B-895D-8517-DB8E752D2452}" dt="2025-10-03T11:35:32.599" v="9"/>
          <ac:spMkLst>
            <pc:docMk/>
            <pc:sldMk cId="2445838376" sldId="277"/>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2445838376" sldId="277"/>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4119619123" sldId="280"/>
        </pc:sldMkLst>
        <pc:spChg chg="mod ord">
          <ac:chgData name="Geraint Forster" userId="S::g.forster@uwtsd.ac.uk::8c02c943-4b4b-4de2-a38e-320edf235171" providerId="AD" clId="Web-{7E57CF63-650B-895D-8517-DB8E752D2452}" dt="2025-10-03T11:35:32.599" v="9"/>
          <ac:spMkLst>
            <pc:docMk/>
            <pc:sldMk cId="4119619123" sldId="280"/>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4119619123" sldId="280"/>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1514458481" sldId="281"/>
        </pc:sldMkLst>
        <pc:spChg chg="mod ord">
          <ac:chgData name="Geraint Forster" userId="S::g.forster@uwtsd.ac.uk::8c02c943-4b4b-4de2-a38e-320edf235171" providerId="AD" clId="Web-{7E57CF63-650B-895D-8517-DB8E752D2452}" dt="2025-10-03T11:35:32.599" v="9"/>
          <ac:spMkLst>
            <pc:docMk/>
            <pc:sldMk cId="1514458481" sldId="281"/>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1514458481" sldId="281"/>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0:03.680" v="61" actId="1076"/>
        <pc:sldMkLst>
          <pc:docMk/>
          <pc:sldMk cId="2675773156" sldId="282"/>
        </pc:sldMkLst>
        <pc:spChg chg="mod ord">
          <ac:chgData name="Geraint Forster" userId="S::g.forster@uwtsd.ac.uk::8c02c943-4b4b-4de2-a38e-320edf235171" providerId="AD" clId="Web-{7E57CF63-650B-895D-8517-DB8E752D2452}" dt="2025-10-03T11:35:32.599" v="9"/>
          <ac:spMkLst>
            <pc:docMk/>
            <pc:sldMk cId="2675773156" sldId="282"/>
            <ac:spMk id="2" creationId="{00000000-0000-0000-0000-000000000000}"/>
          </ac:spMkLst>
        </pc:spChg>
        <pc:spChg chg="mod ord">
          <ac:chgData name="Geraint Forster" userId="S::g.forster@uwtsd.ac.uk::8c02c943-4b4b-4de2-a38e-320edf235171" providerId="AD" clId="Web-{7E57CF63-650B-895D-8517-DB8E752D2452}" dt="2025-10-06T09:20:03.680" v="61" actId="1076"/>
          <ac:spMkLst>
            <pc:docMk/>
            <pc:sldMk cId="2675773156" sldId="282"/>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0:58.196" v="66" actId="1076"/>
        <pc:sldMkLst>
          <pc:docMk/>
          <pc:sldMk cId="3204086121" sldId="285"/>
        </pc:sldMkLst>
        <pc:spChg chg="mod ord">
          <ac:chgData name="Geraint Forster" userId="S::g.forster@uwtsd.ac.uk::8c02c943-4b4b-4de2-a38e-320edf235171" providerId="AD" clId="Web-{7E57CF63-650B-895D-8517-DB8E752D2452}" dt="2025-10-03T11:35:32.599" v="9"/>
          <ac:spMkLst>
            <pc:docMk/>
            <pc:sldMk cId="3204086121" sldId="285"/>
            <ac:spMk id="2" creationId="{00000000-0000-0000-0000-000000000000}"/>
          </ac:spMkLst>
        </pc:spChg>
        <pc:spChg chg="mod ord">
          <ac:chgData name="Geraint Forster" userId="S::g.forster@uwtsd.ac.uk::8c02c943-4b4b-4de2-a38e-320edf235171" providerId="AD" clId="Web-{7E57CF63-650B-895D-8517-DB8E752D2452}" dt="2025-10-06T09:20:58.196" v="66" actId="1076"/>
          <ac:spMkLst>
            <pc:docMk/>
            <pc:sldMk cId="3204086121" sldId="285"/>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1:43.025" v="73" actId="20577"/>
        <pc:sldMkLst>
          <pc:docMk/>
          <pc:sldMk cId="2444904319" sldId="286"/>
        </pc:sldMkLst>
        <pc:spChg chg="mod ord">
          <ac:chgData name="Geraint Forster" userId="S::g.forster@uwtsd.ac.uk::8c02c943-4b4b-4de2-a38e-320edf235171" providerId="AD" clId="Web-{7E57CF63-650B-895D-8517-DB8E752D2452}" dt="2025-10-03T11:35:32.599" v="9"/>
          <ac:spMkLst>
            <pc:docMk/>
            <pc:sldMk cId="2444904319" sldId="286"/>
            <ac:spMk id="2" creationId="{00000000-0000-0000-0000-000000000000}"/>
          </ac:spMkLst>
        </pc:spChg>
        <pc:spChg chg="mod ord">
          <ac:chgData name="Geraint Forster" userId="S::g.forster@uwtsd.ac.uk::8c02c943-4b4b-4de2-a38e-320edf235171" providerId="AD" clId="Web-{7E57CF63-650B-895D-8517-DB8E752D2452}" dt="2025-10-06T09:21:43.025" v="73" actId="20577"/>
          <ac:spMkLst>
            <pc:docMk/>
            <pc:sldMk cId="2444904319" sldId="286"/>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1:52.009" v="74" actId="1076"/>
        <pc:sldMkLst>
          <pc:docMk/>
          <pc:sldMk cId="1390465926" sldId="287"/>
        </pc:sldMkLst>
        <pc:spChg chg="mod ord">
          <ac:chgData name="Geraint Forster" userId="S::g.forster@uwtsd.ac.uk::8c02c943-4b4b-4de2-a38e-320edf235171" providerId="AD" clId="Web-{7E57CF63-650B-895D-8517-DB8E752D2452}" dt="2025-10-03T11:35:32.599" v="9"/>
          <ac:spMkLst>
            <pc:docMk/>
            <pc:sldMk cId="1390465926" sldId="287"/>
            <ac:spMk id="2" creationId="{00000000-0000-0000-0000-000000000000}"/>
          </ac:spMkLst>
        </pc:spChg>
        <pc:spChg chg="mod ord">
          <ac:chgData name="Geraint Forster" userId="S::g.forster@uwtsd.ac.uk::8c02c943-4b4b-4de2-a38e-320edf235171" providerId="AD" clId="Web-{7E57CF63-650B-895D-8517-DB8E752D2452}" dt="2025-10-06T09:21:52.009" v="74" actId="1076"/>
          <ac:spMkLst>
            <pc:docMk/>
            <pc:sldMk cId="1390465926" sldId="287"/>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2:12.931" v="76" actId="1076"/>
        <pc:sldMkLst>
          <pc:docMk/>
          <pc:sldMk cId="2130012548" sldId="288"/>
        </pc:sldMkLst>
        <pc:spChg chg="mod ord">
          <ac:chgData name="Geraint Forster" userId="S::g.forster@uwtsd.ac.uk::8c02c943-4b4b-4de2-a38e-320edf235171" providerId="AD" clId="Web-{7E57CF63-650B-895D-8517-DB8E752D2452}" dt="2025-10-03T11:35:32.599" v="9"/>
          <ac:spMkLst>
            <pc:docMk/>
            <pc:sldMk cId="2130012548" sldId="288"/>
            <ac:spMk id="2" creationId="{00000000-0000-0000-0000-000000000000}"/>
          </ac:spMkLst>
        </pc:spChg>
        <pc:spChg chg="mod ord">
          <ac:chgData name="Geraint Forster" userId="S::g.forster@uwtsd.ac.uk::8c02c943-4b4b-4de2-a38e-320edf235171" providerId="AD" clId="Web-{7E57CF63-650B-895D-8517-DB8E752D2452}" dt="2025-10-06T09:22:12.931" v="76" actId="1076"/>
          <ac:spMkLst>
            <pc:docMk/>
            <pc:sldMk cId="2130012548" sldId="288"/>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3:01.713" v="80" actId="14100"/>
        <pc:sldMkLst>
          <pc:docMk/>
          <pc:sldMk cId="563039415" sldId="289"/>
        </pc:sldMkLst>
        <pc:spChg chg="mod ord">
          <ac:chgData name="Geraint Forster" userId="S::g.forster@uwtsd.ac.uk::8c02c943-4b4b-4de2-a38e-320edf235171" providerId="AD" clId="Web-{7E57CF63-650B-895D-8517-DB8E752D2452}" dt="2025-10-03T11:35:32.599" v="9"/>
          <ac:spMkLst>
            <pc:docMk/>
            <pc:sldMk cId="563039415" sldId="289"/>
            <ac:spMk id="2" creationId="{00000000-0000-0000-0000-000000000000}"/>
          </ac:spMkLst>
        </pc:spChg>
        <pc:spChg chg="mod ord">
          <ac:chgData name="Geraint Forster" userId="S::g.forster@uwtsd.ac.uk::8c02c943-4b4b-4de2-a38e-320edf235171" providerId="AD" clId="Web-{7E57CF63-650B-895D-8517-DB8E752D2452}" dt="2025-10-06T09:23:01.713" v="80" actId="14100"/>
          <ac:spMkLst>
            <pc:docMk/>
            <pc:sldMk cId="563039415" sldId="289"/>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3:29.901" v="82" actId="1076"/>
        <pc:sldMkLst>
          <pc:docMk/>
          <pc:sldMk cId="153889597" sldId="290"/>
        </pc:sldMkLst>
        <pc:spChg chg="mod ord">
          <ac:chgData name="Geraint Forster" userId="S::g.forster@uwtsd.ac.uk::8c02c943-4b4b-4de2-a38e-320edf235171" providerId="AD" clId="Web-{7E57CF63-650B-895D-8517-DB8E752D2452}" dt="2025-10-03T11:35:32.599" v="9"/>
          <ac:spMkLst>
            <pc:docMk/>
            <pc:sldMk cId="153889597" sldId="290"/>
            <ac:spMk id="2" creationId="{00000000-0000-0000-0000-000000000000}"/>
          </ac:spMkLst>
        </pc:spChg>
        <pc:spChg chg="mod ord">
          <ac:chgData name="Geraint Forster" userId="S::g.forster@uwtsd.ac.uk::8c02c943-4b4b-4de2-a38e-320edf235171" providerId="AD" clId="Web-{7E57CF63-650B-895D-8517-DB8E752D2452}" dt="2025-10-06T09:23:29.901" v="82" actId="1076"/>
          <ac:spMkLst>
            <pc:docMk/>
            <pc:sldMk cId="153889597" sldId="290"/>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4:06.510" v="86" actId="1076"/>
        <pc:sldMkLst>
          <pc:docMk/>
          <pc:sldMk cId="923052459" sldId="291"/>
        </pc:sldMkLst>
        <pc:spChg chg="mod ord">
          <ac:chgData name="Geraint Forster" userId="S::g.forster@uwtsd.ac.uk::8c02c943-4b4b-4de2-a38e-320edf235171" providerId="AD" clId="Web-{7E57CF63-650B-895D-8517-DB8E752D2452}" dt="2025-10-03T11:35:32.599" v="9"/>
          <ac:spMkLst>
            <pc:docMk/>
            <pc:sldMk cId="923052459" sldId="291"/>
            <ac:spMk id="2" creationId="{00000000-0000-0000-0000-000000000000}"/>
          </ac:spMkLst>
        </pc:spChg>
        <pc:spChg chg="mod ord">
          <ac:chgData name="Geraint Forster" userId="S::g.forster@uwtsd.ac.uk::8c02c943-4b4b-4de2-a38e-320edf235171" providerId="AD" clId="Web-{7E57CF63-650B-895D-8517-DB8E752D2452}" dt="2025-10-06T09:24:06.510" v="86" actId="1076"/>
          <ac:spMkLst>
            <pc:docMk/>
            <pc:sldMk cId="923052459" sldId="291"/>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5:05.557" v="92" actId="14100"/>
        <pc:sldMkLst>
          <pc:docMk/>
          <pc:sldMk cId="123887015" sldId="294"/>
        </pc:sldMkLst>
        <pc:spChg chg="mod ord">
          <ac:chgData name="Geraint Forster" userId="S::g.forster@uwtsd.ac.uk::8c02c943-4b4b-4de2-a38e-320edf235171" providerId="AD" clId="Web-{7E57CF63-650B-895D-8517-DB8E752D2452}" dt="2025-10-03T11:35:32.599" v="9"/>
          <ac:spMkLst>
            <pc:docMk/>
            <pc:sldMk cId="123887015" sldId="294"/>
            <ac:spMk id="2" creationId="{00000000-0000-0000-0000-000000000000}"/>
          </ac:spMkLst>
        </pc:spChg>
        <pc:spChg chg="mod ord">
          <ac:chgData name="Geraint Forster" userId="S::g.forster@uwtsd.ac.uk::8c02c943-4b4b-4de2-a38e-320edf235171" providerId="AD" clId="Web-{7E57CF63-650B-895D-8517-DB8E752D2452}" dt="2025-10-06T09:25:05.557" v="92" actId="14100"/>
          <ac:spMkLst>
            <pc:docMk/>
            <pc:sldMk cId="123887015" sldId="294"/>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5:55.558" v="96" actId="1076"/>
        <pc:sldMkLst>
          <pc:docMk/>
          <pc:sldMk cId="1979210159" sldId="296"/>
        </pc:sldMkLst>
        <pc:spChg chg="mod ord">
          <ac:chgData name="Geraint Forster" userId="S::g.forster@uwtsd.ac.uk::8c02c943-4b4b-4de2-a38e-320edf235171" providerId="AD" clId="Web-{7E57CF63-650B-895D-8517-DB8E752D2452}" dt="2025-10-03T11:35:32.599" v="9"/>
          <ac:spMkLst>
            <pc:docMk/>
            <pc:sldMk cId="1979210159" sldId="296"/>
            <ac:spMk id="2" creationId="{00000000-0000-0000-0000-000000000000}"/>
          </ac:spMkLst>
        </pc:spChg>
        <pc:spChg chg="mod ord">
          <ac:chgData name="Geraint Forster" userId="S::g.forster@uwtsd.ac.uk::8c02c943-4b4b-4de2-a38e-320edf235171" providerId="AD" clId="Web-{7E57CF63-650B-895D-8517-DB8E752D2452}" dt="2025-10-06T09:25:55.558" v="96" actId="1076"/>
          <ac:spMkLst>
            <pc:docMk/>
            <pc:sldMk cId="1979210159" sldId="296"/>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6:10.949" v="98" actId="20577"/>
        <pc:sldMkLst>
          <pc:docMk/>
          <pc:sldMk cId="2046921221" sldId="297"/>
        </pc:sldMkLst>
        <pc:spChg chg="mod ord">
          <ac:chgData name="Geraint Forster" userId="S::g.forster@uwtsd.ac.uk::8c02c943-4b4b-4de2-a38e-320edf235171" providerId="AD" clId="Web-{7E57CF63-650B-895D-8517-DB8E752D2452}" dt="2025-10-03T11:35:32.599" v="9"/>
          <ac:spMkLst>
            <pc:docMk/>
            <pc:sldMk cId="2046921221" sldId="297"/>
            <ac:spMk id="2" creationId="{00000000-0000-0000-0000-000000000000}"/>
          </ac:spMkLst>
        </pc:spChg>
        <pc:spChg chg="mod ord">
          <ac:chgData name="Geraint Forster" userId="S::g.forster@uwtsd.ac.uk::8c02c943-4b4b-4de2-a38e-320edf235171" providerId="AD" clId="Web-{7E57CF63-650B-895D-8517-DB8E752D2452}" dt="2025-10-06T09:26:10.949" v="98" actId="20577"/>
          <ac:spMkLst>
            <pc:docMk/>
            <pc:sldMk cId="2046921221" sldId="297"/>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6:41.636" v="100" actId="1076"/>
        <pc:sldMkLst>
          <pc:docMk/>
          <pc:sldMk cId="3743225699" sldId="299"/>
        </pc:sldMkLst>
        <pc:spChg chg="mod ord">
          <ac:chgData name="Geraint Forster" userId="S::g.forster@uwtsd.ac.uk::8c02c943-4b4b-4de2-a38e-320edf235171" providerId="AD" clId="Web-{7E57CF63-650B-895D-8517-DB8E752D2452}" dt="2025-10-03T11:35:32.599" v="9"/>
          <ac:spMkLst>
            <pc:docMk/>
            <pc:sldMk cId="3743225699" sldId="299"/>
            <ac:spMk id="2" creationId="{00000000-0000-0000-0000-000000000000}"/>
          </ac:spMkLst>
        </pc:spChg>
        <pc:spChg chg="mod ord">
          <ac:chgData name="Geraint Forster" userId="S::g.forster@uwtsd.ac.uk::8c02c943-4b4b-4de2-a38e-320edf235171" providerId="AD" clId="Web-{7E57CF63-650B-895D-8517-DB8E752D2452}" dt="2025-10-06T09:26:41.636" v="100" actId="1076"/>
          <ac:spMkLst>
            <pc:docMk/>
            <pc:sldMk cId="3743225699" sldId="299"/>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7:45.340" v="106" actId="1076"/>
        <pc:sldMkLst>
          <pc:docMk/>
          <pc:sldMk cId="3409341400" sldId="303"/>
        </pc:sldMkLst>
        <pc:spChg chg="mod ord">
          <ac:chgData name="Geraint Forster" userId="S::g.forster@uwtsd.ac.uk::8c02c943-4b4b-4de2-a38e-320edf235171" providerId="AD" clId="Web-{7E57CF63-650B-895D-8517-DB8E752D2452}" dt="2025-10-03T11:35:32.599" v="9"/>
          <ac:spMkLst>
            <pc:docMk/>
            <pc:sldMk cId="3409341400" sldId="303"/>
            <ac:spMk id="2" creationId="{00000000-0000-0000-0000-000000000000}"/>
          </ac:spMkLst>
        </pc:spChg>
        <pc:spChg chg="mod ord">
          <ac:chgData name="Geraint Forster" userId="S::g.forster@uwtsd.ac.uk::8c02c943-4b4b-4de2-a38e-320edf235171" providerId="AD" clId="Web-{7E57CF63-650B-895D-8517-DB8E752D2452}" dt="2025-10-06T09:27:45.340" v="106" actId="1076"/>
          <ac:spMkLst>
            <pc:docMk/>
            <pc:sldMk cId="3409341400" sldId="303"/>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1106897714" sldId="308"/>
        </pc:sldMkLst>
        <pc:spChg chg="mod ord">
          <ac:chgData name="Geraint Forster" userId="S::g.forster@uwtsd.ac.uk::8c02c943-4b4b-4de2-a38e-320edf235171" providerId="AD" clId="Web-{7E57CF63-650B-895D-8517-DB8E752D2452}" dt="2025-10-03T11:35:32.599" v="9"/>
          <ac:spMkLst>
            <pc:docMk/>
            <pc:sldMk cId="1106897714" sldId="308"/>
            <ac:spMk id="39938"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3394817525" sldId="309"/>
        </pc:sldMkLst>
        <pc:spChg chg="mod ord">
          <ac:chgData name="Geraint Forster" userId="S::g.forster@uwtsd.ac.uk::8c02c943-4b4b-4de2-a38e-320edf235171" providerId="AD" clId="Web-{7E57CF63-650B-895D-8517-DB8E752D2452}" dt="2025-10-03T11:35:32.599" v="9"/>
          <ac:spMkLst>
            <pc:docMk/>
            <pc:sldMk cId="3394817525" sldId="309"/>
            <ac:spMk id="6" creationId="{DAB12AFB-D235-4B19-A034-04A4FE9581EB}"/>
          </ac:spMkLst>
        </pc:spChg>
      </pc:sldChg>
      <pc:sldChg chg="modSp mod setBg modClrScheme chgLayout">
        <pc:chgData name="Geraint Forster" userId="S::g.forster@uwtsd.ac.uk::8c02c943-4b4b-4de2-a38e-320edf235171" providerId="AD" clId="Web-{7E57CF63-650B-895D-8517-DB8E752D2452}" dt="2025-10-03T11:35:32.599" v="9"/>
        <pc:sldMkLst>
          <pc:docMk/>
          <pc:sldMk cId="373306455" sldId="315"/>
        </pc:sldMkLst>
        <pc:spChg chg="mod ord">
          <ac:chgData name="Geraint Forster" userId="S::g.forster@uwtsd.ac.uk::8c02c943-4b4b-4de2-a38e-320edf235171" providerId="AD" clId="Web-{7E57CF63-650B-895D-8517-DB8E752D2452}" dt="2025-10-03T11:35:32.599" v="9"/>
          <ac:spMkLst>
            <pc:docMk/>
            <pc:sldMk cId="373306455" sldId="315"/>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373306455" sldId="315"/>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2:50.744" v="79" actId="20577"/>
        <pc:sldMkLst>
          <pc:docMk/>
          <pc:sldMk cId="1444074483" sldId="317"/>
        </pc:sldMkLst>
        <pc:spChg chg="mod ord">
          <ac:chgData name="Geraint Forster" userId="S::g.forster@uwtsd.ac.uk::8c02c943-4b4b-4de2-a38e-320edf235171" providerId="AD" clId="Web-{7E57CF63-650B-895D-8517-DB8E752D2452}" dt="2025-10-03T11:35:32.599" v="9"/>
          <ac:spMkLst>
            <pc:docMk/>
            <pc:sldMk cId="1444074483" sldId="317"/>
            <ac:spMk id="2" creationId="{00000000-0000-0000-0000-000000000000}"/>
          </ac:spMkLst>
        </pc:spChg>
        <pc:spChg chg="mod ord">
          <ac:chgData name="Geraint Forster" userId="S::g.forster@uwtsd.ac.uk::8c02c943-4b4b-4de2-a38e-320edf235171" providerId="AD" clId="Web-{7E57CF63-650B-895D-8517-DB8E752D2452}" dt="2025-10-06T09:22:50.744" v="79" actId="20577"/>
          <ac:spMkLst>
            <pc:docMk/>
            <pc:sldMk cId="1444074483" sldId="317"/>
            <ac:spMk id="3" creationId="{00000000-0000-0000-0000-000000000000}"/>
          </ac:spMkLst>
        </pc:spChg>
      </pc:sldChg>
      <pc:sldChg chg="modSp mod modClrScheme chgLayout">
        <pc:chgData name="Geraint Forster" userId="S::g.forster@uwtsd.ac.uk::8c02c943-4b4b-4de2-a38e-320edf235171" providerId="AD" clId="Web-{7E57CF63-650B-895D-8517-DB8E752D2452}" dt="2025-10-06T09:22:03.041" v="75" actId="1076"/>
        <pc:sldMkLst>
          <pc:docMk/>
          <pc:sldMk cId="1415961814" sldId="318"/>
        </pc:sldMkLst>
        <pc:spChg chg="mod ord">
          <ac:chgData name="Geraint Forster" userId="S::g.forster@uwtsd.ac.uk::8c02c943-4b4b-4de2-a38e-320edf235171" providerId="AD" clId="Web-{7E57CF63-650B-895D-8517-DB8E752D2452}" dt="2025-10-03T11:35:32.599" v="9"/>
          <ac:spMkLst>
            <pc:docMk/>
            <pc:sldMk cId="1415961814" sldId="318"/>
            <ac:spMk id="2" creationId="{00000000-0000-0000-0000-000000000000}"/>
          </ac:spMkLst>
        </pc:spChg>
        <pc:spChg chg="mod ord">
          <ac:chgData name="Geraint Forster" userId="S::g.forster@uwtsd.ac.uk::8c02c943-4b4b-4de2-a38e-320edf235171" providerId="AD" clId="Web-{7E57CF63-650B-895D-8517-DB8E752D2452}" dt="2025-10-06T09:22:03.041" v="75" actId="1076"/>
          <ac:spMkLst>
            <pc:docMk/>
            <pc:sldMk cId="1415961814" sldId="318"/>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755153007" sldId="319"/>
        </pc:sldMkLst>
        <pc:spChg chg="mod ord">
          <ac:chgData name="Geraint Forster" userId="S::g.forster@uwtsd.ac.uk::8c02c943-4b4b-4de2-a38e-320edf235171" providerId="AD" clId="Web-{7E57CF63-650B-895D-8517-DB8E752D2452}" dt="2025-10-03T11:35:32.599" v="9"/>
          <ac:spMkLst>
            <pc:docMk/>
            <pc:sldMk cId="755153007" sldId="319"/>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755153007" sldId="319"/>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2971839155" sldId="320"/>
        </pc:sldMkLst>
        <pc:spChg chg="mod ord">
          <ac:chgData name="Geraint Forster" userId="S::g.forster@uwtsd.ac.uk::8c02c943-4b4b-4de2-a38e-320edf235171" providerId="AD" clId="Web-{7E57CF63-650B-895D-8517-DB8E752D2452}" dt="2025-10-03T11:35:32.599" v="9"/>
          <ac:spMkLst>
            <pc:docMk/>
            <pc:sldMk cId="2971839155" sldId="320"/>
            <ac:spMk id="2" creationId="{00000000-0000-0000-0000-000000000000}"/>
          </ac:spMkLst>
        </pc:spChg>
        <pc:spChg chg="mod ord">
          <ac:chgData name="Geraint Forster" userId="S::g.forster@uwtsd.ac.uk::8c02c943-4b4b-4de2-a38e-320edf235171" providerId="AD" clId="Web-{7E57CF63-650B-895D-8517-DB8E752D2452}" dt="2025-10-03T11:35:32.599" v="9"/>
          <ac:spMkLst>
            <pc:docMk/>
            <pc:sldMk cId="2971839155" sldId="320"/>
            <ac:spMk id="3" creationId="{00000000-0000-0000-0000-000000000000}"/>
          </ac:spMkLst>
        </pc:spChg>
      </pc:sldChg>
      <pc:sldChg chg="modSp mod modClrScheme chgLayout">
        <pc:chgData name="Geraint Forster" userId="S::g.forster@uwtsd.ac.uk::8c02c943-4b4b-4de2-a38e-320edf235171" providerId="AD" clId="Web-{7E57CF63-650B-895D-8517-DB8E752D2452}" dt="2025-10-03T11:35:32.599" v="9"/>
        <pc:sldMkLst>
          <pc:docMk/>
          <pc:sldMk cId="490158174" sldId="321"/>
        </pc:sldMkLst>
        <pc:spChg chg="mod ord">
          <ac:chgData name="Geraint Forster" userId="S::g.forster@uwtsd.ac.uk::8c02c943-4b4b-4de2-a38e-320edf235171" providerId="AD" clId="Web-{7E57CF63-650B-895D-8517-DB8E752D2452}" dt="2025-10-03T11:35:32.599" v="9"/>
          <ac:spMkLst>
            <pc:docMk/>
            <pc:sldMk cId="490158174" sldId="321"/>
            <ac:spMk id="2" creationId="{EDAD870D-82B8-10FF-9D0F-C71D2357FB60}"/>
          </ac:spMkLst>
        </pc:spChg>
        <pc:picChg chg="mod ord">
          <ac:chgData name="Geraint Forster" userId="S::g.forster@uwtsd.ac.uk::8c02c943-4b4b-4de2-a38e-320edf235171" providerId="AD" clId="Web-{7E57CF63-650B-895D-8517-DB8E752D2452}" dt="2025-10-03T11:35:32.599" v="9"/>
          <ac:picMkLst>
            <pc:docMk/>
            <pc:sldMk cId="490158174" sldId="321"/>
            <ac:picMk id="5" creationId="{F3A49795-D3B7-B673-7504-E2DEDEF6AEC0}"/>
          </ac:picMkLst>
        </pc:picChg>
      </pc:sldChg>
      <pc:sldChg chg="modSp mod modClrScheme chgLayout">
        <pc:chgData name="Geraint Forster" userId="S::g.forster@uwtsd.ac.uk::8c02c943-4b4b-4de2-a38e-320edf235171" providerId="AD" clId="Web-{7E57CF63-650B-895D-8517-DB8E752D2452}" dt="2025-10-03T11:35:32.599" v="9"/>
        <pc:sldMkLst>
          <pc:docMk/>
          <pc:sldMk cId="3422299719" sldId="322"/>
        </pc:sldMkLst>
        <pc:spChg chg="mod ord">
          <ac:chgData name="Geraint Forster" userId="S::g.forster@uwtsd.ac.uk::8c02c943-4b4b-4de2-a38e-320edf235171" providerId="AD" clId="Web-{7E57CF63-650B-895D-8517-DB8E752D2452}" dt="2025-10-03T11:35:32.599" v="9"/>
          <ac:spMkLst>
            <pc:docMk/>
            <pc:sldMk cId="3422299719" sldId="322"/>
            <ac:spMk id="2" creationId="{1E878831-637F-EACE-B890-5F459ADA3254}"/>
          </ac:spMkLst>
        </pc:spChg>
        <pc:picChg chg="mod ord">
          <ac:chgData name="Geraint Forster" userId="S::g.forster@uwtsd.ac.uk::8c02c943-4b4b-4de2-a38e-320edf235171" providerId="AD" clId="Web-{7E57CF63-650B-895D-8517-DB8E752D2452}" dt="2025-10-03T11:35:32.599" v="9"/>
          <ac:picMkLst>
            <pc:docMk/>
            <pc:sldMk cId="3422299719" sldId="322"/>
            <ac:picMk id="5" creationId="{9D6701B7-5D4A-0EAE-B136-13A21D0084CB}"/>
          </ac:picMkLst>
        </pc:picChg>
      </pc:sldChg>
      <pc:sldChg chg="modSp mod modClrScheme chgLayout">
        <pc:chgData name="Geraint Forster" userId="S::g.forster@uwtsd.ac.uk::8c02c943-4b4b-4de2-a38e-320edf235171" providerId="AD" clId="Web-{7E57CF63-650B-895D-8517-DB8E752D2452}" dt="2025-10-06T09:24:50.511" v="89" actId="1076"/>
        <pc:sldMkLst>
          <pc:docMk/>
          <pc:sldMk cId="3819552878" sldId="328"/>
        </pc:sldMkLst>
        <pc:spChg chg="mod ord">
          <ac:chgData name="Geraint Forster" userId="S::g.forster@uwtsd.ac.uk::8c02c943-4b4b-4de2-a38e-320edf235171" providerId="AD" clId="Web-{7E57CF63-650B-895D-8517-DB8E752D2452}" dt="2025-10-03T11:35:32.599" v="9"/>
          <ac:spMkLst>
            <pc:docMk/>
            <pc:sldMk cId="3819552878" sldId="328"/>
            <ac:spMk id="2" creationId="{251ECAE1-BA17-1E77-D78A-4AF226DC7A8F}"/>
          </ac:spMkLst>
        </pc:spChg>
        <pc:picChg chg="mod ord">
          <ac:chgData name="Geraint Forster" userId="S::g.forster@uwtsd.ac.uk::8c02c943-4b4b-4de2-a38e-320edf235171" providerId="AD" clId="Web-{7E57CF63-650B-895D-8517-DB8E752D2452}" dt="2025-10-06T09:24:50.511" v="89" actId="1076"/>
          <ac:picMkLst>
            <pc:docMk/>
            <pc:sldMk cId="3819552878" sldId="328"/>
            <ac:picMk id="5" creationId="{C6B74F26-E955-8AB1-E25E-05B43BEACD1C}"/>
          </ac:picMkLst>
        </pc:picChg>
      </pc:sldChg>
      <pc:sldChg chg="modSp mod modClrScheme chgLayout">
        <pc:chgData name="Geraint Forster" userId="S::g.forster@uwtsd.ac.uk::8c02c943-4b4b-4de2-a38e-320edf235171" providerId="AD" clId="Web-{7E57CF63-650B-895D-8517-DB8E752D2452}" dt="2025-10-03T11:35:32.599" v="9"/>
        <pc:sldMkLst>
          <pc:docMk/>
          <pc:sldMk cId="1340042979" sldId="329"/>
        </pc:sldMkLst>
        <pc:spChg chg="mod ord">
          <ac:chgData name="Geraint Forster" userId="S::g.forster@uwtsd.ac.uk::8c02c943-4b4b-4de2-a38e-320edf235171" providerId="AD" clId="Web-{7E57CF63-650B-895D-8517-DB8E752D2452}" dt="2025-10-03T11:35:32.599" v="9"/>
          <ac:spMkLst>
            <pc:docMk/>
            <pc:sldMk cId="1340042979" sldId="329"/>
            <ac:spMk id="2" creationId="{A11435FA-DDA0-5275-5DB0-99BFC2006D41}"/>
          </ac:spMkLst>
        </pc:spChg>
        <pc:picChg chg="mod ord">
          <ac:chgData name="Geraint Forster" userId="S::g.forster@uwtsd.ac.uk::8c02c943-4b4b-4de2-a38e-320edf235171" providerId="AD" clId="Web-{7E57CF63-650B-895D-8517-DB8E752D2452}" dt="2025-10-03T11:35:32.599" v="9"/>
          <ac:picMkLst>
            <pc:docMk/>
            <pc:sldMk cId="1340042979" sldId="329"/>
            <ac:picMk id="5" creationId="{011766B6-0453-21A3-4D60-23EAB43FEF23}"/>
          </ac:picMkLst>
        </pc:picChg>
      </pc:sldChg>
      <pc:sldChg chg="modSp mod modClrScheme chgLayout">
        <pc:chgData name="Geraint Forster" userId="S::g.forster@uwtsd.ac.uk::8c02c943-4b4b-4de2-a38e-320edf235171" providerId="AD" clId="Web-{7E57CF63-650B-895D-8517-DB8E752D2452}" dt="2025-10-03T11:35:32.599" v="9"/>
        <pc:sldMkLst>
          <pc:docMk/>
          <pc:sldMk cId="4277301385" sldId="331"/>
        </pc:sldMkLst>
        <pc:spChg chg="mod ord">
          <ac:chgData name="Geraint Forster" userId="S::g.forster@uwtsd.ac.uk::8c02c943-4b4b-4de2-a38e-320edf235171" providerId="AD" clId="Web-{7E57CF63-650B-895D-8517-DB8E752D2452}" dt="2025-10-03T11:35:32.599" v="9"/>
          <ac:spMkLst>
            <pc:docMk/>
            <pc:sldMk cId="4277301385" sldId="331"/>
            <ac:spMk id="2" creationId="{01B4DE7A-10F7-E16D-9F04-3C480FA2E649}"/>
          </ac:spMkLst>
        </pc:spChg>
        <pc:picChg chg="mod ord">
          <ac:chgData name="Geraint Forster" userId="S::g.forster@uwtsd.ac.uk::8c02c943-4b4b-4de2-a38e-320edf235171" providerId="AD" clId="Web-{7E57CF63-650B-895D-8517-DB8E752D2452}" dt="2025-10-03T11:35:32.599" v="9"/>
          <ac:picMkLst>
            <pc:docMk/>
            <pc:sldMk cId="4277301385" sldId="331"/>
            <ac:picMk id="5" creationId="{478438D2-C6D5-17C0-EDD2-166443948C6F}"/>
          </ac:picMkLst>
        </pc:picChg>
      </pc:sldChg>
      <pc:sldChg chg="modSp mod modClrScheme chgLayout">
        <pc:chgData name="Geraint Forster" userId="S::g.forster@uwtsd.ac.uk::8c02c943-4b4b-4de2-a38e-320edf235171" providerId="AD" clId="Web-{7E57CF63-650B-895D-8517-DB8E752D2452}" dt="2025-10-03T11:35:32.599" v="9"/>
        <pc:sldMkLst>
          <pc:docMk/>
          <pc:sldMk cId="3523374377" sldId="332"/>
        </pc:sldMkLst>
        <pc:spChg chg="mod ord">
          <ac:chgData name="Geraint Forster" userId="S::g.forster@uwtsd.ac.uk::8c02c943-4b4b-4de2-a38e-320edf235171" providerId="AD" clId="Web-{7E57CF63-650B-895D-8517-DB8E752D2452}" dt="2025-10-03T11:35:32.599" v="9"/>
          <ac:spMkLst>
            <pc:docMk/>
            <pc:sldMk cId="3523374377" sldId="332"/>
            <ac:spMk id="2" creationId="{717E82D0-BEA4-FB7A-2A85-6EB0E6EE2323}"/>
          </ac:spMkLst>
        </pc:spChg>
        <pc:picChg chg="mod ord">
          <ac:chgData name="Geraint Forster" userId="S::g.forster@uwtsd.ac.uk::8c02c943-4b4b-4de2-a38e-320edf235171" providerId="AD" clId="Web-{7E57CF63-650B-895D-8517-DB8E752D2452}" dt="2025-10-03T11:35:32.599" v="9"/>
          <ac:picMkLst>
            <pc:docMk/>
            <pc:sldMk cId="3523374377" sldId="332"/>
            <ac:picMk id="5" creationId="{58EB6D5E-5D4B-8CC0-E8EA-E301CAD588F1}"/>
          </ac:picMkLst>
        </pc:picChg>
      </pc:sldChg>
      <pc:sldChg chg="modSp mod modClrScheme chgLayout">
        <pc:chgData name="Geraint Forster" userId="S::g.forster@uwtsd.ac.uk::8c02c943-4b4b-4de2-a38e-320edf235171" providerId="AD" clId="Web-{7E57CF63-650B-895D-8517-DB8E752D2452}" dt="2025-10-06T09:28:53.923" v="107" actId="20577"/>
        <pc:sldMkLst>
          <pc:docMk/>
          <pc:sldMk cId="1444937430" sldId="333"/>
        </pc:sldMkLst>
        <pc:spChg chg="mod ord">
          <ac:chgData name="Geraint Forster" userId="S::g.forster@uwtsd.ac.uk::8c02c943-4b4b-4de2-a38e-320edf235171" providerId="AD" clId="Web-{7E57CF63-650B-895D-8517-DB8E752D2452}" dt="2025-10-03T11:35:32.599" v="9"/>
          <ac:spMkLst>
            <pc:docMk/>
            <pc:sldMk cId="1444937430" sldId="333"/>
            <ac:spMk id="2" creationId="{6F4DEF1D-6EA4-DB17-5FFC-AC06D87DFC0D}"/>
          </ac:spMkLst>
        </pc:spChg>
        <pc:spChg chg="mod ord">
          <ac:chgData name="Geraint Forster" userId="S::g.forster@uwtsd.ac.uk::8c02c943-4b4b-4de2-a38e-320edf235171" providerId="AD" clId="Web-{7E57CF63-650B-895D-8517-DB8E752D2452}" dt="2025-10-06T09:28:53.923" v="107" actId="20577"/>
          <ac:spMkLst>
            <pc:docMk/>
            <pc:sldMk cId="1444937430" sldId="333"/>
            <ac:spMk id="3" creationId="{5506F596-079A-D1D1-63BD-4E948A20449A}"/>
          </ac:spMkLst>
        </pc:spChg>
      </pc:sldChg>
      <pc:sldChg chg="modSp mod modClrScheme chgLayout">
        <pc:chgData name="Geraint Forster" userId="S::g.forster@uwtsd.ac.uk::8c02c943-4b4b-4de2-a38e-320edf235171" providerId="AD" clId="Web-{7E57CF63-650B-895D-8517-DB8E752D2452}" dt="2025-10-03T11:35:32.599" v="9"/>
        <pc:sldMkLst>
          <pc:docMk/>
          <pc:sldMk cId="325207737" sldId="334"/>
        </pc:sldMkLst>
        <pc:spChg chg="mod ord">
          <ac:chgData name="Geraint Forster" userId="S::g.forster@uwtsd.ac.uk::8c02c943-4b4b-4de2-a38e-320edf235171" providerId="AD" clId="Web-{7E57CF63-650B-895D-8517-DB8E752D2452}" dt="2025-10-03T11:35:32.599" v="9"/>
          <ac:spMkLst>
            <pc:docMk/>
            <pc:sldMk cId="325207737" sldId="334"/>
            <ac:spMk id="2" creationId="{935F263A-9E8B-9F1E-EDB4-8609B4F10C5F}"/>
          </ac:spMkLst>
        </pc:spChg>
        <pc:picChg chg="mod ord">
          <ac:chgData name="Geraint Forster" userId="S::g.forster@uwtsd.ac.uk::8c02c943-4b4b-4de2-a38e-320edf235171" providerId="AD" clId="Web-{7E57CF63-650B-895D-8517-DB8E752D2452}" dt="2025-10-03T11:35:32.599" v="9"/>
          <ac:picMkLst>
            <pc:docMk/>
            <pc:sldMk cId="325207737" sldId="334"/>
            <ac:picMk id="5" creationId="{951217EF-CE5C-D8D9-1DB1-97032E61D28C}"/>
          </ac:picMkLst>
        </pc:picChg>
      </pc:sldChg>
      <pc:sldChg chg="modSp mod modClrScheme chgLayout">
        <pc:chgData name="Geraint Forster" userId="S::g.forster@uwtsd.ac.uk::8c02c943-4b4b-4de2-a38e-320edf235171" providerId="AD" clId="Web-{7E57CF63-650B-895D-8517-DB8E752D2452}" dt="2025-10-03T11:35:32.599" v="9"/>
        <pc:sldMkLst>
          <pc:docMk/>
          <pc:sldMk cId="2996794587" sldId="335"/>
        </pc:sldMkLst>
        <pc:spChg chg="mod ord">
          <ac:chgData name="Geraint Forster" userId="S::g.forster@uwtsd.ac.uk::8c02c943-4b4b-4de2-a38e-320edf235171" providerId="AD" clId="Web-{7E57CF63-650B-895D-8517-DB8E752D2452}" dt="2025-10-03T11:35:32.599" v="9"/>
          <ac:spMkLst>
            <pc:docMk/>
            <pc:sldMk cId="2996794587" sldId="335"/>
            <ac:spMk id="2" creationId="{B344DE72-D270-FA71-6F74-8797D6621048}"/>
          </ac:spMkLst>
        </pc:spChg>
        <pc:picChg chg="mod ord">
          <ac:chgData name="Geraint Forster" userId="S::g.forster@uwtsd.ac.uk::8c02c943-4b4b-4de2-a38e-320edf235171" providerId="AD" clId="Web-{7E57CF63-650B-895D-8517-DB8E752D2452}" dt="2025-10-03T11:35:32.599" v="9"/>
          <ac:picMkLst>
            <pc:docMk/>
            <pc:sldMk cId="2996794587" sldId="335"/>
            <ac:picMk id="5" creationId="{56D6EC0A-47AC-63D1-60CD-D8D969F59B4E}"/>
          </ac:picMkLst>
        </pc:picChg>
      </pc:sldChg>
      <pc:sldChg chg="modSp mod modClrScheme chgLayout">
        <pc:chgData name="Geraint Forster" userId="S::g.forster@uwtsd.ac.uk::8c02c943-4b4b-4de2-a38e-320edf235171" providerId="AD" clId="Web-{7E57CF63-650B-895D-8517-DB8E752D2452}" dt="2025-10-03T14:15:52.600" v="60" actId="1076"/>
        <pc:sldMkLst>
          <pc:docMk/>
          <pc:sldMk cId="3296267028" sldId="336"/>
        </pc:sldMkLst>
        <pc:spChg chg="mod ord">
          <ac:chgData name="Geraint Forster" userId="S::g.forster@uwtsd.ac.uk::8c02c943-4b4b-4de2-a38e-320edf235171" providerId="AD" clId="Web-{7E57CF63-650B-895D-8517-DB8E752D2452}" dt="2025-10-03T14:15:52.600" v="60" actId="1076"/>
          <ac:spMkLst>
            <pc:docMk/>
            <pc:sldMk cId="3296267028" sldId="336"/>
            <ac:spMk id="39938" creationId="{00000000-0000-0000-0000-000000000000}"/>
          </ac:spMkLst>
        </pc:spChg>
        <pc:graphicFrameChg chg="mod modGraphic">
          <ac:chgData name="Geraint Forster" userId="S::g.forster@uwtsd.ac.uk::8c02c943-4b4b-4de2-a38e-320edf235171" providerId="AD" clId="Web-{7E57CF63-650B-895D-8517-DB8E752D2452}" dt="2025-10-03T14:15:06.833" v="59" actId="1076"/>
          <ac:graphicFrameMkLst>
            <pc:docMk/>
            <pc:sldMk cId="3296267028" sldId="336"/>
            <ac:graphicFrameMk id="3" creationId="{225AF1B9-15FE-4EC0-A350-C69FBAFFED17}"/>
          </ac:graphicFrameMkLst>
        </pc:graphicFrameChg>
      </pc:sldChg>
      <pc:sldChg chg="modSp mod modClrScheme chgLayout">
        <pc:chgData name="Geraint Forster" userId="S::g.forster@uwtsd.ac.uk::8c02c943-4b4b-4de2-a38e-320edf235171" providerId="AD" clId="Web-{7E57CF63-650B-895D-8517-DB8E752D2452}" dt="2025-10-06T09:24:22.745" v="87"/>
        <pc:sldMkLst>
          <pc:docMk/>
          <pc:sldMk cId="3660606517" sldId="337"/>
        </pc:sldMkLst>
        <pc:spChg chg="mod ord">
          <ac:chgData name="Geraint Forster" userId="S::g.forster@uwtsd.ac.uk::8c02c943-4b4b-4de2-a38e-320edf235171" providerId="AD" clId="Web-{7E57CF63-650B-895D-8517-DB8E752D2452}" dt="2025-10-03T11:35:32.599" v="9"/>
          <ac:spMkLst>
            <pc:docMk/>
            <pc:sldMk cId="3660606517" sldId="337"/>
            <ac:spMk id="39938" creationId="{00000000-0000-0000-0000-000000000000}"/>
          </ac:spMkLst>
        </pc:spChg>
        <pc:graphicFrameChg chg="mod modGraphic">
          <ac:chgData name="Geraint Forster" userId="S::g.forster@uwtsd.ac.uk::8c02c943-4b4b-4de2-a38e-320edf235171" providerId="AD" clId="Web-{7E57CF63-650B-895D-8517-DB8E752D2452}" dt="2025-10-06T09:24:22.745" v="87"/>
          <ac:graphicFrameMkLst>
            <pc:docMk/>
            <pc:sldMk cId="3660606517" sldId="337"/>
            <ac:graphicFrameMk id="3" creationId="{225AF1B9-15FE-4EC0-A350-C69FBAFFED17}"/>
          </ac:graphicFrameMkLst>
        </pc:graphicFrameChg>
      </pc:sldChg>
      <pc:sldChg chg="modSp mod modClrScheme chgLayout">
        <pc:chgData name="Geraint Forster" userId="S::g.forster@uwtsd.ac.uk::8c02c943-4b4b-4de2-a38e-320edf235171" providerId="AD" clId="Web-{7E57CF63-650B-895D-8517-DB8E752D2452}" dt="2025-10-03T11:35:32.599" v="9"/>
        <pc:sldMkLst>
          <pc:docMk/>
          <pc:sldMk cId="3735516674" sldId="338"/>
        </pc:sldMkLst>
        <pc:spChg chg="mod ord">
          <ac:chgData name="Geraint Forster" userId="S::g.forster@uwtsd.ac.uk::8c02c943-4b4b-4de2-a38e-320edf235171" providerId="AD" clId="Web-{7E57CF63-650B-895D-8517-DB8E752D2452}" dt="2025-10-03T11:35:32.599" v="9"/>
          <ac:spMkLst>
            <pc:docMk/>
            <pc:sldMk cId="3735516674" sldId="338"/>
            <ac:spMk id="39938" creationId="{00000000-0000-0000-0000-000000000000}"/>
          </ac:spMkLst>
        </pc:spChg>
      </pc:sldChg>
      <pc:sldChg chg="modSp mod modClrScheme chgLayout">
        <pc:chgData name="Geraint Forster" userId="S::g.forster@uwtsd.ac.uk::8c02c943-4b4b-4de2-a38e-320edf235171" providerId="AD" clId="Web-{7E57CF63-650B-895D-8517-DB8E752D2452}" dt="2025-10-06T09:27:16.792" v="103" actId="20577"/>
        <pc:sldMkLst>
          <pc:docMk/>
          <pc:sldMk cId="1102360702" sldId="342"/>
        </pc:sldMkLst>
        <pc:spChg chg="mod ord">
          <ac:chgData name="Geraint Forster" userId="S::g.forster@uwtsd.ac.uk::8c02c943-4b4b-4de2-a38e-320edf235171" providerId="AD" clId="Web-{7E57CF63-650B-895D-8517-DB8E752D2452}" dt="2025-10-06T09:27:16.792" v="103" actId="20577"/>
          <ac:spMkLst>
            <pc:docMk/>
            <pc:sldMk cId="1102360702" sldId="342"/>
            <ac:spMk id="39938" creationId="{D5642052-48A4-E63D-947E-1EE319EE9694}"/>
          </ac:spMkLst>
        </pc:spChg>
      </pc:sldChg>
      <pc:sldChg chg="addSp delSp modSp new mod modClrScheme chgLayout">
        <pc:chgData name="Geraint Forster" userId="S::g.forster@uwtsd.ac.uk::8c02c943-4b4b-4de2-a38e-320edf235171" providerId="AD" clId="Web-{7E57CF63-650B-895D-8517-DB8E752D2452}" dt="2025-10-03T11:35:32.599" v="9"/>
        <pc:sldMkLst>
          <pc:docMk/>
          <pc:sldMk cId="3292760581" sldId="343"/>
        </pc:sldMkLst>
        <pc:spChg chg="mod ord">
          <ac:chgData name="Geraint Forster" userId="S::g.forster@uwtsd.ac.uk::8c02c943-4b4b-4de2-a38e-320edf235171" providerId="AD" clId="Web-{7E57CF63-650B-895D-8517-DB8E752D2452}" dt="2025-10-03T11:35:32.599" v="9"/>
          <ac:spMkLst>
            <pc:docMk/>
            <pc:sldMk cId="3292760581" sldId="343"/>
            <ac:spMk id="2" creationId="{D61CA2FB-632A-49ED-76F0-165EFF7FAF16}"/>
          </ac:spMkLst>
        </pc:spChg>
        <pc:picChg chg="add mod ord">
          <ac:chgData name="Geraint Forster" userId="S::g.forster@uwtsd.ac.uk::8c02c943-4b4b-4de2-a38e-320edf235171" providerId="AD" clId="Web-{7E57CF63-650B-895D-8517-DB8E752D2452}" dt="2025-10-03T11:35:32.599" v="9"/>
          <ac:picMkLst>
            <pc:docMk/>
            <pc:sldMk cId="3292760581" sldId="343"/>
            <ac:picMk id="4" creationId="{B3721B69-DA27-ADFF-83C4-E6C2FC156A16}"/>
          </ac:picMkLst>
        </pc:picChg>
      </pc:sldChg>
      <pc:sldChg chg="modSp new">
        <pc:chgData name="Geraint Forster" userId="S::g.forster@uwtsd.ac.uk::8c02c943-4b4b-4de2-a38e-320edf235171" providerId="AD" clId="Web-{7E57CF63-650B-895D-8517-DB8E752D2452}" dt="2025-10-03T11:37:56.319" v="40" actId="20577"/>
        <pc:sldMkLst>
          <pc:docMk/>
          <pc:sldMk cId="2492431353" sldId="344"/>
        </pc:sldMkLst>
        <pc:spChg chg="mod">
          <ac:chgData name="Geraint Forster" userId="S::g.forster@uwtsd.ac.uk::8c02c943-4b4b-4de2-a38e-320edf235171" providerId="AD" clId="Web-{7E57CF63-650B-895D-8517-DB8E752D2452}" dt="2025-10-03T11:36:42.428" v="15" actId="20577"/>
          <ac:spMkLst>
            <pc:docMk/>
            <pc:sldMk cId="2492431353" sldId="344"/>
            <ac:spMk id="2" creationId="{75C1B814-CAE0-BD7C-02D3-D78F74BCB852}"/>
          </ac:spMkLst>
        </pc:spChg>
        <pc:spChg chg="mod">
          <ac:chgData name="Geraint Forster" userId="S::g.forster@uwtsd.ac.uk::8c02c943-4b4b-4de2-a38e-320edf235171" providerId="AD" clId="Web-{7E57CF63-650B-895D-8517-DB8E752D2452}" dt="2025-10-03T11:37:56.319" v="40" actId="20577"/>
          <ac:spMkLst>
            <pc:docMk/>
            <pc:sldMk cId="2492431353" sldId="344"/>
            <ac:spMk id="3" creationId="{94BAEB3C-F5EE-08AD-E548-A4EF0C9985AE}"/>
          </ac:spMkLst>
        </pc:spChg>
      </pc:sldChg>
      <pc:sldChg chg="addSp modSp new">
        <pc:chgData name="Geraint Forster" userId="S::g.forster@uwtsd.ac.uk::8c02c943-4b4b-4de2-a38e-320edf235171" providerId="AD" clId="Web-{7E57CF63-650B-895D-8517-DB8E752D2452}" dt="2025-10-03T11:40:25.929" v="43"/>
        <pc:sldMkLst>
          <pc:docMk/>
          <pc:sldMk cId="121625180" sldId="345"/>
        </pc:sldMkLst>
        <pc:picChg chg="add mod">
          <ac:chgData name="Geraint Forster" userId="S::g.forster@uwtsd.ac.uk::8c02c943-4b4b-4de2-a38e-320edf235171" providerId="AD" clId="Web-{7E57CF63-650B-895D-8517-DB8E752D2452}" dt="2025-10-03T11:40:25.929" v="43"/>
          <ac:picMkLst>
            <pc:docMk/>
            <pc:sldMk cId="121625180" sldId="345"/>
            <ac:picMk id="2" creationId="{F10A7661-383E-4281-31BA-13DAA88AA1F4}"/>
          </ac:picMkLst>
        </pc:picChg>
      </pc:sldChg>
      <pc:sldMasterChg chg="mod setBg modSldLayout">
        <pc:chgData name="Geraint Forster" userId="S::g.forster@uwtsd.ac.uk::8c02c943-4b4b-4de2-a38e-320edf235171" providerId="AD" clId="Web-{7E57CF63-650B-895D-8517-DB8E752D2452}" dt="2025-10-03T11:34:42.582" v="7"/>
        <pc:sldMasterMkLst>
          <pc:docMk/>
          <pc:sldMasterMk cId="0" sldId="2147483656"/>
        </pc:sldMasterMkLst>
        <pc:sldLayoutChg chg="mod">
          <pc:chgData name="Geraint Forster" userId="S::g.forster@uwtsd.ac.uk::8c02c943-4b4b-4de2-a38e-320edf235171" providerId="AD" clId="Web-{7E57CF63-650B-895D-8517-DB8E752D2452}" dt="2025-10-03T11:34:42.582" v="7"/>
          <pc:sldLayoutMkLst>
            <pc:docMk/>
            <pc:sldMasterMk cId="0" sldId="2147483656"/>
            <pc:sldLayoutMk cId="3754330726" sldId="2147483722"/>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042760999" sldId="2147483723"/>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925558109" sldId="2147483724"/>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2546376716" sldId="2147483725"/>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185609879" sldId="2147483726"/>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729133668" sldId="2147483727"/>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2080850807" sldId="2147483728"/>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4129021743" sldId="2147483729"/>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29168260" sldId="2147483730"/>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3276217575" sldId="2147483731"/>
          </pc:sldLayoutMkLst>
        </pc:sldLayoutChg>
        <pc:sldLayoutChg chg="mod">
          <pc:chgData name="Geraint Forster" userId="S::g.forster@uwtsd.ac.uk::8c02c943-4b4b-4de2-a38e-320edf235171" providerId="AD" clId="Web-{7E57CF63-650B-895D-8517-DB8E752D2452}" dt="2025-10-03T11:34:42.582" v="7"/>
          <pc:sldLayoutMkLst>
            <pc:docMk/>
            <pc:sldMasterMk cId="0" sldId="2147483656"/>
            <pc:sldLayoutMk cId="1136197421" sldId="2147483732"/>
          </pc:sldLayoutMkLst>
        </pc:sldLayoutChg>
      </pc:sldMasterChg>
      <pc:sldMasterChg chg="add addSldLayout modSldLayout">
        <pc:chgData name="Geraint Forster" userId="S::g.forster@uwtsd.ac.uk::8c02c943-4b4b-4de2-a38e-320edf235171" providerId="AD" clId="Web-{7E57CF63-650B-895D-8517-DB8E752D2452}" dt="2025-10-03T11:35:32.599" v="9"/>
        <pc:sldMasterMkLst>
          <pc:docMk/>
          <pc:sldMasterMk cId="3541629106" sldId="2147483749"/>
        </pc:sldMasterMkLst>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3121316493" sldId="2147483750"/>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63107130" sldId="2147483751"/>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943629823" sldId="2147483752"/>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184978621" sldId="2147483753"/>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227765306" sldId="2147483754"/>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379391870" sldId="2147483755"/>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3469895112" sldId="2147483756"/>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3154730709" sldId="2147483757"/>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840128323" sldId="2147483758"/>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948317470" sldId="2147483759"/>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838230930" sldId="2147483760"/>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970572370" sldId="2147483761"/>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31555160" sldId="2147483762"/>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3390797258" sldId="2147483763"/>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46687620" sldId="2147483764"/>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3633835905" sldId="2147483765"/>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1064324831" sldId="2147483766"/>
          </pc:sldLayoutMkLst>
        </pc:sldLayoutChg>
        <pc:sldLayoutChg chg="add mod replId">
          <pc:chgData name="Geraint Forster" userId="S::g.forster@uwtsd.ac.uk::8c02c943-4b4b-4de2-a38e-320edf235171" providerId="AD" clId="Web-{7E57CF63-650B-895D-8517-DB8E752D2452}" dt="2025-10-03T11:35:32.599" v="9"/>
          <pc:sldLayoutMkLst>
            <pc:docMk/>
            <pc:sldMasterMk cId="3541629106" sldId="2147483749"/>
            <pc:sldLayoutMk cId="2120707509" sldId="2147483767"/>
          </pc:sldLayoutMkLst>
        </pc:sldLayoutChg>
      </pc:sldMasterChg>
    </pc:docChg>
  </pc:docChgLst>
  <pc:docChgLst>
    <pc:chgData name="Geraint Forster" userId="S::g.forster@uwtsd.ac.uk::8c02c943-4b4b-4de2-a38e-320edf235171" providerId="AD" clId="Web-{D57D5E8C-4975-A36E-18AD-4E15C41D1D2C}"/>
    <pc:docChg chg="addSld delSld modSld">
      <pc:chgData name="Geraint Forster" userId="S::g.forster@uwtsd.ac.uk::8c02c943-4b4b-4de2-a38e-320edf235171" providerId="AD" clId="Web-{D57D5E8C-4975-A36E-18AD-4E15C41D1D2C}" dt="2025-10-08T15:04:59.878" v="36"/>
      <pc:docMkLst>
        <pc:docMk/>
      </pc:docMkLst>
      <pc:sldChg chg="modSp">
        <pc:chgData name="Geraint Forster" userId="S::g.forster@uwtsd.ac.uk::8c02c943-4b4b-4de2-a38e-320edf235171" providerId="AD" clId="Web-{D57D5E8C-4975-A36E-18AD-4E15C41D1D2C}" dt="2025-10-08T14:56:09.526" v="7" actId="20577"/>
        <pc:sldMkLst>
          <pc:docMk/>
          <pc:sldMk cId="2675773156" sldId="282"/>
        </pc:sldMkLst>
        <pc:spChg chg="mod">
          <ac:chgData name="Geraint Forster" userId="S::g.forster@uwtsd.ac.uk::8c02c943-4b4b-4de2-a38e-320edf235171" providerId="AD" clId="Web-{D57D5E8C-4975-A36E-18AD-4E15C41D1D2C}" dt="2025-10-08T14:56:09.526" v="7" actId="20577"/>
          <ac:spMkLst>
            <pc:docMk/>
            <pc:sldMk cId="2675773156" sldId="282"/>
            <ac:spMk id="3" creationId="{00000000-0000-0000-0000-000000000000}"/>
          </ac:spMkLst>
        </pc:spChg>
      </pc:sldChg>
      <pc:sldChg chg="del">
        <pc:chgData name="Geraint Forster" userId="S::g.forster@uwtsd.ac.uk::8c02c943-4b4b-4de2-a38e-320edf235171" providerId="AD" clId="Web-{D57D5E8C-4975-A36E-18AD-4E15C41D1D2C}" dt="2025-10-08T14:56:14.042" v="8"/>
        <pc:sldMkLst>
          <pc:docMk/>
          <pc:sldMk cId="2754760821" sldId="284"/>
        </pc:sldMkLst>
      </pc:sldChg>
      <pc:sldChg chg="modSp">
        <pc:chgData name="Geraint Forster" userId="S::g.forster@uwtsd.ac.uk::8c02c943-4b4b-4de2-a38e-320edf235171" providerId="AD" clId="Web-{D57D5E8C-4975-A36E-18AD-4E15C41D1D2C}" dt="2025-10-08T14:56:29.214" v="10" actId="20577"/>
        <pc:sldMkLst>
          <pc:docMk/>
          <pc:sldMk cId="3204086121" sldId="285"/>
        </pc:sldMkLst>
        <pc:spChg chg="mod">
          <ac:chgData name="Geraint Forster" userId="S::g.forster@uwtsd.ac.uk::8c02c943-4b4b-4de2-a38e-320edf235171" providerId="AD" clId="Web-{D57D5E8C-4975-A36E-18AD-4E15C41D1D2C}" dt="2025-10-08T14:56:29.214" v="10" actId="20577"/>
          <ac:spMkLst>
            <pc:docMk/>
            <pc:sldMk cId="3204086121" sldId="285"/>
            <ac:spMk id="3" creationId="{00000000-0000-0000-0000-000000000000}"/>
          </ac:spMkLst>
        </pc:spChg>
      </pc:sldChg>
      <pc:sldChg chg="modSp">
        <pc:chgData name="Geraint Forster" userId="S::g.forster@uwtsd.ac.uk::8c02c943-4b4b-4de2-a38e-320edf235171" providerId="AD" clId="Web-{D57D5E8C-4975-A36E-18AD-4E15C41D1D2C}" dt="2025-10-08T15:03:17.531" v="22" actId="20577"/>
        <pc:sldMkLst>
          <pc:docMk/>
          <pc:sldMk cId="4277301385" sldId="331"/>
        </pc:sldMkLst>
        <pc:spChg chg="mod">
          <ac:chgData name="Geraint Forster" userId="S::g.forster@uwtsd.ac.uk::8c02c943-4b4b-4de2-a38e-320edf235171" providerId="AD" clId="Web-{D57D5E8C-4975-A36E-18AD-4E15C41D1D2C}" dt="2025-10-08T15:03:17.531" v="22" actId="20577"/>
          <ac:spMkLst>
            <pc:docMk/>
            <pc:sldMk cId="4277301385" sldId="331"/>
            <ac:spMk id="2" creationId="{01B4DE7A-10F7-E16D-9F04-3C480FA2E649}"/>
          </ac:spMkLst>
        </pc:spChg>
      </pc:sldChg>
      <pc:sldChg chg="modSp">
        <pc:chgData name="Geraint Forster" userId="S::g.forster@uwtsd.ac.uk::8c02c943-4b4b-4de2-a38e-320edf235171" providerId="AD" clId="Web-{D57D5E8C-4975-A36E-18AD-4E15C41D1D2C}" dt="2025-10-08T15:03:43.329" v="34" actId="1076"/>
        <pc:sldMkLst>
          <pc:docMk/>
          <pc:sldMk cId="3523374377" sldId="332"/>
        </pc:sldMkLst>
        <pc:spChg chg="mod">
          <ac:chgData name="Geraint Forster" userId="S::g.forster@uwtsd.ac.uk::8c02c943-4b4b-4de2-a38e-320edf235171" providerId="AD" clId="Web-{D57D5E8C-4975-A36E-18AD-4E15C41D1D2C}" dt="2025-10-08T15:03:40.672" v="33" actId="20577"/>
          <ac:spMkLst>
            <pc:docMk/>
            <pc:sldMk cId="3523374377" sldId="332"/>
            <ac:spMk id="2" creationId="{717E82D0-BEA4-FB7A-2A85-6EB0E6EE2323}"/>
          </ac:spMkLst>
        </pc:spChg>
        <pc:picChg chg="mod">
          <ac:chgData name="Geraint Forster" userId="S::g.forster@uwtsd.ac.uk::8c02c943-4b4b-4de2-a38e-320edf235171" providerId="AD" clId="Web-{D57D5E8C-4975-A36E-18AD-4E15C41D1D2C}" dt="2025-10-08T15:03:43.329" v="34" actId="1076"/>
          <ac:picMkLst>
            <pc:docMk/>
            <pc:sldMk cId="3523374377" sldId="332"/>
            <ac:picMk id="5" creationId="{58EB6D5E-5D4B-8CC0-E8EA-E301CAD588F1}"/>
          </ac:picMkLst>
        </pc:picChg>
      </pc:sldChg>
      <pc:sldChg chg="addSp modSp new">
        <pc:chgData name="Geraint Forster" userId="S::g.forster@uwtsd.ac.uk::8c02c943-4b4b-4de2-a38e-320edf235171" providerId="AD" clId="Web-{D57D5E8C-4975-A36E-18AD-4E15C41D1D2C}" dt="2025-10-08T15:04:59.878" v="36"/>
        <pc:sldMkLst>
          <pc:docMk/>
          <pc:sldMk cId="2408696524" sldId="346"/>
        </pc:sldMkLst>
        <pc:picChg chg="add mod">
          <ac:chgData name="Geraint Forster" userId="S::g.forster@uwtsd.ac.uk::8c02c943-4b4b-4de2-a38e-320edf235171" providerId="AD" clId="Web-{D57D5E8C-4975-A36E-18AD-4E15C41D1D2C}" dt="2025-10-08T15:04:59.878" v="36"/>
          <ac:picMkLst>
            <pc:docMk/>
            <pc:sldMk cId="2408696524" sldId="346"/>
            <ac:picMk id="2" creationId="{D804CBD1-C5A2-A79E-7A60-4C58AB0BD11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10/8/2025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10/8/2025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3533115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1.1 The main functions of nutrients.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1027974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1.2 The major classes of nutrients and their roles.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565760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6</a:t>
            </a:fld>
            <a:endParaRPr lang="en-US" altLang="en-US"/>
          </a:p>
        </p:txBody>
      </p:sp>
    </p:spTree>
    <p:extLst>
      <p:ext uri="{BB962C8B-B14F-4D97-AF65-F5344CB8AC3E}">
        <p14:creationId xmlns:p14="http://schemas.microsoft.com/office/powerpoint/2010/main" val="1617095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a:p>
        </p:txBody>
      </p:sp>
    </p:spTree>
    <p:extLst>
      <p:ext uri="{BB962C8B-B14F-4D97-AF65-F5344CB8AC3E}">
        <p14:creationId xmlns:p14="http://schemas.microsoft.com/office/powerpoint/2010/main" val="1617095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15</a:t>
            </a:fld>
            <a:endParaRPr lang="en-US" altLang="en-US"/>
          </a:p>
        </p:txBody>
      </p:sp>
    </p:spTree>
    <p:extLst>
      <p:ext uri="{BB962C8B-B14F-4D97-AF65-F5344CB8AC3E}">
        <p14:creationId xmlns:p14="http://schemas.microsoft.com/office/powerpoint/2010/main" val="369211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17</a:t>
            </a:fld>
            <a:endParaRPr lang="en-US" altLang="en-US" dirty="0"/>
          </a:p>
        </p:txBody>
      </p:sp>
    </p:spTree>
    <p:extLst>
      <p:ext uri="{BB962C8B-B14F-4D97-AF65-F5344CB8AC3E}">
        <p14:creationId xmlns:p14="http://schemas.microsoft.com/office/powerpoint/2010/main" val="393277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3932777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30</a:t>
            </a:fld>
            <a:endParaRPr lang="en-US" altLang="en-US"/>
          </a:p>
        </p:txBody>
      </p:sp>
    </p:spTree>
    <p:extLst>
      <p:ext uri="{BB962C8B-B14F-4D97-AF65-F5344CB8AC3E}">
        <p14:creationId xmlns:p14="http://schemas.microsoft.com/office/powerpoint/2010/main" val="1617095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31</a:t>
            </a:fld>
            <a:endParaRPr lang="en-US" altLang="en-US"/>
          </a:p>
        </p:txBody>
      </p:sp>
    </p:spTree>
    <p:extLst>
      <p:ext uri="{BB962C8B-B14F-4D97-AF65-F5344CB8AC3E}">
        <p14:creationId xmlns:p14="http://schemas.microsoft.com/office/powerpoint/2010/main" val="1617095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1.3 Nutrients that are important for athletes.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167894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35</a:t>
            </a:fld>
            <a:endParaRPr lang="en-US" altLang="en-US" dirty="0"/>
          </a:p>
        </p:txBody>
      </p:sp>
    </p:spTree>
    <p:extLst>
      <p:ext uri="{BB962C8B-B14F-4D97-AF65-F5344CB8AC3E}">
        <p14:creationId xmlns:p14="http://schemas.microsoft.com/office/powerpoint/2010/main" val="2014740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1.6 Risk of inadequacy and risk of adverse effects at increasing levels of intake.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36</a:t>
            </a:fld>
            <a:endParaRPr lang="en-US" altLang="en-US" dirty="0"/>
          </a:p>
        </p:txBody>
      </p:sp>
    </p:spTree>
    <p:extLst>
      <p:ext uri="{BB962C8B-B14F-4D97-AF65-F5344CB8AC3E}">
        <p14:creationId xmlns:p14="http://schemas.microsoft.com/office/powerpoint/2010/main" val="884795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C189F-191F-848F-6A63-D3C7FB19A8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BF300-CCF4-AD2F-D32D-760EDE7A7E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B8D025-8114-4E70-B9FE-975621811D01}"/>
              </a:ext>
            </a:extLst>
          </p:cNvPr>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DRV based on 8.4 MJ (2,000 kcal) guideline.</a:t>
            </a:r>
            <a:endParaRPr lang="en-US" dirty="0"/>
          </a:p>
        </p:txBody>
      </p:sp>
      <p:sp>
        <p:nvSpPr>
          <p:cNvPr id="4" name="Slide Number Placeholder 3">
            <a:extLst>
              <a:ext uri="{FF2B5EF4-FFF2-40B4-BE49-F238E27FC236}">
                <a16:creationId xmlns:a16="http://schemas.microsoft.com/office/drawing/2014/main" id="{387AE130-404E-D91A-B228-B0AA859A3D64}"/>
              </a:ext>
            </a:extLst>
          </p:cNvPr>
          <p:cNvSpPr>
            <a:spLocks noGrp="1"/>
          </p:cNvSpPr>
          <p:nvPr>
            <p:ph type="sldNum" sz="quarter" idx="5"/>
          </p:nvPr>
        </p:nvSpPr>
        <p:spPr/>
        <p:txBody>
          <a:bodyPr/>
          <a:lstStyle/>
          <a:p>
            <a:fld id="{9D8F4014-75F9-474D-8DFA-11374318636E}" type="slidenum">
              <a:rPr lang="en-US" altLang="en-US" smtClean="0"/>
              <a:pPr/>
              <a:t>38</a:t>
            </a:fld>
            <a:endParaRPr lang="en-US" altLang="en-US"/>
          </a:p>
        </p:txBody>
      </p:sp>
    </p:spTree>
    <p:extLst>
      <p:ext uri="{BB962C8B-B14F-4D97-AF65-F5344CB8AC3E}">
        <p14:creationId xmlns:p14="http://schemas.microsoft.com/office/powerpoint/2010/main" val="2964112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solidFill>
                  <a:srgbClr val="000000"/>
                </a:solidFill>
                <a:effectLst/>
                <a:latin typeface="Times New Roman" panose="02020603050405020304" pitchFamily="18" charset="0"/>
                <a:ea typeface="Times New Roman" panose="02020603050405020304" pitchFamily="18" charset="0"/>
              </a:rPr>
              <a:t>Figure 1.7 Sample of an accurate food diary.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40</a:t>
            </a:fld>
            <a:endParaRPr lang="en-US" altLang="en-US" dirty="0"/>
          </a:p>
        </p:txBody>
      </p:sp>
    </p:spTree>
    <p:extLst>
      <p:ext uri="{BB962C8B-B14F-4D97-AF65-F5344CB8AC3E}">
        <p14:creationId xmlns:p14="http://schemas.microsoft.com/office/powerpoint/2010/main" val="908059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1.8 Food frequency questionnaire.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41</a:t>
            </a:fld>
            <a:endParaRPr lang="en-US" altLang="en-US" dirty="0"/>
          </a:p>
        </p:txBody>
      </p:sp>
    </p:spTree>
    <p:extLst>
      <p:ext uri="{BB962C8B-B14F-4D97-AF65-F5344CB8AC3E}">
        <p14:creationId xmlns:p14="http://schemas.microsoft.com/office/powerpoint/2010/main" val="3726956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1.9 The usual priorities of the athlete and coach regarding the importance of nutrition.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43</a:t>
            </a:fld>
            <a:endParaRPr lang="en-US" altLang="en-US" dirty="0"/>
          </a:p>
        </p:txBody>
      </p:sp>
    </p:spTree>
    <p:extLst>
      <p:ext uri="{BB962C8B-B14F-4D97-AF65-F5344CB8AC3E}">
        <p14:creationId xmlns:p14="http://schemas.microsoft.com/office/powerpoint/2010/main" val="229917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1.4 A holistic view of the importance of nutrition in sport.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44</a:t>
            </a:fld>
            <a:endParaRPr lang="en-US" altLang="en-US" dirty="0"/>
          </a:p>
        </p:txBody>
      </p:sp>
    </p:spTree>
    <p:extLst>
      <p:ext uri="{BB962C8B-B14F-4D97-AF65-F5344CB8AC3E}">
        <p14:creationId xmlns:p14="http://schemas.microsoft.com/office/powerpoint/2010/main" val="888686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1316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3107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43629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4978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27765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9391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69895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4730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40128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48317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38230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70572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555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07972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687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33835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4324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21207075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10/8/2025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10/8/2025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10/8/2025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10/8/2025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10/8/2025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10/8/2025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10/8/2025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10/8/2025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10/8/2025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10/8/2025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10/8/2025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7.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10/8/2025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541629106"/>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10/8/2025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B814-CAE0-BD7C-02D3-D78F74BCB852}"/>
              </a:ext>
            </a:extLst>
          </p:cNvPr>
          <p:cNvSpPr>
            <a:spLocks noGrp="1"/>
          </p:cNvSpPr>
          <p:nvPr>
            <p:ph type="ctrTitle"/>
          </p:nvPr>
        </p:nvSpPr>
        <p:spPr/>
        <p:txBody>
          <a:bodyPr/>
          <a:lstStyle/>
          <a:p>
            <a:r>
              <a:rPr lang="en-US" sz="6000" b="1" dirty="0">
                <a:solidFill>
                  <a:schemeClr val="tx1"/>
                </a:solidFill>
                <a:ea typeface="+mj-lt"/>
                <a:cs typeface="+mj-lt"/>
              </a:rPr>
              <a:t>Nutrients and Recommended Intakes</a:t>
            </a:r>
            <a:endParaRPr lang="en-US" dirty="0">
              <a:solidFill>
                <a:schemeClr val="tx1"/>
              </a:solidFill>
            </a:endParaRPr>
          </a:p>
        </p:txBody>
      </p:sp>
      <p:sp>
        <p:nvSpPr>
          <p:cNvPr id="3" name="Subtitle 2">
            <a:extLst>
              <a:ext uri="{FF2B5EF4-FFF2-40B4-BE49-F238E27FC236}">
                <a16:creationId xmlns:a16="http://schemas.microsoft.com/office/drawing/2014/main" id="{94BAEB3C-F5EE-08AD-E548-A4EF0C9985AE}"/>
              </a:ext>
            </a:extLst>
          </p:cNvPr>
          <p:cNvSpPr>
            <a:spLocks noGrp="1"/>
          </p:cNvSpPr>
          <p:nvPr>
            <p:ph type="subTitle" idx="1"/>
          </p:nvPr>
        </p:nvSpPr>
        <p:spPr/>
        <p:txBody>
          <a:bodyPr/>
          <a:lstStyle/>
          <a:p>
            <a:r>
              <a:rPr lang="en-US" sz="2200" dirty="0">
                <a:solidFill>
                  <a:schemeClr val="tx1"/>
                </a:solidFill>
                <a:latin typeface="Helvetica Neue"/>
              </a:rPr>
              <a:t>Chapter 1 – </a:t>
            </a:r>
            <a:r>
              <a:rPr lang="en-US" sz="2200" cap="none" err="1">
                <a:solidFill>
                  <a:schemeClr val="tx1"/>
                </a:solidFill>
                <a:latin typeface="Helvetica Neue"/>
              </a:rPr>
              <a:t>Jeukendrup</a:t>
            </a:r>
            <a:r>
              <a:rPr lang="en-US" sz="2200" cap="none" dirty="0">
                <a:solidFill>
                  <a:schemeClr val="tx1"/>
                </a:solidFill>
                <a:latin typeface="Helvetica Neue"/>
              </a:rPr>
              <a:t> &amp; Gleeson (2025)</a:t>
            </a:r>
            <a:endParaRPr lang="en-US" cap="none" dirty="0">
              <a:solidFill>
                <a:schemeClr val="tx1"/>
              </a:solidFill>
            </a:endParaRPr>
          </a:p>
        </p:txBody>
      </p:sp>
    </p:spTree>
    <p:extLst>
      <p:ext uri="{BB962C8B-B14F-4D97-AF65-F5344CB8AC3E}">
        <p14:creationId xmlns:p14="http://schemas.microsoft.com/office/powerpoint/2010/main" val="2492431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Nutrition and Nutrients</a:t>
            </a:r>
          </a:p>
        </p:txBody>
      </p:sp>
      <p:sp>
        <p:nvSpPr>
          <p:cNvPr id="7171" name="Content Placeholder 2"/>
          <p:cNvSpPr>
            <a:spLocks noGrp="1"/>
          </p:cNvSpPr>
          <p:nvPr>
            <p:ph idx="1"/>
          </p:nvPr>
        </p:nvSpPr>
        <p:spPr/>
        <p:txBody>
          <a:bodyPr/>
          <a:lstStyle/>
          <a:p>
            <a:pPr eaLnBrk="1" hangingPunct="1"/>
            <a:r>
              <a:rPr lang="en-US" dirty="0"/>
              <a:t>Nutrition is often defined as the total of the processes of ingestion, digestion, absorption, and metabolism of food and the subsequent assimilation of nutrient materials into the tissues.</a:t>
            </a:r>
          </a:p>
          <a:p>
            <a:pPr eaLnBrk="1" hangingPunct="1"/>
            <a:r>
              <a:rPr lang="en-US" altLang="en-US" dirty="0"/>
              <a:t>The food and beverages that we consume provide nutrients.</a:t>
            </a:r>
          </a:p>
          <a:p>
            <a:pPr eaLnBrk="1" hangingPunct="1"/>
            <a:r>
              <a:rPr lang="en-US" altLang="en-US" dirty="0"/>
              <a:t>Nutrients perform one or more physiological or biochemical functions in the body.</a:t>
            </a:r>
            <a:endParaRPr lang="en-GB" altLang="en-US" dirty="0"/>
          </a:p>
          <a:p>
            <a:pPr eaLnBrk="1" hangingPunct="1"/>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870D-82B8-10FF-9D0F-C71D2357FB60}"/>
              </a:ext>
            </a:extLst>
          </p:cNvPr>
          <p:cNvSpPr>
            <a:spLocks noGrp="1"/>
          </p:cNvSpPr>
          <p:nvPr>
            <p:ph type="title"/>
          </p:nvPr>
        </p:nvSpPr>
        <p:spPr>
          <a:xfrm>
            <a:off x="838200" y="969560"/>
            <a:ext cx="3505200" cy="409790"/>
          </a:xfrm>
        </p:spPr>
        <p:txBody>
          <a:bodyPr/>
          <a:lstStyle/>
          <a:p>
            <a:r>
              <a:rPr lang="en-GB" dirty="0"/>
              <a:t>Infographic 1.1</a:t>
            </a:r>
          </a:p>
        </p:txBody>
      </p:sp>
      <p:pic>
        <p:nvPicPr>
          <p:cNvPr id="5" name="Content Placeholder 4" descr="A chart with different colored labels&#10;&#10;Description automatically generated with medium confidence">
            <a:extLst>
              <a:ext uri="{FF2B5EF4-FFF2-40B4-BE49-F238E27FC236}">
                <a16:creationId xmlns:a16="http://schemas.microsoft.com/office/drawing/2014/main" id="{F3A49795-D3B7-B673-7504-E2DEDEF6AEC0}"/>
              </a:ext>
            </a:extLst>
          </p:cNvPr>
          <p:cNvPicPr>
            <a:picLocks noGrp="1" noChangeAspect="1"/>
          </p:cNvPicPr>
          <p:nvPr>
            <p:ph idx="1"/>
          </p:nvPr>
        </p:nvPicPr>
        <p:blipFill>
          <a:blip r:embed="rId3"/>
          <a:stretch>
            <a:fillRect/>
          </a:stretch>
        </p:blipFill>
        <p:spPr>
          <a:xfrm>
            <a:off x="4343400" y="671189"/>
            <a:ext cx="7659625" cy="5515622"/>
          </a:xfrm>
        </p:spPr>
      </p:pic>
    </p:spTree>
    <p:extLst>
      <p:ext uri="{BB962C8B-B14F-4D97-AF65-F5344CB8AC3E}">
        <p14:creationId xmlns:p14="http://schemas.microsoft.com/office/powerpoint/2010/main" val="490158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78831-637F-EACE-B890-5F459ADA3254}"/>
              </a:ext>
            </a:extLst>
          </p:cNvPr>
          <p:cNvSpPr>
            <a:spLocks noGrp="1"/>
          </p:cNvSpPr>
          <p:nvPr>
            <p:ph type="title"/>
          </p:nvPr>
        </p:nvSpPr>
        <p:spPr>
          <a:xfrm>
            <a:off x="838200" y="969560"/>
            <a:ext cx="3505200" cy="409790"/>
          </a:xfrm>
        </p:spPr>
        <p:txBody>
          <a:bodyPr/>
          <a:lstStyle/>
          <a:p>
            <a:r>
              <a:rPr lang="en-GB" dirty="0"/>
              <a:t>Infographic 1.2</a:t>
            </a:r>
          </a:p>
        </p:txBody>
      </p:sp>
      <p:pic>
        <p:nvPicPr>
          <p:cNvPr id="5" name="Content Placeholder 4" descr="A chart of different types of minerals&#10;&#10;Description automatically generated">
            <a:extLst>
              <a:ext uri="{FF2B5EF4-FFF2-40B4-BE49-F238E27FC236}">
                <a16:creationId xmlns:a16="http://schemas.microsoft.com/office/drawing/2014/main" id="{9D6701B7-5D4A-0EAE-B136-13A21D0084CB}"/>
              </a:ext>
            </a:extLst>
          </p:cNvPr>
          <p:cNvPicPr>
            <a:picLocks noGrp="1" noChangeAspect="1"/>
          </p:cNvPicPr>
          <p:nvPr>
            <p:ph idx="1"/>
          </p:nvPr>
        </p:nvPicPr>
        <p:blipFill>
          <a:blip r:embed="rId3"/>
          <a:stretch>
            <a:fillRect/>
          </a:stretch>
        </p:blipFill>
        <p:spPr>
          <a:xfrm>
            <a:off x="5305046" y="621651"/>
            <a:ext cx="5087112" cy="5614697"/>
          </a:xfrm>
        </p:spPr>
      </p:pic>
    </p:spTree>
    <p:extLst>
      <p:ext uri="{BB962C8B-B14F-4D97-AF65-F5344CB8AC3E}">
        <p14:creationId xmlns:p14="http://schemas.microsoft.com/office/powerpoint/2010/main" val="3422299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Carbohydrate</a:t>
            </a:r>
          </a:p>
        </p:txBody>
      </p:sp>
      <p:sp>
        <p:nvSpPr>
          <p:cNvPr id="3" name="Content Placeholder 2"/>
          <p:cNvSpPr>
            <a:spLocks noGrp="1"/>
          </p:cNvSpPr>
          <p:nvPr>
            <p:ph idx="1"/>
          </p:nvPr>
        </p:nvSpPr>
        <p:spPr/>
        <p:txBody>
          <a:bodyPr/>
          <a:lstStyle/>
          <a:p>
            <a:r>
              <a:rPr lang="en-GB" dirty="0"/>
              <a:t>Molecules built of carbon, hydrogen, and oxygen.</a:t>
            </a:r>
          </a:p>
          <a:p>
            <a:r>
              <a:rPr lang="en-GB" dirty="0"/>
              <a:t>Carbohydrate has the general formula (CH</a:t>
            </a:r>
            <a:r>
              <a:rPr lang="en-GB" baseline="-25000" dirty="0"/>
              <a:t>2</a:t>
            </a:r>
            <a:r>
              <a:rPr lang="en-GB" dirty="0"/>
              <a:t>O)</a:t>
            </a:r>
            <a:r>
              <a:rPr lang="en-GB" i="1" baseline="-25000" dirty="0"/>
              <a:t>n</a:t>
            </a:r>
            <a:r>
              <a:rPr lang="en-GB" dirty="0"/>
              <a:t>.</a:t>
            </a:r>
          </a:p>
          <a:p>
            <a:r>
              <a:rPr lang="en-GB" dirty="0"/>
              <a:t>In glucose, </a:t>
            </a:r>
            <a:r>
              <a:rPr lang="en-GB" i="1" dirty="0"/>
              <a:t>n</a:t>
            </a:r>
            <a:r>
              <a:rPr lang="en-GB" dirty="0"/>
              <a:t> is 6, and so the formula is C</a:t>
            </a:r>
            <a:r>
              <a:rPr lang="en-GB" baseline="-25000" dirty="0"/>
              <a:t>6</a:t>
            </a:r>
            <a:r>
              <a:rPr lang="en-GB" dirty="0"/>
              <a:t>H</a:t>
            </a:r>
            <a:r>
              <a:rPr lang="en-GB" baseline="-25000" dirty="0"/>
              <a:t>12</a:t>
            </a:r>
            <a:r>
              <a:rPr lang="en-GB" dirty="0"/>
              <a:t>O</a:t>
            </a:r>
            <a:r>
              <a:rPr lang="en-GB" baseline="-25000" dirty="0"/>
              <a:t>6</a:t>
            </a:r>
            <a:r>
              <a:rPr lang="en-GB" dirty="0"/>
              <a:t>.</a:t>
            </a:r>
          </a:p>
          <a:p>
            <a:r>
              <a:rPr lang="en-GB" dirty="0"/>
              <a:t>Carbohydrate serves as an energy source</a:t>
            </a:r>
          </a:p>
          <a:p>
            <a:pPr lvl="1"/>
            <a:r>
              <a:rPr lang="en-GB" dirty="0"/>
              <a:t>For muscle</a:t>
            </a:r>
          </a:p>
          <a:p>
            <a:pPr lvl="1"/>
            <a:r>
              <a:rPr lang="en-GB" dirty="0"/>
              <a:t>For the central nervous system (brain and spinal cord)</a:t>
            </a:r>
          </a:p>
          <a:p>
            <a:pPr lvl="1"/>
            <a:r>
              <a:rPr lang="en-GB" dirty="0"/>
              <a:t>As a store of energy (as glycogen in liver and muscle)</a:t>
            </a:r>
          </a:p>
          <a:p>
            <a:r>
              <a:rPr lang="en-GB" dirty="0"/>
              <a:t>Carbohydrate is essential for both performance and recovery in sport.</a:t>
            </a:r>
          </a:p>
        </p:txBody>
      </p:sp>
    </p:spTree>
    <p:extLst>
      <p:ext uri="{BB962C8B-B14F-4D97-AF65-F5344CB8AC3E}">
        <p14:creationId xmlns:p14="http://schemas.microsoft.com/office/powerpoint/2010/main" val="1961756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0" y="872259"/>
            <a:ext cx="12192000" cy="846306"/>
          </a:xfrm>
        </p:spPr>
        <p:txBody>
          <a:bodyPr/>
          <a:lstStyle/>
          <a:p>
            <a:r>
              <a:rPr lang="en-US" altLang="en-US" dirty="0">
                <a:ea typeface="ＭＳ Ｐゴシック" panose="020B0600070205080204" pitchFamily="34" charset="-128"/>
              </a:rPr>
              <a:t>Table 1.1 Types of Carbohydrates</a:t>
            </a:r>
            <a:br>
              <a:rPr lang="en-US" altLang="en-US" dirty="0">
                <a:ea typeface="ＭＳ Ｐゴシック" panose="020B0600070205080204" pitchFamily="34" charset="-128"/>
              </a:rPr>
            </a:br>
            <a:r>
              <a:rPr lang="en-US" altLang="en-US" dirty="0">
                <a:ea typeface="ＭＳ Ｐゴシック" panose="020B0600070205080204" pitchFamily="34" charset="-128"/>
              </a:rPr>
              <a:t>and Their Food Sources</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225AF1B9-15FE-4EC0-A350-C69FBAFFED17}"/>
              </a:ext>
            </a:extLst>
          </p:cNvPr>
          <p:cNvGraphicFramePr>
            <a:graphicFrameLocks noGrp="1"/>
          </p:cNvGraphicFramePr>
          <p:nvPr>
            <p:extLst>
              <p:ext uri="{D42A27DB-BD31-4B8C-83A1-F6EECF244321}">
                <p14:modId xmlns:p14="http://schemas.microsoft.com/office/powerpoint/2010/main" val="2619786028"/>
              </p:ext>
            </p:extLst>
          </p:nvPr>
        </p:nvGraphicFramePr>
        <p:xfrm>
          <a:off x="2032000" y="2588260"/>
          <a:ext cx="8128000" cy="2565400"/>
        </p:xfrm>
        <a:graphic>
          <a:graphicData uri="http://schemas.openxmlformats.org/drawingml/2006/table">
            <a:tbl>
              <a:tblPr firstRow="1">
                <a:tableStyleId>{F5AB1C69-6EDB-4FF4-983F-18BD219EF322}</a:tableStyleId>
              </a:tblPr>
              <a:tblGrid>
                <a:gridCol w="1815748">
                  <a:extLst>
                    <a:ext uri="{9D8B030D-6E8A-4147-A177-3AD203B41FA5}">
                      <a16:colId xmlns:a16="http://schemas.microsoft.com/office/drawing/2014/main" val="2601170719"/>
                    </a:ext>
                  </a:extLst>
                </a:gridCol>
                <a:gridCol w="6312252">
                  <a:extLst>
                    <a:ext uri="{9D8B030D-6E8A-4147-A177-3AD203B41FA5}">
                      <a16:colId xmlns:a16="http://schemas.microsoft.com/office/drawing/2014/main" val="1394795129"/>
                    </a:ext>
                  </a:extLst>
                </a:gridCol>
              </a:tblGrid>
              <a:tr h="0">
                <a:tc>
                  <a:txBody>
                    <a:bodyPr/>
                    <a:lstStyle/>
                    <a:p>
                      <a:r>
                        <a:rPr lang="en-US" dirty="0">
                          <a:solidFill>
                            <a:schemeClr val="tx1"/>
                          </a:solidFill>
                          <a:latin typeface="Helvetica" panose="020B0604020202020204" pitchFamily="34" charset="0"/>
                          <a:cs typeface="Helvetica" panose="020B0604020202020204" pitchFamily="34" charset="0"/>
                        </a:rPr>
                        <a:t>Carbohydrate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Carbohydrate-rich foods</a:t>
                      </a:r>
                    </a:p>
                  </a:txBody>
                  <a:tcPr anchor="b"/>
                </a:tc>
                <a:extLst>
                  <a:ext uri="{0D108BD9-81ED-4DB2-BD59-A6C34878D82A}">
                    <a16:rowId xmlns:a16="http://schemas.microsoft.com/office/drawing/2014/main" val="80714445"/>
                  </a:ext>
                </a:extLst>
              </a:tr>
              <a:tr h="370840">
                <a:tc>
                  <a:txBody>
                    <a:bodyPr/>
                    <a:lstStyle/>
                    <a:p>
                      <a:r>
                        <a:rPr lang="en-US" sz="1800" kern="1200" dirty="0">
                          <a:solidFill>
                            <a:schemeClr val="dk1"/>
                          </a:solidFill>
                          <a:effectLst/>
                          <a:latin typeface="+mn-lt"/>
                          <a:ea typeface="+mn-ea"/>
                          <a:cs typeface="+mn-cs"/>
                        </a:rPr>
                        <a:t>Sugars (simple carbohydrate)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Fruit juices, fruits, sweetened cereals and baked goods, jam, candy, chocolate, toffee, most sports drinks, beet and cane sugar, brown sugar, table sugar, maple syrup, honey</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81294195"/>
                  </a:ext>
                </a:extLst>
              </a:tr>
              <a:tr h="370840">
                <a:tc>
                  <a:txBody>
                    <a:bodyPr/>
                    <a:lstStyle/>
                    <a:p>
                      <a:r>
                        <a:rPr lang="en-US" sz="1800" kern="1200" dirty="0">
                          <a:solidFill>
                            <a:schemeClr val="dk1"/>
                          </a:solidFill>
                          <a:effectLst/>
                          <a:latin typeface="+mn-lt"/>
                          <a:ea typeface="+mn-ea"/>
                          <a:cs typeface="+mn-cs"/>
                        </a:rPr>
                        <a:t>Starches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Cereal, potatoes, pasta, rice, bread</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905645976"/>
                  </a:ext>
                </a:extLst>
              </a:tr>
              <a:tr h="370840">
                <a:tc>
                  <a:txBody>
                    <a:bodyPr/>
                    <a:lstStyle/>
                    <a:p>
                      <a:r>
                        <a:rPr lang="en-US" sz="1800" kern="1200" dirty="0">
                          <a:solidFill>
                            <a:schemeClr val="dk1"/>
                          </a:solidFill>
                          <a:effectLst/>
                          <a:latin typeface="+mn-lt"/>
                          <a:ea typeface="+mn-ea"/>
                          <a:cs typeface="+mn-cs"/>
                        </a:rPr>
                        <a:t>Fiber</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Whole-grain cereals and breads, oats, dried beans and peas, fruits and vegetables</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546163387"/>
                  </a:ext>
                </a:extLst>
              </a:tr>
            </a:tbl>
          </a:graphicData>
        </a:graphic>
      </p:graphicFrame>
    </p:spTree>
    <p:extLst>
      <p:ext uri="{BB962C8B-B14F-4D97-AF65-F5344CB8AC3E}">
        <p14:creationId xmlns:p14="http://schemas.microsoft.com/office/powerpoint/2010/main" val="110689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Classes of Carbohydrates</a:t>
            </a:r>
          </a:p>
        </p:txBody>
      </p:sp>
      <p:sp>
        <p:nvSpPr>
          <p:cNvPr id="3" name="Content Placeholder 2"/>
          <p:cNvSpPr>
            <a:spLocks noGrp="1"/>
          </p:cNvSpPr>
          <p:nvPr>
            <p:ph idx="1"/>
          </p:nvPr>
        </p:nvSpPr>
        <p:spPr/>
        <p:txBody>
          <a:bodyPr/>
          <a:lstStyle/>
          <a:p>
            <a:r>
              <a:rPr lang="en-GB" dirty="0"/>
              <a:t>Monosaccharides</a:t>
            </a:r>
          </a:p>
          <a:p>
            <a:pPr lvl="1"/>
            <a:r>
              <a:rPr lang="en-GB" dirty="0"/>
              <a:t>Glucose</a:t>
            </a:r>
          </a:p>
          <a:p>
            <a:pPr lvl="1"/>
            <a:r>
              <a:rPr lang="en-GB" dirty="0"/>
              <a:t>Fructose</a:t>
            </a:r>
          </a:p>
          <a:p>
            <a:pPr lvl="1"/>
            <a:r>
              <a:rPr lang="en-GB" dirty="0"/>
              <a:t>Galactose</a:t>
            </a:r>
          </a:p>
          <a:p>
            <a:r>
              <a:rPr lang="en-GB" dirty="0"/>
              <a:t>Disaccharides</a:t>
            </a:r>
          </a:p>
          <a:p>
            <a:pPr lvl="1"/>
            <a:r>
              <a:rPr lang="en-GB" dirty="0"/>
              <a:t>Maltose</a:t>
            </a:r>
          </a:p>
          <a:p>
            <a:pPr lvl="1"/>
            <a:r>
              <a:rPr lang="en-GB" dirty="0"/>
              <a:t>Sucrose</a:t>
            </a:r>
          </a:p>
          <a:p>
            <a:pPr lvl="1"/>
            <a:r>
              <a:rPr lang="en-GB" dirty="0"/>
              <a:t>Lactose</a:t>
            </a:r>
          </a:p>
          <a:p>
            <a:pPr lvl="1"/>
            <a:r>
              <a:rPr lang="en-GB" dirty="0"/>
              <a:t>Trehalose</a:t>
            </a:r>
          </a:p>
          <a:p>
            <a:pPr marL="457200" lvl="1" indent="0" algn="r">
              <a:buNone/>
            </a:pPr>
            <a:endParaRPr lang="en-GB" sz="1400" i="1" dirty="0"/>
          </a:p>
          <a:p>
            <a:pPr marL="457200" lvl="1" indent="0" algn="r">
              <a:buNone/>
            </a:pP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1454003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A2FB-632A-49ED-76F0-165EFF7FAF16}"/>
              </a:ext>
            </a:extLst>
          </p:cNvPr>
          <p:cNvSpPr>
            <a:spLocks noGrp="1"/>
          </p:cNvSpPr>
          <p:nvPr>
            <p:ph type="title"/>
          </p:nvPr>
        </p:nvSpPr>
        <p:spPr/>
        <p:txBody>
          <a:bodyPr/>
          <a:lstStyle/>
          <a:p>
            <a:endParaRPr lang="en-GB"/>
          </a:p>
        </p:txBody>
      </p:sp>
      <p:pic>
        <p:nvPicPr>
          <p:cNvPr id="4" name="Content Placeholder 3" descr="A diagram of different types of cells&#10;&#10;AI-generated content may be incorrect.">
            <a:extLst>
              <a:ext uri="{FF2B5EF4-FFF2-40B4-BE49-F238E27FC236}">
                <a16:creationId xmlns:a16="http://schemas.microsoft.com/office/drawing/2014/main" id="{B3721B69-DA27-ADFF-83C4-E6C2FC156A16}"/>
              </a:ext>
            </a:extLst>
          </p:cNvPr>
          <p:cNvPicPr>
            <a:picLocks noGrp="1" noChangeAspect="1"/>
          </p:cNvPicPr>
          <p:nvPr>
            <p:ph idx="1"/>
          </p:nvPr>
        </p:nvPicPr>
        <p:blipFill>
          <a:blip r:embed="rId2"/>
          <a:stretch>
            <a:fillRect/>
          </a:stretch>
        </p:blipFill>
        <p:spPr bwMode="auto">
          <a:xfrm>
            <a:off x="3776821" y="622115"/>
            <a:ext cx="3776966" cy="5327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2760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Classes of Carbohydrates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lstStyle/>
          <a:p>
            <a:r>
              <a:rPr lang="en-GB" dirty="0"/>
              <a:t>Polysaccharides</a:t>
            </a:r>
          </a:p>
          <a:p>
            <a:pPr lvl="1"/>
            <a:r>
              <a:rPr lang="en-GB" dirty="0"/>
              <a:t>Maltodextrin</a:t>
            </a:r>
          </a:p>
          <a:p>
            <a:pPr lvl="1"/>
            <a:r>
              <a:rPr lang="en-GB" dirty="0"/>
              <a:t>Starch (amylose and amylopectin)</a:t>
            </a:r>
          </a:p>
          <a:p>
            <a:pPr lvl="1"/>
            <a:r>
              <a:rPr lang="en-GB" dirty="0"/>
              <a:t>Glycogen</a:t>
            </a:r>
          </a:p>
          <a:p>
            <a:r>
              <a:rPr lang="en-GB" dirty="0"/>
              <a:t>Fiber</a:t>
            </a:r>
          </a:p>
          <a:p>
            <a:pPr lvl="1"/>
            <a:r>
              <a:rPr lang="en-GB" dirty="0"/>
              <a:t>Dietary fiber</a:t>
            </a:r>
          </a:p>
          <a:p>
            <a:pPr lvl="1"/>
            <a:r>
              <a:rPr lang="en-GB" dirty="0"/>
              <a:t>Functional fiber</a:t>
            </a:r>
          </a:p>
          <a:p>
            <a:pPr lvl="1"/>
            <a:r>
              <a:rPr lang="en-GB" dirty="0"/>
              <a:t>Total fiber (the sum of dietary and functional </a:t>
            </a:r>
            <a:r>
              <a:rPr lang="en-GB" dirty="0" err="1"/>
              <a:t>fiber</a:t>
            </a:r>
            <a:r>
              <a:rPr lang="en-GB" dirty="0"/>
              <a:t>)</a:t>
            </a:r>
          </a:p>
          <a:p>
            <a:pPr lvl="1"/>
            <a:r>
              <a:rPr lang="en-GB" dirty="0"/>
              <a:t>Fiber can also be classed as soluble or insoluble</a:t>
            </a:r>
          </a:p>
        </p:txBody>
      </p:sp>
    </p:spTree>
    <p:extLst>
      <p:ext uri="{BB962C8B-B14F-4D97-AF65-F5344CB8AC3E}">
        <p14:creationId xmlns:p14="http://schemas.microsoft.com/office/powerpoint/2010/main" val="37330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list of foods&#10;&#10;AI-generated content may be incorrect.">
            <a:extLst>
              <a:ext uri="{FF2B5EF4-FFF2-40B4-BE49-F238E27FC236}">
                <a16:creationId xmlns:a16="http://schemas.microsoft.com/office/drawing/2014/main" id="{F10A7661-383E-4281-31BA-13DAA88AA1F4}"/>
              </a:ext>
            </a:extLst>
          </p:cNvPr>
          <p:cNvPicPr>
            <a:picLocks noChangeAspect="1"/>
          </p:cNvPicPr>
          <p:nvPr/>
        </p:nvPicPr>
        <p:blipFill>
          <a:blip r:embed="rId2"/>
          <a:stretch>
            <a:fillRect/>
          </a:stretch>
        </p:blipFill>
        <p:spPr>
          <a:xfrm>
            <a:off x="1524000" y="2381250"/>
            <a:ext cx="9144000" cy="2095500"/>
          </a:xfrm>
          <a:prstGeom prst="rect">
            <a:avLst/>
          </a:prstGeom>
        </p:spPr>
      </p:pic>
    </p:spTree>
    <p:extLst>
      <p:ext uri="{BB962C8B-B14F-4D97-AF65-F5344CB8AC3E}">
        <p14:creationId xmlns:p14="http://schemas.microsoft.com/office/powerpoint/2010/main" val="121625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 of Fiber (Fibre!)</a:t>
            </a:r>
          </a:p>
        </p:txBody>
      </p:sp>
      <p:sp>
        <p:nvSpPr>
          <p:cNvPr id="3" name="Content Placeholder 2"/>
          <p:cNvSpPr>
            <a:spLocks noGrp="1"/>
          </p:cNvSpPr>
          <p:nvPr>
            <p:ph idx="1"/>
          </p:nvPr>
        </p:nvSpPr>
        <p:spPr/>
        <p:txBody>
          <a:bodyPr/>
          <a:lstStyle/>
          <a:p>
            <a:r>
              <a:rPr lang="en-US" dirty="0"/>
              <a:t>Insoluble fiber decreases the transit time of fecal matter through the intestines.</a:t>
            </a:r>
            <a:endParaRPr lang="en-GB" dirty="0"/>
          </a:p>
          <a:p>
            <a:r>
              <a:rPr lang="en-US" dirty="0"/>
              <a:t>Soluble fiber is known to lower blood cholesterol concentrations and normalize blood glucose.</a:t>
            </a:r>
          </a:p>
          <a:p>
            <a:r>
              <a:rPr lang="en-US" dirty="0"/>
              <a:t>Most soluble fiber undergoes metabolic processing through fermentation by bacteria in the large intestine, yielding end products (e.g., short-chain fatty acids) with broad, significant health effects.</a:t>
            </a:r>
          </a:p>
          <a:p>
            <a:r>
              <a:rPr lang="en-US" dirty="0"/>
              <a:t>Only a small amount of insoluble fiber (including some cellulose) can be broken down and fermented. </a:t>
            </a:r>
            <a:endParaRPr lang="en-GB" dirty="0"/>
          </a:p>
          <a:p>
            <a:pPr marL="0" indent="0">
              <a:buNone/>
            </a:pPr>
            <a:endParaRPr lang="en-US" dirty="0"/>
          </a:p>
          <a:p>
            <a:endParaRPr lang="en-GB" dirty="0"/>
          </a:p>
        </p:txBody>
      </p:sp>
    </p:spTree>
    <p:extLst>
      <p:ext uri="{BB962C8B-B14F-4D97-AF65-F5344CB8AC3E}">
        <p14:creationId xmlns:p14="http://schemas.microsoft.com/office/powerpoint/2010/main" val="2475994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0" y="484886"/>
            <a:ext cx="12192000" cy="846306"/>
          </a:xfrm>
        </p:spPr>
        <p:txBody>
          <a:bodyPr/>
          <a:lstStyle/>
          <a:p>
            <a:r>
              <a:rPr lang="en-US" altLang="en-US" dirty="0">
                <a:ea typeface="ＭＳ Ｐゴシック" panose="020B0600070205080204" pitchFamily="34" charset="-128"/>
              </a:rPr>
              <a:t>Table 1.3 Food Sources of Soluble</a:t>
            </a:r>
            <a:br>
              <a:rPr lang="en-US" altLang="en-US" dirty="0">
                <a:ea typeface="ＭＳ Ｐゴシック" panose="020B0600070205080204" pitchFamily="34" charset="-128"/>
              </a:rPr>
            </a:br>
            <a:r>
              <a:rPr lang="en-US" altLang="en-US" dirty="0">
                <a:ea typeface="ＭＳ Ｐゴシック" panose="020B0600070205080204" pitchFamily="34" charset="-128"/>
              </a:rPr>
              <a:t>and Insoluble Fiber</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225AF1B9-15FE-4EC0-A350-C69FBAFFED17}"/>
              </a:ext>
            </a:extLst>
          </p:cNvPr>
          <p:cNvGraphicFramePr>
            <a:graphicFrameLocks noGrp="1"/>
          </p:cNvGraphicFramePr>
          <p:nvPr>
            <p:extLst>
              <p:ext uri="{D42A27DB-BD31-4B8C-83A1-F6EECF244321}">
                <p14:modId xmlns:p14="http://schemas.microsoft.com/office/powerpoint/2010/main" val="660240922"/>
              </p:ext>
            </p:extLst>
          </p:nvPr>
        </p:nvGraphicFramePr>
        <p:xfrm>
          <a:off x="1733044" y="2211823"/>
          <a:ext cx="9240005" cy="4389120"/>
        </p:xfrm>
        <a:graphic>
          <a:graphicData uri="http://schemas.openxmlformats.org/drawingml/2006/table">
            <a:tbl>
              <a:tblPr firstRow="1">
                <a:tableStyleId>{F5AB1C69-6EDB-4FF4-983F-18BD219EF322}</a:tableStyleId>
              </a:tblPr>
              <a:tblGrid>
                <a:gridCol w="1835473">
                  <a:extLst>
                    <a:ext uri="{9D8B030D-6E8A-4147-A177-3AD203B41FA5}">
                      <a16:colId xmlns:a16="http://schemas.microsoft.com/office/drawing/2014/main" val="2601170719"/>
                    </a:ext>
                  </a:extLst>
                </a:gridCol>
                <a:gridCol w="7404532">
                  <a:extLst>
                    <a:ext uri="{9D8B030D-6E8A-4147-A177-3AD203B41FA5}">
                      <a16:colId xmlns:a16="http://schemas.microsoft.com/office/drawing/2014/main" val="1394795129"/>
                    </a:ext>
                  </a:extLst>
                </a:gridCol>
              </a:tblGrid>
              <a:tr h="325795">
                <a:tc>
                  <a:txBody>
                    <a:bodyPr/>
                    <a:lstStyle/>
                    <a:p>
                      <a:r>
                        <a:rPr lang="en-US" dirty="0">
                          <a:solidFill>
                            <a:schemeClr val="tx1"/>
                          </a:solidFill>
                          <a:latin typeface="Helvetica" panose="020B0604020202020204" pitchFamily="34" charset="0"/>
                          <a:cs typeface="Helvetica" panose="020B0604020202020204" pitchFamily="34" charset="0"/>
                        </a:rPr>
                        <a:t>Type of fiber</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Food sources</a:t>
                      </a:r>
                    </a:p>
                  </a:txBody>
                  <a:tcPr anchor="b"/>
                </a:tc>
                <a:extLst>
                  <a:ext uri="{0D108BD9-81ED-4DB2-BD59-A6C34878D82A}">
                    <a16:rowId xmlns:a16="http://schemas.microsoft.com/office/drawing/2014/main" val="80714445"/>
                  </a:ext>
                </a:extLst>
              </a:tr>
              <a:tr h="2036223">
                <a:tc>
                  <a:txBody>
                    <a:bodyPr/>
                    <a:lstStyle/>
                    <a:p>
                      <a:r>
                        <a:rPr lang="en-US" sz="1800" kern="1200" dirty="0">
                          <a:solidFill>
                            <a:schemeClr val="dk1"/>
                          </a:solidFill>
                          <a:effectLst/>
                          <a:latin typeface="+mn-lt"/>
                          <a:ea typeface="+mn-ea"/>
                          <a:cs typeface="+mn-cs"/>
                        </a:rPr>
                        <a:t>Soluble fiber</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Legumes (peas, soybeans, and other beans)</a:t>
                      </a:r>
                    </a:p>
                    <a:p>
                      <a:pPr fontAlgn="auto"/>
                      <a:r>
                        <a:rPr lang="en-US" sz="1800" kern="1200" dirty="0">
                          <a:solidFill>
                            <a:schemeClr val="dk1"/>
                          </a:solidFill>
                          <a:effectLst/>
                          <a:latin typeface="+mn-lt"/>
                          <a:ea typeface="+mn-ea"/>
                          <a:cs typeface="+mn-cs"/>
                        </a:rPr>
                        <a:t>Oats, rye, barley</a:t>
                      </a:r>
                    </a:p>
                    <a:p>
                      <a:pPr fontAlgn="auto"/>
                      <a:r>
                        <a:rPr lang="en-US" sz="1800" kern="1200" dirty="0">
                          <a:solidFill>
                            <a:schemeClr val="dk1"/>
                          </a:solidFill>
                          <a:effectLst/>
                          <a:latin typeface="+mn-lt"/>
                          <a:ea typeface="+mn-ea"/>
                          <a:cs typeface="+mn-cs"/>
                        </a:rPr>
                        <a:t>Some fruits and fruit juices (particularly prune juice, plums, and berries)</a:t>
                      </a:r>
                    </a:p>
                    <a:p>
                      <a:pPr fontAlgn="auto"/>
                      <a:r>
                        <a:rPr lang="en-US" sz="1800" kern="1200" dirty="0">
                          <a:solidFill>
                            <a:schemeClr val="dk1"/>
                          </a:solidFill>
                          <a:effectLst/>
                          <a:latin typeface="+mn-lt"/>
                          <a:ea typeface="+mn-ea"/>
                          <a:cs typeface="+mn-cs"/>
                        </a:rPr>
                        <a:t>Vegetables such as broccoli and carrots</a:t>
                      </a:r>
                    </a:p>
                    <a:p>
                      <a:pPr fontAlgn="auto"/>
                      <a:r>
                        <a:rPr lang="en-US" sz="1800" kern="1200" dirty="0">
                          <a:solidFill>
                            <a:schemeClr val="dk1"/>
                          </a:solidFill>
                          <a:effectLst/>
                          <a:latin typeface="+mn-lt"/>
                          <a:ea typeface="+mn-ea"/>
                          <a:cs typeface="+mn-cs"/>
                        </a:rPr>
                        <a:t>Root vegetables such as potatoes, sweet potatoes, and onions (skins of these vegetables are sources of insoluble fiber)</a:t>
                      </a:r>
                    </a:p>
                    <a:p>
                      <a:r>
                        <a:rPr lang="en-US" sz="1800" kern="1200" dirty="0">
                          <a:solidFill>
                            <a:schemeClr val="dk1"/>
                          </a:solidFill>
                          <a:effectLst/>
                          <a:latin typeface="+mn-lt"/>
                          <a:ea typeface="+mn-ea"/>
                          <a:cs typeface="+mn-cs"/>
                        </a:rPr>
                        <a:t>Psyllium seed husk</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81294195"/>
                  </a:ext>
                </a:extLst>
              </a:tr>
              <a:tr h="1547535">
                <a:tc>
                  <a:txBody>
                    <a:bodyPr/>
                    <a:lstStyle/>
                    <a:p>
                      <a:r>
                        <a:rPr lang="en-US" sz="1800" kern="1200" dirty="0">
                          <a:solidFill>
                            <a:schemeClr val="dk1"/>
                          </a:solidFill>
                          <a:effectLst/>
                          <a:latin typeface="+mn-lt"/>
                          <a:ea typeface="+mn-ea"/>
                          <a:cs typeface="+mn-cs"/>
                        </a:rPr>
                        <a:t>Insoluble fiber</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Whole-grain foods</a:t>
                      </a:r>
                    </a:p>
                    <a:p>
                      <a:pPr fontAlgn="auto"/>
                      <a:r>
                        <a:rPr lang="en-US" sz="1800" kern="1200" dirty="0">
                          <a:solidFill>
                            <a:schemeClr val="dk1"/>
                          </a:solidFill>
                          <a:effectLst/>
                          <a:latin typeface="+mn-lt"/>
                          <a:ea typeface="+mn-ea"/>
                          <a:cs typeface="+mn-cs"/>
                        </a:rPr>
                        <a:t>Bran</a:t>
                      </a:r>
                    </a:p>
                    <a:p>
                      <a:pPr fontAlgn="auto"/>
                      <a:r>
                        <a:rPr lang="en-US" sz="1800" kern="1200" dirty="0">
                          <a:solidFill>
                            <a:schemeClr val="dk1"/>
                          </a:solidFill>
                          <a:effectLst/>
                          <a:latin typeface="+mn-lt"/>
                          <a:ea typeface="+mn-ea"/>
                          <a:cs typeface="+mn-cs"/>
                        </a:rPr>
                        <a:t>Nuts and seeds</a:t>
                      </a:r>
                    </a:p>
                    <a:p>
                      <a:pPr fontAlgn="auto"/>
                      <a:r>
                        <a:rPr lang="en-US" sz="1800" kern="1200" dirty="0">
                          <a:solidFill>
                            <a:schemeClr val="dk1"/>
                          </a:solidFill>
                          <a:effectLst/>
                          <a:latin typeface="+mn-lt"/>
                          <a:ea typeface="+mn-ea"/>
                          <a:cs typeface="+mn-cs"/>
                        </a:rPr>
                        <a:t>Vegetables such as green beans, cauliflower, zucchini (</a:t>
                      </a:r>
                      <a:r>
                        <a:rPr lang="en-US" sz="1800" kern="1200" dirty="0" err="1">
                          <a:solidFill>
                            <a:schemeClr val="dk1"/>
                          </a:solidFill>
                          <a:effectLst/>
                          <a:latin typeface="+mn-lt"/>
                          <a:ea typeface="+mn-ea"/>
                          <a:cs typeface="+mn-cs"/>
                        </a:rPr>
                        <a:t>courgette</a:t>
                      </a:r>
                      <a:r>
                        <a:rPr lang="en-US" sz="1800" kern="1200" dirty="0">
                          <a:solidFill>
                            <a:schemeClr val="dk1"/>
                          </a:solidFill>
                          <a:effectLst/>
                          <a:latin typeface="+mn-lt"/>
                          <a:ea typeface="+mn-ea"/>
                          <a:cs typeface="+mn-cs"/>
                        </a:rPr>
                        <a:t>), and celery</a:t>
                      </a:r>
                    </a:p>
                    <a:p>
                      <a:r>
                        <a:rPr lang="en-US" sz="1800" kern="1200" dirty="0">
                          <a:solidFill>
                            <a:schemeClr val="dk1"/>
                          </a:solidFill>
                          <a:effectLst/>
                          <a:latin typeface="+mn-lt"/>
                          <a:ea typeface="+mn-ea"/>
                          <a:cs typeface="+mn-cs"/>
                        </a:rPr>
                        <a:t>Skins of some fruits, including tomatoes</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905645976"/>
                  </a:ext>
                </a:extLst>
              </a:tr>
            </a:tbl>
          </a:graphicData>
        </a:graphic>
      </p:graphicFrame>
    </p:spTree>
    <p:extLst>
      <p:ext uri="{BB962C8B-B14F-4D97-AF65-F5344CB8AC3E}">
        <p14:creationId xmlns:p14="http://schemas.microsoft.com/office/powerpoint/2010/main" val="3296267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(Lipid)</a:t>
            </a:r>
          </a:p>
        </p:txBody>
      </p:sp>
      <p:sp>
        <p:nvSpPr>
          <p:cNvPr id="3" name="Content Placeholder 2"/>
          <p:cNvSpPr>
            <a:spLocks noGrp="1"/>
          </p:cNvSpPr>
          <p:nvPr>
            <p:ph idx="1"/>
          </p:nvPr>
        </p:nvSpPr>
        <p:spPr>
          <a:xfrm>
            <a:off x="838200" y="1646554"/>
            <a:ext cx="10852230" cy="4168338"/>
          </a:xfrm>
        </p:spPr>
        <p:txBody>
          <a:bodyPr/>
          <a:lstStyle/>
          <a:p>
            <a:pPr lvl="1"/>
            <a:r>
              <a:rPr lang="en-US" sz="2800" dirty="0"/>
              <a:t>There are three main classes of lipids</a:t>
            </a:r>
          </a:p>
          <a:p>
            <a:pPr marL="1371600" lvl="2" indent="-457200">
              <a:buFont typeface="+mj-lt"/>
              <a:buAutoNum type="arabicPeriod"/>
            </a:pPr>
            <a:r>
              <a:rPr lang="en-US" sz="2400" dirty="0"/>
              <a:t>Simple</a:t>
            </a:r>
          </a:p>
          <a:p>
            <a:pPr marL="1371600" lvl="2" indent="-457200">
              <a:buFont typeface="+mj-lt"/>
              <a:buAutoNum type="arabicPeriod"/>
            </a:pPr>
            <a:r>
              <a:rPr lang="en-US" sz="2400" dirty="0"/>
              <a:t>Compound</a:t>
            </a:r>
          </a:p>
          <a:p>
            <a:pPr marL="1371600" lvl="2" indent="-457200">
              <a:buFont typeface="+mj-lt"/>
              <a:buAutoNum type="arabicPeriod"/>
            </a:pPr>
            <a:r>
              <a:rPr lang="en-US" sz="2400" dirty="0"/>
              <a:t>Derived</a:t>
            </a:r>
          </a:p>
          <a:p>
            <a:pPr lvl="1"/>
            <a:r>
              <a:rPr lang="en-US" sz="2800" dirty="0"/>
              <a:t>Lipids are compounds that are soluble in organic solvents, such as acetone, ether, and chloroform. </a:t>
            </a:r>
            <a:endParaRPr lang="en-GB" sz="2800" dirty="0"/>
          </a:p>
          <a:p>
            <a:pPr lvl="1"/>
            <a:r>
              <a:rPr lang="en-US" sz="2800" dirty="0"/>
              <a:t>The term </a:t>
            </a:r>
            <a:r>
              <a:rPr lang="en-US" sz="2800" i="1" dirty="0"/>
              <a:t>lipid</a:t>
            </a:r>
            <a:r>
              <a:rPr lang="en-US" sz="2800" dirty="0"/>
              <a:t> is derived from the Greek word </a:t>
            </a:r>
            <a:r>
              <a:rPr lang="en-US" sz="2800" i="1" dirty="0"/>
              <a:t>lipos</a:t>
            </a:r>
            <a:r>
              <a:rPr lang="en-US" sz="2800" dirty="0"/>
              <a:t> (meaning fat) and is a general name for oils, fats, waxes, and related compounds. </a:t>
            </a: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r>
              <a:rPr lang="en-GB" sz="1400" b="0" i="1" dirty="0">
                <a:latin typeface="Arial" panose="020B0604020202020204" pitchFamily="34" charset="0"/>
                <a:cs typeface="Arial" panose="020B0604020202020204" pitchFamily="34" charset="0"/>
              </a:rPr>
              <a:t>(continued)</a:t>
            </a:r>
          </a:p>
          <a:p>
            <a:pPr lvl="1"/>
            <a:endParaRPr lang="en-GB" sz="2800" dirty="0"/>
          </a:p>
          <a:p>
            <a:pPr marL="457200" lvl="1" indent="0">
              <a:buNone/>
            </a:pPr>
            <a:endParaRPr lang="en-GB" sz="2000" dirty="0"/>
          </a:p>
          <a:p>
            <a:endParaRPr lang="en-GB" dirty="0"/>
          </a:p>
        </p:txBody>
      </p:sp>
    </p:spTree>
    <p:extLst>
      <p:ext uri="{BB962C8B-B14F-4D97-AF65-F5344CB8AC3E}">
        <p14:creationId xmlns:p14="http://schemas.microsoft.com/office/powerpoint/2010/main" val="2445838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(Lipid) </a:t>
            </a:r>
            <a:r>
              <a:rPr lang="en-GB" sz="2400" i="1" dirty="0">
                <a:latin typeface="Arial" panose="020B0604020202020204" pitchFamily="34" charset="0"/>
                <a:cs typeface="Arial" panose="020B0604020202020204" pitchFamily="34" charset="0"/>
              </a:rPr>
              <a:t>(continued)</a:t>
            </a:r>
            <a:endParaRPr lang="en-GB" sz="2400" dirty="0"/>
          </a:p>
        </p:txBody>
      </p:sp>
      <p:sp>
        <p:nvSpPr>
          <p:cNvPr id="3" name="Content Placeholder 2"/>
          <p:cNvSpPr>
            <a:spLocks noGrp="1"/>
          </p:cNvSpPr>
          <p:nvPr>
            <p:ph idx="1"/>
          </p:nvPr>
        </p:nvSpPr>
        <p:spPr>
          <a:xfrm>
            <a:off x="838200" y="1646554"/>
            <a:ext cx="10852230" cy="4168338"/>
          </a:xfrm>
        </p:spPr>
        <p:txBody>
          <a:bodyPr/>
          <a:lstStyle/>
          <a:p>
            <a:pPr lvl="1"/>
            <a:r>
              <a:rPr lang="en-US" sz="2800" dirty="0"/>
              <a:t>Oils are liquid at room temperature, whereas fats are solid.</a:t>
            </a:r>
          </a:p>
          <a:p>
            <a:pPr lvl="1"/>
            <a:r>
              <a:rPr lang="en-US" sz="2800" dirty="0"/>
              <a:t>Fat carries many aromatic substances and makes food</a:t>
            </a:r>
          </a:p>
          <a:p>
            <a:pPr lvl="2"/>
            <a:r>
              <a:rPr lang="en-US" sz="2400" dirty="0"/>
              <a:t>Tastier</a:t>
            </a:r>
          </a:p>
          <a:p>
            <a:pPr lvl="2"/>
            <a:r>
              <a:rPr lang="en-US" sz="2400" dirty="0"/>
              <a:t>More attractive</a:t>
            </a:r>
          </a:p>
          <a:p>
            <a:pPr lvl="2"/>
            <a:r>
              <a:rPr lang="en-US" sz="2400" dirty="0"/>
              <a:t>Creamier</a:t>
            </a:r>
          </a:p>
          <a:p>
            <a:pPr lvl="2"/>
            <a:r>
              <a:rPr lang="en-US" sz="2400" dirty="0"/>
              <a:t>More appetizing</a:t>
            </a:r>
          </a:p>
          <a:p>
            <a:pPr lvl="2"/>
            <a:r>
              <a:rPr lang="en-US" sz="2400" dirty="0"/>
              <a:t>More energy dense</a:t>
            </a:r>
            <a:endParaRPr lang="en-GB" sz="2400" dirty="0"/>
          </a:p>
          <a:p>
            <a:pPr marL="457200" lvl="1" indent="0">
              <a:buNone/>
            </a:pPr>
            <a:endParaRPr lang="en-GB" sz="2000" dirty="0"/>
          </a:p>
          <a:p>
            <a:endParaRPr lang="en-GB" dirty="0"/>
          </a:p>
        </p:txBody>
      </p:sp>
    </p:spTree>
    <p:extLst>
      <p:ext uri="{BB962C8B-B14F-4D97-AF65-F5344CB8AC3E}">
        <p14:creationId xmlns:p14="http://schemas.microsoft.com/office/powerpoint/2010/main" val="755153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84390004"/>
              </p:ext>
            </p:extLst>
          </p:nvPr>
        </p:nvGraphicFramePr>
        <p:xfrm>
          <a:off x="1415288" y="1918981"/>
          <a:ext cx="9361424" cy="3937000"/>
        </p:xfrm>
        <a:graphic>
          <a:graphicData uri="http://schemas.openxmlformats.org/drawingml/2006/table">
            <a:tbl>
              <a:tblPr firstRow="1">
                <a:tableStyleId>{F5AB1C69-6EDB-4FF4-983F-18BD219EF322}</a:tableStyleId>
              </a:tblPr>
              <a:tblGrid>
                <a:gridCol w="2188233">
                  <a:extLst>
                    <a:ext uri="{9D8B030D-6E8A-4147-A177-3AD203B41FA5}">
                      <a16:colId xmlns:a16="http://schemas.microsoft.com/office/drawing/2014/main" val="4080820100"/>
                    </a:ext>
                  </a:extLst>
                </a:gridCol>
                <a:gridCol w="1769309">
                  <a:extLst>
                    <a:ext uri="{9D8B030D-6E8A-4147-A177-3AD203B41FA5}">
                      <a16:colId xmlns:a16="http://schemas.microsoft.com/office/drawing/2014/main" val="2246841482"/>
                    </a:ext>
                  </a:extLst>
                </a:gridCol>
                <a:gridCol w="5403882">
                  <a:extLst>
                    <a:ext uri="{9D8B030D-6E8A-4147-A177-3AD203B41FA5}">
                      <a16:colId xmlns:a16="http://schemas.microsoft.com/office/drawing/2014/main" val="2819541665"/>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Lipid class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Lipid type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Examples</a:t>
                      </a:r>
                    </a:p>
                  </a:txBody>
                  <a:tcPr anchor="b"/>
                </a:tc>
                <a:extLst>
                  <a:ext uri="{0D108BD9-81ED-4DB2-BD59-A6C34878D82A}">
                    <a16:rowId xmlns:a16="http://schemas.microsoft.com/office/drawing/2014/main" val="1066365949"/>
                  </a:ext>
                </a:extLst>
              </a:tr>
              <a:tr h="370840">
                <a:tc>
                  <a:txBody>
                    <a:bodyPr/>
                    <a:lstStyle/>
                    <a:p>
                      <a:r>
                        <a:rPr lang="en-US" sz="1800" kern="1200" dirty="0">
                          <a:solidFill>
                            <a:schemeClr val="dk1"/>
                          </a:solidFill>
                          <a:effectLst/>
                          <a:latin typeface="+mn-lt"/>
                          <a:ea typeface="+mn-ea"/>
                          <a:cs typeface="+mn-cs"/>
                        </a:rPr>
                        <a:t>Simple lipids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Neutral fats</a:t>
                      </a:r>
                    </a:p>
                    <a:p>
                      <a:r>
                        <a:rPr lang="en-US" sz="1800" kern="1200" dirty="0">
                          <a:solidFill>
                            <a:schemeClr val="dk1"/>
                          </a:solidFill>
                          <a:effectLst/>
                          <a:latin typeface="+mn-lt"/>
                          <a:ea typeface="+mn-ea"/>
                          <a:cs typeface="+mn-cs"/>
                        </a:rPr>
                        <a:t>Waxes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Triacylglycerol (triglyceride)</a:t>
                      </a:r>
                    </a:p>
                    <a:p>
                      <a:r>
                        <a:rPr lang="en-US" sz="1800" kern="1200" dirty="0">
                          <a:solidFill>
                            <a:schemeClr val="dk1"/>
                          </a:solidFill>
                          <a:effectLst/>
                          <a:latin typeface="+mn-lt"/>
                          <a:ea typeface="+mn-ea"/>
                          <a:cs typeface="+mn-cs"/>
                        </a:rPr>
                        <a:t>Beeswax</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Compound lipids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Phospholipids</a:t>
                      </a:r>
                    </a:p>
                    <a:p>
                      <a:pPr fontAlgn="auto"/>
                      <a:r>
                        <a:rPr lang="en-US" sz="1800" kern="1200" dirty="0">
                          <a:solidFill>
                            <a:schemeClr val="dk1"/>
                          </a:solidFill>
                          <a:effectLst/>
                          <a:latin typeface="+mn-lt"/>
                          <a:ea typeface="+mn-ea"/>
                          <a:cs typeface="+mn-cs"/>
                        </a:rPr>
                        <a:t>Glycolipids</a:t>
                      </a:r>
                    </a:p>
                    <a:p>
                      <a:r>
                        <a:rPr lang="en-US" sz="1800" kern="1200" dirty="0">
                          <a:solidFill>
                            <a:schemeClr val="dk1"/>
                          </a:solidFill>
                          <a:effectLst/>
                          <a:latin typeface="+mn-lt"/>
                          <a:ea typeface="+mn-ea"/>
                          <a:cs typeface="+mn-cs"/>
                        </a:rPr>
                        <a:t>Lipoproteins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err="1">
                          <a:solidFill>
                            <a:schemeClr val="dk1"/>
                          </a:solidFill>
                          <a:effectLst/>
                          <a:latin typeface="+mn-lt"/>
                          <a:ea typeface="+mn-ea"/>
                          <a:cs typeface="+mn-cs"/>
                        </a:rPr>
                        <a:t>Lecithins</a:t>
                      </a:r>
                      <a:r>
                        <a:rPr lang="en-US" sz="1800" kern="1200" dirty="0">
                          <a:solidFill>
                            <a:schemeClr val="dk1"/>
                          </a:solidFill>
                          <a:effectLst/>
                          <a:latin typeface="+mn-lt"/>
                          <a:ea typeface="+mn-ea"/>
                          <a:cs typeface="+mn-cs"/>
                        </a:rPr>
                        <a:t>, cephalins, </a:t>
                      </a:r>
                      <a:r>
                        <a:rPr lang="en-US" sz="1800" kern="1200" dirty="0" err="1">
                          <a:solidFill>
                            <a:schemeClr val="dk1"/>
                          </a:solidFill>
                          <a:effectLst/>
                          <a:latin typeface="+mn-lt"/>
                          <a:ea typeface="+mn-ea"/>
                          <a:cs typeface="+mn-cs"/>
                        </a:rPr>
                        <a:t>lipositols</a:t>
                      </a:r>
                      <a:endParaRPr lang="en-US" sz="1800" kern="1200" dirty="0">
                        <a:solidFill>
                          <a:schemeClr val="dk1"/>
                        </a:solidFill>
                        <a:effectLst/>
                        <a:latin typeface="+mn-lt"/>
                        <a:ea typeface="+mn-ea"/>
                        <a:cs typeface="+mn-cs"/>
                      </a:endParaRPr>
                    </a:p>
                    <a:p>
                      <a:pPr fontAlgn="auto"/>
                      <a:r>
                        <a:rPr lang="en-US" sz="1800" kern="1200" dirty="0">
                          <a:solidFill>
                            <a:schemeClr val="dk1"/>
                          </a:solidFill>
                          <a:effectLst/>
                          <a:latin typeface="+mn-lt"/>
                          <a:ea typeface="+mn-ea"/>
                          <a:cs typeface="+mn-cs"/>
                        </a:rPr>
                        <a:t>Cerebrosides, gangliosides</a:t>
                      </a:r>
                    </a:p>
                    <a:p>
                      <a:r>
                        <a:rPr lang="en-US" sz="1800" kern="1200" dirty="0">
                          <a:solidFill>
                            <a:schemeClr val="dk1"/>
                          </a:solidFill>
                          <a:effectLst/>
                          <a:latin typeface="+mn-lt"/>
                          <a:ea typeface="+mn-ea"/>
                          <a:cs typeface="+mn-cs"/>
                        </a:rPr>
                        <a:t>Chylomicrons, very low-density lipoproteins (VLDL), low-density lipoproteins (LDL), high-density lipoproteins (HDL)</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Derived lipids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Fatty acids</a:t>
                      </a:r>
                    </a:p>
                    <a:p>
                      <a:pPr fontAlgn="auto"/>
                      <a:r>
                        <a:rPr lang="en-US" sz="1800" kern="1200" dirty="0">
                          <a:solidFill>
                            <a:schemeClr val="dk1"/>
                          </a:solidFill>
                          <a:effectLst/>
                          <a:latin typeface="+mn-lt"/>
                          <a:ea typeface="+mn-ea"/>
                          <a:cs typeface="+mn-cs"/>
                        </a:rPr>
                        <a:t>Steroids</a:t>
                      </a:r>
                    </a:p>
                    <a:p>
                      <a:pPr fontAlgn="auto"/>
                      <a:endParaRPr lang="en-US" sz="1800" kern="1200" dirty="0">
                        <a:solidFill>
                          <a:schemeClr val="dk1"/>
                        </a:solidFill>
                        <a:effectLst/>
                        <a:latin typeface="+mn-lt"/>
                        <a:ea typeface="+mn-ea"/>
                        <a:cs typeface="+mn-cs"/>
                      </a:endParaRPr>
                    </a:p>
                    <a:p>
                      <a:r>
                        <a:rPr lang="en-US" sz="1800" kern="1200" dirty="0">
                          <a:solidFill>
                            <a:schemeClr val="dk1"/>
                          </a:solidFill>
                          <a:effectLst/>
                          <a:latin typeface="+mn-lt"/>
                          <a:ea typeface="+mn-ea"/>
                          <a:cs typeface="+mn-cs"/>
                        </a:rPr>
                        <a:t>Hydrocarbons</a:t>
                      </a:r>
                      <a:endParaRPr lang="en-US" dirty="0">
                        <a:latin typeface="Helvetica" panose="020B0604020202020204" pitchFamily="34" charset="0"/>
                        <a:cs typeface="Helvetica" panose="020B0604020202020204" pitchFamily="34" charset="0"/>
                      </a:endParaRPr>
                    </a:p>
                  </a:txBody>
                  <a:tcPr/>
                </a:tc>
                <a:tc>
                  <a:txBody>
                    <a:bodyPr/>
                    <a:lstStyle/>
                    <a:p>
                      <a:pPr fontAlgn="auto"/>
                      <a:r>
                        <a:rPr lang="en-US" sz="1800" kern="1200" dirty="0">
                          <a:solidFill>
                            <a:schemeClr val="dk1"/>
                          </a:solidFill>
                          <a:effectLst/>
                          <a:latin typeface="+mn-lt"/>
                          <a:ea typeface="+mn-ea"/>
                          <a:cs typeface="+mn-cs"/>
                        </a:rPr>
                        <a:t>Palmitic acid, oleic acid, stearic acid, linoleic acid</a:t>
                      </a:r>
                    </a:p>
                    <a:p>
                      <a:pPr fontAlgn="auto"/>
                      <a:r>
                        <a:rPr lang="en-US" sz="1800" kern="1200" dirty="0">
                          <a:solidFill>
                            <a:schemeClr val="dk1"/>
                          </a:solidFill>
                          <a:effectLst/>
                          <a:latin typeface="+mn-lt"/>
                          <a:ea typeface="+mn-ea"/>
                          <a:cs typeface="+mn-cs"/>
                        </a:rPr>
                        <a:t>Cholesterol, ergosterol, cortisol, bile acids, vitamin D, estrogens, progesterone, androgens</a:t>
                      </a:r>
                    </a:p>
                    <a:p>
                      <a:r>
                        <a:rPr lang="en-US" sz="1800" kern="1200" dirty="0">
                          <a:solidFill>
                            <a:schemeClr val="dk1"/>
                          </a:solidFill>
                          <a:effectLst/>
                          <a:latin typeface="+mn-lt"/>
                          <a:ea typeface="+mn-ea"/>
                          <a:cs typeface="+mn-cs"/>
                        </a:rPr>
                        <a:t>Terpenes</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bl>
          </a:graphicData>
        </a:graphic>
      </p:graphicFrame>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0" y="728214"/>
            <a:ext cx="12192000" cy="846306"/>
          </a:xfrm>
        </p:spPr>
        <p:txBody>
          <a:bodyPr/>
          <a:lstStyle/>
          <a:p>
            <a:r>
              <a:rPr lang="en-US" altLang="en-US" dirty="0">
                <a:ea typeface="ＭＳ Ｐゴシック" panose="020B0600070205080204" pitchFamily="34" charset="-128"/>
              </a:rPr>
              <a:t>Table 1.4 Three Classes of Lipids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394817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 of Lipids</a:t>
            </a:r>
          </a:p>
        </p:txBody>
      </p:sp>
      <p:sp>
        <p:nvSpPr>
          <p:cNvPr id="3" name="Content Placeholder 2"/>
          <p:cNvSpPr>
            <a:spLocks noGrp="1"/>
          </p:cNvSpPr>
          <p:nvPr>
            <p:ph idx="1"/>
          </p:nvPr>
        </p:nvSpPr>
        <p:spPr/>
        <p:txBody>
          <a:bodyPr/>
          <a:lstStyle/>
          <a:p>
            <a:pPr lvl="1"/>
            <a:r>
              <a:rPr lang="en-US" sz="2800" dirty="0"/>
              <a:t>They are a fuel to most cells and an important energy source for contracting muscle, providing 9 kcal/g.</a:t>
            </a:r>
            <a:endParaRPr lang="en-GB" sz="2800" dirty="0"/>
          </a:p>
          <a:p>
            <a:pPr lvl="1"/>
            <a:r>
              <a:rPr lang="en-US" sz="2800" dirty="0"/>
              <a:t>Fat protects vital organs, such as the heart, liver, spleen, kidneys, brain, and spinal cord. </a:t>
            </a:r>
            <a:endParaRPr lang="en-GB" sz="2800" dirty="0"/>
          </a:p>
          <a:p>
            <a:pPr lvl="1"/>
            <a:r>
              <a:rPr lang="en-US" sz="2800" dirty="0"/>
              <a:t>The intake of fat-soluble vitamins A, D, E, and K and carotenoids is dependent on the daily fat intake, and fats provide the transport medium in the body.</a:t>
            </a: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endParaRPr lang="en-GB" sz="1400" b="0" i="1" dirty="0">
              <a:latin typeface="Arial" panose="020B0604020202020204" pitchFamily="34" charset="0"/>
              <a:cs typeface="Arial" panose="020B0604020202020204" pitchFamily="34" charset="0"/>
            </a:endParaRPr>
          </a:p>
          <a:p>
            <a:pPr marL="457200" lvl="1" indent="0" algn="r">
              <a:buNone/>
            </a:pPr>
            <a:r>
              <a:rPr lang="en-GB" sz="1400" b="0" i="1" dirty="0">
                <a:latin typeface="Arial" panose="020B0604020202020204" pitchFamily="34" charset="0"/>
                <a:cs typeface="Arial" panose="020B0604020202020204" pitchFamily="34" charset="0"/>
              </a:rPr>
              <a:t>(continued)</a:t>
            </a:r>
          </a:p>
          <a:p>
            <a:pPr lvl="1"/>
            <a:endParaRPr lang="en-US" sz="2800" dirty="0"/>
          </a:p>
        </p:txBody>
      </p:sp>
    </p:spTree>
    <p:extLst>
      <p:ext uri="{BB962C8B-B14F-4D97-AF65-F5344CB8AC3E}">
        <p14:creationId xmlns:p14="http://schemas.microsoft.com/office/powerpoint/2010/main" val="4119619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57686"/>
            <a:ext cx="10515600" cy="409790"/>
          </a:xfrm>
        </p:spPr>
        <p:txBody>
          <a:bodyPr/>
          <a:lstStyle/>
          <a:p>
            <a:r>
              <a:rPr lang="en-GB" dirty="0"/>
              <a:t>Functions of Lipids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384172"/>
            <a:ext cx="10515600" cy="4168338"/>
          </a:xfrm>
        </p:spPr>
        <p:txBody>
          <a:bodyPr/>
          <a:lstStyle/>
          <a:p>
            <a:pPr lvl="1"/>
            <a:r>
              <a:rPr lang="en-US" sz="2800" dirty="0"/>
              <a:t>Phospholipids and cholesterol are important constituents of cell membranes.</a:t>
            </a:r>
            <a:endParaRPr lang="en-US" sz="1400" i="1" dirty="0"/>
          </a:p>
          <a:p>
            <a:pPr lvl="1"/>
            <a:r>
              <a:rPr lang="en-US" sz="2800" dirty="0"/>
              <a:t>Cholesterol is also an important precursor in the formation of bile and is itself an important component of bile.</a:t>
            </a:r>
            <a:endParaRPr lang="en-GB" sz="2800" dirty="0"/>
          </a:p>
          <a:p>
            <a:pPr lvl="1"/>
            <a:r>
              <a:rPr lang="en-US" sz="2800" dirty="0"/>
              <a:t>Cholesterol is a precursor for important hormones, in particular steroids, such as testosterone, estrogen, and cortisol.</a:t>
            </a:r>
          </a:p>
          <a:p>
            <a:pPr lvl="1"/>
            <a:r>
              <a:rPr lang="en-US" sz="2800" dirty="0"/>
              <a:t>Linoleic acid plays an important role in the formation of eicosanoids.</a:t>
            </a:r>
            <a:r>
              <a:rPr lang="en-GB" sz="2800" i="1" dirty="0"/>
              <a:t>            </a:t>
            </a:r>
            <a:r>
              <a:rPr lang="en-GB" sz="2000" i="1" dirty="0"/>
              <a:t>						</a:t>
            </a:r>
            <a:endParaRPr lang="en-GB" sz="2000" dirty="0"/>
          </a:p>
          <a:p>
            <a:pPr lvl="1"/>
            <a:endParaRPr lang="en-GB" sz="2000" dirty="0"/>
          </a:p>
          <a:p>
            <a:pPr marL="0" indent="0" algn="r">
              <a:buNone/>
            </a:pP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2971839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57686"/>
            <a:ext cx="10515600" cy="409790"/>
          </a:xfrm>
        </p:spPr>
        <p:txBody>
          <a:bodyPr/>
          <a:lstStyle/>
          <a:p>
            <a:r>
              <a:rPr lang="en-GB" dirty="0"/>
              <a:t>Functions of Lipids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384172"/>
            <a:ext cx="10515600" cy="4168338"/>
          </a:xfrm>
        </p:spPr>
        <p:txBody>
          <a:bodyPr/>
          <a:lstStyle/>
          <a:p>
            <a:pPr lvl="1"/>
            <a:r>
              <a:rPr lang="en-US" sz="2800" i="1" dirty="0"/>
              <a:t>Trans</a:t>
            </a:r>
            <a:r>
              <a:rPr lang="en-US" sz="2800" dirty="0"/>
              <a:t> fatty acids have a slightly different chemical configuration than </a:t>
            </a:r>
            <a:r>
              <a:rPr lang="en-US" sz="2800" i="1" dirty="0"/>
              <a:t>cis</a:t>
            </a:r>
            <a:r>
              <a:rPr lang="en-US" sz="2800" dirty="0"/>
              <a:t> fatty acids and are recognized as a cardiovascular risk factor. </a:t>
            </a:r>
          </a:p>
          <a:p>
            <a:pPr lvl="1"/>
            <a:r>
              <a:rPr lang="en-US" sz="2800" i="1" dirty="0"/>
              <a:t>Trans</a:t>
            </a:r>
            <a:r>
              <a:rPr lang="en-US" sz="2800" dirty="0"/>
              <a:t> fatty acids are a common constituent of hydrogenated fats and oils.</a:t>
            </a:r>
            <a:endParaRPr lang="en-GB" sz="2800" dirty="0"/>
          </a:p>
          <a:p>
            <a:pPr lvl="1"/>
            <a:r>
              <a:rPr lang="en-US" sz="2800" dirty="0"/>
              <a:t>Linoleic </a:t>
            </a:r>
            <a:r>
              <a:rPr lang="en-GB" sz="2800" dirty="0"/>
              <a:t>and </a:t>
            </a:r>
            <a:r>
              <a:rPr lang="el-GR" sz="2800" dirty="0"/>
              <a:t>α</a:t>
            </a:r>
            <a:r>
              <a:rPr lang="en-GB" sz="2800" dirty="0"/>
              <a:t>-linolenic acids are members of omega-6 (</a:t>
            </a:r>
            <a:r>
              <a:rPr lang="en-GB" sz="2800" i="1" dirty="0"/>
              <a:t>n</a:t>
            </a:r>
            <a:r>
              <a:rPr lang="en-GB" sz="2800" dirty="0"/>
              <a:t>-6) and omega-3 (</a:t>
            </a:r>
            <a:r>
              <a:rPr lang="en-GB" sz="2800" i="1" dirty="0"/>
              <a:t>n</a:t>
            </a:r>
            <a:r>
              <a:rPr lang="en-GB" sz="2800" dirty="0"/>
              <a:t>-3) fatty acid families, respectively. Both are essential and must be supplied by the diet.</a:t>
            </a:r>
            <a:endParaRPr lang="en-GB" dirty="0"/>
          </a:p>
        </p:txBody>
      </p:sp>
    </p:spTree>
    <p:extLst>
      <p:ext uri="{BB962C8B-B14F-4D97-AF65-F5344CB8AC3E}">
        <p14:creationId xmlns:p14="http://schemas.microsoft.com/office/powerpoint/2010/main" val="1514458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a:t>
            </a:r>
          </a:p>
        </p:txBody>
      </p:sp>
      <p:sp>
        <p:nvSpPr>
          <p:cNvPr id="3" name="Content Placeholder 2"/>
          <p:cNvSpPr>
            <a:spLocks noGrp="1"/>
          </p:cNvSpPr>
          <p:nvPr>
            <p:ph idx="1"/>
          </p:nvPr>
        </p:nvSpPr>
        <p:spPr>
          <a:xfrm>
            <a:off x="1103312" y="1333647"/>
            <a:ext cx="8946541" cy="4195481"/>
          </a:xfrm>
        </p:spPr>
        <p:txBody>
          <a:bodyPr vert="horz" lIns="91440" tIns="45720" rIns="91440" bIns="45720" rtlCol="0" anchor="t">
            <a:normAutofit fontScale="92500" lnSpcReduction="10000"/>
          </a:bodyPr>
          <a:lstStyle/>
          <a:p>
            <a:pPr lvl="1"/>
            <a:r>
              <a:rPr lang="en-US" sz="2800" dirty="0"/>
              <a:t>Twenty different amino acids are commonly found in proteins. </a:t>
            </a:r>
            <a:endParaRPr lang="en-GB" sz="2800" dirty="0"/>
          </a:p>
          <a:p>
            <a:pPr lvl="1">
              <a:buClr>
                <a:srgbClr val="8AD0D6"/>
              </a:buClr>
            </a:pPr>
            <a:r>
              <a:rPr lang="en-US" sz="2800" dirty="0"/>
              <a:t>Proteins provide structure to all cells in </a:t>
            </a:r>
            <a:r>
              <a:rPr lang="en-US" sz="2800" dirty="0" err="1"/>
              <a:t>thehuman</a:t>
            </a:r>
            <a:r>
              <a:rPr lang="en-US" sz="2800" dirty="0"/>
              <a:t> body. </a:t>
            </a:r>
            <a:endParaRPr lang="en-GB" sz="2800" dirty="0"/>
          </a:p>
          <a:p>
            <a:pPr lvl="1">
              <a:buClr>
                <a:srgbClr val="8AD0D6"/>
              </a:buClr>
            </a:pPr>
            <a:r>
              <a:rPr lang="en-US" sz="2800"/>
              <a:t>Muscle, skin, and hair are largely composed </a:t>
            </a:r>
            <a:r>
              <a:rPr lang="en-US" sz="2800" err="1"/>
              <a:t>ofprotein</a:t>
            </a:r>
            <a:r>
              <a:rPr lang="en-US" sz="2800"/>
              <a:t>. </a:t>
            </a:r>
            <a:r>
              <a:rPr lang="en-GB" sz="2800"/>
              <a:t>When a diet is deficient in </a:t>
            </a:r>
            <a:r>
              <a:rPr lang="en-GB" sz="2800" err="1"/>
              <a:t>protein,these</a:t>
            </a:r>
            <a:r>
              <a:rPr lang="en-GB" sz="2800"/>
              <a:t> structures break down, resulting </a:t>
            </a:r>
            <a:r>
              <a:rPr lang="en-GB" sz="2800" err="1"/>
              <a:t>inreduced</a:t>
            </a:r>
            <a:r>
              <a:rPr lang="en-GB" sz="2800"/>
              <a:t> muscle mass, loss of skin </a:t>
            </a:r>
            <a:r>
              <a:rPr lang="en-GB" sz="2800" err="1"/>
              <a:t>elasticity,and</a:t>
            </a:r>
            <a:r>
              <a:rPr lang="en-GB" sz="2800"/>
              <a:t> thinning hair.</a:t>
            </a:r>
            <a:endParaRPr lang="en-US" sz="2800"/>
          </a:p>
          <a:p>
            <a:pPr lvl="1">
              <a:buClr>
                <a:srgbClr val="8AD0D6"/>
              </a:buClr>
            </a:pPr>
            <a:r>
              <a:rPr lang="en-GB" sz="2800"/>
              <a:t>Many proteins are enzymes that increase </a:t>
            </a:r>
            <a:r>
              <a:rPr lang="en-GB" sz="2800" err="1"/>
              <a:t>therate</a:t>
            </a:r>
            <a:r>
              <a:rPr lang="en-GB" sz="2800"/>
              <a:t> of metabolic reactions.</a:t>
            </a:r>
            <a:r>
              <a:rPr lang="en-US" sz="2800" dirty="0"/>
              <a:t> </a:t>
            </a:r>
            <a:endParaRPr lang="en-US" dirty="0"/>
          </a:p>
          <a:p>
            <a:pPr lvl="1"/>
            <a:endParaRPr lang="en-US" sz="2800" dirty="0"/>
          </a:p>
          <a:p>
            <a:pPr marL="457200" lvl="1" indent="0">
              <a:buNone/>
            </a:pPr>
            <a:endParaRPr lang="en-GB" dirty="0"/>
          </a:p>
        </p:txBody>
      </p:sp>
    </p:spTree>
    <p:extLst>
      <p:ext uri="{BB962C8B-B14F-4D97-AF65-F5344CB8AC3E}">
        <p14:creationId xmlns:p14="http://schemas.microsoft.com/office/powerpoint/2010/main" val="2675773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Amino Acids</a:t>
            </a:r>
          </a:p>
        </p:txBody>
      </p:sp>
      <p:sp>
        <p:nvSpPr>
          <p:cNvPr id="3" name="Content Placeholder 2"/>
          <p:cNvSpPr>
            <a:spLocks noGrp="1"/>
          </p:cNvSpPr>
          <p:nvPr>
            <p:ph idx="1"/>
          </p:nvPr>
        </p:nvSpPr>
        <p:spPr>
          <a:xfrm>
            <a:off x="818452" y="1333647"/>
            <a:ext cx="10142952" cy="4195481"/>
          </a:xfrm>
        </p:spPr>
        <p:txBody>
          <a:bodyPr vert="horz" lIns="91440" tIns="45720" rIns="91440" bIns="45720" rtlCol="0" anchor="t">
            <a:noAutofit/>
          </a:bodyPr>
          <a:lstStyle/>
          <a:p>
            <a:r>
              <a:rPr lang="en-US" sz="2800" dirty="0"/>
              <a:t>Amino acids are the building blocks of all proteins. </a:t>
            </a:r>
          </a:p>
          <a:p>
            <a:r>
              <a:rPr lang="en-US" sz="2800" dirty="0"/>
              <a:t>Amino acids are bound to each other in a protein by so-called peptide bonds.</a:t>
            </a:r>
          </a:p>
          <a:p>
            <a:r>
              <a:rPr lang="en-US" sz="2800" dirty="0"/>
              <a:t>Nine of the amino acids are described as essential because they cannot be synthesized in the human body and so must be obtained from food.</a:t>
            </a:r>
            <a:endParaRPr lang="en-GB" sz="2800" dirty="0"/>
          </a:p>
        </p:txBody>
      </p:sp>
    </p:spTree>
    <p:extLst>
      <p:ext uri="{BB962C8B-B14F-4D97-AF65-F5344CB8AC3E}">
        <p14:creationId xmlns:p14="http://schemas.microsoft.com/office/powerpoint/2010/main" val="3204086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Intake</a:t>
            </a:r>
          </a:p>
        </p:txBody>
      </p:sp>
      <p:sp>
        <p:nvSpPr>
          <p:cNvPr id="3" name="Content Placeholder 2"/>
          <p:cNvSpPr>
            <a:spLocks noGrp="1"/>
          </p:cNvSpPr>
          <p:nvPr>
            <p:ph idx="1"/>
          </p:nvPr>
        </p:nvSpPr>
        <p:spPr>
          <a:xfrm>
            <a:off x="1103312" y="1148488"/>
            <a:ext cx="8946541" cy="4195481"/>
          </a:xfrm>
        </p:spPr>
        <p:txBody>
          <a:bodyPr vert="horz" lIns="91440" tIns="45720" rIns="91440" bIns="45720" rtlCol="0" anchor="t">
            <a:normAutofit fontScale="92500" lnSpcReduction="10000"/>
          </a:bodyPr>
          <a:lstStyle/>
          <a:p>
            <a:pPr lvl="1"/>
            <a:r>
              <a:rPr lang="en-US" sz="2800" dirty="0"/>
              <a:t>Recommended protein intakes vary worldwide between 0.8 and 1.2 g/kg body weight. </a:t>
            </a:r>
            <a:endParaRPr lang="en-GB" sz="2800" dirty="0"/>
          </a:p>
          <a:p>
            <a:pPr lvl="1"/>
            <a:r>
              <a:rPr lang="en-US" sz="2800" dirty="0"/>
              <a:t>Unlike carbohydrate and fat, protein has not been associated with negative health effects.</a:t>
            </a:r>
            <a:endParaRPr lang="en-GB" sz="2800" dirty="0"/>
          </a:p>
          <a:p>
            <a:pPr lvl="1"/>
            <a:r>
              <a:rPr lang="en-US" sz="2800" dirty="0"/>
              <a:t>Proteins that contain all the essential amino acids are called complete proteins, or high-quality proteins.</a:t>
            </a:r>
          </a:p>
          <a:p>
            <a:pPr lvl="1"/>
            <a:r>
              <a:rPr lang="en-US" sz="2800" dirty="0"/>
              <a:t>Proteins that are deficient in one or more amino acids are called incomplete proteins, or low-quality proteins.</a:t>
            </a:r>
            <a:endParaRPr lang="en-GB" sz="2800" dirty="0"/>
          </a:p>
          <a:p>
            <a:pPr marL="0" indent="0">
              <a:buNone/>
            </a:pPr>
            <a:endParaRPr lang="en-GB" dirty="0"/>
          </a:p>
        </p:txBody>
      </p:sp>
    </p:spTree>
    <p:extLst>
      <p:ext uri="{BB962C8B-B14F-4D97-AF65-F5344CB8AC3E}">
        <p14:creationId xmlns:p14="http://schemas.microsoft.com/office/powerpoint/2010/main" val="2444904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Water</a:t>
            </a:r>
          </a:p>
        </p:txBody>
      </p:sp>
      <p:sp>
        <p:nvSpPr>
          <p:cNvPr id="3" name="Content Placeholder 2"/>
          <p:cNvSpPr>
            <a:spLocks noGrp="1"/>
          </p:cNvSpPr>
          <p:nvPr>
            <p:ph idx="1"/>
          </p:nvPr>
        </p:nvSpPr>
        <p:spPr>
          <a:xfrm>
            <a:off x="1103312" y="1331378"/>
            <a:ext cx="8946541" cy="4195481"/>
          </a:xfrm>
        </p:spPr>
        <p:txBody>
          <a:bodyPr/>
          <a:lstStyle/>
          <a:p>
            <a:pPr lvl="1"/>
            <a:r>
              <a:rPr lang="en-US" sz="2800" dirty="0"/>
              <a:t>Water is an extremely important nutrient.</a:t>
            </a:r>
            <a:endParaRPr lang="en-GB" sz="2800" dirty="0"/>
          </a:p>
          <a:p>
            <a:pPr lvl="1"/>
            <a:r>
              <a:rPr lang="en-US" sz="2800" dirty="0"/>
              <a:t>Without water intake, we cannot survive for more than a few days.</a:t>
            </a:r>
          </a:p>
          <a:p>
            <a:pPr lvl="1"/>
            <a:r>
              <a:rPr lang="en-US" sz="2800" dirty="0"/>
              <a:t>The adult body is about 60% water by weight.</a:t>
            </a:r>
          </a:p>
          <a:p>
            <a:pPr lvl="1"/>
            <a:r>
              <a:rPr lang="en-US" sz="2800" dirty="0"/>
              <a:t>Two-thirds of body water is found inside cells (intracellular water).</a:t>
            </a:r>
          </a:p>
          <a:p>
            <a:pPr lvl="1"/>
            <a:r>
              <a:rPr lang="en-US" sz="2800" dirty="0"/>
              <a:t>One-third of body water is found outside cells (extracellular fluid). This includes blood plasma, lymph, cerebrospinal fluid, interstitial fluid, urine, and fluid inside the joints and eyes.</a:t>
            </a:r>
            <a:endParaRPr lang="en-GB" sz="2800" dirty="0"/>
          </a:p>
        </p:txBody>
      </p:sp>
    </p:spTree>
    <p:extLst>
      <p:ext uri="{BB962C8B-B14F-4D97-AF65-F5344CB8AC3E}">
        <p14:creationId xmlns:p14="http://schemas.microsoft.com/office/powerpoint/2010/main" val="1390465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 of Water</a:t>
            </a:r>
          </a:p>
        </p:txBody>
      </p:sp>
      <p:sp>
        <p:nvSpPr>
          <p:cNvPr id="3" name="Content Placeholder 2"/>
          <p:cNvSpPr>
            <a:spLocks noGrp="1"/>
          </p:cNvSpPr>
          <p:nvPr>
            <p:ph idx="1"/>
          </p:nvPr>
        </p:nvSpPr>
        <p:spPr>
          <a:xfrm>
            <a:off x="1103312" y="1148488"/>
            <a:ext cx="8946541" cy="4195481"/>
          </a:xfrm>
        </p:spPr>
        <p:txBody>
          <a:bodyPr/>
          <a:lstStyle/>
          <a:p>
            <a:pPr lvl="1"/>
            <a:r>
              <a:rPr lang="en-US" sz="2800" dirty="0"/>
              <a:t>Transports nutrients in solution</a:t>
            </a:r>
            <a:endParaRPr lang="en-GB" sz="2800" dirty="0"/>
          </a:p>
          <a:p>
            <a:pPr lvl="1"/>
            <a:r>
              <a:rPr lang="en-US" sz="2800" dirty="0"/>
              <a:t>Provides protection (lubrication, cleansing, and cushioning)</a:t>
            </a:r>
            <a:endParaRPr lang="en-GB" sz="2800" dirty="0"/>
          </a:p>
          <a:p>
            <a:pPr lvl="1"/>
            <a:r>
              <a:rPr lang="en-US" sz="2800" dirty="0"/>
              <a:t>Helps regulate body temperature (sweating)</a:t>
            </a:r>
            <a:endParaRPr lang="en-GB" sz="2800" dirty="0"/>
          </a:p>
          <a:p>
            <a:pPr lvl="1"/>
            <a:r>
              <a:rPr lang="en-US" sz="2800" dirty="0"/>
              <a:t>Participates in biochemical reactions and provides the medium in which these reactions take place</a:t>
            </a:r>
          </a:p>
          <a:p>
            <a:pPr lvl="1"/>
            <a:r>
              <a:rPr lang="en-US" sz="2800" dirty="0"/>
              <a:t>Transports nutrients and oxygen to the different tissues and transports carbon dioxide and waste products away</a:t>
            </a:r>
            <a:endParaRPr lang="en-GB" sz="2800" dirty="0"/>
          </a:p>
          <a:p>
            <a:pPr lvl="1"/>
            <a:r>
              <a:rPr lang="en-US" sz="2800" dirty="0"/>
              <a:t>Helps get rid of waste products (urine)</a:t>
            </a:r>
            <a:endParaRPr lang="en-GB" sz="2800" dirty="0"/>
          </a:p>
        </p:txBody>
      </p:sp>
    </p:spTree>
    <p:extLst>
      <p:ext uri="{BB962C8B-B14F-4D97-AF65-F5344CB8AC3E}">
        <p14:creationId xmlns:p14="http://schemas.microsoft.com/office/powerpoint/2010/main" val="1415961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Water Intake</a:t>
            </a:r>
          </a:p>
        </p:txBody>
      </p:sp>
      <p:sp>
        <p:nvSpPr>
          <p:cNvPr id="3" name="Content Placeholder 2"/>
          <p:cNvSpPr>
            <a:spLocks noGrp="1"/>
          </p:cNvSpPr>
          <p:nvPr>
            <p:ph idx="1"/>
          </p:nvPr>
        </p:nvSpPr>
        <p:spPr>
          <a:xfrm>
            <a:off x="1103312" y="1333647"/>
            <a:ext cx="8946541" cy="4195481"/>
          </a:xfrm>
        </p:spPr>
        <p:txBody>
          <a:bodyPr/>
          <a:lstStyle/>
          <a:p>
            <a:pPr lvl="1"/>
            <a:r>
              <a:rPr lang="en-US" sz="2800" dirty="0"/>
              <a:t>Water intake of an adult is typically 2.0 to 2.8 L/day. </a:t>
            </a:r>
            <a:endParaRPr lang="en-GB" sz="2800" dirty="0"/>
          </a:p>
          <a:p>
            <a:pPr lvl="1"/>
            <a:r>
              <a:rPr lang="en-US" sz="2800" dirty="0"/>
              <a:t>Rule of thumb: Fluid requirements are 1 ml for every 4 kJ of energy expended or 1 ml/kcal. </a:t>
            </a:r>
            <a:endParaRPr lang="en-GB" sz="2800" dirty="0"/>
          </a:p>
          <a:p>
            <a:pPr lvl="1"/>
            <a:r>
              <a:rPr lang="en-US" sz="2800" dirty="0"/>
              <a:t>Of the daily 2.0 to 2.8 L consumed, 1.0 to 1.5 L is usually in the form of fluids, and the rest is obtained from foods.</a:t>
            </a:r>
            <a:endParaRPr lang="en-GB" sz="2800" dirty="0"/>
          </a:p>
          <a:p>
            <a:pPr lvl="1"/>
            <a:r>
              <a:rPr lang="en-US" sz="2800" dirty="0"/>
              <a:t>Athletes training and competing in hot conditions may have fluid requirements greater than 15 L/day.</a:t>
            </a:r>
            <a:endParaRPr lang="en-GB" sz="2800" dirty="0"/>
          </a:p>
          <a:p>
            <a:endParaRPr lang="en-GB" dirty="0"/>
          </a:p>
        </p:txBody>
      </p:sp>
    </p:spTree>
    <p:extLst>
      <p:ext uri="{BB962C8B-B14F-4D97-AF65-F5344CB8AC3E}">
        <p14:creationId xmlns:p14="http://schemas.microsoft.com/office/powerpoint/2010/main" val="2130012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Alcohol</a:t>
            </a:r>
          </a:p>
        </p:txBody>
      </p:sp>
      <p:sp>
        <p:nvSpPr>
          <p:cNvPr id="3" name="Content Placeholder 2"/>
          <p:cNvSpPr>
            <a:spLocks noGrp="1"/>
          </p:cNvSpPr>
          <p:nvPr>
            <p:ph idx="1"/>
          </p:nvPr>
        </p:nvSpPr>
        <p:spPr>
          <a:xfrm>
            <a:off x="838200" y="1693619"/>
            <a:ext cx="10515600" cy="4168338"/>
          </a:xfrm>
        </p:spPr>
        <p:txBody>
          <a:bodyPr vert="horz" lIns="91440" tIns="45720" rIns="91440" bIns="45720" rtlCol="0" anchor="t">
            <a:noAutofit/>
          </a:bodyPr>
          <a:lstStyle/>
          <a:p>
            <a:r>
              <a:rPr lang="en-US" sz="2400" dirty="0"/>
              <a:t>Alcohol (ethanol) is consumed as a beverage. </a:t>
            </a:r>
          </a:p>
          <a:p>
            <a:r>
              <a:rPr lang="en-US" sz="2400" dirty="0"/>
              <a:t>Alcohol is a nutrient that provides 28 kJ of energy per gram (7 kcal/g) but is not essential in our diet.</a:t>
            </a:r>
          </a:p>
          <a:p>
            <a:r>
              <a:rPr lang="en-US" sz="2400" dirty="0"/>
              <a:t>Most of it gets converted to fat. </a:t>
            </a:r>
          </a:p>
          <a:p>
            <a:r>
              <a:rPr lang="en-US" sz="2400" dirty="0"/>
              <a:t>Although alcohol may have health benefits when ingested in moderation, excessive consumption impairs brain function and has other detrimental effects on health.</a:t>
            </a:r>
          </a:p>
          <a:p>
            <a:r>
              <a:rPr lang="en-GB" sz="2400" dirty="0"/>
              <a:t>Alcohol drinking can slow down recovery processes after exercise, so it should not be part of the serious athlete’s diet during periods of training and competition.</a:t>
            </a:r>
            <a:r>
              <a:rPr lang="en-US" sz="2400" dirty="0"/>
              <a:t> </a:t>
            </a:r>
            <a:endParaRPr lang="en-GB" sz="2400" dirty="0"/>
          </a:p>
        </p:txBody>
      </p:sp>
    </p:spTree>
    <p:extLst>
      <p:ext uri="{BB962C8B-B14F-4D97-AF65-F5344CB8AC3E}">
        <p14:creationId xmlns:p14="http://schemas.microsoft.com/office/powerpoint/2010/main" val="14440744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Vitamins, Minerals, and Trace Elements</a:t>
            </a:r>
          </a:p>
        </p:txBody>
      </p:sp>
      <p:sp>
        <p:nvSpPr>
          <p:cNvPr id="3" name="Content Placeholder 2"/>
          <p:cNvSpPr>
            <a:spLocks noGrp="1"/>
          </p:cNvSpPr>
          <p:nvPr>
            <p:ph idx="1"/>
          </p:nvPr>
        </p:nvSpPr>
        <p:spPr>
          <a:xfrm>
            <a:off x="1103312" y="2052918"/>
            <a:ext cx="10228410" cy="4195481"/>
          </a:xfrm>
        </p:spPr>
        <p:txBody>
          <a:bodyPr>
            <a:normAutofit fontScale="92500" lnSpcReduction="10000"/>
          </a:bodyPr>
          <a:lstStyle/>
          <a:p>
            <a:pPr lvl="1"/>
            <a:r>
              <a:rPr lang="en-US" sz="2800" dirty="0"/>
              <a:t>Vitamins are organic compounds, and minerals and trace elements are inorganic compounds. </a:t>
            </a:r>
            <a:endParaRPr lang="en-GB" sz="2800" dirty="0"/>
          </a:p>
          <a:p>
            <a:pPr lvl="1"/>
            <a:r>
              <a:rPr lang="en-US" sz="2800" dirty="0"/>
              <a:t>Collectively known as micronutrients, these essential compounds have many biological functions. </a:t>
            </a:r>
            <a:endParaRPr lang="en-GB" sz="2800" dirty="0"/>
          </a:p>
          <a:p>
            <a:pPr lvl="1"/>
            <a:r>
              <a:rPr lang="en-US" sz="2800" dirty="0"/>
              <a:t>All of the 13 known vitamins have important functions in most metabolic processes in the body. There are fat-soluble vitamins (A, D, E, K) and water-soluble vitamins.</a:t>
            </a:r>
            <a:endParaRPr lang="en-GB" sz="2800" dirty="0"/>
          </a:p>
          <a:p>
            <a:pPr lvl="1"/>
            <a:r>
              <a:rPr lang="en-US" sz="2800" dirty="0"/>
              <a:t>Vitamins must be obtained from the diet, except vitamin D, which can be synthesized from sunlight, and vitamin K, which is synthesized by bacteria in the intestine.</a:t>
            </a:r>
            <a:endParaRPr lang="en-GB" sz="2800" dirty="0"/>
          </a:p>
          <a:p>
            <a:endParaRPr lang="en-GB" dirty="0"/>
          </a:p>
        </p:txBody>
      </p:sp>
    </p:spTree>
    <p:extLst>
      <p:ext uri="{BB962C8B-B14F-4D97-AF65-F5344CB8AC3E}">
        <p14:creationId xmlns:p14="http://schemas.microsoft.com/office/powerpoint/2010/main" val="563039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 of Vitamins and Minerals</a:t>
            </a:r>
          </a:p>
        </p:txBody>
      </p:sp>
      <p:sp>
        <p:nvSpPr>
          <p:cNvPr id="3" name="Content Placeholder 2"/>
          <p:cNvSpPr>
            <a:spLocks noGrp="1"/>
          </p:cNvSpPr>
          <p:nvPr>
            <p:ph idx="1"/>
          </p:nvPr>
        </p:nvSpPr>
        <p:spPr>
          <a:xfrm>
            <a:off x="960882" y="1711086"/>
            <a:ext cx="9972036" cy="4195481"/>
          </a:xfrm>
        </p:spPr>
        <p:txBody>
          <a:bodyPr>
            <a:normAutofit lnSpcReduction="10000"/>
          </a:bodyPr>
          <a:lstStyle/>
          <a:p>
            <a:pPr lvl="1"/>
            <a:r>
              <a:rPr lang="en-US" sz="2800" dirty="0"/>
              <a:t>They serve as regulators and links in the processes of energy release from food. </a:t>
            </a:r>
            <a:endParaRPr lang="en-GB" sz="2800" dirty="0"/>
          </a:p>
          <a:p>
            <a:pPr lvl="1"/>
            <a:r>
              <a:rPr lang="en-US" sz="2800" dirty="0"/>
              <a:t>They are important cofactors in various chemical reactions and as such are important in maintaining homeostasis.</a:t>
            </a:r>
          </a:p>
          <a:p>
            <a:pPr lvl="1"/>
            <a:r>
              <a:rPr lang="en-US" sz="2800" dirty="0"/>
              <a:t>All 13 vitamins are essential nutrients, and their absence from the diet in adequate amounts results in disease states (e.g., insufficient vitamin C in the diet causes scurvy). Many minerals are also essential nutrients  (e.g., calcium, iron, zinc).</a:t>
            </a:r>
            <a:endParaRPr lang="en-GB" sz="2800" dirty="0"/>
          </a:p>
          <a:p>
            <a:endParaRPr lang="en-GB" dirty="0"/>
          </a:p>
        </p:txBody>
      </p:sp>
    </p:spTree>
    <p:extLst>
      <p:ext uri="{BB962C8B-B14F-4D97-AF65-F5344CB8AC3E}">
        <p14:creationId xmlns:p14="http://schemas.microsoft.com/office/powerpoint/2010/main" val="153889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Phytonutrients</a:t>
            </a:r>
          </a:p>
        </p:txBody>
      </p:sp>
      <p:sp>
        <p:nvSpPr>
          <p:cNvPr id="3" name="Content Placeholder 2"/>
          <p:cNvSpPr>
            <a:spLocks noGrp="1"/>
          </p:cNvSpPr>
          <p:nvPr>
            <p:ph idx="1"/>
          </p:nvPr>
        </p:nvSpPr>
        <p:spPr>
          <a:xfrm>
            <a:off x="1017854" y="1511684"/>
            <a:ext cx="9445045" cy="4195481"/>
          </a:xfrm>
        </p:spPr>
        <p:txBody>
          <a:bodyPr vert="horz" lIns="91440" tIns="45720" rIns="91440" bIns="45720" rtlCol="0" anchor="t">
            <a:noAutofit/>
          </a:bodyPr>
          <a:lstStyle/>
          <a:p>
            <a:pPr lvl="0"/>
            <a:r>
              <a:rPr lang="en-GB" sz="2800" dirty="0"/>
              <a:t>Phytonutrients (</a:t>
            </a:r>
            <a:r>
              <a:rPr lang="en-GB" sz="2800" i="1" dirty="0"/>
              <a:t>phyto</a:t>
            </a:r>
            <a:r>
              <a:rPr lang="en-GB" sz="2800" dirty="0"/>
              <a:t> is Greek for plant) are certain organic components of plants that are thought to promote human health but are nonessential nutrients. </a:t>
            </a:r>
          </a:p>
          <a:p>
            <a:pPr lvl="0"/>
            <a:r>
              <a:rPr lang="en-GB" sz="2800" dirty="0"/>
              <a:t>They differ from vitamins because they are not considered essential nutrients, meaning without them you will not develop a nutritional deficiency.</a:t>
            </a:r>
          </a:p>
          <a:p>
            <a:pPr lvl="0"/>
            <a:r>
              <a:rPr lang="en-GB" sz="2800" dirty="0"/>
              <a:t>Carotenoids and polyphenols are common classes of phytonutrients.</a:t>
            </a:r>
          </a:p>
          <a:p>
            <a:pPr lvl="0"/>
            <a:r>
              <a:rPr lang="en-GB" sz="2800" dirty="0"/>
              <a:t>Many have antioxidant and anti-inflammatory effects.</a:t>
            </a:r>
          </a:p>
          <a:p>
            <a:endParaRPr lang="en-GB" dirty="0"/>
          </a:p>
        </p:txBody>
      </p:sp>
    </p:spTree>
    <p:extLst>
      <p:ext uri="{BB962C8B-B14F-4D97-AF65-F5344CB8AC3E}">
        <p14:creationId xmlns:p14="http://schemas.microsoft.com/office/powerpoint/2010/main" val="9230524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0" y="755646"/>
            <a:ext cx="12192000" cy="846306"/>
          </a:xfrm>
        </p:spPr>
        <p:txBody>
          <a:bodyPr/>
          <a:lstStyle/>
          <a:p>
            <a:r>
              <a:rPr lang="en-US" altLang="en-US" dirty="0">
                <a:ea typeface="ＭＳ Ｐゴシック" panose="020B0600070205080204" pitchFamily="34" charset="-128"/>
              </a:rPr>
              <a:t>Table 1.6 Carotenoids and Their Food Sources</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225AF1B9-15FE-4EC0-A350-C69FBAFFED17}"/>
              </a:ext>
            </a:extLst>
          </p:cNvPr>
          <p:cNvGraphicFramePr>
            <a:graphicFrameLocks noGrp="1"/>
          </p:cNvGraphicFramePr>
          <p:nvPr>
            <p:extLst>
              <p:ext uri="{D42A27DB-BD31-4B8C-83A1-F6EECF244321}">
                <p14:modId xmlns:p14="http://schemas.microsoft.com/office/powerpoint/2010/main" val="930146028"/>
              </p:ext>
            </p:extLst>
          </p:nvPr>
        </p:nvGraphicFramePr>
        <p:xfrm>
          <a:off x="1374448" y="1865831"/>
          <a:ext cx="8783180" cy="3601660"/>
        </p:xfrm>
        <a:graphic>
          <a:graphicData uri="http://schemas.openxmlformats.org/drawingml/2006/table">
            <a:tbl>
              <a:tblPr firstRow="1">
                <a:tableStyleId>{F5AB1C69-6EDB-4FF4-983F-18BD219EF322}</a:tableStyleId>
              </a:tblPr>
              <a:tblGrid>
                <a:gridCol w="2081782">
                  <a:extLst>
                    <a:ext uri="{9D8B030D-6E8A-4147-A177-3AD203B41FA5}">
                      <a16:colId xmlns:a16="http://schemas.microsoft.com/office/drawing/2014/main" val="2601170719"/>
                    </a:ext>
                  </a:extLst>
                </a:gridCol>
                <a:gridCol w="6701398">
                  <a:extLst>
                    <a:ext uri="{9D8B030D-6E8A-4147-A177-3AD203B41FA5}">
                      <a16:colId xmlns:a16="http://schemas.microsoft.com/office/drawing/2014/main" val="1394795129"/>
                    </a:ext>
                  </a:extLst>
                </a:gridCol>
              </a:tblGrid>
              <a:tr h="427594">
                <a:tc>
                  <a:txBody>
                    <a:bodyPr/>
                    <a:lstStyle/>
                    <a:p>
                      <a:r>
                        <a:rPr lang="en-US" dirty="0">
                          <a:solidFill>
                            <a:schemeClr val="tx1"/>
                          </a:solidFill>
                          <a:latin typeface="Helvetica" panose="020B0604020202020204" pitchFamily="34" charset="0"/>
                          <a:cs typeface="Helvetica" panose="020B0604020202020204" pitchFamily="34" charset="0"/>
                        </a:rPr>
                        <a:t>Carotenoid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Common food sources</a:t>
                      </a:r>
                    </a:p>
                  </a:txBody>
                  <a:tcPr anchor="b"/>
                </a:tc>
                <a:extLst>
                  <a:ext uri="{0D108BD9-81ED-4DB2-BD59-A6C34878D82A}">
                    <a16:rowId xmlns:a16="http://schemas.microsoft.com/office/drawing/2014/main" val="80714445"/>
                  </a:ext>
                </a:extLst>
              </a:tr>
              <a:tr h="427594">
                <a:tc>
                  <a:txBody>
                    <a:bodyPr/>
                    <a:lstStyle/>
                    <a:p>
                      <a:r>
                        <a:rPr lang="el-GR" sz="1800" kern="1200" dirty="0">
                          <a:solidFill>
                            <a:schemeClr val="dk1"/>
                          </a:solidFill>
                          <a:effectLst/>
                          <a:latin typeface="+mn-lt"/>
                          <a:ea typeface="+mn-ea"/>
                          <a:cs typeface="+mn-cs"/>
                        </a:rPr>
                        <a:t>α</a:t>
                      </a:r>
                      <a:r>
                        <a:rPr lang="en-US" sz="1800" kern="1200" dirty="0">
                          <a:solidFill>
                            <a:schemeClr val="dk1"/>
                          </a:solidFill>
                          <a:effectLst/>
                          <a:latin typeface="+mn-lt"/>
                          <a:ea typeface="+mn-ea"/>
                          <a:cs typeface="+mn-cs"/>
                        </a:rPr>
                        <a:t>-carotene</a:t>
                      </a:r>
                      <a:endParaRPr lang="en-US" dirty="0">
                        <a:latin typeface="+mn-lt"/>
                        <a:cs typeface="Helvetica" panose="020B0604020202020204" pitchFamily="34" charset="0"/>
                      </a:endParaRPr>
                    </a:p>
                  </a:txBody>
                  <a:tcPr/>
                </a:tc>
                <a:tc>
                  <a:txBody>
                    <a:bodyPr/>
                    <a:lstStyle/>
                    <a:p>
                      <a:r>
                        <a:rPr lang="en-US" dirty="0">
                          <a:latin typeface="+mn-lt"/>
                          <a:cs typeface="Helvetica" panose="020B0604020202020204" pitchFamily="34" charset="0"/>
                        </a:rPr>
                        <a:t>Carrots</a:t>
                      </a:r>
                    </a:p>
                  </a:txBody>
                  <a:tcPr/>
                </a:tc>
                <a:extLst>
                  <a:ext uri="{0D108BD9-81ED-4DB2-BD59-A6C34878D82A}">
                    <a16:rowId xmlns:a16="http://schemas.microsoft.com/office/drawing/2014/main" val="2681294195"/>
                  </a:ext>
                </a:extLst>
              </a:tr>
              <a:tr h="1036096">
                <a:tc>
                  <a:txBody>
                    <a:bodyPr/>
                    <a:lstStyle/>
                    <a:p>
                      <a:r>
                        <a:rPr lang="el-GR" sz="1800" kern="1200" dirty="0">
                          <a:solidFill>
                            <a:schemeClr val="dk1"/>
                          </a:solidFill>
                          <a:effectLst/>
                          <a:latin typeface="+mn-lt"/>
                          <a:ea typeface="+mn-ea"/>
                          <a:cs typeface="+mn-cs"/>
                        </a:rPr>
                        <a:t>β</a:t>
                      </a:r>
                      <a:r>
                        <a:rPr lang="en-US" sz="1800" kern="1200" dirty="0">
                          <a:solidFill>
                            <a:schemeClr val="dk1"/>
                          </a:solidFill>
                          <a:effectLst/>
                          <a:latin typeface="+mn-lt"/>
                          <a:ea typeface="+mn-ea"/>
                          <a:cs typeface="+mn-cs"/>
                        </a:rPr>
                        <a:t>-carotene</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Orange and yellow vegetables (e.g., sweet potato, pumpkin, carrots, squash) and leafy green vegetables (e.g., spinach, kale)</a:t>
                      </a:r>
                      <a:endParaRPr lang="en-US" dirty="0">
                        <a:latin typeface="+mn-lt"/>
                        <a:cs typeface="Helvetica" panose="020B0604020202020204" pitchFamily="34" charset="0"/>
                      </a:endParaRPr>
                    </a:p>
                  </a:txBody>
                  <a:tcPr/>
                </a:tc>
                <a:extLst>
                  <a:ext uri="{0D108BD9-81ED-4DB2-BD59-A6C34878D82A}">
                    <a16:rowId xmlns:a16="http://schemas.microsoft.com/office/drawing/2014/main" val="905645976"/>
                  </a:ext>
                </a:extLst>
              </a:tr>
              <a:tr h="427594">
                <a:tc>
                  <a:txBody>
                    <a:bodyPr/>
                    <a:lstStyle/>
                    <a:p>
                      <a:r>
                        <a:rPr lang="el-GR" sz="1800" kern="1200" dirty="0">
                          <a:solidFill>
                            <a:schemeClr val="dk1"/>
                          </a:solidFill>
                          <a:effectLst/>
                          <a:latin typeface="+mn-lt"/>
                          <a:ea typeface="+mn-ea"/>
                          <a:cs typeface="+mn-cs"/>
                        </a:rPr>
                        <a:t>β</a:t>
                      </a:r>
                      <a:r>
                        <a:rPr lang="en-US" sz="1800" kern="1200" dirty="0">
                          <a:solidFill>
                            <a:schemeClr val="dk1"/>
                          </a:solidFill>
                          <a:effectLst/>
                          <a:latin typeface="+mn-lt"/>
                          <a:ea typeface="+mn-ea"/>
                          <a:cs typeface="+mn-cs"/>
                        </a:rPr>
                        <a:t>-cryptoxanthin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Citrus, peaches, apricots</a:t>
                      </a:r>
                      <a:endParaRPr lang="en-US" dirty="0">
                        <a:latin typeface="+mn-lt"/>
                        <a:cs typeface="Helvetica" panose="020B0604020202020204" pitchFamily="34" charset="0"/>
                      </a:endParaRPr>
                    </a:p>
                  </a:txBody>
                  <a:tcPr/>
                </a:tc>
                <a:extLst>
                  <a:ext uri="{0D108BD9-81ED-4DB2-BD59-A6C34878D82A}">
                    <a16:rowId xmlns:a16="http://schemas.microsoft.com/office/drawing/2014/main" val="1546163387"/>
                  </a:ext>
                </a:extLst>
              </a:tr>
              <a:tr h="427594">
                <a:tc>
                  <a:txBody>
                    <a:bodyPr/>
                    <a:lstStyle/>
                    <a:p>
                      <a:r>
                        <a:rPr lang="en-US" sz="1800" kern="1200" dirty="0">
                          <a:solidFill>
                            <a:schemeClr val="dk1"/>
                          </a:solidFill>
                          <a:effectLst/>
                          <a:latin typeface="+mn-lt"/>
                          <a:ea typeface="+mn-ea"/>
                          <a:cs typeface="+mn-cs"/>
                        </a:rPr>
                        <a:t>Lutein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Leafy greens (e.g., kale, spinach, turnip greens)</a:t>
                      </a:r>
                      <a:endParaRPr lang="en-US" dirty="0">
                        <a:latin typeface="+mn-lt"/>
                        <a:cs typeface="Helvetica" panose="020B0604020202020204" pitchFamily="34" charset="0"/>
                      </a:endParaRPr>
                    </a:p>
                  </a:txBody>
                  <a:tcPr/>
                </a:tc>
                <a:extLst>
                  <a:ext uri="{0D108BD9-81ED-4DB2-BD59-A6C34878D82A}">
                    <a16:rowId xmlns:a16="http://schemas.microsoft.com/office/drawing/2014/main" val="435900934"/>
                  </a:ext>
                </a:extLst>
              </a:tr>
              <a:tr h="427594">
                <a:tc>
                  <a:txBody>
                    <a:bodyPr/>
                    <a:lstStyle/>
                    <a:p>
                      <a:r>
                        <a:rPr lang="en-US" sz="1800" kern="1200" dirty="0">
                          <a:solidFill>
                            <a:schemeClr val="dk1"/>
                          </a:solidFill>
                          <a:effectLst/>
                          <a:latin typeface="+mn-lt"/>
                          <a:ea typeface="+mn-ea"/>
                          <a:cs typeface="+mn-cs"/>
                        </a:rPr>
                        <a:t>Lycopene</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Tomatoes, pink grapefruit, watermelon, guava</a:t>
                      </a:r>
                      <a:endParaRPr lang="en-US" dirty="0">
                        <a:latin typeface="+mn-lt"/>
                        <a:cs typeface="Helvetica" panose="020B0604020202020204" pitchFamily="34" charset="0"/>
                      </a:endParaRPr>
                    </a:p>
                  </a:txBody>
                  <a:tcPr/>
                </a:tc>
                <a:extLst>
                  <a:ext uri="{0D108BD9-81ED-4DB2-BD59-A6C34878D82A}">
                    <a16:rowId xmlns:a16="http://schemas.microsoft.com/office/drawing/2014/main" val="1555845656"/>
                  </a:ext>
                </a:extLst>
              </a:tr>
              <a:tr h="427594">
                <a:tc>
                  <a:txBody>
                    <a:bodyPr/>
                    <a:lstStyle/>
                    <a:p>
                      <a:r>
                        <a:rPr lang="en-US" sz="1800" kern="1200" dirty="0">
                          <a:solidFill>
                            <a:schemeClr val="dk1"/>
                          </a:solidFill>
                          <a:effectLst/>
                          <a:latin typeface="+mn-lt"/>
                          <a:ea typeface="+mn-ea"/>
                          <a:cs typeface="+mn-cs"/>
                        </a:rPr>
                        <a:t>Zeaxanthin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Green vegetables, eggs, citrus</a:t>
                      </a:r>
                      <a:endParaRPr lang="en-US" dirty="0">
                        <a:latin typeface="+mn-lt"/>
                        <a:cs typeface="Helvetica" panose="020B0604020202020204" pitchFamily="34" charset="0"/>
                      </a:endParaRPr>
                    </a:p>
                  </a:txBody>
                  <a:tcPr/>
                </a:tc>
                <a:extLst>
                  <a:ext uri="{0D108BD9-81ED-4DB2-BD59-A6C34878D82A}">
                    <a16:rowId xmlns:a16="http://schemas.microsoft.com/office/drawing/2014/main" val="37404864"/>
                  </a:ext>
                </a:extLst>
              </a:tr>
            </a:tbl>
          </a:graphicData>
        </a:graphic>
      </p:graphicFrame>
    </p:spTree>
    <p:extLst>
      <p:ext uri="{BB962C8B-B14F-4D97-AF65-F5344CB8AC3E}">
        <p14:creationId xmlns:p14="http://schemas.microsoft.com/office/powerpoint/2010/main" val="3660606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0" y="700782"/>
            <a:ext cx="12192000" cy="846306"/>
          </a:xfrm>
        </p:spPr>
        <p:txBody>
          <a:bodyPr/>
          <a:lstStyle/>
          <a:p>
            <a:r>
              <a:rPr lang="en-US" altLang="en-US" dirty="0">
                <a:ea typeface="ＭＳ Ｐゴシック" panose="020B0600070205080204" pitchFamily="34" charset="-128"/>
              </a:rPr>
              <a:t>Table 1.7 Polyphenols and Their Food Sources</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225AF1B9-15FE-4EC0-A350-C69FBAFFED17}"/>
              </a:ext>
            </a:extLst>
          </p:cNvPr>
          <p:cNvGraphicFramePr>
            <a:graphicFrameLocks noGrp="1"/>
          </p:cNvGraphicFramePr>
          <p:nvPr>
            <p:extLst>
              <p:ext uri="{D42A27DB-BD31-4B8C-83A1-F6EECF244321}">
                <p14:modId xmlns:p14="http://schemas.microsoft.com/office/powerpoint/2010/main" val="2056500683"/>
              </p:ext>
            </p:extLst>
          </p:nvPr>
        </p:nvGraphicFramePr>
        <p:xfrm>
          <a:off x="2032000" y="1822836"/>
          <a:ext cx="8128000" cy="4079240"/>
        </p:xfrm>
        <a:graphic>
          <a:graphicData uri="http://schemas.openxmlformats.org/drawingml/2006/table">
            <a:tbl>
              <a:tblPr firstRow="1">
                <a:tableStyleId>{F5AB1C69-6EDB-4FF4-983F-18BD219EF322}</a:tableStyleId>
              </a:tblPr>
              <a:tblGrid>
                <a:gridCol w="2434492">
                  <a:extLst>
                    <a:ext uri="{9D8B030D-6E8A-4147-A177-3AD203B41FA5}">
                      <a16:colId xmlns:a16="http://schemas.microsoft.com/office/drawing/2014/main" val="2601170719"/>
                    </a:ext>
                  </a:extLst>
                </a:gridCol>
                <a:gridCol w="5693508">
                  <a:extLst>
                    <a:ext uri="{9D8B030D-6E8A-4147-A177-3AD203B41FA5}">
                      <a16:colId xmlns:a16="http://schemas.microsoft.com/office/drawing/2014/main" val="139479512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Polyphenols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Sources</a:t>
                      </a:r>
                    </a:p>
                  </a:txBody>
                  <a:tcPr anchor="b"/>
                </a:tc>
                <a:extLst>
                  <a:ext uri="{0D108BD9-81ED-4DB2-BD59-A6C34878D82A}">
                    <a16:rowId xmlns:a16="http://schemas.microsoft.com/office/drawing/2014/main" val="80714445"/>
                  </a:ext>
                </a:extLst>
              </a:tr>
              <a:tr h="370840">
                <a:tc>
                  <a:txBody>
                    <a:bodyPr/>
                    <a:lstStyle/>
                    <a:p>
                      <a:r>
                        <a:rPr lang="en-US" sz="1800" i="1" kern="1200" dirty="0">
                          <a:solidFill>
                            <a:schemeClr val="dk1"/>
                          </a:solidFill>
                          <a:effectLst/>
                          <a:latin typeface="+mn-lt"/>
                          <a:ea typeface="+mn-ea"/>
                          <a:cs typeface="+mn-cs"/>
                        </a:rPr>
                        <a:t>Nonflavonoids</a:t>
                      </a:r>
                      <a:endParaRPr lang="en-US" i="1" dirty="0">
                        <a:latin typeface="+mn-lt"/>
                        <a:cs typeface="Helvetica" panose="020B0604020202020204" pitchFamily="34" charset="0"/>
                      </a:endParaRPr>
                    </a:p>
                  </a:txBody>
                  <a:tcPr/>
                </a:tc>
                <a:tc>
                  <a:txBody>
                    <a:bodyPr/>
                    <a:lstStyle/>
                    <a:p>
                      <a:endParaRPr lang="en-US" dirty="0">
                        <a:latin typeface="+mn-lt"/>
                        <a:cs typeface="Helvetica" panose="020B0604020202020204" pitchFamily="34" charset="0"/>
                      </a:endParaRPr>
                    </a:p>
                  </a:txBody>
                  <a:tcPr/>
                </a:tc>
                <a:extLst>
                  <a:ext uri="{0D108BD9-81ED-4DB2-BD59-A6C34878D82A}">
                    <a16:rowId xmlns:a16="http://schemas.microsoft.com/office/drawing/2014/main" val="2681294195"/>
                  </a:ext>
                </a:extLst>
              </a:tr>
              <a:tr h="370840">
                <a:tc>
                  <a:txBody>
                    <a:bodyPr/>
                    <a:lstStyle/>
                    <a:p>
                      <a:r>
                        <a:rPr lang="en-US" sz="1800" kern="1200" dirty="0">
                          <a:solidFill>
                            <a:schemeClr val="dk1"/>
                          </a:solidFill>
                          <a:effectLst/>
                          <a:latin typeface="+mn-lt"/>
                          <a:ea typeface="+mn-ea"/>
                          <a:cs typeface="+mn-cs"/>
                        </a:rPr>
                        <a:t>Ellagic acid</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Strawberries, blueberries, raspberries</a:t>
                      </a:r>
                      <a:endParaRPr lang="en-US" dirty="0">
                        <a:latin typeface="+mn-lt"/>
                        <a:cs typeface="Helvetica" panose="020B0604020202020204" pitchFamily="34" charset="0"/>
                      </a:endParaRPr>
                    </a:p>
                  </a:txBody>
                  <a:tcPr/>
                </a:tc>
                <a:extLst>
                  <a:ext uri="{0D108BD9-81ED-4DB2-BD59-A6C34878D82A}">
                    <a16:rowId xmlns:a16="http://schemas.microsoft.com/office/drawing/2014/main" val="905645976"/>
                  </a:ext>
                </a:extLst>
              </a:tr>
              <a:tr h="370840">
                <a:tc>
                  <a:txBody>
                    <a:bodyPr/>
                    <a:lstStyle/>
                    <a:p>
                      <a:r>
                        <a:rPr lang="en-US" sz="1800" kern="1200" dirty="0">
                          <a:solidFill>
                            <a:schemeClr val="dk1"/>
                          </a:solidFill>
                          <a:effectLst/>
                          <a:latin typeface="+mn-lt"/>
                          <a:ea typeface="+mn-ea"/>
                          <a:cs typeface="+mn-cs"/>
                        </a:rPr>
                        <a:t>Coumarins</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Bell peppers, </a:t>
                      </a:r>
                      <a:r>
                        <a:rPr lang="en-US" sz="1800" kern="1200" dirty="0" err="1">
                          <a:solidFill>
                            <a:schemeClr val="dk1"/>
                          </a:solidFill>
                          <a:effectLst/>
                          <a:latin typeface="+mn-lt"/>
                          <a:ea typeface="+mn-ea"/>
                          <a:cs typeface="+mn-cs"/>
                        </a:rPr>
                        <a:t>bok</a:t>
                      </a:r>
                      <a:r>
                        <a:rPr lang="en-US" sz="1800" kern="1200" dirty="0">
                          <a:solidFill>
                            <a:schemeClr val="dk1"/>
                          </a:solidFill>
                          <a:effectLst/>
                          <a:latin typeface="+mn-lt"/>
                          <a:ea typeface="+mn-ea"/>
                          <a:cs typeface="+mn-cs"/>
                        </a:rPr>
                        <a:t> choy, cereal grains, broccoli</a:t>
                      </a:r>
                      <a:endParaRPr lang="en-US" dirty="0">
                        <a:latin typeface="+mn-lt"/>
                        <a:cs typeface="Helvetica" panose="020B0604020202020204" pitchFamily="34" charset="0"/>
                      </a:endParaRPr>
                    </a:p>
                  </a:txBody>
                  <a:tcPr/>
                </a:tc>
                <a:extLst>
                  <a:ext uri="{0D108BD9-81ED-4DB2-BD59-A6C34878D82A}">
                    <a16:rowId xmlns:a16="http://schemas.microsoft.com/office/drawing/2014/main" val="1546163387"/>
                  </a:ext>
                </a:extLst>
              </a:tr>
              <a:tr h="370840">
                <a:tc>
                  <a:txBody>
                    <a:bodyPr/>
                    <a:lstStyle/>
                    <a:p>
                      <a:r>
                        <a:rPr lang="en-US" sz="1800" i="1" kern="1200" dirty="0">
                          <a:solidFill>
                            <a:schemeClr val="dk1"/>
                          </a:solidFill>
                          <a:effectLst/>
                          <a:latin typeface="+mn-lt"/>
                          <a:ea typeface="+mn-ea"/>
                          <a:cs typeface="+mn-cs"/>
                        </a:rPr>
                        <a:t>Flavonoids</a:t>
                      </a:r>
                      <a:endParaRPr lang="en-US" i="1" dirty="0">
                        <a:latin typeface="+mn-lt"/>
                        <a:cs typeface="Helvetica" panose="020B0604020202020204" pitchFamily="34" charset="0"/>
                      </a:endParaRPr>
                    </a:p>
                  </a:txBody>
                  <a:tcPr/>
                </a:tc>
                <a:tc>
                  <a:txBody>
                    <a:bodyPr/>
                    <a:lstStyle/>
                    <a:p>
                      <a:endParaRPr lang="en-US" dirty="0">
                        <a:latin typeface="+mn-lt"/>
                        <a:cs typeface="Helvetica" panose="020B0604020202020204" pitchFamily="34" charset="0"/>
                      </a:endParaRPr>
                    </a:p>
                  </a:txBody>
                  <a:tcPr/>
                </a:tc>
                <a:extLst>
                  <a:ext uri="{0D108BD9-81ED-4DB2-BD59-A6C34878D82A}">
                    <a16:rowId xmlns:a16="http://schemas.microsoft.com/office/drawing/2014/main" val="435900934"/>
                  </a:ext>
                </a:extLst>
              </a:tr>
              <a:tr h="370840">
                <a:tc>
                  <a:txBody>
                    <a:bodyPr/>
                    <a:lstStyle/>
                    <a:p>
                      <a:r>
                        <a:rPr lang="en-US" sz="1800" kern="1200" dirty="0">
                          <a:solidFill>
                            <a:schemeClr val="dk1"/>
                          </a:solidFill>
                          <a:effectLst/>
                          <a:latin typeface="+mn-lt"/>
                          <a:ea typeface="+mn-ea"/>
                          <a:cs typeface="+mn-cs"/>
                        </a:rPr>
                        <a:t>Anthocyanins</a:t>
                      </a:r>
                      <a:endParaRPr lang="en-US" dirty="0">
                        <a:latin typeface="+mn-lt"/>
                        <a:cs typeface="Helvetica" panose="020B0604020202020204" pitchFamily="34" charset="0"/>
                      </a:endParaRPr>
                    </a:p>
                  </a:txBody>
                  <a:tcPr/>
                </a:tc>
                <a:tc>
                  <a:txBody>
                    <a:bodyPr/>
                    <a:lstStyle/>
                    <a:p>
                      <a:r>
                        <a:rPr lang="en-US" dirty="0">
                          <a:latin typeface="+mn-lt"/>
                          <a:cs typeface="Helvetica" panose="020B0604020202020204" pitchFamily="34" charset="0"/>
                        </a:rPr>
                        <a:t>Red fruits</a:t>
                      </a:r>
                    </a:p>
                  </a:txBody>
                  <a:tcPr/>
                </a:tc>
                <a:extLst>
                  <a:ext uri="{0D108BD9-81ED-4DB2-BD59-A6C34878D82A}">
                    <a16:rowId xmlns:a16="http://schemas.microsoft.com/office/drawing/2014/main" val="1555845656"/>
                  </a:ext>
                </a:extLst>
              </a:tr>
              <a:tr h="370840">
                <a:tc>
                  <a:txBody>
                    <a:bodyPr/>
                    <a:lstStyle/>
                    <a:p>
                      <a:r>
                        <a:rPr lang="en-US" sz="1800" kern="1200" dirty="0">
                          <a:solidFill>
                            <a:schemeClr val="dk1"/>
                          </a:solidFill>
                          <a:effectLst/>
                          <a:latin typeface="+mn-lt"/>
                          <a:ea typeface="+mn-ea"/>
                          <a:cs typeface="+mn-cs"/>
                        </a:rPr>
                        <a:t>Catechins</a:t>
                      </a:r>
                      <a:endParaRPr lang="en-US" dirty="0">
                        <a:latin typeface="+mn-lt"/>
                        <a:cs typeface="Helvetica" panose="020B0604020202020204" pitchFamily="34" charset="0"/>
                      </a:endParaRPr>
                    </a:p>
                  </a:txBody>
                  <a:tcPr/>
                </a:tc>
                <a:tc>
                  <a:txBody>
                    <a:bodyPr/>
                    <a:lstStyle/>
                    <a:p>
                      <a:r>
                        <a:rPr lang="en-US" dirty="0">
                          <a:latin typeface="+mn-lt"/>
                          <a:cs typeface="Helvetica" panose="020B0604020202020204" pitchFamily="34" charset="0"/>
                        </a:rPr>
                        <a:t>Tea, wine</a:t>
                      </a:r>
                    </a:p>
                  </a:txBody>
                  <a:tcPr/>
                </a:tc>
                <a:extLst>
                  <a:ext uri="{0D108BD9-81ED-4DB2-BD59-A6C34878D82A}">
                    <a16:rowId xmlns:a16="http://schemas.microsoft.com/office/drawing/2014/main" val="37404864"/>
                  </a:ext>
                </a:extLst>
              </a:tr>
              <a:tr h="370840">
                <a:tc>
                  <a:txBody>
                    <a:bodyPr/>
                    <a:lstStyle/>
                    <a:p>
                      <a:r>
                        <a:rPr lang="en-US" sz="1800" kern="1200" dirty="0">
                          <a:solidFill>
                            <a:schemeClr val="dk1"/>
                          </a:solidFill>
                          <a:effectLst/>
                          <a:latin typeface="+mn-lt"/>
                          <a:ea typeface="+mn-ea"/>
                          <a:cs typeface="+mn-cs"/>
                        </a:rPr>
                        <a:t>Flavanones</a:t>
                      </a:r>
                      <a:endParaRPr lang="en-US" dirty="0">
                        <a:latin typeface="+mn-lt"/>
                        <a:cs typeface="Helvetica" panose="020B0604020202020204" pitchFamily="34" charset="0"/>
                      </a:endParaRPr>
                    </a:p>
                  </a:txBody>
                  <a:tcPr/>
                </a:tc>
                <a:tc>
                  <a:txBody>
                    <a:bodyPr/>
                    <a:lstStyle/>
                    <a:p>
                      <a:r>
                        <a:rPr lang="en-US" dirty="0">
                          <a:latin typeface="+mn-lt"/>
                          <a:cs typeface="Helvetica" panose="020B0604020202020204" pitchFamily="34" charset="0"/>
                        </a:rPr>
                        <a:t>Citrus</a:t>
                      </a:r>
                    </a:p>
                  </a:txBody>
                  <a:tcPr/>
                </a:tc>
                <a:extLst>
                  <a:ext uri="{0D108BD9-81ED-4DB2-BD59-A6C34878D82A}">
                    <a16:rowId xmlns:a16="http://schemas.microsoft.com/office/drawing/2014/main" val="1502407244"/>
                  </a:ext>
                </a:extLst>
              </a:tr>
              <a:tr h="370840">
                <a:tc>
                  <a:txBody>
                    <a:bodyPr/>
                    <a:lstStyle/>
                    <a:p>
                      <a:r>
                        <a:rPr lang="en-US" sz="1800" kern="1200" dirty="0">
                          <a:solidFill>
                            <a:schemeClr val="dk1"/>
                          </a:solidFill>
                          <a:effectLst/>
                          <a:latin typeface="+mn-lt"/>
                          <a:ea typeface="+mn-ea"/>
                          <a:cs typeface="+mn-cs"/>
                        </a:rPr>
                        <a:t>Flavones</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Fruits and vegetables</a:t>
                      </a:r>
                      <a:endParaRPr lang="en-US" dirty="0">
                        <a:latin typeface="+mn-lt"/>
                        <a:cs typeface="Helvetica" panose="020B0604020202020204" pitchFamily="34" charset="0"/>
                      </a:endParaRPr>
                    </a:p>
                  </a:txBody>
                  <a:tcPr/>
                </a:tc>
                <a:extLst>
                  <a:ext uri="{0D108BD9-81ED-4DB2-BD59-A6C34878D82A}">
                    <a16:rowId xmlns:a16="http://schemas.microsoft.com/office/drawing/2014/main" val="646077372"/>
                  </a:ext>
                </a:extLst>
              </a:tr>
              <a:tr h="370840">
                <a:tc>
                  <a:txBody>
                    <a:bodyPr/>
                    <a:lstStyle/>
                    <a:p>
                      <a:r>
                        <a:rPr lang="en-US" sz="1800" kern="1200" dirty="0" err="1">
                          <a:solidFill>
                            <a:schemeClr val="dk1"/>
                          </a:solidFill>
                          <a:effectLst/>
                          <a:latin typeface="+mn-lt"/>
                          <a:ea typeface="+mn-ea"/>
                          <a:cs typeface="+mn-cs"/>
                        </a:rPr>
                        <a:t>Flavonols</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Fruits, vegetables, tea, wine</a:t>
                      </a:r>
                      <a:endParaRPr lang="en-US" dirty="0">
                        <a:latin typeface="+mn-lt"/>
                        <a:cs typeface="Helvetica" panose="020B0604020202020204" pitchFamily="34" charset="0"/>
                      </a:endParaRPr>
                    </a:p>
                  </a:txBody>
                  <a:tcPr/>
                </a:tc>
                <a:extLst>
                  <a:ext uri="{0D108BD9-81ED-4DB2-BD59-A6C34878D82A}">
                    <a16:rowId xmlns:a16="http://schemas.microsoft.com/office/drawing/2014/main" val="3548159065"/>
                  </a:ext>
                </a:extLst>
              </a:tr>
              <a:tr h="370840">
                <a:tc>
                  <a:txBody>
                    <a:bodyPr/>
                    <a:lstStyle/>
                    <a:p>
                      <a:r>
                        <a:rPr lang="en-US" sz="1800" kern="1200" dirty="0">
                          <a:solidFill>
                            <a:schemeClr val="dk1"/>
                          </a:solidFill>
                          <a:effectLst/>
                          <a:latin typeface="+mn-lt"/>
                          <a:ea typeface="+mn-ea"/>
                          <a:cs typeface="+mn-cs"/>
                        </a:rPr>
                        <a:t>Isoflavones</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Soybeans</a:t>
                      </a:r>
                      <a:endParaRPr lang="en-US" dirty="0">
                        <a:latin typeface="+mn-lt"/>
                        <a:cs typeface="Helvetica" panose="020B0604020202020204" pitchFamily="34" charset="0"/>
                      </a:endParaRPr>
                    </a:p>
                  </a:txBody>
                  <a:tcPr/>
                </a:tc>
                <a:extLst>
                  <a:ext uri="{0D108BD9-81ED-4DB2-BD59-A6C34878D82A}">
                    <a16:rowId xmlns:a16="http://schemas.microsoft.com/office/drawing/2014/main" val="1738114569"/>
                  </a:ext>
                </a:extLst>
              </a:tr>
            </a:tbl>
          </a:graphicData>
        </a:graphic>
      </p:graphicFrame>
    </p:spTree>
    <p:extLst>
      <p:ext uri="{BB962C8B-B14F-4D97-AF65-F5344CB8AC3E}">
        <p14:creationId xmlns:p14="http://schemas.microsoft.com/office/powerpoint/2010/main" val="3735516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ECAE1-BA17-1E77-D78A-4AF226DC7A8F}"/>
              </a:ext>
            </a:extLst>
          </p:cNvPr>
          <p:cNvSpPr>
            <a:spLocks noGrp="1"/>
          </p:cNvSpPr>
          <p:nvPr>
            <p:ph type="title"/>
          </p:nvPr>
        </p:nvSpPr>
        <p:spPr>
          <a:xfrm>
            <a:off x="838200" y="969560"/>
            <a:ext cx="3481137" cy="409790"/>
          </a:xfrm>
        </p:spPr>
        <p:txBody>
          <a:bodyPr/>
          <a:lstStyle/>
          <a:p>
            <a:r>
              <a:rPr lang="en-GB" dirty="0"/>
              <a:t>Infographic 1.3</a:t>
            </a:r>
          </a:p>
        </p:txBody>
      </p:sp>
      <p:pic>
        <p:nvPicPr>
          <p:cNvPr id="5" name="Content Placeholder 4" descr="A poster with different foods&#10;&#10;Description automatically generated with medium confidence">
            <a:extLst>
              <a:ext uri="{FF2B5EF4-FFF2-40B4-BE49-F238E27FC236}">
                <a16:creationId xmlns:a16="http://schemas.microsoft.com/office/drawing/2014/main" id="{C6B74F26-E955-8AB1-E25E-05B43BEACD1C}"/>
              </a:ext>
            </a:extLst>
          </p:cNvPr>
          <p:cNvPicPr>
            <a:picLocks noGrp="1" noChangeAspect="1"/>
          </p:cNvPicPr>
          <p:nvPr>
            <p:ph idx="1"/>
          </p:nvPr>
        </p:nvPicPr>
        <p:blipFill>
          <a:blip r:embed="rId3"/>
          <a:stretch>
            <a:fillRect/>
          </a:stretch>
        </p:blipFill>
        <p:spPr>
          <a:xfrm>
            <a:off x="4842617" y="21391"/>
            <a:ext cx="5261266" cy="6815217"/>
          </a:xfrm>
        </p:spPr>
      </p:pic>
    </p:spTree>
    <p:extLst>
      <p:ext uri="{BB962C8B-B14F-4D97-AF65-F5344CB8AC3E}">
        <p14:creationId xmlns:p14="http://schemas.microsoft.com/office/powerpoint/2010/main" val="3819552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Recommended Intakes of Nutrients</a:t>
            </a:r>
          </a:p>
        </p:txBody>
      </p:sp>
      <p:sp>
        <p:nvSpPr>
          <p:cNvPr id="3" name="Content Placeholder 2"/>
          <p:cNvSpPr>
            <a:spLocks noGrp="1"/>
          </p:cNvSpPr>
          <p:nvPr>
            <p:ph idx="1"/>
          </p:nvPr>
        </p:nvSpPr>
        <p:spPr>
          <a:xfrm>
            <a:off x="838200" y="1537590"/>
            <a:ext cx="10828945" cy="4168338"/>
          </a:xfrm>
        </p:spPr>
        <p:txBody>
          <a:bodyPr vert="horz" lIns="91440" tIns="45720" rIns="91440" bIns="45720" rtlCol="0" anchor="t">
            <a:noAutofit/>
          </a:bodyPr>
          <a:lstStyle/>
          <a:p>
            <a:r>
              <a:rPr lang="en-US" sz="2800" dirty="0"/>
              <a:t>Nutrients can be divided into nonessential and essential nutrients.</a:t>
            </a:r>
          </a:p>
          <a:p>
            <a:r>
              <a:rPr lang="en-US" sz="2800" dirty="0"/>
              <a:t>Nonessential nutrients can be synthesized within the body from precursors.</a:t>
            </a:r>
          </a:p>
          <a:p>
            <a:r>
              <a:rPr lang="en-US" sz="2800" dirty="0"/>
              <a:t>Essential nutrients cannot be synthesized in the body, and because they are needed for some critical functions throughout life, they are required in the diet for growth, health, and survival. </a:t>
            </a:r>
            <a:endParaRPr lang="en-GB" sz="2800"/>
          </a:p>
          <a:p>
            <a:r>
              <a:rPr lang="en-US" sz="2800" dirty="0"/>
              <a:t>Absence from the diet or inadequate intake results in characteristic signs of a deficiency, disease, and ultimately death. For humans, there are over 40 essential nutrients.</a:t>
            </a:r>
            <a:endParaRPr lang="en-GB" sz="2800" dirty="0"/>
          </a:p>
        </p:txBody>
      </p:sp>
    </p:spTree>
    <p:extLst>
      <p:ext uri="{BB962C8B-B14F-4D97-AF65-F5344CB8AC3E}">
        <p14:creationId xmlns:p14="http://schemas.microsoft.com/office/powerpoint/2010/main" val="1238870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Dietary Reference Intake</a:t>
            </a:r>
          </a:p>
        </p:txBody>
      </p:sp>
      <p:sp>
        <p:nvSpPr>
          <p:cNvPr id="3" name="Content Placeholder 2"/>
          <p:cNvSpPr>
            <a:spLocks noGrp="1"/>
          </p:cNvSpPr>
          <p:nvPr>
            <p:ph idx="1"/>
          </p:nvPr>
        </p:nvSpPr>
        <p:spPr>
          <a:xfrm>
            <a:off x="1103312" y="1540422"/>
            <a:ext cx="8946541" cy="4195481"/>
          </a:xfrm>
        </p:spPr>
        <p:txBody>
          <a:bodyPr vert="horz" lIns="91440" tIns="45720" rIns="91440" bIns="45720" rtlCol="0" anchor="t">
            <a:noAutofit/>
          </a:bodyPr>
          <a:lstStyle/>
          <a:p>
            <a:pPr lvl="0"/>
            <a:r>
              <a:rPr lang="en-US" sz="2800" dirty="0"/>
              <a:t>The framework for a set of current recommendations is the dietary reference intake, or DRI</a:t>
            </a:r>
            <a:endParaRPr lang="en-GB" sz="2800"/>
          </a:p>
          <a:p>
            <a:pPr lvl="1"/>
            <a:r>
              <a:rPr lang="en-US" sz="2800" dirty="0"/>
              <a:t>Estimated average requirement (EAR)</a:t>
            </a:r>
            <a:endParaRPr lang="en-GB" sz="2800"/>
          </a:p>
          <a:p>
            <a:pPr lvl="1"/>
            <a:r>
              <a:rPr lang="en-US" sz="2800" dirty="0"/>
              <a:t>Acceptable macronutrient distribution range (AMDR)</a:t>
            </a:r>
            <a:endParaRPr lang="en-GB" sz="2800"/>
          </a:p>
          <a:p>
            <a:pPr lvl="1"/>
            <a:r>
              <a:rPr lang="en-US" sz="2800" dirty="0"/>
              <a:t>Recommended dietary allowance (RDA)</a:t>
            </a:r>
            <a:endParaRPr lang="en-GB" sz="2800"/>
          </a:p>
          <a:p>
            <a:pPr lvl="1"/>
            <a:r>
              <a:rPr lang="en-US" sz="2800" dirty="0"/>
              <a:t>Adequate intake (AI)</a:t>
            </a:r>
            <a:endParaRPr lang="en-GB" sz="2800"/>
          </a:p>
          <a:p>
            <a:pPr lvl="1"/>
            <a:r>
              <a:rPr lang="en-US" sz="2800" dirty="0"/>
              <a:t>Tolerable upper intake level (UL)</a:t>
            </a:r>
            <a:endParaRPr lang="en-GB" sz="2800" dirty="0"/>
          </a:p>
          <a:p>
            <a:pPr marL="0" indent="0">
              <a:buNone/>
            </a:pPr>
            <a:endParaRPr lang="en-GB" dirty="0"/>
          </a:p>
        </p:txBody>
      </p:sp>
    </p:spTree>
    <p:extLst>
      <p:ext uri="{BB962C8B-B14F-4D97-AF65-F5344CB8AC3E}">
        <p14:creationId xmlns:p14="http://schemas.microsoft.com/office/powerpoint/2010/main" val="1979210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Recommended Dietary Allowance (RDA)</a:t>
            </a:r>
          </a:p>
        </p:txBody>
      </p:sp>
      <p:sp>
        <p:nvSpPr>
          <p:cNvPr id="3" name="Content Placeholder 2"/>
          <p:cNvSpPr>
            <a:spLocks noGrp="1"/>
          </p:cNvSpPr>
          <p:nvPr>
            <p:ph idx="1"/>
          </p:nvPr>
        </p:nvSpPr>
        <p:spPr>
          <a:xfrm>
            <a:off x="838200" y="1684094"/>
            <a:ext cx="10515600" cy="4168338"/>
          </a:xfrm>
        </p:spPr>
        <p:txBody>
          <a:bodyPr vert="horz" lIns="91440" tIns="45720" rIns="91440" bIns="45720" rtlCol="0" anchor="t">
            <a:noAutofit/>
          </a:bodyPr>
          <a:lstStyle/>
          <a:p>
            <a:r>
              <a:rPr lang="en-US" sz="2800" dirty="0"/>
              <a:t>The RDA is intended to be used as a goal for daily intake by individuals. </a:t>
            </a:r>
          </a:p>
          <a:p>
            <a:r>
              <a:rPr lang="en-US" sz="2800" dirty="0"/>
              <a:t>Recommendations vary depending on age, sex, and whether a female is pregnant or lactating. </a:t>
            </a:r>
          </a:p>
          <a:p>
            <a:r>
              <a:rPr lang="en-US" sz="2800" dirty="0"/>
              <a:t>The RDA is based on the median heights and weights of a population, and thus groups of adults who weigh more or less than this median may have a slightly higher or lower requirement, respectively, than the RDA. </a:t>
            </a:r>
          </a:p>
          <a:p>
            <a:r>
              <a:rPr lang="en-US" sz="2800" dirty="0"/>
              <a:t>Stress, disease, injuries, and total energy expenditure  (training!) can influence the needs for certain nutrients.</a:t>
            </a:r>
            <a:endParaRPr lang="en-GB" sz="2800" dirty="0"/>
          </a:p>
        </p:txBody>
      </p:sp>
    </p:spTree>
    <p:extLst>
      <p:ext uri="{BB962C8B-B14F-4D97-AF65-F5344CB8AC3E}">
        <p14:creationId xmlns:p14="http://schemas.microsoft.com/office/powerpoint/2010/main" val="2046921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435FA-DDA0-5275-5DB0-99BFC2006D41}"/>
              </a:ext>
            </a:extLst>
          </p:cNvPr>
          <p:cNvSpPr>
            <a:spLocks noGrp="1"/>
          </p:cNvSpPr>
          <p:nvPr>
            <p:ph type="title"/>
          </p:nvPr>
        </p:nvSpPr>
        <p:spPr/>
        <p:txBody>
          <a:bodyPr/>
          <a:lstStyle/>
          <a:p>
            <a:r>
              <a:rPr lang="en-GB" dirty="0"/>
              <a:t>Figure 1.6</a:t>
            </a:r>
          </a:p>
        </p:txBody>
      </p:sp>
      <p:pic>
        <p:nvPicPr>
          <p:cNvPr id="5" name="Content Placeholder 4" descr="A diagram of a person's figure&#10;&#10;Description automatically generated">
            <a:extLst>
              <a:ext uri="{FF2B5EF4-FFF2-40B4-BE49-F238E27FC236}">
                <a16:creationId xmlns:a16="http://schemas.microsoft.com/office/drawing/2014/main" id="{011766B6-0453-21A3-4D60-23EAB43FEF23}"/>
              </a:ext>
            </a:extLst>
          </p:cNvPr>
          <p:cNvPicPr>
            <a:picLocks noGrp="1" noChangeAspect="1"/>
          </p:cNvPicPr>
          <p:nvPr>
            <p:ph idx="1"/>
          </p:nvPr>
        </p:nvPicPr>
        <p:blipFill>
          <a:blip r:embed="rId3"/>
          <a:stretch>
            <a:fillRect/>
          </a:stretch>
        </p:blipFill>
        <p:spPr>
          <a:xfrm>
            <a:off x="1103313" y="2087575"/>
            <a:ext cx="8947150" cy="4125887"/>
          </a:xfrm>
        </p:spPr>
      </p:pic>
    </p:spTree>
    <p:extLst>
      <p:ext uri="{BB962C8B-B14F-4D97-AF65-F5344CB8AC3E}">
        <p14:creationId xmlns:p14="http://schemas.microsoft.com/office/powerpoint/2010/main" val="13400429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Labels</a:t>
            </a:r>
          </a:p>
        </p:txBody>
      </p:sp>
      <p:sp>
        <p:nvSpPr>
          <p:cNvPr id="3" name="Content Placeholder 2"/>
          <p:cNvSpPr>
            <a:spLocks noGrp="1"/>
          </p:cNvSpPr>
          <p:nvPr>
            <p:ph idx="1"/>
          </p:nvPr>
        </p:nvSpPr>
        <p:spPr>
          <a:xfrm>
            <a:off x="1103312" y="1711086"/>
            <a:ext cx="8946541" cy="4195481"/>
          </a:xfrm>
        </p:spPr>
        <p:txBody>
          <a:bodyPr vert="horz" lIns="91440" tIns="45720" rIns="91440" bIns="45720" rtlCol="0" anchor="t">
            <a:normAutofit/>
          </a:bodyPr>
          <a:lstStyle/>
          <a:p>
            <a:r>
              <a:rPr lang="en-US" sz="2400" dirty="0"/>
              <a:t>The reference values used to determine RDAs are age and sex specific, and for food-labeling purposes, an additional set of reference values had to be produced. </a:t>
            </a:r>
          </a:p>
          <a:p>
            <a:r>
              <a:rPr lang="en-US" sz="2400" dirty="0"/>
              <a:t>Food package labels must be the same for men and women and for children and adults, and so the RDA values had to be condensed into an acceptable recommendation for all groups. </a:t>
            </a:r>
          </a:p>
          <a:p>
            <a:r>
              <a:rPr lang="en-US" sz="2400" dirty="0"/>
              <a:t>Originally, the food package labels contained the U.S. RDA, but this has now been replaced by daily values (DVs).</a:t>
            </a:r>
            <a:endParaRPr lang="en-GB" sz="2400" dirty="0"/>
          </a:p>
          <a:p>
            <a:endParaRPr lang="en-GB" dirty="0"/>
          </a:p>
        </p:txBody>
      </p:sp>
    </p:spTree>
    <p:extLst>
      <p:ext uri="{BB962C8B-B14F-4D97-AF65-F5344CB8AC3E}">
        <p14:creationId xmlns:p14="http://schemas.microsoft.com/office/powerpoint/2010/main" val="3743225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329EC-2D6B-CB48-5083-BEF9283CF6E5}"/>
            </a:ext>
          </a:extLst>
        </p:cNvPr>
        <p:cNvGrpSpPr/>
        <p:nvPr/>
      </p:nvGrpSpPr>
      <p:grpSpPr>
        <a:xfrm>
          <a:off x="0" y="0"/>
          <a:ext cx="0" cy="0"/>
          <a:chOff x="0" y="0"/>
          <a:chExt cx="0" cy="0"/>
        </a:xfrm>
      </p:grpSpPr>
      <p:sp>
        <p:nvSpPr>
          <p:cNvPr id="39938" name="Title 1">
            <a:extLst>
              <a:ext uri="{FF2B5EF4-FFF2-40B4-BE49-F238E27FC236}">
                <a16:creationId xmlns:a16="http://schemas.microsoft.com/office/drawing/2014/main" id="{D5642052-48A4-E63D-947E-1EE319EE9694}"/>
              </a:ext>
            </a:extLst>
          </p:cNvPr>
          <p:cNvSpPr>
            <a:spLocks noGrp="1"/>
          </p:cNvSpPr>
          <p:nvPr>
            <p:ph type="title"/>
          </p:nvPr>
        </p:nvSpPr>
        <p:spPr>
          <a:xfrm>
            <a:off x="0" y="700782"/>
            <a:ext cx="12192000" cy="846306"/>
          </a:xfrm>
        </p:spPr>
        <p:txBody>
          <a:bodyPr/>
          <a:lstStyle/>
          <a:p>
            <a:r>
              <a:rPr lang="en-US" altLang="en-US" dirty="0">
                <a:ea typeface="ＭＳ Ｐゴシック"/>
              </a:rPr>
              <a:t>Table 1.8 Daily Reference Values (US)</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E01DF791-3A67-9A11-1325-220EA2C019C9}"/>
              </a:ext>
            </a:extLst>
          </p:cNvPr>
          <p:cNvGraphicFramePr>
            <a:graphicFrameLocks noGrp="1"/>
          </p:cNvGraphicFramePr>
          <p:nvPr>
            <p:extLst>
              <p:ext uri="{D42A27DB-BD31-4B8C-83A1-F6EECF244321}">
                <p14:modId xmlns:p14="http://schemas.microsoft.com/office/powerpoint/2010/main" val="2152113855"/>
              </p:ext>
            </p:extLst>
          </p:nvPr>
        </p:nvGraphicFramePr>
        <p:xfrm>
          <a:off x="2032000" y="1822836"/>
          <a:ext cx="8128000" cy="3593529"/>
        </p:xfrm>
        <a:graphic>
          <a:graphicData uri="http://schemas.openxmlformats.org/drawingml/2006/table">
            <a:tbl>
              <a:tblPr firstRow="1">
                <a:tableStyleId>{F5AB1C69-6EDB-4FF4-983F-18BD219EF322}</a:tableStyleId>
              </a:tblPr>
              <a:tblGrid>
                <a:gridCol w="2434492">
                  <a:extLst>
                    <a:ext uri="{9D8B030D-6E8A-4147-A177-3AD203B41FA5}">
                      <a16:colId xmlns:a16="http://schemas.microsoft.com/office/drawing/2014/main" val="2601170719"/>
                    </a:ext>
                  </a:extLst>
                </a:gridCol>
                <a:gridCol w="5693508">
                  <a:extLst>
                    <a:ext uri="{9D8B030D-6E8A-4147-A177-3AD203B41FA5}">
                      <a16:colId xmlns:a16="http://schemas.microsoft.com/office/drawing/2014/main" val="139479512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Food component</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DRV</a:t>
                      </a:r>
                    </a:p>
                  </a:txBody>
                  <a:tcPr anchor="b"/>
                </a:tc>
                <a:extLst>
                  <a:ext uri="{0D108BD9-81ED-4DB2-BD59-A6C34878D82A}">
                    <a16:rowId xmlns:a16="http://schemas.microsoft.com/office/drawing/2014/main" val="80714445"/>
                  </a:ext>
                </a:extLst>
              </a:tr>
              <a:tr h="370840">
                <a:tc>
                  <a:txBody>
                    <a:bodyPr/>
                    <a:lstStyle/>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Total fat</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Less than 65 g (30% of energy intake)</a:t>
                      </a:r>
                    </a:p>
                  </a:txBody>
                  <a:tcPr marL="68580" marR="68580" marT="0" marB="0"/>
                </a:tc>
                <a:extLst>
                  <a:ext uri="{0D108BD9-81ED-4DB2-BD59-A6C34878D82A}">
                    <a16:rowId xmlns:a16="http://schemas.microsoft.com/office/drawing/2014/main" val="2681294195"/>
                  </a:ext>
                </a:extLst>
              </a:tr>
              <a:tr h="370840">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Saturated fat</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Less than 20 g (10% of energy intake)</a:t>
                      </a:r>
                    </a:p>
                  </a:txBody>
                  <a:tcPr marL="68580" marR="68580" marT="0" marB="0"/>
                </a:tc>
                <a:extLst>
                  <a:ext uri="{0D108BD9-81ED-4DB2-BD59-A6C34878D82A}">
                    <a16:rowId xmlns:a16="http://schemas.microsoft.com/office/drawing/2014/main" val="905645976"/>
                  </a:ext>
                </a:extLst>
              </a:tr>
              <a:tr h="370840">
                <a:tc>
                  <a:txBody>
                    <a:bodyPr/>
                    <a:lstStyle/>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Cholesterol</a:t>
                      </a:r>
                    </a:p>
                  </a:txBody>
                  <a:tcPr marL="68580" marR="68580" marT="0" marB="0"/>
                </a:tc>
                <a:tc>
                  <a:txBody>
                    <a:bodyPr/>
                    <a:lstStyle/>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Less than 300 mg</a:t>
                      </a:r>
                    </a:p>
                  </a:txBody>
                  <a:tcPr marL="68580" marR="68580" marT="0" marB="0"/>
                </a:tc>
                <a:extLst>
                  <a:ext uri="{0D108BD9-81ED-4DB2-BD59-A6C34878D82A}">
                    <a16:rowId xmlns:a16="http://schemas.microsoft.com/office/drawing/2014/main" val="1546163387"/>
                  </a:ext>
                </a:extLst>
              </a:tr>
              <a:tr h="370840">
                <a:tc>
                  <a:txBody>
                    <a:bodyPr/>
                    <a:lstStyle/>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Total carbohydrate</a:t>
                      </a:r>
                    </a:p>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Sugars</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300 g (60% of energy intake)</a:t>
                      </a:r>
                    </a:p>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Less than 10% of energy intake</a:t>
                      </a:r>
                    </a:p>
                  </a:txBody>
                  <a:tcPr marL="68580" marR="68580" marT="0" marB="0"/>
                </a:tc>
                <a:extLst>
                  <a:ext uri="{0D108BD9-81ED-4DB2-BD59-A6C34878D82A}">
                    <a16:rowId xmlns:a16="http://schemas.microsoft.com/office/drawing/2014/main" val="435900934"/>
                  </a:ext>
                </a:extLst>
              </a:tr>
              <a:tr h="370840">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Dietary fiber</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25 g</a:t>
                      </a:r>
                    </a:p>
                  </a:txBody>
                  <a:tcPr marL="68580" marR="68580" marT="0" marB="0"/>
                </a:tc>
                <a:extLst>
                  <a:ext uri="{0D108BD9-81ED-4DB2-BD59-A6C34878D82A}">
                    <a16:rowId xmlns:a16="http://schemas.microsoft.com/office/drawing/2014/main" val="1555845656"/>
                  </a:ext>
                </a:extLst>
              </a:tr>
              <a:tr h="370840">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Sodium</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Less than 2,400 mg</a:t>
                      </a:r>
                    </a:p>
                  </a:txBody>
                  <a:tcPr marL="68580" marR="68580" marT="0" marB="0"/>
                </a:tc>
                <a:extLst>
                  <a:ext uri="{0D108BD9-81ED-4DB2-BD59-A6C34878D82A}">
                    <a16:rowId xmlns:a16="http://schemas.microsoft.com/office/drawing/2014/main" val="37404864"/>
                  </a:ext>
                </a:extLst>
              </a:tr>
              <a:tr h="370840">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Potassium</a:t>
                      </a:r>
                    </a:p>
                  </a:txBody>
                  <a:tcPr marL="68580" marR="68580" marT="0" marB="0"/>
                </a:tc>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3,500 mg</a:t>
                      </a:r>
                    </a:p>
                  </a:txBody>
                  <a:tcPr marL="68580" marR="68580" marT="0" marB="0"/>
                </a:tc>
                <a:extLst>
                  <a:ext uri="{0D108BD9-81ED-4DB2-BD59-A6C34878D82A}">
                    <a16:rowId xmlns:a16="http://schemas.microsoft.com/office/drawing/2014/main" val="1502407244"/>
                  </a:ext>
                </a:extLst>
              </a:tr>
              <a:tr h="370840">
                <a:tc>
                  <a:txBody>
                    <a:bodyPr/>
                    <a:lstStyle/>
                    <a:p>
                      <a:pPr marL="0" marR="0" fontAlgn="auto">
                        <a:lnSpc>
                          <a:spcPct val="120000"/>
                        </a:lnSpc>
                        <a:spcBef>
                          <a:spcPts val="0"/>
                        </a:spcBef>
                        <a:spcAft>
                          <a:spcPts val="0"/>
                        </a:spcAft>
                      </a:pPr>
                      <a:r>
                        <a:rPr lang="en-US" sz="1800">
                          <a:solidFill>
                            <a:srgbClr val="000000"/>
                          </a:solidFill>
                          <a:effectLst/>
                          <a:latin typeface="+mn-lt"/>
                          <a:ea typeface="Times New Roman" panose="02020603050405020304" pitchFamily="18" charset="0"/>
                          <a:cs typeface="Times New Roman" panose="02020603050405020304" pitchFamily="18" charset="0"/>
                        </a:rPr>
                        <a:t>Protein</a:t>
                      </a:r>
                    </a:p>
                  </a:txBody>
                  <a:tcPr marL="68580" marR="68580" marT="0" marB="0"/>
                </a:tc>
                <a:tc>
                  <a:txBody>
                    <a:bodyPr/>
                    <a:lstStyle/>
                    <a:p>
                      <a:pPr marL="0" marR="0" fontAlgn="auto">
                        <a:lnSpc>
                          <a:spcPct val="120000"/>
                        </a:lnSpc>
                        <a:spcBef>
                          <a:spcPts val="0"/>
                        </a:spcBef>
                        <a:spcAft>
                          <a:spcPts val="0"/>
                        </a:spcAft>
                      </a:pPr>
                      <a:r>
                        <a:rPr lang="en-US" sz="1800" dirty="0">
                          <a:solidFill>
                            <a:srgbClr val="000000"/>
                          </a:solidFill>
                          <a:effectLst/>
                          <a:latin typeface="+mn-lt"/>
                          <a:ea typeface="Times New Roman" panose="02020603050405020304" pitchFamily="18" charset="0"/>
                          <a:cs typeface="Times New Roman" panose="02020603050405020304" pitchFamily="18" charset="0"/>
                        </a:rPr>
                        <a:t>50 g (10% of energy intake)</a:t>
                      </a:r>
                    </a:p>
                  </a:txBody>
                  <a:tcPr marL="68580" marR="68580" marT="0" marB="0"/>
                </a:tc>
                <a:extLst>
                  <a:ext uri="{0D108BD9-81ED-4DB2-BD59-A6C34878D82A}">
                    <a16:rowId xmlns:a16="http://schemas.microsoft.com/office/drawing/2014/main" val="646077372"/>
                  </a:ext>
                </a:extLst>
              </a:tr>
            </a:tbl>
          </a:graphicData>
        </a:graphic>
      </p:graphicFrame>
    </p:spTree>
    <p:extLst>
      <p:ext uri="{BB962C8B-B14F-4D97-AF65-F5344CB8AC3E}">
        <p14:creationId xmlns:p14="http://schemas.microsoft.com/office/powerpoint/2010/main" val="11023607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Analyzing Dietary Intake</a:t>
            </a:r>
          </a:p>
        </p:txBody>
      </p:sp>
      <p:sp>
        <p:nvSpPr>
          <p:cNvPr id="3" name="Content Placeholder 2"/>
          <p:cNvSpPr>
            <a:spLocks noGrp="1"/>
          </p:cNvSpPr>
          <p:nvPr>
            <p:ph idx="1"/>
          </p:nvPr>
        </p:nvSpPr>
        <p:spPr>
          <a:xfrm>
            <a:off x="339695" y="1342440"/>
            <a:ext cx="10515600" cy="4168338"/>
          </a:xfrm>
        </p:spPr>
        <p:txBody>
          <a:bodyPr vert="horz" lIns="91440" tIns="45720" rIns="91440" bIns="45720" rtlCol="0" anchor="t">
            <a:noAutofit/>
          </a:bodyPr>
          <a:lstStyle/>
          <a:p>
            <a:r>
              <a:rPr lang="en-US" sz="2400" dirty="0"/>
              <a:t>Analyzing dietary intake can be useful for several reasons:</a:t>
            </a:r>
          </a:p>
          <a:p>
            <a:pPr lvl="1"/>
            <a:r>
              <a:rPr lang="en-US" sz="2400" dirty="0"/>
              <a:t>The average intake in a group of athletes can be studied, and the data can be used in conjunction with biochemical or anthropometric data to inform them of the adequacy of their diet.</a:t>
            </a:r>
          </a:p>
          <a:p>
            <a:pPr lvl="1"/>
            <a:r>
              <a:rPr lang="en-US" sz="2400" dirty="0"/>
              <a:t>Dietary intake data can also be used in conjunction with a medical report or to explain the incidence or prevalence of health problems.</a:t>
            </a:r>
          </a:p>
          <a:p>
            <a:pPr lvl="1"/>
            <a:r>
              <a:rPr lang="en-US" sz="2400" dirty="0"/>
              <a:t>Such measurements can also be used for educational purposes, and the efficacy of nutritional advice or intervention programs can be investigated.</a:t>
            </a:r>
          </a:p>
          <a:p>
            <a:pPr lvl="1"/>
            <a:r>
              <a:rPr lang="en-US" sz="2400" dirty="0"/>
              <a:t>Several methods have been developed to measure dietary intake,  and each method has advantages and disadvantages.</a:t>
            </a:r>
            <a:endParaRPr lang="en-GB" sz="2400" dirty="0"/>
          </a:p>
          <a:p>
            <a:endParaRPr lang="en-GB" dirty="0"/>
          </a:p>
        </p:txBody>
      </p:sp>
    </p:spTree>
    <p:extLst>
      <p:ext uri="{BB962C8B-B14F-4D97-AF65-F5344CB8AC3E}">
        <p14:creationId xmlns:p14="http://schemas.microsoft.com/office/powerpoint/2010/main" val="34093414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4DE7A-10F7-E16D-9F04-3C480FA2E649}"/>
              </a:ext>
            </a:extLst>
          </p:cNvPr>
          <p:cNvSpPr>
            <a:spLocks noGrp="1"/>
          </p:cNvSpPr>
          <p:nvPr>
            <p:ph type="title"/>
          </p:nvPr>
        </p:nvSpPr>
        <p:spPr/>
        <p:txBody>
          <a:bodyPr/>
          <a:lstStyle/>
          <a:p>
            <a:r>
              <a:rPr lang="en-GB" dirty="0"/>
              <a:t>Figure 1.7 - sample of an accurate food diary</a:t>
            </a:r>
          </a:p>
        </p:txBody>
      </p:sp>
      <p:pic>
        <p:nvPicPr>
          <p:cNvPr id="5" name="Content Placeholder 4" descr="A screen shot of a computer&#10;&#10;Description automatically generated">
            <a:extLst>
              <a:ext uri="{FF2B5EF4-FFF2-40B4-BE49-F238E27FC236}">
                <a16:creationId xmlns:a16="http://schemas.microsoft.com/office/drawing/2014/main" id="{478438D2-C6D5-17C0-EDD2-166443948C6F}"/>
              </a:ext>
            </a:extLst>
          </p:cNvPr>
          <p:cNvPicPr>
            <a:picLocks noGrp="1" noChangeAspect="1"/>
          </p:cNvPicPr>
          <p:nvPr>
            <p:ph idx="1"/>
          </p:nvPr>
        </p:nvPicPr>
        <p:blipFill rotWithShape="1">
          <a:blip r:embed="rId3"/>
          <a:srcRect b="22283"/>
          <a:stretch/>
        </p:blipFill>
        <p:spPr>
          <a:xfrm>
            <a:off x="934242" y="2639219"/>
            <a:ext cx="10323515" cy="1579561"/>
          </a:xfrm>
        </p:spPr>
      </p:pic>
    </p:spTree>
    <p:extLst>
      <p:ext uri="{BB962C8B-B14F-4D97-AF65-F5344CB8AC3E}">
        <p14:creationId xmlns:p14="http://schemas.microsoft.com/office/powerpoint/2010/main" val="42773013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82D0-BEA4-FB7A-2A85-6EB0E6EE2323}"/>
              </a:ext>
            </a:extLst>
          </p:cNvPr>
          <p:cNvSpPr>
            <a:spLocks noGrp="1"/>
          </p:cNvSpPr>
          <p:nvPr>
            <p:ph type="title"/>
          </p:nvPr>
        </p:nvSpPr>
        <p:spPr/>
        <p:txBody>
          <a:bodyPr/>
          <a:lstStyle/>
          <a:p>
            <a:r>
              <a:rPr lang="en-GB" dirty="0"/>
              <a:t>Figure 1.8 - food frequency questionnaire</a:t>
            </a:r>
          </a:p>
        </p:txBody>
      </p:sp>
      <p:pic>
        <p:nvPicPr>
          <p:cNvPr id="5" name="Content Placeholder 4" descr="A grid of check marks&#10;&#10;Description automatically generated">
            <a:extLst>
              <a:ext uri="{FF2B5EF4-FFF2-40B4-BE49-F238E27FC236}">
                <a16:creationId xmlns:a16="http://schemas.microsoft.com/office/drawing/2014/main" id="{58EB6D5E-5D4B-8CC0-E8EA-E301CAD588F1}"/>
              </a:ext>
            </a:extLst>
          </p:cNvPr>
          <p:cNvPicPr>
            <a:picLocks noGrp="1" noChangeAspect="1"/>
          </p:cNvPicPr>
          <p:nvPr>
            <p:ph idx="1"/>
          </p:nvPr>
        </p:nvPicPr>
        <p:blipFill rotWithShape="1">
          <a:blip r:embed="rId3"/>
          <a:srcRect b="10035"/>
          <a:stretch/>
        </p:blipFill>
        <p:spPr>
          <a:xfrm>
            <a:off x="1399914" y="1925736"/>
            <a:ext cx="9392172" cy="4400854"/>
          </a:xfrm>
        </p:spPr>
      </p:pic>
    </p:spTree>
    <p:extLst>
      <p:ext uri="{BB962C8B-B14F-4D97-AF65-F5344CB8AC3E}">
        <p14:creationId xmlns:p14="http://schemas.microsoft.com/office/powerpoint/2010/main" val="35233743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art with text on it&#10;&#10;AI-generated content may be incorrect.">
            <a:extLst>
              <a:ext uri="{FF2B5EF4-FFF2-40B4-BE49-F238E27FC236}">
                <a16:creationId xmlns:a16="http://schemas.microsoft.com/office/drawing/2014/main" id="{D804CBD1-C5A2-A79E-7A60-4C58AB0BD112}"/>
              </a:ext>
            </a:extLst>
          </p:cNvPr>
          <p:cNvPicPr>
            <a:picLocks noChangeAspect="1"/>
          </p:cNvPicPr>
          <p:nvPr/>
        </p:nvPicPr>
        <p:blipFill>
          <a:blip r:embed="rId2"/>
          <a:stretch>
            <a:fillRect/>
          </a:stretch>
        </p:blipFill>
        <p:spPr>
          <a:xfrm>
            <a:off x="3322757" y="0"/>
            <a:ext cx="5546487" cy="6858000"/>
          </a:xfrm>
          <a:prstGeom prst="rect">
            <a:avLst/>
          </a:prstGeom>
        </p:spPr>
      </p:pic>
    </p:spTree>
    <p:extLst>
      <p:ext uri="{BB962C8B-B14F-4D97-AF65-F5344CB8AC3E}">
        <p14:creationId xmlns:p14="http://schemas.microsoft.com/office/powerpoint/2010/main" val="24086965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DEF1D-6EA4-DB17-5FFC-AC06D87DFC0D}"/>
              </a:ext>
            </a:extLst>
          </p:cNvPr>
          <p:cNvSpPr>
            <a:spLocks noGrp="1"/>
          </p:cNvSpPr>
          <p:nvPr>
            <p:ph type="title"/>
          </p:nvPr>
        </p:nvSpPr>
        <p:spPr/>
        <p:txBody>
          <a:bodyPr/>
          <a:lstStyle/>
          <a:p>
            <a:r>
              <a:rPr lang="en-GB" dirty="0"/>
              <a:t>The Importance of Nutrition in Sport</a:t>
            </a:r>
          </a:p>
        </p:txBody>
      </p:sp>
      <p:sp>
        <p:nvSpPr>
          <p:cNvPr id="3" name="Content Placeholder 2">
            <a:extLst>
              <a:ext uri="{FF2B5EF4-FFF2-40B4-BE49-F238E27FC236}">
                <a16:creationId xmlns:a16="http://schemas.microsoft.com/office/drawing/2014/main" id="{5506F596-079A-D1D1-63BD-4E948A20449A}"/>
              </a:ext>
            </a:extLst>
          </p:cNvPr>
          <p:cNvSpPr>
            <a:spLocks noGrp="1"/>
          </p:cNvSpPr>
          <p:nvPr>
            <p:ph idx="1"/>
          </p:nvPr>
        </p:nvSpPr>
        <p:spPr>
          <a:xfrm>
            <a:off x="838199" y="1807919"/>
            <a:ext cx="10771497" cy="4168338"/>
          </a:xfrm>
        </p:spPr>
        <p:txBody>
          <a:bodyPr vert="horz" lIns="91440" tIns="45720" rIns="91440" bIns="45720" rtlCol="0" anchor="t">
            <a:normAutofit/>
          </a:bodyPr>
          <a:lstStyle/>
          <a:p>
            <a:r>
              <a:rPr lang="en-GB" sz="2400" dirty="0"/>
              <a:t>“The amount, composition and timing of food intake can profoundly affect sports performance” (Burke et al. 2007).</a:t>
            </a:r>
          </a:p>
          <a:p>
            <a:r>
              <a:rPr lang="en-GB" sz="2400" dirty="0"/>
              <a:t>“A good diet will not make an average athlete become elite, but a poor diet will prevent an elite athlete from achieving their performance potential” (IOC 2011).</a:t>
            </a:r>
          </a:p>
          <a:p>
            <a:r>
              <a:rPr lang="en-GB" sz="2400" dirty="0"/>
              <a:t>“The athlete’s well-being, performance, and recovery from sporting activities are enhanced by well-chosen nutrition strategies” (Burke et al. 2019).</a:t>
            </a:r>
          </a:p>
          <a:p>
            <a:r>
              <a:rPr lang="en-GB" sz="2400" dirty="0"/>
              <a:t>“Nutrition can play a valuable role in optimizing the physical and mental performance of elite players” (Collins et al. 2021).</a:t>
            </a:r>
          </a:p>
          <a:p>
            <a:endParaRPr lang="en-GB" dirty="0"/>
          </a:p>
        </p:txBody>
      </p:sp>
    </p:spTree>
    <p:extLst>
      <p:ext uri="{BB962C8B-B14F-4D97-AF65-F5344CB8AC3E}">
        <p14:creationId xmlns:p14="http://schemas.microsoft.com/office/powerpoint/2010/main" val="14449374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DE72-D270-FA71-6F74-8797D6621048}"/>
              </a:ext>
            </a:extLst>
          </p:cNvPr>
          <p:cNvSpPr>
            <a:spLocks noGrp="1"/>
          </p:cNvSpPr>
          <p:nvPr>
            <p:ph type="title"/>
          </p:nvPr>
        </p:nvSpPr>
        <p:spPr>
          <a:xfrm>
            <a:off x="838200" y="969560"/>
            <a:ext cx="2771274" cy="409790"/>
          </a:xfrm>
        </p:spPr>
        <p:txBody>
          <a:bodyPr/>
          <a:lstStyle/>
          <a:p>
            <a:r>
              <a:rPr lang="en-GB" dirty="0"/>
              <a:t>Figure 1.9</a:t>
            </a:r>
          </a:p>
        </p:txBody>
      </p:sp>
      <p:pic>
        <p:nvPicPr>
          <p:cNvPr id="5" name="Content Placeholder 4" descr="A diagram of a runner and a nutrition plan&#10;&#10;Description automatically generated with medium confidence">
            <a:extLst>
              <a:ext uri="{FF2B5EF4-FFF2-40B4-BE49-F238E27FC236}">
                <a16:creationId xmlns:a16="http://schemas.microsoft.com/office/drawing/2014/main" id="{56D6EC0A-47AC-63D1-60CD-D8D969F59B4E}"/>
              </a:ext>
            </a:extLst>
          </p:cNvPr>
          <p:cNvPicPr>
            <a:picLocks noGrp="1" noChangeAspect="1"/>
          </p:cNvPicPr>
          <p:nvPr>
            <p:ph idx="1"/>
          </p:nvPr>
        </p:nvPicPr>
        <p:blipFill>
          <a:blip r:embed="rId3"/>
          <a:stretch>
            <a:fillRect/>
          </a:stretch>
        </p:blipFill>
        <p:spPr>
          <a:xfrm>
            <a:off x="3609474" y="656931"/>
            <a:ext cx="7146537" cy="5544137"/>
          </a:xfrm>
        </p:spPr>
      </p:pic>
    </p:spTree>
    <p:extLst>
      <p:ext uri="{BB962C8B-B14F-4D97-AF65-F5344CB8AC3E}">
        <p14:creationId xmlns:p14="http://schemas.microsoft.com/office/powerpoint/2010/main" val="29967945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263A-9E8B-9F1E-EDB4-8609B4F10C5F}"/>
              </a:ext>
            </a:extLst>
          </p:cNvPr>
          <p:cNvSpPr>
            <a:spLocks noGrp="1"/>
          </p:cNvSpPr>
          <p:nvPr>
            <p:ph type="title"/>
          </p:nvPr>
        </p:nvSpPr>
        <p:spPr>
          <a:xfrm>
            <a:off x="838200" y="969560"/>
            <a:ext cx="3481137" cy="409790"/>
          </a:xfrm>
        </p:spPr>
        <p:txBody>
          <a:bodyPr/>
          <a:lstStyle/>
          <a:p>
            <a:r>
              <a:rPr lang="en-GB" dirty="0"/>
              <a:t>Infographic 1.4</a:t>
            </a:r>
          </a:p>
        </p:txBody>
      </p:sp>
      <p:pic>
        <p:nvPicPr>
          <p:cNvPr id="5" name="Content Placeholder 4" descr="A diagram of a healthy life&#10;&#10;Description automatically generated with medium confidence">
            <a:extLst>
              <a:ext uri="{FF2B5EF4-FFF2-40B4-BE49-F238E27FC236}">
                <a16:creationId xmlns:a16="http://schemas.microsoft.com/office/drawing/2014/main" id="{951217EF-CE5C-D8D9-1DB1-97032E61D28C}"/>
              </a:ext>
            </a:extLst>
          </p:cNvPr>
          <p:cNvPicPr>
            <a:picLocks noGrp="1" noChangeAspect="1"/>
          </p:cNvPicPr>
          <p:nvPr>
            <p:ph idx="1"/>
          </p:nvPr>
        </p:nvPicPr>
        <p:blipFill rotWithShape="1">
          <a:blip r:embed="rId3"/>
          <a:srcRect b="5589"/>
          <a:stretch/>
        </p:blipFill>
        <p:spPr>
          <a:xfrm>
            <a:off x="4844720" y="618104"/>
            <a:ext cx="4399543" cy="5621792"/>
          </a:xfrm>
        </p:spPr>
      </p:pic>
    </p:spTree>
    <p:extLst>
      <p:ext uri="{BB962C8B-B14F-4D97-AF65-F5344CB8AC3E}">
        <p14:creationId xmlns:p14="http://schemas.microsoft.com/office/powerpoint/2010/main" val="32520773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952</TotalTime>
  <Words>2937</Words>
  <Application>Microsoft Office PowerPoint</Application>
  <PresentationFormat>Widescreen</PresentationFormat>
  <Paragraphs>328</Paragraphs>
  <Slides>44</Slides>
  <Notes>18</Notes>
  <HiddenSlides>0</HiddenSlides>
  <MMClips>0</MMClip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Ion</vt:lpstr>
      <vt:lpstr>Custom Design</vt:lpstr>
      <vt:lpstr>Nutrients and Recommended Intakes</vt:lpstr>
      <vt:lpstr>Nutrition and Nutrients</vt:lpstr>
      <vt:lpstr>Infographic 1.1</vt:lpstr>
      <vt:lpstr>Infographic 1.2</vt:lpstr>
      <vt:lpstr>Carbohydrate</vt:lpstr>
      <vt:lpstr>Table 1.1 Types of Carbohydrates and Their Food Sources</vt:lpstr>
      <vt:lpstr>Classes of Carbohydrates</vt:lpstr>
      <vt:lpstr>PowerPoint Presentation</vt:lpstr>
      <vt:lpstr>Classes of Carbohydrates (continued)</vt:lpstr>
      <vt:lpstr>PowerPoint Presentation</vt:lpstr>
      <vt:lpstr>Functions of Fiber (Fibre!)</vt:lpstr>
      <vt:lpstr>Table 1.3 Food Sources of Soluble and Insoluble Fiber</vt:lpstr>
      <vt:lpstr>Fat (Lipid)</vt:lpstr>
      <vt:lpstr>Fat (Lipid) (continued)</vt:lpstr>
      <vt:lpstr>Table 1.4 Three Classes of Lipids</vt:lpstr>
      <vt:lpstr>Functions of Lipids</vt:lpstr>
      <vt:lpstr>Functions of Lipids (continued)</vt:lpstr>
      <vt:lpstr>Functions of Lipids (continued)</vt:lpstr>
      <vt:lpstr>Protein</vt:lpstr>
      <vt:lpstr>Amino Acids</vt:lpstr>
      <vt:lpstr>Protein Intake</vt:lpstr>
      <vt:lpstr>Water</vt:lpstr>
      <vt:lpstr>Functions of Water</vt:lpstr>
      <vt:lpstr>Water Intake</vt:lpstr>
      <vt:lpstr>Alcohol</vt:lpstr>
      <vt:lpstr>Vitamins, Minerals, and Trace Elements</vt:lpstr>
      <vt:lpstr>Functions of Vitamins and Minerals</vt:lpstr>
      <vt:lpstr>Phytonutrients</vt:lpstr>
      <vt:lpstr>Table 1.6 Carotenoids and Their Food Sources</vt:lpstr>
      <vt:lpstr>Table 1.7 Polyphenols and Their Food Sources</vt:lpstr>
      <vt:lpstr>Infographic 1.3</vt:lpstr>
      <vt:lpstr>Recommended Intakes of Nutrients</vt:lpstr>
      <vt:lpstr>Dietary Reference Intake</vt:lpstr>
      <vt:lpstr>Recommended Dietary Allowance (RDA)</vt:lpstr>
      <vt:lpstr>Figure 1.6</vt:lpstr>
      <vt:lpstr>Food Labels</vt:lpstr>
      <vt:lpstr>Table 1.8 Daily Reference Values (US)</vt:lpstr>
      <vt:lpstr>Analyzing Dietary Intake</vt:lpstr>
      <vt:lpstr>Figure 1.7 - sample of an accurate food diary</vt:lpstr>
      <vt:lpstr>Figure 1.8 - food frequency questionnaire</vt:lpstr>
      <vt:lpstr>PowerPoint Presentation</vt:lpstr>
      <vt:lpstr>The Importance of Nutrition in Sport</vt:lpstr>
      <vt:lpstr>Figure 1.9</vt:lpstr>
      <vt:lpstr>Infographic 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3e chapter 01</dc:title>
  <dc:creator>MICHAEL GLEESON</dc:creator>
  <cp:lastModifiedBy>Amanda Ewing</cp:lastModifiedBy>
  <cp:revision>223</cp:revision>
  <cp:lastPrinted>2017-03-14T16:50:08Z</cp:lastPrinted>
  <dcterms:created xsi:type="dcterms:W3CDTF">2017-03-14T15:11:25Z</dcterms:created>
  <dcterms:modified xsi:type="dcterms:W3CDTF">2025-10-08T15:05:09Z</dcterms:modified>
</cp:coreProperties>
</file>