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4"/>
  </p:sldMasterIdLst>
  <p:notesMasterIdLst>
    <p:notesMasterId r:id="rId32"/>
  </p:notesMasterIdLst>
  <p:sldIdLst>
    <p:sldId id="256" r:id="rId5"/>
    <p:sldId id="257" r:id="rId6"/>
    <p:sldId id="258" r:id="rId7"/>
    <p:sldId id="265" r:id="rId8"/>
    <p:sldId id="266" r:id="rId9"/>
    <p:sldId id="267" r:id="rId10"/>
    <p:sldId id="260" r:id="rId11"/>
    <p:sldId id="264" r:id="rId12"/>
    <p:sldId id="268" r:id="rId13"/>
    <p:sldId id="279" r:id="rId14"/>
    <p:sldId id="269" r:id="rId15"/>
    <p:sldId id="270" r:id="rId16"/>
    <p:sldId id="271" r:id="rId17"/>
    <p:sldId id="272" r:id="rId18"/>
    <p:sldId id="273" r:id="rId19"/>
    <p:sldId id="280" r:id="rId20"/>
    <p:sldId id="274" r:id="rId21"/>
    <p:sldId id="275" r:id="rId22"/>
    <p:sldId id="259" r:id="rId23"/>
    <p:sldId id="261" r:id="rId24"/>
    <p:sldId id="276" r:id="rId25"/>
    <p:sldId id="277" r:id="rId26"/>
    <p:sldId id="278" r:id="rId27"/>
    <p:sldId id="281" r:id="rId28"/>
    <p:sldId id="282" r:id="rId29"/>
    <p:sldId id="283" r:id="rId30"/>
    <p:sldId id="284"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9E0FFD9-07BE-EB14-B6DE-5CBF0E1ABF1D}" name="Daniela Petronela Cucu (2226969)" initials="DC" userId="S::2226969@student.uwtsd.ac.uk::dea5074c-17bc-4898-81f3-dbda5142ec9e"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17" autoAdjust="0"/>
    <p:restoredTop sz="81961" autoAdjust="0"/>
  </p:normalViewPr>
  <p:slideViewPr>
    <p:cSldViewPr snapToGrid="0">
      <p:cViewPr varScale="1">
        <p:scale>
          <a:sx n="52" d="100"/>
          <a:sy n="52" d="100"/>
        </p:scale>
        <p:origin x="48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ata8.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8.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525A478-A14D-49DA-80C2-8046CE74AF9F}"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842EF585-F104-4374-9B39-24BCB22D57F7}">
      <dgm:prSet/>
      <dgm:spPr/>
      <dgm:t>
        <a:bodyPr/>
        <a:lstStyle/>
        <a:p>
          <a:r>
            <a:rPr lang="en-GB"/>
            <a:t>Health is defined as “a condition of total physical, mental, and social well-being, rather than merely the absence of illness or disability.”(WHO, 1948).</a:t>
          </a:r>
          <a:endParaRPr lang="en-US"/>
        </a:p>
      </dgm:t>
    </dgm:pt>
    <dgm:pt modelId="{096216B2-5FCF-4538-B0A4-1F7E369DE468}" type="parTrans" cxnId="{5D021B03-412B-4241-B90C-24E20DDE1950}">
      <dgm:prSet/>
      <dgm:spPr/>
      <dgm:t>
        <a:bodyPr/>
        <a:lstStyle/>
        <a:p>
          <a:endParaRPr lang="en-US"/>
        </a:p>
      </dgm:t>
    </dgm:pt>
    <dgm:pt modelId="{18B4AA7A-EFE3-43B7-8F7D-D768B9DBD91D}" type="sibTrans" cxnId="{5D021B03-412B-4241-B90C-24E20DDE1950}">
      <dgm:prSet/>
      <dgm:spPr/>
      <dgm:t>
        <a:bodyPr/>
        <a:lstStyle/>
        <a:p>
          <a:endParaRPr lang="en-US"/>
        </a:p>
      </dgm:t>
    </dgm:pt>
    <dgm:pt modelId="{37F82F69-AFED-4481-BD4B-0BB6C5371C71}">
      <dgm:prSet/>
      <dgm:spPr/>
      <dgm:t>
        <a:bodyPr/>
        <a:lstStyle/>
        <a:p>
          <a:r>
            <a:rPr lang="en-GB"/>
            <a:t>The UK is progressively prioritising mental health in conjunction with physical health under NHS initiatives (NHS, 2016).</a:t>
          </a:r>
          <a:endParaRPr lang="en-US"/>
        </a:p>
      </dgm:t>
    </dgm:pt>
    <dgm:pt modelId="{BFEB8B0D-A56C-4934-ADD3-623B8A845708}" type="parTrans" cxnId="{188F0D59-9F48-46BA-ACC9-9AB0E8FB01E7}">
      <dgm:prSet/>
      <dgm:spPr/>
      <dgm:t>
        <a:bodyPr/>
        <a:lstStyle/>
        <a:p>
          <a:endParaRPr lang="en-US"/>
        </a:p>
      </dgm:t>
    </dgm:pt>
    <dgm:pt modelId="{0AF1CBA2-A5E6-41FF-BB43-87965BD22B9E}" type="sibTrans" cxnId="{188F0D59-9F48-46BA-ACC9-9AB0E8FB01E7}">
      <dgm:prSet/>
      <dgm:spPr/>
      <dgm:t>
        <a:bodyPr/>
        <a:lstStyle/>
        <a:p>
          <a:endParaRPr lang="en-US"/>
        </a:p>
      </dgm:t>
    </dgm:pt>
    <dgm:pt modelId="{AC2D7CA3-3AB6-4C4C-B628-475ED7A15E36}" type="pres">
      <dgm:prSet presAssocID="{2525A478-A14D-49DA-80C2-8046CE74AF9F}" presName="root" presStyleCnt="0">
        <dgm:presLayoutVars>
          <dgm:dir/>
          <dgm:resizeHandles val="exact"/>
        </dgm:presLayoutVars>
      </dgm:prSet>
      <dgm:spPr/>
    </dgm:pt>
    <dgm:pt modelId="{6C0A6D7E-FAEA-446B-BF31-D3C246513B10}" type="pres">
      <dgm:prSet presAssocID="{842EF585-F104-4374-9B39-24BCB22D57F7}" presName="compNode" presStyleCnt="0"/>
      <dgm:spPr/>
    </dgm:pt>
    <dgm:pt modelId="{BBBF7294-3E0A-4C39-A5CB-5ADD9594727C}" type="pres">
      <dgm:prSet presAssocID="{842EF585-F104-4374-9B39-24BCB22D57F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B61EE942-F85C-4A5C-9013-F9C478D8E4E3}" type="pres">
      <dgm:prSet presAssocID="{842EF585-F104-4374-9B39-24BCB22D57F7}" presName="spaceRect" presStyleCnt="0"/>
      <dgm:spPr/>
    </dgm:pt>
    <dgm:pt modelId="{B431300D-05BA-48DA-8716-4B5C3025B555}" type="pres">
      <dgm:prSet presAssocID="{842EF585-F104-4374-9B39-24BCB22D57F7}" presName="textRect" presStyleLbl="revTx" presStyleIdx="0" presStyleCnt="2">
        <dgm:presLayoutVars>
          <dgm:chMax val="1"/>
          <dgm:chPref val="1"/>
        </dgm:presLayoutVars>
      </dgm:prSet>
      <dgm:spPr/>
    </dgm:pt>
    <dgm:pt modelId="{81445581-CE89-4F83-AEDD-D35226DDF421}" type="pres">
      <dgm:prSet presAssocID="{18B4AA7A-EFE3-43B7-8F7D-D768B9DBD91D}" presName="sibTrans" presStyleCnt="0"/>
      <dgm:spPr/>
    </dgm:pt>
    <dgm:pt modelId="{529565E3-42BB-404F-B7C6-6460AC001C57}" type="pres">
      <dgm:prSet presAssocID="{37F82F69-AFED-4481-BD4B-0BB6C5371C71}" presName="compNode" presStyleCnt="0"/>
      <dgm:spPr/>
    </dgm:pt>
    <dgm:pt modelId="{E25F51D9-7A23-44D6-BDE0-F1BD1DA0BAB8}" type="pres">
      <dgm:prSet presAssocID="{37F82F69-AFED-4481-BD4B-0BB6C5371C7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A3E9109E-3D42-41F6-A874-6ED4684E9E4A}" type="pres">
      <dgm:prSet presAssocID="{37F82F69-AFED-4481-BD4B-0BB6C5371C71}" presName="spaceRect" presStyleCnt="0"/>
      <dgm:spPr/>
    </dgm:pt>
    <dgm:pt modelId="{DCA32F05-84AE-484E-BD17-440C75FB44BE}" type="pres">
      <dgm:prSet presAssocID="{37F82F69-AFED-4481-BD4B-0BB6C5371C71}" presName="textRect" presStyleLbl="revTx" presStyleIdx="1" presStyleCnt="2">
        <dgm:presLayoutVars>
          <dgm:chMax val="1"/>
          <dgm:chPref val="1"/>
        </dgm:presLayoutVars>
      </dgm:prSet>
      <dgm:spPr/>
    </dgm:pt>
  </dgm:ptLst>
  <dgm:cxnLst>
    <dgm:cxn modelId="{5D021B03-412B-4241-B90C-24E20DDE1950}" srcId="{2525A478-A14D-49DA-80C2-8046CE74AF9F}" destId="{842EF585-F104-4374-9B39-24BCB22D57F7}" srcOrd="0" destOrd="0" parTransId="{096216B2-5FCF-4538-B0A4-1F7E369DE468}" sibTransId="{18B4AA7A-EFE3-43B7-8F7D-D768B9DBD91D}"/>
    <dgm:cxn modelId="{188F0D59-9F48-46BA-ACC9-9AB0E8FB01E7}" srcId="{2525A478-A14D-49DA-80C2-8046CE74AF9F}" destId="{37F82F69-AFED-4481-BD4B-0BB6C5371C71}" srcOrd="1" destOrd="0" parTransId="{BFEB8B0D-A56C-4934-ADD3-623B8A845708}" sibTransId="{0AF1CBA2-A5E6-41FF-BB43-87965BD22B9E}"/>
    <dgm:cxn modelId="{E88423B0-2CA7-4398-A74E-68E4D4B364AE}" type="presOf" srcId="{2525A478-A14D-49DA-80C2-8046CE74AF9F}" destId="{AC2D7CA3-3AB6-4C4C-B628-475ED7A15E36}" srcOrd="0" destOrd="0" presId="urn:microsoft.com/office/officeart/2018/2/layout/IconLabelList"/>
    <dgm:cxn modelId="{EAF424BA-BE86-4A13-9BA1-D6AA3AEBF369}" type="presOf" srcId="{37F82F69-AFED-4481-BD4B-0BB6C5371C71}" destId="{DCA32F05-84AE-484E-BD17-440C75FB44BE}" srcOrd="0" destOrd="0" presId="urn:microsoft.com/office/officeart/2018/2/layout/IconLabelList"/>
    <dgm:cxn modelId="{BCBE95DA-8ABC-46FB-B0B8-28FA00CCA492}" type="presOf" srcId="{842EF585-F104-4374-9B39-24BCB22D57F7}" destId="{B431300D-05BA-48DA-8716-4B5C3025B555}" srcOrd="0" destOrd="0" presId="urn:microsoft.com/office/officeart/2018/2/layout/IconLabelList"/>
    <dgm:cxn modelId="{622E7A41-77F9-4447-B489-D8D82311A4D7}" type="presParOf" srcId="{AC2D7CA3-3AB6-4C4C-B628-475ED7A15E36}" destId="{6C0A6D7E-FAEA-446B-BF31-D3C246513B10}" srcOrd="0" destOrd="0" presId="urn:microsoft.com/office/officeart/2018/2/layout/IconLabelList"/>
    <dgm:cxn modelId="{965052D2-B8AC-4381-ABFB-2BA2107E0F24}" type="presParOf" srcId="{6C0A6D7E-FAEA-446B-BF31-D3C246513B10}" destId="{BBBF7294-3E0A-4C39-A5CB-5ADD9594727C}" srcOrd="0" destOrd="0" presId="urn:microsoft.com/office/officeart/2018/2/layout/IconLabelList"/>
    <dgm:cxn modelId="{80905954-E8CF-46EB-A309-CE5E276E6CDA}" type="presParOf" srcId="{6C0A6D7E-FAEA-446B-BF31-D3C246513B10}" destId="{B61EE942-F85C-4A5C-9013-F9C478D8E4E3}" srcOrd="1" destOrd="0" presId="urn:microsoft.com/office/officeart/2018/2/layout/IconLabelList"/>
    <dgm:cxn modelId="{2190AFAB-6712-4F4A-B7FD-BDB57594FD6A}" type="presParOf" srcId="{6C0A6D7E-FAEA-446B-BF31-D3C246513B10}" destId="{B431300D-05BA-48DA-8716-4B5C3025B555}" srcOrd="2" destOrd="0" presId="urn:microsoft.com/office/officeart/2018/2/layout/IconLabelList"/>
    <dgm:cxn modelId="{382AD08E-3C72-4C03-9923-DEC608F15899}" type="presParOf" srcId="{AC2D7CA3-3AB6-4C4C-B628-475ED7A15E36}" destId="{81445581-CE89-4F83-AEDD-D35226DDF421}" srcOrd="1" destOrd="0" presId="urn:microsoft.com/office/officeart/2018/2/layout/IconLabelList"/>
    <dgm:cxn modelId="{D4E62076-21FC-4BCA-8174-90196A0F8C2B}" type="presParOf" srcId="{AC2D7CA3-3AB6-4C4C-B628-475ED7A15E36}" destId="{529565E3-42BB-404F-B7C6-6460AC001C57}" srcOrd="2" destOrd="0" presId="urn:microsoft.com/office/officeart/2018/2/layout/IconLabelList"/>
    <dgm:cxn modelId="{4F40321A-11B6-46A7-AC7C-91CF29624999}" type="presParOf" srcId="{529565E3-42BB-404F-B7C6-6460AC001C57}" destId="{E25F51D9-7A23-44D6-BDE0-F1BD1DA0BAB8}" srcOrd="0" destOrd="0" presId="urn:microsoft.com/office/officeart/2018/2/layout/IconLabelList"/>
    <dgm:cxn modelId="{7860093E-7270-49F5-97C5-E50856B5BAC8}" type="presParOf" srcId="{529565E3-42BB-404F-B7C6-6460AC001C57}" destId="{A3E9109E-3D42-41F6-A874-6ED4684E9E4A}" srcOrd="1" destOrd="0" presId="urn:microsoft.com/office/officeart/2018/2/layout/IconLabelList"/>
    <dgm:cxn modelId="{A27A6201-0EB0-4B9A-87DD-0793665962E4}" type="presParOf" srcId="{529565E3-42BB-404F-B7C6-6460AC001C57}" destId="{DCA32F05-84AE-484E-BD17-440C75FB44BE}"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9A201E-7C17-480C-B64F-66845DF75CFB}" type="doc">
      <dgm:prSet loTypeId="urn:microsoft.com/office/officeart/2016/7/layout/BasicTimeline" loCatId="process" qsTypeId="urn:microsoft.com/office/officeart/2005/8/quickstyle/simple5" qsCatId="simple" csTypeId="urn:microsoft.com/office/officeart/2005/8/colors/colorful1" csCatId="colorful" phldr="1"/>
      <dgm:spPr/>
      <dgm:t>
        <a:bodyPr/>
        <a:lstStyle/>
        <a:p>
          <a:endParaRPr lang="en-US"/>
        </a:p>
      </dgm:t>
    </dgm:pt>
    <dgm:pt modelId="{184FE3B3-2259-4B8D-A5C3-17D034172979}">
      <dgm:prSet/>
      <dgm:spPr/>
      <dgm:t>
        <a:bodyPr/>
        <a:lstStyle/>
        <a:p>
          <a:pPr>
            <a:defRPr b="1"/>
          </a:pPr>
          <a:endParaRPr lang="en-US" dirty="0"/>
        </a:p>
      </dgm:t>
    </dgm:pt>
    <dgm:pt modelId="{E48B3EFD-39F9-4513-97D1-7978E514D718}" type="parTrans" cxnId="{AC999A19-7FD4-4C8E-A788-28C583B85D78}">
      <dgm:prSet/>
      <dgm:spPr/>
      <dgm:t>
        <a:bodyPr/>
        <a:lstStyle/>
        <a:p>
          <a:endParaRPr lang="en-US"/>
        </a:p>
      </dgm:t>
    </dgm:pt>
    <dgm:pt modelId="{59963031-EDF0-4528-A54F-912FA386666C}" type="sibTrans" cxnId="{AC999A19-7FD4-4C8E-A788-28C583B85D78}">
      <dgm:prSet/>
      <dgm:spPr/>
      <dgm:t>
        <a:bodyPr/>
        <a:lstStyle/>
        <a:p>
          <a:endParaRPr lang="en-US"/>
        </a:p>
      </dgm:t>
    </dgm:pt>
    <dgm:pt modelId="{902488CA-7D39-4E8A-874A-8AC29C443E49}">
      <dgm:prSet/>
      <dgm:spPr/>
      <dgm:t>
        <a:bodyPr/>
        <a:lstStyle/>
        <a:p>
          <a:r>
            <a:rPr lang="en-US" dirty="0"/>
            <a:t>The NHS Diabetes Prevention </a:t>
          </a:r>
          <a:r>
            <a:rPr lang="en-US" dirty="0" err="1"/>
            <a:t>Programme</a:t>
          </a:r>
          <a:r>
            <a:rPr lang="en-US" dirty="0"/>
            <a:t> employs biological (screening), psychological (</a:t>
          </a:r>
          <a:r>
            <a:rPr lang="en-US" dirty="0" err="1"/>
            <a:t>behavioural</a:t>
          </a:r>
          <a:r>
            <a:rPr lang="en-US" dirty="0"/>
            <a:t> change support), and social (peer group sessions) therapies (Engel, 2012; NHS, 2022).</a:t>
          </a:r>
          <a:br>
            <a:rPr lang="en-US" dirty="0"/>
          </a:br>
          <a:endParaRPr lang="en-US" dirty="0"/>
        </a:p>
      </dgm:t>
    </dgm:pt>
    <dgm:pt modelId="{63E478EF-6B1D-47A6-A527-11499BEF766D}" type="parTrans" cxnId="{D581BBBF-080B-41C0-8A19-FE6BBC821B5D}">
      <dgm:prSet/>
      <dgm:spPr/>
      <dgm:t>
        <a:bodyPr/>
        <a:lstStyle/>
        <a:p>
          <a:endParaRPr lang="en-US"/>
        </a:p>
      </dgm:t>
    </dgm:pt>
    <dgm:pt modelId="{BE68EC5A-039C-497E-AF29-139BAE739162}" type="sibTrans" cxnId="{D581BBBF-080B-41C0-8A19-FE6BBC821B5D}">
      <dgm:prSet/>
      <dgm:spPr/>
      <dgm:t>
        <a:bodyPr/>
        <a:lstStyle/>
        <a:p>
          <a:endParaRPr lang="en-US"/>
        </a:p>
      </dgm:t>
    </dgm:pt>
    <dgm:pt modelId="{6B45C4D9-6A1C-4C6D-9CFE-2652C15ED26D}">
      <dgm:prSet/>
      <dgm:spPr/>
      <dgm:t>
        <a:bodyPr/>
        <a:lstStyle/>
        <a:p>
          <a:pPr>
            <a:defRPr b="1"/>
          </a:pPr>
          <a:r>
            <a:rPr lang="en-US"/>
            <a:t>2022</a:t>
          </a:r>
        </a:p>
      </dgm:t>
    </dgm:pt>
    <dgm:pt modelId="{3CE03707-F93D-4407-AB5E-ED9BB83D4626}" type="parTrans" cxnId="{32684A67-38F6-42F8-9B6E-22A6EF5CEF33}">
      <dgm:prSet/>
      <dgm:spPr/>
      <dgm:t>
        <a:bodyPr/>
        <a:lstStyle/>
        <a:p>
          <a:endParaRPr lang="en-US"/>
        </a:p>
      </dgm:t>
    </dgm:pt>
    <dgm:pt modelId="{6AB11DB3-1D8D-496E-883D-0474E317B6C8}" type="sibTrans" cxnId="{32684A67-38F6-42F8-9B6E-22A6EF5CEF33}">
      <dgm:prSet/>
      <dgm:spPr/>
      <dgm:t>
        <a:bodyPr/>
        <a:lstStyle/>
        <a:p>
          <a:endParaRPr lang="en-US"/>
        </a:p>
      </dgm:t>
    </dgm:pt>
    <dgm:pt modelId="{CB47A704-5B78-4752-9BD9-8CE5DC9B801F}">
      <dgm:prSet/>
      <dgm:spPr/>
      <dgm:t>
        <a:bodyPr/>
        <a:lstStyle/>
        <a:p>
          <a:r>
            <a:rPr lang="en-US" dirty="0"/>
            <a:t>This interdisciplinary strategy resulted in more than 890,000 referrals in England by 2022 (NHS, 2023).</a:t>
          </a:r>
        </a:p>
      </dgm:t>
    </dgm:pt>
    <dgm:pt modelId="{3FB5C9B0-F623-4304-A226-A86C32271ED4}" type="parTrans" cxnId="{E5EDC542-1E58-4300-BF27-CB7D62DB16E6}">
      <dgm:prSet/>
      <dgm:spPr/>
      <dgm:t>
        <a:bodyPr/>
        <a:lstStyle/>
        <a:p>
          <a:endParaRPr lang="en-US"/>
        </a:p>
      </dgm:t>
    </dgm:pt>
    <dgm:pt modelId="{5D60EE6B-57D4-4D22-9BAF-F9D6BDEEC095}" type="sibTrans" cxnId="{E5EDC542-1E58-4300-BF27-CB7D62DB16E6}">
      <dgm:prSet/>
      <dgm:spPr/>
      <dgm:t>
        <a:bodyPr/>
        <a:lstStyle/>
        <a:p>
          <a:endParaRPr lang="en-US"/>
        </a:p>
      </dgm:t>
    </dgm:pt>
    <dgm:pt modelId="{9FDE2825-B7DF-42DB-9891-CD69F8CE1958}" type="pres">
      <dgm:prSet presAssocID="{419A201E-7C17-480C-B64F-66845DF75CFB}" presName="root" presStyleCnt="0">
        <dgm:presLayoutVars>
          <dgm:chMax/>
          <dgm:chPref/>
          <dgm:animLvl val="lvl"/>
        </dgm:presLayoutVars>
      </dgm:prSet>
      <dgm:spPr/>
    </dgm:pt>
    <dgm:pt modelId="{D33F451A-CCC1-4A6C-A875-2BA56BEF9345}" type="pres">
      <dgm:prSet presAssocID="{419A201E-7C17-480C-B64F-66845DF75CFB}" presName="divider" presStyleLbl="fgAccFollowNode1" presStyleIdx="0" presStyleCnt="1"/>
      <dgm:spPr>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tailEnd type="triangle" w="lg" len="lg"/>
        </a:ln>
        <a:effectLst>
          <a:outerShdw blurRad="50800" dist="38100" dir="5400000" rotWithShape="0">
            <a:srgbClr val="000000">
              <a:alpha val="35000"/>
            </a:srgbClr>
          </a:outerShdw>
        </a:effectLst>
      </dgm:spPr>
    </dgm:pt>
    <dgm:pt modelId="{61141FCF-CD31-486A-B2B5-2D5740E5B06A}" type="pres">
      <dgm:prSet presAssocID="{419A201E-7C17-480C-B64F-66845DF75CFB}" presName="nodes" presStyleCnt="0">
        <dgm:presLayoutVars>
          <dgm:chMax/>
          <dgm:chPref/>
          <dgm:animLvl val="lvl"/>
        </dgm:presLayoutVars>
      </dgm:prSet>
      <dgm:spPr/>
    </dgm:pt>
    <dgm:pt modelId="{D1FC8299-4BE1-491B-B5CD-B5BBF37E8A3E}" type="pres">
      <dgm:prSet presAssocID="{184FE3B3-2259-4B8D-A5C3-17D034172979}" presName="composite" presStyleCnt="0"/>
      <dgm:spPr/>
    </dgm:pt>
    <dgm:pt modelId="{0BD08396-B687-4011-A952-944CC49C1BDB}" type="pres">
      <dgm:prSet presAssocID="{184FE3B3-2259-4B8D-A5C3-17D034172979}" presName="L1TextContainer" presStyleLbl="revTx" presStyleIdx="0" presStyleCnt="2">
        <dgm:presLayoutVars>
          <dgm:chMax val="1"/>
          <dgm:chPref val="1"/>
          <dgm:bulletEnabled val="1"/>
        </dgm:presLayoutVars>
      </dgm:prSet>
      <dgm:spPr/>
    </dgm:pt>
    <dgm:pt modelId="{3D4B76AA-B93D-44FA-8726-78B01DA11628}" type="pres">
      <dgm:prSet presAssocID="{184FE3B3-2259-4B8D-A5C3-17D034172979}" presName="L2TextContainerWrapper" presStyleCnt="0">
        <dgm:presLayoutVars>
          <dgm:chMax val="0"/>
          <dgm:chPref val="0"/>
          <dgm:bulletEnabled val="1"/>
        </dgm:presLayoutVars>
      </dgm:prSet>
      <dgm:spPr/>
    </dgm:pt>
    <dgm:pt modelId="{F1A3C61A-9DE9-4BD0-8E55-1B6798E8C5F9}" type="pres">
      <dgm:prSet presAssocID="{184FE3B3-2259-4B8D-A5C3-17D034172979}" presName="L2TextContainer" presStyleLbl="bgAcc1" presStyleIdx="0" presStyleCnt="2"/>
      <dgm:spPr/>
    </dgm:pt>
    <dgm:pt modelId="{4B82C7CB-F3DC-4AA4-A619-0DECF4E21A72}" type="pres">
      <dgm:prSet presAssocID="{184FE3B3-2259-4B8D-A5C3-17D034172979}" presName="FlexibleEmptyPlaceHolder" presStyleCnt="0"/>
      <dgm:spPr/>
    </dgm:pt>
    <dgm:pt modelId="{1E1297C2-B640-4C66-B945-0CA80F6EB92D}" type="pres">
      <dgm:prSet presAssocID="{184FE3B3-2259-4B8D-A5C3-17D034172979}" presName="ConnectLine" presStyleLbl="sibTrans1D1" presStyleIdx="0" presStyleCnt="2"/>
      <dgm:spPr>
        <a:noFill/>
        <a:ln w="9525" cap="rnd" cmpd="sng" algn="ctr">
          <a:solidFill>
            <a:schemeClr val="accent2">
              <a:hueOff val="0"/>
              <a:satOff val="0"/>
              <a:lumOff val="0"/>
              <a:alphaOff val="0"/>
            </a:schemeClr>
          </a:solidFill>
          <a:prstDash val="dash"/>
        </a:ln>
        <a:effectLst/>
      </dgm:spPr>
    </dgm:pt>
    <dgm:pt modelId="{C46FD115-AD8E-48DA-B677-60A82CCED8EE}" type="pres">
      <dgm:prSet presAssocID="{184FE3B3-2259-4B8D-A5C3-17D034172979}" presName="ConnectorPoint" presStyleLbl="alignNode1" presStyleIdx="0" presStyleCnt="2"/>
      <dgm:spPr/>
    </dgm:pt>
    <dgm:pt modelId="{F43D861F-7A4C-4254-9064-300AD6F5E5E3}" type="pres">
      <dgm:prSet presAssocID="{184FE3B3-2259-4B8D-A5C3-17D034172979}" presName="EmptyPlaceHolder" presStyleCnt="0"/>
      <dgm:spPr/>
    </dgm:pt>
    <dgm:pt modelId="{BDCA70AB-B3A9-49D5-89AC-25F6F93A4CEA}" type="pres">
      <dgm:prSet presAssocID="{59963031-EDF0-4528-A54F-912FA386666C}" presName="spaceBetweenRectangles" presStyleCnt="0"/>
      <dgm:spPr/>
    </dgm:pt>
    <dgm:pt modelId="{6418815C-B04E-44CE-A2E1-BEA4E7FE925E}" type="pres">
      <dgm:prSet presAssocID="{6B45C4D9-6A1C-4C6D-9CFE-2652C15ED26D}" presName="composite" presStyleCnt="0"/>
      <dgm:spPr/>
    </dgm:pt>
    <dgm:pt modelId="{A20464AE-68FF-4766-AC85-D12B02DEC9CC}" type="pres">
      <dgm:prSet presAssocID="{6B45C4D9-6A1C-4C6D-9CFE-2652C15ED26D}" presName="L1TextContainer" presStyleLbl="revTx" presStyleIdx="1" presStyleCnt="2">
        <dgm:presLayoutVars>
          <dgm:chMax val="1"/>
          <dgm:chPref val="1"/>
          <dgm:bulletEnabled val="1"/>
        </dgm:presLayoutVars>
      </dgm:prSet>
      <dgm:spPr/>
    </dgm:pt>
    <dgm:pt modelId="{BB1BD188-60F6-4B0A-873C-D88B94A3E265}" type="pres">
      <dgm:prSet presAssocID="{6B45C4D9-6A1C-4C6D-9CFE-2652C15ED26D}" presName="L2TextContainerWrapper" presStyleCnt="0">
        <dgm:presLayoutVars>
          <dgm:chMax val="0"/>
          <dgm:chPref val="0"/>
          <dgm:bulletEnabled val="1"/>
        </dgm:presLayoutVars>
      </dgm:prSet>
      <dgm:spPr/>
    </dgm:pt>
    <dgm:pt modelId="{1B845F96-F5F0-47DB-BFC0-7245E0F02B34}" type="pres">
      <dgm:prSet presAssocID="{6B45C4D9-6A1C-4C6D-9CFE-2652C15ED26D}" presName="L2TextContainer" presStyleLbl="bgAcc1" presStyleIdx="1" presStyleCnt="2"/>
      <dgm:spPr/>
    </dgm:pt>
    <dgm:pt modelId="{E16D74F7-E6E6-47A6-BE25-28F6B35D7544}" type="pres">
      <dgm:prSet presAssocID="{6B45C4D9-6A1C-4C6D-9CFE-2652C15ED26D}" presName="FlexibleEmptyPlaceHolder" presStyleCnt="0"/>
      <dgm:spPr/>
    </dgm:pt>
    <dgm:pt modelId="{70F8A680-F1ED-47ED-89C1-6BAFE3B07C95}" type="pres">
      <dgm:prSet presAssocID="{6B45C4D9-6A1C-4C6D-9CFE-2652C15ED26D}" presName="ConnectLine" presStyleLbl="sibTrans1D1" presStyleIdx="1" presStyleCnt="2"/>
      <dgm:spPr>
        <a:noFill/>
        <a:ln w="9525" cap="rnd" cmpd="sng" algn="ctr">
          <a:solidFill>
            <a:schemeClr val="accent3">
              <a:hueOff val="0"/>
              <a:satOff val="0"/>
              <a:lumOff val="0"/>
              <a:alphaOff val="0"/>
            </a:schemeClr>
          </a:solidFill>
          <a:prstDash val="dash"/>
        </a:ln>
        <a:effectLst/>
      </dgm:spPr>
    </dgm:pt>
    <dgm:pt modelId="{E4EE0E49-6768-4860-B19D-5B5E93E72142}" type="pres">
      <dgm:prSet presAssocID="{6B45C4D9-6A1C-4C6D-9CFE-2652C15ED26D}" presName="ConnectorPoint" presStyleLbl="alignNode1" presStyleIdx="1" presStyleCnt="2"/>
      <dgm:spPr/>
    </dgm:pt>
    <dgm:pt modelId="{E72DEA13-F54C-4147-878D-123CF8666AD5}" type="pres">
      <dgm:prSet presAssocID="{6B45C4D9-6A1C-4C6D-9CFE-2652C15ED26D}" presName="EmptyPlaceHolder" presStyleCnt="0"/>
      <dgm:spPr/>
    </dgm:pt>
  </dgm:ptLst>
  <dgm:cxnLst>
    <dgm:cxn modelId="{8E239206-F0CA-46C2-B5C2-F5F1AC706317}" type="presOf" srcId="{184FE3B3-2259-4B8D-A5C3-17D034172979}" destId="{0BD08396-B687-4011-A952-944CC49C1BDB}" srcOrd="0" destOrd="0" presId="urn:microsoft.com/office/officeart/2016/7/layout/BasicTimeline"/>
    <dgm:cxn modelId="{F79B2408-5F32-4D9F-9873-7F6D0C5151C7}" type="presOf" srcId="{902488CA-7D39-4E8A-874A-8AC29C443E49}" destId="{F1A3C61A-9DE9-4BD0-8E55-1B6798E8C5F9}" srcOrd="0" destOrd="0" presId="urn:microsoft.com/office/officeart/2016/7/layout/BasicTimeline"/>
    <dgm:cxn modelId="{953CC016-B018-4F40-9E92-2E9443F2738C}" type="presOf" srcId="{419A201E-7C17-480C-B64F-66845DF75CFB}" destId="{9FDE2825-B7DF-42DB-9891-CD69F8CE1958}" srcOrd="0" destOrd="0" presId="urn:microsoft.com/office/officeart/2016/7/layout/BasicTimeline"/>
    <dgm:cxn modelId="{AC999A19-7FD4-4C8E-A788-28C583B85D78}" srcId="{419A201E-7C17-480C-B64F-66845DF75CFB}" destId="{184FE3B3-2259-4B8D-A5C3-17D034172979}" srcOrd="0" destOrd="0" parTransId="{E48B3EFD-39F9-4513-97D1-7978E514D718}" sibTransId="{59963031-EDF0-4528-A54F-912FA386666C}"/>
    <dgm:cxn modelId="{E5EDC542-1E58-4300-BF27-CB7D62DB16E6}" srcId="{6B45C4D9-6A1C-4C6D-9CFE-2652C15ED26D}" destId="{CB47A704-5B78-4752-9BD9-8CE5DC9B801F}" srcOrd="0" destOrd="0" parTransId="{3FB5C9B0-F623-4304-A226-A86C32271ED4}" sibTransId="{5D60EE6B-57D4-4D22-9BAF-F9D6BDEEC095}"/>
    <dgm:cxn modelId="{32684A67-38F6-42F8-9B6E-22A6EF5CEF33}" srcId="{419A201E-7C17-480C-B64F-66845DF75CFB}" destId="{6B45C4D9-6A1C-4C6D-9CFE-2652C15ED26D}" srcOrd="1" destOrd="0" parTransId="{3CE03707-F93D-4407-AB5E-ED9BB83D4626}" sibTransId="{6AB11DB3-1D8D-496E-883D-0474E317B6C8}"/>
    <dgm:cxn modelId="{EAB3AB48-7DEC-4259-8F7F-1FD52E7A6F6E}" type="presOf" srcId="{6B45C4D9-6A1C-4C6D-9CFE-2652C15ED26D}" destId="{A20464AE-68FF-4766-AC85-D12B02DEC9CC}" srcOrd="0" destOrd="0" presId="urn:microsoft.com/office/officeart/2016/7/layout/BasicTimeline"/>
    <dgm:cxn modelId="{8B021959-6C89-4188-98CD-7C220C20C69E}" type="presOf" srcId="{CB47A704-5B78-4752-9BD9-8CE5DC9B801F}" destId="{1B845F96-F5F0-47DB-BFC0-7245E0F02B34}" srcOrd="0" destOrd="0" presId="urn:microsoft.com/office/officeart/2016/7/layout/BasicTimeline"/>
    <dgm:cxn modelId="{D581BBBF-080B-41C0-8A19-FE6BBC821B5D}" srcId="{184FE3B3-2259-4B8D-A5C3-17D034172979}" destId="{902488CA-7D39-4E8A-874A-8AC29C443E49}" srcOrd="0" destOrd="0" parTransId="{63E478EF-6B1D-47A6-A527-11499BEF766D}" sibTransId="{BE68EC5A-039C-497E-AF29-139BAE739162}"/>
    <dgm:cxn modelId="{46F2062D-BD0B-40B2-A298-2A028564EB9E}" type="presParOf" srcId="{9FDE2825-B7DF-42DB-9891-CD69F8CE1958}" destId="{D33F451A-CCC1-4A6C-A875-2BA56BEF9345}" srcOrd="0" destOrd="0" presId="urn:microsoft.com/office/officeart/2016/7/layout/BasicTimeline"/>
    <dgm:cxn modelId="{89774F8F-206A-4DC5-89CC-ABC9B69593F0}" type="presParOf" srcId="{9FDE2825-B7DF-42DB-9891-CD69F8CE1958}" destId="{61141FCF-CD31-486A-B2B5-2D5740E5B06A}" srcOrd="1" destOrd="0" presId="urn:microsoft.com/office/officeart/2016/7/layout/BasicTimeline"/>
    <dgm:cxn modelId="{A959F0B7-D6D0-4856-AF84-D33937C7C963}" type="presParOf" srcId="{61141FCF-CD31-486A-B2B5-2D5740E5B06A}" destId="{D1FC8299-4BE1-491B-B5CD-B5BBF37E8A3E}" srcOrd="0" destOrd="0" presId="urn:microsoft.com/office/officeart/2016/7/layout/BasicTimeline"/>
    <dgm:cxn modelId="{5880D3DB-143E-4C7D-AE47-F4A8A7E747CC}" type="presParOf" srcId="{D1FC8299-4BE1-491B-B5CD-B5BBF37E8A3E}" destId="{0BD08396-B687-4011-A952-944CC49C1BDB}" srcOrd="0" destOrd="0" presId="urn:microsoft.com/office/officeart/2016/7/layout/BasicTimeline"/>
    <dgm:cxn modelId="{14AA50C0-3B48-402E-ADDC-C7B3AC2353F7}" type="presParOf" srcId="{D1FC8299-4BE1-491B-B5CD-B5BBF37E8A3E}" destId="{3D4B76AA-B93D-44FA-8726-78B01DA11628}" srcOrd="1" destOrd="0" presId="urn:microsoft.com/office/officeart/2016/7/layout/BasicTimeline"/>
    <dgm:cxn modelId="{A8262E4C-E3FA-479E-8896-18BD7A156572}" type="presParOf" srcId="{3D4B76AA-B93D-44FA-8726-78B01DA11628}" destId="{F1A3C61A-9DE9-4BD0-8E55-1B6798E8C5F9}" srcOrd="0" destOrd="0" presId="urn:microsoft.com/office/officeart/2016/7/layout/BasicTimeline"/>
    <dgm:cxn modelId="{9C118AC8-F772-432E-9952-0F91FEB3243F}" type="presParOf" srcId="{3D4B76AA-B93D-44FA-8726-78B01DA11628}" destId="{4B82C7CB-F3DC-4AA4-A619-0DECF4E21A72}" srcOrd="1" destOrd="0" presId="urn:microsoft.com/office/officeart/2016/7/layout/BasicTimeline"/>
    <dgm:cxn modelId="{252F9A40-3554-4E41-AE68-B9BEC23E3AA8}" type="presParOf" srcId="{D1FC8299-4BE1-491B-B5CD-B5BBF37E8A3E}" destId="{1E1297C2-B640-4C66-B945-0CA80F6EB92D}" srcOrd="2" destOrd="0" presId="urn:microsoft.com/office/officeart/2016/7/layout/BasicTimeline"/>
    <dgm:cxn modelId="{17AF211F-8303-4D11-87D1-CDF402EDF5BE}" type="presParOf" srcId="{D1FC8299-4BE1-491B-B5CD-B5BBF37E8A3E}" destId="{C46FD115-AD8E-48DA-B677-60A82CCED8EE}" srcOrd="3" destOrd="0" presId="urn:microsoft.com/office/officeart/2016/7/layout/BasicTimeline"/>
    <dgm:cxn modelId="{C621348E-7176-4D0D-8E28-C5B40160BF5C}" type="presParOf" srcId="{D1FC8299-4BE1-491B-B5CD-B5BBF37E8A3E}" destId="{F43D861F-7A4C-4254-9064-300AD6F5E5E3}" srcOrd="4" destOrd="0" presId="urn:microsoft.com/office/officeart/2016/7/layout/BasicTimeline"/>
    <dgm:cxn modelId="{3227BCC2-BE3C-4497-8991-5917FF5BAF5F}" type="presParOf" srcId="{61141FCF-CD31-486A-B2B5-2D5740E5B06A}" destId="{BDCA70AB-B3A9-49D5-89AC-25F6F93A4CEA}" srcOrd="1" destOrd="0" presId="urn:microsoft.com/office/officeart/2016/7/layout/BasicTimeline"/>
    <dgm:cxn modelId="{51D15903-9069-4A92-BEDA-099E1E5E3830}" type="presParOf" srcId="{61141FCF-CD31-486A-B2B5-2D5740E5B06A}" destId="{6418815C-B04E-44CE-A2E1-BEA4E7FE925E}" srcOrd="2" destOrd="0" presId="urn:microsoft.com/office/officeart/2016/7/layout/BasicTimeline"/>
    <dgm:cxn modelId="{2358A6B3-8527-450F-8188-395B3C99DF84}" type="presParOf" srcId="{6418815C-B04E-44CE-A2E1-BEA4E7FE925E}" destId="{A20464AE-68FF-4766-AC85-D12B02DEC9CC}" srcOrd="0" destOrd="0" presId="urn:microsoft.com/office/officeart/2016/7/layout/BasicTimeline"/>
    <dgm:cxn modelId="{9F976D74-5863-4355-8AE0-F0EB1FB371F9}" type="presParOf" srcId="{6418815C-B04E-44CE-A2E1-BEA4E7FE925E}" destId="{BB1BD188-60F6-4B0A-873C-D88B94A3E265}" srcOrd="1" destOrd="0" presId="urn:microsoft.com/office/officeart/2016/7/layout/BasicTimeline"/>
    <dgm:cxn modelId="{6DEE3EA0-0C87-4CBD-8A5E-059FDD542FD3}" type="presParOf" srcId="{BB1BD188-60F6-4B0A-873C-D88B94A3E265}" destId="{1B845F96-F5F0-47DB-BFC0-7245E0F02B34}" srcOrd="0" destOrd="0" presId="urn:microsoft.com/office/officeart/2016/7/layout/BasicTimeline"/>
    <dgm:cxn modelId="{5F809755-F8E5-435A-A13F-858A1BFBF1AC}" type="presParOf" srcId="{BB1BD188-60F6-4B0A-873C-D88B94A3E265}" destId="{E16D74F7-E6E6-47A6-BE25-28F6B35D7544}" srcOrd="1" destOrd="0" presId="urn:microsoft.com/office/officeart/2016/7/layout/BasicTimeline"/>
    <dgm:cxn modelId="{31F67671-3F09-456E-A065-3B3E05A31AB3}" type="presParOf" srcId="{6418815C-B04E-44CE-A2E1-BEA4E7FE925E}" destId="{70F8A680-F1ED-47ED-89C1-6BAFE3B07C95}" srcOrd="2" destOrd="0" presId="urn:microsoft.com/office/officeart/2016/7/layout/BasicTimeline"/>
    <dgm:cxn modelId="{F5253FE8-F64C-4914-B76B-87A6A06FFEC3}" type="presParOf" srcId="{6418815C-B04E-44CE-A2E1-BEA4E7FE925E}" destId="{E4EE0E49-6768-4860-B19D-5B5E93E72142}" srcOrd="3" destOrd="0" presId="urn:microsoft.com/office/officeart/2016/7/layout/BasicTimeline"/>
    <dgm:cxn modelId="{87F89F74-BA35-42C0-AE60-C801E2BCDBA5}" type="presParOf" srcId="{6418815C-B04E-44CE-A2E1-BEA4E7FE925E}" destId="{E72DEA13-F54C-4147-878D-123CF8666AD5}" srcOrd="4" destOrd="0" presId="urn:microsoft.com/office/officeart/2016/7/layout/BasicTimeline"/>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8017207-9F77-4E77-AE27-9AF5E7382F3C}" type="doc">
      <dgm:prSet loTypeId="urn:microsoft.com/office/officeart/2005/8/layout/bProcess2" loCatId="process" qsTypeId="urn:microsoft.com/office/officeart/2005/8/quickstyle/simple1" qsCatId="simple" csTypeId="urn:microsoft.com/office/officeart/2005/8/colors/colorful2" csCatId="colorful"/>
      <dgm:spPr/>
      <dgm:t>
        <a:bodyPr/>
        <a:lstStyle/>
        <a:p>
          <a:endParaRPr lang="en-US"/>
        </a:p>
      </dgm:t>
    </dgm:pt>
    <dgm:pt modelId="{0FA3EE6A-6BB9-4804-B381-E98CC57FAE4B}">
      <dgm:prSet/>
      <dgm:spPr/>
      <dgm:t>
        <a:bodyPr/>
        <a:lstStyle/>
        <a:p>
          <a:r>
            <a:rPr lang="en-GB" dirty="0"/>
            <a:t>Childhood obesity is being dealt with on various levels:</a:t>
          </a:r>
          <a:br>
            <a:rPr lang="en-GB" dirty="0"/>
          </a:br>
          <a:endParaRPr lang="en-US" dirty="0"/>
        </a:p>
      </dgm:t>
    </dgm:pt>
    <dgm:pt modelId="{CD974750-5B66-4CFF-9FE3-9871859E34F0}" type="parTrans" cxnId="{55E8377C-8869-4E32-B4D5-8A52C44D7AA7}">
      <dgm:prSet/>
      <dgm:spPr/>
      <dgm:t>
        <a:bodyPr/>
        <a:lstStyle/>
        <a:p>
          <a:endParaRPr lang="en-US"/>
        </a:p>
      </dgm:t>
    </dgm:pt>
    <dgm:pt modelId="{326B6715-65FA-4AAD-8211-CD509E9A62C6}" type="sibTrans" cxnId="{55E8377C-8869-4E32-B4D5-8A52C44D7AA7}">
      <dgm:prSet/>
      <dgm:spPr/>
      <dgm:t>
        <a:bodyPr/>
        <a:lstStyle/>
        <a:p>
          <a:endParaRPr lang="en-US"/>
        </a:p>
      </dgm:t>
    </dgm:pt>
    <dgm:pt modelId="{DF1F0119-4CC5-4B80-A39A-468DF2CAAB10}">
      <dgm:prSet/>
      <dgm:spPr/>
      <dgm:t>
        <a:bodyPr/>
        <a:lstStyle/>
        <a:p>
          <a:r>
            <a:rPr lang="en-GB" dirty="0"/>
            <a:t>Personal: teaching about nutrition</a:t>
          </a:r>
          <a:br>
            <a:rPr lang="en-GB" dirty="0"/>
          </a:br>
          <a:endParaRPr lang="en-US" dirty="0"/>
        </a:p>
      </dgm:t>
    </dgm:pt>
    <dgm:pt modelId="{0E3CC551-819F-472F-8623-AB3DE71D91EB}" type="parTrans" cxnId="{52C081CC-AB83-4098-A6DA-2A54791CBDA7}">
      <dgm:prSet/>
      <dgm:spPr/>
      <dgm:t>
        <a:bodyPr/>
        <a:lstStyle/>
        <a:p>
          <a:endParaRPr lang="en-US"/>
        </a:p>
      </dgm:t>
    </dgm:pt>
    <dgm:pt modelId="{CF4F1B94-9AA3-4338-BB0C-CF952B4ED01E}" type="sibTrans" cxnId="{52C081CC-AB83-4098-A6DA-2A54791CBDA7}">
      <dgm:prSet/>
      <dgm:spPr/>
      <dgm:t>
        <a:bodyPr/>
        <a:lstStyle/>
        <a:p>
          <a:endParaRPr lang="en-US"/>
        </a:p>
      </dgm:t>
    </dgm:pt>
    <dgm:pt modelId="{14CE088F-51C5-47E4-8588-868D0B94AD3E}">
      <dgm:prSet/>
      <dgm:spPr/>
      <dgm:t>
        <a:bodyPr/>
        <a:lstStyle/>
        <a:p>
          <a:r>
            <a:rPr lang="en-GB" dirty="0"/>
            <a:t>Interpersonal: making supper for the family</a:t>
          </a:r>
          <a:br>
            <a:rPr lang="en-GB" dirty="0"/>
          </a:br>
          <a:endParaRPr lang="en-US" dirty="0"/>
        </a:p>
      </dgm:t>
    </dgm:pt>
    <dgm:pt modelId="{B1B0A862-9609-44B3-9894-E3A7AEC47E9E}" type="parTrans" cxnId="{3CDDCE1F-1BF6-4C25-BCE6-97E494E6B1F6}">
      <dgm:prSet/>
      <dgm:spPr/>
      <dgm:t>
        <a:bodyPr/>
        <a:lstStyle/>
        <a:p>
          <a:endParaRPr lang="en-US"/>
        </a:p>
      </dgm:t>
    </dgm:pt>
    <dgm:pt modelId="{9C3A284F-77C0-4C67-A358-1EE41E040EFA}" type="sibTrans" cxnId="{3CDDCE1F-1BF6-4C25-BCE6-97E494E6B1F6}">
      <dgm:prSet/>
      <dgm:spPr/>
      <dgm:t>
        <a:bodyPr/>
        <a:lstStyle/>
        <a:p>
          <a:endParaRPr lang="en-US"/>
        </a:p>
      </dgm:t>
    </dgm:pt>
    <dgm:pt modelId="{6CABF1A5-A9A5-40C0-B397-2EA7DC293F7D}">
      <dgm:prSet/>
      <dgm:spPr/>
      <dgm:t>
        <a:bodyPr/>
        <a:lstStyle/>
        <a:p>
          <a:r>
            <a:rPr lang="en-GB" dirty="0"/>
            <a:t>Organisational: changes to the way school meals are served</a:t>
          </a:r>
          <a:br>
            <a:rPr lang="en-GB" dirty="0"/>
          </a:br>
          <a:endParaRPr lang="en-US" dirty="0"/>
        </a:p>
      </dgm:t>
    </dgm:pt>
    <dgm:pt modelId="{2ED1FBEF-5B30-4482-BA95-FC21D326E420}" type="parTrans" cxnId="{F58E2B96-437A-4DCD-A287-9F787B55B122}">
      <dgm:prSet/>
      <dgm:spPr/>
      <dgm:t>
        <a:bodyPr/>
        <a:lstStyle/>
        <a:p>
          <a:endParaRPr lang="en-US"/>
        </a:p>
      </dgm:t>
    </dgm:pt>
    <dgm:pt modelId="{98FBD437-9419-4312-8035-80DB26DB344B}" type="sibTrans" cxnId="{F58E2B96-437A-4DCD-A287-9F787B55B122}">
      <dgm:prSet/>
      <dgm:spPr/>
      <dgm:t>
        <a:bodyPr/>
        <a:lstStyle/>
        <a:p>
          <a:endParaRPr lang="en-US"/>
        </a:p>
      </dgm:t>
    </dgm:pt>
    <dgm:pt modelId="{678855E9-87DB-462D-A080-851959547997}">
      <dgm:prSet/>
      <dgm:spPr/>
      <dgm:t>
        <a:bodyPr/>
        <a:lstStyle/>
        <a:p>
          <a:r>
            <a:rPr lang="en-GB" dirty="0"/>
            <a:t>Community: parks that are open to the public</a:t>
          </a:r>
          <a:br>
            <a:rPr lang="en-GB" dirty="0"/>
          </a:br>
          <a:endParaRPr lang="en-US" dirty="0"/>
        </a:p>
      </dgm:t>
    </dgm:pt>
    <dgm:pt modelId="{707CF67C-FA91-4176-9DB0-24B974502B6E}" type="parTrans" cxnId="{A7D646DB-5B76-4EE0-8EA2-5FA23CD82C6C}">
      <dgm:prSet/>
      <dgm:spPr/>
      <dgm:t>
        <a:bodyPr/>
        <a:lstStyle/>
        <a:p>
          <a:endParaRPr lang="en-US"/>
        </a:p>
      </dgm:t>
    </dgm:pt>
    <dgm:pt modelId="{4AC8B9E3-969E-4D59-A327-F2331CE4C572}" type="sibTrans" cxnId="{A7D646DB-5B76-4EE0-8EA2-5FA23CD82C6C}">
      <dgm:prSet/>
      <dgm:spPr/>
      <dgm:t>
        <a:bodyPr/>
        <a:lstStyle/>
        <a:p>
          <a:endParaRPr lang="en-US"/>
        </a:p>
      </dgm:t>
    </dgm:pt>
    <dgm:pt modelId="{CEB39070-58EF-4867-B4C0-6A7044D084D3}">
      <dgm:prSet/>
      <dgm:spPr/>
      <dgm:t>
        <a:bodyPr/>
        <a:lstStyle/>
        <a:p>
          <a:r>
            <a:rPr lang="en-GB" dirty="0"/>
            <a:t>Policy: taxing sugar (McLeroy et al., 1988; GOV.UK, 2025; Ofsted, 2018)</a:t>
          </a:r>
          <a:br>
            <a:rPr lang="en-GB" dirty="0"/>
          </a:br>
          <a:endParaRPr lang="en-US" dirty="0"/>
        </a:p>
      </dgm:t>
    </dgm:pt>
    <dgm:pt modelId="{C6372A19-AF68-483A-B858-26164327526A}" type="parTrans" cxnId="{5BB9DEEF-BAC6-429E-A98A-622FB004E18F}">
      <dgm:prSet/>
      <dgm:spPr/>
      <dgm:t>
        <a:bodyPr/>
        <a:lstStyle/>
        <a:p>
          <a:endParaRPr lang="en-US"/>
        </a:p>
      </dgm:t>
    </dgm:pt>
    <dgm:pt modelId="{B2510A03-B8AB-46C5-9564-45FB9DE38E00}" type="sibTrans" cxnId="{5BB9DEEF-BAC6-429E-A98A-622FB004E18F}">
      <dgm:prSet/>
      <dgm:spPr/>
      <dgm:t>
        <a:bodyPr/>
        <a:lstStyle/>
        <a:p>
          <a:endParaRPr lang="en-US"/>
        </a:p>
      </dgm:t>
    </dgm:pt>
    <dgm:pt modelId="{BE30E48F-97BD-4A52-B978-D47A41F8BCF0}">
      <dgm:prSet/>
      <dgm:spPr/>
      <dgm:t>
        <a:bodyPr/>
        <a:lstStyle/>
        <a:p>
          <a:r>
            <a:rPr lang="en-GB" dirty="0"/>
            <a:t>The UK Soft Drinks Industry Levy of 2018 cut kids' sugar intake by 10% by 2021 (GOV.UK, 2025).</a:t>
          </a:r>
          <a:endParaRPr lang="en-US" dirty="0"/>
        </a:p>
      </dgm:t>
    </dgm:pt>
    <dgm:pt modelId="{07E20755-7E95-4E31-B768-FC83AD480629}" type="parTrans" cxnId="{0FA2A044-9BDC-49A6-A785-5C132780137B}">
      <dgm:prSet/>
      <dgm:spPr/>
      <dgm:t>
        <a:bodyPr/>
        <a:lstStyle/>
        <a:p>
          <a:endParaRPr lang="en-US"/>
        </a:p>
      </dgm:t>
    </dgm:pt>
    <dgm:pt modelId="{7C1A67ED-7AA4-4F05-AE6A-E4DF69E499C3}" type="sibTrans" cxnId="{0FA2A044-9BDC-49A6-A785-5C132780137B}">
      <dgm:prSet/>
      <dgm:spPr/>
      <dgm:t>
        <a:bodyPr/>
        <a:lstStyle/>
        <a:p>
          <a:endParaRPr lang="en-US"/>
        </a:p>
      </dgm:t>
    </dgm:pt>
    <dgm:pt modelId="{7E05E1B2-F0B7-4559-9C3E-0459E66E8E81}" type="pres">
      <dgm:prSet presAssocID="{48017207-9F77-4E77-AE27-9AF5E7382F3C}" presName="diagram" presStyleCnt="0">
        <dgm:presLayoutVars>
          <dgm:dir/>
          <dgm:resizeHandles/>
        </dgm:presLayoutVars>
      </dgm:prSet>
      <dgm:spPr/>
    </dgm:pt>
    <dgm:pt modelId="{9EAAAFE5-CDA5-43AA-B7A8-74524A8D7F5A}" type="pres">
      <dgm:prSet presAssocID="{0FA3EE6A-6BB9-4804-B381-E98CC57FAE4B}" presName="firstNode" presStyleLbl="node1" presStyleIdx="0" presStyleCnt="7">
        <dgm:presLayoutVars>
          <dgm:bulletEnabled val="1"/>
        </dgm:presLayoutVars>
      </dgm:prSet>
      <dgm:spPr/>
    </dgm:pt>
    <dgm:pt modelId="{777A8261-9562-45AB-A077-418378A7CDE2}" type="pres">
      <dgm:prSet presAssocID="{326B6715-65FA-4AAD-8211-CD509E9A62C6}" presName="sibTrans" presStyleLbl="sibTrans2D1" presStyleIdx="0" presStyleCnt="6"/>
      <dgm:spPr/>
    </dgm:pt>
    <dgm:pt modelId="{59B429F2-030F-4F5A-A1DD-549F59B349C4}" type="pres">
      <dgm:prSet presAssocID="{DF1F0119-4CC5-4B80-A39A-468DF2CAAB10}" presName="middleNode" presStyleCnt="0"/>
      <dgm:spPr/>
    </dgm:pt>
    <dgm:pt modelId="{F8B0B78F-559E-47EB-9514-1F0E38EDECDC}" type="pres">
      <dgm:prSet presAssocID="{DF1F0119-4CC5-4B80-A39A-468DF2CAAB10}" presName="padding" presStyleLbl="node1" presStyleIdx="0" presStyleCnt="7"/>
      <dgm:spPr/>
    </dgm:pt>
    <dgm:pt modelId="{D616CA47-3B7C-406A-A71D-462A132106EB}" type="pres">
      <dgm:prSet presAssocID="{DF1F0119-4CC5-4B80-A39A-468DF2CAAB10}" presName="shape" presStyleLbl="node1" presStyleIdx="1" presStyleCnt="7">
        <dgm:presLayoutVars>
          <dgm:bulletEnabled val="1"/>
        </dgm:presLayoutVars>
      </dgm:prSet>
      <dgm:spPr/>
    </dgm:pt>
    <dgm:pt modelId="{AA6DB085-ED50-4F48-95A1-B3BC4CF65C18}" type="pres">
      <dgm:prSet presAssocID="{CF4F1B94-9AA3-4338-BB0C-CF952B4ED01E}" presName="sibTrans" presStyleLbl="sibTrans2D1" presStyleIdx="1" presStyleCnt="6"/>
      <dgm:spPr/>
    </dgm:pt>
    <dgm:pt modelId="{BF9BA299-8B2C-4D73-8D6C-BBE97570F955}" type="pres">
      <dgm:prSet presAssocID="{14CE088F-51C5-47E4-8588-868D0B94AD3E}" presName="middleNode" presStyleCnt="0"/>
      <dgm:spPr/>
    </dgm:pt>
    <dgm:pt modelId="{068366F3-C496-444A-8C94-66A3BFD60B1A}" type="pres">
      <dgm:prSet presAssocID="{14CE088F-51C5-47E4-8588-868D0B94AD3E}" presName="padding" presStyleLbl="node1" presStyleIdx="1" presStyleCnt="7"/>
      <dgm:spPr/>
    </dgm:pt>
    <dgm:pt modelId="{A3AB8903-7B4D-4111-97BE-783B3722A5BE}" type="pres">
      <dgm:prSet presAssocID="{14CE088F-51C5-47E4-8588-868D0B94AD3E}" presName="shape" presStyleLbl="node1" presStyleIdx="2" presStyleCnt="7">
        <dgm:presLayoutVars>
          <dgm:bulletEnabled val="1"/>
        </dgm:presLayoutVars>
      </dgm:prSet>
      <dgm:spPr/>
    </dgm:pt>
    <dgm:pt modelId="{F51021CF-5E17-4163-B6ED-049C994E0DD3}" type="pres">
      <dgm:prSet presAssocID="{9C3A284F-77C0-4C67-A358-1EE41E040EFA}" presName="sibTrans" presStyleLbl="sibTrans2D1" presStyleIdx="2" presStyleCnt="6"/>
      <dgm:spPr/>
    </dgm:pt>
    <dgm:pt modelId="{B2A83F14-1AA3-41CC-96C1-ED130B1C8C41}" type="pres">
      <dgm:prSet presAssocID="{6CABF1A5-A9A5-40C0-B397-2EA7DC293F7D}" presName="middleNode" presStyleCnt="0"/>
      <dgm:spPr/>
    </dgm:pt>
    <dgm:pt modelId="{3947A406-C31B-4046-AFFA-7AA82F41C2F2}" type="pres">
      <dgm:prSet presAssocID="{6CABF1A5-A9A5-40C0-B397-2EA7DC293F7D}" presName="padding" presStyleLbl="node1" presStyleIdx="2" presStyleCnt="7"/>
      <dgm:spPr/>
    </dgm:pt>
    <dgm:pt modelId="{5BDB8A98-1E14-4569-A3CD-9DA3329CE94D}" type="pres">
      <dgm:prSet presAssocID="{6CABF1A5-A9A5-40C0-B397-2EA7DC293F7D}" presName="shape" presStyleLbl="node1" presStyleIdx="3" presStyleCnt="7">
        <dgm:presLayoutVars>
          <dgm:bulletEnabled val="1"/>
        </dgm:presLayoutVars>
      </dgm:prSet>
      <dgm:spPr/>
    </dgm:pt>
    <dgm:pt modelId="{749D7858-4975-4413-925A-35FD04E76475}" type="pres">
      <dgm:prSet presAssocID="{98FBD437-9419-4312-8035-80DB26DB344B}" presName="sibTrans" presStyleLbl="sibTrans2D1" presStyleIdx="3" presStyleCnt="6"/>
      <dgm:spPr/>
    </dgm:pt>
    <dgm:pt modelId="{BD1D9739-272E-417C-9358-714778571340}" type="pres">
      <dgm:prSet presAssocID="{678855E9-87DB-462D-A080-851959547997}" presName="middleNode" presStyleCnt="0"/>
      <dgm:spPr/>
    </dgm:pt>
    <dgm:pt modelId="{E44E4538-A60A-429B-BA27-262019CF6F05}" type="pres">
      <dgm:prSet presAssocID="{678855E9-87DB-462D-A080-851959547997}" presName="padding" presStyleLbl="node1" presStyleIdx="3" presStyleCnt="7"/>
      <dgm:spPr/>
    </dgm:pt>
    <dgm:pt modelId="{CB8CA2EB-033D-4FAE-B3DD-31C9509ED1A0}" type="pres">
      <dgm:prSet presAssocID="{678855E9-87DB-462D-A080-851959547997}" presName="shape" presStyleLbl="node1" presStyleIdx="4" presStyleCnt="7">
        <dgm:presLayoutVars>
          <dgm:bulletEnabled val="1"/>
        </dgm:presLayoutVars>
      </dgm:prSet>
      <dgm:spPr/>
    </dgm:pt>
    <dgm:pt modelId="{3E3B98A3-AA2B-475E-8C6B-7879E69C4A1F}" type="pres">
      <dgm:prSet presAssocID="{4AC8B9E3-969E-4D59-A327-F2331CE4C572}" presName="sibTrans" presStyleLbl="sibTrans2D1" presStyleIdx="4" presStyleCnt="6"/>
      <dgm:spPr/>
    </dgm:pt>
    <dgm:pt modelId="{6938A410-FA9F-4D12-85A5-7C981CAF3943}" type="pres">
      <dgm:prSet presAssocID="{CEB39070-58EF-4867-B4C0-6A7044D084D3}" presName="middleNode" presStyleCnt="0"/>
      <dgm:spPr/>
    </dgm:pt>
    <dgm:pt modelId="{C3CC7048-A45C-4D5C-B474-338F82DC368A}" type="pres">
      <dgm:prSet presAssocID="{CEB39070-58EF-4867-B4C0-6A7044D084D3}" presName="padding" presStyleLbl="node1" presStyleIdx="4" presStyleCnt="7"/>
      <dgm:spPr/>
    </dgm:pt>
    <dgm:pt modelId="{F3B8608E-2DC4-46ED-8D16-9E6F928938D6}" type="pres">
      <dgm:prSet presAssocID="{CEB39070-58EF-4867-B4C0-6A7044D084D3}" presName="shape" presStyleLbl="node1" presStyleIdx="5" presStyleCnt="7">
        <dgm:presLayoutVars>
          <dgm:bulletEnabled val="1"/>
        </dgm:presLayoutVars>
      </dgm:prSet>
      <dgm:spPr/>
    </dgm:pt>
    <dgm:pt modelId="{8EB891DF-D41C-4282-B39D-A45054687EF6}" type="pres">
      <dgm:prSet presAssocID="{B2510A03-B8AB-46C5-9564-45FB9DE38E00}" presName="sibTrans" presStyleLbl="sibTrans2D1" presStyleIdx="5" presStyleCnt="6"/>
      <dgm:spPr/>
    </dgm:pt>
    <dgm:pt modelId="{7A240E3D-996A-4BFE-A070-06878B828374}" type="pres">
      <dgm:prSet presAssocID="{BE30E48F-97BD-4A52-B978-D47A41F8BCF0}" presName="lastNode" presStyleLbl="node1" presStyleIdx="6" presStyleCnt="7">
        <dgm:presLayoutVars>
          <dgm:bulletEnabled val="1"/>
        </dgm:presLayoutVars>
      </dgm:prSet>
      <dgm:spPr/>
    </dgm:pt>
  </dgm:ptLst>
  <dgm:cxnLst>
    <dgm:cxn modelId="{48CA2E14-DD99-4D05-B922-B57AE4404C37}" type="presOf" srcId="{326B6715-65FA-4AAD-8211-CD509E9A62C6}" destId="{777A8261-9562-45AB-A077-418378A7CDE2}" srcOrd="0" destOrd="0" presId="urn:microsoft.com/office/officeart/2005/8/layout/bProcess2"/>
    <dgm:cxn modelId="{525AB818-BDF2-441D-B7CD-3BA4BA611464}" type="presOf" srcId="{98FBD437-9419-4312-8035-80DB26DB344B}" destId="{749D7858-4975-4413-925A-35FD04E76475}" srcOrd="0" destOrd="0" presId="urn:microsoft.com/office/officeart/2005/8/layout/bProcess2"/>
    <dgm:cxn modelId="{3CDDCE1F-1BF6-4C25-BCE6-97E494E6B1F6}" srcId="{48017207-9F77-4E77-AE27-9AF5E7382F3C}" destId="{14CE088F-51C5-47E4-8588-868D0B94AD3E}" srcOrd="2" destOrd="0" parTransId="{B1B0A862-9609-44B3-9894-E3A7AEC47E9E}" sibTransId="{9C3A284F-77C0-4C67-A358-1EE41E040EFA}"/>
    <dgm:cxn modelId="{FDED2A2E-D395-4227-8194-EE95867E5AB0}" type="presOf" srcId="{48017207-9F77-4E77-AE27-9AF5E7382F3C}" destId="{7E05E1B2-F0B7-4559-9C3E-0459E66E8E81}" srcOrd="0" destOrd="0" presId="urn:microsoft.com/office/officeart/2005/8/layout/bProcess2"/>
    <dgm:cxn modelId="{1B85482F-A6D4-4655-8EDA-FC564ABD2DB4}" type="presOf" srcId="{678855E9-87DB-462D-A080-851959547997}" destId="{CB8CA2EB-033D-4FAE-B3DD-31C9509ED1A0}" srcOrd="0" destOrd="0" presId="urn:microsoft.com/office/officeart/2005/8/layout/bProcess2"/>
    <dgm:cxn modelId="{CD35F236-328D-4913-B5E9-C15A63784FA9}" type="presOf" srcId="{BE30E48F-97BD-4A52-B978-D47A41F8BCF0}" destId="{7A240E3D-996A-4BFE-A070-06878B828374}" srcOrd="0" destOrd="0" presId="urn:microsoft.com/office/officeart/2005/8/layout/bProcess2"/>
    <dgm:cxn modelId="{2E070D43-7726-449F-B279-98146ECB703D}" type="presOf" srcId="{6CABF1A5-A9A5-40C0-B397-2EA7DC293F7D}" destId="{5BDB8A98-1E14-4569-A3CD-9DA3329CE94D}" srcOrd="0" destOrd="0" presId="urn:microsoft.com/office/officeart/2005/8/layout/bProcess2"/>
    <dgm:cxn modelId="{0FA2A044-9BDC-49A6-A785-5C132780137B}" srcId="{48017207-9F77-4E77-AE27-9AF5E7382F3C}" destId="{BE30E48F-97BD-4A52-B978-D47A41F8BCF0}" srcOrd="6" destOrd="0" parTransId="{07E20755-7E95-4E31-B768-FC83AD480629}" sibTransId="{7C1A67ED-7AA4-4F05-AE6A-E4DF69E499C3}"/>
    <dgm:cxn modelId="{17441452-4251-44AB-8869-BE567B8947BD}" type="presOf" srcId="{DF1F0119-4CC5-4B80-A39A-468DF2CAAB10}" destId="{D616CA47-3B7C-406A-A71D-462A132106EB}" srcOrd="0" destOrd="0" presId="urn:microsoft.com/office/officeart/2005/8/layout/bProcess2"/>
    <dgm:cxn modelId="{450D4B52-C1CB-45DF-956A-B931EAB5BB27}" type="presOf" srcId="{14CE088F-51C5-47E4-8588-868D0B94AD3E}" destId="{A3AB8903-7B4D-4111-97BE-783B3722A5BE}" srcOrd="0" destOrd="0" presId="urn:microsoft.com/office/officeart/2005/8/layout/bProcess2"/>
    <dgm:cxn modelId="{EC991254-49F2-4BDB-B29D-AC959FF87F81}" type="presOf" srcId="{0FA3EE6A-6BB9-4804-B381-E98CC57FAE4B}" destId="{9EAAAFE5-CDA5-43AA-B7A8-74524A8D7F5A}" srcOrd="0" destOrd="0" presId="urn:microsoft.com/office/officeart/2005/8/layout/bProcess2"/>
    <dgm:cxn modelId="{2693AD57-8E7D-484A-A5A8-B58C4D75DB52}" type="presOf" srcId="{CEB39070-58EF-4867-B4C0-6A7044D084D3}" destId="{F3B8608E-2DC4-46ED-8D16-9E6F928938D6}" srcOrd="0" destOrd="0" presId="urn:microsoft.com/office/officeart/2005/8/layout/bProcess2"/>
    <dgm:cxn modelId="{D5E1CD58-3350-43C1-B3F5-0EFF4BED2908}" type="presOf" srcId="{CF4F1B94-9AA3-4338-BB0C-CF952B4ED01E}" destId="{AA6DB085-ED50-4F48-95A1-B3BC4CF65C18}" srcOrd="0" destOrd="0" presId="urn:microsoft.com/office/officeart/2005/8/layout/bProcess2"/>
    <dgm:cxn modelId="{44014D59-025C-45F1-8098-B68A6431D1F1}" type="presOf" srcId="{4AC8B9E3-969E-4D59-A327-F2331CE4C572}" destId="{3E3B98A3-AA2B-475E-8C6B-7879E69C4A1F}" srcOrd="0" destOrd="0" presId="urn:microsoft.com/office/officeart/2005/8/layout/bProcess2"/>
    <dgm:cxn modelId="{55E8377C-8869-4E32-B4D5-8A52C44D7AA7}" srcId="{48017207-9F77-4E77-AE27-9AF5E7382F3C}" destId="{0FA3EE6A-6BB9-4804-B381-E98CC57FAE4B}" srcOrd="0" destOrd="0" parTransId="{CD974750-5B66-4CFF-9FE3-9871859E34F0}" sibTransId="{326B6715-65FA-4AAD-8211-CD509E9A62C6}"/>
    <dgm:cxn modelId="{F58E2B96-437A-4DCD-A287-9F787B55B122}" srcId="{48017207-9F77-4E77-AE27-9AF5E7382F3C}" destId="{6CABF1A5-A9A5-40C0-B397-2EA7DC293F7D}" srcOrd="3" destOrd="0" parTransId="{2ED1FBEF-5B30-4482-BA95-FC21D326E420}" sibTransId="{98FBD437-9419-4312-8035-80DB26DB344B}"/>
    <dgm:cxn modelId="{17AFB49F-18CA-4CC4-AFB9-38418B40B3CC}" type="presOf" srcId="{9C3A284F-77C0-4C67-A358-1EE41E040EFA}" destId="{F51021CF-5E17-4163-B6ED-049C994E0DD3}" srcOrd="0" destOrd="0" presId="urn:microsoft.com/office/officeart/2005/8/layout/bProcess2"/>
    <dgm:cxn modelId="{79E472AC-E8E9-43ED-B6B3-D684CF390698}" type="presOf" srcId="{B2510A03-B8AB-46C5-9564-45FB9DE38E00}" destId="{8EB891DF-D41C-4282-B39D-A45054687EF6}" srcOrd="0" destOrd="0" presId="urn:microsoft.com/office/officeart/2005/8/layout/bProcess2"/>
    <dgm:cxn modelId="{52C081CC-AB83-4098-A6DA-2A54791CBDA7}" srcId="{48017207-9F77-4E77-AE27-9AF5E7382F3C}" destId="{DF1F0119-4CC5-4B80-A39A-468DF2CAAB10}" srcOrd="1" destOrd="0" parTransId="{0E3CC551-819F-472F-8623-AB3DE71D91EB}" sibTransId="{CF4F1B94-9AA3-4338-BB0C-CF952B4ED01E}"/>
    <dgm:cxn modelId="{A7D646DB-5B76-4EE0-8EA2-5FA23CD82C6C}" srcId="{48017207-9F77-4E77-AE27-9AF5E7382F3C}" destId="{678855E9-87DB-462D-A080-851959547997}" srcOrd="4" destOrd="0" parTransId="{707CF67C-FA91-4176-9DB0-24B974502B6E}" sibTransId="{4AC8B9E3-969E-4D59-A327-F2331CE4C572}"/>
    <dgm:cxn modelId="{5BB9DEEF-BAC6-429E-A98A-622FB004E18F}" srcId="{48017207-9F77-4E77-AE27-9AF5E7382F3C}" destId="{CEB39070-58EF-4867-B4C0-6A7044D084D3}" srcOrd="5" destOrd="0" parTransId="{C6372A19-AF68-483A-B858-26164327526A}" sibTransId="{B2510A03-B8AB-46C5-9564-45FB9DE38E00}"/>
    <dgm:cxn modelId="{C8279556-2E26-4AAB-B88E-F8E04A6F613D}" type="presParOf" srcId="{7E05E1B2-F0B7-4559-9C3E-0459E66E8E81}" destId="{9EAAAFE5-CDA5-43AA-B7A8-74524A8D7F5A}" srcOrd="0" destOrd="0" presId="urn:microsoft.com/office/officeart/2005/8/layout/bProcess2"/>
    <dgm:cxn modelId="{C5A28F0C-5CE1-49AF-9C29-914F4E14A33B}" type="presParOf" srcId="{7E05E1B2-F0B7-4559-9C3E-0459E66E8E81}" destId="{777A8261-9562-45AB-A077-418378A7CDE2}" srcOrd="1" destOrd="0" presId="urn:microsoft.com/office/officeart/2005/8/layout/bProcess2"/>
    <dgm:cxn modelId="{F710A838-89C5-4948-9D20-FCF13CCD9D8E}" type="presParOf" srcId="{7E05E1B2-F0B7-4559-9C3E-0459E66E8E81}" destId="{59B429F2-030F-4F5A-A1DD-549F59B349C4}" srcOrd="2" destOrd="0" presId="urn:microsoft.com/office/officeart/2005/8/layout/bProcess2"/>
    <dgm:cxn modelId="{5515EFAC-2475-48A1-BC67-AC6F00FADA12}" type="presParOf" srcId="{59B429F2-030F-4F5A-A1DD-549F59B349C4}" destId="{F8B0B78F-559E-47EB-9514-1F0E38EDECDC}" srcOrd="0" destOrd="0" presId="urn:microsoft.com/office/officeart/2005/8/layout/bProcess2"/>
    <dgm:cxn modelId="{7584EE26-932B-43CB-AC1D-9C1F716791FB}" type="presParOf" srcId="{59B429F2-030F-4F5A-A1DD-549F59B349C4}" destId="{D616CA47-3B7C-406A-A71D-462A132106EB}" srcOrd="1" destOrd="0" presId="urn:microsoft.com/office/officeart/2005/8/layout/bProcess2"/>
    <dgm:cxn modelId="{D134D32A-C264-4294-BA33-422010924CA0}" type="presParOf" srcId="{7E05E1B2-F0B7-4559-9C3E-0459E66E8E81}" destId="{AA6DB085-ED50-4F48-95A1-B3BC4CF65C18}" srcOrd="3" destOrd="0" presId="urn:microsoft.com/office/officeart/2005/8/layout/bProcess2"/>
    <dgm:cxn modelId="{E648EF21-AC94-491D-9FC9-DF1192D17706}" type="presParOf" srcId="{7E05E1B2-F0B7-4559-9C3E-0459E66E8E81}" destId="{BF9BA299-8B2C-4D73-8D6C-BBE97570F955}" srcOrd="4" destOrd="0" presId="urn:microsoft.com/office/officeart/2005/8/layout/bProcess2"/>
    <dgm:cxn modelId="{E122A154-BDB5-4B9C-88C6-E5600207BD13}" type="presParOf" srcId="{BF9BA299-8B2C-4D73-8D6C-BBE97570F955}" destId="{068366F3-C496-444A-8C94-66A3BFD60B1A}" srcOrd="0" destOrd="0" presId="urn:microsoft.com/office/officeart/2005/8/layout/bProcess2"/>
    <dgm:cxn modelId="{C8CAB14F-5427-40CF-8045-43300DEA8A04}" type="presParOf" srcId="{BF9BA299-8B2C-4D73-8D6C-BBE97570F955}" destId="{A3AB8903-7B4D-4111-97BE-783B3722A5BE}" srcOrd="1" destOrd="0" presId="urn:microsoft.com/office/officeart/2005/8/layout/bProcess2"/>
    <dgm:cxn modelId="{7A05D9E3-E829-418C-90D5-26A905FE10E3}" type="presParOf" srcId="{7E05E1B2-F0B7-4559-9C3E-0459E66E8E81}" destId="{F51021CF-5E17-4163-B6ED-049C994E0DD3}" srcOrd="5" destOrd="0" presId="urn:microsoft.com/office/officeart/2005/8/layout/bProcess2"/>
    <dgm:cxn modelId="{3EC0205B-EF34-4541-B774-D9AD7351C9DC}" type="presParOf" srcId="{7E05E1B2-F0B7-4559-9C3E-0459E66E8E81}" destId="{B2A83F14-1AA3-41CC-96C1-ED130B1C8C41}" srcOrd="6" destOrd="0" presId="urn:microsoft.com/office/officeart/2005/8/layout/bProcess2"/>
    <dgm:cxn modelId="{C2351479-F4EE-4DF4-AF59-E127E1D0DC8B}" type="presParOf" srcId="{B2A83F14-1AA3-41CC-96C1-ED130B1C8C41}" destId="{3947A406-C31B-4046-AFFA-7AA82F41C2F2}" srcOrd="0" destOrd="0" presId="urn:microsoft.com/office/officeart/2005/8/layout/bProcess2"/>
    <dgm:cxn modelId="{99B96F7D-198A-46D7-94F0-DEE2DC11CA5C}" type="presParOf" srcId="{B2A83F14-1AA3-41CC-96C1-ED130B1C8C41}" destId="{5BDB8A98-1E14-4569-A3CD-9DA3329CE94D}" srcOrd="1" destOrd="0" presId="urn:microsoft.com/office/officeart/2005/8/layout/bProcess2"/>
    <dgm:cxn modelId="{F713E2C4-F1DF-49E5-AA87-8C8B96A06EF5}" type="presParOf" srcId="{7E05E1B2-F0B7-4559-9C3E-0459E66E8E81}" destId="{749D7858-4975-4413-925A-35FD04E76475}" srcOrd="7" destOrd="0" presId="urn:microsoft.com/office/officeart/2005/8/layout/bProcess2"/>
    <dgm:cxn modelId="{FABC1927-38D9-472A-8BC6-9428D965EF9D}" type="presParOf" srcId="{7E05E1B2-F0B7-4559-9C3E-0459E66E8E81}" destId="{BD1D9739-272E-417C-9358-714778571340}" srcOrd="8" destOrd="0" presId="urn:microsoft.com/office/officeart/2005/8/layout/bProcess2"/>
    <dgm:cxn modelId="{8D86C591-43D3-4D3F-83E9-28F6726AB1A1}" type="presParOf" srcId="{BD1D9739-272E-417C-9358-714778571340}" destId="{E44E4538-A60A-429B-BA27-262019CF6F05}" srcOrd="0" destOrd="0" presId="urn:microsoft.com/office/officeart/2005/8/layout/bProcess2"/>
    <dgm:cxn modelId="{3A730CE1-1B3F-4C53-B962-29E8330273E7}" type="presParOf" srcId="{BD1D9739-272E-417C-9358-714778571340}" destId="{CB8CA2EB-033D-4FAE-B3DD-31C9509ED1A0}" srcOrd="1" destOrd="0" presId="urn:microsoft.com/office/officeart/2005/8/layout/bProcess2"/>
    <dgm:cxn modelId="{AF5DD943-880F-4312-885D-003436D73C02}" type="presParOf" srcId="{7E05E1B2-F0B7-4559-9C3E-0459E66E8E81}" destId="{3E3B98A3-AA2B-475E-8C6B-7879E69C4A1F}" srcOrd="9" destOrd="0" presId="urn:microsoft.com/office/officeart/2005/8/layout/bProcess2"/>
    <dgm:cxn modelId="{634F0206-9EAB-4352-A993-63E5131FFC94}" type="presParOf" srcId="{7E05E1B2-F0B7-4559-9C3E-0459E66E8E81}" destId="{6938A410-FA9F-4D12-85A5-7C981CAF3943}" srcOrd="10" destOrd="0" presId="urn:microsoft.com/office/officeart/2005/8/layout/bProcess2"/>
    <dgm:cxn modelId="{79D0BAB7-A494-46E7-98CC-7BCF4683282E}" type="presParOf" srcId="{6938A410-FA9F-4D12-85A5-7C981CAF3943}" destId="{C3CC7048-A45C-4D5C-B474-338F82DC368A}" srcOrd="0" destOrd="0" presId="urn:microsoft.com/office/officeart/2005/8/layout/bProcess2"/>
    <dgm:cxn modelId="{BEA2AE51-41F3-4167-B36C-B4D87ED96DC8}" type="presParOf" srcId="{6938A410-FA9F-4D12-85A5-7C981CAF3943}" destId="{F3B8608E-2DC4-46ED-8D16-9E6F928938D6}" srcOrd="1" destOrd="0" presId="urn:microsoft.com/office/officeart/2005/8/layout/bProcess2"/>
    <dgm:cxn modelId="{39A19AB2-72CF-4248-9C8D-DAA360EAB275}" type="presParOf" srcId="{7E05E1B2-F0B7-4559-9C3E-0459E66E8E81}" destId="{8EB891DF-D41C-4282-B39D-A45054687EF6}" srcOrd="11" destOrd="0" presId="urn:microsoft.com/office/officeart/2005/8/layout/bProcess2"/>
    <dgm:cxn modelId="{61D93D15-72A3-4F85-9040-36EFB3BE373F}" type="presParOf" srcId="{7E05E1B2-F0B7-4559-9C3E-0459E66E8E81}" destId="{7A240E3D-996A-4BFE-A070-06878B828374}" srcOrd="12" destOrd="0" presId="urn:microsoft.com/office/officeart/2005/8/layout/bProcess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6443100-F725-4DC6-8146-D28E5BA0F458}" type="doc">
      <dgm:prSet loTypeId="urn:microsoft.com/office/officeart/2005/8/layout/vProcess5" loCatId="process" qsTypeId="urn:microsoft.com/office/officeart/2005/8/quickstyle/simple2" qsCatId="simple" csTypeId="urn:microsoft.com/office/officeart/2005/8/colors/colorful2" csCatId="colorful" phldr="1"/>
      <dgm:spPr/>
      <dgm:t>
        <a:bodyPr/>
        <a:lstStyle/>
        <a:p>
          <a:endParaRPr lang="en-US"/>
        </a:p>
      </dgm:t>
    </dgm:pt>
    <dgm:pt modelId="{47034B77-0276-4EEE-97EC-6CFF73D98235}">
      <dgm:prSet/>
      <dgm:spPr/>
      <dgm:t>
        <a:bodyPr/>
        <a:lstStyle/>
        <a:p>
          <a:r>
            <a:rPr lang="en-GB" dirty="0"/>
            <a:t>Holistic evaluations in adult social care measure physical health, emotional wellness, and social engagement. (Arakelyan, 2023).</a:t>
          </a:r>
          <a:endParaRPr lang="en-US" dirty="0"/>
        </a:p>
      </dgm:t>
    </dgm:pt>
    <dgm:pt modelId="{20B3CD11-1CD6-4DE0-B5EB-B043A4AC99F0}" type="parTrans" cxnId="{A965E00D-1FA2-4086-A9EA-5123DFC93FB3}">
      <dgm:prSet/>
      <dgm:spPr/>
      <dgm:t>
        <a:bodyPr/>
        <a:lstStyle/>
        <a:p>
          <a:endParaRPr lang="en-US"/>
        </a:p>
      </dgm:t>
    </dgm:pt>
    <dgm:pt modelId="{08EB365F-98AE-40F9-A1A0-C2D90A1EEA43}" type="sibTrans" cxnId="{A965E00D-1FA2-4086-A9EA-5123DFC93FB3}">
      <dgm:prSet/>
      <dgm:spPr/>
      <dgm:t>
        <a:bodyPr/>
        <a:lstStyle/>
        <a:p>
          <a:endParaRPr lang="en-US"/>
        </a:p>
      </dgm:t>
    </dgm:pt>
    <dgm:pt modelId="{AC1AC169-80E3-4CDD-A8C6-B9861CEB5FDD}">
      <dgm:prSet/>
      <dgm:spPr/>
      <dgm:t>
        <a:bodyPr/>
        <a:lstStyle/>
        <a:p>
          <a:r>
            <a:rPr lang="en-GB" dirty="0"/>
            <a:t>For instance, "Making Every Contact Count" (MECC) addresses clients' physical, mental, and social requirements in each engagement (NHS, 2016).</a:t>
          </a:r>
          <a:endParaRPr lang="en-US" dirty="0"/>
        </a:p>
      </dgm:t>
    </dgm:pt>
    <dgm:pt modelId="{C1F34916-E082-48E9-ACE6-F655280AC304}" type="parTrans" cxnId="{AF0D12A7-1AD5-49F3-A27A-A818115B4B86}">
      <dgm:prSet/>
      <dgm:spPr/>
      <dgm:t>
        <a:bodyPr/>
        <a:lstStyle/>
        <a:p>
          <a:endParaRPr lang="en-US"/>
        </a:p>
      </dgm:t>
    </dgm:pt>
    <dgm:pt modelId="{F246DE07-BFE9-4D1C-A029-39DD399A1999}" type="sibTrans" cxnId="{AF0D12A7-1AD5-49F3-A27A-A818115B4B86}">
      <dgm:prSet/>
      <dgm:spPr/>
      <dgm:t>
        <a:bodyPr/>
        <a:lstStyle/>
        <a:p>
          <a:endParaRPr lang="en-US"/>
        </a:p>
      </dgm:t>
    </dgm:pt>
    <dgm:pt modelId="{4A6F03B7-850E-48F6-8489-EF88863AA92C}">
      <dgm:prSet/>
      <dgm:spPr/>
      <dgm:t>
        <a:bodyPr/>
        <a:lstStyle/>
        <a:p>
          <a:r>
            <a:rPr lang="en-GB"/>
            <a:t>Objective: Advocate for individualised, cohesive assistance to enhance results. </a:t>
          </a:r>
          <a:br>
            <a:rPr lang="en-GB"/>
          </a:br>
          <a:r>
            <a:rPr lang="en-GB"/>
            <a:t>Alignment with SDGs: Facilitates SDG 3 (excellent health and well-being) and SDG 10 (reduced disparities).(United Nations, 2025c)</a:t>
          </a:r>
          <a:endParaRPr lang="en-US" dirty="0"/>
        </a:p>
      </dgm:t>
    </dgm:pt>
    <dgm:pt modelId="{35BEB822-39DD-41A1-8FA4-95E3BB5470CC}" type="parTrans" cxnId="{4815E9C5-70A6-4D0A-AEBD-52B0C18FE036}">
      <dgm:prSet/>
      <dgm:spPr/>
      <dgm:t>
        <a:bodyPr/>
        <a:lstStyle/>
        <a:p>
          <a:endParaRPr lang="en-GB"/>
        </a:p>
      </dgm:t>
    </dgm:pt>
    <dgm:pt modelId="{1782D57D-0525-410D-A555-48D4AC14D409}" type="sibTrans" cxnId="{4815E9C5-70A6-4D0A-AEBD-52B0C18FE036}">
      <dgm:prSet/>
      <dgm:spPr/>
      <dgm:t>
        <a:bodyPr/>
        <a:lstStyle/>
        <a:p>
          <a:endParaRPr lang="en-GB"/>
        </a:p>
      </dgm:t>
    </dgm:pt>
    <dgm:pt modelId="{560DF318-3410-4F27-9FDA-4A1FAC480EAF}">
      <dgm:prSet/>
      <dgm:spPr/>
      <dgm:t>
        <a:bodyPr/>
        <a:lstStyle/>
        <a:p>
          <a:r>
            <a:rPr lang="en-GB"/>
            <a:t>The Sustainable Development Goals (SDGs) were endorsed by all 193 United Nations member states in 2015, with a deadline set for 2030 (UN, 2026; UN, 2023).</a:t>
          </a:r>
          <a:br>
            <a:rPr lang="en-GB"/>
          </a:br>
          <a:endParaRPr lang="en-US" dirty="0"/>
        </a:p>
      </dgm:t>
    </dgm:pt>
    <dgm:pt modelId="{E737EC01-1A45-42F4-8E1F-F240F4F92E79}" type="parTrans" cxnId="{50139700-A683-4081-96F0-2DC61F621C46}">
      <dgm:prSet/>
      <dgm:spPr/>
      <dgm:t>
        <a:bodyPr/>
        <a:lstStyle/>
        <a:p>
          <a:endParaRPr lang="en-GB"/>
        </a:p>
      </dgm:t>
    </dgm:pt>
    <dgm:pt modelId="{BF069678-7EB2-492C-9106-2C8B626EA5A7}" type="sibTrans" cxnId="{50139700-A683-4081-96F0-2DC61F621C46}">
      <dgm:prSet/>
      <dgm:spPr/>
      <dgm:t>
        <a:bodyPr/>
        <a:lstStyle/>
        <a:p>
          <a:endParaRPr lang="en-GB"/>
        </a:p>
      </dgm:t>
    </dgm:pt>
    <dgm:pt modelId="{6801EE9D-2BEC-4905-92B5-9B73F3DED346}">
      <dgm:prSet/>
      <dgm:spPr/>
      <dgm:t>
        <a:bodyPr/>
        <a:lstStyle/>
        <a:p>
          <a:pPr>
            <a:buNone/>
          </a:pPr>
          <a:r>
            <a:rPr lang="en-GB"/>
            <a:t>The MECC program targets many Sustainable Development Goals in the United Kingdom (Turner et al., 2023). </a:t>
          </a:r>
          <a:endParaRPr lang="en-US" dirty="0"/>
        </a:p>
      </dgm:t>
    </dgm:pt>
    <dgm:pt modelId="{63EA5D92-0C4E-48E5-9955-BB3A1591B04D}" type="parTrans" cxnId="{BC41075B-C174-4A58-8A69-C658D57A4B53}">
      <dgm:prSet/>
      <dgm:spPr/>
      <dgm:t>
        <a:bodyPr/>
        <a:lstStyle/>
        <a:p>
          <a:endParaRPr lang="en-GB"/>
        </a:p>
      </dgm:t>
    </dgm:pt>
    <dgm:pt modelId="{4DC32282-725B-4515-A650-E1A7F416E83A}" type="sibTrans" cxnId="{BC41075B-C174-4A58-8A69-C658D57A4B53}">
      <dgm:prSet/>
      <dgm:spPr/>
      <dgm:t>
        <a:bodyPr/>
        <a:lstStyle/>
        <a:p>
          <a:endParaRPr lang="en-GB"/>
        </a:p>
      </dgm:t>
    </dgm:pt>
    <dgm:pt modelId="{F210BCA8-A733-4E2E-AB3E-543BB9F271F3}" type="pres">
      <dgm:prSet presAssocID="{06443100-F725-4DC6-8146-D28E5BA0F458}" presName="outerComposite" presStyleCnt="0">
        <dgm:presLayoutVars>
          <dgm:chMax val="5"/>
          <dgm:dir/>
          <dgm:resizeHandles val="exact"/>
        </dgm:presLayoutVars>
      </dgm:prSet>
      <dgm:spPr/>
    </dgm:pt>
    <dgm:pt modelId="{9EE88E09-ADB9-4E10-88B1-32AB67D101F5}" type="pres">
      <dgm:prSet presAssocID="{06443100-F725-4DC6-8146-D28E5BA0F458}" presName="dummyMaxCanvas" presStyleCnt="0">
        <dgm:presLayoutVars/>
      </dgm:prSet>
      <dgm:spPr/>
    </dgm:pt>
    <dgm:pt modelId="{06255807-BF26-4CAF-9A5F-8B69ED6CA1DB}" type="pres">
      <dgm:prSet presAssocID="{06443100-F725-4DC6-8146-D28E5BA0F458}" presName="FiveNodes_1" presStyleLbl="node1" presStyleIdx="0" presStyleCnt="5">
        <dgm:presLayoutVars>
          <dgm:bulletEnabled val="1"/>
        </dgm:presLayoutVars>
      </dgm:prSet>
      <dgm:spPr/>
    </dgm:pt>
    <dgm:pt modelId="{FE6B802A-187A-42EF-AB38-2F7C7DBD37EF}" type="pres">
      <dgm:prSet presAssocID="{06443100-F725-4DC6-8146-D28E5BA0F458}" presName="FiveNodes_2" presStyleLbl="node1" presStyleIdx="1" presStyleCnt="5">
        <dgm:presLayoutVars>
          <dgm:bulletEnabled val="1"/>
        </dgm:presLayoutVars>
      </dgm:prSet>
      <dgm:spPr/>
    </dgm:pt>
    <dgm:pt modelId="{5BEA8F00-66AD-4B33-BC74-0420508D152F}" type="pres">
      <dgm:prSet presAssocID="{06443100-F725-4DC6-8146-D28E5BA0F458}" presName="FiveNodes_3" presStyleLbl="node1" presStyleIdx="2" presStyleCnt="5">
        <dgm:presLayoutVars>
          <dgm:bulletEnabled val="1"/>
        </dgm:presLayoutVars>
      </dgm:prSet>
      <dgm:spPr/>
    </dgm:pt>
    <dgm:pt modelId="{46D545EE-4586-4618-9C67-D16943E4F449}" type="pres">
      <dgm:prSet presAssocID="{06443100-F725-4DC6-8146-D28E5BA0F458}" presName="FiveNodes_4" presStyleLbl="node1" presStyleIdx="3" presStyleCnt="5">
        <dgm:presLayoutVars>
          <dgm:bulletEnabled val="1"/>
        </dgm:presLayoutVars>
      </dgm:prSet>
      <dgm:spPr/>
    </dgm:pt>
    <dgm:pt modelId="{CC6A5842-5139-4389-9D23-3520026AF9EC}" type="pres">
      <dgm:prSet presAssocID="{06443100-F725-4DC6-8146-D28E5BA0F458}" presName="FiveNodes_5" presStyleLbl="node1" presStyleIdx="4" presStyleCnt="5">
        <dgm:presLayoutVars>
          <dgm:bulletEnabled val="1"/>
        </dgm:presLayoutVars>
      </dgm:prSet>
      <dgm:spPr/>
    </dgm:pt>
    <dgm:pt modelId="{D12E5E49-1892-46B4-9112-09071A476C6F}" type="pres">
      <dgm:prSet presAssocID="{06443100-F725-4DC6-8146-D28E5BA0F458}" presName="FiveConn_1-2" presStyleLbl="fgAccFollowNode1" presStyleIdx="0" presStyleCnt="4">
        <dgm:presLayoutVars>
          <dgm:bulletEnabled val="1"/>
        </dgm:presLayoutVars>
      </dgm:prSet>
      <dgm:spPr/>
    </dgm:pt>
    <dgm:pt modelId="{65E2857D-E48D-47AC-B9B8-3FCB1E6E0878}" type="pres">
      <dgm:prSet presAssocID="{06443100-F725-4DC6-8146-D28E5BA0F458}" presName="FiveConn_2-3" presStyleLbl="fgAccFollowNode1" presStyleIdx="1" presStyleCnt="4">
        <dgm:presLayoutVars>
          <dgm:bulletEnabled val="1"/>
        </dgm:presLayoutVars>
      </dgm:prSet>
      <dgm:spPr/>
    </dgm:pt>
    <dgm:pt modelId="{4063761F-DD16-4330-9A7C-69C25B5E7CDD}" type="pres">
      <dgm:prSet presAssocID="{06443100-F725-4DC6-8146-D28E5BA0F458}" presName="FiveConn_3-4" presStyleLbl="fgAccFollowNode1" presStyleIdx="2" presStyleCnt="4">
        <dgm:presLayoutVars>
          <dgm:bulletEnabled val="1"/>
        </dgm:presLayoutVars>
      </dgm:prSet>
      <dgm:spPr/>
    </dgm:pt>
    <dgm:pt modelId="{DED9C1B2-47F7-4625-BFFD-89B4CE53BAE8}" type="pres">
      <dgm:prSet presAssocID="{06443100-F725-4DC6-8146-D28E5BA0F458}" presName="FiveConn_4-5" presStyleLbl="fgAccFollowNode1" presStyleIdx="3" presStyleCnt="4">
        <dgm:presLayoutVars>
          <dgm:bulletEnabled val="1"/>
        </dgm:presLayoutVars>
      </dgm:prSet>
      <dgm:spPr/>
    </dgm:pt>
    <dgm:pt modelId="{496DABB7-DE69-419E-BAFD-A9C74387342A}" type="pres">
      <dgm:prSet presAssocID="{06443100-F725-4DC6-8146-D28E5BA0F458}" presName="FiveNodes_1_text" presStyleLbl="node1" presStyleIdx="4" presStyleCnt="5">
        <dgm:presLayoutVars>
          <dgm:bulletEnabled val="1"/>
        </dgm:presLayoutVars>
      </dgm:prSet>
      <dgm:spPr/>
    </dgm:pt>
    <dgm:pt modelId="{2E1FA1AB-B101-4F93-AE27-192F46E63BF6}" type="pres">
      <dgm:prSet presAssocID="{06443100-F725-4DC6-8146-D28E5BA0F458}" presName="FiveNodes_2_text" presStyleLbl="node1" presStyleIdx="4" presStyleCnt="5">
        <dgm:presLayoutVars>
          <dgm:bulletEnabled val="1"/>
        </dgm:presLayoutVars>
      </dgm:prSet>
      <dgm:spPr/>
    </dgm:pt>
    <dgm:pt modelId="{647BE87B-F36D-461C-878B-517CE3CF84B5}" type="pres">
      <dgm:prSet presAssocID="{06443100-F725-4DC6-8146-D28E5BA0F458}" presName="FiveNodes_3_text" presStyleLbl="node1" presStyleIdx="4" presStyleCnt="5">
        <dgm:presLayoutVars>
          <dgm:bulletEnabled val="1"/>
        </dgm:presLayoutVars>
      </dgm:prSet>
      <dgm:spPr/>
    </dgm:pt>
    <dgm:pt modelId="{16D9CB67-F28E-485E-9AAF-2AC21A1E7FC6}" type="pres">
      <dgm:prSet presAssocID="{06443100-F725-4DC6-8146-D28E5BA0F458}" presName="FiveNodes_4_text" presStyleLbl="node1" presStyleIdx="4" presStyleCnt="5">
        <dgm:presLayoutVars>
          <dgm:bulletEnabled val="1"/>
        </dgm:presLayoutVars>
      </dgm:prSet>
      <dgm:spPr/>
    </dgm:pt>
    <dgm:pt modelId="{97543639-91AA-4FD0-BD4B-46E333C00EEF}" type="pres">
      <dgm:prSet presAssocID="{06443100-F725-4DC6-8146-D28E5BA0F458}" presName="FiveNodes_5_text" presStyleLbl="node1" presStyleIdx="4" presStyleCnt="5">
        <dgm:presLayoutVars>
          <dgm:bulletEnabled val="1"/>
        </dgm:presLayoutVars>
      </dgm:prSet>
      <dgm:spPr/>
    </dgm:pt>
  </dgm:ptLst>
  <dgm:cxnLst>
    <dgm:cxn modelId="{50139700-A683-4081-96F0-2DC61F621C46}" srcId="{06443100-F725-4DC6-8146-D28E5BA0F458}" destId="{560DF318-3410-4F27-9FDA-4A1FAC480EAF}" srcOrd="2" destOrd="0" parTransId="{E737EC01-1A45-42F4-8E1F-F240F4F92E79}" sibTransId="{BF069678-7EB2-492C-9106-2C8B626EA5A7}"/>
    <dgm:cxn modelId="{B90C9305-7E2E-4646-8205-1B2BA451AC06}" type="presOf" srcId="{4A6F03B7-850E-48F6-8489-EF88863AA92C}" destId="{FE6B802A-187A-42EF-AB38-2F7C7DBD37EF}" srcOrd="0" destOrd="0" presId="urn:microsoft.com/office/officeart/2005/8/layout/vProcess5"/>
    <dgm:cxn modelId="{18B47206-63D9-4BE3-9200-054C035902CA}" type="presOf" srcId="{F246DE07-BFE9-4D1C-A029-39DD399A1999}" destId="{DED9C1B2-47F7-4625-BFFD-89B4CE53BAE8}" srcOrd="0" destOrd="0" presId="urn:microsoft.com/office/officeart/2005/8/layout/vProcess5"/>
    <dgm:cxn modelId="{7EC5C606-0A7B-4679-9A18-012A95EBC2C2}" type="presOf" srcId="{6801EE9D-2BEC-4905-92B5-9B73F3DED346}" destId="{97543639-91AA-4FD0-BD4B-46E333C00EEF}" srcOrd="1" destOrd="0" presId="urn:microsoft.com/office/officeart/2005/8/layout/vProcess5"/>
    <dgm:cxn modelId="{A965E00D-1FA2-4086-A9EA-5123DFC93FB3}" srcId="{06443100-F725-4DC6-8146-D28E5BA0F458}" destId="{47034B77-0276-4EEE-97EC-6CFF73D98235}" srcOrd="0" destOrd="0" parTransId="{20B3CD11-1CD6-4DE0-B5EB-B043A4AC99F0}" sibTransId="{08EB365F-98AE-40F9-A1A0-C2D90A1EEA43}"/>
    <dgm:cxn modelId="{FF9C7B10-A85E-4476-977E-E2DF019812FA}" type="presOf" srcId="{06443100-F725-4DC6-8146-D28E5BA0F458}" destId="{F210BCA8-A733-4E2E-AB3E-543BB9F271F3}" srcOrd="0" destOrd="0" presId="urn:microsoft.com/office/officeart/2005/8/layout/vProcess5"/>
    <dgm:cxn modelId="{BC41075B-C174-4A58-8A69-C658D57A4B53}" srcId="{06443100-F725-4DC6-8146-D28E5BA0F458}" destId="{6801EE9D-2BEC-4905-92B5-9B73F3DED346}" srcOrd="4" destOrd="0" parTransId="{63EA5D92-0C4E-48E5-9955-BB3A1591B04D}" sibTransId="{4DC32282-725B-4515-A650-E1A7F416E83A}"/>
    <dgm:cxn modelId="{4224C95B-B340-4B52-BD17-8CD6782E9122}" type="presOf" srcId="{AC1AC169-80E3-4CDD-A8C6-B9861CEB5FDD}" destId="{46D545EE-4586-4618-9C67-D16943E4F449}" srcOrd="0" destOrd="0" presId="urn:microsoft.com/office/officeart/2005/8/layout/vProcess5"/>
    <dgm:cxn modelId="{97C32376-18B2-4F45-AA6C-EF55B677866D}" type="presOf" srcId="{6801EE9D-2BEC-4905-92B5-9B73F3DED346}" destId="{CC6A5842-5139-4389-9D23-3520026AF9EC}" srcOrd="0" destOrd="0" presId="urn:microsoft.com/office/officeart/2005/8/layout/vProcess5"/>
    <dgm:cxn modelId="{F7E3045A-F83D-4F14-8ED2-D0C717AC396C}" type="presOf" srcId="{560DF318-3410-4F27-9FDA-4A1FAC480EAF}" destId="{5BEA8F00-66AD-4B33-BC74-0420508D152F}" srcOrd="0" destOrd="0" presId="urn:microsoft.com/office/officeart/2005/8/layout/vProcess5"/>
    <dgm:cxn modelId="{5E796884-740F-44CE-8D28-2205C8C4749A}" type="presOf" srcId="{4A6F03B7-850E-48F6-8489-EF88863AA92C}" destId="{2E1FA1AB-B101-4F93-AE27-192F46E63BF6}" srcOrd="1" destOrd="0" presId="urn:microsoft.com/office/officeart/2005/8/layout/vProcess5"/>
    <dgm:cxn modelId="{AF0D12A7-1AD5-49F3-A27A-A818115B4B86}" srcId="{06443100-F725-4DC6-8146-D28E5BA0F458}" destId="{AC1AC169-80E3-4CDD-A8C6-B9861CEB5FDD}" srcOrd="3" destOrd="0" parTransId="{C1F34916-E082-48E9-ACE6-F655280AC304}" sibTransId="{F246DE07-BFE9-4D1C-A029-39DD399A1999}"/>
    <dgm:cxn modelId="{B1C0AAB8-50F0-4A0D-87E9-B55DE91F876D}" type="presOf" srcId="{560DF318-3410-4F27-9FDA-4A1FAC480EAF}" destId="{647BE87B-F36D-461C-878B-517CE3CF84B5}" srcOrd="1" destOrd="0" presId="urn:microsoft.com/office/officeart/2005/8/layout/vProcess5"/>
    <dgm:cxn modelId="{BC35CCBC-94BA-49BF-8160-94A2E01584CD}" type="presOf" srcId="{47034B77-0276-4EEE-97EC-6CFF73D98235}" destId="{496DABB7-DE69-419E-BAFD-A9C74387342A}" srcOrd="1" destOrd="0" presId="urn:microsoft.com/office/officeart/2005/8/layout/vProcess5"/>
    <dgm:cxn modelId="{4815E9C5-70A6-4D0A-AEBD-52B0C18FE036}" srcId="{06443100-F725-4DC6-8146-D28E5BA0F458}" destId="{4A6F03B7-850E-48F6-8489-EF88863AA92C}" srcOrd="1" destOrd="0" parTransId="{35BEB822-39DD-41A1-8FA4-95E3BB5470CC}" sibTransId="{1782D57D-0525-410D-A555-48D4AC14D409}"/>
    <dgm:cxn modelId="{8A5B66C7-AF0E-4F60-A7FD-7AA1F5776BEA}" type="presOf" srcId="{BF069678-7EB2-492C-9106-2C8B626EA5A7}" destId="{4063761F-DD16-4330-9A7C-69C25B5E7CDD}" srcOrd="0" destOrd="0" presId="urn:microsoft.com/office/officeart/2005/8/layout/vProcess5"/>
    <dgm:cxn modelId="{60EB94E9-4055-4EFD-8A4F-20455E76D353}" type="presOf" srcId="{08EB365F-98AE-40F9-A1A0-C2D90A1EEA43}" destId="{D12E5E49-1892-46B4-9112-09071A476C6F}" srcOrd="0" destOrd="0" presId="urn:microsoft.com/office/officeart/2005/8/layout/vProcess5"/>
    <dgm:cxn modelId="{1B18BFF3-ADBF-4C4E-87E8-28E9FC27CA4A}" type="presOf" srcId="{AC1AC169-80E3-4CDD-A8C6-B9861CEB5FDD}" destId="{16D9CB67-F28E-485E-9AAF-2AC21A1E7FC6}" srcOrd="1" destOrd="0" presId="urn:microsoft.com/office/officeart/2005/8/layout/vProcess5"/>
    <dgm:cxn modelId="{B662CAF5-5B9D-4081-9704-55F694C91A69}" type="presOf" srcId="{47034B77-0276-4EEE-97EC-6CFF73D98235}" destId="{06255807-BF26-4CAF-9A5F-8B69ED6CA1DB}" srcOrd="0" destOrd="0" presId="urn:microsoft.com/office/officeart/2005/8/layout/vProcess5"/>
    <dgm:cxn modelId="{837CB8F6-D71C-41C1-8852-00FC5E5E6AA2}" type="presOf" srcId="{1782D57D-0525-410D-A555-48D4AC14D409}" destId="{65E2857D-E48D-47AC-B9B8-3FCB1E6E0878}" srcOrd="0" destOrd="0" presId="urn:microsoft.com/office/officeart/2005/8/layout/vProcess5"/>
    <dgm:cxn modelId="{6BB0E9BB-98A0-4B8B-94A2-1B1F7166D08F}" type="presParOf" srcId="{F210BCA8-A733-4E2E-AB3E-543BB9F271F3}" destId="{9EE88E09-ADB9-4E10-88B1-32AB67D101F5}" srcOrd="0" destOrd="0" presId="urn:microsoft.com/office/officeart/2005/8/layout/vProcess5"/>
    <dgm:cxn modelId="{86C44A81-3C61-43A7-BD59-B7E3AB209CB2}" type="presParOf" srcId="{F210BCA8-A733-4E2E-AB3E-543BB9F271F3}" destId="{06255807-BF26-4CAF-9A5F-8B69ED6CA1DB}" srcOrd="1" destOrd="0" presId="urn:microsoft.com/office/officeart/2005/8/layout/vProcess5"/>
    <dgm:cxn modelId="{A5E5209F-BADB-40BC-A9BB-8F7763EB7395}" type="presParOf" srcId="{F210BCA8-A733-4E2E-AB3E-543BB9F271F3}" destId="{FE6B802A-187A-42EF-AB38-2F7C7DBD37EF}" srcOrd="2" destOrd="0" presId="urn:microsoft.com/office/officeart/2005/8/layout/vProcess5"/>
    <dgm:cxn modelId="{999E7546-4CBE-44F9-BC56-091E936DDBAB}" type="presParOf" srcId="{F210BCA8-A733-4E2E-AB3E-543BB9F271F3}" destId="{5BEA8F00-66AD-4B33-BC74-0420508D152F}" srcOrd="3" destOrd="0" presId="urn:microsoft.com/office/officeart/2005/8/layout/vProcess5"/>
    <dgm:cxn modelId="{B99BA734-8F92-4F41-A980-258574529AD8}" type="presParOf" srcId="{F210BCA8-A733-4E2E-AB3E-543BB9F271F3}" destId="{46D545EE-4586-4618-9C67-D16943E4F449}" srcOrd="4" destOrd="0" presId="urn:microsoft.com/office/officeart/2005/8/layout/vProcess5"/>
    <dgm:cxn modelId="{0E4919C2-31B1-4896-B57A-22FF1E198069}" type="presParOf" srcId="{F210BCA8-A733-4E2E-AB3E-543BB9F271F3}" destId="{CC6A5842-5139-4389-9D23-3520026AF9EC}" srcOrd="5" destOrd="0" presId="urn:microsoft.com/office/officeart/2005/8/layout/vProcess5"/>
    <dgm:cxn modelId="{533BF0D9-05D9-4E49-AEB9-F077E41A6E22}" type="presParOf" srcId="{F210BCA8-A733-4E2E-AB3E-543BB9F271F3}" destId="{D12E5E49-1892-46B4-9112-09071A476C6F}" srcOrd="6" destOrd="0" presId="urn:microsoft.com/office/officeart/2005/8/layout/vProcess5"/>
    <dgm:cxn modelId="{53D0518C-48E6-470D-8615-9028BCEC4163}" type="presParOf" srcId="{F210BCA8-A733-4E2E-AB3E-543BB9F271F3}" destId="{65E2857D-E48D-47AC-B9B8-3FCB1E6E0878}" srcOrd="7" destOrd="0" presId="urn:microsoft.com/office/officeart/2005/8/layout/vProcess5"/>
    <dgm:cxn modelId="{F911FF9B-AD18-4027-9E8C-D085A0A082D9}" type="presParOf" srcId="{F210BCA8-A733-4E2E-AB3E-543BB9F271F3}" destId="{4063761F-DD16-4330-9A7C-69C25B5E7CDD}" srcOrd="8" destOrd="0" presId="urn:microsoft.com/office/officeart/2005/8/layout/vProcess5"/>
    <dgm:cxn modelId="{C170F2D6-D87C-4C5B-94D7-23F79AFCEFA4}" type="presParOf" srcId="{F210BCA8-A733-4E2E-AB3E-543BB9F271F3}" destId="{DED9C1B2-47F7-4625-BFFD-89B4CE53BAE8}" srcOrd="9" destOrd="0" presId="urn:microsoft.com/office/officeart/2005/8/layout/vProcess5"/>
    <dgm:cxn modelId="{8D1762DD-2D07-45C0-B39E-106581935F3F}" type="presParOf" srcId="{F210BCA8-A733-4E2E-AB3E-543BB9F271F3}" destId="{496DABB7-DE69-419E-BAFD-A9C74387342A}" srcOrd="10" destOrd="0" presId="urn:microsoft.com/office/officeart/2005/8/layout/vProcess5"/>
    <dgm:cxn modelId="{4D07D996-50D9-498A-BCB2-24BED62C146C}" type="presParOf" srcId="{F210BCA8-A733-4E2E-AB3E-543BB9F271F3}" destId="{2E1FA1AB-B101-4F93-AE27-192F46E63BF6}" srcOrd="11" destOrd="0" presId="urn:microsoft.com/office/officeart/2005/8/layout/vProcess5"/>
    <dgm:cxn modelId="{F258A3F4-9222-44F4-9227-88D6E1A11B86}" type="presParOf" srcId="{F210BCA8-A733-4E2E-AB3E-543BB9F271F3}" destId="{647BE87B-F36D-461C-878B-517CE3CF84B5}" srcOrd="12" destOrd="0" presId="urn:microsoft.com/office/officeart/2005/8/layout/vProcess5"/>
    <dgm:cxn modelId="{CD880A89-4A2A-4E74-B8DC-BEA43AEC1B54}" type="presParOf" srcId="{F210BCA8-A733-4E2E-AB3E-543BB9F271F3}" destId="{16D9CB67-F28E-485E-9AAF-2AC21A1E7FC6}" srcOrd="13" destOrd="0" presId="urn:microsoft.com/office/officeart/2005/8/layout/vProcess5"/>
    <dgm:cxn modelId="{91CF3DE0-C57D-497C-97F0-5F4F77ACC52C}" type="presParOf" srcId="{F210BCA8-A733-4E2E-AB3E-543BB9F271F3}" destId="{97543639-91AA-4FD0-BD4B-46E333C00EEF}" srcOrd="14"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8A67E7C-01F3-43A9-867E-A10E4125551C}"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08F5B2EC-22EC-41B3-9E18-794E55B65C64}">
      <dgm:prSet/>
      <dgm:spPr/>
      <dgm:t>
        <a:bodyPr/>
        <a:lstStyle/>
        <a:p>
          <a:r>
            <a:rPr lang="en-GB"/>
            <a:t>Wellbeing encompasses both subjective indicators (e.g., life satisfaction, happiness metrics) and objective indicators (e.g., money, job position) (Dodge et al., 2012).</a:t>
          </a:r>
          <a:endParaRPr lang="en-US"/>
        </a:p>
      </dgm:t>
    </dgm:pt>
    <dgm:pt modelId="{5B24E0C3-BBC1-46A0-903A-6AD854E48656}" type="parTrans" cxnId="{AEBBF9ED-A4E0-4874-935A-E9096A4EFABE}">
      <dgm:prSet/>
      <dgm:spPr/>
      <dgm:t>
        <a:bodyPr/>
        <a:lstStyle/>
        <a:p>
          <a:endParaRPr lang="en-US"/>
        </a:p>
      </dgm:t>
    </dgm:pt>
    <dgm:pt modelId="{DA5B9F59-E9BF-4B7B-A8DE-21A6AEF17920}" type="sibTrans" cxnId="{AEBBF9ED-A4E0-4874-935A-E9096A4EFABE}">
      <dgm:prSet/>
      <dgm:spPr/>
      <dgm:t>
        <a:bodyPr/>
        <a:lstStyle/>
        <a:p>
          <a:endParaRPr lang="en-US"/>
        </a:p>
      </dgm:t>
    </dgm:pt>
    <dgm:pt modelId="{6CFBD824-7E83-4B67-A7DE-F22BEBF8DB64}">
      <dgm:prSet/>
      <dgm:spPr/>
      <dgm:t>
        <a:bodyPr/>
        <a:lstStyle/>
        <a:p>
          <a:r>
            <a:rPr lang="en-GB"/>
            <a:t>The UK Office for National Statistics use both to assess population welfare (Dodge et al., 2012).</a:t>
          </a:r>
          <a:endParaRPr lang="en-US"/>
        </a:p>
      </dgm:t>
    </dgm:pt>
    <dgm:pt modelId="{BE814B51-4BF5-4F76-8770-8FF9AD1C66DC}" type="parTrans" cxnId="{3A31A02D-6030-4F91-A562-4C6FA8AD8098}">
      <dgm:prSet/>
      <dgm:spPr/>
      <dgm:t>
        <a:bodyPr/>
        <a:lstStyle/>
        <a:p>
          <a:endParaRPr lang="en-US"/>
        </a:p>
      </dgm:t>
    </dgm:pt>
    <dgm:pt modelId="{FE978734-BC00-4ED0-A5F9-8D6B2C3F9778}" type="sibTrans" cxnId="{3A31A02D-6030-4F91-A562-4C6FA8AD8098}">
      <dgm:prSet/>
      <dgm:spPr/>
      <dgm:t>
        <a:bodyPr/>
        <a:lstStyle/>
        <a:p>
          <a:endParaRPr lang="en-US"/>
        </a:p>
      </dgm:t>
    </dgm:pt>
    <dgm:pt modelId="{0D6C95DE-00B4-4B7A-87AB-465CFC969985}" type="pres">
      <dgm:prSet presAssocID="{18A67E7C-01F3-43A9-867E-A10E4125551C}" presName="vert0" presStyleCnt="0">
        <dgm:presLayoutVars>
          <dgm:dir/>
          <dgm:animOne val="branch"/>
          <dgm:animLvl val="lvl"/>
        </dgm:presLayoutVars>
      </dgm:prSet>
      <dgm:spPr/>
    </dgm:pt>
    <dgm:pt modelId="{E34AFBE3-B8C8-4552-B742-B8A4FE171D09}" type="pres">
      <dgm:prSet presAssocID="{08F5B2EC-22EC-41B3-9E18-794E55B65C64}" presName="thickLine" presStyleLbl="alignNode1" presStyleIdx="0" presStyleCnt="2"/>
      <dgm:spPr/>
    </dgm:pt>
    <dgm:pt modelId="{4B40E73A-4233-4508-AD12-D418AAB04BD8}" type="pres">
      <dgm:prSet presAssocID="{08F5B2EC-22EC-41B3-9E18-794E55B65C64}" presName="horz1" presStyleCnt="0"/>
      <dgm:spPr/>
    </dgm:pt>
    <dgm:pt modelId="{2F8DD804-BE7C-49B9-820D-CA4FC75E7E55}" type="pres">
      <dgm:prSet presAssocID="{08F5B2EC-22EC-41B3-9E18-794E55B65C64}" presName="tx1" presStyleLbl="revTx" presStyleIdx="0" presStyleCnt="2"/>
      <dgm:spPr/>
    </dgm:pt>
    <dgm:pt modelId="{2E1C27A7-ACAD-49DF-8BE6-95DD4111F1DC}" type="pres">
      <dgm:prSet presAssocID="{08F5B2EC-22EC-41B3-9E18-794E55B65C64}" presName="vert1" presStyleCnt="0"/>
      <dgm:spPr/>
    </dgm:pt>
    <dgm:pt modelId="{EA802116-6A3E-49D7-8AD1-2651F007FA83}" type="pres">
      <dgm:prSet presAssocID="{6CFBD824-7E83-4B67-A7DE-F22BEBF8DB64}" presName="thickLine" presStyleLbl="alignNode1" presStyleIdx="1" presStyleCnt="2"/>
      <dgm:spPr/>
    </dgm:pt>
    <dgm:pt modelId="{06F0C219-268B-4B66-8404-B262FA358F0E}" type="pres">
      <dgm:prSet presAssocID="{6CFBD824-7E83-4B67-A7DE-F22BEBF8DB64}" presName="horz1" presStyleCnt="0"/>
      <dgm:spPr/>
    </dgm:pt>
    <dgm:pt modelId="{F4067B41-F895-44A5-88AA-96E447553B7F}" type="pres">
      <dgm:prSet presAssocID="{6CFBD824-7E83-4B67-A7DE-F22BEBF8DB64}" presName="tx1" presStyleLbl="revTx" presStyleIdx="1" presStyleCnt="2"/>
      <dgm:spPr/>
    </dgm:pt>
    <dgm:pt modelId="{4CDFD367-AD13-4091-86B0-17418975001C}" type="pres">
      <dgm:prSet presAssocID="{6CFBD824-7E83-4B67-A7DE-F22BEBF8DB64}" presName="vert1" presStyleCnt="0"/>
      <dgm:spPr/>
    </dgm:pt>
  </dgm:ptLst>
  <dgm:cxnLst>
    <dgm:cxn modelId="{57122916-1108-4852-8F6F-E99C804942A2}" type="presOf" srcId="{6CFBD824-7E83-4B67-A7DE-F22BEBF8DB64}" destId="{F4067B41-F895-44A5-88AA-96E447553B7F}" srcOrd="0" destOrd="0" presId="urn:microsoft.com/office/officeart/2008/layout/LinedList"/>
    <dgm:cxn modelId="{3A31A02D-6030-4F91-A562-4C6FA8AD8098}" srcId="{18A67E7C-01F3-43A9-867E-A10E4125551C}" destId="{6CFBD824-7E83-4B67-A7DE-F22BEBF8DB64}" srcOrd="1" destOrd="0" parTransId="{BE814B51-4BF5-4F76-8770-8FF9AD1C66DC}" sibTransId="{FE978734-BC00-4ED0-A5F9-8D6B2C3F9778}"/>
    <dgm:cxn modelId="{62791A49-2547-4D9F-8304-F3B90742584B}" type="presOf" srcId="{08F5B2EC-22EC-41B3-9E18-794E55B65C64}" destId="{2F8DD804-BE7C-49B9-820D-CA4FC75E7E55}" srcOrd="0" destOrd="0" presId="urn:microsoft.com/office/officeart/2008/layout/LinedList"/>
    <dgm:cxn modelId="{AC8DE750-544C-40F7-B2D3-20F5E5294B8F}" type="presOf" srcId="{18A67E7C-01F3-43A9-867E-A10E4125551C}" destId="{0D6C95DE-00B4-4B7A-87AB-465CFC969985}" srcOrd="0" destOrd="0" presId="urn:microsoft.com/office/officeart/2008/layout/LinedList"/>
    <dgm:cxn modelId="{AEBBF9ED-A4E0-4874-935A-E9096A4EFABE}" srcId="{18A67E7C-01F3-43A9-867E-A10E4125551C}" destId="{08F5B2EC-22EC-41B3-9E18-794E55B65C64}" srcOrd="0" destOrd="0" parTransId="{5B24E0C3-BBC1-46A0-903A-6AD854E48656}" sibTransId="{DA5B9F59-E9BF-4B7B-A8DE-21A6AEF17920}"/>
    <dgm:cxn modelId="{DB431708-C7E7-4E81-8CC0-65FE141796DF}" type="presParOf" srcId="{0D6C95DE-00B4-4B7A-87AB-465CFC969985}" destId="{E34AFBE3-B8C8-4552-B742-B8A4FE171D09}" srcOrd="0" destOrd="0" presId="urn:microsoft.com/office/officeart/2008/layout/LinedList"/>
    <dgm:cxn modelId="{6D0D94E5-E12D-4DBE-9B3B-D7C87395D54F}" type="presParOf" srcId="{0D6C95DE-00B4-4B7A-87AB-465CFC969985}" destId="{4B40E73A-4233-4508-AD12-D418AAB04BD8}" srcOrd="1" destOrd="0" presId="urn:microsoft.com/office/officeart/2008/layout/LinedList"/>
    <dgm:cxn modelId="{48CA6828-B0F2-4164-8D37-AFD7E6372554}" type="presParOf" srcId="{4B40E73A-4233-4508-AD12-D418AAB04BD8}" destId="{2F8DD804-BE7C-49B9-820D-CA4FC75E7E55}" srcOrd="0" destOrd="0" presId="urn:microsoft.com/office/officeart/2008/layout/LinedList"/>
    <dgm:cxn modelId="{8336D4B8-00DC-43D8-AA8E-DCC68A492A5E}" type="presParOf" srcId="{4B40E73A-4233-4508-AD12-D418AAB04BD8}" destId="{2E1C27A7-ACAD-49DF-8BE6-95DD4111F1DC}" srcOrd="1" destOrd="0" presId="urn:microsoft.com/office/officeart/2008/layout/LinedList"/>
    <dgm:cxn modelId="{9D1273CA-2864-48EB-8B11-47199EFE0133}" type="presParOf" srcId="{0D6C95DE-00B4-4B7A-87AB-465CFC969985}" destId="{EA802116-6A3E-49D7-8AD1-2651F007FA83}" srcOrd="2" destOrd="0" presId="urn:microsoft.com/office/officeart/2008/layout/LinedList"/>
    <dgm:cxn modelId="{4D69A86D-F870-4385-92B0-CC10AE2ACBF4}" type="presParOf" srcId="{0D6C95DE-00B4-4B7A-87AB-465CFC969985}" destId="{06F0C219-268B-4B66-8404-B262FA358F0E}" srcOrd="3" destOrd="0" presId="urn:microsoft.com/office/officeart/2008/layout/LinedList"/>
    <dgm:cxn modelId="{8FE18EEA-2560-4C6A-94B4-DD88E22F0DBE}" type="presParOf" srcId="{06F0C219-268B-4B66-8404-B262FA358F0E}" destId="{F4067B41-F895-44A5-88AA-96E447553B7F}" srcOrd="0" destOrd="0" presId="urn:microsoft.com/office/officeart/2008/layout/LinedList"/>
    <dgm:cxn modelId="{5409E348-033C-49F1-86B5-E5C5DBF25EC0}" type="presParOf" srcId="{06F0C219-268B-4B66-8404-B262FA358F0E}" destId="{4CDFD367-AD13-4091-86B0-17418975001C}"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664E8AF-210F-49EF-AEB2-3A0CB2A10D0F}" type="doc">
      <dgm:prSet loTypeId="urn:microsoft.com/office/officeart/2016/7/layout/HexagonTimeline" loCatId="process" qsTypeId="urn:microsoft.com/office/officeart/2005/8/quickstyle/simple5" qsCatId="simple" csTypeId="urn:microsoft.com/office/officeart/2005/8/colors/accent3_2" csCatId="accent3" phldr="1"/>
      <dgm:spPr/>
      <dgm:t>
        <a:bodyPr/>
        <a:lstStyle/>
        <a:p>
          <a:endParaRPr lang="en-US"/>
        </a:p>
      </dgm:t>
    </dgm:pt>
    <dgm:pt modelId="{54D810AA-C702-4727-A62D-DF164149A8CA}">
      <dgm:prSet/>
      <dgm:spPr/>
      <dgm:t>
        <a:bodyPr/>
        <a:lstStyle/>
        <a:p>
          <a:r>
            <a:rPr lang="en-US"/>
            <a:t>1987</a:t>
          </a:r>
        </a:p>
      </dgm:t>
    </dgm:pt>
    <dgm:pt modelId="{631D8FF0-85D9-4C18-98D3-E7359B94C6C9}" type="parTrans" cxnId="{4CF005A4-92C1-4D76-BE29-C693EBD443C5}">
      <dgm:prSet/>
      <dgm:spPr/>
      <dgm:t>
        <a:bodyPr/>
        <a:lstStyle/>
        <a:p>
          <a:endParaRPr lang="en-US"/>
        </a:p>
      </dgm:t>
    </dgm:pt>
    <dgm:pt modelId="{14793C98-844F-43F0-B05E-16680AA9B40D}" type="sibTrans" cxnId="{4CF005A4-92C1-4D76-BE29-C693EBD443C5}">
      <dgm:prSet/>
      <dgm:spPr/>
      <dgm:t>
        <a:bodyPr/>
        <a:lstStyle/>
        <a:p>
          <a:endParaRPr lang="en-US"/>
        </a:p>
      </dgm:t>
    </dgm:pt>
    <dgm:pt modelId="{45DC53E4-94ED-4CEE-A1AD-CF08F6DEAE58}">
      <dgm:prSet/>
      <dgm:spPr/>
      <dgm:t>
        <a:bodyPr/>
        <a:lstStyle/>
        <a:p>
          <a:r>
            <a:rPr lang="en-US" dirty="0" err="1"/>
            <a:t>Characterised</a:t>
          </a:r>
          <a:r>
            <a:rPr lang="en-US" dirty="0"/>
            <a:t> as "development that satisfies the requirements of the present without </a:t>
          </a:r>
          <a:r>
            <a:rPr lang="en-US" dirty="0" err="1"/>
            <a:t>jeopardising</a:t>
          </a:r>
          <a:r>
            <a:rPr lang="en-US" dirty="0"/>
            <a:t> the capacity of future generations to fulfil their own requirements" (UN,1987).</a:t>
          </a:r>
        </a:p>
      </dgm:t>
    </dgm:pt>
    <dgm:pt modelId="{9FCB9965-98EE-4769-8E65-07A1BBE8DA50}" type="parTrans" cxnId="{617031FC-42A0-4885-BF26-8CEECD18BB74}">
      <dgm:prSet/>
      <dgm:spPr/>
      <dgm:t>
        <a:bodyPr/>
        <a:lstStyle/>
        <a:p>
          <a:endParaRPr lang="en-US"/>
        </a:p>
      </dgm:t>
    </dgm:pt>
    <dgm:pt modelId="{BF0BC73B-8F5D-4045-A548-CE8304A47767}" type="sibTrans" cxnId="{617031FC-42A0-4885-BF26-8CEECD18BB74}">
      <dgm:prSet/>
      <dgm:spPr/>
      <dgm:t>
        <a:bodyPr/>
        <a:lstStyle/>
        <a:p>
          <a:endParaRPr lang="en-US"/>
        </a:p>
      </dgm:t>
    </dgm:pt>
    <dgm:pt modelId="{3CFB89D3-EB97-44F9-8771-445550939269}">
      <dgm:prSet/>
      <dgm:spPr/>
      <dgm:t>
        <a:bodyPr/>
        <a:lstStyle/>
        <a:p>
          <a:r>
            <a:rPr lang="en-US"/>
            <a:t>2020</a:t>
          </a:r>
        </a:p>
      </dgm:t>
    </dgm:pt>
    <dgm:pt modelId="{5A1E6B25-6C58-42F0-B2DD-5E0AD131C7FF}" type="parTrans" cxnId="{1651335C-DC35-440C-BBB8-45232D3241D7}">
      <dgm:prSet/>
      <dgm:spPr/>
      <dgm:t>
        <a:bodyPr/>
        <a:lstStyle/>
        <a:p>
          <a:endParaRPr lang="en-US"/>
        </a:p>
      </dgm:t>
    </dgm:pt>
    <dgm:pt modelId="{CF90E5E6-1127-45A9-AF00-24D17398979C}" type="sibTrans" cxnId="{1651335C-DC35-440C-BBB8-45232D3241D7}">
      <dgm:prSet/>
      <dgm:spPr/>
      <dgm:t>
        <a:bodyPr/>
        <a:lstStyle/>
        <a:p>
          <a:endParaRPr lang="en-US"/>
        </a:p>
      </dgm:t>
    </dgm:pt>
    <dgm:pt modelId="{4D9E4159-CF2F-479C-8D80-804E8B7E42FD}">
      <dgm:prSet/>
      <dgm:spPr/>
      <dgm:t>
        <a:bodyPr/>
        <a:lstStyle/>
        <a:p>
          <a:r>
            <a:rPr lang="en-US" dirty="0"/>
            <a:t>The NHS intends to reduce carbon emissions by 80% by 2028–2032, demonstrating its commitment to environmental sustainability (NHS, 2020).</a:t>
          </a:r>
        </a:p>
      </dgm:t>
    </dgm:pt>
    <dgm:pt modelId="{D20EF324-A4E2-43A1-A79F-19971876149C}" type="parTrans" cxnId="{2CCD4EF4-FD68-4817-88FB-201E262D1B2A}">
      <dgm:prSet/>
      <dgm:spPr/>
      <dgm:t>
        <a:bodyPr/>
        <a:lstStyle/>
        <a:p>
          <a:endParaRPr lang="en-US"/>
        </a:p>
      </dgm:t>
    </dgm:pt>
    <dgm:pt modelId="{3DA0C93A-D69E-41F8-BFC2-4A4B2483CDFF}" type="sibTrans" cxnId="{2CCD4EF4-FD68-4817-88FB-201E262D1B2A}">
      <dgm:prSet/>
      <dgm:spPr/>
      <dgm:t>
        <a:bodyPr/>
        <a:lstStyle/>
        <a:p>
          <a:endParaRPr lang="en-US"/>
        </a:p>
      </dgm:t>
    </dgm:pt>
    <dgm:pt modelId="{4806AA37-546D-4EA4-BCB8-8549E44CC813}">
      <dgm:prSet/>
      <dgm:spPr/>
      <dgm:t>
        <a:bodyPr/>
        <a:lstStyle/>
        <a:p>
          <a:r>
            <a:rPr lang="en-US"/>
            <a:t>2020</a:t>
          </a:r>
        </a:p>
      </dgm:t>
    </dgm:pt>
    <dgm:pt modelId="{E3198622-5BA1-4872-81A8-1C4F560B13EB}" type="parTrans" cxnId="{03FB7D7D-0DD2-47F8-A189-9055DDDBFAE3}">
      <dgm:prSet/>
      <dgm:spPr/>
      <dgm:t>
        <a:bodyPr/>
        <a:lstStyle/>
        <a:p>
          <a:endParaRPr lang="en-US"/>
        </a:p>
      </dgm:t>
    </dgm:pt>
    <dgm:pt modelId="{8FA94425-F734-440D-8B67-506051880913}" type="sibTrans" cxnId="{03FB7D7D-0DD2-47F8-A189-9055DDDBFAE3}">
      <dgm:prSet/>
      <dgm:spPr/>
      <dgm:t>
        <a:bodyPr/>
        <a:lstStyle/>
        <a:p>
          <a:endParaRPr lang="en-US"/>
        </a:p>
      </dgm:t>
    </dgm:pt>
    <dgm:pt modelId="{E559AF59-919C-4FD3-9F0C-18048AD5E8E6}">
      <dgm:prSet/>
      <dgm:spPr/>
      <dgm:t>
        <a:bodyPr/>
        <a:lstStyle/>
        <a:p>
          <a:r>
            <a:rPr lang="en-US" dirty="0"/>
            <a:t>The three pillars: environmental (net zero NHS), social (health justice), and economic (cost-effective care) (NHS, 2020).</a:t>
          </a:r>
        </a:p>
      </dgm:t>
    </dgm:pt>
    <dgm:pt modelId="{64A927B4-FD6C-41D0-9F69-75D07225509F}" type="parTrans" cxnId="{A5D568DC-BA27-4585-9AFF-410BD148F994}">
      <dgm:prSet/>
      <dgm:spPr/>
      <dgm:t>
        <a:bodyPr/>
        <a:lstStyle/>
        <a:p>
          <a:endParaRPr lang="en-US"/>
        </a:p>
      </dgm:t>
    </dgm:pt>
    <dgm:pt modelId="{7AB8D059-655B-484A-B60C-7A044AAA1CAB}" type="sibTrans" cxnId="{A5D568DC-BA27-4585-9AFF-410BD148F994}">
      <dgm:prSet/>
      <dgm:spPr/>
      <dgm:t>
        <a:bodyPr/>
        <a:lstStyle/>
        <a:p>
          <a:endParaRPr lang="en-US"/>
        </a:p>
      </dgm:t>
    </dgm:pt>
    <dgm:pt modelId="{5B4E4E34-64B5-41D8-8823-2181627DB2E8}" type="pres">
      <dgm:prSet presAssocID="{7664E8AF-210F-49EF-AEB2-3A0CB2A10D0F}" presName="Name0" presStyleCnt="0">
        <dgm:presLayoutVars>
          <dgm:chMax/>
          <dgm:chPref/>
          <dgm:animLvl val="lvl"/>
        </dgm:presLayoutVars>
      </dgm:prSet>
      <dgm:spPr/>
    </dgm:pt>
    <dgm:pt modelId="{3A4EAC9E-BD4A-4A17-B9D3-F5B61B1C43D3}" type="pres">
      <dgm:prSet presAssocID="{54D810AA-C702-4727-A62D-DF164149A8CA}" presName="composite" presStyleCnt="0"/>
      <dgm:spPr/>
    </dgm:pt>
    <dgm:pt modelId="{5FFC9F14-3F92-4369-B261-AF22C75572C7}" type="pres">
      <dgm:prSet presAssocID="{54D810AA-C702-4727-A62D-DF164149A8CA}" presName="Parent1" presStyleLbl="alignNode1" presStyleIdx="0" presStyleCnt="3">
        <dgm:presLayoutVars>
          <dgm:chMax val="1"/>
          <dgm:chPref val="1"/>
          <dgm:bulletEnabled val="1"/>
        </dgm:presLayoutVars>
      </dgm:prSet>
      <dgm:spPr/>
    </dgm:pt>
    <dgm:pt modelId="{ADC0F469-4A43-42EC-ADB1-2763682FDEEB}" type="pres">
      <dgm:prSet presAssocID="{54D810AA-C702-4727-A62D-DF164149A8CA}" presName="Childtext1" presStyleLbl="revTx" presStyleIdx="0" presStyleCnt="3">
        <dgm:presLayoutVars>
          <dgm:chMax val="0"/>
          <dgm:chPref val="0"/>
          <dgm:bulletEnabled/>
        </dgm:presLayoutVars>
      </dgm:prSet>
      <dgm:spPr/>
    </dgm:pt>
    <dgm:pt modelId="{F9C852A2-AD04-4E59-80E9-3CA45B1A202C}" type="pres">
      <dgm:prSet presAssocID="{54D810AA-C702-4727-A62D-DF164149A8CA}" presName="ConnectLine" presStyleLbl="sibTrans1D1" presStyleIdx="0" presStyleCnt="3"/>
      <dgm:spPr>
        <a:noFill/>
        <a:ln w="12700" cap="rnd" cmpd="sng" algn="ctr">
          <a:solidFill>
            <a:schemeClr val="accent3">
              <a:hueOff val="0"/>
              <a:satOff val="0"/>
              <a:lumOff val="0"/>
              <a:alphaOff val="0"/>
            </a:schemeClr>
          </a:solidFill>
          <a:prstDash val="dash"/>
        </a:ln>
        <a:effectLst/>
      </dgm:spPr>
    </dgm:pt>
    <dgm:pt modelId="{42F308D9-40EF-4ECE-A545-E1FDA2B54A39}" type="pres">
      <dgm:prSet presAssocID="{54D810AA-C702-4727-A62D-DF164149A8CA}" presName="ConnectLineEnd" presStyleLbl="node1" presStyleIdx="0" presStyleCnt="3"/>
      <dgm:spPr/>
    </dgm:pt>
    <dgm:pt modelId="{3ADDFA60-AEF5-42CA-AEF0-AB57234D0341}" type="pres">
      <dgm:prSet presAssocID="{54D810AA-C702-4727-A62D-DF164149A8CA}" presName="EmptyPane" presStyleCnt="0"/>
      <dgm:spPr/>
    </dgm:pt>
    <dgm:pt modelId="{8093E9AD-19CA-47D9-9319-5E1CFAD9755A}" type="pres">
      <dgm:prSet presAssocID="{14793C98-844F-43F0-B05E-16680AA9B40D}" presName="spaceBetweenRectangles" presStyleLbl="fgAcc1" presStyleIdx="0" presStyleCnt="2"/>
      <dgm:spPr/>
    </dgm:pt>
    <dgm:pt modelId="{5D36036F-AB68-4ED2-9C62-2C2C4A80AF7E}" type="pres">
      <dgm:prSet presAssocID="{3CFB89D3-EB97-44F9-8771-445550939269}" presName="composite" presStyleCnt="0"/>
      <dgm:spPr/>
    </dgm:pt>
    <dgm:pt modelId="{46E080C5-99F3-4717-A38A-FDA29ACD4A5E}" type="pres">
      <dgm:prSet presAssocID="{3CFB89D3-EB97-44F9-8771-445550939269}" presName="Parent1" presStyleLbl="alignNode1" presStyleIdx="1" presStyleCnt="3">
        <dgm:presLayoutVars>
          <dgm:chMax val="1"/>
          <dgm:chPref val="1"/>
          <dgm:bulletEnabled val="1"/>
        </dgm:presLayoutVars>
      </dgm:prSet>
      <dgm:spPr/>
    </dgm:pt>
    <dgm:pt modelId="{E15E75DF-8C8A-4295-9962-3BD775A8ED26}" type="pres">
      <dgm:prSet presAssocID="{3CFB89D3-EB97-44F9-8771-445550939269}" presName="Childtext1" presStyleLbl="revTx" presStyleIdx="1" presStyleCnt="3">
        <dgm:presLayoutVars>
          <dgm:chMax val="0"/>
          <dgm:chPref val="0"/>
          <dgm:bulletEnabled/>
        </dgm:presLayoutVars>
      </dgm:prSet>
      <dgm:spPr/>
    </dgm:pt>
    <dgm:pt modelId="{B2DB5855-96C0-48AB-B599-810592722A45}" type="pres">
      <dgm:prSet presAssocID="{3CFB89D3-EB97-44F9-8771-445550939269}" presName="ConnectLine" presStyleLbl="sibTrans1D1" presStyleIdx="1" presStyleCnt="3"/>
      <dgm:spPr>
        <a:noFill/>
        <a:ln w="12700" cap="rnd" cmpd="sng" algn="ctr">
          <a:solidFill>
            <a:schemeClr val="accent3">
              <a:hueOff val="0"/>
              <a:satOff val="0"/>
              <a:lumOff val="0"/>
              <a:alphaOff val="0"/>
            </a:schemeClr>
          </a:solidFill>
          <a:prstDash val="dash"/>
        </a:ln>
        <a:effectLst/>
      </dgm:spPr>
    </dgm:pt>
    <dgm:pt modelId="{08DDFC8E-BCCE-4CFB-A857-6BA28198B25A}" type="pres">
      <dgm:prSet presAssocID="{3CFB89D3-EB97-44F9-8771-445550939269}" presName="ConnectLineEnd" presStyleLbl="node1" presStyleIdx="1" presStyleCnt="3"/>
      <dgm:spPr/>
    </dgm:pt>
    <dgm:pt modelId="{F9ABD93C-BCED-46BA-9538-90FB076CA4BA}" type="pres">
      <dgm:prSet presAssocID="{3CFB89D3-EB97-44F9-8771-445550939269}" presName="EmptyPane" presStyleCnt="0"/>
      <dgm:spPr/>
    </dgm:pt>
    <dgm:pt modelId="{1E57AA0B-AD3D-4382-A86B-57F5BF41C489}" type="pres">
      <dgm:prSet presAssocID="{CF90E5E6-1127-45A9-AF00-24D17398979C}" presName="spaceBetweenRectangles" presStyleLbl="fgAcc1" presStyleIdx="1" presStyleCnt="2"/>
      <dgm:spPr/>
    </dgm:pt>
    <dgm:pt modelId="{7DB3BFE3-2A8F-4269-9EDB-F01EFD0323A3}" type="pres">
      <dgm:prSet presAssocID="{4806AA37-546D-4EA4-BCB8-8549E44CC813}" presName="composite" presStyleCnt="0"/>
      <dgm:spPr/>
    </dgm:pt>
    <dgm:pt modelId="{AF06A899-4AE2-4306-A9A4-71ACA9A53387}" type="pres">
      <dgm:prSet presAssocID="{4806AA37-546D-4EA4-BCB8-8549E44CC813}" presName="Parent1" presStyleLbl="alignNode1" presStyleIdx="2" presStyleCnt="3">
        <dgm:presLayoutVars>
          <dgm:chMax val="1"/>
          <dgm:chPref val="1"/>
          <dgm:bulletEnabled val="1"/>
        </dgm:presLayoutVars>
      </dgm:prSet>
      <dgm:spPr/>
    </dgm:pt>
    <dgm:pt modelId="{16077EA6-F469-466D-980D-A7A5667663C2}" type="pres">
      <dgm:prSet presAssocID="{4806AA37-546D-4EA4-BCB8-8549E44CC813}" presName="Childtext1" presStyleLbl="revTx" presStyleIdx="2" presStyleCnt="3">
        <dgm:presLayoutVars>
          <dgm:chMax val="0"/>
          <dgm:chPref val="0"/>
          <dgm:bulletEnabled/>
        </dgm:presLayoutVars>
      </dgm:prSet>
      <dgm:spPr/>
    </dgm:pt>
    <dgm:pt modelId="{9147E9CC-8A42-4987-A7E4-914982543037}" type="pres">
      <dgm:prSet presAssocID="{4806AA37-546D-4EA4-BCB8-8549E44CC813}" presName="ConnectLine" presStyleLbl="sibTrans1D1" presStyleIdx="2" presStyleCnt="3"/>
      <dgm:spPr>
        <a:noFill/>
        <a:ln w="12700" cap="rnd" cmpd="sng" algn="ctr">
          <a:solidFill>
            <a:schemeClr val="accent3">
              <a:hueOff val="0"/>
              <a:satOff val="0"/>
              <a:lumOff val="0"/>
              <a:alphaOff val="0"/>
            </a:schemeClr>
          </a:solidFill>
          <a:prstDash val="dash"/>
        </a:ln>
        <a:effectLst/>
      </dgm:spPr>
    </dgm:pt>
    <dgm:pt modelId="{03CE2B46-A2D0-4FDB-A3F5-1F87AA4C37C6}" type="pres">
      <dgm:prSet presAssocID="{4806AA37-546D-4EA4-BCB8-8549E44CC813}" presName="ConnectLineEnd" presStyleLbl="node1" presStyleIdx="2" presStyleCnt="3"/>
      <dgm:spPr/>
    </dgm:pt>
    <dgm:pt modelId="{A8FE5B5E-AE44-4475-9669-29CD95609BDC}" type="pres">
      <dgm:prSet presAssocID="{4806AA37-546D-4EA4-BCB8-8549E44CC813}" presName="EmptyPane" presStyleCnt="0"/>
      <dgm:spPr/>
    </dgm:pt>
  </dgm:ptLst>
  <dgm:cxnLst>
    <dgm:cxn modelId="{AE6BBE06-CFA4-4922-BC4F-70A04FA63465}" type="presOf" srcId="{4806AA37-546D-4EA4-BCB8-8549E44CC813}" destId="{AF06A899-4AE2-4306-A9A4-71ACA9A53387}" srcOrd="0" destOrd="0" presId="urn:microsoft.com/office/officeart/2016/7/layout/HexagonTimeline"/>
    <dgm:cxn modelId="{1824BE40-CFCE-47D6-B492-9AB99A82C990}" type="presOf" srcId="{7664E8AF-210F-49EF-AEB2-3A0CB2A10D0F}" destId="{5B4E4E34-64B5-41D8-8823-2181627DB2E8}" srcOrd="0" destOrd="0" presId="urn:microsoft.com/office/officeart/2016/7/layout/HexagonTimeline"/>
    <dgm:cxn modelId="{1651335C-DC35-440C-BBB8-45232D3241D7}" srcId="{7664E8AF-210F-49EF-AEB2-3A0CB2A10D0F}" destId="{3CFB89D3-EB97-44F9-8771-445550939269}" srcOrd="1" destOrd="0" parTransId="{5A1E6B25-6C58-42F0-B2DD-5E0AD131C7FF}" sibTransId="{CF90E5E6-1127-45A9-AF00-24D17398979C}"/>
    <dgm:cxn modelId="{25D4D560-0874-4B8D-AF4A-D9A4443ABF75}" type="presOf" srcId="{54D810AA-C702-4727-A62D-DF164149A8CA}" destId="{5FFC9F14-3F92-4369-B261-AF22C75572C7}" srcOrd="0" destOrd="0" presId="urn:microsoft.com/office/officeart/2016/7/layout/HexagonTimeline"/>
    <dgm:cxn modelId="{7B029346-468F-438D-8770-0DEBD56CC501}" type="presOf" srcId="{3CFB89D3-EB97-44F9-8771-445550939269}" destId="{46E080C5-99F3-4717-A38A-FDA29ACD4A5E}" srcOrd="0" destOrd="0" presId="urn:microsoft.com/office/officeart/2016/7/layout/HexagonTimeline"/>
    <dgm:cxn modelId="{1654D474-767A-4ECB-AFA8-5C6AB4FCAE6B}" type="presOf" srcId="{E559AF59-919C-4FD3-9F0C-18048AD5E8E6}" destId="{16077EA6-F469-466D-980D-A7A5667663C2}" srcOrd="0" destOrd="0" presId="urn:microsoft.com/office/officeart/2016/7/layout/HexagonTimeline"/>
    <dgm:cxn modelId="{03FB7D7D-0DD2-47F8-A189-9055DDDBFAE3}" srcId="{7664E8AF-210F-49EF-AEB2-3A0CB2A10D0F}" destId="{4806AA37-546D-4EA4-BCB8-8549E44CC813}" srcOrd="2" destOrd="0" parTransId="{E3198622-5BA1-4872-81A8-1C4F560B13EB}" sibTransId="{8FA94425-F734-440D-8B67-506051880913}"/>
    <dgm:cxn modelId="{4CF005A4-92C1-4D76-BE29-C693EBD443C5}" srcId="{7664E8AF-210F-49EF-AEB2-3A0CB2A10D0F}" destId="{54D810AA-C702-4727-A62D-DF164149A8CA}" srcOrd="0" destOrd="0" parTransId="{631D8FF0-85D9-4C18-98D3-E7359B94C6C9}" sibTransId="{14793C98-844F-43F0-B05E-16680AA9B40D}"/>
    <dgm:cxn modelId="{DCEF0FC6-691E-401A-A7E4-1F55E8CDF92A}" type="presOf" srcId="{4D9E4159-CF2F-479C-8D80-804E8B7E42FD}" destId="{E15E75DF-8C8A-4295-9962-3BD775A8ED26}" srcOrd="0" destOrd="0" presId="urn:microsoft.com/office/officeart/2016/7/layout/HexagonTimeline"/>
    <dgm:cxn modelId="{A5D568DC-BA27-4585-9AFF-410BD148F994}" srcId="{4806AA37-546D-4EA4-BCB8-8549E44CC813}" destId="{E559AF59-919C-4FD3-9F0C-18048AD5E8E6}" srcOrd="0" destOrd="0" parTransId="{64A927B4-FD6C-41D0-9F69-75D07225509F}" sibTransId="{7AB8D059-655B-484A-B60C-7A044AAA1CAB}"/>
    <dgm:cxn modelId="{8775DEED-80FE-42EC-A190-199093C1B94C}" type="presOf" srcId="{45DC53E4-94ED-4CEE-A1AD-CF08F6DEAE58}" destId="{ADC0F469-4A43-42EC-ADB1-2763682FDEEB}" srcOrd="0" destOrd="0" presId="urn:microsoft.com/office/officeart/2016/7/layout/HexagonTimeline"/>
    <dgm:cxn modelId="{2CCD4EF4-FD68-4817-88FB-201E262D1B2A}" srcId="{3CFB89D3-EB97-44F9-8771-445550939269}" destId="{4D9E4159-CF2F-479C-8D80-804E8B7E42FD}" srcOrd="0" destOrd="0" parTransId="{D20EF324-A4E2-43A1-A79F-19971876149C}" sibTransId="{3DA0C93A-D69E-41F8-BFC2-4A4B2483CDFF}"/>
    <dgm:cxn modelId="{617031FC-42A0-4885-BF26-8CEECD18BB74}" srcId="{54D810AA-C702-4727-A62D-DF164149A8CA}" destId="{45DC53E4-94ED-4CEE-A1AD-CF08F6DEAE58}" srcOrd="0" destOrd="0" parTransId="{9FCB9965-98EE-4769-8E65-07A1BBE8DA50}" sibTransId="{BF0BC73B-8F5D-4045-A548-CE8304A47767}"/>
    <dgm:cxn modelId="{0975DB89-D920-4B7F-862B-55F243E1B365}" type="presParOf" srcId="{5B4E4E34-64B5-41D8-8823-2181627DB2E8}" destId="{3A4EAC9E-BD4A-4A17-B9D3-F5B61B1C43D3}" srcOrd="0" destOrd="0" presId="urn:microsoft.com/office/officeart/2016/7/layout/HexagonTimeline"/>
    <dgm:cxn modelId="{B8A55FAA-BA6E-4C91-9343-66CEBBC10561}" type="presParOf" srcId="{3A4EAC9E-BD4A-4A17-B9D3-F5B61B1C43D3}" destId="{5FFC9F14-3F92-4369-B261-AF22C75572C7}" srcOrd="0" destOrd="0" presId="urn:microsoft.com/office/officeart/2016/7/layout/HexagonTimeline"/>
    <dgm:cxn modelId="{C7C9E743-095B-4C79-B3F9-7DB7DD796114}" type="presParOf" srcId="{3A4EAC9E-BD4A-4A17-B9D3-F5B61B1C43D3}" destId="{ADC0F469-4A43-42EC-ADB1-2763682FDEEB}" srcOrd="1" destOrd="0" presId="urn:microsoft.com/office/officeart/2016/7/layout/HexagonTimeline"/>
    <dgm:cxn modelId="{12D60778-98F0-487A-819D-1E5CC3C2E823}" type="presParOf" srcId="{3A4EAC9E-BD4A-4A17-B9D3-F5B61B1C43D3}" destId="{F9C852A2-AD04-4E59-80E9-3CA45B1A202C}" srcOrd="2" destOrd="0" presId="urn:microsoft.com/office/officeart/2016/7/layout/HexagonTimeline"/>
    <dgm:cxn modelId="{878DE3B6-F6C3-4737-A2AA-C0391A27330B}" type="presParOf" srcId="{3A4EAC9E-BD4A-4A17-B9D3-F5B61B1C43D3}" destId="{42F308D9-40EF-4ECE-A545-E1FDA2B54A39}" srcOrd="3" destOrd="0" presId="urn:microsoft.com/office/officeart/2016/7/layout/HexagonTimeline"/>
    <dgm:cxn modelId="{693F2514-E477-4FB7-B939-2F94B94D25C5}" type="presParOf" srcId="{3A4EAC9E-BD4A-4A17-B9D3-F5B61B1C43D3}" destId="{3ADDFA60-AEF5-42CA-AEF0-AB57234D0341}" srcOrd="4" destOrd="0" presId="urn:microsoft.com/office/officeart/2016/7/layout/HexagonTimeline"/>
    <dgm:cxn modelId="{C7B20131-B25E-40F4-8E7E-C65F05AB92C6}" type="presParOf" srcId="{5B4E4E34-64B5-41D8-8823-2181627DB2E8}" destId="{8093E9AD-19CA-47D9-9319-5E1CFAD9755A}" srcOrd="1" destOrd="0" presId="urn:microsoft.com/office/officeart/2016/7/layout/HexagonTimeline"/>
    <dgm:cxn modelId="{C11F4F34-FAE1-46A9-99B4-9CA496ACE6D0}" type="presParOf" srcId="{5B4E4E34-64B5-41D8-8823-2181627DB2E8}" destId="{5D36036F-AB68-4ED2-9C62-2C2C4A80AF7E}" srcOrd="2" destOrd="0" presId="urn:microsoft.com/office/officeart/2016/7/layout/HexagonTimeline"/>
    <dgm:cxn modelId="{B891B0CF-4ACF-40B8-BD62-7C223E002354}" type="presParOf" srcId="{5D36036F-AB68-4ED2-9C62-2C2C4A80AF7E}" destId="{46E080C5-99F3-4717-A38A-FDA29ACD4A5E}" srcOrd="0" destOrd="0" presId="urn:microsoft.com/office/officeart/2016/7/layout/HexagonTimeline"/>
    <dgm:cxn modelId="{AC6EB635-EDFA-4B8C-9F04-2F2937EA76B7}" type="presParOf" srcId="{5D36036F-AB68-4ED2-9C62-2C2C4A80AF7E}" destId="{E15E75DF-8C8A-4295-9962-3BD775A8ED26}" srcOrd="1" destOrd="0" presId="urn:microsoft.com/office/officeart/2016/7/layout/HexagonTimeline"/>
    <dgm:cxn modelId="{9B35D1AB-CB50-45A6-8633-EABC3E0F22EE}" type="presParOf" srcId="{5D36036F-AB68-4ED2-9C62-2C2C4A80AF7E}" destId="{B2DB5855-96C0-48AB-B599-810592722A45}" srcOrd="2" destOrd="0" presId="urn:microsoft.com/office/officeart/2016/7/layout/HexagonTimeline"/>
    <dgm:cxn modelId="{69FB3278-9985-47BC-885C-05E7F455DF38}" type="presParOf" srcId="{5D36036F-AB68-4ED2-9C62-2C2C4A80AF7E}" destId="{08DDFC8E-BCCE-4CFB-A857-6BA28198B25A}" srcOrd="3" destOrd="0" presId="urn:microsoft.com/office/officeart/2016/7/layout/HexagonTimeline"/>
    <dgm:cxn modelId="{79599757-DDBC-458D-9F23-32D084819779}" type="presParOf" srcId="{5D36036F-AB68-4ED2-9C62-2C2C4A80AF7E}" destId="{F9ABD93C-BCED-46BA-9538-90FB076CA4BA}" srcOrd="4" destOrd="0" presId="urn:microsoft.com/office/officeart/2016/7/layout/HexagonTimeline"/>
    <dgm:cxn modelId="{340011FE-8E94-4D6C-A6E4-383E314CC1BD}" type="presParOf" srcId="{5B4E4E34-64B5-41D8-8823-2181627DB2E8}" destId="{1E57AA0B-AD3D-4382-A86B-57F5BF41C489}" srcOrd="3" destOrd="0" presId="urn:microsoft.com/office/officeart/2016/7/layout/HexagonTimeline"/>
    <dgm:cxn modelId="{2951805E-48B8-4B30-ABDA-F7D5090EDA5D}" type="presParOf" srcId="{5B4E4E34-64B5-41D8-8823-2181627DB2E8}" destId="{7DB3BFE3-2A8F-4269-9EDB-F01EFD0323A3}" srcOrd="4" destOrd="0" presId="urn:microsoft.com/office/officeart/2016/7/layout/HexagonTimeline"/>
    <dgm:cxn modelId="{9290A3C9-FE9B-4CE7-984A-E67E7CB19D62}" type="presParOf" srcId="{7DB3BFE3-2A8F-4269-9EDB-F01EFD0323A3}" destId="{AF06A899-4AE2-4306-A9A4-71ACA9A53387}" srcOrd="0" destOrd="0" presId="urn:microsoft.com/office/officeart/2016/7/layout/HexagonTimeline"/>
    <dgm:cxn modelId="{7C09B69C-1F12-47C8-B7F1-3C5B3B445862}" type="presParOf" srcId="{7DB3BFE3-2A8F-4269-9EDB-F01EFD0323A3}" destId="{16077EA6-F469-466D-980D-A7A5667663C2}" srcOrd="1" destOrd="0" presId="urn:microsoft.com/office/officeart/2016/7/layout/HexagonTimeline"/>
    <dgm:cxn modelId="{678A250F-E228-4DD0-8134-CA8C06EA0634}" type="presParOf" srcId="{7DB3BFE3-2A8F-4269-9EDB-F01EFD0323A3}" destId="{9147E9CC-8A42-4987-A7E4-914982543037}" srcOrd="2" destOrd="0" presId="urn:microsoft.com/office/officeart/2016/7/layout/HexagonTimeline"/>
    <dgm:cxn modelId="{12A4572B-1E42-482D-99C3-EEA171B7DC7A}" type="presParOf" srcId="{7DB3BFE3-2A8F-4269-9EDB-F01EFD0323A3}" destId="{03CE2B46-A2D0-4FDB-A3F5-1F87AA4C37C6}" srcOrd="3" destOrd="0" presId="urn:microsoft.com/office/officeart/2016/7/layout/HexagonTimeline"/>
    <dgm:cxn modelId="{80B9646D-DD8A-45E7-8EB3-B1FFFE94606D}" type="presParOf" srcId="{7DB3BFE3-2A8F-4269-9EDB-F01EFD0323A3}" destId="{A8FE5B5E-AE44-4475-9669-29CD95609BDC}" srcOrd="4" destOrd="0" presId="urn:microsoft.com/office/officeart/2016/7/layout/HexagonTimeline"/>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3B39D93-8705-4B9B-A3A9-97170E8E9C8D}"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5525DABF-8CFA-44E2-8ED6-0A155783CEAA}">
      <dgm:prSet/>
      <dgm:spPr/>
      <dgm:t>
        <a:bodyPr/>
        <a:lstStyle/>
        <a:p>
          <a:pPr>
            <a:defRPr cap="all"/>
          </a:pPr>
          <a:r>
            <a:rPr lang="en-GB" dirty="0"/>
            <a:t>Fit for the Future: 10 Year Health Plan for England establishes objectives for cancer screening, diabetes prevention, and carbon reduction. (Government, 2025).</a:t>
          </a:r>
          <a:endParaRPr lang="en-US" dirty="0"/>
        </a:p>
      </dgm:t>
    </dgm:pt>
    <dgm:pt modelId="{BACA543F-8605-44B2-9AFF-74FC108033A2}" type="parTrans" cxnId="{34865ECC-730F-46B1-88C4-F1DC41A34C15}">
      <dgm:prSet/>
      <dgm:spPr/>
      <dgm:t>
        <a:bodyPr/>
        <a:lstStyle/>
        <a:p>
          <a:endParaRPr lang="en-US"/>
        </a:p>
      </dgm:t>
    </dgm:pt>
    <dgm:pt modelId="{FA44AADA-01EB-4B28-BD69-F522727CD533}" type="sibTrans" cxnId="{34865ECC-730F-46B1-88C4-F1DC41A34C15}">
      <dgm:prSet/>
      <dgm:spPr/>
      <dgm:t>
        <a:bodyPr/>
        <a:lstStyle/>
        <a:p>
          <a:endParaRPr lang="en-US"/>
        </a:p>
      </dgm:t>
    </dgm:pt>
    <dgm:pt modelId="{1C14E7C0-013B-41AA-B593-86938A71441C}">
      <dgm:prSet/>
      <dgm:spPr/>
      <dgm:t>
        <a:bodyPr/>
        <a:lstStyle/>
        <a:p>
          <a:pPr>
            <a:defRPr cap="all"/>
          </a:pPr>
          <a:r>
            <a:rPr lang="en-GB" dirty="0"/>
            <a:t>NICE provides guidance to local authorities on addressing health disparities. (NICE, 2025).</a:t>
          </a:r>
          <a:br>
            <a:rPr lang="en-GB" dirty="0"/>
          </a:br>
          <a:endParaRPr lang="en-US" dirty="0"/>
        </a:p>
      </dgm:t>
    </dgm:pt>
    <dgm:pt modelId="{12F91194-7924-4A9B-8151-69F2B921AEF8}" type="parTrans" cxnId="{01962B3C-FCA9-40B0-93A8-34B25740C520}">
      <dgm:prSet/>
      <dgm:spPr/>
      <dgm:t>
        <a:bodyPr/>
        <a:lstStyle/>
        <a:p>
          <a:endParaRPr lang="en-US"/>
        </a:p>
      </dgm:t>
    </dgm:pt>
    <dgm:pt modelId="{43391027-E6DD-475D-A758-5979CD0F2D9D}" type="sibTrans" cxnId="{01962B3C-FCA9-40B0-93A8-34B25740C520}">
      <dgm:prSet/>
      <dgm:spPr/>
      <dgm:t>
        <a:bodyPr/>
        <a:lstStyle/>
        <a:p>
          <a:endParaRPr lang="en-US"/>
        </a:p>
      </dgm:t>
    </dgm:pt>
    <dgm:pt modelId="{DBFA5D52-4F7E-442F-9FCC-901A1152B203}">
      <dgm:prSet/>
      <dgm:spPr/>
      <dgm:t>
        <a:bodyPr/>
        <a:lstStyle/>
        <a:p>
          <a:pPr>
            <a:defRPr cap="all"/>
          </a:pPr>
          <a:r>
            <a:rPr lang="en-GB"/>
            <a:t>The World Health Organization's "Health in All Policies" framework is used in local authority planning (WHO, 2014).</a:t>
          </a:r>
          <a:endParaRPr lang="en-US"/>
        </a:p>
      </dgm:t>
    </dgm:pt>
    <dgm:pt modelId="{36CD8499-0BAC-4097-8038-28204530ABE0}" type="parTrans" cxnId="{1AD58E99-2698-4087-852A-E5433C000CCB}">
      <dgm:prSet/>
      <dgm:spPr/>
      <dgm:t>
        <a:bodyPr/>
        <a:lstStyle/>
        <a:p>
          <a:endParaRPr lang="en-US"/>
        </a:p>
      </dgm:t>
    </dgm:pt>
    <dgm:pt modelId="{36D8A05C-1304-4851-B6B2-7FE75FF8AEED}" type="sibTrans" cxnId="{1AD58E99-2698-4087-852A-E5433C000CCB}">
      <dgm:prSet/>
      <dgm:spPr/>
      <dgm:t>
        <a:bodyPr/>
        <a:lstStyle/>
        <a:p>
          <a:endParaRPr lang="en-US"/>
        </a:p>
      </dgm:t>
    </dgm:pt>
    <dgm:pt modelId="{B900145F-7F78-447D-A8A5-3008A5CB305B}">
      <dgm:prSet/>
      <dgm:spPr/>
      <dgm:t>
        <a:bodyPr/>
        <a:lstStyle/>
        <a:p>
          <a:pPr>
            <a:defRPr cap="all"/>
          </a:pPr>
          <a:r>
            <a:rPr lang="en-GB" dirty="0"/>
            <a:t>Mandates all NHS entities and Integrated Care Systems (ICSs) to advocate for equality and eradicate prejudice concerning nine protected characteristics (Equality Act, 2010).</a:t>
          </a:r>
          <a:endParaRPr lang="en-US" dirty="0"/>
        </a:p>
      </dgm:t>
    </dgm:pt>
    <dgm:pt modelId="{581C6387-37E4-4CC9-A515-874710DDBA63}" type="parTrans" cxnId="{ED24FB64-647D-4DDD-8A17-D3FEC170F076}">
      <dgm:prSet/>
      <dgm:spPr/>
      <dgm:t>
        <a:bodyPr/>
        <a:lstStyle/>
        <a:p>
          <a:endParaRPr lang="en-GB"/>
        </a:p>
      </dgm:t>
    </dgm:pt>
    <dgm:pt modelId="{778F8DE7-1EC6-487A-B1E4-D391C4EB2731}" type="sibTrans" cxnId="{ED24FB64-647D-4DDD-8A17-D3FEC170F076}">
      <dgm:prSet/>
      <dgm:spPr/>
      <dgm:t>
        <a:bodyPr/>
        <a:lstStyle/>
        <a:p>
          <a:endParaRPr lang="en-GB"/>
        </a:p>
      </dgm:t>
    </dgm:pt>
    <dgm:pt modelId="{C923C8C8-C757-458A-A3AB-9018CB2095D7}">
      <dgm:prSet/>
      <dgm:spPr/>
      <dgm:t>
        <a:bodyPr/>
        <a:lstStyle/>
        <a:p>
          <a:pPr>
            <a:defRPr cap="all"/>
          </a:pPr>
          <a:r>
            <a:rPr lang="en-GB" dirty="0"/>
            <a:t>The Health and Care Act 2022 established Integrated Care Systems (ICSs) in England as statutory entities to provide coordinated care, enhance population health, and ensure local accountability (Health and Care Act, 2022; GOV.UK, 2024).</a:t>
          </a:r>
          <a:endParaRPr lang="en-US" dirty="0"/>
        </a:p>
      </dgm:t>
    </dgm:pt>
    <dgm:pt modelId="{AF9F43EE-E027-4046-B892-DA750B8A1FFE}" type="parTrans" cxnId="{FFE69DB0-5CAF-4F12-93FD-C853FFB2074E}">
      <dgm:prSet/>
      <dgm:spPr/>
      <dgm:t>
        <a:bodyPr/>
        <a:lstStyle/>
        <a:p>
          <a:endParaRPr lang="en-GB"/>
        </a:p>
      </dgm:t>
    </dgm:pt>
    <dgm:pt modelId="{D1BE89A5-5B4F-48AD-9099-4F0C8841C7B5}" type="sibTrans" cxnId="{FFE69DB0-5CAF-4F12-93FD-C853FFB2074E}">
      <dgm:prSet/>
      <dgm:spPr/>
      <dgm:t>
        <a:bodyPr/>
        <a:lstStyle/>
        <a:p>
          <a:endParaRPr lang="en-GB"/>
        </a:p>
      </dgm:t>
    </dgm:pt>
    <dgm:pt modelId="{EE8E253D-D1A9-4B2D-9A54-0BB1D126B72B}">
      <dgm:prSet/>
      <dgm:spPr/>
      <dgm:t>
        <a:bodyPr/>
        <a:lstStyle/>
        <a:p>
          <a:pPr>
            <a:buNone/>
          </a:pPr>
          <a:r>
            <a:rPr lang="en-GB" dirty="0"/>
            <a:t>Currently, 42 Integrated Care Systems (ICSs) include all of England, uniting NHS, local government, and voluntary sector collaborators for comprehensive population health management (The King’s Fund, 2024).</a:t>
          </a:r>
          <a:endParaRPr lang="en-US" dirty="0"/>
        </a:p>
      </dgm:t>
    </dgm:pt>
    <dgm:pt modelId="{19FA203A-3BAC-4717-A7B3-631834028FAA}" type="parTrans" cxnId="{7DD026DE-956D-4985-90EF-22386C05B887}">
      <dgm:prSet/>
      <dgm:spPr/>
      <dgm:t>
        <a:bodyPr/>
        <a:lstStyle/>
        <a:p>
          <a:endParaRPr lang="en-GB"/>
        </a:p>
      </dgm:t>
    </dgm:pt>
    <dgm:pt modelId="{40BB7BD2-C842-4ED1-8F72-2D211C52C723}" type="sibTrans" cxnId="{7DD026DE-956D-4985-90EF-22386C05B887}">
      <dgm:prSet/>
      <dgm:spPr/>
      <dgm:t>
        <a:bodyPr/>
        <a:lstStyle/>
        <a:p>
          <a:endParaRPr lang="en-GB"/>
        </a:p>
      </dgm:t>
    </dgm:pt>
    <dgm:pt modelId="{438637BE-E7E0-499F-AD93-DB7639AF4D3C}" type="pres">
      <dgm:prSet presAssocID="{B3B39D93-8705-4B9B-A3A9-97170E8E9C8D}" presName="diagram" presStyleCnt="0">
        <dgm:presLayoutVars>
          <dgm:dir/>
          <dgm:resizeHandles val="exact"/>
        </dgm:presLayoutVars>
      </dgm:prSet>
      <dgm:spPr/>
    </dgm:pt>
    <dgm:pt modelId="{15D5FE84-2053-4F20-9C2C-C6946CFC3006}" type="pres">
      <dgm:prSet presAssocID="{5525DABF-8CFA-44E2-8ED6-0A155783CEAA}" presName="node" presStyleLbl="node1" presStyleIdx="0" presStyleCnt="6">
        <dgm:presLayoutVars>
          <dgm:bulletEnabled val="1"/>
        </dgm:presLayoutVars>
      </dgm:prSet>
      <dgm:spPr/>
    </dgm:pt>
    <dgm:pt modelId="{AE77517B-7B17-4E59-BAA3-075958DEC785}" type="pres">
      <dgm:prSet presAssocID="{FA44AADA-01EB-4B28-BD69-F522727CD533}" presName="sibTrans" presStyleCnt="0"/>
      <dgm:spPr/>
    </dgm:pt>
    <dgm:pt modelId="{5A80ED94-7A1D-442C-94E2-FFFD332963CB}" type="pres">
      <dgm:prSet presAssocID="{1C14E7C0-013B-41AA-B593-86938A71441C}" presName="node" presStyleLbl="node1" presStyleIdx="1" presStyleCnt="6">
        <dgm:presLayoutVars>
          <dgm:bulletEnabled val="1"/>
        </dgm:presLayoutVars>
      </dgm:prSet>
      <dgm:spPr/>
    </dgm:pt>
    <dgm:pt modelId="{0BD6A9B7-5A4B-4B1B-A997-BF13DFE3290C}" type="pres">
      <dgm:prSet presAssocID="{43391027-E6DD-475D-A758-5979CD0F2D9D}" presName="sibTrans" presStyleCnt="0"/>
      <dgm:spPr/>
    </dgm:pt>
    <dgm:pt modelId="{B2AD08BC-2E2E-49A3-852C-64DE3F4E9221}" type="pres">
      <dgm:prSet presAssocID="{DBFA5D52-4F7E-442F-9FCC-901A1152B203}" presName="node" presStyleLbl="node1" presStyleIdx="2" presStyleCnt="6">
        <dgm:presLayoutVars>
          <dgm:bulletEnabled val="1"/>
        </dgm:presLayoutVars>
      </dgm:prSet>
      <dgm:spPr/>
    </dgm:pt>
    <dgm:pt modelId="{E46FA348-25E8-4C06-ABF9-88612481E988}" type="pres">
      <dgm:prSet presAssocID="{36D8A05C-1304-4851-B6B2-7FE75FF8AEED}" presName="sibTrans" presStyleCnt="0"/>
      <dgm:spPr/>
    </dgm:pt>
    <dgm:pt modelId="{61C020BE-0EEF-46C4-BA65-43D6A987C24D}" type="pres">
      <dgm:prSet presAssocID="{B900145F-7F78-447D-A8A5-3008A5CB305B}" presName="node" presStyleLbl="node1" presStyleIdx="3" presStyleCnt="6">
        <dgm:presLayoutVars>
          <dgm:bulletEnabled val="1"/>
        </dgm:presLayoutVars>
      </dgm:prSet>
      <dgm:spPr/>
    </dgm:pt>
    <dgm:pt modelId="{798F2897-6646-4236-BB14-A12C4D7EB2BA}" type="pres">
      <dgm:prSet presAssocID="{778F8DE7-1EC6-487A-B1E4-D391C4EB2731}" presName="sibTrans" presStyleCnt="0"/>
      <dgm:spPr/>
    </dgm:pt>
    <dgm:pt modelId="{02DBD68C-02CE-41A5-BBDF-141FFD68DF61}" type="pres">
      <dgm:prSet presAssocID="{C923C8C8-C757-458A-A3AB-9018CB2095D7}" presName="node" presStyleLbl="node1" presStyleIdx="4" presStyleCnt="6">
        <dgm:presLayoutVars>
          <dgm:bulletEnabled val="1"/>
        </dgm:presLayoutVars>
      </dgm:prSet>
      <dgm:spPr/>
    </dgm:pt>
    <dgm:pt modelId="{03CE22B6-2AAA-4E11-A305-535B2B23192C}" type="pres">
      <dgm:prSet presAssocID="{D1BE89A5-5B4F-48AD-9099-4F0C8841C7B5}" presName="sibTrans" presStyleCnt="0"/>
      <dgm:spPr/>
    </dgm:pt>
    <dgm:pt modelId="{BE2987DB-BDA0-4196-B7D7-9D2EE9E22F85}" type="pres">
      <dgm:prSet presAssocID="{EE8E253D-D1A9-4B2D-9A54-0BB1D126B72B}" presName="node" presStyleLbl="node1" presStyleIdx="5" presStyleCnt="6">
        <dgm:presLayoutVars>
          <dgm:bulletEnabled val="1"/>
        </dgm:presLayoutVars>
      </dgm:prSet>
      <dgm:spPr/>
    </dgm:pt>
  </dgm:ptLst>
  <dgm:cxnLst>
    <dgm:cxn modelId="{23494835-617D-488F-BAEF-18D5B639C958}" type="presOf" srcId="{5525DABF-8CFA-44E2-8ED6-0A155783CEAA}" destId="{15D5FE84-2053-4F20-9C2C-C6946CFC3006}" srcOrd="0" destOrd="0" presId="urn:microsoft.com/office/officeart/2005/8/layout/default"/>
    <dgm:cxn modelId="{01962B3C-FCA9-40B0-93A8-34B25740C520}" srcId="{B3B39D93-8705-4B9B-A3A9-97170E8E9C8D}" destId="{1C14E7C0-013B-41AA-B593-86938A71441C}" srcOrd="1" destOrd="0" parTransId="{12F91194-7924-4A9B-8151-69F2B921AEF8}" sibTransId="{43391027-E6DD-475D-A758-5979CD0F2D9D}"/>
    <dgm:cxn modelId="{25934964-5227-4F8F-B007-A513C1802D1E}" type="presOf" srcId="{B900145F-7F78-447D-A8A5-3008A5CB305B}" destId="{61C020BE-0EEF-46C4-BA65-43D6A987C24D}" srcOrd="0" destOrd="0" presId="urn:microsoft.com/office/officeart/2005/8/layout/default"/>
    <dgm:cxn modelId="{ED24FB64-647D-4DDD-8A17-D3FEC170F076}" srcId="{B3B39D93-8705-4B9B-A3A9-97170E8E9C8D}" destId="{B900145F-7F78-447D-A8A5-3008A5CB305B}" srcOrd="3" destOrd="0" parTransId="{581C6387-37E4-4CC9-A515-874710DDBA63}" sibTransId="{778F8DE7-1EC6-487A-B1E4-D391C4EB2731}"/>
    <dgm:cxn modelId="{57396A6E-83BD-404E-BFA9-FB0328E78A81}" type="presOf" srcId="{1C14E7C0-013B-41AA-B593-86938A71441C}" destId="{5A80ED94-7A1D-442C-94E2-FFFD332963CB}" srcOrd="0" destOrd="0" presId="urn:microsoft.com/office/officeart/2005/8/layout/default"/>
    <dgm:cxn modelId="{F527D977-7A81-4792-A663-AE20525F82B5}" type="presOf" srcId="{B3B39D93-8705-4B9B-A3A9-97170E8E9C8D}" destId="{438637BE-E7E0-499F-AD93-DB7639AF4D3C}" srcOrd="0" destOrd="0" presId="urn:microsoft.com/office/officeart/2005/8/layout/default"/>
    <dgm:cxn modelId="{55E55E89-EA04-4096-B820-4024BDE2286F}" type="presOf" srcId="{C923C8C8-C757-458A-A3AB-9018CB2095D7}" destId="{02DBD68C-02CE-41A5-BBDF-141FFD68DF61}" srcOrd="0" destOrd="0" presId="urn:microsoft.com/office/officeart/2005/8/layout/default"/>
    <dgm:cxn modelId="{5F6E4292-73DC-4231-BE49-1EA0330561F5}" type="presOf" srcId="{DBFA5D52-4F7E-442F-9FCC-901A1152B203}" destId="{B2AD08BC-2E2E-49A3-852C-64DE3F4E9221}" srcOrd="0" destOrd="0" presId="urn:microsoft.com/office/officeart/2005/8/layout/default"/>
    <dgm:cxn modelId="{1AD58E99-2698-4087-852A-E5433C000CCB}" srcId="{B3B39D93-8705-4B9B-A3A9-97170E8E9C8D}" destId="{DBFA5D52-4F7E-442F-9FCC-901A1152B203}" srcOrd="2" destOrd="0" parTransId="{36CD8499-0BAC-4097-8038-28204530ABE0}" sibTransId="{36D8A05C-1304-4851-B6B2-7FE75FF8AEED}"/>
    <dgm:cxn modelId="{FFE69DB0-5CAF-4F12-93FD-C853FFB2074E}" srcId="{B3B39D93-8705-4B9B-A3A9-97170E8E9C8D}" destId="{C923C8C8-C757-458A-A3AB-9018CB2095D7}" srcOrd="4" destOrd="0" parTransId="{AF9F43EE-E027-4046-B892-DA750B8A1FFE}" sibTransId="{D1BE89A5-5B4F-48AD-9099-4F0C8841C7B5}"/>
    <dgm:cxn modelId="{34865ECC-730F-46B1-88C4-F1DC41A34C15}" srcId="{B3B39D93-8705-4B9B-A3A9-97170E8E9C8D}" destId="{5525DABF-8CFA-44E2-8ED6-0A155783CEAA}" srcOrd="0" destOrd="0" parTransId="{BACA543F-8605-44B2-9AFF-74FC108033A2}" sibTransId="{FA44AADA-01EB-4B28-BD69-F522727CD533}"/>
    <dgm:cxn modelId="{7DD026DE-956D-4985-90EF-22386C05B887}" srcId="{B3B39D93-8705-4B9B-A3A9-97170E8E9C8D}" destId="{EE8E253D-D1A9-4B2D-9A54-0BB1D126B72B}" srcOrd="5" destOrd="0" parTransId="{19FA203A-3BAC-4717-A7B3-631834028FAA}" sibTransId="{40BB7BD2-C842-4ED1-8F72-2D211C52C723}"/>
    <dgm:cxn modelId="{B670EDE1-3698-426F-9C6E-B2CF6FF2380F}" type="presOf" srcId="{EE8E253D-D1A9-4B2D-9A54-0BB1D126B72B}" destId="{BE2987DB-BDA0-4196-B7D7-9D2EE9E22F85}" srcOrd="0" destOrd="0" presId="urn:microsoft.com/office/officeart/2005/8/layout/default"/>
    <dgm:cxn modelId="{7629A4CC-33A6-4DFE-9897-4E6779874676}" type="presParOf" srcId="{438637BE-E7E0-499F-AD93-DB7639AF4D3C}" destId="{15D5FE84-2053-4F20-9C2C-C6946CFC3006}" srcOrd="0" destOrd="0" presId="urn:microsoft.com/office/officeart/2005/8/layout/default"/>
    <dgm:cxn modelId="{171C3BA7-2B31-469D-A5C4-F2E382B9AB1E}" type="presParOf" srcId="{438637BE-E7E0-499F-AD93-DB7639AF4D3C}" destId="{AE77517B-7B17-4E59-BAA3-075958DEC785}" srcOrd="1" destOrd="0" presId="urn:microsoft.com/office/officeart/2005/8/layout/default"/>
    <dgm:cxn modelId="{E8D1EBCB-A076-44D7-8387-044C07D70C67}" type="presParOf" srcId="{438637BE-E7E0-499F-AD93-DB7639AF4D3C}" destId="{5A80ED94-7A1D-442C-94E2-FFFD332963CB}" srcOrd="2" destOrd="0" presId="urn:microsoft.com/office/officeart/2005/8/layout/default"/>
    <dgm:cxn modelId="{14865F18-4C80-4AE8-9524-26FF10E5BD78}" type="presParOf" srcId="{438637BE-E7E0-499F-AD93-DB7639AF4D3C}" destId="{0BD6A9B7-5A4B-4B1B-A997-BF13DFE3290C}" srcOrd="3" destOrd="0" presId="urn:microsoft.com/office/officeart/2005/8/layout/default"/>
    <dgm:cxn modelId="{E391ECB2-93C4-4BC5-AFAD-B25B0F8A9349}" type="presParOf" srcId="{438637BE-E7E0-499F-AD93-DB7639AF4D3C}" destId="{B2AD08BC-2E2E-49A3-852C-64DE3F4E9221}" srcOrd="4" destOrd="0" presId="urn:microsoft.com/office/officeart/2005/8/layout/default"/>
    <dgm:cxn modelId="{C2FFCE1E-0B75-4141-8DBD-63BAD6D5145E}" type="presParOf" srcId="{438637BE-E7E0-499F-AD93-DB7639AF4D3C}" destId="{E46FA348-25E8-4C06-ABF9-88612481E988}" srcOrd="5" destOrd="0" presId="urn:microsoft.com/office/officeart/2005/8/layout/default"/>
    <dgm:cxn modelId="{222013ED-D08D-4AD4-AB5B-C4E33C7CBB4F}" type="presParOf" srcId="{438637BE-E7E0-499F-AD93-DB7639AF4D3C}" destId="{61C020BE-0EEF-46C4-BA65-43D6A987C24D}" srcOrd="6" destOrd="0" presId="urn:microsoft.com/office/officeart/2005/8/layout/default"/>
    <dgm:cxn modelId="{1E88BADB-347A-46EF-AB2D-BEC8072D1DFF}" type="presParOf" srcId="{438637BE-E7E0-499F-AD93-DB7639AF4D3C}" destId="{798F2897-6646-4236-BB14-A12C4D7EB2BA}" srcOrd="7" destOrd="0" presId="urn:microsoft.com/office/officeart/2005/8/layout/default"/>
    <dgm:cxn modelId="{440F6C94-1E68-4B30-9334-128D344214F9}" type="presParOf" srcId="{438637BE-E7E0-499F-AD93-DB7639AF4D3C}" destId="{02DBD68C-02CE-41A5-BBDF-141FFD68DF61}" srcOrd="8" destOrd="0" presId="urn:microsoft.com/office/officeart/2005/8/layout/default"/>
    <dgm:cxn modelId="{BAF35E7F-D39A-4027-8479-7DCD66FBF4A2}" type="presParOf" srcId="{438637BE-E7E0-499F-AD93-DB7639AF4D3C}" destId="{03CE22B6-2AAA-4E11-A305-535B2B23192C}" srcOrd="9" destOrd="0" presId="urn:microsoft.com/office/officeart/2005/8/layout/default"/>
    <dgm:cxn modelId="{4732FC78-88EC-440C-BF4F-56683991F924}" type="presParOf" srcId="{438637BE-E7E0-499F-AD93-DB7639AF4D3C}" destId="{BE2987DB-BDA0-4196-B7D7-9D2EE9E22F85}"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B6A679E-C5D4-493F-A382-8C4A36B7CDE1}"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3F6AD9AC-4403-42F7-9B9D-583B19C439E7}">
      <dgm:prSet/>
      <dgm:spPr/>
      <dgm:t>
        <a:bodyPr/>
        <a:lstStyle/>
        <a:p>
          <a:r>
            <a:rPr lang="en-GB" dirty="0"/>
            <a:t>Smart gadgets, such as remote monitoring, enhance freedom in adult social care; nonetheless, they pose a danger of digital isolation for older individuals (Hamblin, 2022).</a:t>
          </a:r>
          <a:br>
            <a:rPr lang="en-GB" dirty="0"/>
          </a:br>
          <a:endParaRPr lang="en-US" dirty="0"/>
        </a:p>
      </dgm:t>
    </dgm:pt>
    <dgm:pt modelId="{D265753A-AAF7-43D1-8D46-0F9A81DABF0B}" type="parTrans" cxnId="{680BEFB5-706A-432B-9D2A-A75D2EEFF9FB}">
      <dgm:prSet/>
      <dgm:spPr/>
      <dgm:t>
        <a:bodyPr/>
        <a:lstStyle/>
        <a:p>
          <a:endParaRPr lang="en-US"/>
        </a:p>
      </dgm:t>
    </dgm:pt>
    <dgm:pt modelId="{6A0F9FCE-5C9A-4BDD-BA77-991712C9FDB3}" type="sibTrans" cxnId="{680BEFB5-706A-432B-9D2A-A75D2EEFF9FB}">
      <dgm:prSet/>
      <dgm:spPr/>
      <dgm:t>
        <a:bodyPr/>
        <a:lstStyle/>
        <a:p>
          <a:endParaRPr lang="en-US"/>
        </a:p>
      </dgm:t>
    </dgm:pt>
    <dgm:pt modelId="{0572BF9B-BE92-4A9C-B6FF-F9DE4684F715}">
      <dgm:prSet/>
      <dgm:spPr/>
      <dgm:t>
        <a:bodyPr/>
        <a:lstStyle/>
        <a:p>
          <a:r>
            <a:rPr lang="en-GB" dirty="0"/>
            <a:t>Integrated care systems (ICSs) in England use collaborative community resources, such as volunteer groups and social prescribing, to enhance health outcomes and decrease emergency department visits (Corrigan et al., 2024).</a:t>
          </a:r>
          <a:br>
            <a:rPr lang="en-GB" dirty="0"/>
          </a:br>
          <a:endParaRPr lang="en-US" dirty="0"/>
        </a:p>
      </dgm:t>
    </dgm:pt>
    <dgm:pt modelId="{D3D46FB8-B7A7-4412-893E-9D37514B0CB9}" type="parTrans" cxnId="{CE5418E5-9A91-4368-A98E-7A283D92F7CE}">
      <dgm:prSet/>
      <dgm:spPr/>
      <dgm:t>
        <a:bodyPr/>
        <a:lstStyle/>
        <a:p>
          <a:endParaRPr lang="en-US"/>
        </a:p>
      </dgm:t>
    </dgm:pt>
    <dgm:pt modelId="{C30A35A1-C63A-4023-9C84-9490F6B0621B}" type="sibTrans" cxnId="{CE5418E5-9A91-4368-A98E-7A283D92F7CE}">
      <dgm:prSet/>
      <dgm:spPr/>
      <dgm:t>
        <a:bodyPr/>
        <a:lstStyle/>
        <a:p>
          <a:endParaRPr lang="en-US"/>
        </a:p>
      </dgm:t>
    </dgm:pt>
    <dgm:pt modelId="{7DB14F63-FC63-4B01-BC39-5FCD735468D4}">
      <dgm:prSet/>
      <dgm:spPr/>
      <dgm:t>
        <a:bodyPr/>
        <a:lstStyle/>
        <a:p>
          <a:r>
            <a:rPr lang="en-GB" dirty="0"/>
            <a:t>Innovative frameworks for prioritisation in Integrated Care Systems (ICSs) facilitate the allocation of scarce resources and enhance local responsibility (Collins et al., 2023).</a:t>
          </a:r>
          <a:br>
            <a:rPr lang="en-GB" dirty="0"/>
          </a:br>
          <a:endParaRPr lang="en-US" dirty="0"/>
        </a:p>
      </dgm:t>
    </dgm:pt>
    <dgm:pt modelId="{8C4FE0FE-1F29-4079-834B-636A0F432061}" type="parTrans" cxnId="{7A3A7704-037A-481B-8F44-04FEBE139CE8}">
      <dgm:prSet/>
      <dgm:spPr/>
      <dgm:t>
        <a:bodyPr/>
        <a:lstStyle/>
        <a:p>
          <a:endParaRPr lang="en-US"/>
        </a:p>
      </dgm:t>
    </dgm:pt>
    <dgm:pt modelId="{5646D622-C823-4DF1-A18C-2EF7ED5AD9F7}" type="sibTrans" cxnId="{7A3A7704-037A-481B-8F44-04FEBE139CE8}">
      <dgm:prSet/>
      <dgm:spPr/>
      <dgm:t>
        <a:bodyPr/>
        <a:lstStyle/>
        <a:p>
          <a:endParaRPr lang="en-US"/>
        </a:p>
      </dgm:t>
    </dgm:pt>
    <dgm:pt modelId="{12168C0D-3E40-45CE-8206-924B8786C51B}">
      <dgm:prSet/>
      <dgm:spPr/>
      <dgm:t>
        <a:bodyPr/>
        <a:lstStyle/>
        <a:p>
          <a:r>
            <a:rPr lang="en-GB" dirty="0"/>
            <a:t>During COVID-19, adult social care personnel experienced burnout and moral harm, underscoring the need for enhanced staff wellbeing support (Davies et al., 2025).</a:t>
          </a:r>
          <a:endParaRPr lang="en-US" dirty="0"/>
        </a:p>
      </dgm:t>
    </dgm:pt>
    <dgm:pt modelId="{DF9C29B1-2BF0-441B-8A60-4A5156A0226F}" type="parTrans" cxnId="{81FE9911-EDF4-41B3-8748-0DE6A9A69369}">
      <dgm:prSet/>
      <dgm:spPr/>
      <dgm:t>
        <a:bodyPr/>
        <a:lstStyle/>
        <a:p>
          <a:endParaRPr lang="en-US"/>
        </a:p>
      </dgm:t>
    </dgm:pt>
    <dgm:pt modelId="{F2054A71-35BB-41C9-A7F6-ABD015A41F20}" type="sibTrans" cxnId="{81FE9911-EDF4-41B3-8748-0DE6A9A69369}">
      <dgm:prSet/>
      <dgm:spPr/>
      <dgm:t>
        <a:bodyPr/>
        <a:lstStyle/>
        <a:p>
          <a:endParaRPr lang="en-US"/>
        </a:p>
      </dgm:t>
    </dgm:pt>
    <dgm:pt modelId="{4EFA7BD0-9A99-49D3-A0C4-6F72460FB67D}" type="pres">
      <dgm:prSet presAssocID="{AB6A679E-C5D4-493F-A382-8C4A36B7CDE1}" presName="root" presStyleCnt="0">
        <dgm:presLayoutVars>
          <dgm:dir/>
          <dgm:resizeHandles val="exact"/>
        </dgm:presLayoutVars>
      </dgm:prSet>
      <dgm:spPr/>
    </dgm:pt>
    <dgm:pt modelId="{24D62AC4-7DA8-4849-A274-166F182C3A38}" type="pres">
      <dgm:prSet presAssocID="{3F6AD9AC-4403-42F7-9B9D-583B19C439E7}" presName="compNode" presStyleCnt="0"/>
      <dgm:spPr/>
    </dgm:pt>
    <dgm:pt modelId="{70EF85C8-B596-495E-81E1-86685C72F8B2}" type="pres">
      <dgm:prSet presAssocID="{3F6AD9AC-4403-42F7-9B9D-583B19C439E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ream"/>
        </a:ext>
      </dgm:extLst>
    </dgm:pt>
    <dgm:pt modelId="{A43584C2-6F9D-4533-8BD9-E75E2B0AD248}" type="pres">
      <dgm:prSet presAssocID="{3F6AD9AC-4403-42F7-9B9D-583B19C439E7}" presName="spaceRect" presStyleCnt="0"/>
      <dgm:spPr/>
    </dgm:pt>
    <dgm:pt modelId="{E13F64E2-13C4-4E55-AD9C-9CC585AA5D7F}" type="pres">
      <dgm:prSet presAssocID="{3F6AD9AC-4403-42F7-9B9D-583B19C439E7}" presName="textRect" presStyleLbl="revTx" presStyleIdx="0" presStyleCnt="4">
        <dgm:presLayoutVars>
          <dgm:chMax val="1"/>
          <dgm:chPref val="1"/>
        </dgm:presLayoutVars>
      </dgm:prSet>
      <dgm:spPr/>
    </dgm:pt>
    <dgm:pt modelId="{7550EE61-F2EC-4132-87FA-AE0D5033E324}" type="pres">
      <dgm:prSet presAssocID="{6A0F9FCE-5C9A-4BDD-BA77-991712C9FDB3}" presName="sibTrans" presStyleCnt="0"/>
      <dgm:spPr/>
    </dgm:pt>
    <dgm:pt modelId="{C67314E1-A30E-4FA1-9E91-92BF894F7875}" type="pres">
      <dgm:prSet presAssocID="{0572BF9B-BE92-4A9C-B6FF-F9DE4684F715}" presName="compNode" presStyleCnt="0"/>
      <dgm:spPr/>
    </dgm:pt>
    <dgm:pt modelId="{965AE19D-EFA8-4BD5-9758-8BB910DE0230}" type="pres">
      <dgm:prSet presAssocID="{0572BF9B-BE92-4A9C-B6FF-F9DE4684F71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ocial Network"/>
        </a:ext>
      </dgm:extLst>
    </dgm:pt>
    <dgm:pt modelId="{1356242B-681C-4CD7-A857-71D32F99325A}" type="pres">
      <dgm:prSet presAssocID="{0572BF9B-BE92-4A9C-B6FF-F9DE4684F715}" presName="spaceRect" presStyleCnt="0"/>
      <dgm:spPr/>
    </dgm:pt>
    <dgm:pt modelId="{EE553F71-1F6F-406E-9279-BA57920A68A4}" type="pres">
      <dgm:prSet presAssocID="{0572BF9B-BE92-4A9C-B6FF-F9DE4684F715}" presName="textRect" presStyleLbl="revTx" presStyleIdx="1" presStyleCnt="4">
        <dgm:presLayoutVars>
          <dgm:chMax val="1"/>
          <dgm:chPref val="1"/>
        </dgm:presLayoutVars>
      </dgm:prSet>
      <dgm:spPr/>
    </dgm:pt>
    <dgm:pt modelId="{86FDD080-068F-4428-9E4F-3544F955CFAA}" type="pres">
      <dgm:prSet presAssocID="{C30A35A1-C63A-4023-9C84-9490F6B0621B}" presName="sibTrans" presStyleCnt="0"/>
      <dgm:spPr/>
    </dgm:pt>
    <dgm:pt modelId="{57B31A1E-0C07-4E81-921B-64C902A0A7AA}" type="pres">
      <dgm:prSet presAssocID="{7DB14F63-FC63-4B01-BC39-5FCD735468D4}" presName="compNode" presStyleCnt="0"/>
      <dgm:spPr/>
    </dgm:pt>
    <dgm:pt modelId="{4001176D-220E-41B4-815D-218C478846BC}" type="pres">
      <dgm:prSet presAssocID="{7DB14F63-FC63-4B01-BC39-5FCD735468D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378A1AB5-B634-451E-A954-C58E7B31381B}" type="pres">
      <dgm:prSet presAssocID="{7DB14F63-FC63-4B01-BC39-5FCD735468D4}" presName="spaceRect" presStyleCnt="0"/>
      <dgm:spPr/>
    </dgm:pt>
    <dgm:pt modelId="{1842E10F-B7D4-4855-BBCD-B194E997470B}" type="pres">
      <dgm:prSet presAssocID="{7DB14F63-FC63-4B01-BC39-5FCD735468D4}" presName="textRect" presStyleLbl="revTx" presStyleIdx="2" presStyleCnt="4">
        <dgm:presLayoutVars>
          <dgm:chMax val="1"/>
          <dgm:chPref val="1"/>
        </dgm:presLayoutVars>
      </dgm:prSet>
      <dgm:spPr/>
    </dgm:pt>
    <dgm:pt modelId="{92E9A45B-1A46-4B2C-AD54-57478AA246F5}" type="pres">
      <dgm:prSet presAssocID="{5646D622-C823-4DF1-A18C-2EF7ED5AD9F7}" presName="sibTrans" presStyleCnt="0"/>
      <dgm:spPr/>
    </dgm:pt>
    <dgm:pt modelId="{34C18C7E-F27B-4E36-A452-66982053755F}" type="pres">
      <dgm:prSet presAssocID="{12168C0D-3E40-45CE-8206-924B8786C51B}" presName="compNode" presStyleCnt="0"/>
      <dgm:spPr/>
    </dgm:pt>
    <dgm:pt modelId="{24E844FF-E9CC-4A48-A68F-AC6EB16EA6C7}" type="pres">
      <dgm:prSet presAssocID="{12168C0D-3E40-45CE-8206-924B8786C51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rst Aid Kit"/>
        </a:ext>
      </dgm:extLst>
    </dgm:pt>
    <dgm:pt modelId="{070C4DBC-0DAE-4640-BDBF-4702D1459437}" type="pres">
      <dgm:prSet presAssocID="{12168C0D-3E40-45CE-8206-924B8786C51B}" presName="spaceRect" presStyleCnt="0"/>
      <dgm:spPr/>
    </dgm:pt>
    <dgm:pt modelId="{C53BE09F-CA56-45C8-9AFB-C909AEC12230}" type="pres">
      <dgm:prSet presAssocID="{12168C0D-3E40-45CE-8206-924B8786C51B}" presName="textRect" presStyleLbl="revTx" presStyleIdx="3" presStyleCnt="4">
        <dgm:presLayoutVars>
          <dgm:chMax val="1"/>
          <dgm:chPref val="1"/>
        </dgm:presLayoutVars>
      </dgm:prSet>
      <dgm:spPr/>
    </dgm:pt>
  </dgm:ptLst>
  <dgm:cxnLst>
    <dgm:cxn modelId="{7A3A7704-037A-481B-8F44-04FEBE139CE8}" srcId="{AB6A679E-C5D4-493F-A382-8C4A36B7CDE1}" destId="{7DB14F63-FC63-4B01-BC39-5FCD735468D4}" srcOrd="2" destOrd="0" parTransId="{8C4FE0FE-1F29-4079-834B-636A0F432061}" sibTransId="{5646D622-C823-4DF1-A18C-2EF7ED5AD9F7}"/>
    <dgm:cxn modelId="{81FE9911-EDF4-41B3-8748-0DE6A9A69369}" srcId="{AB6A679E-C5D4-493F-A382-8C4A36B7CDE1}" destId="{12168C0D-3E40-45CE-8206-924B8786C51B}" srcOrd="3" destOrd="0" parTransId="{DF9C29B1-2BF0-441B-8A60-4A5156A0226F}" sibTransId="{F2054A71-35BB-41C9-A7F6-ABD015A41F20}"/>
    <dgm:cxn modelId="{48E5DB22-B3F6-4A3E-8118-92A084DD4FDD}" type="presOf" srcId="{12168C0D-3E40-45CE-8206-924B8786C51B}" destId="{C53BE09F-CA56-45C8-9AFB-C909AEC12230}" srcOrd="0" destOrd="0" presId="urn:microsoft.com/office/officeart/2018/2/layout/IconLabelList"/>
    <dgm:cxn modelId="{C2E5844E-F870-4A54-A93D-BC53003A2434}" type="presOf" srcId="{0572BF9B-BE92-4A9C-B6FF-F9DE4684F715}" destId="{EE553F71-1F6F-406E-9279-BA57920A68A4}" srcOrd="0" destOrd="0" presId="urn:microsoft.com/office/officeart/2018/2/layout/IconLabelList"/>
    <dgm:cxn modelId="{680BEFB5-706A-432B-9D2A-A75D2EEFF9FB}" srcId="{AB6A679E-C5D4-493F-A382-8C4A36B7CDE1}" destId="{3F6AD9AC-4403-42F7-9B9D-583B19C439E7}" srcOrd="0" destOrd="0" parTransId="{D265753A-AAF7-43D1-8D46-0F9A81DABF0B}" sibTransId="{6A0F9FCE-5C9A-4BDD-BA77-991712C9FDB3}"/>
    <dgm:cxn modelId="{ED32E6C5-A4AC-4459-B124-1B85FA6BDE1B}" type="presOf" srcId="{AB6A679E-C5D4-493F-A382-8C4A36B7CDE1}" destId="{4EFA7BD0-9A99-49D3-A0C4-6F72460FB67D}" srcOrd="0" destOrd="0" presId="urn:microsoft.com/office/officeart/2018/2/layout/IconLabelList"/>
    <dgm:cxn modelId="{1A8AE4D0-8BD8-4244-81A4-1CD3FA2B3EA7}" type="presOf" srcId="{7DB14F63-FC63-4B01-BC39-5FCD735468D4}" destId="{1842E10F-B7D4-4855-BBCD-B194E997470B}" srcOrd="0" destOrd="0" presId="urn:microsoft.com/office/officeart/2018/2/layout/IconLabelList"/>
    <dgm:cxn modelId="{CE5418E5-9A91-4368-A98E-7A283D92F7CE}" srcId="{AB6A679E-C5D4-493F-A382-8C4A36B7CDE1}" destId="{0572BF9B-BE92-4A9C-B6FF-F9DE4684F715}" srcOrd="1" destOrd="0" parTransId="{D3D46FB8-B7A7-4412-893E-9D37514B0CB9}" sibTransId="{C30A35A1-C63A-4023-9C84-9490F6B0621B}"/>
    <dgm:cxn modelId="{30F1D6FA-1ABC-41C7-AF76-0321C6F5817C}" type="presOf" srcId="{3F6AD9AC-4403-42F7-9B9D-583B19C439E7}" destId="{E13F64E2-13C4-4E55-AD9C-9CC585AA5D7F}" srcOrd="0" destOrd="0" presId="urn:microsoft.com/office/officeart/2018/2/layout/IconLabelList"/>
    <dgm:cxn modelId="{0196C5B1-4D4F-433E-8189-CB69DF4E394C}" type="presParOf" srcId="{4EFA7BD0-9A99-49D3-A0C4-6F72460FB67D}" destId="{24D62AC4-7DA8-4849-A274-166F182C3A38}" srcOrd="0" destOrd="0" presId="urn:microsoft.com/office/officeart/2018/2/layout/IconLabelList"/>
    <dgm:cxn modelId="{F115B9A9-D71A-4AC5-8C8B-8E9E41A41710}" type="presParOf" srcId="{24D62AC4-7DA8-4849-A274-166F182C3A38}" destId="{70EF85C8-B596-495E-81E1-86685C72F8B2}" srcOrd="0" destOrd="0" presId="urn:microsoft.com/office/officeart/2018/2/layout/IconLabelList"/>
    <dgm:cxn modelId="{7E57B9F4-38AF-47F5-B19E-517B8523C506}" type="presParOf" srcId="{24D62AC4-7DA8-4849-A274-166F182C3A38}" destId="{A43584C2-6F9D-4533-8BD9-E75E2B0AD248}" srcOrd="1" destOrd="0" presId="urn:microsoft.com/office/officeart/2018/2/layout/IconLabelList"/>
    <dgm:cxn modelId="{69209FA5-D138-458E-8EF8-25E86F52B0FD}" type="presParOf" srcId="{24D62AC4-7DA8-4849-A274-166F182C3A38}" destId="{E13F64E2-13C4-4E55-AD9C-9CC585AA5D7F}" srcOrd="2" destOrd="0" presId="urn:microsoft.com/office/officeart/2018/2/layout/IconLabelList"/>
    <dgm:cxn modelId="{4BF2A5A5-E878-4D9F-B46C-1DC287B30809}" type="presParOf" srcId="{4EFA7BD0-9A99-49D3-A0C4-6F72460FB67D}" destId="{7550EE61-F2EC-4132-87FA-AE0D5033E324}" srcOrd="1" destOrd="0" presId="urn:microsoft.com/office/officeart/2018/2/layout/IconLabelList"/>
    <dgm:cxn modelId="{93CC48B8-B72B-46DB-9950-74007BEA9349}" type="presParOf" srcId="{4EFA7BD0-9A99-49D3-A0C4-6F72460FB67D}" destId="{C67314E1-A30E-4FA1-9E91-92BF894F7875}" srcOrd="2" destOrd="0" presId="urn:microsoft.com/office/officeart/2018/2/layout/IconLabelList"/>
    <dgm:cxn modelId="{B654BF76-D6DF-42E6-B958-13192C9B8139}" type="presParOf" srcId="{C67314E1-A30E-4FA1-9E91-92BF894F7875}" destId="{965AE19D-EFA8-4BD5-9758-8BB910DE0230}" srcOrd="0" destOrd="0" presId="urn:microsoft.com/office/officeart/2018/2/layout/IconLabelList"/>
    <dgm:cxn modelId="{2DBEDAAF-4185-4D5B-87B8-A49D289EB9A5}" type="presParOf" srcId="{C67314E1-A30E-4FA1-9E91-92BF894F7875}" destId="{1356242B-681C-4CD7-A857-71D32F99325A}" srcOrd="1" destOrd="0" presId="urn:microsoft.com/office/officeart/2018/2/layout/IconLabelList"/>
    <dgm:cxn modelId="{C191FA3C-3FDE-4887-9F14-A712FE351950}" type="presParOf" srcId="{C67314E1-A30E-4FA1-9E91-92BF894F7875}" destId="{EE553F71-1F6F-406E-9279-BA57920A68A4}" srcOrd="2" destOrd="0" presId="urn:microsoft.com/office/officeart/2018/2/layout/IconLabelList"/>
    <dgm:cxn modelId="{66B561A7-F586-4294-AB74-81B18794D1E2}" type="presParOf" srcId="{4EFA7BD0-9A99-49D3-A0C4-6F72460FB67D}" destId="{86FDD080-068F-4428-9E4F-3544F955CFAA}" srcOrd="3" destOrd="0" presId="urn:microsoft.com/office/officeart/2018/2/layout/IconLabelList"/>
    <dgm:cxn modelId="{0FAB339F-A898-4A99-8BD8-5C230F6E3C87}" type="presParOf" srcId="{4EFA7BD0-9A99-49D3-A0C4-6F72460FB67D}" destId="{57B31A1E-0C07-4E81-921B-64C902A0A7AA}" srcOrd="4" destOrd="0" presId="urn:microsoft.com/office/officeart/2018/2/layout/IconLabelList"/>
    <dgm:cxn modelId="{9FDB5A7E-A9AF-4472-B2E1-EAEA2C6DFEBA}" type="presParOf" srcId="{57B31A1E-0C07-4E81-921B-64C902A0A7AA}" destId="{4001176D-220E-41B4-815D-218C478846BC}" srcOrd="0" destOrd="0" presId="urn:microsoft.com/office/officeart/2018/2/layout/IconLabelList"/>
    <dgm:cxn modelId="{69F2CC44-26F6-45EB-8796-473431DE2876}" type="presParOf" srcId="{57B31A1E-0C07-4E81-921B-64C902A0A7AA}" destId="{378A1AB5-B634-451E-A954-C58E7B31381B}" srcOrd="1" destOrd="0" presId="urn:microsoft.com/office/officeart/2018/2/layout/IconLabelList"/>
    <dgm:cxn modelId="{8983830D-A3BA-45DC-B04D-1FE7AC0DF9B8}" type="presParOf" srcId="{57B31A1E-0C07-4E81-921B-64C902A0A7AA}" destId="{1842E10F-B7D4-4855-BBCD-B194E997470B}" srcOrd="2" destOrd="0" presId="urn:microsoft.com/office/officeart/2018/2/layout/IconLabelList"/>
    <dgm:cxn modelId="{B6A537F7-2FC0-4254-8E6F-E652AC686700}" type="presParOf" srcId="{4EFA7BD0-9A99-49D3-A0C4-6F72460FB67D}" destId="{92E9A45B-1A46-4B2C-AD54-57478AA246F5}" srcOrd="5" destOrd="0" presId="urn:microsoft.com/office/officeart/2018/2/layout/IconLabelList"/>
    <dgm:cxn modelId="{0F823A10-22E5-4E3E-88ED-1F644CEF9BF3}" type="presParOf" srcId="{4EFA7BD0-9A99-49D3-A0C4-6F72460FB67D}" destId="{34C18C7E-F27B-4E36-A452-66982053755F}" srcOrd="6" destOrd="0" presId="urn:microsoft.com/office/officeart/2018/2/layout/IconLabelList"/>
    <dgm:cxn modelId="{EAD83D34-9782-49FB-9C16-A991F8B40AD5}" type="presParOf" srcId="{34C18C7E-F27B-4E36-A452-66982053755F}" destId="{24E844FF-E9CC-4A48-A68F-AC6EB16EA6C7}" srcOrd="0" destOrd="0" presId="urn:microsoft.com/office/officeart/2018/2/layout/IconLabelList"/>
    <dgm:cxn modelId="{3DFF4AA8-6CCD-42CE-ACC9-D0F3651533D0}" type="presParOf" srcId="{34C18C7E-F27B-4E36-A452-66982053755F}" destId="{070C4DBC-0DAE-4640-BDBF-4702D1459437}" srcOrd="1" destOrd="0" presId="urn:microsoft.com/office/officeart/2018/2/layout/IconLabelList"/>
    <dgm:cxn modelId="{404AC741-B0BE-4D2A-BDF6-AA9A730BA402}" type="presParOf" srcId="{34C18C7E-F27B-4E36-A452-66982053755F}" destId="{C53BE09F-CA56-45C8-9AFB-C909AEC12230}"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A368D66-8CB9-4F5F-8A45-96BDE5A9F8A9}" type="doc">
      <dgm:prSet loTypeId="urn:microsoft.com/office/officeart/2005/8/layout/arrow5" loCatId="relationship" qsTypeId="urn:microsoft.com/office/officeart/2005/8/quickstyle/simple4" qsCatId="simple" csTypeId="urn:microsoft.com/office/officeart/2005/8/colors/accent6_2" csCatId="accent6" phldr="1"/>
      <dgm:spPr/>
      <dgm:t>
        <a:bodyPr/>
        <a:lstStyle/>
        <a:p>
          <a:endParaRPr lang="en-US"/>
        </a:p>
      </dgm:t>
    </dgm:pt>
    <dgm:pt modelId="{FE7BE2D6-06FF-4A5C-A082-FDB4582D7C8E}">
      <dgm:prSet/>
      <dgm:spPr/>
      <dgm:t>
        <a:bodyPr/>
        <a:lstStyle/>
        <a:p>
          <a:r>
            <a:rPr lang="en-GB" dirty="0"/>
            <a:t>Seeks to prevent Type 2 diabetes with early detection and lifestyle modifications. (NHS, 2022).</a:t>
          </a:r>
          <a:br>
            <a:rPr lang="en-GB" dirty="0"/>
          </a:br>
          <a:endParaRPr lang="en-US" dirty="0"/>
        </a:p>
      </dgm:t>
    </dgm:pt>
    <dgm:pt modelId="{161333AC-6F09-480D-B4D2-A7BDF058931D}" type="parTrans" cxnId="{F0C0FDF6-86FE-404F-B9D5-63B33A7A6E00}">
      <dgm:prSet/>
      <dgm:spPr/>
      <dgm:t>
        <a:bodyPr/>
        <a:lstStyle/>
        <a:p>
          <a:endParaRPr lang="en-US"/>
        </a:p>
      </dgm:t>
    </dgm:pt>
    <dgm:pt modelId="{60C76EE5-76D7-4092-86DA-5F5BFDF405A6}" type="sibTrans" cxnId="{F0C0FDF6-86FE-404F-B9D5-63B33A7A6E00}">
      <dgm:prSet/>
      <dgm:spPr/>
      <dgm:t>
        <a:bodyPr/>
        <a:lstStyle/>
        <a:p>
          <a:endParaRPr lang="en-US"/>
        </a:p>
      </dgm:t>
    </dgm:pt>
    <dgm:pt modelId="{29D78A66-A151-4ADE-B217-D6ACED3B0FAA}">
      <dgm:prSet/>
      <dgm:spPr/>
      <dgm:t>
        <a:bodyPr/>
        <a:lstStyle/>
        <a:p>
          <a:r>
            <a:rPr lang="en-GB" dirty="0"/>
            <a:t>Since 2016, over 1 million individuals have been referred, with 49% attaining weight reduction. (National Health Service, 2023).</a:t>
          </a:r>
          <a:br>
            <a:rPr lang="en-GB" dirty="0"/>
          </a:br>
          <a:endParaRPr lang="en-US" dirty="0"/>
        </a:p>
      </dgm:t>
    </dgm:pt>
    <dgm:pt modelId="{9D6950DB-6155-4CFB-8A73-573B607FE024}" type="parTrans" cxnId="{E62208DF-4B2C-49F6-B185-B08EB69C5C35}">
      <dgm:prSet/>
      <dgm:spPr/>
      <dgm:t>
        <a:bodyPr/>
        <a:lstStyle/>
        <a:p>
          <a:endParaRPr lang="en-US"/>
        </a:p>
      </dgm:t>
    </dgm:pt>
    <dgm:pt modelId="{E63F9100-02BD-46FD-9D16-D6776FA79744}" type="sibTrans" cxnId="{E62208DF-4B2C-49F6-B185-B08EB69C5C35}">
      <dgm:prSet/>
      <dgm:spPr/>
      <dgm:t>
        <a:bodyPr/>
        <a:lstStyle/>
        <a:p>
          <a:endParaRPr lang="en-US"/>
        </a:p>
      </dgm:t>
    </dgm:pt>
    <dgm:pt modelId="{6235EE46-19F7-4A99-9E6A-83406FFA1993}">
      <dgm:prSet/>
      <dgm:spPr/>
      <dgm:t>
        <a:bodyPr/>
        <a:lstStyle/>
        <a:p>
          <a:r>
            <a:rPr lang="en-GB" dirty="0"/>
            <a:t>Employs the Health Belief Model: perceived vulnerability (pre-diabetes diagnosis), perceived advantages (lifestyle modification), obstacles (time, motivation), signals to action (general practitioner referral). (</a:t>
          </a:r>
          <a:r>
            <a:rPr lang="en-GB" dirty="0" err="1"/>
            <a:t>Alyafei</a:t>
          </a:r>
          <a:r>
            <a:rPr lang="en-GB" dirty="0"/>
            <a:t> et al., 2024).</a:t>
          </a:r>
          <a:endParaRPr lang="en-US" dirty="0"/>
        </a:p>
      </dgm:t>
    </dgm:pt>
    <dgm:pt modelId="{E3B758EA-5430-474C-B67C-4EDEEB5E380D}" type="parTrans" cxnId="{BD8B6EE6-D59D-4388-93D5-400559DF0823}">
      <dgm:prSet/>
      <dgm:spPr/>
      <dgm:t>
        <a:bodyPr/>
        <a:lstStyle/>
        <a:p>
          <a:endParaRPr lang="en-US"/>
        </a:p>
      </dgm:t>
    </dgm:pt>
    <dgm:pt modelId="{699A6158-D53C-4214-AFEB-E31F2B2862AA}" type="sibTrans" cxnId="{BD8B6EE6-D59D-4388-93D5-400559DF0823}">
      <dgm:prSet/>
      <dgm:spPr/>
      <dgm:t>
        <a:bodyPr/>
        <a:lstStyle/>
        <a:p>
          <a:endParaRPr lang="en-US"/>
        </a:p>
      </dgm:t>
    </dgm:pt>
    <dgm:pt modelId="{BF5B4EEE-8F31-4AAA-9FD7-5E8AF45F1CFF}" type="pres">
      <dgm:prSet presAssocID="{5A368D66-8CB9-4F5F-8A45-96BDE5A9F8A9}" presName="diagram" presStyleCnt="0">
        <dgm:presLayoutVars>
          <dgm:dir/>
          <dgm:resizeHandles val="exact"/>
        </dgm:presLayoutVars>
      </dgm:prSet>
      <dgm:spPr/>
    </dgm:pt>
    <dgm:pt modelId="{0F58C2CB-B823-467F-B6B7-86E2C71CF459}" type="pres">
      <dgm:prSet presAssocID="{FE7BE2D6-06FF-4A5C-A082-FDB4582D7C8E}" presName="arrow" presStyleLbl="node1" presStyleIdx="0" presStyleCnt="3">
        <dgm:presLayoutVars>
          <dgm:bulletEnabled val="1"/>
        </dgm:presLayoutVars>
      </dgm:prSet>
      <dgm:spPr/>
    </dgm:pt>
    <dgm:pt modelId="{75017152-2E8D-4FC1-AF21-2509620F3E0D}" type="pres">
      <dgm:prSet presAssocID="{29D78A66-A151-4ADE-B217-D6ACED3B0FAA}" presName="arrow" presStyleLbl="node1" presStyleIdx="1" presStyleCnt="3">
        <dgm:presLayoutVars>
          <dgm:bulletEnabled val="1"/>
        </dgm:presLayoutVars>
      </dgm:prSet>
      <dgm:spPr/>
    </dgm:pt>
    <dgm:pt modelId="{29A99E77-6340-4403-A72E-F3DC7EFAD186}" type="pres">
      <dgm:prSet presAssocID="{6235EE46-19F7-4A99-9E6A-83406FFA1993}" presName="arrow" presStyleLbl="node1" presStyleIdx="2" presStyleCnt="3">
        <dgm:presLayoutVars>
          <dgm:bulletEnabled val="1"/>
        </dgm:presLayoutVars>
      </dgm:prSet>
      <dgm:spPr/>
    </dgm:pt>
  </dgm:ptLst>
  <dgm:cxnLst>
    <dgm:cxn modelId="{551EE135-F4FD-4E7E-BD84-7A8BD0058F9D}" type="presOf" srcId="{29D78A66-A151-4ADE-B217-D6ACED3B0FAA}" destId="{75017152-2E8D-4FC1-AF21-2509620F3E0D}" srcOrd="0" destOrd="0" presId="urn:microsoft.com/office/officeart/2005/8/layout/arrow5"/>
    <dgm:cxn modelId="{59678637-4EC8-4947-B837-E49515DBAA34}" type="presOf" srcId="{FE7BE2D6-06FF-4A5C-A082-FDB4582D7C8E}" destId="{0F58C2CB-B823-467F-B6B7-86E2C71CF459}" srcOrd="0" destOrd="0" presId="urn:microsoft.com/office/officeart/2005/8/layout/arrow5"/>
    <dgm:cxn modelId="{BB9B4639-50F4-47F8-A750-E64DC5D5D2A6}" type="presOf" srcId="{6235EE46-19F7-4A99-9E6A-83406FFA1993}" destId="{29A99E77-6340-4403-A72E-F3DC7EFAD186}" srcOrd="0" destOrd="0" presId="urn:microsoft.com/office/officeart/2005/8/layout/arrow5"/>
    <dgm:cxn modelId="{C851D159-D025-42CD-9730-EFCD4467C47C}" type="presOf" srcId="{5A368D66-8CB9-4F5F-8A45-96BDE5A9F8A9}" destId="{BF5B4EEE-8F31-4AAA-9FD7-5E8AF45F1CFF}" srcOrd="0" destOrd="0" presId="urn:microsoft.com/office/officeart/2005/8/layout/arrow5"/>
    <dgm:cxn modelId="{E62208DF-4B2C-49F6-B185-B08EB69C5C35}" srcId="{5A368D66-8CB9-4F5F-8A45-96BDE5A9F8A9}" destId="{29D78A66-A151-4ADE-B217-D6ACED3B0FAA}" srcOrd="1" destOrd="0" parTransId="{9D6950DB-6155-4CFB-8A73-573B607FE024}" sibTransId="{E63F9100-02BD-46FD-9D16-D6776FA79744}"/>
    <dgm:cxn modelId="{BD8B6EE6-D59D-4388-93D5-400559DF0823}" srcId="{5A368D66-8CB9-4F5F-8A45-96BDE5A9F8A9}" destId="{6235EE46-19F7-4A99-9E6A-83406FFA1993}" srcOrd="2" destOrd="0" parTransId="{E3B758EA-5430-474C-B67C-4EDEEB5E380D}" sibTransId="{699A6158-D53C-4214-AFEB-E31F2B2862AA}"/>
    <dgm:cxn modelId="{F0C0FDF6-86FE-404F-B9D5-63B33A7A6E00}" srcId="{5A368D66-8CB9-4F5F-8A45-96BDE5A9F8A9}" destId="{FE7BE2D6-06FF-4A5C-A082-FDB4582D7C8E}" srcOrd="0" destOrd="0" parTransId="{161333AC-6F09-480D-B4D2-A7BDF058931D}" sibTransId="{60C76EE5-76D7-4092-86DA-5F5BFDF405A6}"/>
    <dgm:cxn modelId="{C33200FE-CF51-4975-9E09-A6171D87CD53}" type="presParOf" srcId="{BF5B4EEE-8F31-4AAA-9FD7-5E8AF45F1CFF}" destId="{0F58C2CB-B823-467F-B6B7-86E2C71CF459}" srcOrd="0" destOrd="0" presId="urn:microsoft.com/office/officeart/2005/8/layout/arrow5"/>
    <dgm:cxn modelId="{86F8D192-1A47-4C84-A613-536C61736C1F}" type="presParOf" srcId="{BF5B4EEE-8F31-4AAA-9FD7-5E8AF45F1CFF}" destId="{75017152-2E8D-4FC1-AF21-2509620F3E0D}" srcOrd="1" destOrd="0" presId="urn:microsoft.com/office/officeart/2005/8/layout/arrow5"/>
    <dgm:cxn modelId="{C449A41A-CF69-4398-B4EE-58C61B0B7AAB}" type="presParOf" srcId="{BF5B4EEE-8F31-4AAA-9FD7-5E8AF45F1CFF}" destId="{29A99E77-6340-4403-A72E-F3DC7EFAD186}" srcOrd="2" destOrd="0" presId="urn:microsoft.com/office/officeart/2005/8/layout/arrow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BF7294-3E0A-4C39-A5CB-5ADD9594727C}">
      <dsp:nvSpPr>
        <dsp:cNvPr id="0" name=""/>
        <dsp:cNvSpPr/>
      </dsp:nvSpPr>
      <dsp:spPr>
        <a:xfrm>
          <a:off x="1555712" y="125182"/>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431300D-05BA-48DA-8716-4B5C3025B555}">
      <dsp:nvSpPr>
        <dsp:cNvPr id="0" name=""/>
        <dsp:cNvSpPr/>
      </dsp:nvSpPr>
      <dsp:spPr>
        <a:xfrm>
          <a:off x="367712" y="2539616"/>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Health is defined as “a condition of total physical, mental, and social well-being, rather than merely the absence of illness or disability.”(WHO, 1948).</a:t>
          </a:r>
          <a:endParaRPr lang="en-US" sz="1700" kern="1200"/>
        </a:p>
      </dsp:txBody>
      <dsp:txXfrm>
        <a:off x="367712" y="2539616"/>
        <a:ext cx="4320000" cy="720000"/>
      </dsp:txXfrm>
    </dsp:sp>
    <dsp:sp modelId="{E25F51D9-7A23-44D6-BDE0-F1BD1DA0BAB8}">
      <dsp:nvSpPr>
        <dsp:cNvPr id="0" name=""/>
        <dsp:cNvSpPr/>
      </dsp:nvSpPr>
      <dsp:spPr>
        <a:xfrm>
          <a:off x="6631712" y="125182"/>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CA32F05-84AE-484E-BD17-440C75FB44BE}">
      <dsp:nvSpPr>
        <dsp:cNvPr id="0" name=""/>
        <dsp:cNvSpPr/>
      </dsp:nvSpPr>
      <dsp:spPr>
        <a:xfrm>
          <a:off x="5443712" y="2539616"/>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The UK is progressively prioritising mental health in conjunction with physical health under NHS initiatives (NHS, 2016).</a:t>
          </a:r>
          <a:endParaRPr lang="en-US" sz="1700" kern="1200"/>
        </a:p>
      </dsp:txBody>
      <dsp:txXfrm>
        <a:off x="5443712" y="2539616"/>
        <a:ext cx="432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3F451A-CCC1-4A6C-A875-2BA56BEF9345}">
      <dsp:nvSpPr>
        <dsp:cNvPr id="0" name=""/>
        <dsp:cNvSpPr/>
      </dsp:nvSpPr>
      <dsp:spPr>
        <a:xfrm>
          <a:off x="0" y="1824566"/>
          <a:ext cx="6814749" cy="0"/>
        </a:xfrm>
        <a:prstGeom prst="line">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tailEnd type="triangle" w="lg" len="lg"/>
        </a:ln>
        <a:effectLst>
          <a:outerShdw blurRad="50800" dist="38100" dir="5400000" rotWithShape="0">
            <a:srgbClr val="000000">
              <a:alpha val="35000"/>
            </a:srgbClr>
          </a:outerShdw>
        </a:effectLst>
      </dsp:spPr>
      <dsp:style>
        <a:lnRef idx="1">
          <a:scrgbClr r="0" g="0" b="0"/>
        </a:lnRef>
        <a:fillRef idx="1">
          <a:scrgbClr r="0" g="0" b="0"/>
        </a:fillRef>
        <a:effectRef idx="2">
          <a:scrgbClr r="0" g="0" b="0"/>
        </a:effectRef>
        <a:fontRef idx="minor"/>
      </dsp:style>
    </dsp:sp>
    <dsp:sp modelId="{0BD08396-B687-4011-A952-944CC49C1BDB}">
      <dsp:nvSpPr>
        <dsp:cNvPr id="0" name=""/>
        <dsp:cNvSpPr/>
      </dsp:nvSpPr>
      <dsp:spPr>
        <a:xfrm>
          <a:off x="189801" y="1959584"/>
          <a:ext cx="2775945" cy="4123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a:lnSpc>
              <a:spcPct val="90000"/>
            </a:lnSpc>
            <a:spcBef>
              <a:spcPct val="0"/>
            </a:spcBef>
            <a:spcAft>
              <a:spcPct val="35000"/>
            </a:spcAft>
            <a:buNone/>
            <a:defRPr b="1"/>
          </a:pPr>
          <a:endParaRPr lang="en-US" sz="1400" kern="1200" dirty="0"/>
        </a:p>
      </dsp:txBody>
      <dsp:txXfrm>
        <a:off x="189801" y="1959584"/>
        <a:ext cx="2775945" cy="412352"/>
      </dsp:txXfrm>
    </dsp:sp>
    <dsp:sp modelId="{F1A3C61A-9DE9-4BD0-8E55-1B6798E8C5F9}">
      <dsp:nvSpPr>
        <dsp:cNvPr id="0" name=""/>
        <dsp:cNvSpPr/>
      </dsp:nvSpPr>
      <dsp:spPr>
        <a:xfrm>
          <a:off x="532" y="0"/>
          <a:ext cx="3154483" cy="1131231"/>
        </a:xfrm>
        <a:prstGeom prst="roundRect">
          <a:avLst/>
        </a:prstGeom>
        <a:solidFill>
          <a:schemeClr val="lt1">
            <a:alpha val="90000"/>
            <a:hueOff val="0"/>
            <a:satOff val="0"/>
            <a:lumOff val="0"/>
            <a:alphaOff val="0"/>
          </a:schemeClr>
        </a:solidFill>
        <a:ln w="9525" cap="rnd" cmpd="sng" algn="ctr">
          <a:solidFill>
            <a:schemeClr val="accent2">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kern="1200" dirty="0"/>
            <a:t>The NHS Diabetes Prevention </a:t>
          </a:r>
          <a:r>
            <a:rPr lang="en-US" sz="1200" kern="1200" dirty="0" err="1"/>
            <a:t>Programme</a:t>
          </a:r>
          <a:r>
            <a:rPr lang="en-US" sz="1200" kern="1200" dirty="0"/>
            <a:t> employs biological (screening), psychological (</a:t>
          </a:r>
          <a:r>
            <a:rPr lang="en-US" sz="1200" kern="1200" dirty="0" err="1"/>
            <a:t>behavioural</a:t>
          </a:r>
          <a:r>
            <a:rPr lang="en-US" sz="1200" kern="1200" dirty="0"/>
            <a:t> change support), and social (peer group sessions) therapies (Engel, 2012; NHS, 2022).</a:t>
          </a:r>
          <a:br>
            <a:rPr lang="en-US" sz="1200" kern="1200" dirty="0"/>
          </a:br>
          <a:endParaRPr lang="en-US" sz="1200" kern="1200" dirty="0"/>
        </a:p>
      </dsp:txBody>
      <dsp:txXfrm>
        <a:off x="55754" y="55222"/>
        <a:ext cx="3044039" cy="1020787"/>
      </dsp:txXfrm>
    </dsp:sp>
    <dsp:sp modelId="{1E1297C2-B640-4C66-B945-0CA80F6EB92D}">
      <dsp:nvSpPr>
        <dsp:cNvPr id="0" name=""/>
        <dsp:cNvSpPr/>
      </dsp:nvSpPr>
      <dsp:spPr>
        <a:xfrm>
          <a:off x="1577774" y="1131231"/>
          <a:ext cx="0" cy="693335"/>
        </a:xfrm>
        <a:prstGeom prst="line">
          <a:avLst/>
        </a:prstGeom>
        <a:noFill/>
        <a:ln w="9525" cap="rnd" cmpd="sng" algn="ctr">
          <a:solidFill>
            <a:schemeClr val="accent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A20464AE-68FF-4766-AC85-D12B02DEC9CC}">
      <dsp:nvSpPr>
        <dsp:cNvPr id="0" name=""/>
        <dsp:cNvSpPr/>
      </dsp:nvSpPr>
      <dsp:spPr>
        <a:xfrm>
          <a:off x="3849002" y="1277196"/>
          <a:ext cx="2775945" cy="4123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622300">
            <a:lnSpc>
              <a:spcPct val="90000"/>
            </a:lnSpc>
            <a:spcBef>
              <a:spcPct val="0"/>
            </a:spcBef>
            <a:spcAft>
              <a:spcPct val="35000"/>
            </a:spcAft>
            <a:buNone/>
            <a:defRPr b="1"/>
          </a:pPr>
          <a:r>
            <a:rPr lang="en-US" sz="1400" kern="1200"/>
            <a:t>2022</a:t>
          </a:r>
        </a:p>
      </dsp:txBody>
      <dsp:txXfrm>
        <a:off x="3849002" y="1277196"/>
        <a:ext cx="2775945" cy="412352"/>
      </dsp:txXfrm>
    </dsp:sp>
    <dsp:sp modelId="{C46FD115-AD8E-48DA-B677-60A82CCED8EE}">
      <dsp:nvSpPr>
        <dsp:cNvPr id="0" name=""/>
        <dsp:cNvSpPr/>
      </dsp:nvSpPr>
      <dsp:spPr>
        <a:xfrm>
          <a:off x="1550405" y="1797198"/>
          <a:ext cx="54736" cy="54736"/>
        </a:xfrm>
        <a:prstGeom prst="ellipse">
          <a:avLst/>
        </a:prstGeom>
        <a:gradFill rotWithShape="0">
          <a:gsLst>
            <a:gs pos="0">
              <a:schemeClr val="accent2">
                <a:hueOff val="0"/>
                <a:satOff val="0"/>
                <a:lumOff val="0"/>
                <a:alphaOff val="0"/>
                <a:tint val="98000"/>
                <a:lumMod val="100000"/>
              </a:schemeClr>
            </a:gs>
            <a:gs pos="100000">
              <a:schemeClr val="accent2">
                <a:hueOff val="0"/>
                <a:satOff val="0"/>
                <a:lumOff val="0"/>
                <a:alphaOff val="0"/>
                <a:shade val="88000"/>
                <a:lumMod val="88000"/>
              </a:schemeClr>
            </a:gs>
          </a:gsLst>
          <a:lin ang="5400000" scaled="1"/>
        </a:gradFill>
        <a:ln w="9525" cap="rnd" cmpd="sng" algn="ctr">
          <a:solidFill>
            <a:schemeClr val="accent2">
              <a:hueOff val="0"/>
              <a:satOff val="0"/>
              <a:lumOff val="0"/>
              <a:alphaOff val="0"/>
            </a:schemeClr>
          </a:solidFill>
          <a:prstDash val="solid"/>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1">
          <a:scrgbClr r="0" g="0" b="0"/>
        </a:lnRef>
        <a:fillRef idx="3">
          <a:scrgbClr r="0" g="0" b="0"/>
        </a:fillRef>
        <a:effectRef idx="3">
          <a:scrgbClr r="0" g="0" b="0"/>
        </a:effectRef>
        <a:fontRef idx="minor">
          <a:schemeClr val="lt1"/>
        </a:fontRef>
      </dsp:style>
    </dsp:sp>
    <dsp:sp modelId="{1B845F96-F5F0-47DB-BFC0-7245E0F02B34}">
      <dsp:nvSpPr>
        <dsp:cNvPr id="0" name=""/>
        <dsp:cNvSpPr/>
      </dsp:nvSpPr>
      <dsp:spPr>
        <a:xfrm>
          <a:off x="3659733" y="2517901"/>
          <a:ext cx="3154483" cy="797164"/>
        </a:xfrm>
        <a:prstGeom prst="roundRect">
          <a:avLst/>
        </a:prstGeom>
        <a:solidFill>
          <a:schemeClr val="lt1">
            <a:alpha val="90000"/>
            <a:hueOff val="0"/>
            <a:satOff val="0"/>
            <a:lumOff val="0"/>
            <a:alphaOff val="0"/>
          </a:schemeClr>
        </a:solidFill>
        <a:ln w="9525" cap="rnd"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kern="1200" dirty="0"/>
            <a:t>This interdisciplinary strategy resulted in more than 890,000 referrals in England by 2022 (NHS, 2023).</a:t>
          </a:r>
        </a:p>
      </dsp:txBody>
      <dsp:txXfrm>
        <a:off x="3698647" y="2556815"/>
        <a:ext cx="3076655" cy="719336"/>
      </dsp:txXfrm>
    </dsp:sp>
    <dsp:sp modelId="{70F8A680-F1ED-47ED-89C1-6BAFE3B07C95}">
      <dsp:nvSpPr>
        <dsp:cNvPr id="0" name=""/>
        <dsp:cNvSpPr/>
      </dsp:nvSpPr>
      <dsp:spPr>
        <a:xfrm>
          <a:off x="5236974" y="1824566"/>
          <a:ext cx="0" cy="693335"/>
        </a:xfrm>
        <a:prstGeom prst="line">
          <a:avLst/>
        </a:prstGeom>
        <a:noFill/>
        <a:ln w="9525" cap="rnd" cmpd="sng" algn="ctr">
          <a:solidFill>
            <a:schemeClr val="accent3">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E4EE0E49-6768-4860-B19D-5B5E93E72142}">
      <dsp:nvSpPr>
        <dsp:cNvPr id="0" name=""/>
        <dsp:cNvSpPr/>
      </dsp:nvSpPr>
      <dsp:spPr>
        <a:xfrm>
          <a:off x="5209606" y="1797198"/>
          <a:ext cx="54736" cy="54736"/>
        </a:xfrm>
        <a:prstGeom prst="ellipse">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w="9525" cap="rnd" cmpd="sng" algn="ctr">
          <a:solidFill>
            <a:schemeClr val="accent3">
              <a:hueOff val="0"/>
              <a:satOff val="0"/>
              <a:lumOff val="0"/>
              <a:alphaOff val="0"/>
            </a:schemeClr>
          </a:solidFill>
          <a:prstDash val="solid"/>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1">
          <a:scrgbClr r="0" g="0" b="0"/>
        </a:lnRef>
        <a:fillRef idx="3">
          <a:scrgbClr r="0" g="0" b="0"/>
        </a:fillRef>
        <a:effectRef idx="3">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AAAFE5-CDA5-43AA-B7A8-74524A8D7F5A}">
      <dsp:nvSpPr>
        <dsp:cNvPr id="0" name=""/>
        <dsp:cNvSpPr/>
      </dsp:nvSpPr>
      <dsp:spPr>
        <a:xfrm>
          <a:off x="78075" y="560"/>
          <a:ext cx="985949" cy="985949"/>
        </a:xfrm>
        <a:prstGeom prst="ellipse">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t>Childhood obesity is being dealt with on various levels:</a:t>
          </a:r>
          <a:br>
            <a:rPr lang="en-GB" sz="700" kern="1200" dirty="0"/>
          </a:br>
          <a:endParaRPr lang="en-US" sz="700" kern="1200" dirty="0"/>
        </a:p>
      </dsp:txBody>
      <dsp:txXfrm>
        <a:off x="222464" y="144949"/>
        <a:ext cx="697171" cy="697171"/>
      </dsp:txXfrm>
    </dsp:sp>
    <dsp:sp modelId="{777A8261-9562-45AB-A077-418378A7CDE2}">
      <dsp:nvSpPr>
        <dsp:cNvPr id="0" name=""/>
        <dsp:cNvSpPr/>
      </dsp:nvSpPr>
      <dsp:spPr>
        <a:xfrm rot="10800000">
          <a:off x="398508" y="1113820"/>
          <a:ext cx="345082" cy="269898"/>
        </a:xfrm>
        <a:prstGeom prst="triangl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616CA47-3B7C-406A-A71D-462A132106EB}">
      <dsp:nvSpPr>
        <dsp:cNvPr id="0" name=""/>
        <dsp:cNvSpPr/>
      </dsp:nvSpPr>
      <dsp:spPr>
        <a:xfrm>
          <a:off x="242235" y="1495752"/>
          <a:ext cx="657628" cy="657628"/>
        </a:xfrm>
        <a:prstGeom prst="ellipse">
          <a:avLst/>
        </a:prstGeom>
        <a:solidFill>
          <a:schemeClr val="accent2">
            <a:hueOff val="-518358"/>
            <a:satOff val="-2742"/>
            <a:lumOff val="-104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GB" sz="500" kern="1200" dirty="0"/>
            <a:t>Personal: teaching about nutrition</a:t>
          </a:r>
          <a:br>
            <a:rPr lang="en-GB" sz="500" kern="1200" dirty="0"/>
          </a:br>
          <a:endParaRPr lang="en-US" sz="500" kern="1200" dirty="0"/>
        </a:p>
      </dsp:txBody>
      <dsp:txXfrm>
        <a:off x="338542" y="1592059"/>
        <a:ext cx="465014" cy="465014"/>
      </dsp:txXfrm>
    </dsp:sp>
    <dsp:sp modelId="{AA6DB085-ED50-4F48-95A1-B3BC4CF65C18}">
      <dsp:nvSpPr>
        <dsp:cNvPr id="0" name=""/>
        <dsp:cNvSpPr/>
      </dsp:nvSpPr>
      <dsp:spPr>
        <a:xfrm rot="10800000">
          <a:off x="398508" y="2362771"/>
          <a:ext cx="345082" cy="269898"/>
        </a:xfrm>
        <a:prstGeom prst="triangle">
          <a:avLst/>
        </a:prstGeom>
        <a:solidFill>
          <a:schemeClr val="accent2">
            <a:hueOff val="-622030"/>
            <a:satOff val="-3291"/>
            <a:lumOff val="-125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3AB8903-7B4D-4111-97BE-783B3722A5BE}">
      <dsp:nvSpPr>
        <dsp:cNvPr id="0" name=""/>
        <dsp:cNvSpPr/>
      </dsp:nvSpPr>
      <dsp:spPr>
        <a:xfrm>
          <a:off x="242235" y="2826783"/>
          <a:ext cx="657628" cy="657628"/>
        </a:xfrm>
        <a:prstGeom prst="ellipse">
          <a:avLst/>
        </a:prstGeom>
        <a:solidFill>
          <a:schemeClr val="accent2">
            <a:hueOff val="-1036716"/>
            <a:satOff val="-5484"/>
            <a:lumOff val="-209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GB" sz="500" kern="1200" dirty="0"/>
            <a:t>Interpersonal: making supper for the family</a:t>
          </a:r>
          <a:br>
            <a:rPr lang="en-GB" sz="500" kern="1200" dirty="0"/>
          </a:br>
          <a:endParaRPr lang="en-US" sz="500" kern="1200" dirty="0"/>
        </a:p>
      </dsp:txBody>
      <dsp:txXfrm>
        <a:off x="338542" y="2923090"/>
        <a:ext cx="465014" cy="465014"/>
      </dsp:txXfrm>
    </dsp:sp>
    <dsp:sp modelId="{F51021CF-5E17-4163-B6ED-049C994E0DD3}">
      <dsp:nvSpPr>
        <dsp:cNvPr id="0" name=""/>
        <dsp:cNvSpPr/>
      </dsp:nvSpPr>
      <dsp:spPr>
        <a:xfrm rot="5400000">
          <a:off x="1145609" y="3020648"/>
          <a:ext cx="345082" cy="269898"/>
        </a:xfrm>
        <a:prstGeom prst="triangle">
          <a:avLst/>
        </a:prstGeom>
        <a:solidFill>
          <a:schemeClr val="accent2">
            <a:hueOff val="-1244059"/>
            <a:satOff val="-6581"/>
            <a:lumOff val="-251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BDB8A98-1E14-4569-A3CD-9DA3329CE94D}">
      <dsp:nvSpPr>
        <dsp:cNvPr id="0" name=""/>
        <dsp:cNvSpPr/>
      </dsp:nvSpPr>
      <dsp:spPr>
        <a:xfrm>
          <a:off x="1721159" y="2826783"/>
          <a:ext cx="657628" cy="657628"/>
        </a:xfrm>
        <a:prstGeom prst="ellipse">
          <a:avLst/>
        </a:prstGeom>
        <a:solidFill>
          <a:schemeClr val="accent2">
            <a:hueOff val="-1555074"/>
            <a:satOff val="-8227"/>
            <a:lumOff val="-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GB" sz="500" kern="1200" dirty="0"/>
            <a:t>Organisational: changes to the way school meals are served</a:t>
          </a:r>
          <a:br>
            <a:rPr lang="en-GB" sz="500" kern="1200" dirty="0"/>
          </a:br>
          <a:endParaRPr lang="en-US" sz="500" kern="1200" dirty="0"/>
        </a:p>
      </dsp:txBody>
      <dsp:txXfrm>
        <a:off x="1817466" y="2923090"/>
        <a:ext cx="465014" cy="465014"/>
      </dsp:txXfrm>
    </dsp:sp>
    <dsp:sp modelId="{749D7858-4975-4413-925A-35FD04E76475}">
      <dsp:nvSpPr>
        <dsp:cNvPr id="0" name=""/>
        <dsp:cNvSpPr/>
      </dsp:nvSpPr>
      <dsp:spPr>
        <a:xfrm>
          <a:off x="1877432" y="2347494"/>
          <a:ext cx="345082" cy="269898"/>
        </a:xfrm>
        <a:prstGeom prst="triangle">
          <a:avLst/>
        </a:prstGeom>
        <a:solidFill>
          <a:schemeClr val="accent2">
            <a:hueOff val="-1866089"/>
            <a:satOff val="-9872"/>
            <a:lumOff val="-376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B8CA2EB-033D-4FAE-B3DD-31C9509ED1A0}">
      <dsp:nvSpPr>
        <dsp:cNvPr id="0" name=""/>
        <dsp:cNvSpPr/>
      </dsp:nvSpPr>
      <dsp:spPr>
        <a:xfrm>
          <a:off x="1721159" y="1495752"/>
          <a:ext cx="657628" cy="657628"/>
        </a:xfrm>
        <a:prstGeom prst="ellipse">
          <a:avLst/>
        </a:prstGeom>
        <a:solidFill>
          <a:schemeClr val="accent2">
            <a:hueOff val="-2073432"/>
            <a:satOff val="-10969"/>
            <a:lumOff val="-418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GB" sz="500" kern="1200" dirty="0"/>
            <a:t>Community: parks that are open to the public</a:t>
          </a:r>
          <a:br>
            <a:rPr lang="en-GB" sz="500" kern="1200" dirty="0"/>
          </a:br>
          <a:endParaRPr lang="en-US" sz="500" kern="1200" dirty="0"/>
        </a:p>
      </dsp:txBody>
      <dsp:txXfrm>
        <a:off x="1817466" y="1592059"/>
        <a:ext cx="465014" cy="465014"/>
      </dsp:txXfrm>
    </dsp:sp>
    <dsp:sp modelId="{3E3B98A3-AA2B-475E-8C6B-7879E69C4A1F}">
      <dsp:nvSpPr>
        <dsp:cNvPr id="0" name=""/>
        <dsp:cNvSpPr/>
      </dsp:nvSpPr>
      <dsp:spPr>
        <a:xfrm>
          <a:off x="1877432" y="1016462"/>
          <a:ext cx="345082" cy="269898"/>
        </a:xfrm>
        <a:prstGeom prst="triangle">
          <a:avLst/>
        </a:prstGeom>
        <a:solidFill>
          <a:schemeClr val="accent2">
            <a:hueOff val="-2488118"/>
            <a:satOff val="-13162"/>
            <a:lumOff val="-501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3B8608E-2DC4-46ED-8D16-9E6F928938D6}">
      <dsp:nvSpPr>
        <dsp:cNvPr id="0" name=""/>
        <dsp:cNvSpPr/>
      </dsp:nvSpPr>
      <dsp:spPr>
        <a:xfrm>
          <a:off x="1721159" y="164721"/>
          <a:ext cx="657628" cy="657628"/>
        </a:xfrm>
        <a:prstGeom prst="ellipse">
          <a:avLst/>
        </a:prstGeom>
        <a:solidFill>
          <a:schemeClr val="accent2">
            <a:hueOff val="-2591790"/>
            <a:satOff val="-13711"/>
            <a:lumOff val="-522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GB" sz="500" kern="1200" dirty="0"/>
            <a:t>Policy: taxing sugar (McLeroy et al., 1988; GOV.UK, 2025; Ofsted, 2018)</a:t>
          </a:r>
          <a:br>
            <a:rPr lang="en-GB" sz="500" kern="1200" dirty="0"/>
          </a:br>
          <a:endParaRPr lang="en-US" sz="500" kern="1200" dirty="0"/>
        </a:p>
      </dsp:txBody>
      <dsp:txXfrm>
        <a:off x="1817466" y="261028"/>
        <a:ext cx="465014" cy="465014"/>
      </dsp:txXfrm>
    </dsp:sp>
    <dsp:sp modelId="{8EB891DF-D41C-4282-B39D-A45054687EF6}">
      <dsp:nvSpPr>
        <dsp:cNvPr id="0" name=""/>
        <dsp:cNvSpPr/>
      </dsp:nvSpPr>
      <dsp:spPr>
        <a:xfrm rot="5400000">
          <a:off x="2542452" y="358585"/>
          <a:ext cx="345082" cy="269898"/>
        </a:xfrm>
        <a:prstGeom prst="triangle">
          <a:avLst/>
        </a:prstGeom>
        <a:solidFill>
          <a:schemeClr val="accent2">
            <a:hueOff val="-3110148"/>
            <a:satOff val="-16453"/>
            <a:lumOff val="-627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A240E3D-996A-4BFE-A070-06878B828374}">
      <dsp:nvSpPr>
        <dsp:cNvPr id="0" name=""/>
        <dsp:cNvSpPr/>
      </dsp:nvSpPr>
      <dsp:spPr>
        <a:xfrm>
          <a:off x="3035922" y="560"/>
          <a:ext cx="985949" cy="985949"/>
        </a:xfrm>
        <a:prstGeom prst="ellipse">
          <a:avLst/>
        </a:prstGeom>
        <a:solidFill>
          <a:schemeClr val="accent2">
            <a:hueOff val="-3110148"/>
            <a:satOff val="-16453"/>
            <a:lumOff val="-627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t>The UK Soft Drinks Industry Levy of 2018 cut kids' sugar intake by 10% by 2021 (GOV.UK, 2025).</a:t>
          </a:r>
          <a:endParaRPr lang="en-US" sz="700" kern="1200" dirty="0"/>
        </a:p>
      </dsp:txBody>
      <dsp:txXfrm>
        <a:off x="3180311" y="144949"/>
        <a:ext cx="697171" cy="69717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255807-BF26-4CAF-9A5F-8B69ED6CA1DB}">
      <dsp:nvSpPr>
        <dsp:cNvPr id="0" name=""/>
        <dsp:cNvSpPr/>
      </dsp:nvSpPr>
      <dsp:spPr>
        <a:xfrm>
          <a:off x="0" y="0"/>
          <a:ext cx="5616335" cy="812051"/>
        </a:xfrm>
        <a:prstGeom prst="roundRect">
          <a:avLst>
            <a:gd name="adj" fmla="val 10000"/>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Holistic evaluations in adult social care measure physical health, emotional wellness, and social engagement. (Arakelyan, 2023).</a:t>
          </a:r>
          <a:endParaRPr lang="en-US" sz="1200" kern="1200" dirty="0"/>
        </a:p>
      </dsp:txBody>
      <dsp:txXfrm>
        <a:off x="23784" y="23784"/>
        <a:ext cx="4645059" cy="764483"/>
      </dsp:txXfrm>
    </dsp:sp>
    <dsp:sp modelId="{FE6B802A-187A-42EF-AB38-2F7C7DBD37EF}">
      <dsp:nvSpPr>
        <dsp:cNvPr id="0" name=""/>
        <dsp:cNvSpPr/>
      </dsp:nvSpPr>
      <dsp:spPr>
        <a:xfrm>
          <a:off x="419401" y="924836"/>
          <a:ext cx="5616335" cy="812051"/>
        </a:xfrm>
        <a:prstGeom prst="roundRect">
          <a:avLst>
            <a:gd name="adj" fmla="val 10000"/>
          </a:avLst>
        </a:prstGeom>
        <a:solidFill>
          <a:schemeClr val="accent2">
            <a:hueOff val="-777537"/>
            <a:satOff val="-4113"/>
            <a:lumOff val="-1568"/>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Objective: Advocate for individualised, cohesive assistance to enhance results. </a:t>
          </a:r>
          <a:br>
            <a:rPr lang="en-GB" sz="1200" kern="1200"/>
          </a:br>
          <a:r>
            <a:rPr lang="en-GB" sz="1200" kern="1200"/>
            <a:t>Alignment with SDGs: Facilitates SDG 3 (excellent health and well-being) and SDG 10 (reduced disparities).(United Nations, 2025c)</a:t>
          </a:r>
          <a:endParaRPr lang="en-US" sz="1200" kern="1200" dirty="0"/>
        </a:p>
      </dsp:txBody>
      <dsp:txXfrm>
        <a:off x="443185" y="948620"/>
        <a:ext cx="4621532" cy="764483"/>
      </dsp:txXfrm>
    </dsp:sp>
    <dsp:sp modelId="{5BEA8F00-66AD-4B33-BC74-0420508D152F}">
      <dsp:nvSpPr>
        <dsp:cNvPr id="0" name=""/>
        <dsp:cNvSpPr/>
      </dsp:nvSpPr>
      <dsp:spPr>
        <a:xfrm>
          <a:off x="838803" y="1849672"/>
          <a:ext cx="5616335" cy="812051"/>
        </a:xfrm>
        <a:prstGeom prst="roundRect">
          <a:avLst>
            <a:gd name="adj" fmla="val 10000"/>
          </a:avLst>
        </a:prstGeom>
        <a:solidFill>
          <a:schemeClr val="accent2">
            <a:hueOff val="-1555074"/>
            <a:satOff val="-8227"/>
            <a:lumOff val="-3137"/>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The Sustainable Development Goals (SDGs) were endorsed by all 193 United Nations member states in 2015, with a deadline set for 2030 (UN, 2026; UN, 2023).</a:t>
          </a:r>
          <a:br>
            <a:rPr lang="en-GB" sz="1200" kern="1200"/>
          </a:br>
          <a:endParaRPr lang="en-US" sz="1200" kern="1200" dirty="0"/>
        </a:p>
      </dsp:txBody>
      <dsp:txXfrm>
        <a:off x="862587" y="1873456"/>
        <a:ext cx="4621532" cy="764483"/>
      </dsp:txXfrm>
    </dsp:sp>
    <dsp:sp modelId="{46D545EE-4586-4618-9C67-D16943E4F449}">
      <dsp:nvSpPr>
        <dsp:cNvPr id="0" name=""/>
        <dsp:cNvSpPr/>
      </dsp:nvSpPr>
      <dsp:spPr>
        <a:xfrm>
          <a:off x="1258204" y="2774508"/>
          <a:ext cx="5616335" cy="812051"/>
        </a:xfrm>
        <a:prstGeom prst="roundRect">
          <a:avLst>
            <a:gd name="adj" fmla="val 10000"/>
          </a:avLst>
        </a:prstGeom>
        <a:solidFill>
          <a:schemeClr val="accent2">
            <a:hueOff val="-2332611"/>
            <a:satOff val="-12340"/>
            <a:lumOff val="-4705"/>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For instance, "Making Every Contact Count" (MECC) addresses clients' physical, mental, and social requirements in each engagement (NHS, 2016).</a:t>
          </a:r>
          <a:endParaRPr lang="en-US" sz="1200" kern="1200" dirty="0"/>
        </a:p>
      </dsp:txBody>
      <dsp:txXfrm>
        <a:off x="1281988" y="2798292"/>
        <a:ext cx="4621532" cy="764483"/>
      </dsp:txXfrm>
    </dsp:sp>
    <dsp:sp modelId="{CC6A5842-5139-4389-9D23-3520026AF9EC}">
      <dsp:nvSpPr>
        <dsp:cNvPr id="0" name=""/>
        <dsp:cNvSpPr/>
      </dsp:nvSpPr>
      <dsp:spPr>
        <a:xfrm>
          <a:off x="1677606" y="3699344"/>
          <a:ext cx="5616335" cy="812051"/>
        </a:xfrm>
        <a:prstGeom prst="roundRect">
          <a:avLst>
            <a:gd name="adj" fmla="val 10000"/>
          </a:avLst>
        </a:prstGeom>
        <a:solidFill>
          <a:schemeClr val="accent2">
            <a:hueOff val="-3110148"/>
            <a:satOff val="-16453"/>
            <a:lumOff val="-6274"/>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The MECC program targets many Sustainable Development Goals in the United Kingdom (Turner et al., 2023). </a:t>
          </a:r>
          <a:endParaRPr lang="en-US" sz="1200" kern="1200" dirty="0"/>
        </a:p>
      </dsp:txBody>
      <dsp:txXfrm>
        <a:off x="1701390" y="3723128"/>
        <a:ext cx="4621532" cy="764483"/>
      </dsp:txXfrm>
    </dsp:sp>
    <dsp:sp modelId="{D12E5E49-1892-46B4-9112-09071A476C6F}">
      <dsp:nvSpPr>
        <dsp:cNvPr id="0" name=""/>
        <dsp:cNvSpPr/>
      </dsp:nvSpPr>
      <dsp:spPr>
        <a:xfrm>
          <a:off x="5088502" y="593248"/>
          <a:ext cx="527833" cy="527833"/>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5207264" y="593248"/>
        <a:ext cx="290309" cy="397194"/>
      </dsp:txXfrm>
    </dsp:sp>
    <dsp:sp modelId="{65E2857D-E48D-47AC-B9B8-3FCB1E6E0878}">
      <dsp:nvSpPr>
        <dsp:cNvPr id="0" name=""/>
        <dsp:cNvSpPr/>
      </dsp:nvSpPr>
      <dsp:spPr>
        <a:xfrm>
          <a:off x="5507903" y="1518084"/>
          <a:ext cx="527833" cy="527833"/>
        </a:xfrm>
        <a:prstGeom prst="downArrow">
          <a:avLst>
            <a:gd name="adj1" fmla="val 55000"/>
            <a:gd name="adj2" fmla="val 45000"/>
          </a:avLst>
        </a:prstGeom>
        <a:solidFill>
          <a:schemeClr val="accent2">
            <a:tint val="40000"/>
            <a:alpha val="90000"/>
            <a:hueOff val="-1290454"/>
            <a:satOff val="-6377"/>
            <a:lumOff val="-642"/>
            <a:alphaOff val="0"/>
          </a:schemeClr>
        </a:solidFill>
        <a:ln w="19050" cap="rnd" cmpd="sng" algn="ctr">
          <a:solidFill>
            <a:schemeClr val="accent2">
              <a:tint val="40000"/>
              <a:alpha val="90000"/>
              <a:hueOff val="-1290454"/>
              <a:satOff val="-6377"/>
              <a:lumOff val="-64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5626665" y="1518084"/>
        <a:ext cx="290309" cy="397194"/>
      </dsp:txXfrm>
    </dsp:sp>
    <dsp:sp modelId="{4063761F-DD16-4330-9A7C-69C25B5E7CDD}">
      <dsp:nvSpPr>
        <dsp:cNvPr id="0" name=""/>
        <dsp:cNvSpPr/>
      </dsp:nvSpPr>
      <dsp:spPr>
        <a:xfrm>
          <a:off x="5927305" y="2429386"/>
          <a:ext cx="527833" cy="527833"/>
        </a:xfrm>
        <a:prstGeom prst="downArrow">
          <a:avLst>
            <a:gd name="adj1" fmla="val 55000"/>
            <a:gd name="adj2" fmla="val 45000"/>
          </a:avLst>
        </a:prstGeom>
        <a:solidFill>
          <a:schemeClr val="accent2">
            <a:tint val="40000"/>
            <a:alpha val="90000"/>
            <a:hueOff val="-2580908"/>
            <a:satOff val="-12755"/>
            <a:lumOff val="-1283"/>
            <a:alphaOff val="0"/>
          </a:schemeClr>
        </a:solidFill>
        <a:ln w="19050" cap="rnd" cmpd="sng" algn="ctr">
          <a:solidFill>
            <a:schemeClr val="accent2">
              <a:tint val="40000"/>
              <a:alpha val="90000"/>
              <a:hueOff val="-2580908"/>
              <a:satOff val="-12755"/>
              <a:lumOff val="-128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6046067" y="2429386"/>
        <a:ext cx="290309" cy="397194"/>
      </dsp:txXfrm>
    </dsp:sp>
    <dsp:sp modelId="{DED9C1B2-47F7-4625-BFFD-89B4CE53BAE8}">
      <dsp:nvSpPr>
        <dsp:cNvPr id="0" name=""/>
        <dsp:cNvSpPr/>
      </dsp:nvSpPr>
      <dsp:spPr>
        <a:xfrm>
          <a:off x="6346707" y="3363245"/>
          <a:ext cx="527833" cy="527833"/>
        </a:xfrm>
        <a:prstGeom prst="downArrow">
          <a:avLst>
            <a:gd name="adj1" fmla="val 55000"/>
            <a:gd name="adj2" fmla="val 45000"/>
          </a:avLst>
        </a:prstGeom>
        <a:solidFill>
          <a:schemeClr val="accent2">
            <a:tint val="40000"/>
            <a:alpha val="90000"/>
            <a:hueOff val="-3871361"/>
            <a:satOff val="-19132"/>
            <a:lumOff val="-1925"/>
            <a:alphaOff val="0"/>
          </a:schemeClr>
        </a:solidFill>
        <a:ln w="19050" cap="rnd" cmpd="sng" algn="ctr">
          <a:solidFill>
            <a:schemeClr val="accent2">
              <a:tint val="40000"/>
              <a:alpha val="90000"/>
              <a:hueOff val="-3871361"/>
              <a:satOff val="-19132"/>
              <a:lumOff val="-192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6465469" y="3363245"/>
        <a:ext cx="290309" cy="39719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4AFBE3-B8C8-4552-B742-B8A4FE171D09}">
      <dsp:nvSpPr>
        <dsp:cNvPr id="0" name=""/>
        <dsp:cNvSpPr/>
      </dsp:nvSpPr>
      <dsp:spPr>
        <a:xfrm>
          <a:off x="0" y="0"/>
          <a:ext cx="4099947"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8DD804-BE7C-49B9-820D-CA4FC75E7E55}">
      <dsp:nvSpPr>
        <dsp:cNvPr id="0" name=""/>
        <dsp:cNvSpPr/>
      </dsp:nvSpPr>
      <dsp:spPr>
        <a:xfrm>
          <a:off x="0" y="0"/>
          <a:ext cx="4099947" cy="1824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Wellbeing encompasses both subjective indicators (e.g., life satisfaction, happiness metrics) and objective indicators (e.g., money, job position) (Dodge et al., 2012).</a:t>
          </a:r>
          <a:endParaRPr lang="en-US" sz="2100" kern="1200"/>
        </a:p>
      </dsp:txBody>
      <dsp:txXfrm>
        <a:off x="0" y="0"/>
        <a:ext cx="4099947" cy="1824566"/>
      </dsp:txXfrm>
    </dsp:sp>
    <dsp:sp modelId="{EA802116-6A3E-49D7-8AD1-2651F007FA83}">
      <dsp:nvSpPr>
        <dsp:cNvPr id="0" name=""/>
        <dsp:cNvSpPr/>
      </dsp:nvSpPr>
      <dsp:spPr>
        <a:xfrm>
          <a:off x="0" y="1824566"/>
          <a:ext cx="4099947"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067B41-F895-44A5-88AA-96E447553B7F}">
      <dsp:nvSpPr>
        <dsp:cNvPr id="0" name=""/>
        <dsp:cNvSpPr/>
      </dsp:nvSpPr>
      <dsp:spPr>
        <a:xfrm>
          <a:off x="0" y="1824566"/>
          <a:ext cx="4099947" cy="1824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The UK Office for National Statistics use both to assess population welfare (Dodge et al., 2012).</a:t>
          </a:r>
          <a:endParaRPr lang="en-US" sz="2100" kern="1200"/>
        </a:p>
      </dsp:txBody>
      <dsp:txXfrm>
        <a:off x="0" y="1824566"/>
        <a:ext cx="4099947" cy="182456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FC9F14-3F92-4369-B261-AF22C75572C7}">
      <dsp:nvSpPr>
        <dsp:cNvPr id="0" name=""/>
        <dsp:cNvSpPr/>
      </dsp:nvSpPr>
      <dsp:spPr>
        <a:xfrm>
          <a:off x="225559" y="699600"/>
          <a:ext cx="1147996" cy="190800"/>
        </a:xfrm>
        <a:prstGeom prst="homePlate">
          <a:avLst>
            <a:gd name="adj" fmla="val 40000"/>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w="9525" cap="rnd" cmpd="sng" algn="ctr">
          <a:solidFill>
            <a:schemeClr val="accent3">
              <a:hueOff val="0"/>
              <a:satOff val="0"/>
              <a:lumOff val="0"/>
              <a:alphaOff val="0"/>
            </a:schemeClr>
          </a:solidFill>
          <a:prstDash val="solid"/>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1">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488950">
            <a:lnSpc>
              <a:spcPct val="90000"/>
            </a:lnSpc>
            <a:spcBef>
              <a:spcPct val="0"/>
            </a:spcBef>
            <a:spcAft>
              <a:spcPct val="35000"/>
            </a:spcAft>
            <a:buNone/>
          </a:pPr>
          <a:r>
            <a:rPr lang="en-US" sz="1100" kern="1200"/>
            <a:t>1987</a:t>
          </a:r>
        </a:p>
      </dsp:txBody>
      <dsp:txXfrm>
        <a:off x="225559" y="699600"/>
        <a:ext cx="1109836" cy="190800"/>
      </dsp:txXfrm>
    </dsp:sp>
    <dsp:sp modelId="{ADC0F469-4A43-42EC-ADB1-2763682FDEEB}">
      <dsp:nvSpPr>
        <dsp:cNvPr id="0" name=""/>
        <dsp:cNvSpPr/>
      </dsp:nvSpPr>
      <dsp:spPr>
        <a:xfrm>
          <a:off x="2337" y="0"/>
          <a:ext cx="1594439" cy="508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7790" rIns="0" bIns="97790" numCol="1" spcCol="1270" anchor="b" anchorCtr="1">
          <a:noAutofit/>
        </a:bodyPr>
        <a:lstStyle/>
        <a:p>
          <a:pPr marL="0" lvl="0" indent="0" algn="ctr" defTabSz="488950">
            <a:lnSpc>
              <a:spcPct val="90000"/>
            </a:lnSpc>
            <a:spcBef>
              <a:spcPct val="0"/>
            </a:spcBef>
            <a:spcAft>
              <a:spcPct val="35000"/>
            </a:spcAft>
            <a:buNone/>
          </a:pPr>
          <a:r>
            <a:rPr lang="en-US" sz="1100" kern="1200" dirty="0" err="1"/>
            <a:t>Characterised</a:t>
          </a:r>
          <a:r>
            <a:rPr lang="en-US" sz="1100" kern="1200" dirty="0"/>
            <a:t> as "development that satisfies the requirements of the present without </a:t>
          </a:r>
          <a:r>
            <a:rPr lang="en-US" sz="1100" kern="1200" dirty="0" err="1"/>
            <a:t>jeopardising</a:t>
          </a:r>
          <a:r>
            <a:rPr lang="en-US" sz="1100" kern="1200" dirty="0"/>
            <a:t> the capacity of future generations to fulfil their own requirements" (UN,1987).</a:t>
          </a:r>
        </a:p>
      </dsp:txBody>
      <dsp:txXfrm>
        <a:off x="2337" y="0"/>
        <a:ext cx="1594439" cy="508800"/>
      </dsp:txXfrm>
    </dsp:sp>
    <dsp:sp modelId="{8093E9AD-19CA-47D9-9319-5E1CFAD9755A}">
      <dsp:nvSpPr>
        <dsp:cNvPr id="0" name=""/>
        <dsp:cNvSpPr/>
      </dsp:nvSpPr>
      <dsp:spPr>
        <a:xfrm>
          <a:off x="1373555" y="795000"/>
          <a:ext cx="446442" cy="0"/>
        </a:xfrm>
        <a:custGeom>
          <a:avLst/>
          <a:gdLst/>
          <a:ahLst/>
          <a:cxnLst/>
          <a:rect l="0" t="0" r="0" b="0"/>
          <a:pathLst>
            <a:path>
              <a:moveTo>
                <a:pt x="0" y="0"/>
              </a:moveTo>
              <a:lnTo>
                <a:pt x="446442" y="0"/>
              </a:lnTo>
            </a:path>
          </a:pathLst>
        </a:custGeom>
        <a:noFill/>
        <a:ln w="9525" cap="rnd"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1">
          <a:scrgbClr r="0" g="0" b="0"/>
        </a:fillRef>
        <a:effectRef idx="2">
          <a:scrgbClr r="0" g="0" b="0"/>
        </a:effectRef>
        <a:fontRef idx="minor"/>
      </dsp:style>
    </dsp:sp>
    <dsp:sp modelId="{F9C852A2-AD04-4E59-80E9-3CA45B1A202C}">
      <dsp:nvSpPr>
        <dsp:cNvPr id="0" name=""/>
        <dsp:cNvSpPr/>
      </dsp:nvSpPr>
      <dsp:spPr>
        <a:xfrm>
          <a:off x="799557" y="540600"/>
          <a:ext cx="0" cy="159000"/>
        </a:xfrm>
        <a:prstGeom prst="line">
          <a:avLst/>
        </a:prstGeom>
        <a:noFill/>
        <a:ln w="12700" cap="rnd" cmpd="sng" algn="ctr">
          <a:solidFill>
            <a:schemeClr val="accent3">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42F308D9-40EF-4ECE-A545-E1FDA2B54A39}">
      <dsp:nvSpPr>
        <dsp:cNvPr id="0" name=""/>
        <dsp:cNvSpPr/>
      </dsp:nvSpPr>
      <dsp:spPr>
        <a:xfrm>
          <a:off x="783657" y="508800"/>
          <a:ext cx="31800" cy="31800"/>
        </a:xfrm>
        <a:prstGeom prst="rect">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a:noFill/>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0">
          <a:scrgbClr r="0" g="0" b="0"/>
        </a:lnRef>
        <a:fillRef idx="3">
          <a:scrgbClr r="0" g="0" b="0"/>
        </a:fillRef>
        <a:effectRef idx="3">
          <a:scrgbClr r="0" g="0" b="0"/>
        </a:effectRef>
        <a:fontRef idx="minor">
          <a:schemeClr val="lt1"/>
        </a:fontRef>
      </dsp:style>
    </dsp:sp>
    <dsp:sp modelId="{46E080C5-99F3-4717-A38A-FDA29ACD4A5E}">
      <dsp:nvSpPr>
        <dsp:cNvPr id="0" name=""/>
        <dsp:cNvSpPr/>
      </dsp:nvSpPr>
      <dsp:spPr>
        <a:xfrm>
          <a:off x="1819998" y="699600"/>
          <a:ext cx="1147996" cy="190800"/>
        </a:xfrm>
        <a:prstGeom prst="hexagon">
          <a:avLst>
            <a:gd name="adj" fmla="val 40000"/>
            <a:gd name="vf" fmla="val 115470"/>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w="9525" cap="rnd" cmpd="sng" algn="ctr">
          <a:solidFill>
            <a:schemeClr val="accent3">
              <a:hueOff val="0"/>
              <a:satOff val="0"/>
              <a:lumOff val="0"/>
              <a:alphaOff val="0"/>
            </a:schemeClr>
          </a:solidFill>
          <a:prstDash val="solid"/>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1">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488950">
            <a:lnSpc>
              <a:spcPct val="90000"/>
            </a:lnSpc>
            <a:spcBef>
              <a:spcPct val="0"/>
            </a:spcBef>
            <a:spcAft>
              <a:spcPct val="35000"/>
            </a:spcAft>
            <a:buNone/>
          </a:pPr>
          <a:r>
            <a:rPr lang="en-US" sz="1100" kern="1200"/>
            <a:t>2020</a:t>
          </a:r>
        </a:p>
      </dsp:txBody>
      <dsp:txXfrm>
        <a:off x="1941104" y="719728"/>
        <a:ext cx="905784" cy="150544"/>
      </dsp:txXfrm>
    </dsp:sp>
    <dsp:sp modelId="{E15E75DF-8C8A-4295-9962-3BD775A8ED26}">
      <dsp:nvSpPr>
        <dsp:cNvPr id="0" name=""/>
        <dsp:cNvSpPr/>
      </dsp:nvSpPr>
      <dsp:spPr>
        <a:xfrm>
          <a:off x="1596776" y="1081200"/>
          <a:ext cx="1594439" cy="508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7790" rIns="0" bIns="97790" numCol="1" spcCol="1270" anchor="t" anchorCtr="1">
          <a:noAutofit/>
        </a:bodyPr>
        <a:lstStyle/>
        <a:p>
          <a:pPr marL="0" lvl="0" indent="0" algn="ctr" defTabSz="488950">
            <a:lnSpc>
              <a:spcPct val="90000"/>
            </a:lnSpc>
            <a:spcBef>
              <a:spcPct val="0"/>
            </a:spcBef>
            <a:spcAft>
              <a:spcPct val="35000"/>
            </a:spcAft>
            <a:buNone/>
          </a:pPr>
          <a:r>
            <a:rPr lang="en-US" sz="1100" kern="1200" dirty="0"/>
            <a:t>The NHS intends to reduce carbon emissions by 80% by 2028–2032, demonstrating its commitment to environmental sustainability (NHS, 2020).</a:t>
          </a:r>
        </a:p>
      </dsp:txBody>
      <dsp:txXfrm>
        <a:off x="1596776" y="1081200"/>
        <a:ext cx="1594439" cy="508800"/>
      </dsp:txXfrm>
    </dsp:sp>
    <dsp:sp modelId="{1E57AA0B-AD3D-4382-A86B-57F5BF41C489}">
      <dsp:nvSpPr>
        <dsp:cNvPr id="0" name=""/>
        <dsp:cNvSpPr/>
      </dsp:nvSpPr>
      <dsp:spPr>
        <a:xfrm>
          <a:off x="2967994" y="795000"/>
          <a:ext cx="446442" cy="0"/>
        </a:xfrm>
        <a:custGeom>
          <a:avLst/>
          <a:gdLst/>
          <a:ahLst/>
          <a:cxnLst/>
          <a:rect l="0" t="0" r="0" b="0"/>
          <a:pathLst>
            <a:path>
              <a:moveTo>
                <a:pt x="0" y="0"/>
              </a:moveTo>
              <a:lnTo>
                <a:pt x="446442" y="0"/>
              </a:lnTo>
            </a:path>
          </a:pathLst>
        </a:custGeom>
        <a:noFill/>
        <a:ln w="9525" cap="rnd"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1">
          <a:scrgbClr r="0" g="0" b="0"/>
        </a:fillRef>
        <a:effectRef idx="2">
          <a:scrgbClr r="0" g="0" b="0"/>
        </a:effectRef>
        <a:fontRef idx="minor"/>
      </dsp:style>
    </dsp:sp>
    <dsp:sp modelId="{B2DB5855-96C0-48AB-B599-810592722A45}">
      <dsp:nvSpPr>
        <dsp:cNvPr id="0" name=""/>
        <dsp:cNvSpPr/>
      </dsp:nvSpPr>
      <dsp:spPr>
        <a:xfrm>
          <a:off x="2393996" y="890400"/>
          <a:ext cx="0" cy="159000"/>
        </a:xfrm>
        <a:prstGeom prst="line">
          <a:avLst/>
        </a:prstGeom>
        <a:noFill/>
        <a:ln w="12700" cap="rnd" cmpd="sng" algn="ctr">
          <a:solidFill>
            <a:schemeClr val="accent3">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08DDFC8E-BCCE-4CFB-A857-6BA28198B25A}">
      <dsp:nvSpPr>
        <dsp:cNvPr id="0" name=""/>
        <dsp:cNvSpPr/>
      </dsp:nvSpPr>
      <dsp:spPr>
        <a:xfrm>
          <a:off x="2378096" y="1049400"/>
          <a:ext cx="31800" cy="31800"/>
        </a:xfrm>
        <a:prstGeom prst="rect">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a:noFill/>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0">
          <a:scrgbClr r="0" g="0" b="0"/>
        </a:lnRef>
        <a:fillRef idx="3">
          <a:scrgbClr r="0" g="0" b="0"/>
        </a:fillRef>
        <a:effectRef idx="3">
          <a:scrgbClr r="0" g="0" b="0"/>
        </a:effectRef>
        <a:fontRef idx="minor">
          <a:schemeClr val="lt1"/>
        </a:fontRef>
      </dsp:style>
    </dsp:sp>
    <dsp:sp modelId="{AF06A899-4AE2-4306-A9A4-71ACA9A53387}">
      <dsp:nvSpPr>
        <dsp:cNvPr id="0" name=""/>
        <dsp:cNvSpPr/>
      </dsp:nvSpPr>
      <dsp:spPr>
        <a:xfrm rot="10800000">
          <a:off x="3414437" y="699600"/>
          <a:ext cx="1147996" cy="190800"/>
        </a:xfrm>
        <a:prstGeom prst="homePlate">
          <a:avLst>
            <a:gd name="adj" fmla="val 40000"/>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w="9525" cap="rnd" cmpd="sng" algn="ctr">
          <a:solidFill>
            <a:schemeClr val="accent3">
              <a:hueOff val="0"/>
              <a:satOff val="0"/>
              <a:lumOff val="0"/>
              <a:alphaOff val="0"/>
            </a:schemeClr>
          </a:solidFill>
          <a:prstDash val="solid"/>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1">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488950">
            <a:lnSpc>
              <a:spcPct val="90000"/>
            </a:lnSpc>
            <a:spcBef>
              <a:spcPct val="0"/>
            </a:spcBef>
            <a:spcAft>
              <a:spcPct val="35000"/>
            </a:spcAft>
            <a:buNone/>
          </a:pPr>
          <a:r>
            <a:rPr lang="en-US" sz="1100" kern="1200"/>
            <a:t>2020</a:t>
          </a:r>
        </a:p>
      </dsp:txBody>
      <dsp:txXfrm rot="10800000">
        <a:off x="3452597" y="699600"/>
        <a:ext cx="1109836" cy="190800"/>
      </dsp:txXfrm>
    </dsp:sp>
    <dsp:sp modelId="{16077EA6-F469-466D-980D-A7A5667663C2}">
      <dsp:nvSpPr>
        <dsp:cNvPr id="0" name=""/>
        <dsp:cNvSpPr/>
      </dsp:nvSpPr>
      <dsp:spPr>
        <a:xfrm>
          <a:off x="3191216" y="0"/>
          <a:ext cx="1594439" cy="508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7790" rIns="0" bIns="97790" numCol="1" spcCol="1270" anchor="b" anchorCtr="1">
          <a:noAutofit/>
        </a:bodyPr>
        <a:lstStyle/>
        <a:p>
          <a:pPr marL="0" lvl="0" indent="0" algn="ctr" defTabSz="488950">
            <a:lnSpc>
              <a:spcPct val="90000"/>
            </a:lnSpc>
            <a:spcBef>
              <a:spcPct val="0"/>
            </a:spcBef>
            <a:spcAft>
              <a:spcPct val="35000"/>
            </a:spcAft>
            <a:buNone/>
          </a:pPr>
          <a:r>
            <a:rPr lang="en-US" sz="1100" kern="1200" dirty="0"/>
            <a:t>The three pillars: environmental (net zero NHS), social (health justice), and economic (cost-effective care) (NHS, 2020).</a:t>
          </a:r>
        </a:p>
      </dsp:txBody>
      <dsp:txXfrm>
        <a:off x="3191216" y="0"/>
        <a:ext cx="1594439" cy="508800"/>
      </dsp:txXfrm>
    </dsp:sp>
    <dsp:sp modelId="{9147E9CC-8A42-4987-A7E4-914982543037}">
      <dsp:nvSpPr>
        <dsp:cNvPr id="0" name=""/>
        <dsp:cNvSpPr/>
      </dsp:nvSpPr>
      <dsp:spPr>
        <a:xfrm>
          <a:off x="3988435" y="540600"/>
          <a:ext cx="0" cy="159000"/>
        </a:xfrm>
        <a:prstGeom prst="line">
          <a:avLst/>
        </a:prstGeom>
        <a:noFill/>
        <a:ln w="12700" cap="rnd" cmpd="sng" algn="ctr">
          <a:solidFill>
            <a:schemeClr val="accent3">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03CE2B46-A2D0-4FDB-A3F5-1F87AA4C37C6}">
      <dsp:nvSpPr>
        <dsp:cNvPr id="0" name=""/>
        <dsp:cNvSpPr/>
      </dsp:nvSpPr>
      <dsp:spPr>
        <a:xfrm>
          <a:off x="3972535" y="508800"/>
          <a:ext cx="31800" cy="31800"/>
        </a:xfrm>
        <a:prstGeom prst="rect">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a:noFill/>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0">
          <a:scrgbClr r="0" g="0" b="0"/>
        </a:lnRef>
        <a:fillRef idx="3">
          <a:scrgbClr r="0" g="0" b="0"/>
        </a:fillRef>
        <a:effectRef idx="3">
          <a:scrgbClr r="0" g="0" b="0"/>
        </a:effectRef>
        <a:fontRef idx="minor">
          <a:schemeClr val="lt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D5FE84-2053-4F20-9C2C-C6946CFC3006}">
      <dsp:nvSpPr>
        <dsp:cNvPr id="0" name=""/>
        <dsp:cNvSpPr/>
      </dsp:nvSpPr>
      <dsp:spPr>
        <a:xfrm>
          <a:off x="135029" y="810"/>
          <a:ext cx="1823755" cy="1094253"/>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defRPr cap="all"/>
          </a:pPr>
          <a:r>
            <a:rPr lang="en-GB" sz="800" kern="1200" dirty="0"/>
            <a:t>Fit for the Future: 10 Year Health Plan for England establishes objectives for cancer screening, diabetes prevention, and carbon reduction. (Government, 2025).</a:t>
          </a:r>
          <a:endParaRPr lang="en-US" sz="800" kern="1200" dirty="0"/>
        </a:p>
      </dsp:txBody>
      <dsp:txXfrm>
        <a:off x="135029" y="810"/>
        <a:ext cx="1823755" cy="1094253"/>
      </dsp:txXfrm>
    </dsp:sp>
    <dsp:sp modelId="{5A80ED94-7A1D-442C-94E2-FFFD332963CB}">
      <dsp:nvSpPr>
        <dsp:cNvPr id="0" name=""/>
        <dsp:cNvSpPr/>
      </dsp:nvSpPr>
      <dsp:spPr>
        <a:xfrm>
          <a:off x="2141161" y="810"/>
          <a:ext cx="1823755" cy="1094253"/>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defRPr cap="all"/>
          </a:pPr>
          <a:r>
            <a:rPr lang="en-GB" sz="800" kern="1200" dirty="0"/>
            <a:t>NICE provides guidance to local authorities on addressing health disparities. (NICE, 2025).</a:t>
          </a:r>
          <a:br>
            <a:rPr lang="en-GB" sz="800" kern="1200" dirty="0"/>
          </a:br>
          <a:endParaRPr lang="en-US" sz="800" kern="1200" dirty="0"/>
        </a:p>
      </dsp:txBody>
      <dsp:txXfrm>
        <a:off x="2141161" y="810"/>
        <a:ext cx="1823755" cy="1094253"/>
      </dsp:txXfrm>
    </dsp:sp>
    <dsp:sp modelId="{B2AD08BC-2E2E-49A3-852C-64DE3F4E9221}">
      <dsp:nvSpPr>
        <dsp:cNvPr id="0" name=""/>
        <dsp:cNvSpPr/>
      </dsp:nvSpPr>
      <dsp:spPr>
        <a:xfrm>
          <a:off x="135029" y="1277439"/>
          <a:ext cx="1823755" cy="1094253"/>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defRPr cap="all"/>
          </a:pPr>
          <a:r>
            <a:rPr lang="en-GB" sz="800" kern="1200"/>
            <a:t>The World Health Organization's "Health in All Policies" framework is used in local authority planning (WHO, 2014).</a:t>
          </a:r>
          <a:endParaRPr lang="en-US" sz="800" kern="1200"/>
        </a:p>
      </dsp:txBody>
      <dsp:txXfrm>
        <a:off x="135029" y="1277439"/>
        <a:ext cx="1823755" cy="1094253"/>
      </dsp:txXfrm>
    </dsp:sp>
    <dsp:sp modelId="{61C020BE-0EEF-46C4-BA65-43D6A987C24D}">
      <dsp:nvSpPr>
        <dsp:cNvPr id="0" name=""/>
        <dsp:cNvSpPr/>
      </dsp:nvSpPr>
      <dsp:spPr>
        <a:xfrm>
          <a:off x="2141161" y="1277439"/>
          <a:ext cx="1823755" cy="1094253"/>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defRPr cap="all"/>
          </a:pPr>
          <a:r>
            <a:rPr lang="en-GB" sz="800" kern="1200" dirty="0"/>
            <a:t>Mandates all NHS entities and Integrated Care Systems (ICSs) to advocate for equality and eradicate prejudice concerning nine protected characteristics (Equality Act, 2010).</a:t>
          </a:r>
          <a:endParaRPr lang="en-US" sz="800" kern="1200" dirty="0"/>
        </a:p>
      </dsp:txBody>
      <dsp:txXfrm>
        <a:off x="2141161" y="1277439"/>
        <a:ext cx="1823755" cy="1094253"/>
      </dsp:txXfrm>
    </dsp:sp>
    <dsp:sp modelId="{02DBD68C-02CE-41A5-BBDF-141FFD68DF61}">
      <dsp:nvSpPr>
        <dsp:cNvPr id="0" name=""/>
        <dsp:cNvSpPr/>
      </dsp:nvSpPr>
      <dsp:spPr>
        <a:xfrm>
          <a:off x="135029" y="2554068"/>
          <a:ext cx="1823755" cy="1094253"/>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defRPr cap="all"/>
          </a:pPr>
          <a:r>
            <a:rPr lang="en-GB" sz="800" kern="1200" dirty="0"/>
            <a:t>The Health and Care Act 2022 established Integrated Care Systems (ICSs) in England as statutory entities to provide coordinated care, enhance population health, and ensure local accountability (Health and Care Act, 2022; GOV.UK, 2024).</a:t>
          </a:r>
          <a:endParaRPr lang="en-US" sz="800" kern="1200" dirty="0"/>
        </a:p>
      </dsp:txBody>
      <dsp:txXfrm>
        <a:off x="135029" y="2554068"/>
        <a:ext cx="1823755" cy="1094253"/>
      </dsp:txXfrm>
    </dsp:sp>
    <dsp:sp modelId="{BE2987DB-BDA0-4196-B7D7-9D2EE9E22F85}">
      <dsp:nvSpPr>
        <dsp:cNvPr id="0" name=""/>
        <dsp:cNvSpPr/>
      </dsp:nvSpPr>
      <dsp:spPr>
        <a:xfrm>
          <a:off x="2141161" y="2554068"/>
          <a:ext cx="1823755" cy="1094253"/>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Currently, 42 Integrated Care Systems (ICSs) include all of England, uniting NHS, local government, and voluntary sector collaborators for comprehensive population health management (The King’s Fund, 2024).</a:t>
          </a:r>
          <a:endParaRPr lang="en-US" sz="800" kern="1200" dirty="0"/>
        </a:p>
      </dsp:txBody>
      <dsp:txXfrm>
        <a:off x="2141161" y="2554068"/>
        <a:ext cx="1823755" cy="109425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EF85C8-B596-495E-81E1-86685C72F8B2}">
      <dsp:nvSpPr>
        <dsp:cNvPr id="0" name=""/>
        <dsp:cNvSpPr/>
      </dsp:nvSpPr>
      <dsp:spPr>
        <a:xfrm>
          <a:off x="318013" y="994630"/>
          <a:ext cx="518906" cy="5189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13F64E2-13C4-4E55-AD9C-9CC585AA5D7F}">
      <dsp:nvSpPr>
        <dsp:cNvPr id="0" name=""/>
        <dsp:cNvSpPr/>
      </dsp:nvSpPr>
      <dsp:spPr>
        <a:xfrm>
          <a:off x="904" y="1762632"/>
          <a:ext cx="1153125" cy="891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Smart gadgets, such as remote monitoring, enhance freedom in adult social care; nonetheless, they pose a danger of digital isolation for older individuals (Hamblin, 2022).</a:t>
          </a:r>
          <a:br>
            <a:rPr lang="en-GB" sz="1100" kern="1200" dirty="0"/>
          </a:br>
          <a:endParaRPr lang="en-US" sz="1100" kern="1200" dirty="0"/>
        </a:p>
      </dsp:txBody>
      <dsp:txXfrm>
        <a:off x="904" y="1762632"/>
        <a:ext cx="1153125" cy="891870"/>
      </dsp:txXfrm>
    </dsp:sp>
    <dsp:sp modelId="{965AE19D-EFA8-4BD5-9758-8BB910DE0230}">
      <dsp:nvSpPr>
        <dsp:cNvPr id="0" name=""/>
        <dsp:cNvSpPr/>
      </dsp:nvSpPr>
      <dsp:spPr>
        <a:xfrm>
          <a:off x="1672935" y="994630"/>
          <a:ext cx="518906" cy="5189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E553F71-1F6F-406E-9279-BA57920A68A4}">
      <dsp:nvSpPr>
        <dsp:cNvPr id="0" name=""/>
        <dsp:cNvSpPr/>
      </dsp:nvSpPr>
      <dsp:spPr>
        <a:xfrm>
          <a:off x="1355826" y="1762632"/>
          <a:ext cx="1153125" cy="891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Integrated care systems (ICSs) in England use collaborative community resources, such as volunteer groups and social prescribing, to enhance health outcomes and decrease emergency department visits (Corrigan et al., 2024).</a:t>
          </a:r>
          <a:br>
            <a:rPr lang="en-GB" sz="1100" kern="1200" dirty="0"/>
          </a:br>
          <a:endParaRPr lang="en-US" sz="1100" kern="1200" dirty="0"/>
        </a:p>
      </dsp:txBody>
      <dsp:txXfrm>
        <a:off x="1355826" y="1762632"/>
        <a:ext cx="1153125" cy="891870"/>
      </dsp:txXfrm>
    </dsp:sp>
    <dsp:sp modelId="{4001176D-220E-41B4-815D-218C478846BC}">
      <dsp:nvSpPr>
        <dsp:cNvPr id="0" name=""/>
        <dsp:cNvSpPr/>
      </dsp:nvSpPr>
      <dsp:spPr>
        <a:xfrm>
          <a:off x="3027857" y="994630"/>
          <a:ext cx="518906" cy="5189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842E10F-B7D4-4855-BBCD-B194E997470B}">
      <dsp:nvSpPr>
        <dsp:cNvPr id="0" name=""/>
        <dsp:cNvSpPr/>
      </dsp:nvSpPr>
      <dsp:spPr>
        <a:xfrm>
          <a:off x="2710747" y="1762632"/>
          <a:ext cx="1153125" cy="891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Innovative frameworks for prioritisation in Integrated Care Systems (ICSs) facilitate the allocation of scarce resources and enhance local responsibility (Collins et al., 2023).</a:t>
          </a:r>
          <a:br>
            <a:rPr lang="en-GB" sz="1100" kern="1200" dirty="0"/>
          </a:br>
          <a:endParaRPr lang="en-US" sz="1100" kern="1200" dirty="0"/>
        </a:p>
      </dsp:txBody>
      <dsp:txXfrm>
        <a:off x="2710747" y="1762632"/>
        <a:ext cx="1153125" cy="891870"/>
      </dsp:txXfrm>
    </dsp:sp>
    <dsp:sp modelId="{24E844FF-E9CC-4A48-A68F-AC6EB16EA6C7}">
      <dsp:nvSpPr>
        <dsp:cNvPr id="0" name=""/>
        <dsp:cNvSpPr/>
      </dsp:nvSpPr>
      <dsp:spPr>
        <a:xfrm>
          <a:off x="4382779" y="994630"/>
          <a:ext cx="518906" cy="51890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53BE09F-CA56-45C8-9AFB-C909AEC12230}">
      <dsp:nvSpPr>
        <dsp:cNvPr id="0" name=""/>
        <dsp:cNvSpPr/>
      </dsp:nvSpPr>
      <dsp:spPr>
        <a:xfrm>
          <a:off x="4065669" y="1762632"/>
          <a:ext cx="1153125" cy="891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During COVID-19, adult social care personnel experienced burnout and moral harm, underscoring the need for enhanced staff wellbeing support (Davies et al., 2025).</a:t>
          </a:r>
          <a:endParaRPr lang="en-US" sz="1100" kern="1200" dirty="0"/>
        </a:p>
      </dsp:txBody>
      <dsp:txXfrm>
        <a:off x="4065669" y="1762632"/>
        <a:ext cx="1153125" cy="89187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58C2CB-B823-467F-B6B7-86E2C71CF459}">
      <dsp:nvSpPr>
        <dsp:cNvPr id="0" name=""/>
        <dsp:cNvSpPr/>
      </dsp:nvSpPr>
      <dsp:spPr>
        <a:xfrm>
          <a:off x="1698695" y="357"/>
          <a:ext cx="1822307" cy="1822307"/>
        </a:xfrm>
        <a:prstGeom prst="downArrow">
          <a:avLst>
            <a:gd name="adj1" fmla="val 50000"/>
            <a:gd name="adj2" fmla="val 35000"/>
          </a:avLst>
        </a:prstGeom>
        <a:gradFill rotWithShape="0">
          <a:gsLst>
            <a:gs pos="0">
              <a:schemeClr val="accent6">
                <a:hueOff val="0"/>
                <a:satOff val="0"/>
                <a:lumOff val="0"/>
                <a:alphaOff val="0"/>
                <a:tint val="98000"/>
                <a:lumMod val="100000"/>
              </a:schemeClr>
            </a:gs>
            <a:gs pos="100000">
              <a:schemeClr val="accent6">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784" tIns="49784" rIns="49784" bIns="49784" numCol="1" spcCol="1270" anchor="ctr" anchorCtr="0">
          <a:noAutofit/>
        </a:bodyPr>
        <a:lstStyle/>
        <a:p>
          <a:pPr marL="0" lvl="0" indent="0" algn="ctr" defTabSz="311150">
            <a:lnSpc>
              <a:spcPct val="90000"/>
            </a:lnSpc>
            <a:spcBef>
              <a:spcPct val="0"/>
            </a:spcBef>
            <a:spcAft>
              <a:spcPct val="35000"/>
            </a:spcAft>
            <a:buNone/>
          </a:pPr>
          <a:r>
            <a:rPr lang="en-GB" sz="700" kern="1200" dirty="0"/>
            <a:t>Seeks to prevent Type 2 diabetes with early detection and lifestyle modifications. (NHS, 2022).</a:t>
          </a:r>
          <a:br>
            <a:rPr lang="en-GB" sz="700" kern="1200" dirty="0"/>
          </a:br>
          <a:endParaRPr lang="en-US" sz="700" kern="1200" dirty="0"/>
        </a:p>
      </dsp:txBody>
      <dsp:txXfrm>
        <a:off x="2154272" y="357"/>
        <a:ext cx="911153" cy="1503403"/>
      </dsp:txXfrm>
    </dsp:sp>
    <dsp:sp modelId="{75017152-2E8D-4FC1-AF21-2509620F3E0D}">
      <dsp:nvSpPr>
        <dsp:cNvPr id="0" name=""/>
        <dsp:cNvSpPr/>
      </dsp:nvSpPr>
      <dsp:spPr>
        <a:xfrm rot="7200000">
          <a:off x="2753001" y="1826468"/>
          <a:ext cx="1822307" cy="1822307"/>
        </a:xfrm>
        <a:prstGeom prst="downArrow">
          <a:avLst>
            <a:gd name="adj1" fmla="val 50000"/>
            <a:gd name="adj2" fmla="val 35000"/>
          </a:avLst>
        </a:prstGeom>
        <a:gradFill rotWithShape="0">
          <a:gsLst>
            <a:gs pos="0">
              <a:schemeClr val="accent6">
                <a:hueOff val="0"/>
                <a:satOff val="0"/>
                <a:lumOff val="0"/>
                <a:alphaOff val="0"/>
                <a:tint val="98000"/>
                <a:lumMod val="100000"/>
              </a:schemeClr>
            </a:gs>
            <a:gs pos="100000">
              <a:schemeClr val="accent6">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784" tIns="49784" rIns="49784" bIns="49784" numCol="1" spcCol="1270" anchor="ctr" anchorCtr="0">
          <a:noAutofit/>
        </a:bodyPr>
        <a:lstStyle/>
        <a:p>
          <a:pPr marL="0" lvl="0" indent="0" algn="ctr" defTabSz="311150">
            <a:lnSpc>
              <a:spcPct val="90000"/>
            </a:lnSpc>
            <a:spcBef>
              <a:spcPct val="0"/>
            </a:spcBef>
            <a:spcAft>
              <a:spcPct val="35000"/>
            </a:spcAft>
            <a:buNone/>
          </a:pPr>
          <a:r>
            <a:rPr lang="en-GB" sz="700" kern="1200" dirty="0"/>
            <a:t>Since 2016, over 1 million individuals have been referred, with 49% attaining weight reduction. (National Health Service, 2023).</a:t>
          </a:r>
          <a:br>
            <a:rPr lang="en-GB" sz="700" kern="1200" dirty="0"/>
          </a:br>
          <a:endParaRPr lang="en-US" sz="700" kern="1200" dirty="0"/>
        </a:p>
      </dsp:txBody>
      <dsp:txXfrm rot="-5400000">
        <a:off x="3050542" y="2361771"/>
        <a:ext cx="1503403" cy="911153"/>
      </dsp:txXfrm>
    </dsp:sp>
    <dsp:sp modelId="{29A99E77-6340-4403-A72E-F3DC7EFAD186}">
      <dsp:nvSpPr>
        <dsp:cNvPr id="0" name=""/>
        <dsp:cNvSpPr/>
      </dsp:nvSpPr>
      <dsp:spPr>
        <a:xfrm rot="14400000">
          <a:off x="644390" y="1826468"/>
          <a:ext cx="1822307" cy="1822307"/>
        </a:xfrm>
        <a:prstGeom prst="downArrow">
          <a:avLst>
            <a:gd name="adj1" fmla="val 50000"/>
            <a:gd name="adj2" fmla="val 35000"/>
          </a:avLst>
        </a:prstGeom>
        <a:gradFill rotWithShape="0">
          <a:gsLst>
            <a:gs pos="0">
              <a:schemeClr val="accent6">
                <a:hueOff val="0"/>
                <a:satOff val="0"/>
                <a:lumOff val="0"/>
                <a:alphaOff val="0"/>
                <a:tint val="98000"/>
                <a:lumMod val="100000"/>
              </a:schemeClr>
            </a:gs>
            <a:gs pos="100000">
              <a:schemeClr val="accent6">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784" tIns="49784" rIns="49784" bIns="49784" numCol="1" spcCol="1270" anchor="ctr" anchorCtr="0">
          <a:noAutofit/>
        </a:bodyPr>
        <a:lstStyle/>
        <a:p>
          <a:pPr marL="0" lvl="0" indent="0" algn="ctr" defTabSz="311150">
            <a:lnSpc>
              <a:spcPct val="90000"/>
            </a:lnSpc>
            <a:spcBef>
              <a:spcPct val="0"/>
            </a:spcBef>
            <a:spcAft>
              <a:spcPct val="35000"/>
            </a:spcAft>
            <a:buNone/>
          </a:pPr>
          <a:r>
            <a:rPr lang="en-GB" sz="700" kern="1200" dirty="0"/>
            <a:t>Employs the Health Belief Model: perceived vulnerability (pre-diabetes diagnosis), perceived advantages (lifestyle modification), obstacles (time, motivation), signals to action (general practitioner referral). (</a:t>
          </a:r>
          <a:r>
            <a:rPr lang="en-GB" sz="700" kern="1200" dirty="0" err="1"/>
            <a:t>Alyafei</a:t>
          </a:r>
          <a:r>
            <a:rPr lang="en-GB" sz="700" kern="1200" dirty="0"/>
            <a:t> et al., 2024).</a:t>
          </a:r>
          <a:endParaRPr lang="en-US" sz="700" kern="1200" dirty="0"/>
        </a:p>
      </dsp:txBody>
      <dsp:txXfrm rot="5400000">
        <a:off x="665753" y="2361771"/>
        <a:ext cx="1503403" cy="911153"/>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6/7/layout/HexagonTimeline">
  <dgm:title val="Hexagon Timeline"/>
  <dgm:desc val="Use to show a list of events in chronological order. An invisible box contains the description while the date is shown in hexagons, except for the first and last node where the date is shown in a home shape. It can display large amount of text with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1" val="20"/>
      <dgm:constr type="primFontSz" for="des" forName="Childtext1" val="20"/>
      <dgm:constr type="primFontSz" for="des" forName="Childtext1" refType="primFontSz" refFor="des" refForName="Parent1" op="lte"/>
      <dgm:constr type="w" for="ch" forName="composite" refType="w"/>
      <dgm:constr type="h" for="ch" forName="composite" refType="h"/>
      <dgm:constr type="w" for="ch" forName="spaceBetweenRectangles" refType="w" fact="0"/>
      <dgm:constr type="h" for="ch" forName="spaceBetweenRectangles" refType="h" fact="0"/>
      <dgm:constr type="primFontSz" for="des" forName="Parent1" op="equ"/>
      <dgm:constr type="primFontSz" for="des" forName="Childtext1" op="equ"/>
    </dgm:constrLst>
    <dgm:forEach name="nodesForEach" axis="ch" ptType="node">
      <dgm:layoutNode name="composite">
        <dgm:alg type="composite"/>
        <dgm:shape xmlns:r="http://schemas.openxmlformats.org/officeDocument/2006/relationships" r:blip="">
          <dgm:adjLst/>
        </dgm:shape>
        <dgm:choose name="casesForSnakingLogic">
          <dgm:if name="Name7" axis="self" ptType="node" func="posOdd" op="equ" val="1">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t" for="ch" forName="Childtext1" refType="h" fact="0"/>
              <dgm:constr type="w" for="ch" forName="ConnectLine"/>
              <dgm:constr type="h" for="ch" forName="ConnectLine" refType="h" fact="0.1"/>
              <dgm:constr type="b" for="ch" forName="ConnectLine" refType="t" refFor="ch" refForName="Parent1"/>
              <dgm:constr type="ctrX" for="ch" forName="ConnectLine" refType="w" fact="0.5"/>
              <dgm:constr type="w" for="ch" forName="ConnectLineEnd" refType="h" fact="0.02"/>
              <dgm:constr type="h" for="ch" forName="ConnectLineEnd" refType="h" fact="0.02"/>
              <dgm:constr type="b" for="ch" forName="ConnectLineEnd" refType="t" refFor="ch" refForName="ConnectLine"/>
              <dgm:constr type="ctrX" for="ch" forName="ConnectLineEnd" refType="ctrX" refFor="ch" refForName="ConnectLine"/>
              <dgm:constr type="w" for="ch" forName="EmptyPane" refType="w"/>
              <dgm:constr type="b" for="ch" forName="EmptyPane" refType="h"/>
              <dgm:constr type="h" for="ch" forName="EmptyPane" refType="h" fact="0.44"/>
            </dgm:constrLst>
          </dgm:if>
          <dgm:else name="Name8">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b" for="ch" forName="Childtext1" refType="h"/>
              <dgm:constr type="w" for="ch" forName="ConnectLine"/>
              <dgm:constr type="h" for="ch" forName="ConnectLine" refType="h" fact="0.1"/>
              <dgm:constr type="t" for="ch" forName="ConnectLine" refType="b" refFor="ch" refForName="Parent1"/>
              <dgm:constr type="ctrX" for="ch" forName="ConnectLine" refType="w" fact="0.5"/>
              <dgm:constr type="w" for="ch" forName="ConnectLineEnd" refType="h" fact="0.02"/>
              <dgm:constr type="h" for="ch" forName="ConnectLineEnd" refType="h" fact="0.02"/>
              <dgm:constr type="t" for="ch" forName="ConnectLineEnd" refType="b" refFor="ch" refForName="ConnectLine"/>
              <dgm:constr type="ctrX" for="ch" forName="ConnectLineEnd" refType="ctrX" refFor="ch" refForName="ConnectLine"/>
              <dgm:constr type="w" for="ch" forName="EmptyPane" refType="w"/>
              <dgm:constr type="h" for="ch" forName="EmptyPane" refType="h" fact="0.44"/>
            </dgm:constrLst>
          </dgm:else>
        </dgm:choose>
        <dgm:layoutNode name="Parent1" styleLbl="alignNode1">
          <dgm:varLst>
            <dgm:chMax val="1"/>
            <dgm:chPref val="1"/>
            <dgm:bulletEnabled val="1"/>
          </dgm:varLst>
          <dgm:alg type="tx"/>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ect" r:blip="">
                    <dgm:adjLst/>
                  </dgm:shape>
                </dgm:if>
                <dgm:else name="ifMoreThanOneNode">
                  <dgm:choose name="Name18">
                    <dgm:if name="Name19" func="var" arg="dir" op="equ" val="norm">
                      <dgm:shape xmlns:r="http://schemas.openxmlformats.org/officeDocument/2006/relationships" type="homePlate" r:blip="">
                        <dgm:adjLst>
                          <dgm:adj idx="1" val="0.4"/>
                        </dgm:adjLst>
                      </dgm:shape>
                    </dgm:if>
                    <dgm:else name="Name20">
                      <dgm:shape xmlns:r="http://schemas.openxmlformats.org/officeDocument/2006/relationships" rot="180" type="homePlate" r:blip="">
                        <dgm:adjLst>
                          <dgm:adj idx="1" val="0.4"/>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180" type="homePlate" r:blip="">
                        <dgm:adjLst>
                          <dgm:adj idx="1" val="0.4"/>
                        </dgm:adjLst>
                      </dgm:shape>
                    </dgm:if>
                    <dgm:else name="Name26">
                      <dgm:shape xmlns:r="http://schemas.openxmlformats.org/officeDocument/2006/relationships" type="homePlate" r:blip="">
                        <dgm:adjLst>
                          <dgm:adj idx="1" val="0.4"/>
                        </dgm:adjLst>
                      </dgm:shape>
                    </dgm:else>
                  </dgm:choose>
                </dgm:if>
                <dgm:else name="Name27">
                  <dgm:shape xmlns:r="http://schemas.openxmlformats.org/officeDocument/2006/relationships" type="hexagon" r:blip="">
                    <dgm:adjLst>
                      <dgm:adj idx="1" val="0.4"/>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moveWith="Parent1">
          <dgm:varLst>
            <dgm:chMax val="0"/>
            <dgm:chPref val="0"/>
            <dgm:bulletEnabled/>
          </dgm:varLst>
          <dgm:choose name="casesForTxtDirLogic1">
            <dgm:if name="Name77" axis="self" ptType="node" func="posOdd" op="equ" val="1">
              <dgm:alg type="tx">
                <dgm:param type="txAnchorVert" val="b"/>
                <dgm:param type="txAnchorHorz" val="ctr"/>
                <dgm:param type="parTxRTLAlign" val="ctr"/>
                <dgm:param type="parTxLTRAlign" val="ctr"/>
              </dgm:alg>
            </dgm:if>
            <dgm:else name="Name88">
              <dgm:alg type="tx">
                <dgm:param type="txAnchorVert" val="t"/>
                <dgm:param type="txAnchorHorz" val="ctr"/>
                <dgm:param type="parTxRTLAlign" val="ctr"/>
                <dgm:param type="parTxLTRAlign" val="ctr"/>
              </dgm:alg>
            </dgm:else>
          </dgm:choose>
          <dgm:shape xmlns:r="http://schemas.openxmlformats.org/officeDocument/2006/relationships" type="rect" r:blip="">
            <dgm:adjLst/>
          </dgm:shape>
          <dgm:constrLst>
            <dgm:constr type="lMarg"/>
            <dgm:constr type="rMarg"/>
            <dgm:constr type="tMarg" refType="primFontSz" fact="0.7"/>
            <dgm:constr type="bMarg" refType="primFontSz" fact="0.7"/>
          </dgm:constrLst>
          <dgm:presOf axis="ch" ptType="node"/>
          <dgm:ruleLst>
            <dgm:rule type="primFontSz" val="11" fact="NaN" max="NaN"/>
          </dgm:ruleLst>
        </dgm:layoutNode>
        <dgm:layoutNode name="ConnectLine" styleLbl="sibTrans1D1" moveWith="Parent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ConnectLineEnd" styleLbl="node1" moveWith="Parent1">
          <dgm:alg type="sp"/>
          <dgm:shape xmlns:r="http://schemas.openxmlformats.org/officeDocument/2006/relationships" type="rect" r:blip="">
            <dgm:adjLst/>
          </dgm:shape>
          <dgm:presOf/>
          <dgm:constrLst/>
        </dgm:layoutNode>
        <dgm:layoutNode name="EmptyPane" moveWith="Parent1">
          <dgm:alg type="sp"/>
          <dgm:shape xmlns:r="http://schemas.openxmlformats.org/officeDocument/2006/relationships" r:blip="">
            <dgm:adjLst/>
          </dgm:shape>
          <dgm:presOf/>
          <dgm:constrLst/>
        </dgm:layoutNode>
      </dgm:layoutNode>
      <dgm:forEach name="Name28" axis="followSib" ptType="sibTrans" cnt="1">
        <dgm:layoutNode name="spaceBetweenRectangles" styleLbl="fgAcc1">
          <dgm:alg type="conn">
            <dgm:param type="dim" val="1D"/>
            <dgm:param type="srcNode" val="Parent1"/>
            <dgm:param type="dstNode" val="Parent1"/>
            <dgm:param type="begPts" val="midR"/>
            <dgm:param type="endPts" val="midL"/>
            <dgm:param type="endSty" val="noArr"/>
          </dgm:alg>
          <dgm:shape xmlns:r="http://schemas.openxmlformats.org/officeDocument/2006/relationships" type="conn" r:blip="" zOrderOff="-2">
            <dgm:adjLst/>
          </dgm:shape>
          <dgm:presOf/>
          <dgm:constrLst>
            <dgm:constr type="connDist"/>
            <dgm:constr type="begPad"/>
            <dgm:constr type="endPad"/>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F68776-ED0A-41B2-A270-07E30BD54197}" type="datetimeFigureOut">
              <a:rPr lang="en-GB" smtClean="0"/>
              <a:t>13/02/2026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F9A23B-14D1-4BFB-8270-4A18DC628BB7}" type="slidenum">
              <a:rPr lang="en-GB" smtClean="0"/>
              <a:t>‹#›</a:t>
            </a:fld>
            <a:endParaRPr lang="en-GB"/>
          </a:p>
        </p:txBody>
      </p:sp>
    </p:spTree>
    <p:extLst>
      <p:ext uri="{BB962C8B-B14F-4D97-AF65-F5344CB8AC3E}">
        <p14:creationId xmlns:p14="http://schemas.microsoft.com/office/powerpoint/2010/main" val="30697896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E80C50CD-E178-4744-9B35-B2F624D6C5E9}" type="datetimeFigureOut">
              <a:rPr lang="en-US" smtClean="0"/>
              <a:t>2/13/2026</a:t>
            </a:fld>
            <a:endParaRPr lang="en-US"/>
          </a:p>
        </p:txBody>
      </p:sp>
      <p:sp>
        <p:nvSpPr>
          <p:cNvPr id="5" name="Footer Placeholder 4"/>
          <p:cNvSpPr>
            <a:spLocks noGrp="1"/>
          </p:cNvSpPr>
          <p:nvPr>
            <p:ph type="ftr" sz="quarter" idx="11"/>
          </p:nvPr>
        </p:nvSpPr>
        <p:spPr>
          <a:xfrm>
            <a:off x="3962399" y="5870575"/>
            <a:ext cx="4893958" cy="377825"/>
          </a:xfrm>
        </p:spPr>
        <p:txBody>
          <a:bodyPr/>
          <a:lstStyle/>
          <a:p>
            <a:endParaRPr lang="en-US"/>
          </a:p>
        </p:txBody>
      </p:sp>
      <p:sp>
        <p:nvSpPr>
          <p:cNvPr id="6" name="Slide Number Placeholder 5"/>
          <p:cNvSpPr>
            <a:spLocks noGrp="1"/>
          </p:cNvSpPr>
          <p:nvPr>
            <p:ph type="sldNum" sz="quarter" idx="12"/>
          </p:nvPr>
        </p:nvSpPr>
        <p:spPr>
          <a:xfrm>
            <a:off x="10608958" y="5870575"/>
            <a:ext cx="551167" cy="377825"/>
          </a:xfrm>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97104147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095993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0520249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80C50CD-E178-4744-9B35-B2F624D6C5E9}" type="datetimeFigureOut">
              <a:rPr lang="en-US" smtClean="0"/>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1197110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80C50CD-E178-4744-9B35-B2F624D6C5E9}" type="datetimeFigureOut">
              <a:rPr lang="en-US" smtClean="0"/>
              <a:t>2/13/2026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2483886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80C50CD-E178-4744-9B35-B2F624D6C5E9}" type="datetimeFigureOut">
              <a:rPr lang="en-US" smtClean="0"/>
              <a:t>2/13/2026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6170237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E80C50CD-E178-4744-9B35-B2F624D6C5E9}" type="datetimeFigureOut">
              <a:rPr lang="en-US" smtClean="0"/>
              <a:t>2/13/2026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83958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0481140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7991683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pPr/>
              <a:t>2/13/2026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2004799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pPr/>
              <a:t>2/13/2026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39753483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pPr/>
              <a:t>2/13/2026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23621032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pPr/>
              <a:t>2/13/2026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22101908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pPr/>
              <a:t>2/13/2026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29114349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pPr/>
              <a:t>2/13/2026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19838324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
        <p:nvSpPr>
          <p:cNvPr id="8" name="Title 1"/>
          <p:cNvSpPr>
            <a:spLocks noGrp="1"/>
          </p:cNvSpPr>
          <p:nvPr>
            <p:ph type="title"/>
          </p:nvPr>
        </p:nvSpPr>
        <p:spPr>
          <a:xfrm>
            <a:off x="685801" y="609600"/>
            <a:ext cx="10131425" cy="1456267"/>
          </a:xfrm>
        </p:spPr>
        <p:txBody>
          <a:bodyPr/>
          <a:lstStyle/>
          <a:p>
            <a:r>
              <a:rPr lang="en-GB"/>
              <a:t>Click to edit Master title style</a:t>
            </a:r>
            <a:endParaRPr lang="en-US" dirty="0"/>
          </a:p>
        </p:txBody>
      </p:sp>
    </p:spTree>
    <p:extLst>
      <p:ext uri="{BB962C8B-B14F-4D97-AF65-F5344CB8AC3E}">
        <p14:creationId xmlns:p14="http://schemas.microsoft.com/office/powerpoint/2010/main" val="13422215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6963102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80C50CD-E178-4744-9B35-B2F624D6C5E9}" type="datetimeFigureOut">
              <a:rPr lang="en-US" smtClean="0"/>
              <a:pPr/>
              <a:t>2/13/2026</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48CC95F-0247-41B6-91CF-DC97C76A7088}" type="slidenum">
              <a:rPr lang="en-US" smtClean="0"/>
              <a:pPr/>
              <a:t>‹#›</a:t>
            </a:fld>
            <a:endParaRPr lang="en-US"/>
          </a:p>
        </p:txBody>
      </p:sp>
    </p:spTree>
    <p:extLst>
      <p:ext uri="{BB962C8B-B14F-4D97-AF65-F5344CB8AC3E}">
        <p14:creationId xmlns:p14="http://schemas.microsoft.com/office/powerpoint/2010/main" val="947473374"/>
      </p:ext>
    </p:extLst>
  </p:cSld>
  <p:clrMap bg1="dk1" tx1="lt1" bg2="dk2" tx2="lt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 id="2147483736" r:id="rId12"/>
    <p:sldLayoutId id="2147483737" r:id="rId13"/>
    <p:sldLayoutId id="2147483738" r:id="rId14"/>
    <p:sldLayoutId id="2147483739" r:id="rId15"/>
    <p:sldLayoutId id="2147483740" r:id="rId16"/>
    <p:sldLayoutId id="2147483741"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image" Target="../media/image3.png"/><Relationship Id="rId7" Type="http://schemas.openxmlformats.org/officeDocument/2006/relationships/diagramLayout" Target="../diagrams/layout2.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Data" Target="../diagrams/data2.xml"/><Relationship Id="rId5" Type="http://schemas.openxmlformats.org/officeDocument/2006/relationships/image" Target="../media/image12.png"/><Relationship Id="rId10" Type="http://schemas.microsoft.com/office/2007/relationships/diagramDrawing" Target="../diagrams/drawing2.xml"/><Relationship Id="rId4" Type="http://schemas.openxmlformats.org/officeDocument/2006/relationships/image" Target="../media/image11.png"/><Relationship Id="rId9" Type="http://schemas.openxmlformats.org/officeDocument/2006/relationships/diagramColors" Target="../diagrams/colors2.xml"/></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image" Target="../media/image3.png"/><Relationship Id="rId7" Type="http://schemas.openxmlformats.org/officeDocument/2006/relationships/diagramLayout" Target="../diagrams/layout3.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Data" Target="../diagrams/data3.xml"/><Relationship Id="rId11" Type="http://schemas.openxmlformats.org/officeDocument/2006/relationships/image" Target="../media/image15.png"/><Relationship Id="rId5" Type="http://schemas.openxmlformats.org/officeDocument/2006/relationships/image" Target="../media/image14.png"/><Relationship Id="rId10" Type="http://schemas.microsoft.com/office/2007/relationships/diagramDrawing" Target="../diagrams/drawing3.xml"/><Relationship Id="rId4" Type="http://schemas.openxmlformats.org/officeDocument/2006/relationships/image" Target="../media/image13.png"/><Relationship Id="rId9" Type="http://schemas.openxmlformats.org/officeDocument/2006/relationships/diagramColors" Target="../diagrams/colors3.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3.png"/><Relationship Id="rId7" Type="http://schemas.openxmlformats.org/officeDocument/2006/relationships/diagramQuickStyle" Target="../diagrams/quickStyle4.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16.png"/><Relationship Id="rId9" Type="http://schemas.microsoft.com/office/2007/relationships/diagramDrawing" Target="../diagrams/drawing4.xml"/></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5.xml"/><Relationship Id="rId3" Type="http://schemas.openxmlformats.org/officeDocument/2006/relationships/image" Target="../media/image3.png"/><Relationship Id="rId7" Type="http://schemas.openxmlformats.org/officeDocument/2006/relationships/diagramLayout" Target="../diagrams/layout5.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Data" Target="../diagrams/data5.xml"/><Relationship Id="rId11" Type="http://schemas.openxmlformats.org/officeDocument/2006/relationships/image" Target="../media/image19.png"/><Relationship Id="rId5" Type="http://schemas.openxmlformats.org/officeDocument/2006/relationships/image" Target="../media/image18.png"/><Relationship Id="rId10" Type="http://schemas.microsoft.com/office/2007/relationships/diagramDrawing" Target="../diagrams/drawing5.xml"/><Relationship Id="rId4" Type="http://schemas.openxmlformats.org/officeDocument/2006/relationships/image" Target="../media/image17.png"/><Relationship Id="rId9" Type="http://schemas.openxmlformats.org/officeDocument/2006/relationships/diagramColors" Target="../diagrams/colors5.xml"/></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6.xml"/><Relationship Id="rId13" Type="http://schemas.openxmlformats.org/officeDocument/2006/relationships/image" Target="../media/image24.png"/><Relationship Id="rId3" Type="http://schemas.openxmlformats.org/officeDocument/2006/relationships/image" Target="../media/image3.png"/><Relationship Id="rId7" Type="http://schemas.openxmlformats.org/officeDocument/2006/relationships/image" Target="../media/image23.png"/><Relationship Id="rId12" Type="http://schemas.microsoft.com/office/2007/relationships/diagramDrawing" Target="../diagrams/drawing6.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22.png"/><Relationship Id="rId11" Type="http://schemas.openxmlformats.org/officeDocument/2006/relationships/diagramColors" Target="../diagrams/colors6.xml"/><Relationship Id="rId5" Type="http://schemas.openxmlformats.org/officeDocument/2006/relationships/image" Target="../media/image21.png"/><Relationship Id="rId10" Type="http://schemas.openxmlformats.org/officeDocument/2006/relationships/diagramQuickStyle" Target="../diagrams/quickStyle6.xml"/><Relationship Id="rId4" Type="http://schemas.openxmlformats.org/officeDocument/2006/relationships/image" Target="../media/image20.png"/><Relationship Id="rId9" Type="http://schemas.openxmlformats.org/officeDocument/2006/relationships/diagramLayout" Target="../diagrams/layout6.xml"/><Relationship Id="rId14" Type="http://schemas.openxmlformats.org/officeDocument/2006/relationships/image" Target="../media/image25.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29.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jpe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31.png"/><Relationship Id="rId4" Type="http://schemas.openxmlformats.org/officeDocument/2006/relationships/image" Target="../media/image30.png"/></Relationships>
</file>

<file path=ppt/slides/_rels/slide11.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3.png"/><Relationship Id="rId7" Type="http://schemas.openxmlformats.org/officeDocument/2006/relationships/diagramColors" Target="../diagrams/colors7.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QuickStyle" Target="../diagrams/quickStyle7.xml"/><Relationship Id="rId5" Type="http://schemas.openxmlformats.org/officeDocument/2006/relationships/diagramLayout" Target="../diagrams/layout7.xml"/><Relationship Id="rId10" Type="http://schemas.openxmlformats.org/officeDocument/2006/relationships/image" Target="../media/image33.png"/><Relationship Id="rId4" Type="http://schemas.openxmlformats.org/officeDocument/2006/relationships/diagramData" Target="../diagrams/data7.xml"/><Relationship Id="rId9" Type="http://schemas.openxmlformats.org/officeDocument/2006/relationships/image" Target="../media/image32.png"/></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image" Target="../media/image3.png"/><Relationship Id="rId7" Type="http://schemas.openxmlformats.org/officeDocument/2006/relationships/diagramQuickStyle" Target="../diagrams/quickStyle8.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Layout" Target="../diagrams/layout8.xml"/><Relationship Id="rId5" Type="http://schemas.openxmlformats.org/officeDocument/2006/relationships/diagramData" Target="../diagrams/data8.xml"/><Relationship Id="rId4" Type="http://schemas.openxmlformats.org/officeDocument/2006/relationships/image" Target="../media/image34.png"/><Relationship Id="rId9" Type="http://schemas.microsoft.com/office/2007/relationships/diagramDrawing" Target="../diagrams/drawing8.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image" Target="../media/image3.png"/><Relationship Id="rId7" Type="http://schemas.openxmlformats.org/officeDocument/2006/relationships/diagramQuickStyle" Target="../diagrams/quickStyle9.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Layout" Target="../diagrams/layout9.xml"/><Relationship Id="rId5" Type="http://schemas.openxmlformats.org/officeDocument/2006/relationships/diagramData" Target="../diagrams/data9.xml"/><Relationship Id="rId4" Type="http://schemas.openxmlformats.org/officeDocument/2006/relationships/image" Target="../media/image43.png"/><Relationship Id="rId9" Type="http://schemas.microsoft.com/office/2007/relationships/diagramDrawing" Target="../diagrams/drawing9.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44.png"/></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47.png"/><Relationship Id="rId5" Type="http://schemas.openxmlformats.org/officeDocument/2006/relationships/image" Target="../media/image46.svg"/><Relationship Id="rId4" Type="http://schemas.openxmlformats.org/officeDocument/2006/relationships/image" Target="../media/image45.png"/></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48.png"/></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1.png"/><Relationship Id="rId5" Type="http://schemas.openxmlformats.org/officeDocument/2006/relationships/image" Target="../media/image50.svg"/><Relationship Id="rId4" Type="http://schemas.openxmlformats.org/officeDocument/2006/relationships/image" Target="../media/image49.png"/></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4.png"/><Relationship Id="rId5" Type="http://schemas.openxmlformats.org/officeDocument/2006/relationships/image" Target="../media/image53.svg"/><Relationship Id="rId4" Type="http://schemas.openxmlformats.org/officeDocument/2006/relationships/image" Target="../media/image52.png"/></Relationships>
</file>

<file path=ppt/slides/_rels/slide19.xml.rels><?xml version="1.0" encoding="UTF-8" standalone="yes"?>
<Relationships xmlns="http://schemas.openxmlformats.org/package/2006/relationships"><Relationship Id="rId3" Type="http://schemas.openxmlformats.org/officeDocument/2006/relationships/hyperlink" Target="https://doi.org/10.1016/S2666-7568(23)00190-3" TargetMode="External"/><Relationship Id="rId7" Type="http://schemas.openxmlformats.org/officeDocument/2006/relationships/hyperlink" Target="https://doi.org/10.3389/fsoc.2024.1355215" TargetMode="External"/><Relationship Id="rId2" Type="http://schemas.openxmlformats.org/officeDocument/2006/relationships/hyperlink" Target="https://www.ncbi.nlm.nih.gov/books/NBK606120/" TargetMode="External"/><Relationship Id="rId1" Type="http://schemas.openxmlformats.org/officeDocument/2006/relationships/slideLayout" Target="../slideLayouts/slideLayout7.xml"/><Relationship Id="rId6" Type="http://schemas.openxmlformats.org/officeDocument/2006/relationships/hyperlink" Target="https://doi.org/10.1186/s12913-023-09866-x" TargetMode="External"/><Relationship Id="rId5" Type="http://schemas.openxmlformats.org/officeDocument/2006/relationships/hyperlink" Target="https://news.cancerresearchuk.org/2024/02/02/world-cancer-day-2024/" TargetMode="External"/><Relationship Id="rId4" Type="http://schemas.openxmlformats.org/officeDocument/2006/relationships/hyperlink" Target="https://doi.org/10.1186/s12916-025-04208-6"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researchgate.net/publication/233740458_The_challenge_of_defining_wellbeing" TargetMode="External"/><Relationship Id="rId2" Type="http://schemas.openxmlformats.org/officeDocument/2006/relationships/hyperlink" Target="https://doi.org/10.31389/jltc.370" TargetMode="External"/><Relationship Id="rId1" Type="http://schemas.openxmlformats.org/officeDocument/2006/relationships/slideLayout" Target="../slideLayouts/slideLayout7.xml"/><Relationship Id="rId6" Type="http://schemas.openxmlformats.org/officeDocument/2006/relationships/hyperlink" Target="https://doi.org/10.1521/pdps.2012.40.3.377" TargetMode="External"/><Relationship Id="rId5" Type="http://schemas.openxmlformats.org/officeDocument/2006/relationships/hyperlink" Target="https://www.legislation.gov.uk/ukpga/2010/15/pdfs/ukpga_20100015_en.pdf" TargetMode="External"/><Relationship Id="rId4" Type="http://schemas.openxmlformats.org/officeDocument/2006/relationships/hyperlink" Target="https://doi.org/10.1007/s11886-015-0679-4"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doi.org/10.3390/su14052754" TargetMode="External"/><Relationship Id="rId7" Type="http://schemas.openxmlformats.org/officeDocument/2006/relationships/hyperlink" Target="https://www.gov.uk/government/news/face-to-face-health-checks-more-than-double-in-one-year" TargetMode="External"/><Relationship Id="rId2" Type="http://schemas.openxmlformats.org/officeDocument/2006/relationships/hyperlink" Target="https://www.healthcourses.com.au/holistic-approach-to-health-care" TargetMode="External"/><Relationship Id="rId1" Type="http://schemas.openxmlformats.org/officeDocument/2006/relationships/slideLayout" Target="../slideLayouts/slideLayout7.xml"/><Relationship Id="rId6" Type="http://schemas.openxmlformats.org/officeDocument/2006/relationships/hyperlink" Target="https://ukhsa.blog.gov.uk/2018/06/13/health-matters-evaluation-and-next-steps-for-the-nhs-diabetes-prevention-programme/" TargetMode="External"/><Relationship Id="rId5" Type="http://schemas.openxmlformats.org/officeDocument/2006/relationships/hyperlink" Target="https://assets.publishing.service.gov.uk/media/5a7c923540f0b626628ad000/dh_122242.pdf" TargetMode="External"/><Relationship Id="rId4" Type="http://schemas.openxmlformats.org/officeDocument/2006/relationships/hyperlink" Target="http://legislation.gov.uk/ukpga/2022/31/pdfs/ukpga_20220031_en.pdf"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gov.uk/government/statistics/diabetes-profile-update-march-2025/diabetes-profile-statistical-commentary-march-2025" TargetMode="External"/><Relationship Id="rId2" Type="http://schemas.openxmlformats.org/officeDocument/2006/relationships/hyperlink" Target="https://www.gov.uk/government/publications/guidance-on-the-preparation-of-integrated-care-strategies/guidance-on-the-preparation-of-integrated-care-strategies" TargetMode="External"/><Relationship Id="rId1" Type="http://schemas.openxmlformats.org/officeDocument/2006/relationships/slideLayout" Target="../slideLayouts/slideLayout7.xml"/><Relationship Id="rId5" Type="http://schemas.openxmlformats.org/officeDocument/2006/relationships/hyperlink" Target="https://assets.publishing.service.gov.uk/media/6888a0996478525675738f3a/fit-for-the-future-10-year-health-plan-for-england-executive-summary.pdf" TargetMode="External"/><Relationship Id="rId4" Type="http://schemas.openxmlformats.org/officeDocument/2006/relationships/hyperlink" Target="https://www.gov.uk/government/consultations/strengthening-the-soft-drinks-industry-levy/outcome/strengthening-the-soft-drinks-industry-levy-summary-of-responses#:~:text=Lowering%20the%20threshold%20from%205g,continue%20to%20grow%20and%20invest"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doi.org/10.1136/bmj.i409" TargetMode="External"/><Relationship Id="rId7" Type="http://schemas.openxmlformats.org/officeDocument/2006/relationships/hyperlink" Target="https://www.england.nhs.uk/greenernhs/a-net-zero-nhs/" TargetMode="External"/><Relationship Id="rId2" Type="http://schemas.openxmlformats.org/officeDocument/2006/relationships/hyperlink" Target="https://www.instituteforgovernment.org.uk/explainer/sugar-tax" TargetMode="External"/><Relationship Id="rId1" Type="http://schemas.openxmlformats.org/officeDocument/2006/relationships/slideLayout" Target="../slideLayouts/slideLayout7.xml"/><Relationship Id="rId6" Type="http://schemas.openxmlformats.org/officeDocument/2006/relationships/hyperlink" Target="https://www.england.nhs.uk/wp-content/uploads/2016/04/making-every-contact-count.pdf" TargetMode="External"/><Relationship Id="rId5" Type="http://schemas.openxmlformats.org/officeDocument/2006/relationships/hyperlink" Target="https://www.researchgate.net/publication/20088489_An_Ecology_Perspective_on_Health_Promotion_Programs" TargetMode="External"/><Relationship Id="rId4" Type="http://schemas.openxmlformats.org/officeDocument/2006/relationships/hyperlink" Target="https://doi.org/10.1136/bmj.m693"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england.nhs.uk/diabetes/diabetes-prevention/" TargetMode="External"/><Relationship Id="rId2" Type="http://schemas.openxmlformats.org/officeDocument/2006/relationships/hyperlink" Target="https://www.england.nhs.uk/wp-content/uploads/2021/11/core20plus5-online-engage-survey-supporting-document-v1.pdf" TargetMode="External"/><Relationship Id="rId1" Type="http://schemas.openxmlformats.org/officeDocument/2006/relationships/slideLayout" Target="../slideLayouts/slideLayout7.xml"/><Relationship Id="rId6" Type="http://schemas.openxmlformats.org/officeDocument/2006/relationships/hyperlink" Target="https://www.england.nhs.uk/wp-content/uploads/2016/02/Mental-Health-Taskforce-FYFV-final.pdf" TargetMode="External"/><Relationship Id="rId5" Type="http://schemas.openxmlformats.org/officeDocument/2006/relationships/hyperlink" Target="https://digital.nhs.uk/data-and-information/publications/statistical/national-diabetes-audit-ndh-dpp/ndh-dpp-2021-22-detailed-analysis/diabetes-prevention-programme" TargetMode="External"/><Relationship Id="rId4" Type="http://schemas.openxmlformats.org/officeDocument/2006/relationships/hyperlink" Target="https://www.england.nhs.uk/midlands/2023/01/25/black-and-south-asian-people-in-the-west-midlands-urged-to-act-now-to-prevent-or-delay-type-2-diabetes/"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ons.gov.uk/peoplepopulationandcommunity/birthsdeathsandmarriages/deaths/bulletins/childhoodinfantandperinatalmortalityinenglandandwales/2022" TargetMode="External"/><Relationship Id="rId7" Type="http://schemas.openxmlformats.org/officeDocument/2006/relationships/hyperlink" Target="https://assets.publishing.service.gov.uk/media/5b4dd77ced915d437a936d54/Obesity__healthy_eating_and_physical_activity_in_primary_schools_170718.pdf" TargetMode="External"/><Relationship Id="rId2" Type="http://schemas.openxmlformats.org/officeDocument/2006/relationships/hyperlink" Target="https://www.nice.org.uk/news/blogs/health-inequalities-an-update-to-nice-s-methods-for-health-technology-evaluation" TargetMode="External"/><Relationship Id="rId1" Type="http://schemas.openxmlformats.org/officeDocument/2006/relationships/slideLayout" Target="../slideLayouts/slideLayout7.xml"/><Relationship Id="rId6" Type="http://schemas.openxmlformats.org/officeDocument/2006/relationships/hyperlink" Target="https://assets.kingsfund.org.uk/f/256914/x/6709372a21/realising_potential_ics_report_2024.pdf" TargetMode="External"/><Relationship Id="rId5" Type="http://schemas.openxmlformats.org/officeDocument/2006/relationships/hyperlink" Target="https://shcs.ucdavis.edu/health-and-wellness/eight-dimensions-wellness" TargetMode="External"/><Relationship Id="rId4" Type="http://schemas.openxmlformats.org/officeDocument/2006/relationships/hyperlink" Target="https://doi.org/10.5334/ijic.7514"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brundtland.co.za/wp-content/uploads/2022/08/Brundtland-Report-1987-Our-Common-Future.pdf" TargetMode="External"/><Relationship Id="rId7" Type="http://schemas.openxmlformats.org/officeDocument/2006/relationships/hyperlink" Target="https://www.un.org/sustainabledevelopment/inequality/" TargetMode="External"/><Relationship Id="rId2" Type="http://schemas.openxmlformats.org/officeDocument/2006/relationships/hyperlink" Target="https://doi.org/10.1093/pubmed/fdad173" TargetMode="External"/><Relationship Id="rId1" Type="http://schemas.openxmlformats.org/officeDocument/2006/relationships/slideLayout" Target="../slideLayouts/slideLayout7.xml"/><Relationship Id="rId6" Type="http://schemas.openxmlformats.org/officeDocument/2006/relationships/hyperlink" Target="https://www.un.org/sustainabledevelopment/climate-change/" TargetMode="External"/><Relationship Id="rId5" Type="http://schemas.openxmlformats.org/officeDocument/2006/relationships/hyperlink" Target="https://www.un.org/sustainabledevelopment/health/" TargetMode="External"/><Relationship Id="rId4" Type="http://schemas.openxmlformats.org/officeDocument/2006/relationships/hyperlink" Target="https://unstats.un.org/sdgs/report/2023/The-Sustainable-Development-Goals-Report-2023.pdf"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publications.parliament.uk/pa/cm5803/cmselect/cmhealth/223/report.html" TargetMode="External"/><Relationship Id="rId2" Type="http://schemas.openxmlformats.org/officeDocument/2006/relationships/hyperlink" Target="https://research.un.org/en/unmembers/currentmembers" TargetMode="External"/><Relationship Id="rId1" Type="http://schemas.openxmlformats.org/officeDocument/2006/relationships/slideLayout" Target="../slideLayouts/slideLayout7.xml"/><Relationship Id="rId5" Type="http://schemas.openxmlformats.org/officeDocument/2006/relationships/hyperlink" Target="https://www.afro.who.int/sites/default/files/2017-06/140120HPRHiAPFramework.pdf" TargetMode="External"/><Relationship Id="rId4" Type="http://schemas.openxmlformats.org/officeDocument/2006/relationships/hyperlink" Target="https://www.who.int/about/governance/constitu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1" name="Picture 30">
            <a:extLst>
              <a:ext uri="{FF2B5EF4-FFF2-40B4-BE49-F238E27FC236}">
                <a16:creationId xmlns:a16="http://schemas.microsoft.com/office/drawing/2014/main" id="{C3E2F74B-454A-25B1-86B2-20BE2125C50D}"/>
              </a:ext>
            </a:extLst>
          </p:cNvPr>
          <p:cNvPicPr>
            <a:picLocks noChangeAspect="1"/>
          </p:cNvPicPr>
          <p:nvPr/>
        </p:nvPicPr>
        <p:blipFill>
          <a:blip r:embed="rId2"/>
          <a:srcRect t="149" b="14624"/>
          <a:stretch>
            <a:fillRect/>
          </a:stretch>
        </p:blipFill>
        <p:spPr>
          <a:xfrm>
            <a:off x="21" y="10"/>
            <a:ext cx="12191979" cy="6857990"/>
          </a:xfrm>
          <a:prstGeom prst="rect">
            <a:avLst/>
          </a:prstGeom>
        </p:spPr>
      </p:pic>
      <p:sp>
        <p:nvSpPr>
          <p:cNvPr id="2" name="Title 1">
            <a:extLst>
              <a:ext uri="{FF2B5EF4-FFF2-40B4-BE49-F238E27FC236}">
                <a16:creationId xmlns:a16="http://schemas.microsoft.com/office/drawing/2014/main" id="{E3BA681C-4A78-B2E1-3D32-C1A0E5035CC4}"/>
              </a:ext>
            </a:extLst>
          </p:cNvPr>
          <p:cNvSpPr>
            <a:spLocks noGrp="1"/>
          </p:cNvSpPr>
          <p:nvPr>
            <p:ph type="ctrTitle"/>
          </p:nvPr>
        </p:nvSpPr>
        <p:spPr>
          <a:xfrm>
            <a:off x="7306782" y="978409"/>
            <a:ext cx="4496529" cy="3678268"/>
          </a:xfrm>
        </p:spPr>
        <p:txBody>
          <a:bodyPr vert="horz" lIns="91440" tIns="45720" rIns="91440" bIns="45720" rtlCol="0" anchor="t">
            <a:normAutofit/>
          </a:bodyPr>
          <a:lstStyle/>
          <a:p>
            <a:pPr>
              <a:lnSpc>
                <a:spcPct val="90000"/>
              </a:lnSpc>
            </a:pPr>
            <a:r>
              <a:rPr lang="en-US" sz="3300"/>
              <a:t>Integrating Health, Wellbeing, and Sustainable Development in Health and Social Care: A Critical Examination</a:t>
            </a:r>
          </a:p>
        </p:txBody>
      </p:sp>
      <p:sp>
        <p:nvSpPr>
          <p:cNvPr id="3" name="Subtitle 2">
            <a:extLst>
              <a:ext uri="{FF2B5EF4-FFF2-40B4-BE49-F238E27FC236}">
                <a16:creationId xmlns:a16="http://schemas.microsoft.com/office/drawing/2014/main" id="{3C159AFA-0F0F-EAC4-D444-47F0F1056ABE}"/>
              </a:ext>
            </a:extLst>
          </p:cNvPr>
          <p:cNvSpPr>
            <a:spLocks noGrp="1"/>
          </p:cNvSpPr>
          <p:nvPr>
            <p:ph type="subTitle" idx="1"/>
          </p:nvPr>
        </p:nvSpPr>
        <p:spPr>
          <a:xfrm>
            <a:off x="7303288" y="4729140"/>
            <a:ext cx="4488812" cy="1150453"/>
          </a:xfrm>
        </p:spPr>
        <p:txBody>
          <a:bodyPr vert="horz" lIns="91440" tIns="45720" rIns="91440" bIns="45720" rtlCol="0" anchor="b">
            <a:normAutofit/>
          </a:bodyPr>
          <a:lstStyle/>
          <a:p>
            <a:pPr>
              <a:lnSpc>
                <a:spcPct val="100000"/>
              </a:lnSpc>
            </a:pPr>
            <a:r>
              <a:rPr lang="en-US" sz="2000" b="1"/>
              <a:t>Health, Wellbeing and Sustainable Development</a:t>
            </a:r>
          </a:p>
          <a:p>
            <a:pPr>
              <a:lnSpc>
                <a:spcPct val="100000"/>
              </a:lnSpc>
            </a:pPr>
            <a:r>
              <a:rPr lang="en-US" sz="2000" b="1"/>
              <a:t>Module: BMHP6030</a:t>
            </a:r>
          </a:p>
        </p:txBody>
      </p:sp>
      <p:sp>
        <p:nvSpPr>
          <p:cNvPr id="6" name="TextBox 5">
            <a:extLst>
              <a:ext uri="{FF2B5EF4-FFF2-40B4-BE49-F238E27FC236}">
                <a16:creationId xmlns:a16="http://schemas.microsoft.com/office/drawing/2014/main" id="{02BCCB9E-C67A-309F-03AE-3656B7A4C4DC}"/>
              </a:ext>
            </a:extLst>
          </p:cNvPr>
          <p:cNvSpPr txBox="1"/>
          <p:nvPr/>
        </p:nvSpPr>
        <p:spPr>
          <a:xfrm>
            <a:off x="3986465" y="5646821"/>
            <a:ext cx="4219073" cy="1077218"/>
          </a:xfrm>
          <a:prstGeom prst="rect">
            <a:avLst/>
          </a:prstGeom>
          <a:noFill/>
        </p:spPr>
        <p:txBody>
          <a:bodyPr wrap="square" rtlCol="0">
            <a:spAutoFit/>
          </a:bodyPr>
          <a:lstStyle/>
          <a:p>
            <a:pPr>
              <a:spcAft>
                <a:spcPts val="600"/>
              </a:spcAft>
            </a:pPr>
            <a:r>
              <a:rPr lang="en-GB" b="1" dirty="0">
                <a:latin typeface="Arial" panose="020B0604020202020204" pitchFamily="34" charset="0"/>
                <a:cs typeface="Arial" panose="020B0604020202020204" pitchFamily="34" charset="0"/>
              </a:rPr>
              <a:t>15 February 2026</a:t>
            </a:r>
          </a:p>
          <a:p>
            <a:pPr>
              <a:spcAft>
                <a:spcPts val="600"/>
              </a:spcAft>
            </a:pPr>
            <a:r>
              <a:rPr lang="en-GB" b="1" dirty="0">
                <a:latin typeface="Arial" panose="020B0604020202020204" pitchFamily="34" charset="0"/>
                <a:cs typeface="Arial" panose="020B0604020202020204" pitchFamily="34" charset="0"/>
              </a:rPr>
              <a:t>Lecturer: Parese Ahmed</a:t>
            </a:r>
          </a:p>
          <a:p>
            <a:pPr>
              <a:spcAft>
                <a:spcPts val="600"/>
              </a:spcAft>
            </a:pPr>
            <a:r>
              <a:rPr lang="en-GB" b="1" dirty="0">
                <a:latin typeface="Arial" panose="020B0604020202020204" pitchFamily="34" charset="0"/>
                <a:cs typeface="Arial" panose="020B0604020202020204" pitchFamily="34" charset="0"/>
              </a:rPr>
              <a:t>Student: Daniela Cucu - 2226969</a:t>
            </a:r>
          </a:p>
        </p:txBody>
      </p:sp>
    </p:spTree>
    <p:extLst>
      <p:ext uri="{BB962C8B-B14F-4D97-AF65-F5344CB8AC3E}">
        <p14:creationId xmlns:p14="http://schemas.microsoft.com/office/powerpoint/2010/main" val="232421199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C3ED72BE-2F78-4DD7-B0A1-DCD0503B103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extBox 1">
            <a:extLst>
              <a:ext uri="{FF2B5EF4-FFF2-40B4-BE49-F238E27FC236}">
                <a16:creationId xmlns:a16="http://schemas.microsoft.com/office/drawing/2014/main" id="{46F109D6-2D48-AD79-D407-8E8AC518AA1B}"/>
              </a:ext>
            </a:extLst>
          </p:cNvPr>
          <p:cNvSpPr txBox="1"/>
          <p:nvPr/>
        </p:nvSpPr>
        <p:spPr>
          <a:xfrm>
            <a:off x="1361187" y="1030288"/>
            <a:ext cx="4099947" cy="1035579"/>
          </a:xfrm>
          <a:prstGeom prst="rect">
            <a:avLst/>
          </a:prstGeom>
        </p:spPr>
        <p:txBody>
          <a:bodyPr vert="horz" lIns="91440" tIns="45720" rIns="91440" bIns="45720" rtlCol="0" anchor="ctr">
            <a:normAutofit/>
          </a:bodyPr>
          <a:lstStyle/>
          <a:p>
            <a:pPr>
              <a:spcBef>
                <a:spcPct val="0"/>
              </a:spcBef>
              <a:spcAft>
                <a:spcPts val="600"/>
              </a:spcAft>
            </a:pPr>
            <a:r>
              <a:rPr lang="en-US" sz="3600" b="1" cap="all">
                <a:ln w="3175" cmpd="sng">
                  <a:noFill/>
                </a:ln>
                <a:latin typeface="+mj-lt"/>
                <a:ea typeface="+mj-ea"/>
                <a:cs typeface="+mj-cs"/>
              </a:rPr>
              <a:t>Introduction</a:t>
            </a:r>
          </a:p>
        </p:txBody>
      </p:sp>
      <p:sp>
        <p:nvSpPr>
          <p:cNvPr id="23" name="Rectangle 22">
            <a:extLst>
              <a:ext uri="{FF2B5EF4-FFF2-40B4-BE49-F238E27FC236}">
                <a16:creationId xmlns:a16="http://schemas.microsoft.com/office/drawing/2014/main" id="{1C04857D-B1C1-41ED-B1B4-E3D6E3C7C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797333" y="4261157"/>
            <a:ext cx="2971800" cy="170837"/>
          </a:xfrm>
          <a:prstGeom prst="rect">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3">
            <a:extLst>
              <a:ext uri="{FF2B5EF4-FFF2-40B4-BE49-F238E27FC236}">
                <a16:creationId xmlns:a16="http://schemas.microsoft.com/office/drawing/2014/main" id="{64F66224-6A36-1E00-5508-8C681CCFB957}"/>
              </a:ext>
            </a:extLst>
          </p:cNvPr>
          <p:cNvSpPr>
            <a:spLocks noChangeArrowheads="1"/>
          </p:cNvSpPr>
          <p:nvPr/>
        </p:nvSpPr>
        <p:spPr bwMode="auto">
          <a:xfrm>
            <a:off x="1361187" y="2142067"/>
            <a:ext cx="4099947" cy="364913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285750" indent="-285750" fontAlgn="base">
              <a:spcAft>
                <a:spcPts val="1000"/>
              </a:spcAft>
              <a:buClr>
                <a:schemeClr val="tx1"/>
              </a:buClr>
              <a:buSzPct val="100000"/>
              <a:buFont typeface="Arial"/>
              <a:buChar char="•"/>
            </a:pPr>
            <a:r>
              <a:rPr lang="en-US" altLang="en-US"/>
              <a:t>To meet the complicated health needs of the UK population, health, wellbeing, and sustainable development must all work together. </a:t>
            </a:r>
          </a:p>
          <a:p>
            <a:pPr marL="285750" indent="-285750" fontAlgn="base">
              <a:spcAft>
                <a:spcPts val="1000"/>
              </a:spcAft>
              <a:buClr>
                <a:schemeClr val="tx1"/>
              </a:buClr>
              <a:buSzPct val="100000"/>
              <a:buFont typeface="Arial"/>
              <a:buChar char="•"/>
            </a:pPr>
            <a:endParaRPr lang="en-US" altLang="en-US"/>
          </a:p>
          <a:p>
            <a:pPr marL="285750" indent="-285750" fontAlgn="base">
              <a:spcAft>
                <a:spcPts val="1000"/>
              </a:spcAft>
              <a:buClr>
                <a:schemeClr val="tx1"/>
              </a:buClr>
              <a:buSzPct val="100000"/>
              <a:buFont typeface="Arial"/>
              <a:buChar char="•"/>
            </a:pPr>
            <a:r>
              <a:rPr lang="en-US" altLang="en-US"/>
              <a:t>Public health strategies today aim to reduce chronic illnesses, address inequities, and simultaneously include environmental impacts (</a:t>
            </a:r>
            <a:r>
              <a:rPr lang="en-US"/>
              <a:t>Stein, 2022</a:t>
            </a:r>
            <a:r>
              <a:rPr lang="en-US" altLang="en-US"/>
              <a:t>).</a:t>
            </a:r>
          </a:p>
        </p:txBody>
      </p:sp>
      <p:sp>
        <p:nvSpPr>
          <p:cNvPr id="25" name="Rounded Rectangle 32">
            <a:extLst>
              <a:ext uri="{FF2B5EF4-FFF2-40B4-BE49-F238E27FC236}">
                <a16:creationId xmlns:a16="http://schemas.microsoft.com/office/drawing/2014/main" id="{E5A9FA1E-7A9B-4CDA-91BB-87575F63E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2585" y="639097"/>
            <a:ext cx="5433751" cy="5575438"/>
          </a:xfrm>
          <a:prstGeom prst="roundRect">
            <a:avLst>
              <a:gd name="adj" fmla="val 3449"/>
            </a:avLst>
          </a:prstGeom>
          <a:solidFill>
            <a:schemeClr val="tx1"/>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and white logo&#10;&#10;AI-generated content may be incorrect.">
            <a:extLst>
              <a:ext uri="{FF2B5EF4-FFF2-40B4-BE49-F238E27FC236}">
                <a16:creationId xmlns:a16="http://schemas.microsoft.com/office/drawing/2014/main" id="{8F4F0D93-642D-85DD-7EA8-36319DC8E1B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75192" y="809589"/>
            <a:ext cx="5239935" cy="2095974"/>
          </a:xfrm>
          <a:prstGeom prst="roundRect">
            <a:avLst>
              <a:gd name="adj" fmla="val 4207"/>
            </a:avLst>
          </a:prstGeom>
          <a:ln w="50800" cap="sq" cmpd="dbl">
            <a:noFill/>
            <a:miter lim="800000"/>
          </a:ln>
          <a:effectLst/>
        </p:spPr>
      </p:pic>
      <p:pic>
        <p:nvPicPr>
          <p:cNvPr id="6" name="Picture 5" descr="A blue text on a white background&#10;&#10;AI-generated content may be incorrect.">
            <a:extLst>
              <a:ext uri="{FF2B5EF4-FFF2-40B4-BE49-F238E27FC236}">
                <a16:creationId xmlns:a16="http://schemas.microsoft.com/office/drawing/2014/main" id="{C8299738-E86A-AB5B-EB6B-CADDFA19B63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31896" y="3966633"/>
            <a:ext cx="5239935" cy="995587"/>
          </a:xfrm>
          <a:prstGeom prst="roundRect">
            <a:avLst>
              <a:gd name="adj" fmla="val 4528"/>
            </a:avLst>
          </a:prstGeom>
          <a:ln w="50800" cap="sq" cmpd="dbl">
            <a:noFill/>
            <a:miter lim="800000"/>
          </a:ln>
          <a:effectLst/>
        </p:spPr>
      </p:pic>
      <p:sp>
        <p:nvSpPr>
          <p:cNvPr id="7" name="TextBox 6">
            <a:extLst>
              <a:ext uri="{FF2B5EF4-FFF2-40B4-BE49-F238E27FC236}">
                <a16:creationId xmlns:a16="http://schemas.microsoft.com/office/drawing/2014/main" id="{3468396A-CD49-305B-1E98-4170197478F8}"/>
              </a:ext>
            </a:extLst>
          </p:cNvPr>
          <p:cNvSpPr txBox="1"/>
          <p:nvPr/>
        </p:nvSpPr>
        <p:spPr>
          <a:xfrm flipV="1">
            <a:off x="516767" y="130708"/>
            <a:ext cx="11238665" cy="369332"/>
          </a:xfrm>
          <a:prstGeom prst="rect">
            <a:avLst/>
          </a:prstGeom>
          <a:noFill/>
        </p:spPr>
        <p:txBody>
          <a:bodyPr wrap="square" rtlCol="0">
            <a:spAutoFit/>
          </a:bodyPr>
          <a:lstStyle/>
          <a:p>
            <a:endParaRPr lang="en-GB" dirty="0"/>
          </a:p>
        </p:txBody>
      </p:sp>
      <p:sp>
        <p:nvSpPr>
          <p:cNvPr id="8" name="TextBox 7">
            <a:extLst>
              <a:ext uri="{FF2B5EF4-FFF2-40B4-BE49-F238E27FC236}">
                <a16:creationId xmlns:a16="http://schemas.microsoft.com/office/drawing/2014/main" id="{412F8AE2-F7B7-004B-ECD0-A463D973023D}"/>
              </a:ext>
            </a:extLst>
          </p:cNvPr>
          <p:cNvSpPr txBox="1"/>
          <p:nvPr/>
        </p:nvSpPr>
        <p:spPr>
          <a:xfrm>
            <a:off x="6231896" y="6336632"/>
            <a:ext cx="5183231" cy="369332"/>
          </a:xfrm>
          <a:prstGeom prst="rect">
            <a:avLst/>
          </a:prstGeom>
          <a:noFill/>
        </p:spPr>
        <p:txBody>
          <a:bodyPr wrap="square" rtlCol="0">
            <a:spAutoFit/>
          </a:bodyPr>
          <a:lstStyle/>
          <a:p>
            <a:r>
              <a:rPr lang="en-GB" dirty="0"/>
              <a:t>(NHS, 2021; UN, 2025).</a:t>
            </a:r>
          </a:p>
        </p:txBody>
      </p:sp>
    </p:spTree>
    <p:extLst>
      <p:ext uri="{BB962C8B-B14F-4D97-AF65-F5344CB8AC3E}">
        <p14:creationId xmlns:p14="http://schemas.microsoft.com/office/powerpoint/2010/main" val="26805077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40" name="Picture 39">
            <a:extLst>
              <a:ext uri="{FF2B5EF4-FFF2-40B4-BE49-F238E27FC236}">
                <a16:creationId xmlns:a16="http://schemas.microsoft.com/office/drawing/2014/main" id="{42476583-CC33-45CE-B51B-215B5673C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extBox 1">
            <a:extLst>
              <a:ext uri="{FF2B5EF4-FFF2-40B4-BE49-F238E27FC236}">
                <a16:creationId xmlns:a16="http://schemas.microsoft.com/office/drawing/2014/main" id="{2A33C003-5406-672E-F6A1-F6922A4A2986}"/>
              </a:ext>
            </a:extLst>
          </p:cNvPr>
          <p:cNvSpPr txBox="1"/>
          <p:nvPr/>
        </p:nvSpPr>
        <p:spPr>
          <a:xfrm>
            <a:off x="685801" y="609600"/>
            <a:ext cx="10131425" cy="1456267"/>
          </a:xfrm>
          <a:prstGeom prst="rect">
            <a:avLst/>
          </a:prstGeom>
        </p:spPr>
        <p:txBody>
          <a:bodyPr vert="horz" lIns="91440" tIns="45720" rIns="91440" bIns="45720" rtlCol="0" anchor="ctr">
            <a:normAutofit/>
          </a:bodyPr>
          <a:lstStyle/>
          <a:p>
            <a:pPr>
              <a:spcBef>
                <a:spcPct val="0"/>
              </a:spcBef>
              <a:spcAft>
                <a:spcPts val="600"/>
              </a:spcAft>
            </a:pPr>
            <a:r>
              <a:rPr lang="en-US" sz="3600" b="1" cap="all">
                <a:ln w="3175" cmpd="sng">
                  <a:noFill/>
                </a:ln>
                <a:latin typeface="+mj-lt"/>
                <a:ea typeface="+mj-ea"/>
                <a:cs typeface="+mj-cs"/>
              </a:rPr>
              <a:t>Defining Health</a:t>
            </a:r>
          </a:p>
        </p:txBody>
      </p:sp>
      <p:graphicFrame>
        <p:nvGraphicFramePr>
          <p:cNvPr id="5" name="TextBox 2">
            <a:extLst>
              <a:ext uri="{FF2B5EF4-FFF2-40B4-BE49-F238E27FC236}">
                <a16:creationId xmlns:a16="http://schemas.microsoft.com/office/drawing/2014/main" id="{8CF3B9D4-EB02-4160-4971-6B55A0A43B24}"/>
              </a:ext>
            </a:extLst>
          </p:cNvPr>
          <p:cNvGraphicFramePr/>
          <p:nvPr>
            <p:extLst>
              <p:ext uri="{D42A27DB-BD31-4B8C-83A1-F6EECF244321}">
                <p14:modId xmlns:p14="http://schemas.microsoft.com/office/powerpoint/2010/main" val="3705756722"/>
              </p:ext>
            </p:extLst>
          </p:nvPr>
        </p:nvGraphicFramePr>
        <p:xfrm>
          <a:off x="685800" y="2406400"/>
          <a:ext cx="10131425" cy="338479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795336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77" name="Picture 76">
            <a:extLst>
              <a:ext uri="{FF2B5EF4-FFF2-40B4-BE49-F238E27FC236}">
                <a16:creationId xmlns:a16="http://schemas.microsoft.com/office/drawing/2014/main" id="{C3ED72BE-2F78-4DD7-B0A1-DCD0503B103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extBox 1">
            <a:extLst>
              <a:ext uri="{FF2B5EF4-FFF2-40B4-BE49-F238E27FC236}">
                <a16:creationId xmlns:a16="http://schemas.microsoft.com/office/drawing/2014/main" id="{E7FE6978-A787-9E22-5776-658B4F379612}"/>
              </a:ext>
            </a:extLst>
          </p:cNvPr>
          <p:cNvSpPr txBox="1"/>
          <p:nvPr/>
        </p:nvSpPr>
        <p:spPr>
          <a:xfrm>
            <a:off x="685801" y="1030289"/>
            <a:ext cx="6814749" cy="1035578"/>
          </a:xfrm>
          <a:prstGeom prst="rect">
            <a:avLst/>
          </a:prstGeom>
        </p:spPr>
        <p:txBody>
          <a:bodyPr vert="horz" lIns="91440" tIns="45720" rIns="91440" bIns="45720" rtlCol="0" anchor="ctr">
            <a:normAutofit/>
          </a:bodyPr>
          <a:lstStyle/>
          <a:p>
            <a:pPr>
              <a:spcBef>
                <a:spcPct val="0"/>
              </a:spcBef>
              <a:spcAft>
                <a:spcPts val="600"/>
              </a:spcAft>
            </a:pPr>
            <a:r>
              <a:rPr lang="en-US" sz="3300" b="1" cap="all">
                <a:ln w="3175" cmpd="sng">
                  <a:noFill/>
                </a:ln>
                <a:latin typeface="+mj-lt"/>
                <a:ea typeface="+mj-ea"/>
                <a:cs typeface="+mj-cs"/>
              </a:rPr>
              <a:t>Biopsychosocial Model in Practice</a:t>
            </a:r>
          </a:p>
        </p:txBody>
      </p:sp>
      <p:sp>
        <p:nvSpPr>
          <p:cNvPr id="78" name="Rounded Rectangle 10">
            <a:extLst>
              <a:ext uri="{FF2B5EF4-FFF2-40B4-BE49-F238E27FC236}">
                <a16:creationId xmlns:a16="http://schemas.microsoft.com/office/drawing/2014/main" id="{099FF7E9-CDEF-44B3-87B0-50170C4C8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6172" y="639097"/>
            <a:ext cx="3398290" cy="5575438"/>
          </a:xfrm>
          <a:prstGeom prst="roundRect">
            <a:avLst>
              <a:gd name="adj" fmla="val 5442"/>
            </a:avLst>
          </a:prstGeom>
          <a:solidFill>
            <a:schemeClr val="tx1"/>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graph of a number of patients&#10;&#10;AI-generated content may be incorrect.">
            <a:extLst>
              <a:ext uri="{FF2B5EF4-FFF2-40B4-BE49-F238E27FC236}">
                <a16:creationId xmlns:a16="http://schemas.microsoft.com/office/drawing/2014/main" id="{D7B36232-E507-A5A1-6749-313F0EC11AD5}"/>
              </a:ext>
            </a:extLst>
          </p:cNvPr>
          <p:cNvPicPr>
            <a:picLocks noChangeAspect="1"/>
          </p:cNvPicPr>
          <p:nvPr/>
        </p:nvPicPr>
        <p:blipFill>
          <a:blip r:embed="rId4">
            <a:extLst>
              <a:ext uri="{28A0092B-C50C-407E-A947-70E740481C1C}">
                <a14:useLocalDpi xmlns:a14="http://schemas.microsoft.com/office/drawing/2010/main" val="0"/>
              </a:ext>
            </a:extLst>
          </a:blip>
          <a:srcRect t="8225" r="5" b="5"/>
          <a:stretch>
            <a:fillRect/>
          </a:stretch>
        </p:blipFill>
        <p:spPr>
          <a:xfrm>
            <a:off x="8186351" y="737444"/>
            <a:ext cx="3071599" cy="2652543"/>
          </a:xfrm>
          <a:prstGeom prst="roundRect">
            <a:avLst>
              <a:gd name="adj" fmla="val 5170"/>
            </a:avLst>
          </a:prstGeom>
          <a:ln w="50800" cap="sq" cmpd="dbl">
            <a:noFill/>
            <a:miter lim="800000"/>
          </a:ln>
          <a:effectLst/>
        </p:spPr>
      </p:pic>
      <p:pic>
        <p:nvPicPr>
          <p:cNvPr id="10" name="Picture 9" descr="A diagram of mental health&#10;&#10;AI-generated content may be incorrect.">
            <a:extLst>
              <a:ext uri="{FF2B5EF4-FFF2-40B4-BE49-F238E27FC236}">
                <a16:creationId xmlns:a16="http://schemas.microsoft.com/office/drawing/2014/main" id="{EDE3CF2D-985A-337B-835A-7AD4F4C4E9C0}"/>
              </a:ext>
            </a:extLst>
          </p:cNvPr>
          <p:cNvPicPr>
            <a:picLocks noChangeAspect="1"/>
          </p:cNvPicPr>
          <p:nvPr/>
        </p:nvPicPr>
        <p:blipFill>
          <a:blip r:embed="rId5">
            <a:extLst>
              <a:ext uri="{28A0092B-C50C-407E-A947-70E740481C1C}">
                <a14:useLocalDpi xmlns:a14="http://schemas.microsoft.com/office/drawing/2010/main" val="0"/>
              </a:ext>
            </a:extLst>
          </a:blip>
          <a:srcRect l="371" r="5" b="5"/>
          <a:stretch>
            <a:fillRect/>
          </a:stretch>
        </p:blipFill>
        <p:spPr>
          <a:xfrm>
            <a:off x="8305113" y="3483966"/>
            <a:ext cx="3072289" cy="2636590"/>
          </a:xfrm>
          <a:prstGeom prst="roundRect">
            <a:avLst>
              <a:gd name="adj" fmla="val 5170"/>
            </a:avLst>
          </a:prstGeom>
          <a:ln w="50800" cap="sq" cmpd="dbl">
            <a:noFill/>
            <a:miter lim="800000"/>
          </a:ln>
          <a:effectLst/>
        </p:spPr>
      </p:pic>
      <p:sp>
        <p:nvSpPr>
          <p:cNvPr id="3" name="TextBox 2">
            <a:extLst>
              <a:ext uri="{FF2B5EF4-FFF2-40B4-BE49-F238E27FC236}">
                <a16:creationId xmlns:a16="http://schemas.microsoft.com/office/drawing/2014/main" id="{7C7CD76D-728B-29AD-0475-B3073D5889F0}"/>
              </a:ext>
            </a:extLst>
          </p:cNvPr>
          <p:cNvSpPr txBox="1"/>
          <p:nvPr/>
        </p:nvSpPr>
        <p:spPr>
          <a:xfrm>
            <a:off x="8304769" y="6271715"/>
            <a:ext cx="3072289" cy="433885"/>
          </a:xfrm>
          <a:prstGeom prst="rect">
            <a:avLst/>
          </a:prstGeom>
          <a:solidFill>
            <a:srgbClr val="000000">
              <a:alpha val="50000"/>
            </a:srgbClr>
          </a:solidFill>
          <a:ln>
            <a:noFill/>
          </a:ln>
        </p:spPr>
        <p:txBody>
          <a:bodyPr wrap="square" rtlCol="0">
            <a:noAutofit/>
          </a:bodyPr>
          <a:lstStyle/>
          <a:p>
            <a:pPr algn="ctr">
              <a:spcAft>
                <a:spcPts val="600"/>
              </a:spcAft>
            </a:pPr>
            <a:r>
              <a:rPr lang="en-GB" sz="1300" dirty="0">
                <a:solidFill>
                  <a:srgbClr val="FFFFFF"/>
                </a:solidFill>
              </a:rPr>
              <a:t>(Open Learn University, 2026; NHS, 2022).</a:t>
            </a:r>
          </a:p>
        </p:txBody>
      </p:sp>
      <p:graphicFrame>
        <p:nvGraphicFramePr>
          <p:cNvPr id="48" name="TextBox 2">
            <a:extLst>
              <a:ext uri="{FF2B5EF4-FFF2-40B4-BE49-F238E27FC236}">
                <a16:creationId xmlns:a16="http://schemas.microsoft.com/office/drawing/2014/main" id="{C74C3FD8-ED66-F29D-3D28-EBD12E73EF4F}"/>
              </a:ext>
            </a:extLst>
          </p:cNvPr>
          <p:cNvGraphicFramePr/>
          <p:nvPr>
            <p:extLst>
              <p:ext uri="{D42A27DB-BD31-4B8C-83A1-F6EECF244321}">
                <p14:modId xmlns:p14="http://schemas.microsoft.com/office/powerpoint/2010/main" val="2841521657"/>
              </p:ext>
            </p:extLst>
          </p:nvPr>
        </p:nvGraphicFramePr>
        <p:xfrm>
          <a:off x="685801" y="2142067"/>
          <a:ext cx="6814749" cy="364913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4931360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39" name="Picture 38">
            <a:extLst>
              <a:ext uri="{FF2B5EF4-FFF2-40B4-BE49-F238E27FC236}">
                <a16:creationId xmlns:a16="http://schemas.microsoft.com/office/drawing/2014/main" id="{C3ED72BE-2F78-4DD7-B0A1-DCD0503B103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extBox 1">
            <a:extLst>
              <a:ext uri="{FF2B5EF4-FFF2-40B4-BE49-F238E27FC236}">
                <a16:creationId xmlns:a16="http://schemas.microsoft.com/office/drawing/2014/main" id="{6207F181-950B-56EF-F395-6AF0F587CEA7}"/>
              </a:ext>
            </a:extLst>
          </p:cNvPr>
          <p:cNvSpPr txBox="1"/>
          <p:nvPr/>
        </p:nvSpPr>
        <p:spPr>
          <a:xfrm>
            <a:off x="1327255" y="1030288"/>
            <a:ext cx="4099947" cy="103557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100" b="1" cap="all">
                <a:ln w="3175" cmpd="sng">
                  <a:noFill/>
                </a:ln>
                <a:latin typeface="+mj-lt"/>
                <a:ea typeface="+mj-ea"/>
                <a:cs typeface="+mj-cs"/>
              </a:rPr>
              <a:t>Ecological Model Example</a:t>
            </a:r>
          </a:p>
          <a:p>
            <a:pPr>
              <a:lnSpc>
                <a:spcPct val="90000"/>
              </a:lnSpc>
              <a:spcBef>
                <a:spcPct val="0"/>
              </a:spcBef>
              <a:spcAft>
                <a:spcPts val="600"/>
              </a:spcAft>
            </a:pPr>
            <a:endParaRPr lang="en-US" sz="3100" cap="all">
              <a:ln w="3175" cmpd="sng">
                <a:noFill/>
              </a:ln>
              <a:latin typeface="+mj-lt"/>
              <a:ea typeface="+mj-ea"/>
              <a:cs typeface="+mj-cs"/>
            </a:endParaRPr>
          </a:p>
        </p:txBody>
      </p:sp>
      <p:pic>
        <p:nvPicPr>
          <p:cNvPr id="4" name="Picture 3" descr="A diagram of different colors of a rainbow&#10;&#10;AI-generated content may be incorrect.">
            <a:extLst>
              <a:ext uri="{FF2B5EF4-FFF2-40B4-BE49-F238E27FC236}">
                <a16:creationId xmlns:a16="http://schemas.microsoft.com/office/drawing/2014/main" id="{5E01FDAD-CDEE-C49F-FFB9-2AD46196D7B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62102" y="639098"/>
            <a:ext cx="2645306" cy="2692424"/>
          </a:xfrm>
          <a:prstGeom prst="roundRect">
            <a:avLst>
              <a:gd name="adj" fmla="val 6267"/>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pic>
        <p:nvPicPr>
          <p:cNvPr id="7" name="Picture 6" descr="A graph of sales and sales&#10;&#10;AI-generated content may be incorrect.">
            <a:extLst>
              <a:ext uri="{FF2B5EF4-FFF2-40B4-BE49-F238E27FC236}">
                <a16:creationId xmlns:a16="http://schemas.microsoft.com/office/drawing/2014/main" id="{0F2C3A12-2E11-5782-75BB-A0E586DADBC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32695" y="3522111"/>
            <a:ext cx="5104120" cy="2692424"/>
          </a:xfrm>
          <a:prstGeom prst="roundRect">
            <a:avLst>
              <a:gd name="adj" fmla="val 6267"/>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graphicFrame>
        <p:nvGraphicFramePr>
          <p:cNvPr id="5" name="TextBox 2">
            <a:extLst>
              <a:ext uri="{FF2B5EF4-FFF2-40B4-BE49-F238E27FC236}">
                <a16:creationId xmlns:a16="http://schemas.microsoft.com/office/drawing/2014/main" id="{28F51B17-8F03-47B2-B923-5DD5F03A645F}"/>
              </a:ext>
            </a:extLst>
          </p:cNvPr>
          <p:cNvGraphicFramePr/>
          <p:nvPr>
            <p:extLst>
              <p:ext uri="{D42A27DB-BD31-4B8C-83A1-F6EECF244321}">
                <p14:modId xmlns:p14="http://schemas.microsoft.com/office/powerpoint/2010/main" val="1578301384"/>
              </p:ext>
            </p:extLst>
          </p:nvPr>
        </p:nvGraphicFramePr>
        <p:xfrm>
          <a:off x="1327255" y="2142067"/>
          <a:ext cx="4099947" cy="364913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9" name="Picture 8">
            <a:extLst>
              <a:ext uri="{FF2B5EF4-FFF2-40B4-BE49-F238E27FC236}">
                <a16:creationId xmlns:a16="http://schemas.microsoft.com/office/drawing/2014/main" id="{AB5C404A-27D0-BD50-E500-8C4D06BDDEF1}"/>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7535299" y="439045"/>
            <a:ext cx="2572109" cy="200053"/>
          </a:xfrm>
          <a:prstGeom prst="rect">
            <a:avLst/>
          </a:prstGeom>
        </p:spPr>
      </p:pic>
      <p:sp>
        <p:nvSpPr>
          <p:cNvPr id="3" name="TextBox 2">
            <a:extLst>
              <a:ext uri="{FF2B5EF4-FFF2-40B4-BE49-F238E27FC236}">
                <a16:creationId xmlns:a16="http://schemas.microsoft.com/office/drawing/2014/main" id="{3368A876-A74F-FBD9-5EC0-FC214D7FB632}"/>
              </a:ext>
            </a:extLst>
          </p:cNvPr>
          <p:cNvSpPr txBox="1"/>
          <p:nvPr/>
        </p:nvSpPr>
        <p:spPr>
          <a:xfrm>
            <a:off x="6384759" y="6352674"/>
            <a:ext cx="5550568" cy="369332"/>
          </a:xfrm>
          <a:prstGeom prst="rect">
            <a:avLst/>
          </a:prstGeom>
          <a:noFill/>
        </p:spPr>
        <p:txBody>
          <a:bodyPr wrap="square" rtlCol="0">
            <a:spAutoFit/>
          </a:bodyPr>
          <a:lstStyle/>
          <a:p>
            <a:r>
              <a:rPr lang="en-GB" dirty="0"/>
              <a:t>(</a:t>
            </a:r>
            <a:r>
              <a:rPr lang="en-GB" dirty="0" err="1"/>
              <a:t>Rotel</a:t>
            </a:r>
            <a:r>
              <a:rPr lang="en-GB" dirty="0"/>
              <a:t> Project, 2023; Institute for Government, 2026).</a:t>
            </a:r>
          </a:p>
        </p:txBody>
      </p:sp>
    </p:spTree>
    <p:extLst>
      <p:ext uri="{BB962C8B-B14F-4D97-AF65-F5344CB8AC3E}">
        <p14:creationId xmlns:p14="http://schemas.microsoft.com/office/powerpoint/2010/main" val="11799821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C3ED72BE-2F78-4DD7-B0A1-DCD0503B103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extBox 1">
            <a:extLst>
              <a:ext uri="{FF2B5EF4-FFF2-40B4-BE49-F238E27FC236}">
                <a16:creationId xmlns:a16="http://schemas.microsoft.com/office/drawing/2014/main" id="{B3BF9AA5-FFE9-2ABA-CBEA-624D667BFC25}"/>
              </a:ext>
            </a:extLst>
          </p:cNvPr>
          <p:cNvSpPr txBox="1"/>
          <p:nvPr/>
        </p:nvSpPr>
        <p:spPr>
          <a:xfrm>
            <a:off x="1327255" y="1030288"/>
            <a:ext cx="4099947" cy="103557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300" b="1" cap="all">
                <a:ln w="3175" cmpd="sng">
                  <a:noFill/>
                </a:ln>
                <a:latin typeface="+mj-lt"/>
                <a:ea typeface="+mj-ea"/>
                <a:cs typeface="+mj-cs"/>
              </a:rPr>
              <a:t>Holistic Model in UK Social Care</a:t>
            </a:r>
          </a:p>
        </p:txBody>
      </p:sp>
      <p:pic>
        <p:nvPicPr>
          <p:cNvPr id="4" name="Picture 3" descr="A diagram of a health care&#10;&#10;AI-generated content may be incorrect.">
            <a:extLst>
              <a:ext uri="{FF2B5EF4-FFF2-40B4-BE49-F238E27FC236}">
                <a16:creationId xmlns:a16="http://schemas.microsoft.com/office/drawing/2014/main" id="{3C50E864-6E5D-4D99-A46B-252986911F5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02488" y="639098"/>
            <a:ext cx="2564534" cy="2692424"/>
          </a:xfrm>
          <a:prstGeom prst="roundRect">
            <a:avLst>
              <a:gd name="adj" fmla="val 6267"/>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graphicFrame>
        <p:nvGraphicFramePr>
          <p:cNvPr id="5" name="TextBox 2">
            <a:extLst>
              <a:ext uri="{FF2B5EF4-FFF2-40B4-BE49-F238E27FC236}">
                <a16:creationId xmlns:a16="http://schemas.microsoft.com/office/drawing/2014/main" id="{B56D5AE1-ED19-AC22-92E5-8B1E66283DEC}"/>
              </a:ext>
            </a:extLst>
          </p:cNvPr>
          <p:cNvGraphicFramePr/>
          <p:nvPr>
            <p:extLst>
              <p:ext uri="{D42A27DB-BD31-4B8C-83A1-F6EECF244321}">
                <p14:modId xmlns:p14="http://schemas.microsoft.com/office/powerpoint/2010/main" val="3316424272"/>
              </p:ext>
            </p:extLst>
          </p:nvPr>
        </p:nvGraphicFramePr>
        <p:xfrm>
          <a:off x="208547" y="2065867"/>
          <a:ext cx="7293942" cy="451139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TextBox 2">
            <a:extLst>
              <a:ext uri="{FF2B5EF4-FFF2-40B4-BE49-F238E27FC236}">
                <a16:creationId xmlns:a16="http://schemas.microsoft.com/office/drawing/2014/main" id="{D141D691-A9A8-EB7F-45E8-79329E19BCF4}"/>
              </a:ext>
            </a:extLst>
          </p:cNvPr>
          <p:cNvSpPr txBox="1"/>
          <p:nvPr/>
        </p:nvSpPr>
        <p:spPr>
          <a:xfrm>
            <a:off x="7502488" y="3705726"/>
            <a:ext cx="2564534" cy="646331"/>
          </a:xfrm>
          <a:prstGeom prst="rect">
            <a:avLst/>
          </a:prstGeom>
          <a:noFill/>
        </p:spPr>
        <p:txBody>
          <a:bodyPr wrap="square" rtlCol="0">
            <a:spAutoFit/>
          </a:bodyPr>
          <a:lstStyle/>
          <a:p>
            <a:r>
              <a:rPr lang="en-GB" dirty="0"/>
              <a:t>(Health Academy Australia, 2019).</a:t>
            </a:r>
          </a:p>
        </p:txBody>
      </p:sp>
    </p:spTree>
    <p:extLst>
      <p:ext uri="{BB962C8B-B14F-4D97-AF65-F5344CB8AC3E}">
        <p14:creationId xmlns:p14="http://schemas.microsoft.com/office/powerpoint/2010/main" val="8686845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7" name="Picture 26">
            <a:extLst>
              <a:ext uri="{FF2B5EF4-FFF2-40B4-BE49-F238E27FC236}">
                <a16:creationId xmlns:a16="http://schemas.microsoft.com/office/drawing/2014/main" id="{C3ED72BE-2F78-4DD7-B0A1-DCD0503B103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extBox 1">
            <a:extLst>
              <a:ext uri="{FF2B5EF4-FFF2-40B4-BE49-F238E27FC236}">
                <a16:creationId xmlns:a16="http://schemas.microsoft.com/office/drawing/2014/main" id="{CA825D13-47A9-8C21-232F-06CC4B02F3F9}"/>
              </a:ext>
            </a:extLst>
          </p:cNvPr>
          <p:cNvSpPr txBox="1"/>
          <p:nvPr/>
        </p:nvSpPr>
        <p:spPr>
          <a:xfrm>
            <a:off x="1327255" y="1030288"/>
            <a:ext cx="4099947" cy="1035579"/>
          </a:xfrm>
          <a:prstGeom prst="rect">
            <a:avLst/>
          </a:prstGeom>
        </p:spPr>
        <p:txBody>
          <a:bodyPr vert="horz" lIns="91440" tIns="45720" rIns="91440" bIns="45720" rtlCol="0" anchor="ctr">
            <a:normAutofit/>
          </a:bodyPr>
          <a:lstStyle/>
          <a:p>
            <a:pPr>
              <a:spcBef>
                <a:spcPct val="0"/>
              </a:spcBef>
              <a:spcAft>
                <a:spcPts val="600"/>
              </a:spcAft>
            </a:pPr>
            <a:r>
              <a:rPr lang="en-US" sz="3300" b="1" cap="all">
                <a:ln w="3175" cmpd="sng">
                  <a:noFill/>
                </a:ln>
                <a:latin typeface="+mj-lt"/>
                <a:ea typeface="+mj-ea"/>
                <a:cs typeface="+mj-cs"/>
              </a:rPr>
              <a:t>Defining Wellbeing</a:t>
            </a:r>
          </a:p>
        </p:txBody>
      </p:sp>
      <p:pic>
        <p:nvPicPr>
          <p:cNvPr id="3" name="Picture 2">
            <a:extLst>
              <a:ext uri="{FF2B5EF4-FFF2-40B4-BE49-F238E27FC236}">
                <a16:creationId xmlns:a16="http://schemas.microsoft.com/office/drawing/2014/main" id="{0D144D23-E1F0-7BAA-4AD5-2217FCF2B474}"/>
              </a:ext>
            </a:extLst>
          </p:cNvPr>
          <p:cNvPicPr>
            <a:picLocks noChangeAspect="1"/>
          </p:cNvPicPr>
          <p:nvPr/>
        </p:nvPicPr>
        <p:blipFill>
          <a:blip r:embed="rId4"/>
          <a:stretch>
            <a:fillRect/>
          </a:stretch>
        </p:blipFill>
        <p:spPr>
          <a:xfrm>
            <a:off x="7393321" y="639098"/>
            <a:ext cx="2782867" cy="2692424"/>
          </a:xfrm>
          <a:prstGeom prst="roundRect">
            <a:avLst>
              <a:gd name="adj" fmla="val 6267"/>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pic>
        <p:nvPicPr>
          <p:cNvPr id="4" name="Picture 3" descr="A diagram of a balance&#10;&#10;AI-generated content may be incorrect.">
            <a:extLst>
              <a:ext uri="{FF2B5EF4-FFF2-40B4-BE49-F238E27FC236}">
                <a16:creationId xmlns:a16="http://schemas.microsoft.com/office/drawing/2014/main" id="{06770A99-6625-59C6-1C8D-5F887840972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57694" y="3961575"/>
            <a:ext cx="5454122" cy="1813495"/>
          </a:xfrm>
          <a:prstGeom prst="roundRect">
            <a:avLst>
              <a:gd name="adj" fmla="val 6267"/>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graphicFrame>
        <p:nvGraphicFramePr>
          <p:cNvPr id="5" name="TextBox 2">
            <a:extLst>
              <a:ext uri="{FF2B5EF4-FFF2-40B4-BE49-F238E27FC236}">
                <a16:creationId xmlns:a16="http://schemas.microsoft.com/office/drawing/2014/main" id="{145A807D-14F4-05D3-AB90-520C5A5E94EF}"/>
              </a:ext>
            </a:extLst>
          </p:cNvPr>
          <p:cNvGraphicFramePr/>
          <p:nvPr>
            <p:extLst>
              <p:ext uri="{D42A27DB-BD31-4B8C-83A1-F6EECF244321}">
                <p14:modId xmlns:p14="http://schemas.microsoft.com/office/powerpoint/2010/main" val="1608323286"/>
              </p:ext>
            </p:extLst>
          </p:nvPr>
        </p:nvGraphicFramePr>
        <p:xfrm>
          <a:off x="1327255" y="2142067"/>
          <a:ext cx="4099947" cy="364913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6" name="Picture 5">
            <a:extLst>
              <a:ext uri="{FF2B5EF4-FFF2-40B4-BE49-F238E27FC236}">
                <a16:creationId xmlns:a16="http://schemas.microsoft.com/office/drawing/2014/main" id="{A7BCBA20-675F-D2C6-1B43-3CADC4E7DD7A}"/>
              </a:ext>
            </a:extLst>
          </p:cNvPr>
          <p:cNvPicPr>
            <a:picLocks noChangeAspect="1"/>
          </p:cNvPicPr>
          <p:nvPr/>
        </p:nvPicPr>
        <p:blipFill>
          <a:blip r:embed="rId11"/>
          <a:stretch>
            <a:fillRect/>
          </a:stretch>
        </p:blipFill>
        <p:spPr>
          <a:xfrm>
            <a:off x="7156127" y="3244152"/>
            <a:ext cx="3343143" cy="282328"/>
          </a:xfrm>
          <a:prstGeom prst="rect">
            <a:avLst/>
          </a:prstGeom>
        </p:spPr>
      </p:pic>
      <p:sp>
        <p:nvSpPr>
          <p:cNvPr id="8" name="TextBox 7">
            <a:extLst>
              <a:ext uri="{FF2B5EF4-FFF2-40B4-BE49-F238E27FC236}">
                <a16:creationId xmlns:a16="http://schemas.microsoft.com/office/drawing/2014/main" id="{6AEA07E1-FB8C-FCD2-A5A3-EDCB506CDAC3}"/>
              </a:ext>
            </a:extLst>
          </p:cNvPr>
          <p:cNvSpPr txBox="1"/>
          <p:nvPr/>
        </p:nvSpPr>
        <p:spPr>
          <a:xfrm>
            <a:off x="5566611" y="6079958"/>
            <a:ext cx="6272463" cy="369332"/>
          </a:xfrm>
          <a:prstGeom prst="rect">
            <a:avLst/>
          </a:prstGeom>
          <a:noFill/>
        </p:spPr>
        <p:txBody>
          <a:bodyPr wrap="square" rtlCol="0">
            <a:spAutoFit/>
          </a:bodyPr>
          <a:lstStyle/>
          <a:p>
            <a:r>
              <a:rPr lang="en-GB" dirty="0"/>
              <a:t>(Student Health </a:t>
            </a:r>
            <a:r>
              <a:rPr lang="en-GB" dirty="0" err="1"/>
              <a:t>Counseling</a:t>
            </a:r>
            <a:r>
              <a:rPr lang="en-GB" dirty="0"/>
              <a:t> Service, 2025: Dodge et al, 2012). </a:t>
            </a:r>
          </a:p>
        </p:txBody>
      </p:sp>
    </p:spTree>
    <p:extLst>
      <p:ext uri="{BB962C8B-B14F-4D97-AF65-F5344CB8AC3E}">
        <p14:creationId xmlns:p14="http://schemas.microsoft.com/office/powerpoint/2010/main" val="38662566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211E6139-248B-476F-BE9E-11408874095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extBox 1">
            <a:extLst>
              <a:ext uri="{FF2B5EF4-FFF2-40B4-BE49-F238E27FC236}">
                <a16:creationId xmlns:a16="http://schemas.microsoft.com/office/drawing/2014/main" id="{0E68A64D-D325-563F-6EED-F9626CE0631E}"/>
              </a:ext>
            </a:extLst>
          </p:cNvPr>
          <p:cNvSpPr txBox="1"/>
          <p:nvPr/>
        </p:nvSpPr>
        <p:spPr>
          <a:xfrm>
            <a:off x="625943" y="236236"/>
            <a:ext cx="4812897" cy="103557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300" b="1" cap="all" dirty="0">
                <a:ln w="3175" cmpd="sng">
                  <a:noFill/>
                </a:ln>
                <a:latin typeface="+mj-lt"/>
                <a:ea typeface="+mj-ea"/>
                <a:cs typeface="+mj-cs"/>
              </a:rPr>
              <a:t>Defining Sustainable Development</a:t>
            </a:r>
          </a:p>
        </p:txBody>
      </p:sp>
      <p:sp>
        <p:nvSpPr>
          <p:cNvPr id="22" name="Rounded Rectangle 24">
            <a:extLst>
              <a:ext uri="{FF2B5EF4-FFF2-40B4-BE49-F238E27FC236}">
                <a16:creationId xmlns:a16="http://schemas.microsoft.com/office/drawing/2014/main" id="{0BC0152F-C979-4D47-A2BE-DB351CFFA6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4576" y="620116"/>
            <a:ext cx="2627580" cy="2711655"/>
          </a:xfrm>
          <a:prstGeom prst="roundRect">
            <a:avLst>
              <a:gd name="adj" fmla="val 7505"/>
            </a:avLst>
          </a:prstGeom>
          <a:solidFill>
            <a:schemeClr val="tx1"/>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green and white sign with a globe and text&#10;&#10;AI-generated content may be incorrect.">
            <a:extLst>
              <a:ext uri="{FF2B5EF4-FFF2-40B4-BE49-F238E27FC236}">
                <a16:creationId xmlns:a16="http://schemas.microsoft.com/office/drawing/2014/main" id="{4D8613B7-1226-720C-F658-F9445FE9B7B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08876" y="754026"/>
            <a:ext cx="2398979" cy="2446017"/>
          </a:xfrm>
          <a:prstGeom prst="roundRect">
            <a:avLst>
              <a:gd name="adj" fmla="val 5453"/>
            </a:avLst>
          </a:prstGeom>
          <a:ln w="50800" cap="sq" cmpd="dbl">
            <a:noFill/>
            <a:miter lim="800000"/>
          </a:ln>
          <a:effectLst/>
        </p:spPr>
      </p:pic>
      <p:sp>
        <p:nvSpPr>
          <p:cNvPr id="24" name="Rounded Rectangle 26">
            <a:extLst>
              <a:ext uri="{FF2B5EF4-FFF2-40B4-BE49-F238E27FC236}">
                <a16:creationId xmlns:a16="http://schemas.microsoft.com/office/drawing/2014/main" id="{58EC500E-DAEE-446A-8A23-2994874675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5509" y="620116"/>
            <a:ext cx="2627580" cy="2711655"/>
          </a:xfrm>
          <a:prstGeom prst="roundRect">
            <a:avLst>
              <a:gd name="adj" fmla="val 7505"/>
            </a:avLst>
          </a:prstGeom>
          <a:solidFill>
            <a:schemeClr val="tx1"/>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A red square with white text and a graphic&#10;&#10;AI-generated content may be incorrect.">
            <a:extLst>
              <a:ext uri="{FF2B5EF4-FFF2-40B4-BE49-F238E27FC236}">
                <a16:creationId xmlns:a16="http://schemas.microsoft.com/office/drawing/2014/main" id="{099735BC-8A55-1A32-F9EB-279678B500B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019809" y="777545"/>
            <a:ext cx="2398979" cy="2398979"/>
          </a:xfrm>
          <a:prstGeom prst="roundRect">
            <a:avLst>
              <a:gd name="adj" fmla="val 5453"/>
            </a:avLst>
          </a:prstGeom>
          <a:ln w="50800" cap="sq" cmpd="dbl">
            <a:noFill/>
            <a:miter lim="800000"/>
          </a:ln>
          <a:effectLst/>
        </p:spPr>
      </p:pic>
      <p:sp>
        <p:nvSpPr>
          <p:cNvPr id="26" name="Rounded Rectangle 20">
            <a:extLst>
              <a:ext uri="{FF2B5EF4-FFF2-40B4-BE49-F238E27FC236}">
                <a16:creationId xmlns:a16="http://schemas.microsoft.com/office/drawing/2014/main" id="{622FDAFD-6D3F-42B0-8715-709BD14C91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4576" y="3515716"/>
            <a:ext cx="2627580" cy="2711655"/>
          </a:xfrm>
          <a:prstGeom prst="roundRect">
            <a:avLst>
              <a:gd name="adj" fmla="val 7505"/>
            </a:avLst>
          </a:prstGeom>
          <a:solidFill>
            <a:schemeClr val="tx1"/>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green sign with white text&#10;&#10;AI-generated content may be incorrect.">
            <a:extLst>
              <a:ext uri="{FF2B5EF4-FFF2-40B4-BE49-F238E27FC236}">
                <a16:creationId xmlns:a16="http://schemas.microsoft.com/office/drawing/2014/main" id="{F5DAA7E0-CC9D-3760-3D78-72250C48C1B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208876" y="3680985"/>
            <a:ext cx="2398979" cy="2383299"/>
          </a:xfrm>
          <a:prstGeom prst="roundRect">
            <a:avLst>
              <a:gd name="adj" fmla="val 5453"/>
            </a:avLst>
          </a:prstGeom>
          <a:ln w="50800" cap="sq" cmpd="dbl">
            <a:noFill/>
            <a:miter lim="800000"/>
          </a:ln>
          <a:effectLst/>
        </p:spPr>
      </p:pic>
      <p:sp>
        <p:nvSpPr>
          <p:cNvPr id="28" name="Rounded Rectangle 22">
            <a:extLst>
              <a:ext uri="{FF2B5EF4-FFF2-40B4-BE49-F238E27FC236}">
                <a16:creationId xmlns:a16="http://schemas.microsoft.com/office/drawing/2014/main" id="{5E890CAE-EFF1-4131-83CD-4A9247D87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5509" y="3515716"/>
            <a:ext cx="2627580" cy="2711655"/>
          </a:xfrm>
          <a:prstGeom prst="roundRect">
            <a:avLst>
              <a:gd name="adj" fmla="val 7505"/>
            </a:avLst>
          </a:prstGeom>
          <a:solidFill>
            <a:schemeClr val="tx1"/>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diagram of a carbon footprint&#10;&#10;AI-generated content may be incorrect.">
            <a:extLst>
              <a:ext uri="{FF2B5EF4-FFF2-40B4-BE49-F238E27FC236}">
                <a16:creationId xmlns:a16="http://schemas.microsoft.com/office/drawing/2014/main" id="{2A16FEB7-AEC1-1431-0DDA-DE86D53295E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019809" y="3732068"/>
            <a:ext cx="2398979" cy="2281134"/>
          </a:xfrm>
          <a:prstGeom prst="roundRect">
            <a:avLst>
              <a:gd name="adj" fmla="val 5453"/>
            </a:avLst>
          </a:prstGeom>
          <a:ln w="50800" cap="sq" cmpd="dbl">
            <a:noFill/>
            <a:miter lim="800000"/>
          </a:ln>
          <a:effectLst/>
        </p:spPr>
      </p:pic>
      <p:graphicFrame>
        <p:nvGraphicFramePr>
          <p:cNvPr id="16" name="TextBox 2">
            <a:extLst>
              <a:ext uri="{FF2B5EF4-FFF2-40B4-BE49-F238E27FC236}">
                <a16:creationId xmlns:a16="http://schemas.microsoft.com/office/drawing/2014/main" id="{A2832908-AD29-514E-2D3E-E190B13BF29D}"/>
              </a:ext>
            </a:extLst>
          </p:cNvPr>
          <p:cNvGraphicFramePr/>
          <p:nvPr>
            <p:extLst>
              <p:ext uri="{D42A27DB-BD31-4B8C-83A1-F6EECF244321}">
                <p14:modId xmlns:p14="http://schemas.microsoft.com/office/powerpoint/2010/main" val="2069747378"/>
              </p:ext>
            </p:extLst>
          </p:nvPr>
        </p:nvGraphicFramePr>
        <p:xfrm>
          <a:off x="650847" y="2142067"/>
          <a:ext cx="4787993" cy="159000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23" name="Picture 22">
            <a:extLst>
              <a:ext uri="{FF2B5EF4-FFF2-40B4-BE49-F238E27FC236}">
                <a16:creationId xmlns:a16="http://schemas.microsoft.com/office/drawing/2014/main" id="{68F0C387-2B32-B980-C631-E64169D97561}"/>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8734563" y="6227371"/>
            <a:ext cx="3165503" cy="411228"/>
          </a:xfrm>
          <a:prstGeom prst="rect">
            <a:avLst/>
          </a:prstGeom>
        </p:spPr>
      </p:pic>
      <p:pic>
        <p:nvPicPr>
          <p:cNvPr id="27" name="Picture 26">
            <a:extLst>
              <a:ext uri="{FF2B5EF4-FFF2-40B4-BE49-F238E27FC236}">
                <a16:creationId xmlns:a16="http://schemas.microsoft.com/office/drawing/2014/main" id="{F090266E-2FB3-F102-F502-93E9E637A856}"/>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7819294" y="3320028"/>
            <a:ext cx="1438476" cy="219106"/>
          </a:xfrm>
          <a:prstGeom prst="rect">
            <a:avLst/>
          </a:prstGeom>
        </p:spPr>
      </p:pic>
      <p:sp>
        <p:nvSpPr>
          <p:cNvPr id="3" name="TextBox 2">
            <a:extLst>
              <a:ext uri="{FF2B5EF4-FFF2-40B4-BE49-F238E27FC236}">
                <a16:creationId xmlns:a16="http://schemas.microsoft.com/office/drawing/2014/main" id="{76471850-10CD-EC9B-F3A1-4BC7FA18172F}"/>
              </a:ext>
            </a:extLst>
          </p:cNvPr>
          <p:cNvSpPr txBox="1"/>
          <p:nvPr/>
        </p:nvSpPr>
        <p:spPr>
          <a:xfrm>
            <a:off x="6914714" y="112421"/>
            <a:ext cx="3006964" cy="369332"/>
          </a:xfrm>
          <a:prstGeom prst="rect">
            <a:avLst/>
          </a:prstGeom>
          <a:noFill/>
        </p:spPr>
        <p:txBody>
          <a:bodyPr wrap="square" rtlCol="0">
            <a:spAutoFit/>
          </a:bodyPr>
          <a:lstStyle/>
          <a:p>
            <a:r>
              <a:rPr lang="en-GB" dirty="0"/>
              <a:t>(NHS, 2020; UN,2023).</a:t>
            </a:r>
          </a:p>
        </p:txBody>
      </p:sp>
    </p:spTree>
    <p:extLst>
      <p:ext uri="{BB962C8B-B14F-4D97-AF65-F5344CB8AC3E}">
        <p14:creationId xmlns:p14="http://schemas.microsoft.com/office/powerpoint/2010/main" val="37522590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DF6A9299-1D12-47E2-9DD4-03342553C4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10" name="Picture 9" descr="Top view of a stethoscope on a blue surface">
            <a:extLst>
              <a:ext uri="{FF2B5EF4-FFF2-40B4-BE49-F238E27FC236}">
                <a16:creationId xmlns:a16="http://schemas.microsoft.com/office/drawing/2014/main" id="{9438C668-3E7E-677E-1DD4-8F566DC491FC}"/>
              </a:ext>
            </a:extLst>
          </p:cNvPr>
          <p:cNvPicPr>
            <a:picLocks noChangeAspect="1"/>
          </p:cNvPicPr>
          <p:nvPr/>
        </p:nvPicPr>
        <p:blipFill>
          <a:blip r:embed="rId4"/>
          <a:srcRect l="26487" r="-2" b="-2"/>
          <a:stretch>
            <a:fillRect/>
          </a:stretch>
        </p:blipFill>
        <p:spPr>
          <a:xfrm>
            <a:off x="24442" y="-1786"/>
            <a:ext cx="7552924" cy="6858000"/>
          </a:xfrm>
          <a:prstGeom prst="rect">
            <a:avLst/>
          </a:prstGeom>
        </p:spPr>
      </p:pic>
      <p:sp>
        <p:nvSpPr>
          <p:cNvPr id="7" name="Rectangle 3">
            <a:extLst>
              <a:ext uri="{FF2B5EF4-FFF2-40B4-BE49-F238E27FC236}">
                <a16:creationId xmlns:a16="http://schemas.microsoft.com/office/drawing/2014/main" id="{C1716F9C-F753-C115-C3A6-D95109EE38F4}"/>
              </a:ext>
            </a:extLst>
          </p:cNvPr>
          <p:cNvSpPr>
            <a:spLocks noChangeArrowheads="1"/>
          </p:cNvSpPr>
          <p:nvPr/>
        </p:nvSpPr>
        <p:spPr bwMode="auto">
          <a:xfrm>
            <a:off x="7865805" y="255619"/>
            <a:ext cx="4204107" cy="360149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285750" indent="-285750" fontAlgn="base">
              <a:lnSpc>
                <a:spcPct val="90000"/>
              </a:lnSpc>
              <a:spcAft>
                <a:spcPts val="1000"/>
              </a:spcAft>
              <a:buClr>
                <a:schemeClr val="tx1"/>
              </a:buClr>
              <a:buSzPct val="100000"/>
              <a:buFont typeface="Arial"/>
              <a:buChar char="•"/>
            </a:pPr>
            <a:r>
              <a:rPr kumimoji="0" lang="en-US" altLang="en-US" b="0" i="0" u="none" strike="noStrike" normalizeH="0" baseline="0" dirty="0">
                <a:ln>
                  <a:noFill/>
                </a:ln>
              </a:rPr>
              <a:t>SDG 3: Good health and well-being is included into the </a:t>
            </a:r>
            <a:r>
              <a:rPr lang="en-GB" dirty="0"/>
              <a:t>Fit for the Future: 10 Year Health Plan for England</a:t>
            </a:r>
            <a:r>
              <a:rPr kumimoji="0" lang="en-US" altLang="en-US" b="0" i="0" u="none" strike="noStrike" normalizeH="0" baseline="0" dirty="0">
                <a:ln>
                  <a:noFill/>
                </a:ln>
              </a:rPr>
              <a:t>. (GOV.UK, 2025b; UN, 2025a) </a:t>
            </a:r>
            <a:br>
              <a:rPr kumimoji="0" lang="en-US" altLang="en-US" b="0" i="0" u="none" strike="noStrike" normalizeH="0" baseline="0" dirty="0">
                <a:ln>
                  <a:noFill/>
                </a:ln>
              </a:rPr>
            </a:br>
            <a:endParaRPr kumimoji="0" lang="en-US" altLang="en-US" b="0" i="0" u="none" strike="noStrike" normalizeH="0" baseline="0" dirty="0">
              <a:ln>
                <a:noFill/>
              </a:ln>
            </a:endParaRPr>
          </a:p>
          <a:p>
            <a:pPr marL="285750" marR="0" lvl="0" indent="-285750" fontAlgn="base">
              <a:lnSpc>
                <a:spcPct val="90000"/>
              </a:lnSpc>
              <a:spcAft>
                <a:spcPts val="1000"/>
              </a:spcAft>
              <a:buClr>
                <a:schemeClr val="tx1"/>
              </a:buClr>
              <a:buSzPct val="100000"/>
              <a:buFont typeface="Arial"/>
              <a:buChar char="•"/>
              <a:tabLst/>
            </a:pPr>
            <a:r>
              <a:rPr kumimoji="0" lang="en-US" altLang="en-US" b="0" i="0" u="none" strike="noStrike" normalizeH="0" baseline="0" dirty="0">
                <a:ln>
                  <a:noFill/>
                </a:ln>
              </a:rPr>
              <a:t>The Net Zero NHS initiative corresponds with Sustainable Development Goal 13 (Climate Action), whilst the Making Every Contact Count (MECC) and Diabetes Prevention programs correspond with Sustainable Development Goal 3. (United Nations, 2025b)</a:t>
            </a:r>
          </a:p>
        </p:txBody>
      </p:sp>
      <p:sp>
        <p:nvSpPr>
          <p:cNvPr id="8" name="TextBox 7">
            <a:extLst>
              <a:ext uri="{FF2B5EF4-FFF2-40B4-BE49-F238E27FC236}">
                <a16:creationId xmlns:a16="http://schemas.microsoft.com/office/drawing/2014/main" id="{683E36D7-DAF2-AA81-BF9E-DE2E75CCE3DF}"/>
              </a:ext>
            </a:extLst>
          </p:cNvPr>
          <p:cNvSpPr txBox="1"/>
          <p:nvPr/>
        </p:nvSpPr>
        <p:spPr>
          <a:xfrm>
            <a:off x="3800904" y="245232"/>
            <a:ext cx="4219074" cy="369332"/>
          </a:xfrm>
          <a:prstGeom prst="rect">
            <a:avLst/>
          </a:prstGeom>
          <a:noFill/>
        </p:spPr>
        <p:txBody>
          <a:bodyPr wrap="square" rtlCol="0">
            <a:spAutoFit/>
          </a:bodyPr>
          <a:lstStyle/>
          <a:p>
            <a:pPr>
              <a:spcAft>
                <a:spcPts val="600"/>
              </a:spcAft>
            </a:pPr>
            <a:r>
              <a:rPr lang="en-GB" b="1" dirty="0"/>
              <a:t>UN SDGs in UK Health Policy</a:t>
            </a:r>
          </a:p>
        </p:txBody>
      </p:sp>
      <p:pic>
        <p:nvPicPr>
          <p:cNvPr id="3" name="Picture 2" descr="A black cover with white text&#10;&#10;AI-generated content may be incorrect.">
            <a:extLst>
              <a:ext uri="{FF2B5EF4-FFF2-40B4-BE49-F238E27FC236}">
                <a16:creationId xmlns:a16="http://schemas.microsoft.com/office/drawing/2014/main" id="{1A719F89-8335-C8F0-0D37-4D59F819EB6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2088" y="255618"/>
            <a:ext cx="3196488" cy="3173381"/>
          </a:xfrm>
          <a:prstGeom prst="rect">
            <a:avLst/>
          </a:prstGeom>
        </p:spPr>
      </p:pic>
      <p:pic>
        <p:nvPicPr>
          <p:cNvPr id="5" name="Picture 4" descr="A pie chart with different colored circles&#10;&#10;AI-generated content may be incorrect.">
            <a:extLst>
              <a:ext uri="{FF2B5EF4-FFF2-40B4-BE49-F238E27FC236}">
                <a16:creationId xmlns:a16="http://schemas.microsoft.com/office/drawing/2014/main" id="{7A26D704-C451-29F0-3FA9-6CA0832AFF1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277534" y="3429000"/>
            <a:ext cx="3956561" cy="3179903"/>
          </a:xfrm>
          <a:prstGeom prst="rect">
            <a:avLst/>
          </a:prstGeom>
        </p:spPr>
      </p:pic>
      <p:pic>
        <p:nvPicPr>
          <p:cNvPr id="9" name="Picture 8">
            <a:extLst>
              <a:ext uri="{FF2B5EF4-FFF2-40B4-BE49-F238E27FC236}">
                <a16:creationId xmlns:a16="http://schemas.microsoft.com/office/drawing/2014/main" id="{F1BEDADA-E987-6791-87B9-C0FE6609F61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63225" y="3428999"/>
            <a:ext cx="2995396" cy="432942"/>
          </a:xfrm>
          <a:prstGeom prst="rect">
            <a:avLst/>
          </a:prstGeom>
        </p:spPr>
      </p:pic>
      <p:sp>
        <p:nvSpPr>
          <p:cNvPr id="6" name="Rectangle 3">
            <a:extLst>
              <a:ext uri="{FF2B5EF4-FFF2-40B4-BE49-F238E27FC236}">
                <a16:creationId xmlns:a16="http://schemas.microsoft.com/office/drawing/2014/main" id="{2EDF6E3F-D450-196C-D55F-821C1452C332}"/>
              </a:ext>
            </a:extLst>
          </p:cNvPr>
          <p:cNvSpPr>
            <a:spLocks noChangeArrowheads="1"/>
          </p:cNvSpPr>
          <p:nvPr/>
        </p:nvSpPr>
        <p:spPr bwMode="auto">
          <a:xfrm>
            <a:off x="8184130" y="4112731"/>
            <a:ext cx="3814458" cy="203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Healthy Lives, Healthy People, </a:t>
            </a:r>
            <a:r>
              <a:rPr kumimoji="0" lang="en-US" altLang="en-US" sz="1800" b="0" i="0" u="none" strike="noStrike" cap="none" normalizeH="0" baseline="0" dirty="0" err="1">
                <a:ln>
                  <a:noFill/>
                </a:ln>
                <a:solidFill>
                  <a:schemeClr val="tx1"/>
                </a:solidFill>
                <a:effectLst/>
                <a:latin typeface="Arial" panose="020B0604020202020204" pitchFamily="34" charset="0"/>
              </a:rPr>
              <a:t>emphasi</a:t>
            </a:r>
            <a:r>
              <a:rPr lang="en-US" altLang="en-US" dirty="0" err="1">
                <a:latin typeface="Arial" panose="020B0604020202020204" pitchFamily="34" charset="0"/>
              </a:rPr>
              <a:t>ses</a:t>
            </a:r>
            <a:r>
              <a:rPr kumimoji="0" lang="en-US" altLang="en-US" sz="1800" b="0" i="0" u="none" strike="noStrike" cap="none" normalizeH="0" baseline="0" dirty="0">
                <a:ln>
                  <a:noFill/>
                </a:ln>
                <a:solidFill>
                  <a:schemeClr val="tx1"/>
                </a:solidFill>
                <a:effectLst/>
                <a:latin typeface="Arial" panose="020B0604020202020204" pitchFamily="34" charset="0"/>
              </a:rPr>
              <a:t> prevention, mitigates health disparities, and tackles broader determinants of health, including education, employment, and environmental factors. (GOV.UK, 2010).</a:t>
            </a:r>
          </a:p>
        </p:txBody>
      </p:sp>
      <p:sp>
        <p:nvSpPr>
          <p:cNvPr id="2" name="TextBox 1">
            <a:extLst>
              <a:ext uri="{FF2B5EF4-FFF2-40B4-BE49-F238E27FC236}">
                <a16:creationId xmlns:a16="http://schemas.microsoft.com/office/drawing/2014/main" id="{78752DBB-DAD3-81B4-7F52-6B41E9BF1D77}"/>
              </a:ext>
            </a:extLst>
          </p:cNvPr>
          <p:cNvSpPr txBox="1"/>
          <p:nvPr/>
        </p:nvSpPr>
        <p:spPr>
          <a:xfrm>
            <a:off x="163225" y="6144056"/>
            <a:ext cx="2924072" cy="369332"/>
          </a:xfrm>
          <a:prstGeom prst="rect">
            <a:avLst/>
          </a:prstGeom>
          <a:noFill/>
        </p:spPr>
        <p:txBody>
          <a:bodyPr wrap="square" rtlCol="0">
            <a:spAutoFit/>
          </a:bodyPr>
          <a:lstStyle/>
          <a:p>
            <a:r>
              <a:rPr lang="en-GB" dirty="0"/>
              <a:t>(NHS, 2020;  GOV.UK,2025b).</a:t>
            </a:r>
          </a:p>
        </p:txBody>
      </p:sp>
    </p:spTree>
    <p:extLst>
      <p:ext uri="{BB962C8B-B14F-4D97-AF65-F5344CB8AC3E}">
        <p14:creationId xmlns:p14="http://schemas.microsoft.com/office/powerpoint/2010/main" val="14811367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C3ED72BE-2F78-4DD7-B0A1-DCD0503B103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7" name="TextBox 6">
            <a:extLst>
              <a:ext uri="{FF2B5EF4-FFF2-40B4-BE49-F238E27FC236}">
                <a16:creationId xmlns:a16="http://schemas.microsoft.com/office/drawing/2014/main" id="{79B51415-171C-AA2E-F22C-E3B5BA152125}"/>
              </a:ext>
            </a:extLst>
          </p:cNvPr>
          <p:cNvSpPr txBox="1"/>
          <p:nvPr/>
        </p:nvSpPr>
        <p:spPr>
          <a:xfrm>
            <a:off x="1327255" y="1030288"/>
            <a:ext cx="4099947" cy="1035579"/>
          </a:xfrm>
          <a:prstGeom prst="rect">
            <a:avLst/>
          </a:prstGeom>
        </p:spPr>
        <p:txBody>
          <a:bodyPr vert="horz" lIns="91440" tIns="45720" rIns="91440" bIns="45720" rtlCol="0" anchor="ctr">
            <a:normAutofit/>
          </a:bodyPr>
          <a:lstStyle/>
          <a:p>
            <a:pPr>
              <a:spcBef>
                <a:spcPct val="0"/>
              </a:spcBef>
              <a:spcAft>
                <a:spcPts val="600"/>
              </a:spcAft>
            </a:pPr>
            <a:r>
              <a:rPr lang="en-US" sz="3600" b="1" cap="all" dirty="0">
                <a:ln w="3175" cmpd="sng">
                  <a:noFill/>
                </a:ln>
                <a:latin typeface="+mj-lt"/>
                <a:ea typeface="+mj-ea"/>
                <a:cs typeface="+mj-cs"/>
              </a:rPr>
              <a:t>Key Targets</a:t>
            </a:r>
            <a:endParaRPr lang="en-US" sz="3600" cap="all" dirty="0">
              <a:ln w="3175" cmpd="sng">
                <a:noFill/>
              </a:ln>
              <a:latin typeface="+mj-lt"/>
              <a:ea typeface="+mj-ea"/>
              <a:cs typeface="+mj-cs"/>
            </a:endParaRPr>
          </a:p>
        </p:txBody>
      </p:sp>
      <p:sp>
        <p:nvSpPr>
          <p:cNvPr id="4" name="Rectangle 1">
            <a:extLst>
              <a:ext uri="{FF2B5EF4-FFF2-40B4-BE49-F238E27FC236}">
                <a16:creationId xmlns:a16="http://schemas.microsoft.com/office/drawing/2014/main" id="{69564A40-18FB-60EF-B5A3-1C1C455136E6}"/>
              </a:ext>
            </a:extLst>
          </p:cNvPr>
          <p:cNvSpPr>
            <a:spLocks noChangeArrowheads="1"/>
          </p:cNvSpPr>
          <p:nvPr/>
        </p:nvSpPr>
        <p:spPr bwMode="auto">
          <a:xfrm>
            <a:off x="1327255" y="2142067"/>
            <a:ext cx="4099947" cy="364913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lvl="0" fontAlgn="base">
              <a:lnSpc>
                <a:spcPct val="90000"/>
              </a:lnSpc>
              <a:spcAft>
                <a:spcPts val="1000"/>
              </a:spcAft>
              <a:buClr>
                <a:schemeClr val="tx1"/>
              </a:buClr>
              <a:buSzPct val="100000"/>
              <a:buFont typeface="Arial"/>
              <a:buChar char="•"/>
            </a:pPr>
            <a:r>
              <a:rPr lang="en-US" sz="1500" b="1" dirty="0"/>
              <a:t>Achievements:</a:t>
            </a:r>
            <a:endParaRPr lang="en-US" sz="1500" b="1"/>
          </a:p>
          <a:p>
            <a:pPr marL="285750" lvl="0" indent="-285750" fontAlgn="base">
              <a:lnSpc>
                <a:spcPct val="90000"/>
              </a:lnSpc>
              <a:spcAft>
                <a:spcPts val="1000"/>
              </a:spcAft>
              <a:buClr>
                <a:schemeClr val="tx1"/>
              </a:buClr>
              <a:buSzPct val="100000"/>
              <a:buFont typeface="Arial"/>
              <a:buChar char="•"/>
            </a:pPr>
            <a:r>
              <a:rPr kumimoji="0" lang="en-US" altLang="en-US" sz="1500" b="0" i="0" u="none" strike="noStrike" normalizeH="0" baseline="0" dirty="0">
                <a:ln>
                  <a:noFill/>
                </a:ln>
              </a:rPr>
              <a:t>Cancer survival rates in England have reached an unprecedented level, with the 10-year survival rate for all malignancies combined rising to 50%. (Cancer Research UK, 2024).</a:t>
            </a:r>
            <a:br>
              <a:rPr kumimoji="0" lang="en-US" altLang="en-US" sz="1500" b="0" i="0" u="none" strike="noStrike" normalizeH="0" baseline="0" dirty="0">
                <a:ln>
                  <a:noFill/>
                </a:ln>
              </a:rPr>
            </a:br>
            <a:endParaRPr kumimoji="0" lang="en-US" altLang="en-US" sz="1500" b="0" i="0" u="none" strike="noStrike" normalizeH="0" baseline="0" dirty="0">
              <a:ln>
                <a:noFill/>
              </a:ln>
            </a:endParaRPr>
          </a:p>
          <a:p>
            <a:pPr marL="285750" lvl="0" indent="-285750" fontAlgn="base">
              <a:lnSpc>
                <a:spcPct val="90000"/>
              </a:lnSpc>
              <a:spcAft>
                <a:spcPts val="1000"/>
              </a:spcAft>
              <a:buClr>
                <a:schemeClr val="tx1"/>
              </a:buClr>
              <a:buSzPct val="100000"/>
              <a:buFont typeface="Arial"/>
              <a:buChar char="•"/>
            </a:pPr>
            <a:r>
              <a:rPr kumimoji="0" lang="en-US" altLang="en-US" sz="1500" b="0" i="0" u="none" strike="noStrike" normalizeH="0" baseline="0" dirty="0">
                <a:ln>
                  <a:noFill/>
                </a:ln>
              </a:rPr>
              <a:t>Child mortality rate of 10 deaths per 100,000 individuals and an infant mortality rate of 3.9 deaths per 1,000 live births.(Office for National Statistics, 2021).</a:t>
            </a:r>
            <a:br>
              <a:rPr kumimoji="0" lang="en-US" altLang="en-US" sz="1500" b="0" i="0" u="none" strike="noStrike" normalizeH="0" baseline="0" dirty="0">
                <a:ln>
                  <a:noFill/>
                </a:ln>
              </a:rPr>
            </a:br>
            <a:endParaRPr kumimoji="0" lang="en-US" altLang="en-US" sz="1500" b="0" i="0" u="none" strike="noStrike" normalizeH="0" baseline="0" dirty="0">
              <a:ln>
                <a:noFill/>
              </a:ln>
            </a:endParaRPr>
          </a:p>
          <a:p>
            <a:pPr marL="285750" lvl="0" indent="-285750" fontAlgn="base">
              <a:lnSpc>
                <a:spcPct val="90000"/>
              </a:lnSpc>
              <a:spcAft>
                <a:spcPts val="1000"/>
              </a:spcAft>
              <a:buClr>
                <a:schemeClr val="tx1"/>
              </a:buClr>
              <a:buSzPct val="100000"/>
              <a:buFont typeface="Arial"/>
              <a:buChar char="•"/>
            </a:pPr>
            <a:r>
              <a:rPr kumimoji="0" lang="en-US" altLang="en-US" sz="1500" b="0" i="0" u="none" strike="noStrike" normalizeH="0" baseline="0" dirty="0">
                <a:ln>
                  <a:noFill/>
                </a:ln>
              </a:rPr>
              <a:t>In 2022, almost 2 million individuals received help via NHS digital health checks. (Government of the United Kingdom, 2023).</a:t>
            </a:r>
          </a:p>
        </p:txBody>
      </p:sp>
      <p:pic>
        <p:nvPicPr>
          <p:cNvPr id="5" name="Picture 4" descr="A black and white text on a black background&#10;&#10;AI-generated content may be incorrect.">
            <a:extLst>
              <a:ext uri="{FF2B5EF4-FFF2-40B4-BE49-F238E27FC236}">
                <a16:creationId xmlns:a16="http://schemas.microsoft.com/office/drawing/2014/main" id="{018CFEF6-8FF6-7290-59AC-632AE2DA6732}"/>
              </a:ext>
            </a:extLst>
          </p:cNvPr>
          <p:cNvPicPr>
            <a:picLocks noChangeAspect="1"/>
          </p:cNvPicPr>
          <p:nvPr/>
        </p:nvPicPr>
        <p:blipFill>
          <a:blip r:embed="rId4"/>
          <a:stretch>
            <a:fillRect/>
          </a:stretch>
        </p:blipFill>
        <p:spPr>
          <a:xfrm>
            <a:off x="6057694" y="1026391"/>
            <a:ext cx="5454122" cy="1917838"/>
          </a:xfrm>
          <a:prstGeom prst="roundRect">
            <a:avLst>
              <a:gd name="adj" fmla="val 6267"/>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pic>
        <p:nvPicPr>
          <p:cNvPr id="3" name="Picture 2" descr="A close-up of a sign&#10;&#10;AI-generated content may be incorrect.">
            <a:extLst>
              <a:ext uri="{FF2B5EF4-FFF2-40B4-BE49-F238E27FC236}">
                <a16:creationId xmlns:a16="http://schemas.microsoft.com/office/drawing/2014/main" id="{06C6D1EE-AF9E-51BC-E851-EE0B15D0C74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57694" y="3996894"/>
            <a:ext cx="5454122" cy="1742858"/>
          </a:xfrm>
          <a:prstGeom prst="roundRect">
            <a:avLst>
              <a:gd name="adj" fmla="val 6267"/>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6" name="TextBox 5">
            <a:extLst>
              <a:ext uri="{FF2B5EF4-FFF2-40B4-BE49-F238E27FC236}">
                <a16:creationId xmlns:a16="http://schemas.microsoft.com/office/drawing/2014/main" id="{EECCF9D7-2076-7AAF-6A17-1A5D0218F532}"/>
              </a:ext>
            </a:extLst>
          </p:cNvPr>
          <p:cNvSpPr txBox="1"/>
          <p:nvPr/>
        </p:nvSpPr>
        <p:spPr>
          <a:xfrm>
            <a:off x="6272463" y="5951621"/>
            <a:ext cx="4780548" cy="369332"/>
          </a:xfrm>
          <a:prstGeom prst="rect">
            <a:avLst/>
          </a:prstGeom>
          <a:noFill/>
        </p:spPr>
        <p:txBody>
          <a:bodyPr wrap="square" rtlCol="0">
            <a:spAutoFit/>
          </a:bodyPr>
          <a:lstStyle/>
          <a:p>
            <a:r>
              <a:rPr lang="en-GB" dirty="0"/>
              <a:t>(Office for National Statistics, 2021).</a:t>
            </a:r>
          </a:p>
        </p:txBody>
      </p:sp>
    </p:spTree>
    <p:extLst>
      <p:ext uri="{BB962C8B-B14F-4D97-AF65-F5344CB8AC3E}">
        <p14:creationId xmlns:p14="http://schemas.microsoft.com/office/powerpoint/2010/main" val="35267284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39" name="Picture 38">
            <a:extLst>
              <a:ext uri="{FF2B5EF4-FFF2-40B4-BE49-F238E27FC236}">
                <a16:creationId xmlns:a16="http://schemas.microsoft.com/office/drawing/2014/main" id="{C3ED72BE-2F78-4DD7-B0A1-DCD0503B103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extBox 1">
            <a:extLst>
              <a:ext uri="{FF2B5EF4-FFF2-40B4-BE49-F238E27FC236}">
                <a16:creationId xmlns:a16="http://schemas.microsoft.com/office/drawing/2014/main" id="{9B371B7C-36E8-3648-76EF-A82BC61C9015}"/>
              </a:ext>
            </a:extLst>
          </p:cNvPr>
          <p:cNvSpPr txBox="1"/>
          <p:nvPr/>
        </p:nvSpPr>
        <p:spPr>
          <a:xfrm>
            <a:off x="1361187" y="1030288"/>
            <a:ext cx="4099947" cy="103557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100" b="1" cap="all" dirty="0">
                <a:ln w="3175" cmpd="sng">
                  <a:noFill/>
                </a:ln>
                <a:latin typeface="+mj-lt"/>
                <a:ea typeface="+mj-ea"/>
                <a:cs typeface="+mj-cs"/>
              </a:rPr>
              <a:t>Policy and Governance in the UK</a:t>
            </a:r>
          </a:p>
          <a:p>
            <a:pPr>
              <a:lnSpc>
                <a:spcPct val="90000"/>
              </a:lnSpc>
              <a:spcBef>
                <a:spcPct val="0"/>
              </a:spcBef>
              <a:spcAft>
                <a:spcPts val="600"/>
              </a:spcAft>
            </a:pPr>
            <a:endParaRPr lang="en-US" sz="3100" cap="all" dirty="0">
              <a:ln w="3175" cmpd="sng">
                <a:noFill/>
              </a:ln>
              <a:latin typeface="+mj-lt"/>
              <a:ea typeface="+mj-ea"/>
              <a:cs typeface="+mj-cs"/>
            </a:endParaRPr>
          </a:p>
        </p:txBody>
      </p:sp>
      <p:sp>
        <p:nvSpPr>
          <p:cNvPr id="41" name="Rectangle 40">
            <a:extLst>
              <a:ext uri="{FF2B5EF4-FFF2-40B4-BE49-F238E27FC236}">
                <a16:creationId xmlns:a16="http://schemas.microsoft.com/office/drawing/2014/main" id="{738C413B-57E4-4FAD-AF00-1E89B42731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797333" y="4261157"/>
            <a:ext cx="2971800" cy="170837"/>
          </a:xfrm>
          <a:prstGeom prst="rect">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30">
            <a:extLst>
              <a:ext uri="{FF2B5EF4-FFF2-40B4-BE49-F238E27FC236}">
                <a16:creationId xmlns:a16="http://schemas.microsoft.com/office/drawing/2014/main" id="{96184565-6B22-40B8-AEFC-E5D103C55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4408" y="626261"/>
            <a:ext cx="5433751" cy="2711655"/>
          </a:xfrm>
          <a:prstGeom prst="roundRect">
            <a:avLst>
              <a:gd name="adj" fmla="val 7505"/>
            </a:avLst>
          </a:prstGeom>
          <a:solidFill>
            <a:schemeClr val="tx1"/>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ounded Rectangle 35">
            <a:extLst>
              <a:ext uri="{FF2B5EF4-FFF2-40B4-BE49-F238E27FC236}">
                <a16:creationId xmlns:a16="http://schemas.microsoft.com/office/drawing/2014/main" id="{A9B5337D-1BB2-4459-9BD6-59184E3832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4408" y="3515716"/>
            <a:ext cx="5433751" cy="2711655"/>
          </a:xfrm>
          <a:prstGeom prst="roundRect">
            <a:avLst>
              <a:gd name="adj" fmla="val 7505"/>
            </a:avLst>
          </a:prstGeom>
          <a:solidFill>
            <a:schemeClr val="tx1"/>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CECC57AE-CC88-8E6D-6161-F10851E1DAAF}"/>
              </a:ext>
            </a:extLst>
          </p:cNvPr>
          <p:cNvGraphicFramePr/>
          <p:nvPr>
            <p:extLst>
              <p:ext uri="{D42A27DB-BD31-4B8C-83A1-F6EECF244321}">
                <p14:modId xmlns:p14="http://schemas.microsoft.com/office/powerpoint/2010/main" val="2312674273"/>
              </p:ext>
            </p:extLst>
          </p:nvPr>
        </p:nvGraphicFramePr>
        <p:xfrm>
          <a:off x="1361187" y="2142067"/>
          <a:ext cx="4099947" cy="364913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4D77E473-1140-6F5C-1F2E-B9E29A16BB1A}"/>
              </a:ext>
            </a:extLst>
          </p:cNvPr>
          <p:cNvSpPr txBox="1"/>
          <p:nvPr/>
        </p:nvSpPr>
        <p:spPr>
          <a:xfrm>
            <a:off x="3288631" y="6329243"/>
            <a:ext cx="4588042" cy="369332"/>
          </a:xfrm>
          <a:prstGeom prst="rect">
            <a:avLst/>
          </a:prstGeom>
          <a:noFill/>
        </p:spPr>
        <p:txBody>
          <a:bodyPr wrap="square" rtlCol="0">
            <a:spAutoFit/>
          </a:bodyPr>
          <a:lstStyle/>
          <a:p>
            <a:r>
              <a:rPr lang="en-GB" dirty="0"/>
              <a:t>(GOV.UK, 2025b; Equality Act, 2010). </a:t>
            </a:r>
          </a:p>
        </p:txBody>
      </p:sp>
      <p:pic>
        <p:nvPicPr>
          <p:cNvPr id="6" name="Picture 5">
            <a:extLst>
              <a:ext uri="{FF2B5EF4-FFF2-40B4-BE49-F238E27FC236}">
                <a16:creationId xmlns:a16="http://schemas.microsoft.com/office/drawing/2014/main" id="{C3FCEC13-3A12-A061-8521-CCF6B38491D3}"/>
              </a:ext>
            </a:extLst>
          </p:cNvPr>
          <p:cNvPicPr>
            <a:picLocks noChangeAspect="1"/>
          </p:cNvPicPr>
          <p:nvPr/>
        </p:nvPicPr>
        <p:blipFill>
          <a:blip r:embed="rId9"/>
          <a:stretch>
            <a:fillRect/>
          </a:stretch>
        </p:blipFill>
        <p:spPr>
          <a:xfrm>
            <a:off x="6513095" y="626261"/>
            <a:ext cx="4539916" cy="2711655"/>
          </a:xfrm>
          <a:prstGeom prst="rect">
            <a:avLst/>
          </a:prstGeom>
        </p:spPr>
      </p:pic>
      <p:pic>
        <p:nvPicPr>
          <p:cNvPr id="9" name="Picture 8" descr="A black and white logo&#10;&#10;AI-generated content may be incorrect.">
            <a:extLst>
              <a:ext uri="{FF2B5EF4-FFF2-40B4-BE49-F238E27FC236}">
                <a16:creationId xmlns:a16="http://schemas.microsoft.com/office/drawing/2014/main" id="{E636F744-2A5F-FE3E-AC15-23F72BE10841}"/>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905053" y="3689683"/>
            <a:ext cx="4099947" cy="2481921"/>
          </a:xfrm>
          <a:prstGeom prst="rect">
            <a:avLst/>
          </a:prstGeom>
        </p:spPr>
      </p:pic>
    </p:spTree>
    <p:extLst>
      <p:ext uri="{BB962C8B-B14F-4D97-AF65-F5344CB8AC3E}">
        <p14:creationId xmlns:p14="http://schemas.microsoft.com/office/powerpoint/2010/main" val="11359428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DF6A9299-1D12-47E2-9DD4-03342553C4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extBox 1">
            <a:extLst>
              <a:ext uri="{FF2B5EF4-FFF2-40B4-BE49-F238E27FC236}">
                <a16:creationId xmlns:a16="http://schemas.microsoft.com/office/drawing/2014/main" id="{4CE7E982-DAD5-4E08-A991-C5D74CA7B3EC}"/>
              </a:ext>
            </a:extLst>
          </p:cNvPr>
          <p:cNvSpPr txBox="1"/>
          <p:nvPr/>
        </p:nvSpPr>
        <p:spPr>
          <a:xfrm>
            <a:off x="685801" y="609600"/>
            <a:ext cx="5219699" cy="1456267"/>
          </a:xfrm>
          <a:prstGeom prst="rect">
            <a:avLst/>
          </a:prstGeom>
        </p:spPr>
        <p:txBody>
          <a:bodyPr vert="horz" lIns="91440" tIns="45720" rIns="91440" bIns="45720" rtlCol="0" anchor="ctr">
            <a:normAutofit/>
          </a:bodyPr>
          <a:lstStyle/>
          <a:p>
            <a:pPr>
              <a:spcBef>
                <a:spcPct val="0"/>
              </a:spcBef>
              <a:spcAft>
                <a:spcPts val="600"/>
              </a:spcAft>
            </a:pPr>
            <a:r>
              <a:rPr lang="en-US" sz="3600" b="1" cap="all">
                <a:ln w="3175" cmpd="sng">
                  <a:noFill/>
                </a:ln>
                <a:latin typeface="+mj-lt"/>
                <a:ea typeface="+mj-ea"/>
                <a:cs typeface="+mj-cs"/>
              </a:rPr>
              <a:t>Contemporary Evidence</a:t>
            </a:r>
          </a:p>
        </p:txBody>
      </p:sp>
      <p:pic>
        <p:nvPicPr>
          <p:cNvPr id="4" name="Picture 3" descr="A diagram of smart home automation&#10;&#10;AI-generated content may be incorrect.">
            <a:extLst>
              <a:ext uri="{FF2B5EF4-FFF2-40B4-BE49-F238E27FC236}">
                <a16:creationId xmlns:a16="http://schemas.microsoft.com/office/drawing/2014/main" id="{08FB690C-06F4-2541-C167-7B37F83917BA}"/>
              </a:ext>
            </a:extLst>
          </p:cNvPr>
          <p:cNvPicPr>
            <a:picLocks noChangeAspect="1"/>
          </p:cNvPicPr>
          <p:nvPr/>
        </p:nvPicPr>
        <p:blipFill>
          <a:blip r:embed="rId4">
            <a:extLst>
              <a:ext uri="{28A0092B-C50C-407E-A947-70E740481C1C}">
                <a14:useLocalDpi xmlns:a14="http://schemas.microsoft.com/office/drawing/2010/main" val="0"/>
              </a:ext>
            </a:extLst>
          </a:blip>
          <a:srcRect l="8704"/>
          <a:stretch>
            <a:fillRect/>
          </a:stretch>
        </p:blipFill>
        <p:spPr>
          <a:xfrm>
            <a:off x="6198830" y="639097"/>
            <a:ext cx="5447070" cy="5250425"/>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graphicFrame>
        <p:nvGraphicFramePr>
          <p:cNvPr id="5" name="TextBox 2">
            <a:extLst>
              <a:ext uri="{FF2B5EF4-FFF2-40B4-BE49-F238E27FC236}">
                <a16:creationId xmlns:a16="http://schemas.microsoft.com/office/drawing/2014/main" id="{F68AC275-E9E5-11C7-B2E4-CD20B5A1D6DD}"/>
              </a:ext>
            </a:extLst>
          </p:cNvPr>
          <p:cNvGraphicFramePr/>
          <p:nvPr>
            <p:extLst>
              <p:ext uri="{D42A27DB-BD31-4B8C-83A1-F6EECF244321}">
                <p14:modId xmlns:p14="http://schemas.microsoft.com/office/powerpoint/2010/main" val="3475075260"/>
              </p:ext>
            </p:extLst>
          </p:nvPr>
        </p:nvGraphicFramePr>
        <p:xfrm>
          <a:off x="685801" y="2142067"/>
          <a:ext cx="5219699" cy="364913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0008051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DF6A9299-1D12-47E2-9DD4-03342553C4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extBox 1">
            <a:extLst>
              <a:ext uri="{FF2B5EF4-FFF2-40B4-BE49-F238E27FC236}">
                <a16:creationId xmlns:a16="http://schemas.microsoft.com/office/drawing/2014/main" id="{A5581E53-0AE0-C663-4706-1237C96274AB}"/>
              </a:ext>
            </a:extLst>
          </p:cNvPr>
          <p:cNvSpPr txBox="1"/>
          <p:nvPr/>
        </p:nvSpPr>
        <p:spPr>
          <a:xfrm>
            <a:off x="685801" y="609600"/>
            <a:ext cx="5219699" cy="1456267"/>
          </a:xfrm>
          <a:prstGeom prst="rect">
            <a:avLst/>
          </a:prstGeom>
        </p:spPr>
        <p:txBody>
          <a:bodyPr vert="horz" lIns="91440" tIns="45720" rIns="91440" bIns="45720" rtlCol="0" anchor="ctr">
            <a:normAutofit/>
          </a:bodyPr>
          <a:lstStyle/>
          <a:p>
            <a:pPr>
              <a:spcBef>
                <a:spcPct val="0"/>
              </a:spcBef>
              <a:spcAft>
                <a:spcPts val="600"/>
              </a:spcAft>
            </a:pPr>
            <a:r>
              <a:rPr lang="en-US" sz="3300" b="1" cap="all">
                <a:ln w="3175" cmpd="sng">
                  <a:noFill/>
                </a:ln>
                <a:latin typeface="+mj-lt"/>
                <a:ea typeface="+mj-ea"/>
                <a:cs typeface="+mj-cs"/>
              </a:rPr>
              <a:t>Case Study—NHS Diabetes Prevention Programme</a:t>
            </a:r>
          </a:p>
          <a:p>
            <a:pPr>
              <a:spcBef>
                <a:spcPct val="0"/>
              </a:spcBef>
              <a:spcAft>
                <a:spcPts val="600"/>
              </a:spcAft>
            </a:pPr>
            <a:endParaRPr lang="en-US" sz="3300" cap="all">
              <a:ln w="3175" cmpd="sng">
                <a:noFill/>
              </a:ln>
              <a:latin typeface="+mj-lt"/>
              <a:ea typeface="+mj-ea"/>
              <a:cs typeface="+mj-cs"/>
            </a:endParaRPr>
          </a:p>
        </p:txBody>
      </p:sp>
      <p:pic>
        <p:nvPicPr>
          <p:cNvPr id="7" name="Picture 6" descr="A poster for a diabetes prevention program&#10;&#10;AI-generated content may be incorrect.">
            <a:extLst>
              <a:ext uri="{FF2B5EF4-FFF2-40B4-BE49-F238E27FC236}">
                <a16:creationId xmlns:a16="http://schemas.microsoft.com/office/drawing/2014/main" id="{EFEE1666-6313-A495-FF21-2FCFE5DADDB8}"/>
              </a:ext>
            </a:extLst>
          </p:cNvPr>
          <p:cNvPicPr>
            <a:picLocks noChangeAspect="1"/>
          </p:cNvPicPr>
          <p:nvPr/>
        </p:nvPicPr>
        <p:blipFill>
          <a:blip r:embed="rId4">
            <a:extLst>
              <a:ext uri="{28A0092B-C50C-407E-A947-70E740481C1C}">
                <a14:useLocalDpi xmlns:a14="http://schemas.microsoft.com/office/drawing/2010/main" val="0"/>
              </a:ext>
            </a:extLst>
          </a:blip>
          <a:srcRect l="29194" r="-2" b="-2"/>
          <a:stretch>
            <a:fillRect/>
          </a:stretch>
        </p:blipFill>
        <p:spPr>
          <a:xfrm>
            <a:off x="6198830" y="639097"/>
            <a:ext cx="5447070" cy="5250425"/>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graphicFrame>
        <p:nvGraphicFramePr>
          <p:cNvPr id="5" name="TextBox 2">
            <a:extLst>
              <a:ext uri="{FF2B5EF4-FFF2-40B4-BE49-F238E27FC236}">
                <a16:creationId xmlns:a16="http://schemas.microsoft.com/office/drawing/2014/main" id="{5CA505B8-01DC-7D33-E904-0EDF25C0E21A}"/>
              </a:ext>
            </a:extLst>
          </p:cNvPr>
          <p:cNvGraphicFramePr/>
          <p:nvPr>
            <p:extLst>
              <p:ext uri="{D42A27DB-BD31-4B8C-83A1-F6EECF244321}">
                <p14:modId xmlns:p14="http://schemas.microsoft.com/office/powerpoint/2010/main" val="1281123811"/>
              </p:ext>
            </p:extLst>
          </p:nvPr>
        </p:nvGraphicFramePr>
        <p:xfrm>
          <a:off x="685801" y="2142067"/>
          <a:ext cx="5219699" cy="364913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TextBox 2">
            <a:extLst>
              <a:ext uri="{FF2B5EF4-FFF2-40B4-BE49-F238E27FC236}">
                <a16:creationId xmlns:a16="http://schemas.microsoft.com/office/drawing/2014/main" id="{221D4D51-7FE2-30B2-9914-CE85EA08ABD7}"/>
              </a:ext>
            </a:extLst>
          </p:cNvPr>
          <p:cNvSpPr txBox="1"/>
          <p:nvPr/>
        </p:nvSpPr>
        <p:spPr>
          <a:xfrm>
            <a:off x="6946232" y="5889522"/>
            <a:ext cx="3657600" cy="369332"/>
          </a:xfrm>
          <a:prstGeom prst="rect">
            <a:avLst/>
          </a:prstGeom>
          <a:noFill/>
        </p:spPr>
        <p:txBody>
          <a:bodyPr wrap="square" rtlCol="0">
            <a:spAutoFit/>
          </a:bodyPr>
          <a:lstStyle/>
          <a:p>
            <a:r>
              <a:rPr lang="en-GB" dirty="0"/>
              <a:t>(GOV.UK, 2018).</a:t>
            </a:r>
          </a:p>
        </p:txBody>
      </p:sp>
    </p:spTree>
    <p:extLst>
      <p:ext uri="{BB962C8B-B14F-4D97-AF65-F5344CB8AC3E}">
        <p14:creationId xmlns:p14="http://schemas.microsoft.com/office/powerpoint/2010/main" val="17790576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A53ED3FC-3BE8-4F1F-BEF1-74B1C72171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5" name="TextBox 4">
            <a:extLst>
              <a:ext uri="{FF2B5EF4-FFF2-40B4-BE49-F238E27FC236}">
                <a16:creationId xmlns:a16="http://schemas.microsoft.com/office/drawing/2014/main" id="{EA7979A8-6A14-39C2-CD33-8017F9076801}"/>
              </a:ext>
            </a:extLst>
          </p:cNvPr>
          <p:cNvSpPr txBox="1"/>
          <p:nvPr/>
        </p:nvSpPr>
        <p:spPr>
          <a:xfrm>
            <a:off x="825909" y="808055"/>
            <a:ext cx="3979205" cy="1453363"/>
          </a:xfrm>
          <a:prstGeom prst="rect">
            <a:avLst/>
          </a:prstGeom>
        </p:spPr>
        <p:txBody>
          <a:bodyPr vert="horz" lIns="91440" tIns="45720" rIns="91440" bIns="45720" rtlCol="0" anchor="ctr">
            <a:normAutofit/>
          </a:bodyPr>
          <a:lstStyle/>
          <a:p>
            <a:pPr>
              <a:spcBef>
                <a:spcPct val="0"/>
              </a:spcBef>
              <a:spcAft>
                <a:spcPts val="600"/>
              </a:spcAft>
            </a:pPr>
            <a:r>
              <a:rPr lang="en-US" sz="3600" b="1" cap="all">
                <a:ln w="3175" cmpd="sng">
                  <a:noFill/>
                </a:ln>
                <a:latin typeface="+mj-lt"/>
                <a:ea typeface="+mj-ea"/>
                <a:cs typeface="+mj-cs"/>
              </a:rPr>
              <a:t>Successes and Challenges</a:t>
            </a:r>
          </a:p>
          <a:p>
            <a:pPr>
              <a:spcBef>
                <a:spcPct val="0"/>
              </a:spcBef>
              <a:spcAft>
                <a:spcPts val="600"/>
              </a:spcAft>
            </a:pPr>
            <a:endParaRPr lang="en-US" sz="3600" cap="all">
              <a:ln w="3175" cmpd="sng">
                <a:noFill/>
              </a:ln>
              <a:latin typeface="+mj-lt"/>
              <a:ea typeface="+mj-ea"/>
              <a:cs typeface="+mj-cs"/>
            </a:endParaRPr>
          </a:p>
        </p:txBody>
      </p:sp>
      <p:sp>
        <p:nvSpPr>
          <p:cNvPr id="4" name="Rectangle 1">
            <a:extLst>
              <a:ext uri="{FF2B5EF4-FFF2-40B4-BE49-F238E27FC236}">
                <a16:creationId xmlns:a16="http://schemas.microsoft.com/office/drawing/2014/main" id="{71B97C38-4A1B-A617-A896-BE8A99815F3A}"/>
              </a:ext>
            </a:extLst>
          </p:cNvPr>
          <p:cNvSpPr>
            <a:spLocks noChangeArrowheads="1"/>
          </p:cNvSpPr>
          <p:nvPr/>
        </p:nvSpPr>
        <p:spPr bwMode="auto">
          <a:xfrm>
            <a:off x="802178" y="2261420"/>
            <a:ext cx="4002936" cy="363793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R="0" lvl="0" fontAlgn="base">
              <a:lnSpc>
                <a:spcPct val="90000"/>
              </a:lnSpc>
              <a:spcAft>
                <a:spcPts val="1000"/>
              </a:spcAft>
              <a:buClr>
                <a:schemeClr val="tx1"/>
              </a:buClr>
              <a:buSzPct val="100000"/>
              <a:tabLst/>
            </a:pPr>
            <a:r>
              <a:rPr kumimoji="0" lang="en-US" altLang="en-US" sz="1400" b="0" i="0" u="none" strike="noStrike" normalizeH="0" baseline="0" dirty="0">
                <a:ln>
                  <a:noFill/>
                </a:ln>
                <a:latin typeface="Arial" panose="020B0604020202020204" pitchFamily="34" charset="0"/>
                <a:cs typeface="Arial" panose="020B0604020202020204" pitchFamily="34" charset="0"/>
              </a:rPr>
              <a:t>Successes: </a:t>
            </a:r>
          </a:p>
          <a:p>
            <a:pPr marL="285750" marR="0" lvl="0" indent="-285750" fontAlgn="base">
              <a:lnSpc>
                <a:spcPct val="90000"/>
              </a:lnSpc>
              <a:spcAft>
                <a:spcPts val="1000"/>
              </a:spcAft>
              <a:buClr>
                <a:schemeClr val="tx1"/>
              </a:buClr>
              <a:buSzPct val="100000"/>
              <a:buFont typeface="Arial"/>
              <a:buChar char="•"/>
              <a:tabLst/>
            </a:pPr>
            <a:r>
              <a:rPr lang="en-US" altLang="en-US" sz="1400" dirty="0">
                <a:latin typeface="Arial" panose="020B0604020202020204" pitchFamily="34" charset="0"/>
                <a:cs typeface="Arial" panose="020B0604020202020204" pitchFamily="34" charset="0"/>
              </a:rPr>
              <a:t>F</a:t>
            </a:r>
            <a:r>
              <a:rPr kumimoji="0" lang="en-US" altLang="en-US" sz="1400" b="0" i="0" u="none" strike="noStrike" normalizeH="0" baseline="0" dirty="0">
                <a:ln>
                  <a:noFill/>
                </a:ln>
                <a:latin typeface="Arial" panose="020B0604020202020204" pitchFamily="34" charset="0"/>
                <a:cs typeface="Arial" panose="020B0604020202020204" pitchFamily="34" charset="0"/>
              </a:rPr>
              <a:t>ewer cases of Type 2 diabetes (NHS, 2023). </a:t>
            </a:r>
            <a:br>
              <a:rPr kumimoji="0" lang="en-US" altLang="en-US" sz="1400" b="0" i="0" u="none" strike="noStrike" normalizeH="0" baseline="0" dirty="0">
                <a:ln>
                  <a:noFill/>
                </a:ln>
                <a:latin typeface="Arial" panose="020B0604020202020204" pitchFamily="34" charset="0"/>
                <a:cs typeface="Arial" panose="020B0604020202020204" pitchFamily="34" charset="0"/>
              </a:rPr>
            </a:br>
            <a:endParaRPr kumimoji="0" lang="en-US" altLang="en-US" sz="1400" b="0" i="0" u="none" strike="noStrike" normalizeH="0" baseline="0" dirty="0">
              <a:ln>
                <a:noFill/>
              </a:ln>
              <a:latin typeface="Arial" panose="020B0604020202020204" pitchFamily="34" charset="0"/>
              <a:cs typeface="Arial" panose="020B0604020202020204" pitchFamily="34" charset="0"/>
            </a:endParaRPr>
          </a:p>
          <a:p>
            <a:pPr marL="285750" marR="0" lvl="0" indent="-285750" fontAlgn="base">
              <a:lnSpc>
                <a:spcPct val="90000"/>
              </a:lnSpc>
              <a:spcAft>
                <a:spcPts val="1000"/>
              </a:spcAft>
              <a:buClr>
                <a:schemeClr val="tx1"/>
              </a:buClr>
              <a:buSzPct val="100000"/>
              <a:buFont typeface="Arial"/>
              <a:buChar char="•"/>
              <a:tabLst/>
            </a:pPr>
            <a:r>
              <a:rPr kumimoji="0" lang="en-US" altLang="en-US" sz="1400" b="0" i="0" u="none" strike="noStrike" normalizeH="0" baseline="0" dirty="0">
                <a:ln>
                  <a:noFill/>
                </a:ln>
                <a:latin typeface="Arial" panose="020B0604020202020204" pitchFamily="34" charset="0"/>
                <a:cs typeface="Arial" panose="020B0604020202020204" pitchFamily="34" charset="0"/>
              </a:rPr>
              <a:t>Engagement with various communities (Collins et al., 2023). </a:t>
            </a:r>
            <a:br>
              <a:rPr kumimoji="0" lang="en-US" altLang="en-US" sz="1400" b="0" i="0" u="none" strike="noStrike" normalizeH="0" baseline="0" dirty="0">
                <a:ln>
                  <a:noFill/>
                </a:ln>
                <a:latin typeface="Arial" panose="020B0604020202020204" pitchFamily="34" charset="0"/>
                <a:cs typeface="Arial" panose="020B0604020202020204" pitchFamily="34" charset="0"/>
              </a:rPr>
            </a:br>
            <a:endParaRPr kumimoji="0" lang="en-US" altLang="en-US" sz="1400" b="0" i="0" u="none" strike="noStrike" normalizeH="0" baseline="0" dirty="0">
              <a:ln>
                <a:noFill/>
              </a:ln>
              <a:latin typeface="Arial" panose="020B0604020202020204" pitchFamily="34" charset="0"/>
              <a:cs typeface="Arial" panose="020B0604020202020204" pitchFamily="34" charset="0"/>
            </a:endParaRPr>
          </a:p>
          <a:p>
            <a:pPr marR="0" lvl="0" fontAlgn="base">
              <a:lnSpc>
                <a:spcPct val="90000"/>
              </a:lnSpc>
              <a:spcAft>
                <a:spcPts val="1000"/>
              </a:spcAft>
              <a:buClr>
                <a:schemeClr val="tx1"/>
              </a:buClr>
              <a:buSzPct val="100000"/>
              <a:tabLst/>
            </a:pPr>
            <a:r>
              <a:rPr kumimoji="0" lang="en-US" altLang="en-US" sz="1400" b="0" i="0" u="none" strike="noStrike" normalizeH="0" baseline="0" dirty="0">
                <a:ln>
                  <a:noFill/>
                </a:ln>
                <a:latin typeface="Arial" panose="020B0604020202020204" pitchFamily="34" charset="0"/>
                <a:cs typeface="Arial" panose="020B0604020202020204" pitchFamily="34" charset="0"/>
              </a:rPr>
              <a:t>Problems: </a:t>
            </a:r>
          </a:p>
          <a:p>
            <a:pPr marL="285750" marR="0" lvl="0" indent="-285750" fontAlgn="base">
              <a:lnSpc>
                <a:spcPct val="90000"/>
              </a:lnSpc>
              <a:spcAft>
                <a:spcPts val="1000"/>
              </a:spcAft>
              <a:buClr>
                <a:schemeClr val="tx1"/>
              </a:buClr>
              <a:buSzPct val="100000"/>
              <a:buFont typeface="Arial"/>
              <a:buChar char="•"/>
              <a:tabLst/>
            </a:pPr>
            <a:r>
              <a:rPr kumimoji="0" lang="en-US" altLang="en-US" sz="1400" b="0" i="0" u="none" strike="noStrike" normalizeH="0" baseline="0" dirty="0">
                <a:ln>
                  <a:noFill/>
                </a:ln>
                <a:latin typeface="Arial" panose="020B0604020202020204" pitchFamily="34" charset="0"/>
                <a:cs typeface="Arial" panose="020B0604020202020204" pitchFamily="34" charset="0"/>
              </a:rPr>
              <a:t>Digital exclusion in distant delivery (Hamblin, 2022). </a:t>
            </a:r>
            <a:br>
              <a:rPr kumimoji="0" lang="en-US" altLang="en-US" sz="1400" b="0" i="0" u="none" strike="noStrike" normalizeH="0" baseline="0" dirty="0">
                <a:ln>
                  <a:noFill/>
                </a:ln>
                <a:latin typeface="Arial" panose="020B0604020202020204" pitchFamily="34" charset="0"/>
                <a:cs typeface="Arial" panose="020B0604020202020204" pitchFamily="34" charset="0"/>
              </a:rPr>
            </a:br>
            <a:endParaRPr kumimoji="0" lang="en-US" altLang="en-US" sz="1400" b="0" i="0" u="none" strike="noStrike" normalizeH="0" baseline="0" dirty="0">
              <a:ln>
                <a:noFill/>
              </a:ln>
              <a:latin typeface="Arial" panose="020B0604020202020204" pitchFamily="34" charset="0"/>
              <a:cs typeface="Arial" panose="020B0604020202020204" pitchFamily="34" charset="0"/>
            </a:endParaRPr>
          </a:p>
          <a:p>
            <a:pPr marL="285750" marR="0" lvl="0" indent="-285750" fontAlgn="base">
              <a:lnSpc>
                <a:spcPct val="90000"/>
              </a:lnSpc>
              <a:spcAft>
                <a:spcPts val="1000"/>
              </a:spcAft>
              <a:buClr>
                <a:schemeClr val="tx1"/>
              </a:buClr>
              <a:buSzPct val="100000"/>
              <a:buFont typeface="Arial"/>
              <a:buChar char="•"/>
              <a:tabLst/>
            </a:pPr>
            <a:r>
              <a:rPr kumimoji="0" lang="en-US" altLang="en-US" sz="1400" b="0" i="0" u="none" strike="noStrike" normalizeH="0" baseline="0" dirty="0">
                <a:ln>
                  <a:noFill/>
                </a:ln>
                <a:latin typeface="Arial" panose="020B0604020202020204" pitchFamily="34" charset="0"/>
                <a:cs typeface="Arial" panose="020B0604020202020204" pitchFamily="34" charset="0"/>
              </a:rPr>
              <a:t>Higher dropout rates in impoverished regions (Davies et al., 2025).</a:t>
            </a:r>
          </a:p>
        </p:txBody>
      </p:sp>
      <p:pic>
        <p:nvPicPr>
          <p:cNvPr id="3" name="Picture 2" descr="A graph of diabetes&#10;&#10;AI-generated content may be incorrect.">
            <a:extLst>
              <a:ext uri="{FF2B5EF4-FFF2-40B4-BE49-F238E27FC236}">
                <a16:creationId xmlns:a16="http://schemas.microsoft.com/office/drawing/2014/main" id="{DB01FF5C-3E09-29B5-158F-2AFF308C79B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94229" y="958969"/>
            <a:ext cx="6095593" cy="4617411"/>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2" name="TextBox 1">
            <a:extLst>
              <a:ext uri="{FF2B5EF4-FFF2-40B4-BE49-F238E27FC236}">
                <a16:creationId xmlns:a16="http://schemas.microsoft.com/office/drawing/2014/main" id="{5A4BF9AE-EF04-6385-4770-8CCC70DBE950}"/>
              </a:ext>
            </a:extLst>
          </p:cNvPr>
          <p:cNvSpPr txBox="1"/>
          <p:nvPr/>
        </p:nvSpPr>
        <p:spPr>
          <a:xfrm>
            <a:off x="6094412" y="6063916"/>
            <a:ext cx="4060241" cy="369332"/>
          </a:xfrm>
          <a:prstGeom prst="rect">
            <a:avLst/>
          </a:prstGeom>
          <a:noFill/>
        </p:spPr>
        <p:txBody>
          <a:bodyPr wrap="square" rtlCol="0">
            <a:spAutoFit/>
          </a:bodyPr>
          <a:lstStyle/>
          <a:p>
            <a:r>
              <a:rPr lang="en-GB" dirty="0"/>
              <a:t>(GOV.UK, 2025).</a:t>
            </a:r>
          </a:p>
        </p:txBody>
      </p:sp>
    </p:spTree>
    <p:extLst>
      <p:ext uri="{BB962C8B-B14F-4D97-AF65-F5344CB8AC3E}">
        <p14:creationId xmlns:p14="http://schemas.microsoft.com/office/powerpoint/2010/main" val="28673138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35" name="Picture 34">
            <a:extLst>
              <a:ext uri="{FF2B5EF4-FFF2-40B4-BE49-F238E27FC236}">
                <a16:creationId xmlns:a16="http://schemas.microsoft.com/office/drawing/2014/main" id="{C3ED72BE-2F78-4DD7-B0A1-DCD0503B103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extBox 1">
            <a:extLst>
              <a:ext uri="{FF2B5EF4-FFF2-40B4-BE49-F238E27FC236}">
                <a16:creationId xmlns:a16="http://schemas.microsoft.com/office/drawing/2014/main" id="{CFA1E744-2754-53C6-B109-623AC9F9B670}"/>
              </a:ext>
            </a:extLst>
          </p:cNvPr>
          <p:cNvSpPr txBox="1"/>
          <p:nvPr/>
        </p:nvSpPr>
        <p:spPr>
          <a:xfrm>
            <a:off x="1327255" y="1030288"/>
            <a:ext cx="4099947" cy="1035579"/>
          </a:xfrm>
          <a:prstGeom prst="rect">
            <a:avLst/>
          </a:prstGeom>
        </p:spPr>
        <p:txBody>
          <a:bodyPr vert="horz" lIns="91440" tIns="45720" rIns="91440" bIns="45720" rtlCol="0" anchor="ctr">
            <a:normAutofit/>
          </a:bodyPr>
          <a:lstStyle/>
          <a:p>
            <a:pPr>
              <a:spcBef>
                <a:spcPct val="0"/>
              </a:spcBef>
              <a:spcAft>
                <a:spcPts val="600"/>
              </a:spcAft>
            </a:pPr>
            <a:r>
              <a:rPr lang="en-US" sz="3600" b="1" cap="all" dirty="0">
                <a:ln w="3175" cmpd="sng">
                  <a:noFill/>
                </a:ln>
                <a:latin typeface="+mj-lt"/>
                <a:ea typeface="+mj-ea"/>
                <a:cs typeface="+mj-cs"/>
              </a:rPr>
              <a:t>Equity and Access</a:t>
            </a:r>
          </a:p>
          <a:p>
            <a:pPr>
              <a:spcBef>
                <a:spcPct val="0"/>
              </a:spcBef>
              <a:spcAft>
                <a:spcPts val="600"/>
              </a:spcAft>
            </a:pPr>
            <a:endParaRPr lang="en-US" sz="3600" cap="all" dirty="0">
              <a:ln w="3175" cmpd="sng">
                <a:noFill/>
              </a:ln>
              <a:latin typeface="+mj-lt"/>
              <a:ea typeface="+mj-ea"/>
              <a:cs typeface="+mj-cs"/>
            </a:endParaRPr>
          </a:p>
        </p:txBody>
      </p:sp>
      <p:sp>
        <p:nvSpPr>
          <p:cNvPr id="7" name="Rectangle 4">
            <a:extLst>
              <a:ext uri="{FF2B5EF4-FFF2-40B4-BE49-F238E27FC236}">
                <a16:creationId xmlns:a16="http://schemas.microsoft.com/office/drawing/2014/main" id="{DF1F2539-F1F3-FE0D-2AB4-E3DBA3385F5C}"/>
              </a:ext>
            </a:extLst>
          </p:cNvPr>
          <p:cNvSpPr>
            <a:spLocks noChangeArrowheads="1"/>
          </p:cNvSpPr>
          <p:nvPr/>
        </p:nvSpPr>
        <p:spPr bwMode="auto">
          <a:xfrm>
            <a:off x="1327255" y="2142067"/>
            <a:ext cx="4099947" cy="364913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fontScale="92500"/>
          </a:bodyPr>
          <a:lstStyle/>
          <a:p>
            <a:pPr marR="0" lvl="0" fontAlgn="base">
              <a:lnSpc>
                <a:spcPct val="90000"/>
              </a:lnSpc>
              <a:spcAft>
                <a:spcPts val="1000"/>
              </a:spcAft>
              <a:buClr>
                <a:schemeClr val="tx1"/>
              </a:buClr>
              <a:buSzPct val="100000"/>
              <a:tabLst/>
            </a:pPr>
            <a:r>
              <a:rPr kumimoji="0" lang="en-US" altLang="en-US" sz="1500" b="0" i="0" u="none" strike="noStrike" normalizeH="0" baseline="0" dirty="0">
                <a:ln>
                  <a:noFill/>
                </a:ln>
                <a:latin typeface="Arial" panose="020B0604020202020204" pitchFamily="34" charset="0"/>
                <a:cs typeface="Arial" panose="020B0604020202020204" pitchFamily="34" charset="0"/>
              </a:rPr>
              <a:t>Health differences: </a:t>
            </a:r>
          </a:p>
          <a:p>
            <a:pPr marL="285750" marR="0" lvl="0" indent="-285750" fontAlgn="base">
              <a:lnSpc>
                <a:spcPct val="90000"/>
              </a:lnSpc>
              <a:spcAft>
                <a:spcPts val="1000"/>
              </a:spcAft>
              <a:buClr>
                <a:schemeClr val="tx1"/>
              </a:buClr>
              <a:buSzPct val="100000"/>
              <a:buFont typeface="Arial"/>
              <a:buChar char="•"/>
              <a:tabLst/>
            </a:pPr>
            <a:r>
              <a:rPr kumimoji="0" lang="en-US" altLang="en-US" sz="1500" b="0" i="0" u="none" strike="noStrike" normalizeH="0" baseline="0" dirty="0">
                <a:ln>
                  <a:noFill/>
                </a:ln>
                <a:latin typeface="Arial" panose="020B0604020202020204" pitchFamily="34" charset="0"/>
                <a:cs typeface="Arial" panose="020B0604020202020204" pitchFamily="34" charset="0"/>
              </a:rPr>
              <a:t>Black and South Asian people are more likely to have diabetes (Marmot, 2012; NHS, 2022).</a:t>
            </a:r>
            <a:br>
              <a:rPr kumimoji="0" lang="en-US" altLang="en-US" sz="1500" b="0" i="0" u="none" strike="noStrike" normalizeH="0" baseline="0" dirty="0">
                <a:ln>
                  <a:noFill/>
                </a:ln>
                <a:latin typeface="Arial" panose="020B0604020202020204" pitchFamily="34" charset="0"/>
                <a:cs typeface="Arial" panose="020B0604020202020204" pitchFamily="34" charset="0"/>
              </a:rPr>
            </a:br>
            <a:endParaRPr kumimoji="0" lang="en-US" altLang="en-US" sz="1500" b="0" i="0" u="none" strike="noStrike" normalizeH="0" baseline="0" dirty="0">
              <a:ln>
                <a:noFill/>
              </a:ln>
              <a:latin typeface="Arial" panose="020B0604020202020204" pitchFamily="34" charset="0"/>
              <a:cs typeface="Arial" panose="020B0604020202020204" pitchFamily="34" charset="0"/>
            </a:endParaRPr>
          </a:p>
          <a:p>
            <a:pPr marL="285750" marR="0" lvl="0" indent="-285750" fontAlgn="base">
              <a:lnSpc>
                <a:spcPct val="90000"/>
              </a:lnSpc>
              <a:spcAft>
                <a:spcPts val="1000"/>
              </a:spcAft>
              <a:buClr>
                <a:schemeClr val="tx1"/>
              </a:buClr>
              <a:buSzPct val="100000"/>
              <a:buFont typeface="Arial"/>
              <a:buChar char="•"/>
              <a:tabLst/>
            </a:pPr>
            <a:r>
              <a:rPr kumimoji="0" lang="en-US" altLang="en-US" sz="1500" b="0" i="0" u="none" strike="noStrike" normalizeH="0" baseline="0" dirty="0">
                <a:ln>
                  <a:noFill/>
                </a:ln>
                <a:latin typeface="Arial" panose="020B0604020202020204" pitchFamily="34" charset="0"/>
                <a:cs typeface="Arial" panose="020B0604020202020204" pitchFamily="34" charset="0"/>
              </a:rPr>
              <a:t>Digital isolation impacts elderly and economically disadvantaged patients (Baggaley et al., 2025).</a:t>
            </a:r>
            <a:br>
              <a:rPr kumimoji="0" lang="en-US" altLang="en-US" sz="1500" b="0" i="0" u="none" strike="noStrike" normalizeH="0" baseline="0" dirty="0">
                <a:ln>
                  <a:noFill/>
                </a:ln>
                <a:latin typeface="Arial" panose="020B0604020202020204" pitchFamily="34" charset="0"/>
                <a:cs typeface="Arial" panose="020B0604020202020204" pitchFamily="34" charset="0"/>
              </a:rPr>
            </a:br>
            <a:r>
              <a:rPr kumimoji="0" lang="en-US" altLang="en-US" sz="1500" b="0" i="0" u="none" strike="noStrike" normalizeH="0" baseline="0" dirty="0">
                <a:ln>
                  <a:noFill/>
                </a:ln>
                <a:latin typeface="Arial" panose="020B0604020202020204" pitchFamily="34" charset="0"/>
                <a:cs typeface="Arial" panose="020B0604020202020204" pitchFamily="34" charset="0"/>
              </a:rPr>
              <a:t>Policies: </a:t>
            </a:r>
          </a:p>
          <a:p>
            <a:pPr marL="285750" marR="0" lvl="0" indent="-285750" fontAlgn="base">
              <a:lnSpc>
                <a:spcPct val="90000"/>
              </a:lnSpc>
              <a:spcAft>
                <a:spcPts val="1000"/>
              </a:spcAft>
              <a:buClr>
                <a:schemeClr val="tx1"/>
              </a:buClr>
              <a:buSzPct val="100000"/>
              <a:buFont typeface="Arial"/>
              <a:buChar char="•"/>
              <a:tabLst/>
            </a:pPr>
            <a:r>
              <a:rPr kumimoji="0" lang="en-US" altLang="en-US" sz="1500" b="0" i="0" u="none" strike="noStrike" normalizeH="0" baseline="0" dirty="0">
                <a:ln>
                  <a:noFill/>
                </a:ln>
                <a:latin typeface="Arial" panose="020B0604020202020204" pitchFamily="34" charset="0"/>
                <a:cs typeface="Arial" panose="020B0604020202020204" pitchFamily="34" charset="0"/>
              </a:rPr>
              <a:t>The NHS's "Core20PLUS5" program focuses on the 20% of the population that is the most economically disadvantaged (NHS, 2021).</a:t>
            </a:r>
            <a:br>
              <a:rPr kumimoji="0" lang="en-US" altLang="en-US" sz="1500" b="0" i="0" u="none" strike="noStrike" normalizeH="0" baseline="0" dirty="0">
                <a:ln>
                  <a:noFill/>
                </a:ln>
                <a:latin typeface="Arial" panose="020B0604020202020204" pitchFamily="34" charset="0"/>
                <a:cs typeface="Arial" panose="020B0604020202020204" pitchFamily="34" charset="0"/>
              </a:rPr>
            </a:br>
            <a:endParaRPr kumimoji="0" lang="en-US" altLang="en-US" sz="1500" b="0" i="0" u="none" strike="noStrike" normalizeH="0" baseline="0" dirty="0">
              <a:ln>
                <a:noFill/>
              </a:ln>
              <a:latin typeface="Arial" panose="020B0604020202020204" pitchFamily="34" charset="0"/>
              <a:cs typeface="Arial" panose="020B0604020202020204" pitchFamily="34" charset="0"/>
            </a:endParaRPr>
          </a:p>
          <a:p>
            <a:pPr marL="285750" marR="0" lvl="0" indent="-285750" fontAlgn="base">
              <a:lnSpc>
                <a:spcPct val="90000"/>
              </a:lnSpc>
              <a:spcAft>
                <a:spcPts val="1000"/>
              </a:spcAft>
              <a:buClr>
                <a:schemeClr val="tx1"/>
              </a:buClr>
              <a:buSzPct val="100000"/>
              <a:buFont typeface="Arial"/>
              <a:buChar char="•"/>
              <a:tabLst/>
            </a:pPr>
            <a:r>
              <a:rPr kumimoji="0" lang="en-US" altLang="en-US" sz="1500" b="0" i="0" u="none" strike="noStrike" normalizeH="0" baseline="0" dirty="0">
                <a:ln>
                  <a:noFill/>
                </a:ln>
                <a:latin typeface="Arial" panose="020B0604020202020204" pitchFamily="34" charset="0"/>
                <a:cs typeface="Arial" panose="020B0604020202020204" pitchFamily="34" charset="0"/>
              </a:rPr>
              <a:t>Community asset-based strategies mitigate disparities within Integrated Care Systems (ICSs) (Corrigan et al., 2024).</a:t>
            </a:r>
          </a:p>
          <a:p>
            <a:pPr marL="285750" marR="0" lvl="0" indent="-285750" fontAlgn="base">
              <a:lnSpc>
                <a:spcPct val="90000"/>
              </a:lnSpc>
              <a:spcAft>
                <a:spcPts val="1000"/>
              </a:spcAft>
              <a:buClr>
                <a:schemeClr val="tx1"/>
              </a:buClr>
              <a:buSzPct val="100000"/>
              <a:buFont typeface="Arial"/>
              <a:buChar char="•"/>
              <a:tabLst/>
            </a:pPr>
            <a:endParaRPr kumimoji="0" lang="en-US" altLang="en-US" sz="1400" b="0" i="0" u="none" strike="noStrike" normalizeH="0" baseline="0" dirty="0">
              <a:ln>
                <a:noFill/>
              </a:ln>
            </a:endParaRPr>
          </a:p>
        </p:txBody>
      </p:sp>
      <p:pic>
        <p:nvPicPr>
          <p:cNvPr id="11" name="Graphic 10" descr="Scales of Justice">
            <a:extLst>
              <a:ext uri="{FF2B5EF4-FFF2-40B4-BE49-F238E27FC236}">
                <a16:creationId xmlns:a16="http://schemas.microsoft.com/office/drawing/2014/main" id="{E0434A57-FD57-1B61-64E5-2F41A5BE253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438543" y="639098"/>
            <a:ext cx="2692424" cy="2692424"/>
          </a:xfrm>
          <a:prstGeom prst="roundRect">
            <a:avLst>
              <a:gd name="adj" fmla="val 6267"/>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pic>
        <p:nvPicPr>
          <p:cNvPr id="9" name="Picture 8" descr="A diagram of health care&#10;&#10;AI-generated content may be incorrect.">
            <a:extLst>
              <a:ext uri="{FF2B5EF4-FFF2-40B4-BE49-F238E27FC236}">
                <a16:creationId xmlns:a16="http://schemas.microsoft.com/office/drawing/2014/main" id="{D25DB0F2-9589-89FC-DF70-028DA1CA82C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380805" y="3522111"/>
            <a:ext cx="4807899" cy="2692424"/>
          </a:xfrm>
          <a:prstGeom prst="roundRect">
            <a:avLst>
              <a:gd name="adj" fmla="val 6267"/>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3" name="TextBox 2">
            <a:extLst>
              <a:ext uri="{FF2B5EF4-FFF2-40B4-BE49-F238E27FC236}">
                <a16:creationId xmlns:a16="http://schemas.microsoft.com/office/drawing/2014/main" id="{615E739C-C8C4-3F25-FD2E-3148672F7BD4}"/>
              </a:ext>
            </a:extLst>
          </p:cNvPr>
          <p:cNvSpPr txBox="1"/>
          <p:nvPr/>
        </p:nvSpPr>
        <p:spPr>
          <a:xfrm>
            <a:off x="6978316" y="6368716"/>
            <a:ext cx="3898231" cy="369332"/>
          </a:xfrm>
          <a:prstGeom prst="rect">
            <a:avLst/>
          </a:prstGeom>
          <a:noFill/>
        </p:spPr>
        <p:txBody>
          <a:bodyPr wrap="square" rtlCol="0">
            <a:spAutoFit/>
          </a:bodyPr>
          <a:lstStyle/>
          <a:p>
            <a:r>
              <a:rPr lang="en-GB" dirty="0"/>
              <a:t>(NHS, 2021).</a:t>
            </a:r>
          </a:p>
        </p:txBody>
      </p:sp>
    </p:spTree>
    <p:extLst>
      <p:ext uri="{BB962C8B-B14F-4D97-AF65-F5344CB8AC3E}">
        <p14:creationId xmlns:p14="http://schemas.microsoft.com/office/powerpoint/2010/main" val="16454020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A53ED3FC-3BE8-4F1F-BEF1-74B1C72171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 name="TextBox 3">
            <a:extLst>
              <a:ext uri="{FF2B5EF4-FFF2-40B4-BE49-F238E27FC236}">
                <a16:creationId xmlns:a16="http://schemas.microsoft.com/office/drawing/2014/main" id="{C3A0B478-5411-50B6-6E23-EAD6F4653C72}"/>
              </a:ext>
            </a:extLst>
          </p:cNvPr>
          <p:cNvSpPr txBox="1"/>
          <p:nvPr/>
        </p:nvSpPr>
        <p:spPr>
          <a:xfrm>
            <a:off x="825909" y="808055"/>
            <a:ext cx="3979205" cy="1453363"/>
          </a:xfrm>
          <a:prstGeom prst="rect">
            <a:avLst/>
          </a:prstGeom>
        </p:spPr>
        <p:txBody>
          <a:bodyPr vert="horz" lIns="91440" tIns="45720" rIns="91440" bIns="45720" rtlCol="0" anchor="ctr">
            <a:normAutofit/>
          </a:bodyPr>
          <a:lstStyle/>
          <a:p>
            <a:pPr>
              <a:spcBef>
                <a:spcPct val="0"/>
              </a:spcBef>
              <a:spcAft>
                <a:spcPts val="600"/>
              </a:spcAft>
            </a:pPr>
            <a:r>
              <a:rPr lang="en-US" sz="3600" b="1" cap="all">
                <a:ln w="3175" cmpd="sng">
                  <a:noFill/>
                </a:ln>
                <a:latin typeface="+mj-lt"/>
                <a:ea typeface="+mj-ea"/>
                <a:cs typeface="+mj-cs"/>
              </a:rPr>
              <a:t>Equity and Access</a:t>
            </a:r>
          </a:p>
        </p:txBody>
      </p:sp>
      <p:sp>
        <p:nvSpPr>
          <p:cNvPr id="2" name="Rectangle 1">
            <a:extLst>
              <a:ext uri="{FF2B5EF4-FFF2-40B4-BE49-F238E27FC236}">
                <a16:creationId xmlns:a16="http://schemas.microsoft.com/office/drawing/2014/main" id="{AF1062B9-63D3-9D12-75AA-A04014577247}"/>
              </a:ext>
            </a:extLst>
          </p:cNvPr>
          <p:cNvSpPr>
            <a:spLocks noChangeArrowheads="1"/>
          </p:cNvSpPr>
          <p:nvPr/>
        </p:nvSpPr>
        <p:spPr bwMode="auto">
          <a:xfrm>
            <a:off x="802178" y="2261420"/>
            <a:ext cx="4002936" cy="363793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Autofit/>
          </a:bodyPr>
          <a:lstStyle/>
          <a:p>
            <a:pPr marL="285750" marR="0" lvl="0" indent="-285750" fontAlgn="base">
              <a:lnSpc>
                <a:spcPct val="90000"/>
              </a:lnSpc>
              <a:spcAft>
                <a:spcPts val="1000"/>
              </a:spcAft>
              <a:buClr>
                <a:schemeClr val="tx1"/>
              </a:buClr>
              <a:buSzPct val="100000"/>
              <a:buFont typeface="Arial"/>
              <a:buChar char="•"/>
              <a:tabLst/>
            </a:pPr>
            <a:r>
              <a:rPr kumimoji="0" lang="en-US" altLang="en-US" sz="1600" b="0" i="0" u="none" strike="noStrike" normalizeH="0" baseline="0" dirty="0">
                <a:ln>
                  <a:noFill/>
                </a:ln>
                <a:latin typeface="Arial" panose="020B0604020202020204" pitchFamily="34" charset="0"/>
                <a:cs typeface="Arial" panose="020B0604020202020204" pitchFamily="34" charset="0"/>
              </a:rPr>
              <a:t>Marmot Review a Decade Later (2020): Life expectancy in England stagnated for the first time in a century. </a:t>
            </a:r>
            <a:br>
              <a:rPr kumimoji="0" lang="en-US" altLang="en-US" sz="1600" b="0" i="0" u="none" strike="noStrike" normalizeH="0" baseline="0" dirty="0">
                <a:ln>
                  <a:noFill/>
                </a:ln>
                <a:latin typeface="Arial" panose="020B0604020202020204" pitchFamily="34" charset="0"/>
                <a:cs typeface="Arial" panose="020B0604020202020204" pitchFamily="34" charset="0"/>
              </a:rPr>
            </a:br>
            <a:endParaRPr kumimoji="0" lang="en-US" altLang="en-US" sz="1600" b="0" i="0" u="none" strike="noStrike" normalizeH="0" baseline="0" dirty="0">
              <a:ln>
                <a:noFill/>
              </a:ln>
              <a:latin typeface="Arial" panose="020B0604020202020204" pitchFamily="34" charset="0"/>
              <a:cs typeface="Arial" panose="020B0604020202020204" pitchFamily="34" charset="0"/>
            </a:endParaRPr>
          </a:p>
          <a:p>
            <a:pPr marL="285750" marR="0" lvl="0" indent="-285750" fontAlgn="base">
              <a:lnSpc>
                <a:spcPct val="90000"/>
              </a:lnSpc>
              <a:spcAft>
                <a:spcPts val="1000"/>
              </a:spcAft>
              <a:buClr>
                <a:schemeClr val="tx1"/>
              </a:buClr>
              <a:buSzPct val="100000"/>
              <a:buFont typeface="Arial"/>
              <a:buChar char="•"/>
              <a:tabLst/>
            </a:pPr>
            <a:r>
              <a:rPr kumimoji="0" lang="en-US" altLang="en-US" sz="1600" b="0" i="0" u="none" strike="noStrike" normalizeH="0" baseline="0" dirty="0">
                <a:ln>
                  <a:noFill/>
                </a:ln>
                <a:latin typeface="Arial" panose="020B0604020202020204" pitchFamily="34" charset="0"/>
                <a:cs typeface="Arial" panose="020B0604020202020204" pitchFamily="34" charset="0"/>
              </a:rPr>
              <a:t>The most significant decline in the most disadvantaged regions, exacerbating the disparity (Marmot, 2020). </a:t>
            </a:r>
            <a:br>
              <a:rPr kumimoji="0" lang="en-US" altLang="en-US" sz="1600" b="0" i="0" u="none" strike="noStrike" normalizeH="0" baseline="0" dirty="0">
                <a:ln>
                  <a:noFill/>
                </a:ln>
                <a:latin typeface="Arial" panose="020B0604020202020204" pitchFamily="34" charset="0"/>
                <a:cs typeface="Arial" panose="020B0604020202020204" pitchFamily="34" charset="0"/>
              </a:rPr>
            </a:br>
            <a:endParaRPr kumimoji="0" lang="en-US" altLang="en-US" sz="1600" b="0" i="0" u="none" strike="noStrike" normalizeH="0" baseline="0" dirty="0">
              <a:ln>
                <a:noFill/>
              </a:ln>
              <a:latin typeface="Arial" panose="020B0604020202020204" pitchFamily="34" charset="0"/>
              <a:cs typeface="Arial" panose="020B0604020202020204" pitchFamily="34" charset="0"/>
            </a:endParaRPr>
          </a:p>
          <a:p>
            <a:pPr marR="0" lvl="0" fontAlgn="base">
              <a:lnSpc>
                <a:spcPct val="90000"/>
              </a:lnSpc>
              <a:spcAft>
                <a:spcPts val="1000"/>
              </a:spcAft>
              <a:buClr>
                <a:schemeClr val="tx1"/>
              </a:buClr>
              <a:buSzPct val="100000"/>
              <a:buFont typeface="Arial"/>
              <a:buChar char="•"/>
              <a:tabLst/>
            </a:pPr>
            <a:r>
              <a:rPr kumimoji="0" lang="en-US" altLang="en-US" sz="1600" b="0" i="0" u="none" strike="noStrike" normalizeH="0" baseline="0" dirty="0">
                <a:ln>
                  <a:noFill/>
                </a:ln>
                <a:latin typeface="Arial" panose="020B0604020202020204" pitchFamily="34" charset="0"/>
                <a:cs typeface="Arial" panose="020B0604020202020204" pitchFamily="34" charset="0"/>
              </a:rPr>
              <a:t>Statistics: </a:t>
            </a:r>
          </a:p>
          <a:p>
            <a:pPr marL="285750" marR="0" lvl="0" indent="-285750" fontAlgn="base">
              <a:lnSpc>
                <a:spcPct val="90000"/>
              </a:lnSpc>
              <a:spcAft>
                <a:spcPts val="1000"/>
              </a:spcAft>
              <a:buClr>
                <a:schemeClr val="tx1"/>
              </a:buClr>
              <a:buSzPct val="100000"/>
              <a:buFont typeface="Arial"/>
              <a:buChar char="•"/>
              <a:tabLst/>
            </a:pPr>
            <a:r>
              <a:rPr kumimoji="0" lang="en-US" altLang="en-US" sz="1600" b="0" i="0" u="none" strike="noStrike" normalizeH="0" baseline="0" dirty="0">
                <a:ln>
                  <a:noFill/>
                </a:ln>
                <a:latin typeface="Arial" panose="020B0604020202020204" pitchFamily="34" charset="0"/>
                <a:cs typeface="Arial" panose="020B0604020202020204" pitchFamily="34" charset="0"/>
              </a:rPr>
              <a:t>Healthy life expectancy disparity: women 19 years, males 18 years (Marmot, 2020). </a:t>
            </a:r>
            <a:br>
              <a:rPr kumimoji="0" lang="en-US" altLang="en-US" sz="1600" b="0" i="0" u="none" strike="noStrike" normalizeH="0" baseline="0" dirty="0">
                <a:ln>
                  <a:noFill/>
                </a:ln>
                <a:latin typeface="Arial" panose="020B0604020202020204" pitchFamily="34" charset="0"/>
                <a:cs typeface="Arial" panose="020B0604020202020204" pitchFamily="34" charset="0"/>
              </a:rPr>
            </a:br>
            <a:endParaRPr kumimoji="0" lang="en-US" altLang="en-US" sz="1600" b="0" i="0" u="none" strike="noStrike" normalizeH="0" baseline="0" dirty="0">
              <a:ln>
                <a:noFill/>
              </a:ln>
              <a:latin typeface="Arial" panose="020B0604020202020204" pitchFamily="34" charset="0"/>
              <a:cs typeface="Arial" panose="020B0604020202020204" pitchFamily="34" charset="0"/>
            </a:endParaRPr>
          </a:p>
          <a:p>
            <a:pPr marL="285750" marR="0" lvl="0" indent="-285750" fontAlgn="base">
              <a:lnSpc>
                <a:spcPct val="90000"/>
              </a:lnSpc>
              <a:spcAft>
                <a:spcPts val="1000"/>
              </a:spcAft>
              <a:buClr>
                <a:schemeClr val="tx1"/>
              </a:buClr>
              <a:buSzPct val="100000"/>
              <a:buFont typeface="Arial"/>
              <a:buChar char="•"/>
              <a:tabLst/>
            </a:pPr>
            <a:r>
              <a:rPr kumimoji="0" lang="en-US" altLang="en-US" sz="1600" b="0" i="0" u="none" strike="noStrike" normalizeH="0" baseline="0" dirty="0">
                <a:ln>
                  <a:noFill/>
                </a:ln>
                <a:latin typeface="Arial" panose="020B0604020202020204" pitchFamily="34" charset="0"/>
                <a:cs typeface="Arial" panose="020B0604020202020204" pitchFamily="34" charset="0"/>
              </a:rPr>
              <a:t>Black and South Asian populations have a 2-3 times increased risk of diabetes (NHS, 2023).</a:t>
            </a:r>
          </a:p>
        </p:txBody>
      </p:sp>
      <p:pic>
        <p:nvPicPr>
          <p:cNvPr id="5" name="Picture 4" descr="A graph of a number of people&#10;&#10;AI-generated content may be incorrect.">
            <a:extLst>
              <a:ext uri="{FF2B5EF4-FFF2-40B4-BE49-F238E27FC236}">
                <a16:creationId xmlns:a16="http://schemas.microsoft.com/office/drawing/2014/main" id="{99C8CF2E-5215-9338-DEFD-E6646BB7B9D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89752" y="985842"/>
            <a:ext cx="6095593" cy="4724084"/>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6" name="TextBox 5">
            <a:extLst>
              <a:ext uri="{FF2B5EF4-FFF2-40B4-BE49-F238E27FC236}">
                <a16:creationId xmlns:a16="http://schemas.microsoft.com/office/drawing/2014/main" id="{A771283E-EA0C-E847-E788-391412E9125A}"/>
              </a:ext>
            </a:extLst>
          </p:cNvPr>
          <p:cNvSpPr txBox="1"/>
          <p:nvPr/>
        </p:nvSpPr>
        <p:spPr>
          <a:xfrm>
            <a:off x="5855368" y="6079958"/>
            <a:ext cx="4347411" cy="369332"/>
          </a:xfrm>
          <a:prstGeom prst="rect">
            <a:avLst/>
          </a:prstGeom>
          <a:noFill/>
        </p:spPr>
        <p:txBody>
          <a:bodyPr wrap="square" rtlCol="0">
            <a:spAutoFit/>
          </a:bodyPr>
          <a:lstStyle/>
          <a:p>
            <a:r>
              <a:rPr lang="en-GB" dirty="0"/>
              <a:t>(Marmot, 2020).</a:t>
            </a:r>
          </a:p>
        </p:txBody>
      </p:sp>
    </p:spTree>
    <p:extLst>
      <p:ext uri="{BB962C8B-B14F-4D97-AF65-F5344CB8AC3E}">
        <p14:creationId xmlns:p14="http://schemas.microsoft.com/office/powerpoint/2010/main" val="40279455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C3ED72BE-2F78-4DD7-B0A1-DCD0503B103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TextBox 2">
            <a:extLst>
              <a:ext uri="{FF2B5EF4-FFF2-40B4-BE49-F238E27FC236}">
                <a16:creationId xmlns:a16="http://schemas.microsoft.com/office/drawing/2014/main" id="{7F994210-6858-BF55-5CF6-29FDD26AF493}"/>
              </a:ext>
            </a:extLst>
          </p:cNvPr>
          <p:cNvSpPr txBox="1"/>
          <p:nvPr/>
        </p:nvSpPr>
        <p:spPr>
          <a:xfrm>
            <a:off x="997231" y="108471"/>
            <a:ext cx="4099947" cy="1035579"/>
          </a:xfrm>
          <a:prstGeom prst="rect">
            <a:avLst/>
          </a:prstGeom>
        </p:spPr>
        <p:txBody>
          <a:bodyPr vert="horz" lIns="91440" tIns="45720" rIns="91440" bIns="45720" rtlCol="0" anchor="ctr">
            <a:normAutofit/>
          </a:bodyPr>
          <a:lstStyle/>
          <a:p>
            <a:pPr>
              <a:spcBef>
                <a:spcPct val="0"/>
              </a:spcBef>
              <a:spcAft>
                <a:spcPts val="1200"/>
              </a:spcAft>
            </a:pPr>
            <a:r>
              <a:rPr lang="en-US" sz="3600" b="1" cap="all" dirty="0">
                <a:ln w="3175" cmpd="sng">
                  <a:noFill/>
                </a:ln>
                <a:latin typeface="+mj-lt"/>
                <a:ea typeface="+mj-ea"/>
                <a:cs typeface="+mj-cs"/>
              </a:rPr>
              <a:t>Recommendations</a:t>
            </a:r>
          </a:p>
        </p:txBody>
      </p:sp>
      <p:sp>
        <p:nvSpPr>
          <p:cNvPr id="21" name="Rectangle 20">
            <a:extLst>
              <a:ext uri="{FF2B5EF4-FFF2-40B4-BE49-F238E27FC236}">
                <a16:creationId xmlns:a16="http://schemas.microsoft.com/office/drawing/2014/main" id="{738C413B-57E4-4FAD-AF00-1E89B42731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797333" y="4261157"/>
            <a:ext cx="2971800" cy="170837"/>
          </a:xfrm>
          <a:prstGeom prst="rect">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3">
            <a:extLst>
              <a:ext uri="{FF2B5EF4-FFF2-40B4-BE49-F238E27FC236}">
                <a16:creationId xmlns:a16="http://schemas.microsoft.com/office/drawing/2014/main" id="{A63BAEF1-970E-BAD2-2530-742B3554C476}"/>
              </a:ext>
            </a:extLst>
          </p:cNvPr>
          <p:cNvSpPr>
            <a:spLocks noChangeArrowheads="1"/>
          </p:cNvSpPr>
          <p:nvPr/>
        </p:nvSpPr>
        <p:spPr bwMode="auto">
          <a:xfrm>
            <a:off x="997231" y="1144050"/>
            <a:ext cx="4099947" cy="450277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285750" marR="0" lvl="0" indent="-285750" fontAlgn="base">
              <a:lnSpc>
                <a:spcPct val="90000"/>
              </a:lnSpc>
              <a:spcAft>
                <a:spcPts val="1000"/>
              </a:spcAft>
              <a:buClr>
                <a:schemeClr val="tx1"/>
              </a:buClr>
              <a:buSzPct val="100000"/>
              <a:buFont typeface="Arial"/>
              <a:buChar char="•"/>
              <a:tabLst/>
            </a:pPr>
            <a:r>
              <a:rPr kumimoji="0" lang="en-US" altLang="en-US" sz="1400" b="0" i="0" u="none" strike="noStrike" normalizeH="0" baseline="0" dirty="0">
                <a:ln>
                  <a:noFill/>
                </a:ln>
                <a:latin typeface="Arial" panose="020B0604020202020204" pitchFamily="34" charset="0"/>
                <a:cs typeface="Arial" panose="020B0604020202020204" pitchFamily="34" charset="0"/>
              </a:rPr>
              <a:t>Enhance digital literacy initiatives to mitigate </a:t>
            </a:r>
            <a:r>
              <a:rPr kumimoji="0" lang="en-US" altLang="en-US" sz="1400" b="0" i="0" u="none" strike="noStrike" normalizeH="0" baseline="0" dirty="0" err="1">
                <a:ln>
                  <a:noFill/>
                </a:ln>
                <a:latin typeface="Arial" panose="020B0604020202020204" pitchFamily="34" charset="0"/>
                <a:cs typeface="Arial" panose="020B0604020202020204" pitchFamily="34" charset="0"/>
              </a:rPr>
              <a:t>marginalisation</a:t>
            </a:r>
            <a:r>
              <a:rPr kumimoji="0" lang="en-US" altLang="en-US" sz="1400" b="0" i="0" u="none" strike="noStrike" normalizeH="0" baseline="0" dirty="0">
                <a:ln>
                  <a:noFill/>
                </a:ln>
                <a:latin typeface="Arial" panose="020B0604020202020204" pitchFamily="34" charset="0"/>
                <a:cs typeface="Arial" panose="020B0604020202020204" pitchFamily="34" charset="0"/>
              </a:rPr>
              <a:t> (Hamblin, 2022). </a:t>
            </a:r>
            <a:br>
              <a:rPr kumimoji="0" lang="en-US" altLang="en-US" sz="1400" b="0" i="0" u="none" strike="noStrike" normalizeH="0" baseline="0" dirty="0">
                <a:ln>
                  <a:noFill/>
                </a:ln>
                <a:latin typeface="Arial" panose="020B0604020202020204" pitchFamily="34" charset="0"/>
                <a:cs typeface="Arial" panose="020B0604020202020204" pitchFamily="34" charset="0"/>
              </a:rPr>
            </a:br>
            <a:endParaRPr kumimoji="0" lang="en-US" altLang="en-US" sz="1400" b="0" i="0" u="none" strike="noStrike" normalizeH="0" baseline="0" dirty="0">
              <a:ln>
                <a:noFill/>
              </a:ln>
              <a:latin typeface="Arial" panose="020B0604020202020204" pitchFamily="34" charset="0"/>
              <a:cs typeface="Arial" panose="020B0604020202020204" pitchFamily="34" charset="0"/>
            </a:endParaRPr>
          </a:p>
          <a:p>
            <a:pPr marL="285750" marR="0" lvl="0" indent="-285750" fontAlgn="base">
              <a:lnSpc>
                <a:spcPct val="90000"/>
              </a:lnSpc>
              <a:spcAft>
                <a:spcPts val="1000"/>
              </a:spcAft>
              <a:buClr>
                <a:schemeClr val="tx1"/>
              </a:buClr>
              <a:buSzPct val="100000"/>
              <a:buFont typeface="Arial"/>
              <a:buChar char="•"/>
              <a:tabLst/>
            </a:pPr>
            <a:r>
              <a:rPr kumimoji="0" lang="en-US" altLang="en-US" sz="1400" b="0" i="0" u="none" strike="noStrike" normalizeH="0" baseline="0" dirty="0">
                <a:ln>
                  <a:noFill/>
                </a:ln>
                <a:latin typeface="Arial" panose="020B0604020202020204" pitchFamily="34" charset="0"/>
                <a:cs typeface="Arial" panose="020B0604020202020204" pitchFamily="34" charset="0"/>
              </a:rPr>
              <a:t>Augment financial resources for community-oriented prevention in underprivileged regions (Corrigan et al., 2024). </a:t>
            </a:r>
            <a:br>
              <a:rPr kumimoji="0" lang="en-US" altLang="en-US" sz="1400" b="0" i="0" u="none" strike="noStrike" normalizeH="0" baseline="0" dirty="0">
                <a:ln>
                  <a:noFill/>
                </a:ln>
                <a:latin typeface="Arial" panose="020B0604020202020204" pitchFamily="34" charset="0"/>
                <a:cs typeface="Arial" panose="020B0604020202020204" pitchFamily="34" charset="0"/>
              </a:rPr>
            </a:br>
            <a:endParaRPr kumimoji="0" lang="en-US" altLang="en-US" sz="1400" b="0" i="0" u="none" strike="noStrike" normalizeH="0" baseline="0" dirty="0">
              <a:ln>
                <a:noFill/>
              </a:ln>
              <a:latin typeface="Arial" panose="020B0604020202020204" pitchFamily="34" charset="0"/>
              <a:cs typeface="Arial" panose="020B0604020202020204" pitchFamily="34" charset="0"/>
            </a:endParaRPr>
          </a:p>
          <a:p>
            <a:pPr marL="285750" marR="0" lvl="0" indent="-285750" fontAlgn="base">
              <a:lnSpc>
                <a:spcPct val="90000"/>
              </a:lnSpc>
              <a:spcAft>
                <a:spcPts val="1000"/>
              </a:spcAft>
              <a:buClr>
                <a:schemeClr val="tx1"/>
              </a:buClr>
              <a:buSzPct val="100000"/>
              <a:buFont typeface="Arial"/>
              <a:buChar char="•"/>
              <a:tabLst/>
            </a:pPr>
            <a:r>
              <a:rPr kumimoji="0" lang="en-US" altLang="en-US" sz="1400" b="0" i="0" u="none" strike="noStrike" normalizeH="0" baseline="0" dirty="0">
                <a:ln>
                  <a:noFill/>
                </a:ln>
                <a:latin typeface="Arial" panose="020B0604020202020204" pitchFamily="34" charset="0"/>
                <a:cs typeface="Arial" panose="020B0604020202020204" pitchFamily="34" charset="0"/>
              </a:rPr>
              <a:t>Implement wellbeing support for NHS and social care personnel to mitigate burnout (Davies et al., 2025). </a:t>
            </a:r>
            <a:br>
              <a:rPr kumimoji="0" lang="en-US" altLang="en-US" sz="1400" b="0" i="0" u="none" strike="noStrike" normalizeH="0" baseline="0" dirty="0">
                <a:ln>
                  <a:noFill/>
                </a:ln>
                <a:latin typeface="Arial" panose="020B0604020202020204" pitchFamily="34" charset="0"/>
                <a:cs typeface="Arial" panose="020B0604020202020204" pitchFamily="34" charset="0"/>
              </a:rPr>
            </a:br>
            <a:endParaRPr kumimoji="0" lang="en-US" altLang="en-US" sz="1400" b="0" i="0" u="none" strike="noStrike" normalizeH="0" baseline="0" dirty="0">
              <a:ln>
                <a:noFill/>
              </a:ln>
              <a:latin typeface="Arial" panose="020B0604020202020204" pitchFamily="34" charset="0"/>
              <a:cs typeface="Arial" panose="020B0604020202020204" pitchFamily="34" charset="0"/>
            </a:endParaRPr>
          </a:p>
          <a:p>
            <a:pPr marL="285750" marR="0" lvl="0" indent="-285750" fontAlgn="base">
              <a:lnSpc>
                <a:spcPct val="90000"/>
              </a:lnSpc>
              <a:spcAft>
                <a:spcPts val="1000"/>
              </a:spcAft>
              <a:buClr>
                <a:schemeClr val="tx1"/>
              </a:buClr>
              <a:buSzPct val="100000"/>
              <a:buFont typeface="Arial"/>
              <a:buChar char="•"/>
              <a:tabLst/>
            </a:pPr>
            <a:r>
              <a:rPr kumimoji="0" lang="en-US" altLang="en-US" sz="1400" b="0" i="0" u="none" strike="noStrike" normalizeH="0" baseline="0" dirty="0">
                <a:ln>
                  <a:noFill/>
                </a:ln>
                <a:latin typeface="Arial" panose="020B0604020202020204" pitchFamily="34" charset="0"/>
                <a:cs typeface="Arial" panose="020B0604020202020204" pitchFamily="34" charset="0"/>
              </a:rPr>
              <a:t>Employ frameworks for transparent and fair distribution of resources (Collins et al., 2023).</a:t>
            </a:r>
          </a:p>
          <a:p>
            <a:pPr marL="285750" marR="0" lvl="0" indent="-285750" fontAlgn="base">
              <a:lnSpc>
                <a:spcPct val="90000"/>
              </a:lnSpc>
              <a:spcAft>
                <a:spcPts val="1000"/>
              </a:spcAft>
              <a:buClr>
                <a:schemeClr val="tx1"/>
              </a:buClr>
              <a:buSzPct val="100000"/>
              <a:buFont typeface="Arial"/>
              <a:buChar char="•"/>
              <a:tabLst/>
            </a:pPr>
            <a:endParaRPr kumimoji="0" lang="en-US" altLang="en-US" sz="1500" b="0" i="0" u="none" strike="noStrike" normalizeH="0" baseline="0" dirty="0">
              <a:ln>
                <a:noFill/>
              </a:ln>
            </a:endParaRPr>
          </a:p>
        </p:txBody>
      </p:sp>
      <p:sp>
        <p:nvSpPr>
          <p:cNvPr id="23" name="Rounded Rectangle 30">
            <a:extLst>
              <a:ext uri="{FF2B5EF4-FFF2-40B4-BE49-F238E27FC236}">
                <a16:creationId xmlns:a16="http://schemas.microsoft.com/office/drawing/2014/main" id="{96184565-6B22-40B8-AEFC-E5D103C55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4408" y="626261"/>
            <a:ext cx="5433751" cy="2711655"/>
          </a:xfrm>
          <a:prstGeom prst="roundRect">
            <a:avLst>
              <a:gd name="adj" fmla="val 7505"/>
            </a:avLst>
          </a:prstGeom>
          <a:solidFill>
            <a:schemeClr val="tx1"/>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Elemento grafico 63" descr="Lightbulb">
            <a:extLst>
              <a:ext uri="{FF2B5EF4-FFF2-40B4-BE49-F238E27FC236}">
                <a16:creationId xmlns:a16="http://schemas.microsoft.com/office/drawing/2014/main" id="{70808CF0-A7EA-AFDE-BAA1-AF11E3991F7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562054" y="728133"/>
            <a:ext cx="2497667" cy="2497667"/>
          </a:xfrm>
          <a:prstGeom prst="roundRect">
            <a:avLst>
              <a:gd name="adj" fmla="val 5453"/>
            </a:avLst>
          </a:prstGeom>
          <a:ln w="50800" cap="sq" cmpd="dbl">
            <a:noFill/>
            <a:miter lim="800000"/>
          </a:ln>
          <a:effectLst/>
        </p:spPr>
      </p:pic>
      <p:sp>
        <p:nvSpPr>
          <p:cNvPr id="25" name="Rounded Rectangle 35">
            <a:extLst>
              <a:ext uri="{FF2B5EF4-FFF2-40B4-BE49-F238E27FC236}">
                <a16:creationId xmlns:a16="http://schemas.microsoft.com/office/drawing/2014/main" id="{A9B5337D-1BB2-4459-9BD6-59184E3832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4408" y="3515716"/>
            <a:ext cx="5433751" cy="2711655"/>
          </a:xfrm>
          <a:prstGeom prst="roundRect">
            <a:avLst>
              <a:gd name="adj" fmla="val 7505"/>
            </a:avLst>
          </a:prstGeom>
          <a:solidFill>
            <a:schemeClr val="tx1"/>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7D1EFA30-DCC9-72A5-10DF-65BACD7522CB}"/>
              </a:ext>
            </a:extLst>
          </p:cNvPr>
          <p:cNvSpPr>
            <a:spLocks noChangeArrowheads="1"/>
          </p:cNvSpPr>
          <p:nvPr/>
        </p:nvSpPr>
        <p:spPr bwMode="auto">
          <a:xfrm>
            <a:off x="997231" y="5257874"/>
            <a:ext cx="4312327" cy="738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rPr>
              <a:t>Augment preventive financing for underprivileged English areas (e.g., Blackpool, </a:t>
            </a:r>
            <a:r>
              <a:rPr kumimoji="0" lang="en-US" altLang="en-US" sz="1400" b="0" i="0" u="none" strike="noStrike" cap="none" normalizeH="0" baseline="0" dirty="0" err="1">
                <a:ln>
                  <a:noFill/>
                </a:ln>
                <a:solidFill>
                  <a:schemeClr val="tx1"/>
                </a:solidFill>
                <a:effectLst/>
                <a:latin typeface="Arial" panose="020B0604020202020204" pitchFamily="34" charset="0"/>
              </a:rPr>
              <a:t>Knowsley</a:t>
            </a:r>
            <a:r>
              <a:rPr kumimoji="0" lang="en-US" altLang="en-US" sz="1400" b="0" i="0" u="none" strike="noStrike" cap="none" normalizeH="0" baseline="0" dirty="0">
                <a:ln>
                  <a:noFill/>
                </a:ln>
                <a:solidFill>
                  <a:schemeClr val="tx1"/>
                </a:solidFill>
                <a:effectLst/>
                <a:latin typeface="Arial" panose="020B0604020202020204" pitchFamily="34" charset="0"/>
              </a:rPr>
              <a:t>) (Marmot, 2020).</a:t>
            </a:r>
          </a:p>
        </p:txBody>
      </p:sp>
      <p:pic>
        <p:nvPicPr>
          <p:cNvPr id="9" name="Picture 8" descr="A diagram of a health principles&#10;&#10;AI-generated content may be incorrect.">
            <a:extLst>
              <a:ext uri="{FF2B5EF4-FFF2-40B4-BE49-F238E27FC236}">
                <a16:creationId xmlns:a16="http://schemas.microsoft.com/office/drawing/2014/main" id="{7037E564-58E3-D644-6FEF-064F717C025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861086" y="3591556"/>
            <a:ext cx="3899601" cy="2635815"/>
          </a:xfrm>
          <a:prstGeom prst="rect">
            <a:avLst/>
          </a:prstGeom>
        </p:spPr>
      </p:pic>
      <p:sp>
        <p:nvSpPr>
          <p:cNvPr id="10" name="TextBox 9">
            <a:extLst>
              <a:ext uri="{FF2B5EF4-FFF2-40B4-BE49-F238E27FC236}">
                <a16:creationId xmlns:a16="http://schemas.microsoft.com/office/drawing/2014/main" id="{674825B1-B9AA-0C6D-0D72-F9EF0B1767F9}"/>
              </a:ext>
            </a:extLst>
          </p:cNvPr>
          <p:cNvSpPr txBox="1"/>
          <p:nvPr/>
        </p:nvSpPr>
        <p:spPr>
          <a:xfrm>
            <a:off x="6416842" y="6481011"/>
            <a:ext cx="3642879" cy="369332"/>
          </a:xfrm>
          <a:prstGeom prst="rect">
            <a:avLst/>
          </a:prstGeom>
          <a:noFill/>
        </p:spPr>
        <p:txBody>
          <a:bodyPr wrap="square" rtlCol="0">
            <a:spAutoFit/>
          </a:bodyPr>
          <a:lstStyle/>
          <a:p>
            <a:r>
              <a:rPr lang="en-GB" dirty="0"/>
              <a:t>(NHS,2023).</a:t>
            </a:r>
          </a:p>
        </p:txBody>
      </p:sp>
    </p:spTree>
    <p:extLst>
      <p:ext uri="{BB962C8B-B14F-4D97-AF65-F5344CB8AC3E}">
        <p14:creationId xmlns:p14="http://schemas.microsoft.com/office/powerpoint/2010/main" val="30530171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C3ED72BE-2F78-4DD7-B0A1-DCD0503B103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TextBox 2">
            <a:extLst>
              <a:ext uri="{FF2B5EF4-FFF2-40B4-BE49-F238E27FC236}">
                <a16:creationId xmlns:a16="http://schemas.microsoft.com/office/drawing/2014/main" id="{AE03FF79-9586-DC96-4E9B-4CE9896A0797}"/>
              </a:ext>
            </a:extLst>
          </p:cNvPr>
          <p:cNvSpPr txBox="1"/>
          <p:nvPr/>
        </p:nvSpPr>
        <p:spPr>
          <a:xfrm>
            <a:off x="1361187" y="1030288"/>
            <a:ext cx="4099947" cy="1035579"/>
          </a:xfrm>
          <a:prstGeom prst="rect">
            <a:avLst/>
          </a:prstGeom>
        </p:spPr>
        <p:txBody>
          <a:bodyPr vert="horz" lIns="91440" tIns="45720" rIns="91440" bIns="45720" rtlCol="0" anchor="ctr">
            <a:normAutofit/>
          </a:bodyPr>
          <a:lstStyle/>
          <a:p>
            <a:pPr>
              <a:spcBef>
                <a:spcPct val="0"/>
              </a:spcBef>
              <a:spcAft>
                <a:spcPts val="600"/>
              </a:spcAft>
            </a:pPr>
            <a:r>
              <a:rPr lang="en-US" sz="3600" b="1" cap="all">
                <a:ln w="3175" cmpd="sng">
                  <a:noFill/>
                </a:ln>
                <a:latin typeface="+mj-lt"/>
                <a:ea typeface="+mj-ea"/>
                <a:cs typeface="+mj-cs"/>
              </a:rPr>
              <a:t>Conclusion</a:t>
            </a:r>
          </a:p>
        </p:txBody>
      </p:sp>
      <p:sp>
        <p:nvSpPr>
          <p:cNvPr id="28" name="Rectangle 27">
            <a:extLst>
              <a:ext uri="{FF2B5EF4-FFF2-40B4-BE49-F238E27FC236}">
                <a16:creationId xmlns:a16="http://schemas.microsoft.com/office/drawing/2014/main" id="{738C413B-57E4-4FAD-AF00-1E89B42731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797333" y="4261157"/>
            <a:ext cx="2971800" cy="170837"/>
          </a:xfrm>
          <a:prstGeom prst="rect">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3292636E-FED5-D9EC-BF67-93A16C2D76FC}"/>
              </a:ext>
            </a:extLst>
          </p:cNvPr>
          <p:cNvSpPr>
            <a:spLocks noChangeArrowheads="1"/>
          </p:cNvSpPr>
          <p:nvPr/>
        </p:nvSpPr>
        <p:spPr bwMode="auto">
          <a:xfrm>
            <a:off x="1361187" y="2142067"/>
            <a:ext cx="4099947" cy="364913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285750" marR="0" lvl="0" indent="-285750" fontAlgn="base">
              <a:spcAft>
                <a:spcPts val="1000"/>
              </a:spcAft>
              <a:buClr>
                <a:schemeClr val="tx1"/>
              </a:buClr>
              <a:buSzPct val="100000"/>
              <a:buFont typeface="Arial"/>
              <a:buChar char="•"/>
              <a:tabLst/>
            </a:pPr>
            <a:r>
              <a:rPr kumimoji="0" lang="en-US" altLang="en-US" b="0" i="0" u="none" strike="noStrike" normalizeH="0" baseline="0" dirty="0">
                <a:ln>
                  <a:noFill/>
                </a:ln>
                <a:latin typeface="Arial" panose="020B0604020202020204" pitchFamily="34" charset="0"/>
                <a:cs typeface="Arial" panose="020B0604020202020204" pitchFamily="34" charset="0"/>
              </a:rPr>
              <a:t>The integration of health, wellness, and sustainable development enhances results and equality in UK health and social care (UN, 2025b). </a:t>
            </a:r>
            <a:br>
              <a:rPr kumimoji="0" lang="en-US" altLang="en-US" b="0" i="0" u="none" strike="noStrike" normalizeH="0" baseline="0" dirty="0">
                <a:ln>
                  <a:noFill/>
                </a:ln>
                <a:latin typeface="Arial" panose="020B0604020202020204" pitchFamily="34" charset="0"/>
                <a:cs typeface="Arial" panose="020B0604020202020204" pitchFamily="34" charset="0"/>
              </a:rPr>
            </a:br>
            <a:endParaRPr kumimoji="0" lang="en-US" altLang="en-US" b="0" i="0" u="none" strike="noStrike" normalizeH="0" baseline="0" dirty="0">
              <a:ln>
                <a:noFill/>
              </a:ln>
              <a:latin typeface="Arial" panose="020B0604020202020204" pitchFamily="34" charset="0"/>
              <a:cs typeface="Arial" panose="020B0604020202020204" pitchFamily="34" charset="0"/>
            </a:endParaRPr>
          </a:p>
          <a:p>
            <a:pPr marL="285750" marR="0" lvl="0" indent="-285750" fontAlgn="base">
              <a:spcAft>
                <a:spcPts val="1000"/>
              </a:spcAft>
              <a:buClr>
                <a:schemeClr val="tx1"/>
              </a:buClr>
              <a:buSzPct val="100000"/>
              <a:buFont typeface="Arial"/>
              <a:buChar char="•"/>
              <a:tabLst/>
            </a:pPr>
            <a:r>
              <a:rPr kumimoji="0" lang="en-US" altLang="en-US" b="0" i="0" u="none" strike="noStrike" normalizeH="0" baseline="0" dirty="0">
                <a:ln>
                  <a:noFill/>
                </a:ln>
                <a:latin typeface="Arial" panose="020B0604020202020204" pitchFamily="34" charset="0"/>
                <a:cs typeface="Arial" panose="020B0604020202020204" pitchFamily="34" charset="0"/>
              </a:rPr>
              <a:t>Recent research illustrates both advancements and persistent concerns, particularly with digital and social disparities (Hamblin, 2022; Corrigan et al., 2024).</a:t>
            </a:r>
          </a:p>
        </p:txBody>
      </p:sp>
      <p:sp>
        <p:nvSpPr>
          <p:cNvPr id="30" name="Rounded Rectangle 30">
            <a:extLst>
              <a:ext uri="{FF2B5EF4-FFF2-40B4-BE49-F238E27FC236}">
                <a16:creationId xmlns:a16="http://schemas.microsoft.com/office/drawing/2014/main" id="{96184565-6B22-40B8-AEFC-E5D103C55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4408" y="626261"/>
            <a:ext cx="5433751" cy="2711655"/>
          </a:xfrm>
          <a:prstGeom prst="roundRect">
            <a:avLst>
              <a:gd name="adj" fmla="val 7505"/>
            </a:avLst>
          </a:prstGeom>
          <a:solidFill>
            <a:schemeClr val="tx1"/>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Gavel">
            <a:extLst>
              <a:ext uri="{FF2B5EF4-FFF2-40B4-BE49-F238E27FC236}">
                <a16:creationId xmlns:a16="http://schemas.microsoft.com/office/drawing/2014/main" id="{E3B91B42-1F84-AECE-C886-654FB180CB0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562054" y="728133"/>
            <a:ext cx="2497667" cy="2497667"/>
          </a:xfrm>
          <a:prstGeom prst="roundRect">
            <a:avLst>
              <a:gd name="adj" fmla="val 5453"/>
            </a:avLst>
          </a:prstGeom>
          <a:ln w="50800" cap="sq" cmpd="dbl">
            <a:noFill/>
            <a:miter lim="800000"/>
          </a:ln>
          <a:effectLst/>
        </p:spPr>
      </p:pic>
      <p:sp>
        <p:nvSpPr>
          <p:cNvPr id="32" name="Rounded Rectangle 35">
            <a:extLst>
              <a:ext uri="{FF2B5EF4-FFF2-40B4-BE49-F238E27FC236}">
                <a16:creationId xmlns:a16="http://schemas.microsoft.com/office/drawing/2014/main" id="{A9B5337D-1BB2-4459-9BD6-59184E3832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4408" y="3515716"/>
            <a:ext cx="5433751" cy="2711655"/>
          </a:xfrm>
          <a:prstGeom prst="roundRect">
            <a:avLst>
              <a:gd name="adj" fmla="val 7505"/>
            </a:avLst>
          </a:prstGeom>
          <a:solidFill>
            <a:schemeClr val="tx1"/>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black and white text&#10;&#10;AI-generated content may be incorrect.">
            <a:extLst>
              <a:ext uri="{FF2B5EF4-FFF2-40B4-BE49-F238E27FC236}">
                <a16:creationId xmlns:a16="http://schemas.microsoft.com/office/drawing/2014/main" id="{2A34C256-78EA-E7EC-C064-41D585D632B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208709" y="4463084"/>
            <a:ext cx="5204358" cy="806674"/>
          </a:xfrm>
          <a:prstGeom prst="roundRect">
            <a:avLst>
              <a:gd name="adj" fmla="val 5453"/>
            </a:avLst>
          </a:prstGeom>
          <a:ln w="50800" cap="sq" cmpd="dbl">
            <a:noFill/>
            <a:miter lim="800000"/>
          </a:ln>
          <a:effectLst/>
        </p:spPr>
      </p:pic>
      <p:sp>
        <p:nvSpPr>
          <p:cNvPr id="9" name="TextBox 8">
            <a:extLst>
              <a:ext uri="{FF2B5EF4-FFF2-40B4-BE49-F238E27FC236}">
                <a16:creationId xmlns:a16="http://schemas.microsoft.com/office/drawing/2014/main" id="{55D84E9C-40D5-43CC-D647-331B15A0673C}"/>
              </a:ext>
            </a:extLst>
          </p:cNvPr>
          <p:cNvSpPr txBox="1"/>
          <p:nvPr/>
        </p:nvSpPr>
        <p:spPr>
          <a:xfrm>
            <a:off x="6529137" y="6352674"/>
            <a:ext cx="3530584" cy="369332"/>
          </a:xfrm>
          <a:prstGeom prst="rect">
            <a:avLst/>
          </a:prstGeom>
          <a:noFill/>
        </p:spPr>
        <p:txBody>
          <a:bodyPr wrap="square" rtlCol="0">
            <a:spAutoFit/>
          </a:bodyPr>
          <a:lstStyle/>
          <a:p>
            <a:r>
              <a:rPr lang="en-GB" dirty="0"/>
              <a:t>(UN,2025b).</a:t>
            </a:r>
          </a:p>
        </p:txBody>
      </p:sp>
    </p:spTree>
    <p:extLst>
      <p:ext uri="{BB962C8B-B14F-4D97-AF65-F5344CB8AC3E}">
        <p14:creationId xmlns:p14="http://schemas.microsoft.com/office/powerpoint/2010/main" val="3673620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D343E57-1456-9A63-B947-42F820ABAA87}"/>
              </a:ext>
            </a:extLst>
          </p:cNvPr>
          <p:cNvSpPr txBox="1"/>
          <p:nvPr/>
        </p:nvSpPr>
        <p:spPr>
          <a:xfrm>
            <a:off x="5408730" y="150876"/>
            <a:ext cx="4898572" cy="369332"/>
          </a:xfrm>
          <a:prstGeom prst="rect">
            <a:avLst/>
          </a:prstGeom>
          <a:noFill/>
        </p:spPr>
        <p:txBody>
          <a:bodyPr wrap="square" rtlCol="0">
            <a:spAutoFit/>
          </a:bodyPr>
          <a:lstStyle/>
          <a:p>
            <a:r>
              <a:rPr lang="en-GB" dirty="0"/>
              <a:t>References</a:t>
            </a:r>
          </a:p>
        </p:txBody>
      </p:sp>
      <p:sp>
        <p:nvSpPr>
          <p:cNvPr id="6" name="TextBox 5">
            <a:extLst>
              <a:ext uri="{FF2B5EF4-FFF2-40B4-BE49-F238E27FC236}">
                <a16:creationId xmlns:a16="http://schemas.microsoft.com/office/drawing/2014/main" id="{AFD3E9DF-04EE-4F5F-3C4A-345FE06107C5}"/>
              </a:ext>
            </a:extLst>
          </p:cNvPr>
          <p:cNvSpPr txBox="1"/>
          <p:nvPr/>
        </p:nvSpPr>
        <p:spPr>
          <a:xfrm>
            <a:off x="402265" y="654519"/>
            <a:ext cx="11387469" cy="5334474"/>
          </a:xfrm>
          <a:prstGeom prst="rect">
            <a:avLst/>
          </a:prstGeom>
          <a:noFill/>
        </p:spPr>
        <p:txBody>
          <a:bodyPr wrap="square">
            <a:spAutoFit/>
          </a:bodyPr>
          <a:lstStyle/>
          <a:p>
            <a:pPr>
              <a:lnSpc>
                <a:spcPct val="107000"/>
              </a:lnSpc>
              <a:spcAft>
                <a:spcPts val="800"/>
              </a:spcAft>
              <a:buNone/>
            </a:pP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Alyafei</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 Eastin-Carr, R. (2024)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The Health Belief Model of </a:t>
            </a:r>
            <a:r>
              <a:rPr lang="en-GB" sz="1800" i="1" kern="100" dirty="0" err="1">
                <a:effectLst/>
                <a:latin typeface="Arial" panose="020B0604020202020204" pitchFamily="34" charset="0"/>
                <a:ea typeface="Aptos" panose="020B0004020202020204" pitchFamily="34" charset="0"/>
                <a:cs typeface="Times New Roman" panose="02020603050405020304" pitchFamily="18" charset="0"/>
              </a:rPr>
              <a:t>Behavior</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 Change.</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National Institute if Health.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2"/>
              </a:rPr>
              <a:t>https://www.ncbi.nlm.nih.gov/books/NBK606120/</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05 February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 Arakelyan, S., Mikula-Nable, N., Ho, L., et al (2023)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Effectiveness of holistic assessment-based interventions for adults with multiple long-term conditions and frailty: an umbrella review of systematic reviews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Ed. 4, pp.  e629-e644.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tooltip="Persistent link using digital object identifier"/>
              </a:rPr>
              <a:t>https://doi.org/10.1016/S2666-7568(23)00190-3</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03 February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Baggaley, R., Teece, L., Pan, D.,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et al</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(2025). “Sociodemographic factors associated with health-related quality of life in UK healthcare workers: a cross-sectional study,”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BMC medicine</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23</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(1), pp. 438.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4"/>
              </a:rPr>
              <a:t>https://doi.org/10.1186/s12916-025-04208-6</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08 February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Cancer Research UK (2024)</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 World Cancer Day 2024: Improvements in cancer survival have slowed</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5"/>
              </a:rPr>
              <a:t>https://news.cancerresearchuk.org/2024/02/02/world-cancer-day-2024/</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11 February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Collins, M.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et al.</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(2023) “Developing a combined framework for priority setting in integrated health and social care systems,”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BMC health services research</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23(1).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6"/>
              </a:rPr>
              <a:t>https://doi.org/10.1186/s12913-023-09866-x</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05 February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Corrigan, O.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et al.</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(2024) “Integrated care systems in England: the significance of collaborative community assets in promoting and sustaining health and wellbeing,”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Frontiers in sociology</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9, p. 1355215.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7"/>
              </a:rPr>
              <a:t>https://doi.org/10.3389/fsoc.2024.1355215</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05 February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7634562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8D60627-A5F9-0C3D-B401-373B4FE26073}"/>
              </a:ext>
            </a:extLst>
          </p:cNvPr>
          <p:cNvSpPr txBox="1"/>
          <p:nvPr/>
        </p:nvSpPr>
        <p:spPr>
          <a:xfrm>
            <a:off x="4857275" y="77830"/>
            <a:ext cx="3641272" cy="369332"/>
          </a:xfrm>
          <a:prstGeom prst="rect">
            <a:avLst/>
          </a:prstGeom>
          <a:noFill/>
        </p:spPr>
        <p:txBody>
          <a:bodyPr wrap="square" rtlCol="0">
            <a:spAutoFit/>
          </a:bodyPr>
          <a:lstStyle/>
          <a:p>
            <a:r>
              <a:rPr lang="en-GB" dirty="0"/>
              <a:t>References, co.</a:t>
            </a:r>
          </a:p>
        </p:txBody>
      </p:sp>
      <p:sp>
        <p:nvSpPr>
          <p:cNvPr id="5" name="TextBox 4">
            <a:extLst>
              <a:ext uri="{FF2B5EF4-FFF2-40B4-BE49-F238E27FC236}">
                <a16:creationId xmlns:a16="http://schemas.microsoft.com/office/drawing/2014/main" id="{942BB71E-E10C-0AD8-04DF-082DE0A2373C}"/>
              </a:ext>
            </a:extLst>
          </p:cNvPr>
          <p:cNvSpPr txBox="1"/>
          <p:nvPr/>
        </p:nvSpPr>
        <p:spPr>
          <a:xfrm>
            <a:off x="818708" y="813059"/>
            <a:ext cx="10249785" cy="5231881"/>
          </a:xfrm>
          <a:prstGeom prst="rect">
            <a:avLst/>
          </a:prstGeom>
          <a:noFill/>
        </p:spPr>
        <p:txBody>
          <a:bodyPr wrap="square">
            <a:spAutoFit/>
          </a:bodyPr>
          <a:lstStyle/>
          <a:p>
            <a:pPr>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Davies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et al.</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(2025)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rPr>
              <a:t>Living with Covid’: Well-being, Burnout, and Moral Injury in England’s Adult Social Care Workforce - A Survey Study,</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Journal of long-term care</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[Preprint].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2"/>
              </a:rPr>
              <a:t>https://doi.org/10.31389/jltc.370</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05 February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Dodge, R., Daly A., Huyton, J., et al (2012)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rPr>
              <a:t>“The challenge of defining wellbeing</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 International Journal of Wellbeing</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2(3), pp. 222-235.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https://www.researchgate.net/publication/233740458_The_challenge_of_defining_wellbeing</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03 February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Dugani</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S., and Gaziano, T.  (2016) “25 by 25: Achieving Global Reduction in Cardiovascular Mortality,”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Current cardiology reports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18</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(1), pp. 10.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4"/>
              </a:rPr>
              <a:t>https://doi.org/10.1007/s11886-015-0679-4</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11 February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Equality Act (2010)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Chapter 15</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5"/>
              </a:rPr>
              <a:t>https://www.legislation.gov.uk/ukpga/2010/15/pdfs/ukpga_20100015_en.pdf</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12 February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Engel, G.L. (2012) “The Need for a New Medical Model: A Challenge for Biomedicine,”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Psychodynamic psychiatry</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40(3), pp. 377–396.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6"/>
              </a:rPr>
              <a:t>https://doi.org/10.1521/pdps.2012.40.3.377</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03 February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7698589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D90577B-220B-1F28-DB4D-ECACC6EBEF26}"/>
              </a:ext>
            </a:extLst>
          </p:cNvPr>
          <p:cNvSpPr txBox="1"/>
          <p:nvPr/>
        </p:nvSpPr>
        <p:spPr>
          <a:xfrm>
            <a:off x="5056889" y="106325"/>
            <a:ext cx="6096000" cy="369332"/>
          </a:xfrm>
          <a:prstGeom prst="rect">
            <a:avLst/>
          </a:prstGeom>
          <a:noFill/>
        </p:spPr>
        <p:txBody>
          <a:bodyPr wrap="square">
            <a:spAutoFit/>
          </a:bodyPr>
          <a:lstStyle/>
          <a:p>
            <a:r>
              <a:rPr lang="en-GB" dirty="0"/>
              <a:t>References, co.</a:t>
            </a:r>
          </a:p>
        </p:txBody>
      </p:sp>
      <p:sp>
        <p:nvSpPr>
          <p:cNvPr id="5" name="TextBox 4">
            <a:extLst>
              <a:ext uri="{FF2B5EF4-FFF2-40B4-BE49-F238E27FC236}">
                <a16:creationId xmlns:a16="http://schemas.microsoft.com/office/drawing/2014/main" id="{43E6B30C-BD26-20A0-B87C-1A521BA79012}"/>
              </a:ext>
            </a:extLst>
          </p:cNvPr>
          <p:cNvSpPr txBox="1"/>
          <p:nvPr/>
        </p:nvSpPr>
        <p:spPr>
          <a:xfrm>
            <a:off x="715926" y="615087"/>
            <a:ext cx="10760147" cy="5735929"/>
          </a:xfrm>
          <a:prstGeom prst="rect">
            <a:avLst/>
          </a:prstGeom>
          <a:noFill/>
        </p:spPr>
        <p:txBody>
          <a:bodyPr wrap="square">
            <a:spAutoFit/>
          </a:bodyPr>
          <a:lstStyle/>
          <a:p>
            <a:pPr>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Health Academy Australia (2019)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Holistic Approach to Health Care</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2"/>
              </a:rPr>
              <a:t>https://www.healthcourses.com.au/holistic-approach-to-health-care</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12 February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Hamblin, K. (2022) “Sustainable Social Care: The Potential of Mainstream ‘Smart’ Technologies,”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Sustainability</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14(5), p. 2754.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https://doi.org/10.3390/su14052754</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05 February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Health and Care Act (2022</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 Chapter 31</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4"/>
              </a:rPr>
              <a:t>http://legislation.gov.uk/ukpga/2022/31/pdfs/ukpga_20220031_en.pdf</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12 February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GOV.UK (2010</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 Healthy Lives, Healthy People</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5"/>
              </a:rPr>
              <a:t>https://assets.publishing.service.gov.uk/media/5a7c923540f0b626628ad000/dh_122242.pdf</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11 February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GOV.UK (2018)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Health Matters – Evaluation and next steps for the NHS Diabetes Prevention Programme</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6"/>
              </a:rPr>
              <a:t>https://ukhsa.blog.gov.uk/2018/06/13/health-matters-evaluation-and-next-steps-for-the-nhs-diabetes-prevention-programme/</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12 February 2026).</a:t>
            </a:r>
          </a:p>
          <a:p>
            <a:pPr>
              <a:lnSpc>
                <a:spcPct val="107000"/>
              </a:lnSpc>
              <a:spcAft>
                <a:spcPts val="800"/>
              </a:spcAft>
            </a:pPr>
            <a:r>
              <a:rPr lang="en-GB" u="sng" dirty="0"/>
              <a:t>GOV.UK </a:t>
            </a:r>
            <a:r>
              <a:rPr lang="en-GB" dirty="0"/>
              <a:t>(2023) </a:t>
            </a:r>
            <a:r>
              <a:rPr lang="en-GB" i="1" dirty="0"/>
              <a:t>Face-to-face health checks more than double in one year</a:t>
            </a:r>
            <a:r>
              <a:rPr lang="en-GB" dirty="0"/>
              <a:t>. Available at: </a:t>
            </a:r>
            <a:r>
              <a:rPr lang="en-GB" u="sng" dirty="0">
                <a:hlinkClick r:id="rId7"/>
              </a:rPr>
              <a:t>https://www.gov.uk/government/news/face-to-face-health-checks-more-than-double-in-one-year</a:t>
            </a:r>
            <a:r>
              <a:rPr lang="en-GB" dirty="0"/>
              <a:t> . (Accessed: 11 February 2026).</a:t>
            </a:r>
          </a:p>
          <a:p>
            <a:pPr>
              <a:lnSpc>
                <a:spcPct val="107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6886745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51219A5-6DF0-AB93-D306-7E85B0287125}"/>
              </a:ext>
            </a:extLst>
          </p:cNvPr>
          <p:cNvSpPr txBox="1"/>
          <p:nvPr/>
        </p:nvSpPr>
        <p:spPr>
          <a:xfrm>
            <a:off x="5189131" y="116958"/>
            <a:ext cx="6096000" cy="369332"/>
          </a:xfrm>
          <a:prstGeom prst="rect">
            <a:avLst/>
          </a:prstGeom>
          <a:noFill/>
        </p:spPr>
        <p:txBody>
          <a:bodyPr wrap="square">
            <a:spAutoFit/>
          </a:bodyPr>
          <a:lstStyle/>
          <a:p>
            <a:r>
              <a:rPr lang="en-GB" dirty="0"/>
              <a:t>References, co.</a:t>
            </a:r>
          </a:p>
        </p:txBody>
      </p:sp>
      <p:sp>
        <p:nvSpPr>
          <p:cNvPr id="5" name="TextBox 4">
            <a:extLst>
              <a:ext uri="{FF2B5EF4-FFF2-40B4-BE49-F238E27FC236}">
                <a16:creationId xmlns:a16="http://schemas.microsoft.com/office/drawing/2014/main" id="{F2529CCD-7723-267D-2767-B001C29A2A33}"/>
              </a:ext>
            </a:extLst>
          </p:cNvPr>
          <p:cNvSpPr txBox="1"/>
          <p:nvPr/>
        </p:nvSpPr>
        <p:spPr>
          <a:xfrm>
            <a:off x="733647" y="721567"/>
            <a:ext cx="10898371" cy="4536563"/>
          </a:xfrm>
          <a:prstGeom prst="rect">
            <a:avLst/>
          </a:prstGeom>
          <a:noFill/>
        </p:spPr>
        <p:txBody>
          <a:bodyPr wrap="square">
            <a:spAutoFit/>
          </a:bodyPr>
          <a:lstStyle/>
          <a:p>
            <a:pPr>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GOV.UK (2024)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Guidance on the preparation of integrated care strategies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2"/>
              </a:rPr>
              <a:t>https://www.gov.uk/government/publications/guidance-on-the-preparation-of-integrated-care-strategies/guidance-on-the-preparation-of-integrated-care-strategies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 (Accessed: 12 February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GOV.UK (2025)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Diabetes profile: statistical commentary, March 2025</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https://www.gov.uk/government/statistics/diabetes-profile-update-march-2025/diabetes-profile-statistical-commentary-march-2025</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 (Accessed: 12 February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GOV.UK (2025a)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Strengthening the Soft Drinks Industry Levy — Summary of responses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4"/>
              </a:rPr>
              <a:t>https://www.gov.uk/government/consultations/strengthening-the-soft-drinks-industry-levy/outcome/strengthening-the-soft-drinks-industry-levy-summary-of-responses#:~:text=Lowering%20the%20threshold%20from%205g,continue%20to%20grow%20and%20invest</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03 February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rPr>
              <a:t>GOV.UK (2025b)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Fit for theFuture10 Year Health Plan for England</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5"/>
              </a:rPr>
              <a:t>https://assets.publishing.service.gov.uk/media/6888a0996478525675738f3a/fit-for-the-future-10-year-health-plan-for-england-executive-summary.pdf</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 (Accessed: 03 February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3372021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BB6A71B-7CD0-D263-C02A-9B66627402F7}"/>
              </a:ext>
            </a:extLst>
          </p:cNvPr>
          <p:cNvSpPr txBox="1"/>
          <p:nvPr/>
        </p:nvSpPr>
        <p:spPr>
          <a:xfrm>
            <a:off x="5201093" y="148855"/>
            <a:ext cx="6096000" cy="369332"/>
          </a:xfrm>
          <a:prstGeom prst="rect">
            <a:avLst/>
          </a:prstGeom>
          <a:noFill/>
        </p:spPr>
        <p:txBody>
          <a:bodyPr wrap="square">
            <a:spAutoFit/>
          </a:bodyPr>
          <a:lstStyle/>
          <a:p>
            <a:r>
              <a:rPr lang="en-GB" dirty="0"/>
              <a:t>References, co.</a:t>
            </a:r>
          </a:p>
        </p:txBody>
      </p:sp>
      <p:sp>
        <p:nvSpPr>
          <p:cNvPr id="5" name="TextBox 4">
            <a:extLst>
              <a:ext uri="{FF2B5EF4-FFF2-40B4-BE49-F238E27FC236}">
                <a16:creationId xmlns:a16="http://schemas.microsoft.com/office/drawing/2014/main" id="{7570A6DF-E13C-240B-6418-CC2746B3BA4E}"/>
              </a:ext>
            </a:extLst>
          </p:cNvPr>
          <p:cNvSpPr txBox="1"/>
          <p:nvPr/>
        </p:nvSpPr>
        <p:spPr>
          <a:xfrm>
            <a:off x="659220" y="581982"/>
            <a:ext cx="11025962" cy="5298245"/>
          </a:xfrm>
          <a:prstGeom prst="rect">
            <a:avLst/>
          </a:prstGeom>
          <a:noFill/>
        </p:spPr>
        <p:txBody>
          <a:bodyPr wrap="square">
            <a:spAutoFit/>
          </a:bodyPr>
          <a:lstStyle/>
          <a:p>
            <a:pPr>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Institute for Government (2026)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Sugar tax</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2"/>
              </a:rPr>
              <a:t>https://www.instituteforgovernment.org.uk/explainer/sugar-tax</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 (Accessed: 12 February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Jha, A., Kickbusch, I., Taylor, P.,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et al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(2016) “Accelerating achievement of the sustainable development goals,”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BMJ, 352, i409 .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https://doi.org/10.1136/bmj.i409</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03 February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Marmot, M. (2020) “Health equity in England: the Marmot review 10 years on,”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BMJ (Online)</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368, pp. m693-4.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4"/>
              </a:rPr>
              <a:t>https://doi.org/10.1136/bmj.m693</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12 February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McLeroy, K., Bibeau, D., Steckler, A.,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et al</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(1988)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rPr>
              <a:t>“An ecological perspective on health promotion programs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ResearchGate</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Ed. 15(4), pp.351-77.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5"/>
              </a:rPr>
              <a:t>https://www.researchgate.net/publication/20088489_An_Ecology_Perspective_on_Health_Promotion_Programs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03 February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National Health Service (2016)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Making Every Contact Count (MECC): Consensus statement.</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6"/>
              </a:rPr>
              <a:t>https://www.england.nhs.uk/wp-content/uploads/2016/04/making-every-contact-count.pdf</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03 February 2026).</a:t>
            </a:r>
          </a:p>
          <a:p>
            <a:r>
              <a:rPr lang="en-GB" dirty="0"/>
              <a:t>National Health Service (2020) </a:t>
            </a:r>
            <a:r>
              <a:rPr lang="nl-NL" i="1" dirty="0"/>
              <a:t>Delivering a net zero NHS</a:t>
            </a:r>
            <a:r>
              <a:rPr lang="nl-NL" dirty="0"/>
              <a:t>. Available at: </a:t>
            </a:r>
            <a:r>
              <a:rPr lang="nl-NL" u="sng" dirty="0">
                <a:hlinkClick r:id="rId7"/>
              </a:rPr>
              <a:t>https://www.england.nhs.uk/greenernhs/a-net-zero-nhs/</a:t>
            </a:r>
            <a:r>
              <a:rPr lang="nl-NL" dirty="0"/>
              <a:t> (Accessed: 03 February 2026).</a:t>
            </a:r>
            <a:endParaRPr lang="en-GB" dirty="0"/>
          </a:p>
          <a:p>
            <a:pPr>
              <a:lnSpc>
                <a:spcPct val="107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6890841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F91181E-D571-CAE3-627E-F6890E3B82FF}"/>
              </a:ext>
            </a:extLst>
          </p:cNvPr>
          <p:cNvSpPr txBox="1"/>
          <p:nvPr/>
        </p:nvSpPr>
        <p:spPr>
          <a:xfrm>
            <a:off x="5201093" y="148855"/>
            <a:ext cx="6096000" cy="369332"/>
          </a:xfrm>
          <a:prstGeom prst="rect">
            <a:avLst/>
          </a:prstGeom>
          <a:noFill/>
        </p:spPr>
        <p:txBody>
          <a:bodyPr wrap="square">
            <a:spAutoFit/>
          </a:bodyPr>
          <a:lstStyle/>
          <a:p>
            <a:r>
              <a:rPr lang="en-GB" dirty="0"/>
              <a:t>References, co.</a:t>
            </a:r>
          </a:p>
        </p:txBody>
      </p:sp>
      <p:sp>
        <p:nvSpPr>
          <p:cNvPr id="4" name="TextBox 3">
            <a:extLst>
              <a:ext uri="{FF2B5EF4-FFF2-40B4-BE49-F238E27FC236}">
                <a16:creationId xmlns:a16="http://schemas.microsoft.com/office/drawing/2014/main" id="{9EC8585D-EF23-6980-A1CB-0E9EA52B0F3E}"/>
              </a:ext>
            </a:extLst>
          </p:cNvPr>
          <p:cNvSpPr txBox="1"/>
          <p:nvPr/>
        </p:nvSpPr>
        <p:spPr>
          <a:xfrm>
            <a:off x="609600" y="712380"/>
            <a:ext cx="10972799" cy="5231881"/>
          </a:xfrm>
          <a:prstGeom prst="rect">
            <a:avLst/>
          </a:prstGeom>
          <a:noFill/>
        </p:spPr>
        <p:txBody>
          <a:bodyPr wrap="square">
            <a:spAutoFit/>
          </a:bodyPr>
          <a:lstStyle/>
          <a:p>
            <a:pPr>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National Health Service (2021)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Core20PLUS5 An Approach to Reducing Health Inequalities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2"/>
              </a:rPr>
              <a:t>https://www.england.nhs.uk/wp-content/uploads/2021/11/core20plus5-online-engage-survey-supporting-document-v1.pdf</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08 February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National Health Service (2022) </a:t>
            </a:r>
            <a:r>
              <a:rPr lang="fr-FR" sz="1800" i="1" kern="100" dirty="0">
                <a:effectLst/>
                <a:latin typeface="Arial" panose="020B0604020202020204" pitchFamily="34" charset="0"/>
                <a:ea typeface="Aptos" panose="020B0004020202020204" pitchFamily="34" charset="0"/>
                <a:cs typeface="Times New Roman" panose="02020603050405020304" pitchFamily="18" charset="0"/>
              </a:rPr>
              <a:t>NHS Diabetes Prevention Programme (NHS DPP)</a:t>
            </a:r>
            <a:r>
              <a:rPr lang="fr-FR" sz="18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fr-FR"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https://www.england.nhs.uk/diabetes/diabetes-prevention/</a:t>
            </a:r>
            <a:r>
              <a:rPr lang="fr-FR" sz="1800" kern="100" dirty="0">
                <a:effectLst/>
                <a:latin typeface="Arial" panose="020B0604020202020204" pitchFamily="34" charset="0"/>
                <a:ea typeface="Aptos" panose="020B0004020202020204" pitchFamily="34" charset="0"/>
                <a:cs typeface="Times New Roman" panose="02020603050405020304" pitchFamily="18" charset="0"/>
              </a:rPr>
              <a:t> (Accessed: 03 February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National Health Service (2023)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Black and South Asian people in the West Midlands urged to act now to prevent or delay Type 2 diabetes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4"/>
              </a:rPr>
              <a:t>https://www.england.nhs.uk/midlands/2023/01/25/black-and-south-asian-people-in-the-west-midlands-urged-to-act-now-to-prevent-or-delay-type-2-diabetes/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12 February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National Health Service (2023)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Non-Diabetic Hyperglycaemia, 2021-22, Diabetes Prevention Program Detailed Analysis Report</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5"/>
              </a:rPr>
              <a:t>https://digital.nhs.uk/data-and-information/publications/statistical/national-diabetes-audit-ndh-dpp/ndh-dpp-2021-22-detailed-analysis/diabetes-prevention-programme</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03 February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National Health Service (2026) </a:t>
            </a:r>
            <a:r>
              <a:rPr lang="en-GB" sz="1800" i="1"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rPr>
              <a:t>THE FIVE YEAR FORWARD VIEW FOR MENTAL HEALTH</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6"/>
              </a:rPr>
              <a:t>https://www.england.nhs.uk/wp-content/uploads/2016/02/Mental-Health-Taskforce-FYFV-final.pdf</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0 3 February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0068699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A0D6D2B-3CA2-8890-C634-D0156E65EF2D}"/>
              </a:ext>
            </a:extLst>
          </p:cNvPr>
          <p:cNvSpPr txBox="1"/>
          <p:nvPr/>
        </p:nvSpPr>
        <p:spPr>
          <a:xfrm>
            <a:off x="5201093" y="148855"/>
            <a:ext cx="6096000" cy="369332"/>
          </a:xfrm>
          <a:prstGeom prst="rect">
            <a:avLst/>
          </a:prstGeom>
          <a:noFill/>
        </p:spPr>
        <p:txBody>
          <a:bodyPr wrap="square">
            <a:spAutoFit/>
          </a:bodyPr>
          <a:lstStyle/>
          <a:p>
            <a:r>
              <a:rPr lang="en-GB" dirty="0"/>
              <a:t>References, co.</a:t>
            </a:r>
          </a:p>
        </p:txBody>
      </p:sp>
      <p:sp>
        <p:nvSpPr>
          <p:cNvPr id="4" name="TextBox 3">
            <a:extLst>
              <a:ext uri="{FF2B5EF4-FFF2-40B4-BE49-F238E27FC236}">
                <a16:creationId xmlns:a16="http://schemas.microsoft.com/office/drawing/2014/main" id="{55304795-DE63-8486-F58B-5E77FBE0FFED}"/>
              </a:ext>
            </a:extLst>
          </p:cNvPr>
          <p:cNvSpPr txBox="1"/>
          <p:nvPr/>
        </p:nvSpPr>
        <p:spPr>
          <a:xfrm>
            <a:off x="311888" y="613581"/>
            <a:ext cx="11568223" cy="5630837"/>
          </a:xfrm>
          <a:prstGeom prst="rect">
            <a:avLst/>
          </a:prstGeom>
          <a:noFill/>
        </p:spPr>
        <p:txBody>
          <a:bodyPr wrap="square">
            <a:spAutoFit/>
          </a:bodyPr>
          <a:lstStyle/>
          <a:p>
            <a:pPr>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National Institute for Health and Care Excellence (2025)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Health inequalities - an update to NICE’s methods for health technology evaluation</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2"/>
              </a:rPr>
              <a:t>https://www.nice.org.uk/news/blogs/health-inequalities-an-update-to-nice-s-methods-for-health-technology-evaluation</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 (Accessed: 05 February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Office for National Statistics (2021)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Child and infant mortality in England and Wales: 2022</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https://www.ons.gov.uk/peoplepopulationandcommunity/birthsdeathsandmarriages/deaths/bulletins/childhoodinfantandperinatalmortalityinenglandandwales/2022</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11 February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Stein K.  (2022) “Integrated Care in the Context of a Changing Environment - does it Matter?,”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International journal of integrated care</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22</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(4), 16.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4"/>
              </a:rPr>
              <a:t>https://doi.org/10.5334/ijic.7514</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-3 February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Student Health and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Counseling</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Services (2025)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Eight Dimensions of Wellness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5"/>
              </a:rPr>
              <a:t>https://shcs.ucdavis.edu/health-and-wellness/eight-dimensions-wellness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12 February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The King’s Fund (2024</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 Realising the potential of integrated care systems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6"/>
              </a:rPr>
              <a:t>https://assets.kingsfund.org.uk/f/256914/x/6709372a21/realising_potential_ics_report_2024.pdf</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12 February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The Office for Standards in Education, Children’s Services and Skills (2018</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rPr>
              <a:t>) </a:t>
            </a:r>
            <a:r>
              <a:rPr lang="en-GB" sz="1800" i="1"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rPr>
              <a:t>Obesity, healthy eating and physical activity in primary schools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7"/>
              </a:rPr>
              <a:t>https://assets.publishing.service.gov.uk/media/5b4dd77ced915d437a936d54/Obesity__healthy_eating_and_physical_activity_in_primary_schools_170718.pdf</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03 February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6829936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43F9F24-2ECD-4501-E877-B482433F1BBB}"/>
              </a:ext>
            </a:extLst>
          </p:cNvPr>
          <p:cNvSpPr txBox="1"/>
          <p:nvPr/>
        </p:nvSpPr>
        <p:spPr>
          <a:xfrm>
            <a:off x="5201093" y="148855"/>
            <a:ext cx="6096000" cy="369332"/>
          </a:xfrm>
          <a:prstGeom prst="rect">
            <a:avLst/>
          </a:prstGeom>
          <a:noFill/>
        </p:spPr>
        <p:txBody>
          <a:bodyPr wrap="square">
            <a:spAutoFit/>
          </a:bodyPr>
          <a:lstStyle/>
          <a:p>
            <a:r>
              <a:rPr lang="en-GB" dirty="0"/>
              <a:t>References, co.</a:t>
            </a:r>
          </a:p>
        </p:txBody>
      </p:sp>
      <p:sp>
        <p:nvSpPr>
          <p:cNvPr id="4" name="TextBox 3">
            <a:extLst>
              <a:ext uri="{FF2B5EF4-FFF2-40B4-BE49-F238E27FC236}">
                <a16:creationId xmlns:a16="http://schemas.microsoft.com/office/drawing/2014/main" id="{65297D73-0F24-47D1-0E1F-493FC6165924}"/>
              </a:ext>
            </a:extLst>
          </p:cNvPr>
          <p:cNvSpPr txBox="1"/>
          <p:nvPr/>
        </p:nvSpPr>
        <p:spPr>
          <a:xfrm>
            <a:off x="627321" y="518187"/>
            <a:ext cx="11164186" cy="4741747"/>
          </a:xfrm>
          <a:prstGeom prst="rect">
            <a:avLst/>
          </a:prstGeom>
          <a:noFill/>
        </p:spPr>
        <p:txBody>
          <a:bodyPr wrap="square">
            <a:spAutoFit/>
          </a:bodyPr>
          <a:lstStyle/>
          <a:p>
            <a:pPr>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Turner, R., Byrne-Davis, L., Michael, P.,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et al</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(2023) “Experiences of implementing the 'Making Every Contact Count' initiative into a UK integrated care system: an interview study,”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Journal of public health (Oxford, England)</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45</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(4), 894–903.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2"/>
              </a:rPr>
              <a:t>https://doi.org/10.1093/pubmed/fdad173</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11 February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United Nations (1987</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 Our Common Future</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https://www.brundtland.co.za/wp-content/uploads/2022/08/Brundtland-Report-1987-Our-Common-Future.pdf</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03 February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United Nations (2023)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The Sustainable Development Goals Report</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4"/>
              </a:rPr>
              <a:t>https://unstats.un.org/sdgs/report/2023/The-Sustainable-Development-Goals-Report-2023.pdf</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11 February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United Nations (2025a)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Sustainable Development Goals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5"/>
              </a:rPr>
              <a:t>https://www.un.org/sustainabledevelopment/health/</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03 February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rPr>
              <a:t>United Nations (2025b) </a:t>
            </a:r>
            <a:r>
              <a:rPr lang="en-GB" sz="1800" i="1"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rPr>
              <a:t>Sustainable Development Goals</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6"/>
              </a:rPr>
              <a:t>https://www.un.org/sustainabledevelopment/climate-change/</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03 February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United Nations (2025c)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Sustainable Development Goals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7"/>
              </a:rPr>
              <a:t>https://www.un.org/sustainabledevelopment/inequality/</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11 February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3179376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1121C7F-15A6-4903-FA8C-53C04F4AB85B}"/>
              </a:ext>
            </a:extLst>
          </p:cNvPr>
          <p:cNvSpPr txBox="1"/>
          <p:nvPr/>
        </p:nvSpPr>
        <p:spPr>
          <a:xfrm>
            <a:off x="350875" y="1052622"/>
            <a:ext cx="11440632" cy="2308324"/>
          </a:xfrm>
          <a:prstGeom prst="rect">
            <a:avLst/>
          </a:prstGeom>
          <a:noFill/>
        </p:spPr>
        <p:txBody>
          <a:bodyPr wrap="square">
            <a:spAutoFit/>
          </a:bodyPr>
          <a:lstStyle/>
          <a:p>
            <a:r>
              <a:rPr lang="en-GB"/>
              <a:t>United Nations (2026) </a:t>
            </a:r>
            <a:r>
              <a:rPr lang="en-GB" i="1"/>
              <a:t>UN Membership</a:t>
            </a:r>
            <a:r>
              <a:rPr lang="en-GB"/>
              <a:t>. Available at: </a:t>
            </a:r>
            <a:r>
              <a:rPr lang="en-GB" u="sng">
                <a:hlinkClick r:id="rId2"/>
              </a:rPr>
              <a:t>https://research.un.org/en/unmembers/currentmembers</a:t>
            </a:r>
            <a:r>
              <a:rPr lang="en-GB"/>
              <a:t> (Accessed 11 February 2026).</a:t>
            </a:r>
          </a:p>
          <a:p>
            <a:r>
              <a:rPr lang="en-GB" u="sng"/>
              <a:t>UK Parliament </a:t>
            </a:r>
            <a:r>
              <a:rPr lang="en-GB"/>
              <a:t>(2023) </a:t>
            </a:r>
            <a:r>
              <a:rPr lang="en-GB" i="1"/>
              <a:t>Digital transformation in the NHS</a:t>
            </a:r>
            <a:r>
              <a:rPr lang="en-GB"/>
              <a:t>. Available at:  </a:t>
            </a:r>
            <a:r>
              <a:rPr lang="en-GB" u="sng">
                <a:hlinkClick r:id="rId3"/>
              </a:rPr>
              <a:t>https://publications.parliament.uk/pa/cm5803/cmselect/cmhealth/223/report.html</a:t>
            </a:r>
            <a:r>
              <a:rPr lang="en-GB"/>
              <a:t> (Accessed: 11 February 2026).</a:t>
            </a:r>
          </a:p>
          <a:p>
            <a:r>
              <a:rPr lang="en-GB"/>
              <a:t>World Health Organization (1948) </a:t>
            </a:r>
            <a:r>
              <a:rPr lang="en-GB" i="1"/>
              <a:t>Constitution of the World Health Organization</a:t>
            </a:r>
            <a:r>
              <a:rPr lang="en-GB"/>
              <a:t>. Available at: </a:t>
            </a:r>
            <a:r>
              <a:rPr lang="en-GB" u="sng">
                <a:hlinkClick r:id="rId4"/>
              </a:rPr>
              <a:t>https://www.who.int/about/governance/constitution</a:t>
            </a:r>
            <a:r>
              <a:rPr lang="en-GB"/>
              <a:t> (Accessed: 03 February 2026).</a:t>
            </a:r>
          </a:p>
          <a:p>
            <a:r>
              <a:rPr lang="en-GB"/>
              <a:t>World Health Organization (2014) </a:t>
            </a:r>
            <a:r>
              <a:rPr lang="en-GB" i="1"/>
              <a:t>Health in All Policies (HiAP) Framework for Country Action</a:t>
            </a:r>
            <a:r>
              <a:rPr lang="en-GB"/>
              <a:t>. Available at: </a:t>
            </a:r>
            <a:r>
              <a:rPr lang="en-GB" u="sng">
                <a:hlinkClick r:id="rId5"/>
              </a:rPr>
              <a:t>https://www.afro.who.int/sites/default/files/2017-06/140120HPRHiAPFramework.pdf</a:t>
            </a:r>
            <a:r>
              <a:rPr lang="en-GB"/>
              <a:t> (Accessed: 05 February 2026).</a:t>
            </a:r>
          </a:p>
        </p:txBody>
      </p:sp>
      <p:sp>
        <p:nvSpPr>
          <p:cNvPr id="3" name="TextBox 2">
            <a:extLst>
              <a:ext uri="{FF2B5EF4-FFF2-40B4-BE49-F238E27FC236}">
                <a16:creationId xmlns:a16="http://schemas.microsoft.com/office/drawing/2014/main" id="{2971510D-9FF7-5811-4674-B7D8C5FE845C}"/>
              </a:ext>
            </a:extLst>
          </p:cNvPr>
          <p:cNvSpPr txBox="1"/>
          <p:nvPr/>
        </p:nvSpPr>
        <p:spPr>
          <a:xfrm>
            <a:off x="5201093" y="148855"/>
            <a:ext cx="6096000" cy="369332"/>
          </a:xfrm>
          <a:prstGeom prst="rect">
            <a:avLst/>
          </a:prstGeom>
          <a:noFill/>
        </p:spPr>
        <p:txBody>
          <a:bodyPr wrap="square">
            <a:spAutoFit/>
          </a:bodyPr>
          <a:lstStyle/>
          <a:p>
            <a:r>
              <a:rPr lang="en-GB" dirty="0"/>
              <a:t>References, co.</a:t>
            </a:r>
          </a:p>
        </p:txBody>
      </p:sp>
    </p:spTree>
    <p:extLst>
      <p:ext uri="{BB962C8B-B14F-4D97-AF65-F5344CB8AC3E}">
        <p14:creationId xmlns:p14="http://schemas.microsoft.com/office/powerpoint/2010/main" val="34549646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86E78D3D16FFE4AA931795123FBE5F3" ma:contentTypeVersion="11" ma:contentTypeDescription="Create a new document." ma:contentTypeScope="" ma:versionID="344649d8710ba7e3770035ca6346bc17">
  <xsd:schema xmlns:xsd="http://www.w3.org/2001/XMLSchema" xmlns:xs="http://www.w3.org/2001/XMLSchema" xmlns:p="http://schemas.microsoft.com/office/2006/metadata/properties" xmlns:ns3="82f5a46a-80c7-47f7-9d28-dc929746944c" xmlns:ns4="26393a7d-09c1-409c-a1bc-d9a7995be7f3" targetNamespace="http://schemas.microsoft.com/office/2006/metadata/properties" ma:root="true" ma:fieldsID="5312a5ed4844ce0438c385d32a15417d" ns3:_="" ns4:_="">
    <xsd:import namespace="82f5a46a-80c7-47f7-9d28-dc929746944c"/>
    <xsd:import namespace="26393a7d-09c1-409c-a1bc-d9a7995be7f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2f5a46a-80c7-47f7-9d28-dc929746944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26393a7d-09c1-409c-a1bc-d9a7995be7f3"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82f5a46a-80c7-47f7-9d28-dc929746944c" xsi:nil="true"/>
  </documentManagement>
</p:properties>
</file>

<file path=customXml/itemProps1.xml><?xml version="1.0" encoding="utf-8"?>
<ds:datastoreItem xmlns:ds="http://schemas.openxmlformats.org/officeDocument/2006/customXml" ds:itemID="{F82A7FB2-A8E5-430F-B1D4-46F6CB2F5FD3}">
  <ds:schemaRefs>
    <ds:schemaRef ds:uri="http://schemas.microsoft.com/sharepoint/v3/contenttype/forms"/>
  </ds:schemaRefs>
</ds:datastoreItem>
</file>

<file path=customXml/itemProps2.xml><?xml version="1.0" encoding="utf-8"?>
<ds:datastoreItem xmlns:ds="http://schemas.openxmlformats.org/officeDocument/2006/customXml" ds:itemID="{A02229DE-2C68-4869-BD66-0B842F6B763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2f5a46a-80c7-47f7-9d28-dc929746944c"/>
    <ds:schemaRef ds:uri="26393a7d-09c1-409c-a1bc-d9a7995be7f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D4FFBB2-A828-460C-B1F9-E7B477FE06CF}">
  <ds:schemaRefs>
    <ds:schemaRef ds:uri="http://purl.org/dc/dcmitype/"/>
    <ds:schemaRef ds:uri="http://purl.org/dc/terms/"/>
    <ds:schemaRef ds:uri="http://schemas.microsoft.com/office/infopath/2007/PartnerControls"/>
    <ds:schemaRef ds:uri="http://purl.org/dc/elements/1.1/"/>
    <ds:schemaRef ds:uri="http://www.w3.org/XML/1998/namespace"/>
    <ds:schemaRef ds:uri="http://schemas.microsoft.com/office/2006/documentManagement/types"/>
    <ds:schemaRef ds:uri="http://schemas.openxmlformats.org/package/2006/metadata/core-properties"/>
    <ds:schemaRef ds:uri="26393a7d-09c1-409c-a1bc-d9a7995be7f3"/>
    <ds:schemaRef ds:uri="82f5a46a-80c7-47f7-9d28-dc929746944c"/>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TM03457452[[fn=Celestial]]</Template>
  <TotalTime>1154</TotalTime>
  <Words>3988</Words>
  <Application>Microsoft Office PowerPoint</Application>
  <PresentationFormat>Widescreen</PresentationFormat>
  <Paragraphs>166</Paragraphs>
  <Slides>27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Aptos</vt:lpstr>
      <vt:lpstr>Arial</vt:lpstr>
      <vt:lpstr>Calibri</vt:lpstr>
      <vt:lpstr>Calibri Light</vt:lpstr>
      <vt:lpstr>Celestial</vt:lpstr>
      <vt:lpstr>Integrating Health, Wellbeing, and Sustainable Development in Health and Social Care: A Critical Examination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Daniela Petronela Cucu (2226969)</dc:creator>
  <cp:lastModifiedBy>Daniela Petronela Cucu (2226969)</cp:lastModifiedBy>
  <cp:revision>2</cp:revision>
  <dcterms:created xsi:type="dcterms:W3CDTF">2026-02-02T11:49:21Z</dcterms:created>
  <dcterms:modified xsi:type="dcterms:W3CDTF">2026-02-13T11:43:45Z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0x010100886E78D3D16FFE4AA931795123FBE5F3</vt:lpwstr>
  </property>
</Properties>
</file>