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</p:sldIdLst>
  <p:sldSz cx="7589838" cy="10698163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</p:embeddedFontLst>
  <p:defaultTextStyle>
    <a:defPPr>
      <a:defRPr lang="en-US"/>
    </a:defPPr>
    <a:lvl1pPr marL="0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1pPr>
    <a:lvl2pPr marL="458114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2pPr>
    <a:lvl3pPr marL="916229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3pPr>
    <a:lvl4pPr marL="1374343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4pPr>
    <a:lvl5pPr marL="1832458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5pPr>
    <a:lvl6pPr marL="2290572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6pPr>
    <a:lvl7pPr marL="2748686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7pPr>
    <a:lvl8pPr marL="3206801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8pPr>
    <a:lvl9pPr marL="3664915" algn="l" defTabSz="916229" rtl="0" eaLnBrk="1" latinLnBrk="0" hangingPunct="1">
      <a:defRPr sz="18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289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434" autoAdjust="0"/>
  </p:normalViewPr>
  <p:slideViewPr>
    <p:cSldViewPr>
      <p:cViewPr varScale="1">
        <p:scale>
          <a:sx n="40" d="100"/>
          <a:sy n="40" d="100"/>
        </p:scale>
        <p:origin x="2448" y="30"/>
      </p:cViewPr>
      <p:guideLst>
        <p:guide orient="horz" pos="2161"/>
        <p:guide pos="289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heme" Target="theme/theme1.xml"/><Relationship Id="rId5" Type="http://schemas.openxmlformats.org/officeDocument/2006/relationships/font" Target="fonts/font1.fntdata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8825" y="2131374"/>
            <a:ext cx="7806691" cy="14706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7651" y="3887931"/>
            <a:ext cx="6429039" cy="17533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3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9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9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499" y="4408863"/>
            <a:ext cx="7806691" cy="1362682"/>
          </a:xfrm>
        </p:spPr>
        <p:txBody>
          <a:bodyPr anchor="t"/>
          <a:lstStyle>
            <a:lvl1pPr algn="l">
              <a:defRPr sz="400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5499" y="2908008"/>
            <a:ext cx="7806691" cy="1500855"/>
          </a:xfrm>
        </p:spPr>
        <p:txBody>
          <a:bodyPr anchor="b"/>
          <a:lstStyle>
            <a:lvl1pPr marL="0" indent="0">
              <a:buNone/>
              <a:defRPr sz="2001">
                <a:solidFill>
                  <a:schemeClr val="tx1">
                    <a:tint val="75000"/>
                  </a:schemeClr>
                </a:solidFill>
              </a:defRPr>
            </a:lvl1pPr>
            <a:lvl2pPr marL="45738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766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3pPr>
            <a:lvl4pPr marL="137214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953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6914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429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16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906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9217" y="1600913"/>
            <a:ext cx="4056418" cy="4527979"/>
          </a:xfrm>
        </p:spPr>
        <p:txBody>
          <a:bodyPr/>
          <a:lstStyle>
            <a:lvl1pPr>
              <a:defRPr sz="2801"/>
            </a:lvl1pPr>
            <a:lvl2pPr>
              <a:defRPr sz="2401"/>
            </a:lvl2pPr>
            <a:lvl3pPr>
              <a:defRPr sz="2001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8707" y="1600913"/>
            <a:ext cx="4056418" cy="4527979"/>
          </a:xfrm>
        </p:spPr>
        <p:txBody>
          <a:bodyPr/>
          <a:lstStyle>
            <a:lvl1pPr>
              <a:defRPr sz="2801"/>
            </a:lvl1pPr>
            <a:lvl2pPr>
              <a:defRPr sz="2401"/>
            </a:lvl2pPr>
            <a:lvl3pPr>
              <a:defRPr sz="2001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9217" y="1535797"/>
            <a:ext cx="4058013" cy="640047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383" indent="0">
              <a:buNone/>
              <a:defRPr sz="2001" b="1"/>
            </a:lvl2pPr>
            <a:lvl3pPr marL="914766" indent="0">
              <a:buNone/>
              <a:defRPr sz="1801" b="1"/>
            </a:lvl3pPr>
            <a:lvl4pPr marL="1372149" indent="0">
              <a:buNone/>
              <a:defRPr sz="1601" b="1"/>
            </a:lvl4pPr>
            <a:lvl5pPr marL="1829532" indent="0">
              <a:buNone/>
              <a:defRPr sz="1601" b="1"/>
            </a:lvl5pPr>
            <a:lvl6pPr marL="2286914" indent="0">
              <a:buNone/>
              <a:defRPr sz="1601" b="1"/>
            </a:lvl6pPr>
            <a:lvl7pPr marL="2744297" indent="0">
              <a:buNone/>
              <a:defRPr sz="1601" b="1"/>
            </a:lvl7pPr>
            <a:lvl8pPr marL="3201680" indent="0">
              <a:buNone/>
              <a:defRPr sz="1601" b="1"/>
            </a:lvl8pPr>
            <a:lvl9pPr marL="3659063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217" y="2175844"/>
            <a:ext cx="4058013" cy="3953048"/>
          </a:xfrm>
        </p:spPr>
        <p:txBody>
          <a:bodyPr/>
          <a:lstStyle>
            <a:lvl1pPr>
              <a:defRPr sz="2401"/>
            </a:lvl1pPr>
            <a:lvl2pPr>
              <a:defRPr sz="2001"/>
            </a:lvl2pPr>
            <a:lvl3pPr>
              <a:defRPr sz="1801"/>
            </a:lvl3pPr>
            <a:lvl4pPr>
              <a:defRPr sz="1601"/>
            </a:lvl4pPr>
            <a:lvl5pPr>
              <a:defRPr sz="1601"/>
            </a:lvl5pPr>
            <a:lvl6pPr>
              <a:defRPr sz="1601"/>
            </a:lvl6pPr>
            <a:lvl7pPr>
              <a:defRPr sz="1601"/>
            </a:lvl7pPr>
            <a:lvl8pPr>
              <a:defRPr sz="1601"/>
            </a:lvl8pPr>
            <a:lvl9pPr>
              <a:defRPr sz="16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5518" y="1535797"/>
            <a:ext cx="4059607" cy="640047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383" indent="0">
              <a:buNone/>
              <a:defRPr sz="2001" b="1"/>
            </a:lvl2pPr>
            <a:lvl3pPr marL="914766" indent="0">
              <a:buNone/>
              <a:defRPr sz="1801" b="1"/>
            </a:lvl3pPr>
            <a:lvl4pPr marL="1372149" indent="0">
              <a:buNone/>
              <a:defRPr sz="1601" b="1"/>
            </a:lvl4pPr>
            <a:lvl5pPr marL="1829532" indent="0">
              <a:buNone/>
              <a:defRPr sz="1601" b="1"/>
            </a:lvl5pPr>
            <a:lvl6pPr marL="2286914" indent="0">
              <a:buNone/>
              <a:defRPr sz="1601" b="1"/>
            </a:lvl6pPr>
            <a:lvl7pPr marL="2744297" indent="0">
              <a:buNone/>
              <a:defRPr sz="1601" b="1"/>
            </a:lvl7pPr>
            <a:lvl8pPr marL="3201680" indent="0">
              <a:buNone/>
              <a:defRPr sz="1601" b="1"/>
            </a:lvl8pPr>
            <a:lvl9pPr marL="3659063" indent="0">
              <a:buNone/>
              <a:defRPr sz="160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5518" y="2175844"/>
            <a:ext cx="4059607" cy="3953048"/>
          </a:xfrm>
        </p:spPr>
        <p:txBody>
          <a:bodyPr/>
          <a:lstStyle>
            <a:lvl1pPr>
              <a:defRPr sz="2401"/>
            </a:lvl1pPr>
            <a:lvl2pPr>
              <a:defRPr sz="2001"/>
            </a:lvl2pPr>
            <a:lvl3pPr>
              <a:defRPr sz="1801"/>
            </a:lvl3pPr>
            <a:lvl4pPr>
              <a:defRPr sz="1601"/>
            </a:lvl4pPr>
            <a:lvl5pPr>
              <a:defRPr sz="1601"/>
            </a:lvl5pPr>
            <a:lvl6pPr>
              <a:defRPr sz="1601"/>
            </a:lvl6pPr>
            <a:lvl7pPr>
              <a:defRPr sz="1601"/>
            </a:lvl7pPr>
            <a:lvl8pPr>
              <a:defRPr sz="1601"/>
            </a:lvl8pPr>
            <a:lvl9pPr>
              <a:defRPr sz="16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18" y="273171"/>
            <a:ext cx="3021585" cy="1162568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0823" y="273172"/>
            <a:ext cx="5134302" cy="5855720"/>
          </a:xfrm>
        </p:spPr>
        <p:txBody>
          <a:bodyPr/>
          <a:lstStyle>
            <a:lvl1pPr>
              <a:defRPr sz="3201"/>
            </a:lvl1pPr>
            <a:lvl2pPr>
              <a:defRPr sz="2801"/>
            </a:lvl2pPr>
            <a:lvl3pPr>
              <a:defRPr sz="2401"/>
            </a:lvl3pPr>
            <a:lvl4pPr>
              <a:defRPr sz="2001"/>
            </a:lvl4pPr>
            <a:lvl5pPr>
              <a:defRPr sz="2001"/>
            </a:lvl5pPr>
            <a:lvl6pPr>
              <a:defRPr sz="2001"/>
            </a:lvl6pPr>
            <a:lvl7pPr>
              <a:defRPr sz="2001"/>
            </a:lvl7pPr>
            <a:lvl8pPr>
              <a:defRPr sz="2001"/>
            </a:lvl8pPr>
            <a:lvl9pPr>
              <a:defRPr sz="200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9218" y="1435740"/>
            <a:ext cx="3021585" cy="4693152"/>
          </a:xfrm>
        </p:spPr>
        <p:txBody>
          <a:bodyPr/>
          <a:lstStyle>
            <a:lvl1pPr marL="0" indent="0">
              <a:buNone/>
              <a:defRPr sz="1401"/>
            </a:lvl1pPr>
            <a:lvl2pPr marL="457383" indent="0">
              <a:buNone/>
              <a:defRPr sz="1200"/>
            </a:lvl2pPr>
            <a:lvl3pPr marL="914766" indent="0">
              <a:buNone/>
              <a:defRPr sz="1000"/>
            </a:lvl3pPr>
            <a:lvl4pPr marL="1372149" indent="0">
              <a:buNone/>
              <a:defRPr sz="900"/>
            </a:lvl4pPr>
            <a:lvl5pPr marL="1829532" indent="0">
              <a:buNone/>
              <a:defRPr sz="900"/>
            </a:lvl5pPr>
            <a:lvl6pPr marL="2286914" indent="0">
              <a:buNone/>
              <a:defRPr sz="900"/>
            </a:lvl6pPr>
            <a:lvl7pPr marL="2744297" indent="0">
              <a:buNone/>
              <a:defRPr sz="900"/>
            </a:lvl7pPr>
            <a:lvl8pPr marL="3201680" indent="0">
              <a:buNone/>
              <a:defRPr sz="900"/>
            </a:lvl8pPr>
            <a:lvl9pPr marL="365906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0195" y="4802738"/>
            <a:ext cx="5510605" cy="566990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00195" y="613048"/>
            <a:ext cx="5510605" cy="4116633"/>
          </a:xfrm>
        </p:spPr>
        <p:txBody>
          <a:bodyPr/>
          <a:lstStyle>
            <a:lvl1pPr marL="0" indent="0">
              <a:buNone/>
              <a:defRPr sz="3201"/>
            </a:lvl1pPr>
            <a:lvl2pPr marL="457383" indent="0">
              <a:buNone/>
              <a:defRPr sz="2801"/>
            </a:lvl2pPr>
            <a:lvl3pPr marL="914766" indent="0">
              <a:buNone/>
              <a:defRPr sz="2401"/>
            </a:lvl3pPr>
            <a:lvl4pPr marL="1372149" indent="0">
              <a:buNone/>
              <a:defRPr sz="2001"/>
            </a:lvl4pPr>
            <a:lvl5pPr marL="1829532" indent="0">
              <a:buNone/>
              <a:defRPr sz="2001"/>
            </a:lvl5pPr>
            <a:lvl6pPr marL="2286914" indent="0">
              <a:buNone/>
              <a:defRPr sz="2001"/>
            </a:lvl6pPr>
            <a:lvl7pPr marL="2744297" indent="0">
              <a:buNone/>
              <a:defRPr sz="2001"/>
            </a:lvl7pPr>
            <a:lvl8pPr marL="3201680" indent="0">
              <a:buNone/>
              <a:defRPr sz="2001"/>
            </a:lvl8pPr>
            <a:lvl9pPr marL="3659063" indent="0">
              <a:buNone/>
              <a:defRPr sz="2001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00195" y="5369729"/>
            <a:ext cx="5510605" cy="805220"/>
          </a:xfrm>
        </p:spPr>
        <p:txBody>
          <a:bodyPr/>
          <a:lstStyle>
            <a:lvl1pPr marL="0" indent="0">
              <a:buNone/>
              <a:defRPr sz="1401"/>
            </a:lvl1pPr>
            <a:lvl2pPr marL="457383" indent="0">
              <a:buNone/>
              <a:defRPr sz="1200"/>
            </a:lvl2pPr>
            <a:lvl3pPr marL="914766" indent="0">
              <a:buNone/>
              <a:defRPr sz="1000"/>
            </a:lvl3pPr>
            <a:lvl4pPr marL="1372149" indent="0">
              <a:buNone/>
              <a:defRPr sz="900"/>
            </a:lvl4pPr>
            <a:lvl5pPr marL="1829532" indent="0">
              <a:buNone/>
              <a:defRPr sz="900"/>
            </a:lvl5pPr>
            <a:lvl6pPr marL="2286914" indent="0">
              <a:buNone/>
              <a:defRPr sz="900"/>
            </a:lvl6pPr>
            <a:lvl7pPr marL="2744297" indent="0">
              <a:buNone/>
              <a:defRPr sz="900"/>
            </a:lvl7pPr>
            <a:lvl8pPr marL="3201680" indent="0">
              <a:buNone/>
              <a:defRPr sz="900"/>
            </a:lvl8pPr>
            <a:lvl9pPr marL="3659063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8648" y="274761"/>
            <a:ext cx="2066477" cy="585413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9217" y="274761"/>
            <a:ext cx="6046358" cy="585413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9217" y="274760"/>
            <a:ext cx="8265908" cy="11435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9217" y="1600913"/>
            <a:ext cx="8265908" cy="45279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9217" y="6359182"/>
            <a:ext cx="2143013" cy="36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7983" y="6359182"/>
            <a:ext cx="2908375" cy="36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82112" y="6359182"/>
            <a:ext cx="2143013" cy="3652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766" rtl="0" eaLnBrk="1" latinLnBrk="0" hangingPunct="1">
        <a:spcBef>
          <a:spcPct val="0"/>
        </a:spcBef>
        <a:buNone/>
        <a:defRPr sz="440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037" indent="-343037" algn="l" defTabSz="914766" rtl="0" eaLnBrk="1" latinLnBrk="0" hangingPunct="1">
        <a:spcBef>
          <a:spcPct val="20000"/>
        </a:spcBef>
        <a:buFont typeface="Arial" pitchFamily="34" charset="0"/>
        <a:buChar char="•"/>
        <a:defRPr sz="3201" kern="1200">
          <a:solidFill>
            <a:schemeClr val="tx1"/>
          </a:solidFill>
          <a:latin typeface="+mn-lt"/>
          <a:ea typeface="+mn-ea"/>
          <a:cs typeface="+mn-cs"/>
        </a:defRPr>
      </a:lvl1pPr>
      <a:lvl2pPr marL="743247" indent="-285864" algn="l" defTabSz="914766" rtl="0" eaLnBrk="1" latinLnBrk="0" hangingPunct="1">
        <a:spcBef>
          <a:spcPct val="20000"/>
        </a:spcBef>
        <a:buFont typeface="Arial" pitchFamily="34" charset="0"/>
        <a:buChar char="–"/>
        <a:defRPr sz="2801" kern="1200">
          <a:solidFill>
            <a:schemeClr val="tx1"/>
          </a:solidFill>
          <a:latin typeface="+mn-lt"/>
          <a:ea typeface="+mn-ea"/>
          <a:cs typeface="+mn-cs"/>
        </a:defRPr>
      </a:lvl2pPr>
      <a:lvl3pPr marL="1143457" indent="-228691" algn="l" defTabSz="914766" rtl="0" eaLnBrk="1" latinLnBrk="0" hangingPunct="1">
        <a:spcBef>
          <a:spcPct val="20000"/>
        </a:spcBef>
        <a:buFont typeface="Arial" pitchFamily="34" charset="0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3pPr>
      <a:lvl4pPr marL="1600840" indent="-228691" algn="l" defTabSz="914766" rtl="0" eaLnBrk="1" latinLnBrk="0" hangingPunct="1">
        <a:spcBef>
          <a:spcPct val="20000"/>
        </a:spcBef>
        <a:buFont typeface="Arial" pitchFamily="34" charset="0"/>
        <a:buChar char="–"/>
        <a:defRPr sz="2001" kern="1200">
          <a:solidFill>
            <a:schemeClr val="tx1"/>
          </a:solidFill>
          <a:latin typeface="+mn-lt"/>
          <a:ea typeface="+mn-ea"/>
          <a:cs typeface="+mn-cs"/>
        </a:defRPr>
      </a:lvl4pPr>
      <a:lvl5pPr marL="2058223" indent="-228691" algn="l" defTabSz="914766" rtl="0" eaLnBrk="1" latinLnBrk="0" hangingPunct="1">
        <a:spcBef>
          <a:spcPct val="20000"/>
        </a:spcBef>
        <a:buFont typeface="Arial" pitchFamily="34" charset="0"/>
        <a:buChar char="»"/>
        <a:defRPr sz="2001" kern="1200">
          <a:solidFill>
            <a:schemeClr val="tx1"/>
          </a:solidFill>
          <a:latin typeface="+mn-lt"/>
          <a:ea typeface="+mn-ea"/>
          <a:cs typeface="+mn-cs"/>
        </a:defRPr>
      </a:lvl5pPr>
      <a:lvl6pPr marL="2515606" indent="-228691" algn="l" defTabSz="914766" rtl="0" eaLnBrk="1" latinLnBrk="0" hangingPunct="1">
        <a:spcBef>
          <a:spcPct val="20000"/>
        </a:spcBef>
        <a:buFont typeface="Arial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6pPr>
      <a:lvl7pPr marL="2972989" indent="-228691" algn="l" defTabSz="914766" rtl="0" eaLnBrk="1" latinLnBrk="0" hangingPunct="1">
        <a:spcBef>
          <a:spcPct val="20000"/>
        </a:spcBef>
        <a:buFont typeface="Arial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7pPr>
      <a:lvl8pPr marL="3430372" indent="-228691" algn="l" defTabSz="914766" rtl="0" eaLnBrk="1" latinLnBrk="0" hangingPunct="1">
        <a:spcBef>
          <a:spcPct val="20000"/>
        </a:spcBef>
        <a:buFont typeface="Arial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8pPr>
      <a:lvl9pPr marL="3887754" indent="-228691" algn="l" defTabSz="914766" rtl="0" eaLnBrk="1" latinLnBrk="0" hangingPunct="1">
        <a:spcBef>
          <a:spcPct val="20000"/>
        </a:spcBef>
        <a:buFont typeface="Arial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383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766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2149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9532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914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4297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1680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9063" algn="l" defTabSz="914766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5400000">
            <a:off x="-800827" y="6750297"/>
            <a:ext cx="6950426" cy="742"/>
          </a:xfrm>
          <a:prstGeom prst="line">
            <a:avLst/>
          </a:prstGeom>
          <a:ln w="9525" cap="rnd">
            <a:solidFill>
              <a:srgbClr val="19456B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721684" y="7839165"/>
            <a:ext cx="3474230" cy="6144135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674757" y="819682"/>
            <a:ext cx="2410307" cy="2181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4"/>
              </a:lnSpc>
            </a:pPr>
            <a:r>
              <a:rPr lang="en-US" sz="3682" dirty="0">
                <a:solidFill>
                  <a:srgbClr val="213A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TRINITY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679784" y="1058717"/>
            <a:ext cx="4248613" cy="667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55"/>
              </a:lnSpc>
            </a:pPr>
            <a:r>
              <a:rPr lang="en-US" sz="3682" dirty="0">
                <a:solidFill>
                  <a:srgbClr val="213A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 MENU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29212" y="3383424"/>
            <a:ext cx="1844316" cy="602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735"/>
              </a:lnSpc>
            </a:pPr>
            <a:r>
              <a:rPr lang="en-US" sz="3381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Starters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73229" y="8704631"/>
            <a:ext cx="1844316" cy="628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71"/>
              </a:lnSpc>
            </a:pPr>
            <a:r>
              <a:rPr lang="en-US" sz="3479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dessert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65615" y="3251497"/>
            <a:ext cx="1407913" cy="248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146"/>
              </a:lnSpc>
            </a:pPr>
            <a:r>
              <a:rPr lang="en-US" sz="1533" spc="91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945216" y="1623232"/>
            <a:ext cx="3717747" cy="3079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8"/>
              </a:lnSpc>
            </a:pPr>
            <a:r>
              <a:rPr lang="en-US" sz="1720" spc="103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South Wales, UK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51307" y="9345181"/>
            <a:ext cx="1407913" cy="269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146"/>
              </a:lnSpc>
            </a:pPr>
            <a:r>
              <a:rPr lang="en-US" sz="1533" spc="91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907492" y="3313905"/>
            <a:ext cx="1417788" cy="188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Fried Halloumi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919090" y="3970744"/>
            <a:ext cx="1515165" cy="1881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Asian fried chicken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933652" y="8855270"/>
            <a:ext cx="1417788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98"/>
              </a:lnSpc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Baked Lemon cheesecake, Sweet berry compote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899682" y="5365377"/>
            <a:ext cx="1417788" cy="28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Roast turkey &amp; smoked bacon pie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898182" y="6321694"/>
            <a:ext cx="1417788" cy="14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Pan-fried sea bass fillet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907492" y="7199439"/>
            <a:ext cx="1417788" cy="14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 battered chicken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912059" y="3261027"/>
            <a:ext cx="1388517" cy="1881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Pigs in blankets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912058" y="4254601"/>
            <a:ext cx="1388517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98"/>
              </a:lnSpc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Baby Back Ribs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936763" y="9283830"/>
            <a:ext cx="1388517" cy="8335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98"/>
              </a:lnSpc>
            </a:pP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Chefs homemade brownie, roasted marshmallows, Homemade caramel ripple ice cream and rich chocolate fudge sauce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937913" y="5335999"/>
            <a:ext cx="1388517" cy="142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Slow-roasted pork belly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921978" y="6175741"/>
            <a:ext cx="1388517" cy="28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Brie, beetroot &amp; squash </a:t>
            </a:r>
            <a:r>
              <a:rPr lang="en-US" sz="926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tarte</a:t>
            </a:r>
            <a:r>
              <a:rPr lang="en-US" sz="926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tatin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4935978" y="7250047"/>
            <a:ext cx="1388517" cy="153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Steak Pie</a:t>
            </a:r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921088" y="3533833"/>
            <a:ext cx="1483560" cy="3827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Panko crumb, spiced Christmas chutney, smoked red pepper aioli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905693" y="4336265"/>
            <a:ext cx="1741818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chicken thighs in this Asian fried chicken are coated in a crispy batter and thrown in a sweet, sour, and spicy sauce. A distinctive Christmas meal or snack!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899682" y="5688134"/>
            <a:ext cx="1741818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 fried beef with rainbow glass noodles , crunchy salad, radish, red cabbage, carrot, black sesame seed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923257" y="6643170"/>
            <a:ext cx="1481391" cy="4616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Creamy mash, sautéed leek &amp; spinach, Prosecco &amp; lobster sauce, lemon-gf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2908970" y="7521044"/>
            <a:ext cx="1741818" cy="611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chicken breasts are served with chips, garden peas, and a salad garnish. The chicken breasts are covered in a tight, crispy butter.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905359" y="3471977"/>
            <a:ext cx="1741818" cy="615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pig in a blanket is a sausage wrapped in a crescent-style piece of pastry. Mulled cider &amp; wholegrain mustard glaze 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4912058" y="4501409"/>
            <a:ext cx="1741818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Sticky Jameson, BBQ sauce and garlic dip 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935978" y="5581216"/>
            <a:ext cx="1741818" cy="452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Dauphinoise potatoes, spiced red cabbage, caramelised apple, red wine gravy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4912059" y="6541971"/>
            <a:ext cx="1741818" cy="452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Creamy mash, maple roast carrot &amp; parsnip, buttered sprouts &amp; chestnuts, red wine grav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4935978" y="7430146"/>
            <a:ext cx="1741818" cy="611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61"/>
              </a:lnSpc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Served with chips, tomato, and lettuce, and generously stuffed with delicious chunks of meat that have been cooked slowly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4422658" y="3351735"/>
            <a:ext cx="299026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29.99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4419815" y="4003986"/>
            <a:ext cx="304710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32.99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4437612" y="8910483"/>
            <a:ext cx="226652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6.95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4453179" y="5341140"/>
            <a:ext cx="273934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35.95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4379350" y="6340807"/>
            <a:ext cx="349077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37.95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4431607" y="7187320"/>
            <a:ext cx="371587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36.95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6451177" y="3311186"/>
            <a:ext cx="392001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28.99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6638321" y="4236907"/>
            <a:ext cx="321222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32.99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4421977" y="9599370"/>
            <a:ext cx="267284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12.95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6627350" y="5324659"/>
            <a:ext cx="320846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31.95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6589694" y="6182226"/>
            <a:ext cx="362475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34.95</a:t>
            </a:r>
          </a:p>
        </p:txBody>
      </p:sp>
      <p:sp>
        <p:nvSpPr>
          <p:cNvPr id="75" name="Rectangle 74"/>
          <p:cNvSpPr/>
          <p:nvPr/>
        </p:nvSpPr>
        <p:spPr>
          <a:xfrm>
            <a:off x="1939017" y="2057402"/>
            <a:ext cx="3794125" cy="7691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a special menu for the Christmas. To place an order please contact us by telephone  on 12345678. Menu available between 12.00-14.00/ 17.00-20.00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829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MasterCard, Visa card payments will be accepted for the orders.</a:t>
            </a:r>
          </a:p>
        </p:txBody>
      </p:sp>
      <p:sp>
        <p:nvSpPr>
          <p:cNvPr id="77" name="TextBox 10"/>
          <p:cNvSpPr txBox="1"/>
          <p:nvPr/>
        </p:nvSpPr>
        <p:spPr>
          <a:xfrm>
            <a:off x="629212" y="5335999"/>
            <a:ext cx="1844316" cy="628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71"/>
              </a:lnSpc>
            </a:pPr>
            <a:r>
              <a:rPr lang="en-US" sz="3479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mains</a:t>
            </a:r>
          </a:p>
        </p:txBody>
      </p:sp>
      <p:sp>
        <p:nvSpPr>
          <p:cNvPr id="78" name="TextBox 13"/>
          <p:cNvSpPr txBox="1"/>
          <p:nvPr/>
        </p:nvSpPr>
        <p:spPr>
          <a:xfrm>
            <a:off x="1065615" y="5204073"/>
            <a:ext cx="1407913" cy="269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146"/>
              </a:lnSpc>
            </a:pPr>
            <a:r>
              <a:rPr lang="en-US" sz="1533" spc="91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</a:t>
            </a:r>
          </a:p>
        </p:txBody>
      </p:sp>
      <p:sp>
        <p:nvSpPr>
          <p:cNvPr id="79" name="TextBox 67"/>
          <p:cNvSpPr txBox="1"/>
          <p:nvPr/>
        </p:nvSpPr>
        <p:spPr>
          <a:xfrm>
            <a:off x="6609685" y="7281981"/>
            <a:ext cx="362475" cy="1667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32.95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5400000">
            <a:off x="188423" y="5758347"/>
            <a:ext cx="4969226" cy="3442"/>
          </a:xfrm>
          <a:prstGeom prst="line">
            <a:avLst/>
          </a:prstGeom>
          <a:ln w="9525" cap="rnd">
            <a:solidFill>
              <a:srgbClr val="19456B"/>
            </a:solidFill>
            <a:prstDash val="solid"/>
            <a:headEnd type="none" w="sm" len="sm"/>
            <a:tailEnd type="none" w="sm" len="sm"/>
          </a:ln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059080" y="-2165291"/>
            <a:ext cx="7061516" cy="1248821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51067">
            <a:off x="-4387739" y="6399297"/>
            <a:ext cx="6341506" cy="11214882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679786" y="1691485"/>
            <a:ext cx="4248613" cy="1103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72"/>
              </a:lnSpc>
            </a:pPr>
            <a:r>
              <a:rPr lang="en-US" sz="3682">
                <a:solidFill>
                  <a:srgbClr val="213A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WINES, BEERS &amp; COCKTAILS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08474" y="3184793"/>
            <a:ext cx="1465053" cy="6025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735"/>
              </a:lnSpc>
            </a:pPr>
            <a:r>
              <a:rPr lang="en-US" sz="3381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29212" y="5253089"/>
            <a:ext cx="1844316" cy="628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71"/>
              </a:lnSpc>
            </a:pPr>
            <a:r>
              <a:rPr lang="en-US" sz="3479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beers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29826" y="6245627"/>
            <a:ext cx="1844316" cy="628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871"/>
              </a:lnSpc>
            </a:pPr>
            <a:r>
              <a:rPr lang="en-US" sz="3479" dirty="0">
                <a:solidFill>
                  <a:srgbClr val="273D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cocktails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907492" y="3297490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Cabernet Sauvignon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907492" y="3598345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Merlot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907492" y="3899199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Pinot Noir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992777" y="3297490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992777" y="3598345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992777" y="3899199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907492" y="4192285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Sauvignon Blanc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907492" y="4493140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Pinot </a:t>
            </a:r>
            <a:r>
              <a:rPr lang="en-US" sz="972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Grigio</a:t>
            </a:r>
            <a:endParaRPr lang="en-US" sz="972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907492" y="5744346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Brewery IPA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907492" y="4793995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Vineyard Riesling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907492" y="5439724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Brewery Light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992777" y="4192285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992777" y="4493140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5994248" y="5434184"/>
            <a:ext cx="661100" cy="166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5992777" y="4793995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| 60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981009" y="5730778"/>
            <a:ext cx="661100" cy="1667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897208" y="6415881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Rum Cocktail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2895724" y="7314506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Tequila Cocktail 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895724" y="6716735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Vodka Cocktail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2895724" y="7615361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Gin Cocktail 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895724" y="7017589"/>
            <a:ext cx="2922112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Mezcal</a:t>
            </a: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Cocktail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895724" y="7916215"/>
            <a:ext cx="2922112" cy="179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62"/>
              </a:lnSpc>
            </a:pPr>
            <a:r>
              <a:rPr lang="en-US" sz="972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Bourbon Cocktail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5981009" y="6415881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5981009" y="7314506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5981009" y="6716736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5981009" y="7615361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5981009" y="7017590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981009" y="7916216"/>
            <a:ext cx="661100" cy="166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98"/>
              </a:lnSpc>
            </a:pPr>
            <a:r>
              <a:rPr lang="en-US" sz="926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sp>
        <p:nvSpPr>
          <p:cNvPr id="47" name="TextBox 7"/>
          <p:cNvSpPr txBox="1"/>
          <p:nvPr/>
        </p:nvSpPr>
        <p:spPr>
          <a:xfrm>
            <a:off x="2598938" y="1277484"/>
            <a:ext cx="2410307" cy="2181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74"/>
              </a:lnSpc>
            </a:pPr>
            <a:r>
              <a:rPr lang="en-US" sz="3682" dirty="0">
                <a:solidFill>
                  <a:srgbClr val="213A5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TRINITY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0719" y="1386681"/>
            <a:ext cx="62484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Alina Grigore</a:t>
            </a:r>
          </a:p>
          <a:p>
            <a:pPr algn="just">
              <a:spcAft>
                <a:spcPts val="1200"/>
              </a:spcAft>
            </a:pP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ID: 2127560</a:t>
            </a:r>
          </a:p>
          <a:p>
            <a:pPr algn="just">
              <a:spcAft>
                <a:spcPts val="1200"/>
              </a:spcAft>
            </a:pP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Ffion </a:t>
            </a:r>
            <a:r>
              <a:rPr lang="en-US" sz="18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Cumberpatch</a:t>
            </a: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Food &amp; Beverage Operation</a:t>
            </a:r>
          </a:p>
          <a:p>
            <a:pPr algn="just">
              <a:spcAft>
                <a:spcPts val="1200"/>
              </a:spcAft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endParaRPr lang="en-US" sz="1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en-US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  <a:p>
            <a:pPr algn="just">
              <a:spcAft>
                <a:spcPts val="1200"/>
              </a:spcAft>
            </a:pP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Ahuja, H. (2020). Menu Engineering: How to Make a Profitable Restaurant Menu. [Online] </a:t>
            </a:r>
            <a:r>
              <a:rPr lang="en-US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Lightspeed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HQ. Available at: https://www.lightspeedhq.com/blog/menu-engineering/.</a:t>
            </a:r>
          </a:p>
          <a:p>
            <a:pPr algn="just">
              <a:spcAft>
                <a:spcPts val="1200"/>
              </a:spcAft>
            </a:pP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David, S. (2018). 7 Restaurant Menu Engineering Tips to Create a Stellar Menu. [Online] The Restaurant Times. Available at: https://www.posist.com/restaurant-times/restro-gyaan/restaurant-menu-engineering-tips.html.</a:t>
            </a:r>
          </a:p>
          <a:p>
            <a:pPr algn="just">
              <a:spcAft>
                <a:spcPts val="1200"/>
              </a:spcAft>
            </a:pPr>
            <a:r>
              <a:rPr lang="en-US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Dinsmore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K. (2020). Restaurant inventory: How Menu Engineering Can Boost Your Profits. [Online] www.sculpturehospitality.com. Available at: https://www.sculpturehospitality.com/blog/restaurant-inventory-how-menu-engineering-can-boost-your-profits.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51067">
            <a:off x="-4387739" y="6399297"/>
            <a:ext cx="6341506" cy="1121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42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</Words>
  <Application>Microsoft Office PowerPoint</Application>
  <PresentationFormat>Custom</PresentationFormat>
  <Paragraphs>91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Times New Roman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dcterms:created xsi:type="dcterms:W3CDTF">2022-11-02T20:29:05Z</dcterms:created>
  <dcterms:modified xsi:type="dcterms:W3CDTF">2022-11-18T13:27:01Z</dcterms:modified>
  <dc:identifier/>
</cp:coreProperties>
</file>