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30"/>
  </p:notesMasterIdLst>
  <p:sldIdLst>
    <p:sldId id="257" r:id="rId2"/>
    <p:sldId id="298" r:id="rId3"/>
    <p:sldId id="299" r:id="rId4"/>
    <p:sldId id="345" r:id="rId5"/>
    <p:sldId id="304" r:id="rId6"/>
    <p:sldId id="348" r:id="rId7"/>
    <p:sldId id="349" r:id="rId8"/>
    <p:sldId id="275" r:id="rId9"/>
    <p:sldId id="350" r:id="rId10"/>
    <p:sldId id="354" r:id="rId11"/>
    <p:sldId id="351" r:id="rId12"/>
    <p:sldId id="346" r:id="rId13"/>
    <p:sldId id="302" r:id="rId14"/>
    <p:sldId id="353" r:id="rId15"/>
    <p:sldId id="306" r:id="rId16"/>
    <p:sldId id="355" r:id="rId17"/>
    <p:sldId id="303" r:id="rId18"/>
    <p:sldId id="384" r:id="rId19"/>
    <p:sldId id="385" r:id="rId20"/>
    <p:sldId id="390" r:id="rId21"/>
    <p:sldId id="352" r:id="rId22"/>
    <p:sldId id="391" r:id="rId23"/>
    <p:sldId id="392" r:id="rId24"/>
    <p:sldId id="386" r:id="rId25"/>
    <p:sldId id="387" r:id="rId26"/>
    <p:sldId id="388" r:id="rId27"/>
    <p:sldId id="389" r:id="rId28"/>
    <p:sldId id="297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1" autoAdjust="0"/>
    <p:restoredTop sz="94660"/>
  </p:normalViewPr>
  <p:slideViewPr>
    <p:cSldViewPr>
      <p:cViewPr varScale="1">
        <p:scale>
          <a:sx n="85" d="100"/>
          <a:sy n="85" d="100"/>
        </p:scale>
        <p:origin x="91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https://books.google.co.uk/books/about/Researching_Information_Systems_and_Comp.html?id=1JAeAQAAIAAJ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4803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BlockNet</a:t>
            </a:r>
            <a:r>
              <a:rPr lang="en-US" dirty="0"/>
              <a:t> Report: Exploring the Blockchain Skills Concept and Best Practice Use Cases - Scientific Figure on ResearchGate. Available from: https://www.researchgate.net/figure/Extract-of-the-Blooms-Taxonomy-adapted-from-Bloom-1956-Anderson-et-al-2001_fig3_349124981 [accessed 17 May, 2023]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1404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BlockNet</a:t>
            </a:r>
            <a:r>
              <a:rPr lang="en-US" dirty="0"/>
              <a:t> Report: Exploring the Blockchain Skills Concept and Best Practice Use Cases - Scientific Figure on ResearchGate. Available from: https://www.researchgate.net/figure/Extract-of-the-Blooms-Taxonomy-adapted-from-Bloom-1956-Anderson-et-al-2001_fig3_349124981 [accessed 17 May, 2023]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140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28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manticscholar.org/" TargetMode="External"/><Relationship Id="rId3" Type="http://schemas.openxmlformats.org/officeDocument/2006/relationships/hyperlink" Target="http://www.acm.org/" TargetMode="External"/><Relationship Id="rId7" Type="http://schemas.openxmlformats.org/officeDocument/2006/relationships/hyperlink" Target="http://www.theregister.co.uk/" TargetMode="External"/><Relationship Id="rId2" Type="http://schemas.openxmlformats.org/officeDocument/2006/relationships/hyperlink" Target="https://librarysearch.uwtsd.ac.uk/permalink/44WHELF_UWTSD/11c0l68/alma99298877024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iet.org/" TargetMode="External"/><Relationship Id="rId5" Type="http://schemas.openxmlformats.org/officeDocument/2006/relationships/hyperlink" Target="http://www.bcs.org/" TargetMode="External"/><Relationship Id="rId4" Type="http://schemas.openxmlformats.org/officeDocument/2006/relationships/hyperlink" Target="http://www.ieee.org/" TargetMode="External"/><Relationship Id="rId9" Type="http://schemas.openxmlformats.org/officeDocument/2006/relationships/hyperlink" Target="chat.openai.com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787/9789264239012-e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>
                <a:solidFill>
                  <a:srgbClr val="FFFFFF"/>
                </a:solidFill>
              </a:rPr>
              <a:t>Essential 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W</a:t>
            </a:r>
            <a:r>
              <a:rPr lang="en-GB" sz="1600" dirty="0">
                <a:solidFill>
                  <a:srgbClr val="FFFFFF"/>
                </a:solidFill>
              </a:rPr>
              <a:t>hat is research?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prof Nik Whitehead &amp; Prof John Rees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the students with the ability to critically analyse and research complex industry-related problems and/or systems. This includes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appropriate system requirements for work-based projects.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Upon successful completion of this module, the student will be able to: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Review and implement appropriate research methods for investigating a problem.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Communicate an in-depth understanding of the problem on the current research.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Content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2A7B8C-56F6-B1FA-6F9F-68B1D0481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research? Philosophies, approaches and strategies</a:t>
            </a:r>
          </a:p>
          <a:p>
            <a:r>
              <a:rPr lang="en-US" dirty="0"/>
              <a:t>Aims and objectives, literature reviews, how to read a journal paper</a:t>
            </a:r>
          </a:p>
          <a:p>
            <a:r>
              <a:rPr lang="en-US" dirty="0"/>
              <a:t>Project planning, writing proposals and reports</a:t>
            </a:r>
          </a:p>
          <a:p>
            <a:r>
              <a:rPr lang="en-US" dirty="0"/>
              <a:t>Tools and techniques for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746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Recommended 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Marder, M. (2011) Research Methods for Science, Cambridge University Press: Cambridge</a:t>
            </a: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sz="1900" dirty="0">
              <a:solidFill>
                <a:srgbClr val="FFFF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Hughes, B. (2019), 3rd Edition Project Management for IT-Related Projects, British Computer Society</a:t>
            </a: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>
              <a:lnSpc>
                <a:spcPct val="115000"/>
              </a:lnSpc>
            </a:pPr>
            <a:endParaRPr lang="en-GB" sz="1900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en-GB" sz="1900" dirty="0">
                <a:latin typeface="Arial" panose="020B0604020202020204" pitchFamily="34" charset="0"/>
                <a:ea typeface="Times New Roman"/>
                <a:cs typeface="Times New Roman"/>
              </a:rPr>
              <a:t>Useful websites</a:t>
            </a: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www.acm.org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www.ieee.org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www.bcs.org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6"/>
              </a:rPr>
              <a:t>www.theiet.org</a:t>
            </a: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</a:rPr>
              <a:t> </a:t>
            </a: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www.theregister.co.uk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www.semanticscholar.org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dirty="0">
                <a:solidFill>
                  <a:srgbClr val="FFFF00"/>
                </a:solidFill>
                <a:latin typeface="Arial" panose="020B0604020202020204" pitchFamily="34" charset="0"/>
                <a:ea typeface="Times New Roman"/>
                <a:cs typeface="Times New Roman"/>
                <a:hlinkClick r:id="rId9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chat.openai.com</a:t>
            </a:r>
            <a:endParaRPr lang="en-GB" sz="19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endParaRPr lang="en-GB" sz="16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BD0A4-3300-F5C6-9972-32F8427EB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CAD78-3D6D-B2C1-E412-B01E51F71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dirty="0"/>
              <a:t>The Frascati definition of research</a:t>
            </a:r>
          </a:p>
          <a:p>
            <a:pPr lvl="1"/>
            <a:r>
              <a:rPr lang="en-US" sz="2400" dirty="0"/>
              <a:t>Research and experimental development (R&amp;D) comprise creative and systematic work undertaken in order to increase the stock of knowledge – including knowledge of humankind, culture and society – and to devise new applications of available knowledge.</a:t>
            </a:r>
          </a:p>
          <a:p>
            <a:pPr lvl="1"/>
            <a:endParaRPr lang="en-US" sz="2400" dirty="0"/>
          </a:p>
          <a:p>
            <a:pPr marL="0" indent="0">
              <a:buNone/>
            </a:pPr>
            <a:r>
              <a:rPr lang="en-US" sz="2000" dirty="0"/>
              <a:t>OECD (2015), Frascati Manual 2015: Guidelines for Collecting and Reporting Data on Research and Experimental Development, The Measurement of Scientific, Technological and Innovation Activities, OECD Publishing, Paris, </a:t>
            </a:r>
            <a:r>
              <a:rPr lang="en-US" sz="2000" dirty="0">
                <a:hlinkClick r:id="rId2"/>
              </a:rPr>
              <a:t>https://doi.org/10.1787/9789264239012-en</a:t>
            </a:r>
            <a:r>
              <a:rPr lang="en-US" sz="2000" dirty="0"/>
              <a:t> </a:t>
            </a:r>
            <a:endParaRPr lang="en-GB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5C2B20-021C-F9E0-AD83-CB89215D8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0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term R&amp;D covers three activities: basic research, applied research and experimental development.</a:t>
            </a:r>
          </a:p>
          <a:p>
            <a:pPr lvl="1"/>
            <a:r>
              <a:rPr lang="en-US" dirty="0"/>
              <a:t>Basic research is experimental or theoretical work undertaken primarily to acquire new knowledge of the underlying foundation of phenomena and observable facts, without any particular application or use in view.</a:t>
            </a:r>
          </a:p>
          <a:p>
            <a:pPr lvl="1"/>
            <a:r>
              <a:rPr lang="en-US" dirty="0"/>
              <a:t>Applied research is also original investigation undertaken in order to acquire new knowledge. It is, however, directed primarily towards a specific practical aim or objective.</a:t>
            </a:r>
          </a:p>
          <a:p>
            <a:pPr lvl="1"/>
            <a:r>
              <a:rPr lang="en-US" dirty="0"/>
              <a:t>Experimental development is systematic work, drawing on existing knowledge gained from research and/or practical experience, which is directed to producing new materials, products or devices, to installing new processes, systems and services, or to improving substantially those already produced or installed. R&amp;D covers both formal R&amp;D in R&amp;D units and informal or occasional R&amp;D in other units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529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683568" y="1412776"/>
            <a:ext cx="7992888" cy="4536504"/>
          </a:xfrm>
          <a:prstGeom prst="rect">
            <a:avLst/>
          </a:prstGeom>
          <a:solidFill>
            <a:schemeClr val="tx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899592" y="2471330"/>
            <a:ext cx="1551980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Experiences and Motivation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015462" y="4937393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Literature Review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4007775" y="2295424"/>
            <a:ext cx="1079897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Survey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391479" y="4259381"/>
            <a:ext cx="1152128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Conceptual Framework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427504" y="3137593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3908409" y="2744656"/>
            <a:ext cx="1292100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Software Development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3971727" y="3401637"/>
            <a:ext cx="1151993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Experiment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4007775" y="3850869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Case Study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007775" y="4507850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Action Research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3923928" y="5164831"/>
            <a:ext cx="1247591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Ethnography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3779912" y="1650105"/>
            <a:ext cx="1505928" cy="33855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STRATEGIES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5364088" y="1639492"/>
            <a:ext cx="1681555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DATA GENERATION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7201186" y="1639492"/>
            <a:ext cx="131210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DATA ANALYSIS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5705201" y="2416969"/>
            <a:ext cx="1079897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Interviews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5618559" y="3086333"/>
            <a:ext cx="1253181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Observation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5493911" y="3755697"/>
            <a:ext cx="1498680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Questionnaires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5668974" y="4425062"/>
            <a:ext cx="1152351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Documents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7351446" y="2819997"/>
            <a:ext cx="1180994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Quantitative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7351446" y="3834408"/>
            <a:ext cx="1079897" cy="300082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>
                <a:solidFill>
                  <a:schemeClr val="accent4"/>
                </a:solidFill>
                <a:latin typeface="Arial"/>
              </a:rPr>
              <a:t>Qualitative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1333072" y="5589241"/>
            <a:ext cx="6317270" cy="300082"/>
          </a:xfrm>
          <a:prstGeom prst="rect">
            <a:avLst/>
          </a:prstGeom>
          <a:noFill/>
          <a:ln w="38100" algn="ctr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(After Oates, 2006, p33)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 flipV="1">
            <a:off x="1571156" y="3277438"/>
            <a:ext cx="856347" cy="7546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1571156" y="3501008"/>
            <a:ext cx="847343" cy="7546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V="1">
            <a:off x="2095359" y="5230857"/>
            <a:ext cx="820451" cy="7546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3707904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5344524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7164288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016296" y="1650569"/>
            <a:ext cx="235189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WHAT TO DO? </a:t>
            </a:r>
          </a:p>
          <a:p>
            <a:pPr algn="ctr" defTabSz="685800">
              <a:defRPr/>
            </a:pPr>
            <a:r>
              <a:rPr lang="en-GB" sz="1600" b="1" dirty="0">
                <a:solidFill>
                  <a:srgbClr val="660066"/>
                </a:solidFill>
                <a:latin typeface="Arial"/>
              </a:rPr>
              <a:t>HOW TO DO IT?</a:t>
            </a:r>
          </a:p>
        </p:txBody>
      </p:sp>
      <p:sp>
        <p:nvSpPr>
          <p:cNvPr id="5" name="Line 24">
            <a:extLst>
              <a:ext uri="{FF2B5EF4-FFF2-40B4-BE49-F238E27FC236}">
                <a16:creationId xmlns:a16="http://schemas.microsoft.com/office/drawing/2014/main" id="{01A7FB0A-60EE-2F7B-277D-70EE49DFCBF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11293" y="4781253"/>
            <a:ext cx="4503" cy="45715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5">
            <a:extLst>
              <a:ext uri="{FF2B5EF4-FFF2-40B4-BE49-F238E27FC236}">
                <a16:creationId xmlns:a16="http://schemas.microsoft.com/office/drawing/2014/main" id="{4917C1AE-8711-F28F-C642-1C9097166F4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1562151" y="3488650"/>
            <a:ext cx="13507" cy="14487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5">
            <a:extLst>
              <a:ext uri="{FF2B5EF4-FFF2-40B4-BE49-F238E27FC236}">
                <a16:creationId xmlns:a16="http://schemas.microsoft.com/office/drawing/2014/main" id="{E8576357-3FED-E1BB-A2F0-FC9CBA6BF4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584655" y="2979160"/>
            <a:ext cx="0" cy="314737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92490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683568" y="1412776"/>
            <a:ext cx="7992888" cy="4536504"/>
          </a:xfrm>
          <a:prstGeom prst="rect">
            <a:avLst/>
          </a:prstGeom>
          <a:solidFill>
            <a:schemeClr val="tx2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102268" y="2321896"/>
            <a:ext cx="1435445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Investigate Research Area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6048276" y="2323770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US" sz="1350" b="1" dirty="0">
                <a:solidFill>
                  <a:schemeClr val="accent4"/>
                </a:solidFill>
                <a:latin typeface="Arial"/>
              </a:rPr>
              <a:t>E</a:t>
            </a:r>
            <a:r>
              <a:rPr lang="en-GB" sz="1350" b="1" dirty="0" err="1">
                <a:solidFill>
                  <a:schemeClr val="accent4"/>
                </a:solidFill>
                <a:latin typeface="Arial"/>
              </a:rPr>
              <a:t>xecute</a:t>
            </a:r>
            <a:r>
              <a:rPr lang="en-GB" sz="1350" b="1" dirty="0">
                <a:solidFill>
                  <a:schemeClr val="accent4"/>
                </a:solidFill>
                <a:latin typeface="Arial"/>
              </a:rPr>
              <a:t> plan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243926" y="4602697"/>
            <a:ext cx="1152128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Plan Execution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216387" y="3356992"/>
            <a:ext cx="1207206" cy="71558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Define 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6048276" y="3356992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Evaluate evidence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904149" y="4390214"/>
            <a:ext cx="1368151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chemeClr val="accent4"/>
                </a:solidFill>
                <a:latin typeface="Arial"/>
              </a:rPr>
              <a:t>Communicate results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868144" y="1650569"/>
            <a:ext cx="1440159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/>
                </a:solidFill>
                <a:latin typeface="Arial"/>
              </a:rPr>
              <a:t>PROJECT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>
            <a:off x="2777388" y="2830355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2764693" y="5618357"/>
            <a:ext cx="2455375" cy="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H="1" flipV="1">
            <a:off x="5201841" y="2576114"/>
            <a:ext cx="18227" cy="304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4716016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971600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644045" y="1650569"/>
            <a:ext cx="2351891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/>
                </a:solidFill>
                <a:latin typeface="Arial"/>
              </a:rPr>
              <a:t>PROPOSAL</a:t>
            </a:r>
          </a:p>
        </p:txBody>
      </p:sp>
      <p:sp>
        <p:nvSpPr>
          <p:cNvPr id="5" name="Line 23">
            <a:extLst>
              <a:ext uri="{FF2B5EF4-FFF2-40B4-BE49-F238E27FC236}">
                <a16:creationId xmlns:a16="http://schemas.microsoft.com/office/drawing/2014/main" id="{B3667202-962C-F951-386D-0A3946C6F8E1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4072573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3">
            <a:extLst>
              <a:ext uri="{FF2B5EF4-FFF2-40B4-BE49-F238E27FC236}">
                <a16:creationId xmlns:a16="http://schemas.microsoft.com/office/drawing/2014/main" id="{7D16E663-5D6A-D581-976E-258C54A746EC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5110528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3">
            <a:extLst>
              <a:ext uri="{FF2B5EF4-FFF2-40B4-BE49-F238E27FC236}">
                <a16:creationId xmlns:a16="http://schemas.microsoft.com/office/drawing/2014/main" id="{AFC17588-D7A3-70D8-B215-B33BEACAA30B}"/>
              </a:ext>
            </a:extLst>
          </p:cNvPr>
          <p:cNvSpPr>
            <a:spLocks noChangeShapeType="1"/>
          </p:cNvSpPr>
          <p:nvPr/>
        </p:nvSpPr>
        <p:spPr bwMode="auto">
          <a:xfrm>
            <a:off x="5201841" y="2576114"/>
            <a:ext cx="846435" cy="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8" name="Line 23">
            <a:extLst>
              <a:ext uri="{FF2B5EF4-FFF2-40B4-BE49-F238E27FC236}">
                <a16:creationId xmlns:a16="http://schemas.microsoft.com/office/drawing/2014/main" id="{4374FE00-4B0B-AB5A-2C7D-9EF3063F70DE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8224" y="2849162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9" name="Line 23">
            <a:extLst>
              <a:ext uri="{FF2B5EF4-FFF2-40B4-BE49-F238E27FC236}">
                <a16:creationId xmlns:a16="http://schemas.microsoft.com/office/drawing/2014/main" id="{EB545BE8-C87E-3EA4-500C-3B60495C8CDC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6553" y="3882384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44746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0F3926-4F76-927E-6F33-DEFA7691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188640"/>
            <a:ext cx="7748388" cy="720080"/>
          </a:xfrm>
        </p:spPr>
        <p:txBody>
          <a:bodyPr>
            <a:normAutofit/>
          </a:bodyPr>
          <a:lstStyle/>
          <a:p>
            <a:r>
              <a:rPr lang="en-GB" dirty="0"/>
              <a:t>So what am I going to research?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4183C-E103-6CE8-B9EA-7E34971908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What topic to research?</a:t>
            </a:r>
          </a:p>
          <a:p>
            <a:r>
              <a:rPr lang="en-GB" altLang="zh-CN" dirty="0"/>
              <a:t>Where can I get ideas?</a:t>
            </a:r>
          </a:p>
          <a:p>
            <a:pPr lvl="1"/>
            <a:r>
              <a:rPr lang="en-GB" altLang="zh-CN" dirty="0"/>
              <a:t>Your strengths and interests</a:t>
            </a:r>
          </a:p>
          <a:p>
            <a:pPr lvl="1"/>
            <a:r>
              <a:rPr lang="en-GB" altLang="zh-CN" dirty="0"/>
              <a:t>Your work, your job</a:t>
            </a:r>
          </a:p>
          <a:p>
            <a:pPr lvl="1"/>
            <a:r>
              <a:rPr lang="en-GB" altLang="zh-CN" dirty="0"/>
              <a:t>Lecturers’ ideas</a:t>
            </a:r>
          </a:p>
          <a:p>
            <a:pPr lvl="1"/>
            <a:r>
              <a:rPr lang="en-GB" altLang="zh-CN" dirty="0"/>
              <a:t>The literature</a:t>
            </a:r>
          </a:p>
          <a:p>
            <a:pPr lvl="1"/>
            <a:r>
              <a:rPr lang="en-GB" altLang="zh-CN" dirty="0"/>
              <a:t>Fit with career ambitions</a:t>
            </a:r>
          </a:p>
          <a:p>
            <a:r>
              <a:rPr lang="en-GB" altLang="zh-CN" dirty="0"/>
              <a:t>Must be rooted in academic theory (you’ll compare your findings with previous studies &amp; the academic literature)</a:t>
            </a:r>
          </a:p>
          <a:p>
            <a:r>
              <a:rPr lang="en-GB" altLang="zh-CN" dirty="0"/>
              <a:t>Can you access the data you’ll need?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3E244-5E69-5B84-90CE-8A55D6E4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23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80834C-00C4-B254-2DF5-41DE95003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Hypothesis or research question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4033BF-6753-5310-3C15-4E72C9DDB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Refines/scopes the question and sets the AIM</a:t>
            </a:r>
          </a:p>
          <a:p>
            <a:r>
              <a:rPr lang="en-US" sz="2400" dirty="0"/>
              <a:t>Leads to the intermediate OBJECTIVES</a:t>
            </a:r>
          </a:p>
          <a:p>
            <a:r>
              <a:rPr lang="en-US" sz="2400" dirty="0"/>
              <a:t>Determines the work you do and defines when you finish</a:t>
            </a:r>
          </a:p>
          <a:p>
            <a:r>
              <a:rPr lang="en-US" sz="2400" dirty="0"/>
              <a:t>Something capable of proof or otherwise</a:t>
            </a:r>
          </a:p>
          <a:p>
            <a:endParaRPr lang="en-US" sz="2400" dirty="0"/>
          </a:p>
          <a:p>
            <a:r>
              <a:rPr lang="en-US" sz="2400" dirty="0"/>
              <a:t>Having a hypothesis normally implies that you’ll do some statistical analysis with your data to look for significant differences between conditions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5758E-CFCE-9D1D-14A3-C9F4FDC01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50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58458-5C8B-33FE-DE04-B278F3622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7BBC8-474C-2EA2-9207-2D3FBA894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altLang="en-US" dirty="0"/>
              <a:t>Listen, assess and distil</a:t>
            </a:r>
          </a:p>
          <a:p>
            <a:r>
              <a:rPr lang="en-GB" altLang="en-US" dirty="0"/>
              <a:t>Read, critique and distil</a:t>
            </a:r>
          </a:p>
          <a:p>
            <a:pPr>
              <a:spcBef>
                <a:spcPts val="600"/>
              </a:spcBef>
            </a:pPr>
            <a:r>
              <a:rPr lang="en-GB" altLang="en-US" dirty="0"/>
              <a:t>Extract and form meaning (opinion?)</a:t>
            </a:r>
          </a:p>
          <a:p>
            <a:pPr>
              <a:spcBef>
                <a:spcPts val="600"/>
              </a:spcBef>
            </a:pPr>
            <a:r>
              <a:rPr lang="en-GB" altLang="en-US" dirty="0"/>
              <a:t>Synthesis of material into your own world view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Make notes from spoken and written sources by picking out the key points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Read critically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Have the argument internally and externally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Discuss dispassionately but with conviction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Give your own thoughts on received wisdom, grounded in domain understanding and properly formed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Write with authority (understanding what authority is in the context of writing)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C8563F-DAD4-9D20-C189-BC9FCDE4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44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Research aims and objectives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Most research topics have one overarching aim </a:t>
            </a:r>
          </a:p>
          <a:p>
            <a:pPr lvl="1"/>
            <a:r>
              <a:rPr lang="en-GB" altLang="zh-CN" dirty="0"/>
              <a:t>The broad thing you are trying to achieve</a:t>
            </a:r>
          </a:p>
          <a:p>
            <a:pPr lvl="1"/>
            <a:r>
              <a:rPr lang="en-GB" altLang="zh-CN" dirty="0"/>
              <a:t>Often mirrored in the title of the research</a:t>
            </a:r>
          </a:p>
          <a:p>
            <a:r>
              <a:rPr lang="en-GB" altLang="zh-CN" dirty="0"/>
              <a:t>This aim is then broken down into research objectives (typically 3 or 4)</a:t>
            </a:r>
          </a:p>
          <a:p>
            <a:pPr lvl="1"/>
            <a:r>
              <a:rPr lang="en-GB" altLang="zh-CN" dirty="0"/>
              <a:t>The </a:t>
            </a:r>
            <a:r>
              <a:rPr lang="en-GB" altLang="zh-CN" b="1" dirty="0"/>
              <a:t>things</a:t>
            </a:r>
            <a:r>
              <a:rPr lang="en-GB" altLang="zh-CN" dirty="0"/>
              <a:t> </a:t>
            </a:r>
            <a:r>
              <a:rPr lang="en-GB" altLang="zh-CN" b="1" dirty="0"/>
              <a:t>you will do </a:t>
            </a:r>
            <a:r>
              <a:rPr lang="en-GB" altLang="zh-CN" dirty="0"/>
              <a:t>to achieve the aim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3D090C-D200-9ACB-3D52-B95D52711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Bloom’s Taxonomy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8FEB0D-B1AD-FF64-BFA2-7C7508927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1800201"/>
          </a:xfrm>
        </p:spPr>
        <p:txBody>
          <a:bodyPr>
            <a:normAutofit/>
          </a:bodyPr>
          <a:lstStyle/>
          <a:p>
            <a:r>
              <a:rPr lang="en-US" sz="2400" dirty="0"/>
              <a:t>Bloom’s taxonomy provides a good basis for identifying higher-level verbs for writing objectives</a:t>
            </a:r>
          </a:p>
          <a:p>
            <a:r>
              <a:rPr lang="en-US" sz="2400" dirty="0"/>
              <a:t>Aim for those related to analysis, synthesis and evaluation</a:t>
            </a:r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24E91-A93B-3AAE-5CAC-B6B337AD2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1026" name="Picture 2" descr="Extract of the Bloom's Taxonomy (adapted from (Bloom 1956; Anderson et al. 2001))">
            <a:extLst>
              <a:ext uri="{FF2B5EF4-FFF2-40B4-BE49-F238E27FC236}">
                <a16:creationId xmlns:a16="http://schemas.microsoft.com/office/drawing/2014/main" id="{EE1D478D-49B9-61E4-002F-354CBDAB8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84" y="2973423"/>
            <a:ext cx="809625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131ED8-D272-4369-2CA4-170CC0BE3CBE}"/>
              </a:ext>
            </a:extLst>
          </p:cNvPr>
          <p:cNvSpPr txBox="1"/>
          <p:nvPr/>
        </p:nvSpPr>
        <p:spPr>
          <a:xfrm>
            <a:off x="493865" y="6219333"/>
            <a:ext cx="7161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Extract of the Bloom's Taxonomy (adapted from (Bloom 1956; Anderson et al. 2001))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94286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Consider the SMART test.  Are your objectives:</a:t>
            </a:r>
          </a:p>
          <a:p>
            <a:pPr lvl="1"/>
            <a:r>
              <a:rPr lang="en-GB" altLang="zh-CN" dirty="0"/>
              <a:t>Specific</a:t>
            </a:r>
          </a:p>
          <a:p>
            <a:pPr lvl="2"/>
            <a:r>
              <a:rPr lang="en-GB" altLang="zh-CN" dirty="0"/>
              <a:t>What precisely do you hope to achieve?</a:t>
            </a:r>
          </a:p>
          <a:p>
            <a:pPr lvl="1"/>
            <a:r>
              <a:rPr lang="en-GB" altLang="zh-CN" dirty="0"/>
              <a:t>Measurable</a:t>
            </a:r>
          </a:p>
          <a:p>
            <a:pPr lvl="2"/>
            <a:r>
              <a:rPr lang="en-GB" altLang="zh-CN" dirty="0"/>
              <a:t>How will you determine if you’ve achieved your objectives?</a:t>
            </a:r>
          </a:p>
          <a:p>
            <a:pPr lvl="1"/>
            <a:r>
              <a:rPr lang="en-GB" altLang="zh-CN" dirty="0"/>
              <a:t>Achievable?</a:t>
            </a:r>
          </a:p>
          <a:p>
            <a:pPr lvl="2"/>
            <a:r>
              <a:rPr lang="en-GB" altLang="zh-CN" dirty="0"/>
              <a:t>Can it be done</a:t>
            </a:r>
          </a:p>
          <a:p>
            <a:pPr lvl="1"/>
            <a:r>
              <a:rPr lang="en-GB" altLang="zh-CN" dirty="0"/>
              <a:t>Realistic?</a:t>
            </a:r>
          </a:p>
          <a:p>
            <a:pPr lvl="2"/>
            <a:r>
              <a:rPr lang="en-GB" altLang="zh-CN" dirty="0"/>
              <a:t>Can </a:t>
            </a:r>
            <a:r>
              <a:rPr lang="en-GB" altLang="zh-CN" u="sng" dirty="0"/>
              <a:t>you</a:t>
            </a:r>
            <a:r>
              <a:rPr lang="en-GB" altLang="zh-CN" dirty="0"/>
              <a:t> do it?</a:t>
            </a:r>
          </a:p>
          <a:p>
            <a:pPr lvl="1"/>
            <a:r>
              <a:rPr lang="en-GB" altLang="zh-CN" dirty="0"/>
              <a:t>Time bound?</a:t>
            </a:r>
          </a:p>
          <a:p>
            <a:pPr lvl="2"/>
            <a:r>
              <a:rPr lang="en-GB" altLang="zh-CN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Research aims and objectives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Most research topics have one overarching aim </a:t>
            </a:r>
          </a:p>
          <a:p>
            <a:pPr lvl="1"/>
            <a:r>
              <a:rPr lang="en-GB" altLang="zh-CN" dirty="0"/>
              <a:t>The broad thing you are trying to achieve</a:t>
            </a:r>
          </a:p>
          <a:p>
            <a:pPr lvl="1"/>
            <a:r>
              <a:rPr lang="en-GB" altLang="zh-CN" dirty="0"/>
              <a:t>Often mirrored in the title of the research</a:t>
            </a:r>
          </a:p>
          <a:p>
            <a:r>
              <a:rPr lang="en-GB" altLang="zh-CN" dirty="0"/>
              <a:t>This aim is then broken down into research objectives (typically 3 or 4)</a:t>
            </a:r>
          </a:p>
          <a:p>
            <a:pPr lvl="1"/>
            <a:r>
              <a:rPr lang="en-GB" altLang="zh-CN" dirty="0"/>
              <a:t>The </a:t>
            </a:r>
            <a:r>
              <a:rPr lang="en-GB" altLang="zh-CN" b="1" dirty="0"/>
              <a:t>things</a:t>
            </a:r>
            <a:r>
              <a:rPr lang="en-GB" altLang="zh-CN" dirty="0"/>
              <a:t> </a:t>
            </a:r>
            <a:r>
              <a:rPr lang="en-GB" altLang="zh-CN" b="1" dirty="0"/>
              <a:t>you will do </a:t>
            </a:r>
            <a:r>
              <a:rPr lang="en-GB" altLang="zh-CN" dirty="0"/>
              <a:t>to achieve the aim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Research hypothesis</a:t>
            </a: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Instead of an aim, you may prefer to use a research hypothesis, which is a statement which needs to be proved or disproved. For example…</a:t>
            </a:r>
          </a:p>
          <a:p>
            <a:endParaRPr lang="en-GB" altLang="zh-CN"/>
          </a:p>
          <a:p>
            <a:r>
              <a:rPr lang="en-GB" altLang="zh-CN"/>
              <a:t>Websites created using rich internet applications have better usability than websites developed using HTML</a:t>
            </a:r>
          </a:p>
          <a:p>
            <a:endParaRPr lang="en-GB" altLang="zh-CN"/>
          </a:p>
          <a:p>
            <a:r>
              <a:rPr lang="en-GB" altLang="zh-CN"/>
              <a:t>You would then specify the objectives necessary to test that hypothesis</a:t>
            </a:r>
          </a:p>
          <a:p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32649"/>
          </a:xfrm>
        </p:spPr>
        <p:txBody>
          <a:bodyPr>
            <a:normAutofit/>
          </a:bodyPr>
          <a:lstStyle/>
          <a:p>
            <a:r>
              <a:rPr lang="en-GB" dirty="0"/>
              <a:t>For the following three projects, define an aim and a hypothesis</a:t>
            </a:r>
          </a:p>
          <a:p>
            <a:pPr lvl="1"/>
            <a:r>
              <a:rPr lang="en-GB" dirty="0"/>
              <a:t>Investigating the factors responsible for network outages</a:t>
            </a:r>
          </a:p>
          <a:p>
            <a:pPr lvl="1"/>
            <a:r>
              <a:rPr lang="en-GB" dirty="0"/>
              <a:t>Finding out how to make a website easier to use</a:t>
            </a:r>
          </a:p>
          <a:p>
            <a:pPr lvl="1"/>
            <a:r>
              <a:rPr lang="en-GB" dirty="0"/>
              <a:t>Analyse how companies use social media for advertising</a:t>
            </a:r>
          </a:p>
          <a:p>
            <a:r>
              <a:rPr lang="en-GB" dirty="0" err="1"/>
              <a:t>GenerativeAI</a:t>
            </a:r>
            <a:r>
              <a:rPr lang="en-GB" dirty="0"/>
              <a:t> can be used to support this. You’ll need a prompt similar to the following:</a:t>
            </a:r>
          </a:p>
          <a:p>
            <a:pPr lvl="1"/>
            <a:r>
              <a:rPr lang="en-GB" b="0" i="0" dirty="0">
                <a:effectLst/>
                <a:latin typeface="Söhne"/>
              </a:rPr>
              <a:t>Write three research questions that would enable a researcher to Investigating the factors responsible for network outages.</a:t>
            </a:r>
          </a:p>
          <a:p>
            <a:r>
              <a:rPr lang="en-GB" dirty="0">
                <a:latin typeface="Söhne"/>
              </a:rPr>
              <a:t>If you use </a:t>
            </a:r>
            <a:r>
              <a:rPr lang="en-GB" dirty="0" err="1">
                <a:latin typeface="Söhne"/>
              </a:rPr>
              <a:t>genAI</a:t>
            </a:r>
            <a:r>
              <a:rPr lang="en-GB" dirty="0">
                <a:latin typeface="Söhne"/>
              </a:rPr>
              <a:t>, try several systems and compare their answers. Ask for multiple responses. Are they practical? Are they missing anything? Have they made any errors?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0455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Investigating the factors responsible for network outages</a:t>
            </a:r>
          </a:p>
          <a:p>
            <a:pPr lvl="1"/>
            <a:r>
              <a:rPr lang="en-GB" sz="2400" dirty="0"/>
              <a:t>An investigation into the factors responsible for network outages (A)</a:t>
            </a:r>
          </a:p>
          <a:p>
            <a:pPr lvl="1"/>
            <a:r>
              <a:rPr lang="en-GB" sz="2400" dirty="0"/>
              <a:t>The major factor responsible for network outages is hostile activity against the network (H)</a:t>
            </a:r>
          </a:p>
          <a:p>
            <a:r>
              <a:rPr lang="en-GB" dirty="0"/>
              <a:t>Finding out how to make a website easier to use</a:t>
            </a:r>
          </a:p>
          <a:p>
            <a:pPr lvl="1"/>
            <a:r>
              <a:rPr lang="en-GB" sz="2400" dirty="0"/>
              <a:t>What features make websites usable? (A)</a:t>
            </a:r>
          </a:p>
          <a:p>
            <a:pPr lvl="1"/>
            <a:r>
              <a:rPr lang="en-GB" dirty="0"/>
              <a:t>Social media plug-ins lower website usability (H)</a:t>
            </a:r>
          </a:p>
          <a:p>
            <a:r>
              <a:rPr lang="en-GB" dirty="0"/>
              <a:t>Analyse how companies use social media for advertising</a:t>
            </a:r>
          </a:p>
          <a:p>
            <a:pPr lvl="1"/>
            <a:r>
              <a:rPr lang="en-GB" sz="2400" dirty="0"/>
              <a:t>How do companies use social media for advertising? (A)</a:t>
            </a:r>
          </a:p>
          <a:p>
            <a:pPr lvl="1"/>
            <a:r>
              <a:rPr lang="en-GB" sz="2400" dirty="0"/>
              <a:t>Advertising via social media increases average customer spend (H)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742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AB29-E924-94B6-CBC7-1F76F8EFC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219-63E6-E28D-A39C-4276B4CFA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you have a research aim or hypothesis you need to define the tasks that you will carry out to meet that aim</a:t>
            </a:r>
          </a:p>
          <a:p>
            <a:r>
              <a:rPr lang="en-GB" dirty="0"/>
              <a:t>These will be your </a:t>
            </a:r>
            <a:r>
              <a:rPr lang="en-GB" i="1" dirty="0"/>
              <a:t>research objectives</a:t>
            </a:r>
            <a:endParaRPr lang="en-GB" dirty="0"/>
          </a:p>
          <a:p>
            <a:r>
              <a:rPr lang="en-GB" dirty="0"/>
              <a:t>You should have 3-5 research objectives, representing 3-5 parts of your project</a:t>
            </a:r>
          </a:p>
          <a:p>
            <a:r>
              <a:rPr lang="en-GB" dirty="0"/>
              <a:t>In general these will be:</a:t>
            </a:r>
          </a:p>
          <a:p>
            <a:pPr lvl="1"/>
            <a:r>
              <a:rPr lang="en-GB" dirty="0"/>
              <a:t>Do a review of the relevant literature</a:t>
            </a:r>
          </a:p>
          <a:p>
            <a:pPr lvl="1"/>
            <a:r>
              <a:rPr lang="en-GB" dirty="0"/>
              <a:t>Design something</a:t>
            </a:r>
          </a:p>
          <a:p>
            <a:pPr lvl="1"/>
            <a:r>
              <a:rPr lang="en-GB" dirty="0"/>
              <a:t>Build something</a:t>
            </a:r>
          </a:p>
          <a:p>
            <a:pPr lvl="1"/>
            <a:r>
              <a:rPr lang="en-GB" dirty="0"/>
              <a:t>Evaluate something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DC3B7-A555-EE18-B664-F9715BAD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943AC-23F5-47F6-8C2D-974D8CCBAC3A}" type="datetime1">
              <a:rPr lang="en-US" smtClean="0"/>
              <a:t>9/25/2023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AFCE1-4044-4AC1-2DD3-EB492B6AC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095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fontScale="92500" lnSpcReduction="10000"/>
          </a:bodyPr>
          <a:lstStyle/>
          <a:p>
            <a:r>
              <a:rPr lang="en-GB" altLang="zh-CN" dirty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  <a:p>
            <a:r>
              <a:rPr lang="en-GB" altLang="zh-CN" b="1" dirty="0"/>
              <a:t>Research question: </a:t>
            </a:r>
            <a:r>
              <a:rPr lang="en-GB" altLang="zh-CN" dirty="0"/>
              <a:t>Why have organisations introduced project teams for software development?</a:t>
            </a:r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analyse organisations’ objectives for software development project teams</a:t>
            </a:r>
          </a:p>
          <a:p>
            <a:endParaRPr lang="en-GB" altLang="zh-CN" dirty="0"/>
          </a:p>
          <a:p>
            <a:r>
              <a:rPr lang="en-GB" altLang="zh-CN" b="1" dirty="0"/>
              <a:t>Research question: </a:t>
            </a:r>
            <a:r>
              <a:rPr lang="en-GB" altLang="zh-CN" dirty="0"/>
              <a:t>How can the effectiveness of software development project teams be measured?</a:t>
            </a:r>
            <a:endParaRPr lang="en-US" dirty="0"/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establish suitable effectiveness criteria for software development project teams</a:t>
            </a: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3D090C-D200-9ACB-3D52-B95D52711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Bloom’s Taxonomy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8FEB0D-B1AD-FF64-BFA2-7C7508927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1800201"/>
          </a:xfrm>
        </p:spPr>
        <p:txBody>
          <a:bodyPr>
            <a:normAutofit/>
          </a:bodyPr>
          <a:lstStyle/>
          <a:p>
            <a:r>
              <a:rPr lang="en-US" sz="2400" dirty="0"/>
              <a:t>Bloom’s taxonomy provides a good basis for identifying higher-level verbs for writing objectives</a:t>
            </a:r>
          </a:p>
          <a:p>
            <a:r>
              <a:rPr lang="en-US" sz="2400" dirty="0"/>
              <a:t>Aim for those related to analysis, synthesis and evaluation</a:t>
            </a:r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24E91-A93B-3AAE-5CAC-B6B337AD2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1026" name="Picture 2" descr="Extract of the Bloom's Taxonomy (adapted from (Bloom 1956; Anderson et al. 2001))">
            <a:extLst>
              <a:ext uri="{FF2B5EF4-FFF2-40B4-BE49-F238E27FC236}">
                <a16:creationId xmlns:a16="http://schemas.microsoft.com/office/drawing/2014/main" id="{EE1D478D-49B9-61E4-002F-354CBDAB8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84" y="2973423"/>
            <a:ext cx="809625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131ED8-D272-4369-2CA4-170CC0BE3CBE}"/>
              </a:ext>
            </a:extLst>
          </p:cNvPr>
          <p:cNvSpPr txBox="1"/>
          <p:nvPr/>
        </p:nvSpPr>
        <p:spPr>
          <a:xfrm>
            <a:off x="493865" y="6219333"/>
            <a:ext cx="7161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Extract of the Bloom's Taxonomy (adapted from (Bloom 1956; Anderson et al. 2001))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472195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Consider the SMART test.  Are your objectives:</a:t>
            </a:r>
          </a:p>
          <a:p>
            <a:pPr lvl="1"/>
            <a:r>
              <a:rPr lang="en-GB" altLang="zh-CN" dirty="0"/>
              <a:t>Specific</a:t>
            </a:r>
          </a:p>
          <a:p>
            <a:pPr lvl="2"/>
            <a:r>
              <a:rPr lang="en-GB" altLang="zh-CN" dirty="0"/>
              <a:t>What precisely do you hope to achieve?</a:t>
            </a:r>
          </a:p>
          <a:p>
            <a:pPr lvl="1"/>
            <a:r>
              <a:rPr lang="en-GB" altLang="zh-CN" dirty="0"/>
              <a:t>Measurable</a:t>
            </a:r>
          </a:p>
          <a:p>
            <a:pPr lvl="2"/>
            <a:r>
              <a:rPr lang="en-GB" altLang="zh-CN" dirty="0"/>
              <a:t>How will you determine if you’ve achieved your objectives?</a:t>
            </a:r>
          </a:p>
          <a:p>
            <a:pPr lvl="1"/>
            <a:r>
              <a:rPr lang="en-GB" altLang="zh-CN" dirty="0"/>
              <a:t>Achievable?</a:t>
            </a:r>
          </a:p>
          <a:p>
            <a:pPr lvl="2"/>
            <a:r>
              <a:rPr lang="en-GB" altLang="zh-CN" dirty="0"/>
              <a:t>Can it be done</a:t>
            </a:r>
          </a:p>
          <a:p>
            <a:pPr lvl="1"/>
            <a:r>
              <a:rPr lang="en-GB" altLang="zh-CN" dirty="0"/>
              <a:t>Realistic?</a:t>
            </a:r>
          </a:p>
          <a:p>
            <a:pPr lvl="2"/>
            <a:r>
              <a:rPr lang="en-GB" altLang="zh-CN" dirty="0"/>
              <a:t>Can </a:t>
            </a:r>
            <a:r>
              <a:rPr lang="en-GB" altLang="zh-CN" u="sng" dirty="0"/>
              <a:t>you</a:t>
            </a:r>
            <a:r>
              <a:rPr lang="en-GB" altLang="zh-CN" dirty="0"/>
              <a:t> do it?</a:t>
            </a:r>
          </a:p>
          <a:p>
            <a:pPr lvl="1"/>
            <a:r>
              <a:rPr lang="en-GB" altLang="zh-CN" dirty="0"/>
              <a:t>Time bound?</a:t>
            </a:r>
          </a:p>
          <a:p>
            <a:pPr lvl="2"/>
            <a:r>
              <a:rPr lang="en-GB" altLang="zh-CN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following three projects, define 4-6 project objectives</a:t>
            </a:r>
          </a:p>
          <a:p>
            <a:pPr lvl="1"/>
            <a:r>
              <a:rPr lang="en-GB" dirty="0"/>
              <a:t>Investigating the factors responsible for network outages</a:t>
            </a:r>
          </a:p>
          <a:p>
            <a:pPr lvl="1"/>
            <a:r>
              <a:rPr lang="en-GB" dirty="0"/>
              <a:t>Finding out how to make a website easier to use</a:t>
            </a:r>
          </a:p>
          <a:p>
            <a:pPr lvl="1"/>
            <a:r>
              <a:rPr lang="en-GB" dirty="0"/>
              <a:t>Analyse how companies use social media for advertising</a:t>
            </a:r>
          </a:p>
          <a:p>
            <a:r>
              <a:rPr lang="en-GB" dirty="0"/>
              <a:t>If you use </a:t>
            </a:r>
            <a:r>
              <a:rPr lang="en-GB" dirty="0" err="1"/>
              <a:t>genAI</a:t>
            </a:r>
            <a:r>
              <a:rPr lang="en-GB" dirty="0"/>
              <a:t> to support this, explore how it gives different objectives for different phrasings of the aim</a:t>
            </a:r>
          </a:p>
          <a:p>
            <a:pPr lvl="1"/>
            <a:r>
              <a:rPr lang="en-GB" dirty="0"/>
              <a:t>Are these objectives SMART?</a:t>
            </a:r>
          </a:p>
          <a:p>
            <a:pPr lvl="1"/>
            <a:r>
              <a:rPr lang="en-GB" dirty="0"/>
              <a:t>Are they practical for your industrial context?</a:t>
            </a:r>
          </a:p>
          <a:p>
            <a:pPr lvl="1"/>
            <a:r>
              <a:rPr lang="en-GB" dirty="0"/>
              <a:t>Are they using the right level of active verbs?</a:t>
            </a:r>
          </a:p>
          <a:p>
            <a:pPr lvl="1"/>
            <a:r>
              <a:rPr lang="en-GB" dirty="0"/>
              <a:t>Does it have all of the information needed to generate useful objectives?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8169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Investigating the factors responsible for network outages</a:t>
            </a:r>
          </a:p>
          <a:p>
            <a:pPr lvl="1"/>
            <a:r>
              <a:rPr lang="en-GB" sz="2400" dirty="0"/>
              <a:t>Survey the literature to identify the 5 most common factors responsible for network outages</a:t>
            </a:r>
          </a:p>
          <a:p>
            <a:pPr lvl="1"/>
            <a:r>
              <a:rPr lang="en-GB" sz="2400" dirty="0"/>
              <a:t>Record information on network outages within the university network for a period of 3 months</a:t>
            </a:r>
          </a:p>
          <a:p>
            <a:pPr lvl="1"/>
            <a:r>
              <a:rPr lang="en-GB" sz="2400" dirty="0"/>
              <a:t>Analyse the network outage data and identify the 5  most common factors seen in it</a:t>
            </a:r>
          </a:p>
          <a:p>
            <a:pPr lvl="1"/>
            <a:r>
              <a:rPr lang="en-GB" sz="2400" dirty="0"/>
              <a:t>Create a set of recommendations for how to minimise network outages on the university network in future 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0060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Finding out how to make a website easier to use</a:t>
            </a:r>
          </a:p>
          <a:p>
            <a:pPr lvl="1"/>
            <a:r>
              <a:rPr lang="en-GB" sz="2400" dirty="0"/>
              <a:t>Survey the literature to identify the main problems found in website design and how they can be fixed</a:t>
            </a:r>
          </a:p>
          <a:p>
            <a:pPr lvl="1"/>
            <a:r>
              <a:rPr lang="en-GB" sz="2400" dirty="0"/>
              <a:t>Perform a usability audit of the current website to identify any problems</a:t>
            </a:r>
          </a:p>
          <a:p>
            <a:pPr lvl="1"/>
            <a:r>
              <a:rPr lang="en-GB" sz="2400" dirty="0"/>
              <a:t>Create a set of wireframe prototypes to solve the identified usability problems</a:t>
            </a:r>
          </a:p>
          <a:p>
            <a:pPr lvl="1"/>
            <a:r>
              <a:rPr lang="en-GB" sz="2400" dirty="0"/>
              <a:t>Perform usability tests to identify the most usable of the wireframe prototypes</a:t>
            </a:r>
          </a:p>
          <a:p>
            <a:pPr lvl="1"/>
            <a:r>
              <a:rPr lang="en-GB" sz="2400" dirty="0"/>
              <a:t>Make recommendations to the client about how to update the website (including ongoing usability analytics)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5851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Analyse how companies use social media for advertising</a:t>
            </a:r>
          </a:p>
          <a:p>
            <a:pPr lvl="1"/>
            <a:r>
              <a:rPr lang="en-GB" sz="2400" dirty="0"/>
              <a:t>Survey the literature to identify the 5 most commonly-used social media approaches for business</a:t>
            </a:r>
          </a:p>
          <a:p>
            <a:pPr lvl="1"/>
            <a:r>
              <a:rPr lang="en-GB" sz="2400" dirty="0"/>
              <a:t>Perform a survey of companies in the FTSE 100 to record how they use social media</a:t>
            </a:r>
          </a:p>
          <a:p>
            <a:pPr lvl="1"/>
            <a:r>
              <a:rPr lang="en-GB" sz="2400" dirty="0"/>
              <a:t>Perform online surveys of companies in the local area to record how they used social media</a:t>
            </a:r>
          </a:p>
          <a:p>
            <a:pPr lvl="1"/>
            <a:r>
              <a:rPr lang="en-GB" sz="2400" dirty="0"/>
              <a:t>Interview advertising directors of companies in the local area to record their feelings of how effective their social media advertising campaigns are</a:t>
            </a:r>
          </a:p>
          <a:p>
            <a:pPr lvl="1"/>
            <a:r>
              <a:rPr lang="en-GB" sz="2400" dirty="0"/>
              <a:t>Compare the usage of social media by local and FTSE 100 firms</a:t>
            </a:r>
          </a:p>
          <a:p>
            <a:pPr lvl="1"/>
            <a:r>
              <a:rPr lang="en-GB" sz="2400" dirty="0"/>
              <a:t>Create a set of guidelines on good practice in social media advertising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9999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Methodologies, approaches and strategies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2169</TotalTime>
  <Words>1997</Words>
  <Application>Microsoft Office PowerPoint</Application>
  <PresentationFormat>On-screen Show (4:3)</PresentationFormat>
  <Paragraphs>243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Söhne</vt:lpstr>
      <vt:lpstr>Symbol</vt:lpstr>
      <vt:lpstr>Times New Roman</vt:lpstr>
      <vt:lpstr>Tw Cen MT</vt:lpstr>
      <vt:lpstr>Circuit</vt:lpstr>
      <vt:lpstr>Essential Research Methods</vt:lpstr>
      <vt:lpstr>Aims</vt:lpstr>
      <vt:lpstr>Learning Outcomes</vt:lpstr>
      <vt:lpstr>Module Content</vt:lpstr>
      <vt:lpstr>Recommended Texts</vt:lpstr>
      <vt:lpstr>What is Research?</vt:lpstr>
      <vt:lpstr>What is Research?</vt:lpstr>
      <vt:lpstr>The Research Process</vt:lpstr>
      <vt:lpstr>The Research Process</vt:lpstr>
      <vt:lpstr>So what am I going to research?</vt:lpstr>
      <vt:lpstr>Hypothesis or research question</vt:lpstr>
      <vt:lpstr>Key Skills</vt:lpstr>
      <vt:lpstr>Research aims and objectives</vt:lpstr>
      <vt:lpstr>Bloom’s Taxonomy</vt:lpstr>
      <vt:lpstr>Phrasing research objectives</vt:lpstr>
      <vt:lpstr>Research aims and objectives</vt:lpstr>
      <vt:lpstr>Research hypothesis</vt:lpstr>
      <vt:lpstr>Activity</vt:lpstr>
      <vt:lpstr>Activity Solution</vt:lpstr>
      <vt:lpstr>Research Objectives</vt:lpstr>
      <vt:lpstr>How to phrase research objectives</vt:lpstr>
      <vt:lpstr>Bloom’s Taxonomy</vt:lpstr>
      <vt:lpstr>Phrasing research objectives</vt:lpstr>
      <vt:lpstr>Activity</vt:lpstr>
      <vt:lpstr>Activity Solution</vt:lpstr>
      <vt:lpstr>Activity Solution</vt:lpstr>
      <vt:lpstr>Activity Solution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121</cp:revision>
  <dcterms:created xsi:type="dcterms:W3CDTF">2006-01-28T12:00:35Z</dcterms:created>
  <dcterms:modified xsi:type="dcterms:W3CDTF">2023-09-25T11:35:03Z</dcterms:modified>
</cp:coreProperties>
</file>