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34"/>
  </p:notesMasterIdLst>
  <p:sldIdLst>
    <p:sldId id="256" r:id="rId2"/>
    <p:sldId id="257" r:id="rId3"/>
    <p:sldId id="328" r:id="rId4"/>
    <p:sldId id="329" r:id="rId5"/>
    <p:sldId id="340" r:id="rId6"/>
    <p:sldId id="347" r:id="rId7"/>
    <p:sldId id="383" r:id="rId8"/>
    <p:sldId id="385" r:id="rId9"/>
    <p:sldId id="386" r:id="rId10"/>
    <p:sldId id="345" r:id="rId11"/>
    <p:sldId id="346" r:id="rId12"/>
    <p:sldId id="348" r:id="rId13"/>
    <p:sldId id="349" r:id="rId14"/>
    <p:sldId id="330" r:id="rId15"/>
    <p:sldId id="387" r:id="rId16"/>
    <p:sldId id="388" r:id="rId17"/>
    <p:sldId id="389" r:id="rId18"/>
    <p:sldId id="331" r:id="rId19"/>
    <p:sldId id="332" r:id="rId20"/>
    <p:sldId id="378" r:id="rId21"/>
    <p:sldId id="335" r:id="rId22"/>
    <p:sldId id="336" r:id="rId23"/>
    <p:sldId id="337" r:id="rId24"/>
    <p:sldId id="338" r:id="rId25"/>
    <p:sldId id="377" r:id="rId26"/>
    <p:sldId id="375" r:id="rId27"/>
    <p:sldId id="376" r:id="rId28"/>
    <p:sldId id="364" r:id="rId29"/>
    <p:sldId id="382" r:id="rId30"/>
    <p:sldId id="367" r:id="rId31"/>
    <p:sldId id="369" r:id="rId32"/>
    <p:sldId id="38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EEB4AC-CE3D-4E8F-B107-E1F7AA25DA00}" v="2" dt="2022-11-08T09:33:48.3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64395" autoAdjust="0"/>
  </p:normalViewPr>
  <p:slideViewPr>
    <p:cSldViewPr snapToGrid="0">
      <p:cViewPr varScale="1">
        <p:scale>
          <a:sx n="73" d="100"/>
          <a:sy n="73" d="100"/>
        </p:scale>
        <p:origin x="202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e815814b-f5ab-4367-85bb-abbbaf16d579" providerId="ADAL" clId="{68EEB4AC-CE3D-4E8F-B107-E1F7AA25DA00}"/>
    <pc:docChg chg="undo custSel modSld">
      <pc:chgData name="Laura James" userId="e815814b-f5ab-4367-85bb-abbbaf16d579" providerId="ADAL" clId="{68EEB4AC-CE3D-4E8F-B107-E1F7AA25DA00}" dt="2022-11-08T09:33:48.333" v="5" actId="20577"/>
      <pc:docMkLst>
        <pc:docMk/>
      </pc:docMkLst>
      <pc:sldChg chg="modSp mod modAnim modNotesTx">
        <pc:chgData name="Laura James" userId="e815814b-f5ab-4367-85bb-abbbaf16d579" providerId="ADAL" clId="{68EEB4AC-CE3D-4E8F-B107-E1F7AA25DA00}" dt="2022-11-08T09:33:48.333" v="5" actId="20577"/>
        <pc:sldMkLst>
          <pc:docMk/>
          <pc:sldMk cId="0" sldId="338"/>
        </pc:sldMkLst>
        <pc:spChg chg="mod">
          <ac:chgData name="Laura James" userId="e815814b-f5ab-4367-85bb-abbbaf16d579" providerId="ADAL" clId="{68EEB4AC-CE3D-4E8F-B107-E1F7AA25DA00}" dt="2022-11-08T09:33:48.333" v="5" actId="20577"/>
          <ac:spMkLst>
            <pc:docMk/>
            <pc:sldMk cId="0" sldId="338"/>
            <ac:spMk id="25603" creationId="{36AD16E5-9F20-43AA-86DF-B95A7C17B05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394CB2-DB4B-4C7B-813B-56872F60B53E}" type="doc">
      <dgm:prSet loTypeId="urn:microsoft.com/office/officeart/2005/8/layout/radial1" loCatId="cycle" qsTypeId="urn:microsoft.com/office/officeart/2005/8/quickstyle/3d5" qsCatId="3D" csTypeId="urn:microsoft.com/office/officeart/2005/8/colors/accent1_2" csCatId="accent1" phldr="1"/>
      <dgm:spPr/>
      <dgm:t>
        <a:bodyPr/>
        <a:lstStyle/>
        <a:p>
          <a:endParaRPr lang="en-GB"/>
        </a:p>
      </dgm:t>
    </dgm:pt>
    <dgm:pt modelId="{D474FC03-FB5F-4844-BB25-46AB0C9067EF}">
      <dgm:prSet phldrT="[Text]"/>
      <dgm:spPr/>
      <dgm:t>
        <a:bodyPr/>
        <a:lstStyle/>
        <a:p>
          <a:r>
            <a:rPr lang="en-GB" dirty="0"/>
            <a:t>The Marketing Mix </a:t>
          </a:r>
        </a:p>
      </dgm:t>
    </dgm:pt>
    <dgm:pt modelId="{FEA5C4FC-1B0B-4063-93DF-41DB39A1DE9E}" type="parTrans" cxnId="{67111852-F734-4255-B167-526611BD5181}">
      <dgm:prSet/>
      <dgm:spPr/>
      <dgm:t>
        <a:bodyPr/>
        <a:lstStyle/>
        <a:p>
          <a:endParaRPr lang="en-GB"/>
        </a:p>
      </dgm:t>
    </dgm:pt>
    <dgm:pt modelId="{089BC01F-EA4C-458F-90E7-C84CE7C15F23}" type="sibTrans" cxnId="{67111852-F734-4255-B167-526611BD5181}">
      <dgm:prSet/>
      <dgm:spPr/>
      <dgm:t>
        <a:bodyPr/>
        <a:lstStyle/>
        <a:p>
          <a:endParaRPr lang="en-GB"/>
        </a:p>
      </dgm:t>
    </dgm:pt>
    <dgm:pt modelId="{B874792E-F756-4A8F-8582-CA78E800EE4B}">
      <dgm:prSet phldrT="[Text]"/>
      <dgm:spPr/>
      <dgm:t>
        <a:bodyPr/>
        <a:lstStyle/>
        <a:p>
          <a:r>
            <a:rPr lang="en-GB" dirty="0"/>
            <a:t>Price</a:t>
          </a:r>
        </a:p>
      </dgm:t>
    </dgm:pt>
    <dgm:pt modelId="{9D3374BD-6228-49D9-BCC5-1D81558DDFD8}" type="parTrans" cxnId="{F1DC4CFB-CBCE-4B18-BB24-1449A6A2FB6A}">
      <dgm:prSet/>
      <dgm:spPr/>
      <dgm:t>
        <a:bodyPr/>
        <a:lstStyle/>
        <a:p>
          <a:endParaRPr lang="en-GB"/>
        </a:p>
      </dgm:t>
    </dgm:pt>
    <dgm:pt modelId="{1B2492B5-29D1-49BC-B509-D96995441A46}" type="sibTrans" cxnId="{F1DC4CFB-CBCE-4B18-BB24-1449A6A2FB6A}">
      <dgm:prSet/>
      <dgm:spPr/>
      <dgm:t>
        <a:bodyPr/>
        <a:lstStyle/>
        <a:p>
          <a:endParaRPr lang="en-GB"/>
        </a:p>
      </dgm:t>
    </dgm:pt>
    <dgm:pt modelId="{5809BC67-BE73-4A70-99BD-3DD4AE2FBEF5}">
      <dgm:prSet phldrT="[Text]"/>
      <dgm:spPr/>
      <dgm:t>
        <a:bodyPr/>
        <a:lstStyle/>
        <a:p>
          <a:r>
            <a:rPr lang="en-GB" dirty="0"/>
            <a:t>Place</a:t>
          </a:r>
        </a:p>
      </dgm:t>
    </dgm:pt>
    <dgm:pt modelId="{E1DE898E-9AFE-4DB7-BDFF-9A3CD13797FC}" type="parTrans" cxnId="{7B8DAAE4-B5B1-4D22-ADDA-064BCF771BC7}">
      <dgm:prSet/>
      <dgm:spPr/>
      <dgm:t>
        <a:bodyPr/>
        <a:lstStyle/>
        <a:p>
          <a:endParaRPr lang="en-GB"/>
        </a:p>
      </dgm:t>
    </dgm:pt>
    <dgm:pt modelId="{05898B42-C0F5-4CC2-B133-3B58161218F3}" type="sibTrans" cxnId="{7B8DAAE4-B5B1-4D22-ADDA-064BCF771BC7}">
      <dgm:prSet/>
      <dgm:spPr/>
      <dgm:t>
        <a:bodyPr/>
        <a:lstStyle/>
        <a:p>
          <a:endParaRPr lang="en-GB"/>
        </a:p>
      </dgm:t>
    </dgm:pt>
    <dgm:pt modelId="{50A35554-8765-4675-AC20-833EAEE32E19}">
      <dgm:prSet phldrT="[Text]"/>
      <dgm:spPr/>
      <dgm:t>
        <a:bodyPr/>
        <a:lstStyle/>
        <a:p>
          <a:r>
            <a:rPr lang="en-GB" dirty="0"/>
            <a:t>Promotion</a:t>
          </a:r>
        </a:p>
      </dgm:t>
    </dgm:pt>
    <dgm:pt modelId="{D343E480-D269-4497-9C2D-C278172DF963}" type="parTrans" cxnId="{77B1A873-5D69-4666-BB0D-62F4FED5E0D6}">
      <dgm:prSet/>
      <dgm:spPr/>
      <dgm:t>
        <a:bodyPr/>
        <a:lstStyle/>
        <a:p>
          <a:endParaRPr lang="en-GB"/>
        </a:p>
      </dgm:t>
    </dgm:pt>
    <dgm:pt modelId="{B9F6A54F-B33C-409F-A3D0-73E8F1BE4A85}" type="sibTrans" cxnId="{77B1A873-5D69-4666-BB0D-62F4FED5E0D6}">
      <dgm:prSet/>
      <dgm:spPr/>
      <dgm:t>
        <a:bodyPr/>
        <a:lstStyle/>
        <a:p>
          <a:endParaRPr lang="en-GB"/>
        </a:p>
      </dgm:t>
    </dgm:pt>
    <dgm:pt modelId="{8AFFFE8C-7599-4F43-BAA7-0C70BD320BC5}">
      <dgm:prSet phldrT="[Text]"/>
      <dgm:spPr/>
      <dgm:t>
        <a:bodyPr/>
        <a:lstStyle/>
        <a:p>
          <a:r>
            <a:rPr lang="en-GB" dirty="0"/>
            <a:t>People</a:t>
          </a:r>
        </a:p>
      </dgm:t>
    </dgm:pt>
    <dgm:pt modelId="{FFB70820-9C7F-41F8-98F5-9A3F2B0D43A8}" type="parTrans" cxnId="{996DCB18-9E1B-47FF-B2FE-521F6F2E85CA}">
      <dgm:prSet/>
      <dgm:spPr/>
      <dgm:t>
        <a:bodyPr/>
        <a:lstStyle/>
        <a:p>
          <a:endParaRPr lang="en-GB"/>
        </a:p>
      </dgm:t>
    </dgm:pt>
    <dgm:pt modelId="{828F08DB-9F91-4FEF-ABB0-82AA4C1E8C49}" type="sibTrans" cxnId="{996DCB18-9E1B-47FF-B2FE-521F6F2E85CA}">
      <dgm:prSet/>
      <dgm:spPr/>
      <dgm:t>
        <a:bodyPr/>
        <a:lstStyle/>
        <a:p>
          <a:endParaRPr lang="en-GB"/>
        </a:p>
      </dgm:t>
    </dgm:pt>
    <dgm:pt modelId="{3CEFB16C-C631-4069-A0D9-6BC744C59F55}">
      <dgm:prSet/>
      <dgm:spPr/>
      <dgm:t>
        <a:bodyPr/>
        <a:lstStyle/>
        <a:p>
          <a:r>
            <a:rPr lang="en-GB" dirty="0"/>
            <a:t>Physical Evidence</a:t>
          </a:r>
        </a:p>
      </dgm:t>
    </dgm:pt>
    <dgm:pt modelId="{91971DC2-2005-439A-9C16-97FEB1284476}" type="parTrans" cxnId="{8EFEB3E0-DCF7-480C-B70A-2AD6F9DCB780}">
      <dgm:prSet/>
      <dgm:spPr/>
      <dgm:t>
        <a:bodyPr/>
        <a:lstStyle/>
        <a:p>
          <a:endParaRPr lang="en-GB"/>
        </a:p>
      </dgm:t>
    </dgm:pt>
    <dgm:pt modelId="{8EC7AF66-3094-4938-8DBA-0C5906F95DF4}" type="sibTrans" cxnId="{8EFEB3E0-DCF7-480C-B70A-2AD6F9DCB780}">
      <dgm:prSet/>
      <dgm:spPr/>
      <dgm:t>
        <a:bodyPr/>
        <a:lstStyle/>
        <a:p>
          <a:endParaRPr lang="en-GB"/>
        </a:p>
      </dgm:t>
    </dgm:pt>
    <dgm:pt modelId="{40A73B34-E41E-464B-A4F8-33B3EBD2BCDE}">
      <dgm:prSet/>
      <dgm:spPr/>
      <dgm:t>
        <a:bodyPr/>
        <a:lstStyle/>
        <a:p>
          <a:r>
            <a:rPr lang="en-GB" dirty="0"/>
            <a:t>Process</a:t>
          </a:r>
        </a:p>
      </dgm:t>
    </dgm:pt>
    <dgm:pt modelId="{B399EF40-DB95-405D-9387-5871301B490F}" type="parTrans" cxnId="{05B3CBDF-AC03-4125-BDBB-DA8AABD58310}">
      <dgm:prSet/>
      <dgm:spPr/>
      <dgm:t>
        <a:bodyPr/>
        <a:lstStyle/>
        <a:p>
          <a:endParaRPr lang="en-GB"/>
        </a:p>
      </dgm:t>
    </dgm:pt>
    <dgm:pt modelId="{2F540009-0147-4DEA-A80F-E5E8716C5A45}" type="sibTrans" cxnId="{05B3CBDF-AC03-4125-BDBB-DA8AABD58310}">
      <dgm:prSet/>
      <dgm:spPr/>
      <dgm:t>
        <a:bodyPr/>
        <a:lstStyle/>
        <a:p>
          <a:endParaRPr lang="en-GB"/>
        </a:p>
      </dgm:t>
    </dgm:pt>
    <dgm:pt modelId="{A4103EFB-585A-41DA-B671-E14DD4D173BC}">
      <dgm:prSet/>
      <dgm:spPr/>
      <dgm:t>
        <a:bodyPr/>
        <a:lstStyle/>
        <a:p>
          <a:r>
            <a:rPr lang="en-GB" dirty="0"/>
            <a:t>Product</a:t>
          </a:r>
        </a:p>
      </dgm:t>
    </dgm:pt>
    <dgm:pt modelId="{27A9D322-6A5C-4520-AC12-4D22851E6BB5}" type="parTrans" cxnId="{03776F58-47A6-489A-ABC2-90DB561DA98D}">
      <dgm:prSet/>
      <dgm:spPr/>
      <dgm:t>
        <a:bodyPr/>
        <a:lstStyle/>
        <a:p>
          <a:endParaRPr lang="en-GB"/>
        </a:p>
      </dgm:t>
    </dgm:pt>
    <dgm:pt modelId="{8A840344-B521-4FA6-B78F-050878B062AF}" type="sibTrans" cxnId="{03776F58-47A6-489A-ABC2-90DB561DA98D}">
      <dgm:prSet/>
      <dgm:spPr/>
      <dgm:t>
        <a:bodyPr/>
        <a:lstStyle/>
        <a:p>
          <a:endParaRPr lang="en-GB"/>
        </a:p>
      </dgm:t>
    </dgm:pt>
    <dgm:pt modelId="{9248E1D2-C936-4AC5-A4D8-8AFA298E53D3}" type="pres">
      <dgm:prSet presAssocID="{60394CB2-DB4B-4C7B-813B-56872F60B53E}" presName="cycle" presStyleCnt="0">
        <dgm:presLayoutVars>
          <dgm:chMax val="1"/>
          <dgm:dir/>
          <dgm:animLvl val="ctr"/>
          <dgm:resizeHandles val="exact"/>
        </dgm:presLayoutVars>
      </dgm:prSet>
      <dgm:spPr/>
    </dgm:pt>
    <dgm:pt modelId="{464BB93C-E643-4BA8-B140-055B780CA51B}" type="pres">
      <dgm:prSet presAssocID="{D474FC03-FB5F-4844-BB25-46AB0C9067EF}" presName="centerShape" presStyleLbl="node0" presStyleIdx="0" presStyleCnt="1"/>
      <dgm:spPr/>
    </dgm:pt>
    <dgm:pt modelId="{AB669D11-CC15-4C2B-BA40-62D040574708}" type="pres">
      <dgm:prSet presAssocID="{9D3374BD-6228-49D9-BCC5-1D81558DDFD8}" presName="Name9" presStyleLbl="parChTrans1D2" presStyleIdx="0" presStyleCnt="7"/>
      <dgm:spPr/>
    </dgm:pt>
    <dgm:pt modelId="{8B8B1592-DC90-4EC4-AFB3-FB3CC8A12609}" type="pres">
      <dgm:prSet presAssocID="{9D3374BD-6228-49D9-BCC5-1D81558DDFD8}" presName="connTx" presStyleLbl="parChTrans1D2" presStyleIdx="0" presStyleCnt="7"/>
      <dgm:spPr/>
    </dgm:pt>
    <dgm:pt modelId="{B317BCC4-CC22-4D93-A218-F9D6209E4DE5}" type="pres">
      <dgm:prSet presAssocID="{B874792E-F756-4A8F-8582-CA78E800EE4B}" presName="node" presStyleLbl="node1" presStyleIdx="0" presStyleCnt="7">
        <dgm:presLayoutVars>
          <dgm:bulletEnabled val="1"/>
        </dgm:presLayoutVars>
      </dgm:prSet>
      <dgm:spPr/>
    </dgm:pt>
    <dgm:pt modelId="{56D3D988-9544-4F4B-A1FC-9246567773DB}" type="pres">
      <dgm:prSet presAssocID="{E1DE898E-9AFE-4DB7-BDFF-9A3CD13797FC}" presName="Name9" presStyleLbl="parChTrans1D2" presStyleIdx="1" presStyleCnt="7"/>
      <dgm:spPr/>
    </dgm:pt>
    <dgm:pt modelId="{7CAF2A42-F8B9-48B2-9539-CCF598AF276B}" type="pres">
      <dgm:prSet presAssocID="{E1DE898E-9AFE-4DB7-BDFF-9A3CD13797FC}" presName="connTx" presStyleLbl="parChTrans1D2" presStyleIdx="1" presStyleCnt="7"/>
      <dgm:spPr/>
    </dgm:pt>
    <dgm:pt modelId="{6B56FA9E-9857-4911-96F6-5CA5DF45B070}" type="pres">
      <dgm:prSet presAssocID="{5809BC67-BE73-4A70-99BD-3DD4AE2FBEF5}" presName="node" presStyleLbl="node1" presStyleIdx="1" presStyleCnt="7">
        <dgm:presLayoutVars>
          <dgm:bulletEnabled val="1"/>
        </dgm:presLayoutVars>
      </dgm:prSet>
      <dgm:spPr/>
    </dgm:pt>
    <dgm:pt modelId="{D47893D1-64E4-4CB5-9C7E-71C27302A771}" type="pres">
      <dgm:prSet presAssocID="{D343E480-D269-4497-9C2D-C278172DF963}" presName="Name9" presStyleLbl="parChTrans1D2" presStyleIdx="2" presStyleCnt="7"/>
      <dgm:spPr/>
    </dgm:pt>
    <dgm:pt modelId="{5AF4BDF1-5FE2-44A3-BE4C-3FC94C07443D}" type="pres">
      <dgm:prSet presAssocID="{D343E480-D269-4497-9C2D-C278172DF963}" presName="connTx" presStyleLbl="parChTrans1D2" presStyleIdx="2" presStyleCnt="7"/>
      <dgm:spPr/>
    </dgm:pt>
    <dgm:pt modelId="{D967BE9B-17FF-42EB-8FBD-60CE3D74D52B}" type="pres">
      <dgm:prSet presAssocID="{50A35554-8765-4675-AC20-833EAEE32E19}" presName="node" presStyleLbl="node1" presStyleIdx="2" presStyleCnt="7">
        <dgm:presLayoutVars>
          <dgm:bulletEnabled val="1"/>
        </dgm:presLayoutVars>
      </dgm:prSet>
      <dgm:spPr/>
    </dgm:pt>
    <dgm:pt modelId="{5A1ADD2E-19A8-4567-A058-825756AF9230}" type="pres">
      <dgm:prSet presAssocID="{FFB70820-9C7F-41F8-98F5-9A3F2B0D43A8}" presName="Name9" presStyleLbl="parChTrans1D2" presStyleIdx="3" presStyleCnt="7"/>
      <dgm:spPr/>
    </dgm:pt>
    <dgm:pt modelId="{71D0712F-248E-435F-98A9-6AD644ABEE79}" type="pres">
      <dgm:prSet presAssocID="{FFB70820-9C7F-41F8-98F5-9A3F2B0D43A8}" presName="connTx" presStyleLbl="parChTrans1D2" presStyleIdx="3" presStyleCnt="7"/>
      <dgm:spPr/>
    </dgm:pt>
    <dgm:pt modelId="{1D6A8D1E-0B88-4766-BAC0-3DA63DEE64EB}" type="pres">
      <dgm:prSet presAssocID="{8AFFFE8C-7599-4F43-BAA7-0C70BD320BC5}" presName="node" presStyleLbl="node1" presStyleIdx="3" presStyleCnt="7">
        <dgm:presLayoutVars>
          <dgm:bulletEnabled val="1"/>
        </dgm:presLayoutVars>
      </dgm:prSet>
      <dgm:spPr/>
    </dgm:pt>
    <dgm:pt modelId="{D5A3A8D9-72EA-44DA-ADF9-714C503E24C3}" type="pres">
      <dgm:prSet presAssocID="{91971DC2-2005-439A-9C16-97FEB1284476}" presName="Name9" presStyleLbl="parChTrans1D2" presStyleIdx="4" presStyleCnt="7"/>
      <dgm:spPr/>
    </dgm:pt>
    <dgm:pt modelId="{F70D9FCF-26C4-4B5C-BD2F-B0B3C424A74E}" type="pres">
      <dgm:prSet presAssocID="{91971DC2-2005-439A-9C16-97FEB1284476}" presName="connTx" presStyleLbl="parChTrans1D2" presStyleIdx="4" presStyleCnt="7"/>
      <dgm:spPr/>
    </dgm:pt>
    <dgm:pt modelId="{A7537A05-70BE-47AD-B49F-569A88E135D9}" type="pres">
      <dgm:prSet presAssocID="{3CEFB16C-C631-4069-A0D9-6BC744C59F55}" presName="node" presStyleLbl="node1" presStyleIdx="4" presStyleCnt="7">
        <dgm:presLayoutVars>
          <dgm:bulletEnabled val="1"/>
        </dgm:presLayoutVars>
      </dgm:prSet>
      <dgm:spPr/>
    </dgm:pt>
    <dgm:pt modelId="{57D0B9FE-59A7-46D0-9C96-945BF5BE7015}" type="pres">
      <dgm:prSet presAssocID="{B399EF40-DB95-405D-9387-5871301B490F}" presName="Name9" presStyleLbl="parChTrans1D2" presStyleIdx="5" presStyleCnt="7"/>
      <dgm:spPr/>
    </dgm:pt>
    <dgm:pt modelId="{A79BD667-A71E-40B9-A91F-61B67BE9C1EE}" type="pres">
      <dgm:prSet presAssocID="{B399EF40-DB95-405D-9387-5871301B490F}" presName="connTx" presStyleLbl="parChTrans1D2" presStyleIdx="5" presStyleCnt="7"/>
      <dgm:spPr/>
    </dgm:pt>
    <dgm:pt modelId="{CE8E241A-672C-4A43-A8EC-5068470DAA4E}" type="pres">
      <dgm:prSet presAssocID="{40A73B34-E41E-464B-A4F8-33B3EBD2BCDE}" presName="node" presStyleLbl="node1" presStyleIdx="5" presStyleCnt="7">
        <dgm:presLayoutVars>
          <dgm:bulletEnabled val="1"/>
        </dgm:presLayoutVars>
      </dgm:prSet>
      <dgm:spPr/>
    </dgm:pt>
    <dgm:pt modelId="{3A834412-CE13-4227-96F4-C877B3E8C315}" type="pres">
      <dgm:prSet presAssocID="{27A9D322-6A5C-4520-AC12-4D22851E6BB5}" presName="Name9" presStyleLbl="parChTrans1D2" presStyleIdx="6" presStyleCnt="7"/>
      <dgm:spPr/>
    </dgm:pt>
    <dgm:pt modelId="{EF80799B-03E9-4CCA-B163-FCBB09EA42CC}" type="pres">
      <dgm:prSet presAssocID="{27A9D322-6A5C-4520-AC12-4D22851E6BB5}" presName="connTx" presStyleLbl="parChTrans1D2" presStyleIdx="6" presStyleCnt="7"/>
      <dgm:spPr/>
    </dgm:pt>
    <dgm:pt modelId="{398B0D17-4FC0-4717-86B1-FFAC8A098E4A}" type="pres">
      <dgm:prSet presAssocID="{A4103EFB-585A-41DA-B671-E14DD4D173BC}" presName="node" presStyleLbl="node1" presStyleIdx="6" presStyleCnt="7">
        <dgm:presLayoutVars>
          <dgm:bulletEnabled val="1"/>
        </dgm:presLayoutVars>
      </dgm:prSet>
      <dgm:spPr/>
    </dgm:pt>
  </dgm:ptLst>
  <dgm:cxnLst>
    <dgm:cxn modelId="{EC32E001-6168-4A84-8BBE-C51CDAB37650}" type="presOf" srcId="{B399EF40-DB95-405D-9387-5871301B490F}" destId="{57D0B9FE-59A7-46D0-9C96-945BF5BE7015}" srcOrd="0" destOrd="0" presId="urn:microsoft.com/office/officeart/2005/8/layout/radial1"/>
    <dgm:cxn modelId="{29950E09-FB5D-418B-A43F-5C2F7B0390BB}" type="presOf" srcId="{A4103EFB-585A-41DA-B671-E14DD4D173BC}" destId="{398B0D17-4FC0-4717-86B1-FFAC8A098E4A}" srcOrd="0" destOrd="0" presId="urn:microsoft.com/office/officeart/2005/8/layout/radial1"/>
    <dgm:cxn modelId="{71338A10-7335-4D63-A438-682B4A0F7DD7}" type="presOf" srcId="{3CEFB16C-C631-4069-A0D9-6BC744C59F55}" destId="{A7537A05-70BE-47AD-B49F-569A88E135D9}" srcOrd="0" destOrd="0" presId="urn:microsoft.com/office/officeart/2005/8/layout/radial1"/>
    <dgm:cxn modelId="{996DCB18-9E1B-47FF-B2FE-521F6F2E85CA}" srcId="{D474FC03-FB5F-4844-BB25-46AB0C9067EF}" destId="{8AFFFE8C-7599-4F43-BAA7-0C70BD320BC5}" srcOrd="3" destOrd="0" parTransId="{FFB70820-9C7F-41F8-98F5-9A3F2B0D43A8}" sibTransId="{828F08DB-9F91-4FEF-ABB0-82AA4C1E8C49}"/>
    <dgm:cxn modelId="{FD1AD025-6C25-4DFA-A90A-70BB50C1363F}" type="presOf" srcId="{E1DE898E-9AFE-4DB7-BDFF-9A3CD13797FC}" destId="{7CAF2A42-F8B9-48B2-9539-CCF598AF276B}" srcOrd="1" destOrd="0" presId="urn:microsoft.com/office/officeart/2005/8/layout/radial1"/>
    <dgm:cxn modelId="{60DF6B37-071C-42DD-AA45-1E1A5DCB251B}" type="presOf" srcId="{50A35554-8765-4675-AC20-833EAEE32E19}" destId="{D967BE9B-17FF-42EB-8FBD-60CE3D74D52B}" srcOrd="0" destOrd="0" presId="urn:microsoft.com/office/officeart/2005/8/layout/radial1"/>
    <dgm:cxn modelId="{6626C740-5287-40CB-BFC4-6DF967C47333}" type="presOf" srcId="{FFB70820-9C7F-41F8-98F5-9A3F2B0D43A8}" destId="{71D0712F-248E-435F-98A9-6AD644ABEE79}" srcOrd="1" destOrd="0" presId="urn:microsoft.com/office/officeart/2005/8/layout/radial1"/>
    <dgm:cxn modelId="{43E2B967-D3E7-4785-AC73-E6BA2DB65104}" type="presOf" srcId="{8AFFFE8C-7599-4F43-BAA7-0C70BD320BC5}" destId="{1D6A8D1E-0B88-4766-BAC0-3DA63DEE64EB}" srcOrd="0" destOrd="0" presId="urn:microsoft.com/office/officeart/2005/8/layout/radial1"/>
    <dgm:cxn modelId="{F8D0DA68-E889-46D3-9132-3B434D8BE886}" type="presOf" srcId="{27A9D322-6A5C-4520-AC12-4D22851E6BB5}" destId="{3A834412-CE13-4227-96F4-C877B3E8C315}" srcOrd="0" destOrd="0" presId="urn:microsoft.com/office/officeart/2005/8/layout/radial1"/>
    <dgm:cxn modelId="{F6DFF648-F87E-4C45-9C81-DC8FF858222E}" type="presOf" srcId="{9D3374BD-6228-49D9-BCC5-1D81558DDFD8}" destId="{8B8B1592-DC90-4EC4-AFB3-FB3CC8A12609}" srcOrd="1" destOrd="0" presId="urn:microsoft.com/office/officeart/2005/8/layout/radial1"/>
    <dgm:cxn modelId="{04E9E46A-F3D5-40E8-8CAC-55B4E4D5DAE6}" type="presOf" srcId="{5809BC67-BE73-4A70-99BD-3DD4AE2FBEF5}" destId="{6B56FA9E-9857-4911-96F6-5CA5DF45B070}" srcOrd="0" destOrd="0" presId="urn:microsoft.com/office/officeart/2005/8/layout/radial1"/>
    <dgm:cxn modelId="{7CC67C6C-CC97-4560-B4BD-02E80FFEC8DA}" type="presOf" srcId="{B399EF40-DB95-405D-9387-5871301B490F}" destId="{A79BD667-A71E-40B9-A91F-61B67BE9C1EE}" srcOrd="1" destOrd="0" presId="urn:microsoft.com/office/officeart/2005/8/layout/radial1"/>
    <dgm:cxn modelId="{67111852-F734-4255-B167-526611BD5181}" srcId="{60394CB2-DB4B-4C7B-813B-56872F60B53E}" destId="{D474FC03-FB5F-4844-BB25-46AB0C9067EF}" srcOrd="0" destOrd="0" parTransId="{FEA5C4FC-1B0B-4063-93DF-41DB39A1DE9E}" sibTransId="{089BC01F-EA4C-458F-90E7-C84CE7C15F23}"/>
    <dgm:cxn modelId="{E6303952-78F2-47EA-970E-7A869DD74DC9}" type="presOf" srcId="{FFB70820-9C7F-41F8-98F5-9A3F2B0D43A8}" destId="{5A1ADD2E-19A8-4567-A058-825756AF9230}" srcOrd="0" destOrd="0" presId="urn:microsoft.com/office/officeart/2005/8/layout/radial1"/>
    <dgm:cxn modelId="{77B1A873-5D69-4666-BB0D-62F4FED5E0D6}" srcId="{D474FC03-FB5F-4844-BB25-46AB0C9067EF}" destId="{50A35554-8765-4675-AC20-833EAEE32E19}" srcOrd="2" destOrd="0" parTransId="{D343E480-D269-4497-9C2D-C278172DF963}" sibTransId="{B9F6A54F-B33C-409F-A3D0-73E8F1BE4A85}"/>
    <dgm:cxn modelId="{9524FF54-CCB2-44B2-8738-8853CA84C5B6}" type="presOf" srcId="{91971DC2-2005-439A-9C16-97FEB1284476}" destId="{F70D9FCF-26C4-4B5C-BD2F-B0B3C424A74E}" srcOrd="1" destOrd="0" presId="urn:microsoft.com/office/officeart/2005/8/layout/radial1"/>
    <dgm:cxn modelId="{03776F58-47A6-489A-ABC2-90DB561DA98D}" srcId="{D474FC03-FB5F-4844-BB25-46AB0C9067EF}" destId="{A4103EFB-585A-41DA-B671-E14DD4D173BC}" srcOrd="6" destOrd="0" parTransId="{27A9D322-6A5C-4520-AC12-4D22851E6BB5}" sibTransId="{8A840344-B521-4FA6-B78F-050878B062AF}"/>
    <dgm:cxn modelId="{E1B33285-B3C4-4D13-B818-143874B1C751}" type="presOf" srcId="{27A9D322-6A5C-4520-AC12-4D22851E6BB5}" destId="{EF80799B-03E9-4CCA-B163-FCBB09EA42CC}" srcOrd="1" destOrd="0" presId="urn:microsoft.com/office/officeart/2005/8/layout/radial1"/>
    <dgm:cxn modelId="{A2F45987-C0EC-4408-AE97-CAF85F3CE997}" type="presOf" srcId="{91971DC2-2005-439A-9C16-97FEB1284476}" destId="{D5A3A8D9-72EA-44DA-ADF9-714C503E24C3}" srcOrd="0" destOrd="0" presId="urn:microsoft.com/office/officeart/2005/8/layout/radial1"/>
    <dgm:cxn modelId="{1AFF4090-6B10-448A-B274-2E83CF2BA638}" type="presOf" srcId="{D474FC03-FB5F-4844-BB25-46AB0C9067EF}" destId="{464BB93C-E643-4BA8-B140-055B780CA51B}" srcOrd="0" destOrd="0" presId="urn:microsoft.com/office/officeart/2005/8/layout/radial1"/>
    <dgm:cxn modelId="{DF7EC298-DB0B-4AC1-9F64-6291E25CCEC8}" type="presOf" srcId="{40A73B34-E41E-464B-A4F8-33B3EBD2BCDE}" destId="{CE8E241A-672C-4A43-A8EC-5068470DAA4E}" srcOrd="0" destOrd="0" presId="urn:microsoft.com/office/officeart/2005/8/layout/radial1"/>
    <dgm:cxn modelId="{A4BBA4BB-939E-46EF-AD72-68A70EE7EDD0}" type="presOf" srcId="{D343E480-D269-4497-9C2D-C278172DF963}" destId="{D47893D1-64E4-4CB5-9C7E-71C27302A771}" srcOrd="0" destOrd="0" presId="urn:microsoft.com/office/officeart/2005/8/layout/radial1"/>
    <dgm:cxn modelId="{A07D6FC9-9501-444E-847B-91219350666D}" type="presOf" srcId="{9D3374BD-6228-49D9-BCC5-1D81558DDFD8}" destId="{AB669D11-CC15-4C2B-BA40-62D040574708}" srcOrd="0" destOrd="0" presId="urn:microsoft.com/office/officeart/2005/8/layout/radial1"/>
    <dgm:cxn modelId="{DCA9A5CD-C9E9-4525-B543-9A2C6D4B116D}" type="presOf" srcId="{D343E480-D269-4497-9C2D-C278172DF963}" destId="{5AF4BDF1-5FE2-44A3-BE4C-3FC94C07443D}" srcOrd="1" destOrd="0" presId="urn:microsoft.com/office/officeart/2005/8/layout/radial1"/>
    <dgm:cxn modelId="{5AB188D9-55EB-4852-92EA-D702FBC39D04}" type="presOf" srcId="{E1DE898E-9AFE-4DB7-BDFF-9A3CD13797FC}" destId="{56D3D988-9544-4F4B-A1FC-9246567773DB}" srcOrd="0" destOrd="0" presId="urn:microsoft.com/office/officeart/2005/8/layout/radial1"/>
    <dgm:cxn modelId="{3260BCDC-1893-45FC-A7F7-6A8A62AB0F20}" type="presOf" srcId="{B874792E-F756-4A8F-8582-CA78E800EE4B}" destId="{B317BCC4-CC22-4D93-A218-F9D6209E4DE5}" srcOrd="0" destOrd="0" presId="urn:microsoft.com/office/officeart/2005/8/layout/radial1"/>
    <dgm:cxn modelId="{05B3CBDF-AC03-4125-BDBB-DA8AABD58310}" srcId="{D474FC03-FB5F-4844-BB25-46AB0C9067EF}" destId="{40A73B34-E41E-464B-A4F8-33B3EBD2BCDE}" srcOrd="5" destOrd="0" parTransId="{B399EF40-DB95-405D-9387-5871301B490F}" sibTransId="{2F540009-0147-4DEA-A80F-E5E8716C5A45}"/>
    <dgm:cxn modelId="{8EFEB3E0-DCF7-480C-B70A-2AD6F9DCB780}" srcId="{D474FC03-FB5F-4844-BB25-46AB0C9067EF}" destId="{3CEFB16C-C631-4069-A0D9-6BC744C59F55}" srcOrd="4" destOrd="0" parTransId="{91971DC2-2005-439A-9C16-97FEB1284476}" sibTransId="{8EC7AF66-3094-4938-8DBA-0C5906F95DF4}"/>
    <dgm:cxn modelId="{7B8DAAE4-B5B1-4D22-ADDA-064BCF771BC7}" srcId="{D474FC03-FB5F-4844-BB25-46AB0C9067EF}" destId="{5809BC67-BE73-4A70-99BD-3DD4AE2FBEF5}" srcOrd="1" destOrd="0" parTransId="{E1DE898E-9AFE-4DB7-BDFF-9A3CD13797FC}" sibTransId="{05898B42-C0F5-4CC2-B133-3B58161218F3}"/>
    <dgm:cxn modelId="{28550AEB-8D0F-478B-BF64-2C25E5E45C85}" type="presOf" srcId="{60394CB2-DB4B-4C7B-813B-56872F60B53E}" destId="{9248E1D2-C936-4AC5-A4D8-8AFA298E53D3}" srcOrd="0" destOrd="0" presId="urn:microsoft.com/office/officeart/2005/8/layout/radial1"/>
    <dgm:cxn modelId="{F1DC4CFB-CBCE-4B18-BB24-1449A6A2FB6A}" srcId="{D474FC03-FB5F-4844-BB25-46AB0C9067EF}" destId="{B874792E-F756-4A8F-8582-CA78E800EE4B}" srcOrd="0" destOrd="0" parTransId="{9D3374BD-6228-49D9-BCC5-1D81558DDFD8}" sibTransId="{1B2492B5-29D1-49BC-B509-D96995441A46}"/>
    <dgm:cxn modelId="{D6B63DDC-7E52-4365-8459-617D167DEDA4}" type="presParOf" srcId="{9248E1D2-C936-4AC5-A4D8-8AFA298E53D3}" destId="{464BB93C-E643-4BA8-B140-055B780CA51B}" srcOrd="0" destOrd="0" presId="urn:microsoft.com/office/officeart/2005/8/layout/radial1"/>
    <dgm:cxn modelId="{EA94E963-B14A-452E-A53A-165390814B31}" type="presParOf" srcId="{9248E1D2-C936-4AC5-A4D8-8AFA298E53D3}" destId="{AB669D11-CC15-4C2B-BA40-62D040574708}" srcOrd="1" destOrd="0" presId="urn:microsoft.com/office/officeart/2005/8/layout/radial1"/>
    <dgm:cxn modelId="{018E403B-8C45-4928-89D3-C70DD76DFCE1}" type="presParOf" srcId="{AB669D11-CC15-4C2B-BA40-62D040574708}" destId="{8B8B1592-DC90-4EC4-AFB3-FB3CC8A12609}" srcOrd="0" destOrd="0" presId="urn:microsoft.com/office/officeart/2005/8/layout/radial1"/>
    <dgm:cxn modelId="{4D38B73E-12C8-443D-9552-71B9DCF1F8E1}" type="presParOf" srcId="{9248E1D2-C936-4AC5-A4D8-8AFA298E53D3}" destId="{B317BCC4-CC22-4D93-A218-F9D6209E4DE5}" srcOrd="2" destOrd="0" presId="urn:microsoft.com/office/officeart/2005/8/layout/radial1"/>
    <dgm:cxn modelId="{D4AD49C0-E320-4A0D-8022-73D2241D96E0}" type="presParOf" srcId="{9248E1D2-C936-4AC5-A4D8-8AFA298E53D3}" destId="{56D3D988-9544-4F4B-A1FC-9246567773DB}" srcOrd="3" destOrd="0" presId="urn:microsoft.com/office/officeart/2005/8/layout/radial1"/>
    <dgm:cxn modelId="{8F7A199E-4069-4733-88CF-629F5C1241B6}" type="presParOf" srcId="{56D3D988-9544-4F4B-A1FC-9246567773DB}" destId="{7CAF2A42-F8B9-48B2-9539-CCF598AF276B}" srcOrd="0" destOrd="0" presId="urn:microsoft.com/office/officeart/2005/8/layout/radial1"/>
    <dgm:cxn modelId="{8CDD19FD-DD8C-4EEA-AEBE-0F2729BCBBE2}" type="presParOf" srcId="{9248E1D2-C936-4AC5-A4D8-8AFA298E53D3}" destId="{6B56FA9E-9857-4911-96F6-5CA5DF45B070}" srcOrd="4" destOrd="0" presId="urn:microsoft.com/office/officeart/2005/8/layout/radial1"/>
    <dgm:cxn modelId="{CB8DBF82-3A24-4D04-A978-AE81AE255A5F}" type="presParOf" srcId="{9248E1D2-C936-4AC5-A4D8-8AFA298E53D3}" destId="{D47893D1-64E4-4CB5-9C7E-71C27302A771}" srcOrd="5" destOrd="0" presId="urn:microsoft.com/office/officeart/2005/8/layout/radial1"/>
    <dgm:cxn modelId="{69BE9B55-1FC9-4660-A9F8-2B01FA624A23}" type="presParOf" srcId="{D47893D1-64E4-4CB5-9C7E-71C27302A771}" destId="{5AF4BDF1-5FE2-44A3-BE4C-3FC94C07443D}" srcOrd="0" destOrd="0" presId="urn:microsoft.com/office/officeart/2005/8/layout/radial1"/>
    <dgm:cxn modelId="{C63CB4A3-841F-4D91-A4AD-F275D1A73D26}" type="presParOf" srcId="{9248E1D2-C936-4AC5-A4D8-8AFA298E53D3}" destId="{D967BE9B-17FF-42EB-8FBD-60CE3D74D52B}" srcOrd="6" destOrd="0" presId="urn:microsoft.com/office/officeart/2005/8/layout/radial1"/>
    <dgm:cxn modelId="{FC05A0BA-68AC-488A-9C91-1D7D336F5FD2}" type="presParOf" srcId="{9248E1D2-C936-4AC5-A4D8-8AFA298E53D3}" destId="{5A1ADD2E-19A8-4567-A058-825756AF9230}" srcOrd="7" destOrd="0" presId="urn:microsoft.com/office/officeart/2005/8/layout/radial1"/>
    <dgm:cxn modelId="{B8BF7CAB-73AD-43E7-9993-7746F2A2B4AB}" type="presParOf" srcId="{5A1ADD2E-19A8-4567-A058-825756AF9230}" destId="{71D0712F-248E-435F-98A9-6AD644ABEE79}" srcOrd="0" destOrd="0" presId="urn:microsoft.com/office/officeart/2005/8/layout/radial1"/>
    <dgm:cxn modelId="{09F6409B-D64F-4A3A-B925-C77108614B59}" type="presParOf" srcId="{9248E1D2-C936-4AC5-A4D8-8AFA298E53D3}" destId="{1D6A8D1E-0B88-4766-BAC0-3DA63DEE64EB}" srcOrd="8" destOrd="0" presId="urn:microsoft.com/office/officeart/2005/8/layout/radial1"/>
    <dgm:cxn modelId="{F5F15A70-A19C-41F2-9816-24CC7D10C489}" type="presParOf" srcId="{9248E1D2-C936-4AC5-A4D8-8AFA298E53D3}" destId="{D5A3A8D9-72EA-44DA-ADF9-714C503E24C3}" srcOrd="9" destOrd="0" presId="urn:microsoft.com/office/officeart/2005/8/layout/radial1"/>
    <dgm:cxn modelId="{D6EB243E-F5F1-43D1-9F41-156B469B6905}" type="presParOf" srcId="{D5A3A8D9-72EA-44DA-ADF9-714C503E24C3}" destId="{F70D9FCF-26C4-4B5C-BD2F-B0B3C424A74E}" srcOrd="0" destOrd="0" presId="urn:microsoft.com/office/officeart/2005/8/layout/radial1"/>
    <dgm:cxn modelId="{AD639A69-A592-4E00-9059-28002C1E1574}" type="presParOf" srcId="{9248E1D2-C936-4AC5-A4D8-8AFA298E53D3}" destId="{A7537A05-70BE-47AD-B49F-569A88E135D9}" srcOrd="10" destOrd="0" presId="urn:microsoft.com/office/officeart/2005/8/layout/radial1"/>
    <dgm:cxn modelId="{B75BC175-BBD3-4E94-8A65-A78DF2013FFE}" type="presParOf" srcId="{9248E1D2-C936-4AC5-A4D8-8AFA298E53D3}" destId="{57D0B9FE-59A7-46D0-9C96-945BF5BE7015}" srcOrd="11" destOrd="0" presId="urn:microsoft.com/office/officeart/2005/8/layout/radial1"/>
    <dgm:cxn modelId="{194695EC-36D7-4A34-826E-18A13514496C}" type="presParOf" srcId="{57D0B9FE-59A7-46D0-9C96-945BF5BE7015}" destId="{A79BD667-A71E-40B9-A91F-61B67BE9C1EE}" srcOrd="0" destOrd="0" presId="urn:microsoft.com/office/officeart/2005/8/layout/radial1"/>
    <dgm:cxn modelId="{68E72B1B-B902-4E1E-A1D4-4CC4E7B514B7}" type="presParOf" srcId="{9248E1D2-C936-4AC5-A4D8-8AFA298E53D3}" destId="{CE8E241A-672C-4A43-A8EC-5068470DAA4E}" srcOrd="12" destOrd="0" presId="urn:microsoft.com/office/officeart/2005/8/layout/radial1"/>
    <dgm:cxn modelId="{DFA226E3-4782-4BA4-8CE8-ED24FD0058D9}" type="presParOf" srcId="{9248E1D2-C936-4AC5-A4D8-8AFA298E53D3}" destId="{3A834412-CE13-4227-96F4-C877B3E8C315}" srcOrd="13" destOrd="0" presId="urn:microsoft.com/office/officeart/2005/8/layout/radial1"/>
    <dgm:cxn modelId="{145C723B-E2B4-4C1D-987A-0828A3629A45}" type="presParOf" srcId="{3A834412-CE13-4227-96F4-C877B3E8C315}" destId="{EF80799B-03E9-4CCA-B163-FCBB09EA42CC}" srcOrd="0" destOrd="0" presId="urn:microsoft.com/office/officeart/2005/8/layout/radial1"/>
    <dgm:cxn modelId="{3008F978-564A-4C12-9EDE-3926B1100E95}" type="presParOf" srcId="{9248E1D2-C936-4AC5-A4D8-8AFA298E53D3}" destId="{398B0D17-4FC0-4717-86B1-FFAC8A098E4A}"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BB93C-E643-4BA8-B140-055B780CA51B}">
      <dsp:nvSpPr>
        <dsp:cNvPr id="0" name=""/>
        <dsp:cNvSpPr/>
      </dsp:nvSpPr>
      <dsp:spPr>
        <a:xfrm>
          <a:off x="4986286" y="2670727"/>
          <a:ext cx="1762414" cy="1762414"/>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The Marketing Mix </a:t>
          </a:r>
        </a:p>
      </dsp:txBody>
      <dsp:txXfrm>
        <a:off x="5244386" y="2928827"/>
        <a:ext cx="1246214" cy="1246214"/>
      </dsp:txXfrm>
    </dsp:sp>
    <dsp:sp modelId="{AB669D11-CC15-4C2B-BA40-62D040574708}">
      <dsp:nvSpPr>
        <dsp:cNvPr id="0" name=""/>
        <dsp:cNvSpPr/>
      </dsp:nvSpPr>
      <dsp:spPr>
        <a:xfrm rot="16200000">
          <a:off x="5426075" y="2215792"/>
          <a:ext cx="882836" cy="27033"/>
        </a:xfrm>
        <a:custGeom>
          <a:avLst/>
          <a:gdLst/>
          <a:ahLst/>
          <a:cxnLst/>
          <a:rect l="0" t="0" r="0" b="0"/>
          <a:pathLst>
            <a:path>
              <a:moveTo>
                <a:pt x="0" y="13516"/>
              </a:moveTo>
              <a:lnTo>
                <a:pt x="882836" y="13516"/>
              </a:lnTo>
            </a:path>
          </a:pathLst>
        </a:custGeom>
        <a:noFill/>
        <a:ln w="12700"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45423" y="2207238"/>
        <a:ext cx="44141" cy="44141"/>
      </dsp:txXfrm>
    </dsp:sp>
    <dsp:sp modelId="{B317BCC4-CC22-4D93-A218-F9D6209E4DE5}">
      <dsp:nvSpPr>
        <dsp:cNvPr id="0" name=""/>
        <dsp:cNvSpPr/>
      </dsp:nvSpPr>
      <dsp:spPr>
        <a:xfrm>
          <a:off x="4986286" y="25476"/>
          <a:ext cx="1762414" cy="1762414"/>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Price</a:t>
          </a:r>
        </a:p>
      </dsp:txBody>
      <dsp:txXfrm>
        <a:off x="5244386" y="283576"/>
        <a:ext cx="1246214" cy="1246214"/>
      </dsp:txXfrm>
    </dsp:sp>
    <dsp:sp modelId="{56D3D988-9544-4F4B-A1FC-9246567773DB}">
      <dsp:nvSpPr>
        <dsp:cNvPr id="0" name=""/>
        <dsp:cNvSpPr/>
      </dsp:nvSpPr>
      <dsp:spPr>
        <a:xfrm rot="19285714">
          <a:off x="6460146" y="2713774"/>
          <a:ext cx="882836" cy="27033"/>
        </a:xfrm>
        <a:custGeom>
          <a:avLst/>
          <a:gdLst/>
          <a:ahLst/>
          <a:cxnLst/>
          <a:rect l="0" t="0" r="0" b="0"/>
          <a:pathLst>
            <a:path>
              <a:moveTo>
                <a:pt x="0" y="13516"/>
              </a:moveTo>
              <a:lnTo>
                <a:pt x="882836" y="13516"/>
              </a:lnTo>
            </a:path>
          </a:pathLst>
        </a:custGeom>
        <a:noFill/>
        <a:ln w="12700"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879493" y="2705220"/>
        <a:ext cx="44141" cy="44141"/>
      </dsp:txXfrm>
    </dsp:sp>
    <dsp:sp modelId="{6B56FA9E-9857-4911-96F6-5CA5DF45B070}">
      <dsp:nvSpPr>
        <dsp:cNvPr id="0" name=""/>
        <dsp:cNvSpPr/>
      </dsp:nvSpPr>
      <dsp:spPr>
        <a:xfrm>
          <a:off x="7054427" y="1021440"/>
          <a:ext cx="1762414" cy="1762414"/>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Place</a:t>
          </a:r>
        </a:p>
      </dsp:txBody>
      <dsp:txXfrm>
        <a:off x="7312527" y="1279540"/>
        <a:ext cx="1246214" cy="1246214"/>
      </dsp:txXfrm>
    </dsp:sp>
    <dsp:sp modelId="{D47893D1-64E4-4CB5-9C7E-71C27302A771}">
      <dsp:nvSpPr>
        <dsp:cNvPr id="0" name=""/>
        <dsp:cNvSpPr/>
      </dsp:nvSpPr>
      <dsp:spPr>
        <a:xfrm rot="771429">
          <a:off x="6715540" y="3832730"/>
          <a:ext cx="882836" cy="27033"/>
        </a:xfrm>
        <a:custGeom>
          <a:avLst/>
          <a:gdLst/>
          <a:ahLst/>
          <a:cxnLst/>
          <a:rect l="0" t="0" r="0" b="0"/>
          <a:pathLst>
            <a:path>
              <a:moveTo>
                <a:pt x="0" y="13516"/>
              </a:moveTo>
              <a:lnTo>
                <a:pt x="882836" y="13516"/>
              </a:lnTo>
            </a:path>
          </a:pathLst>
        </a:custGeom>
        <a:noFill/>
        <a:ln w="12700"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134887" y="3824176"/>
        <a:ext cx="44141" cy="44141"/>
      </dsp:txXfrm>
    </dsp:sp>
    <dsp:sp modelId="{D967BE9B-17FF-42EB-8FBD-60CE3D74D52B}">
      <dsp:nvSpPr>
        <dsp:cNvPr id="0" name=""/>
        <dsp:cNvSpPr/>
      </dsp:nvSpPr>
      <dsp:spPr>
        <a:xfrm>
          <a:off x="7565215" y="3259351"/>
          <a:ext cx="1762414" cy="1762414"/>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Promotion</a:t>
          </a:r>
        </a:p>
      </dsp:txBody>
      <dsp:txXfrm>
        <a:off x="7823315" y="3517451"/>
        <a:ext cx="1246214" cy="1246214"/>
      </dsp:txXfrm>
    </dsp:sp>
    <dsp:sp modelId="{5A1ADD2E-19A8-4567-A058-825756AF9230}">
      <dsp:nvSpPr>
        <dsp:cNvPr id="0" name=""/>
        <dsp:cNvSpPr/>
      </dsp:nvSpPr>
      <dsp:spPr>
        <a:xfrm rot="3857143">
          <a:off x="5999941" y="4730062"/>
          <a:ext cx="882836" cy="27033"/>
        </a:xfrm>
        <a:custGeom>
          <a:avLst/>
          <a:gdLst/>
          <a:ahLst/>
          <a:cxnLst/>
          <a:rect l="0" t="0" r="0" b="0"/>
          <a:pathLst>
            <a:path>
              <a:moveTo>
                <a:pt x="0" y="13516"/>
              </a:moveTo>
              <a:lnTo>
                <a:pt x="882836" y="13516"/>
              </a:lnTo>
            </a:path>
          </a:pathLst>
        </a:custGeom>
        <a:noFill/>
        <a:ln w="12700"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419288" y="4721508"/>
        <a:ext cx="44141" cy="44141"/>
      </dsp:txXfrm>
    </dsp:sp>
    <dsp:sp modelId="{1D6A8D1E-0B88-4766-BAC0-3DA63DEE64EB}">
      <dsp:nvSpPr>
        <dsp:cNvPr id="0" name=""/>
        <dsp:cNvSpPr/>
      </dsp:nvSpPr>
      <dsp:spPr>
        <a:xfrm>
          <a:off x="6134018" y="5054016"/>
          <a:ext cx="1762414" cy="1762414"/>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People</a:t>
          </a:r>
        </a:p>
      </dsp:txBody>
      <dsp:txXfrm>
        <a:off x="6392118" y="5312116"/>
        <a:ext cx="1246214" cy="1246214"/>
      </dsp:txXfrm>
    </dsp:sp>
    <dsp:sp modelId="{D5A3A8D9-72EA-44DA-ADF9-714C503E24C3}">
      <dsp:nvSpPr>
        <dsp:cNvPr id="0" name=""/>
        <dsp:cNvSpPr/>
      </dsp:nvSpPr>
      <dsp:spPr>
        <a:xfrm rot="6942857">
          <a:off x="4852210" y="4730062"/>
          <a:ext cx="882836" cy="27033"/>
        </a:xfrm>
        <a:custGeom>
          <a:avLst/>
          <a:gdLst/>
          <a:ahLst/>
          <a:cxnLst/>
          <a:rect l="0" t="0" r="0" b="0"/>
          <a:pathLst>
            <a:path>
              <a:moveTo>
                <a:pt x="0" y="13516"/>
              </a:moveTo>
              <a:lnTo>
                <a:pt x="882836" y="13516"/>
              </a:lnTo>
            </a:path>
          </a:pathLst>
        </a:custGeom>
        <a:noFill/>
        <a:ln w="12700"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271557" y="4721508"/>
        <a:ext cx="44141" cy="44141"/>
      </dsp:txXfrm>
    </dsp:sp>
    <dsp:sp modelId="{A7537A05-70BE-47AD-B49F-569A88E135D9}">
      <dsp:nvSpPr>
        <dsp:cNvPr id="0" name=""/>
        <dsp:cNvSpPr/>
      </dsp:nvSpPr>
      <dsp:spPr>
        <a:xfrm>
          <a:off x="3838555" y="5054016"/>
          <a:ext cx="1762414" cy="1762414"/>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Physical Evidence</a:t>
          </a:r>
        </a:p>
      </dsp:txBody>
      <dsp:txXfrm>
        <a:off x="4096655" y="5312116"/>
        <a:ext cx="1246214" cy="1246214"/>
      </dsp:txXfrm>
    </dsp:sp>
    <dsp:sp modelId="{57D0B9FE-59A7-46D0-9C96-945BF5BE7015}">
      <dsp:nvSpPr>
        <dsp:cNvPr id="0" name=""/>
        <dsp:cNvSpPr/>
      </dsp:nvSpPr>
      <dsp:spPr>
        <a:xfrm rot="10028571">
          <a:off x="4136611" y="3832730"/>
          <a:ext cx="882836" cy="27033"/>
        </a:xfrm>
        <a:custGeom>
          <a:avLst/>
          <a:gdLst/>
          <a:ahLst/>
          <a:cxnLst/>
          <a:rect l="0" t="0" r="0" b="0"/>
          <a:pathLst>
            <a:path>
              <a:moveTo>
                <a:pt x="0" y="13516"/>
              </a:moveTo>
              <a:lnTo>
                <a:pt x="882836" y="13516"/>
              </a:lnTo>
            </a:path>
          </a:pathLst>
        </a:custGeom>
        <a:noFill/>
        <a:ln w="12700"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555958" y="3824176"/>
        <a:ext cx="44141" cy="44141"/>
      </dsp:txXfrm>
    </dsp:sp>
    <dsp:sp modelId="{CE8E241A-672C-4A43-A8EC-5068470DAA4E}">
      <dsp:nvSpPr>
        <dsp:cNvPr id="0" name=""/>
        <dsp:cNvSpPr/>
      </dsp:nvSpPr>
      <dsp:spPr>
        <a:xfrm>
          <a:off x="2407357" y="3259351"/>
          <a:ext cx="1762414" cy="1762414"/>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Process</a:t>
          </a:r>
        </a:p>
      </dsp:txBody>
      <dsp:txXfrm>
        <a:off x="2665457" y="3517451"/>
        <a:ext cx="1246214" cy="1246214"/>
      </dsp:txXfrm>
    </dsp:sp>
    <dsp:sp modelId="{3A834412-CE13-4227-96F4-C877B3E8C315}">
      <dsp:nvSpPr>
        <dsp:cNvPr id="0" name=""/>
        <dsp:cNvSpPr/>
      </dsp:nvSpPr>
      <dsp:spPr>
        <a:xfrm rot="13114286">
          <a:off x="4392005" y="2713774"/>
          <a:ext cx="882836" cy="27033"/>
        </a:xfrm>
        <a:custGeom>
          <a:avLst/>
          <a:gdLst/>
          <a:ahLst/>
          <a:cxnLst/>
          <a:rect l="0" t="0" r="0" b="0"/>
          <a:pathLst>
            <a:path>
              <a:moveTo>
                <a:pt x="0" y="13516"/>
              </a:moveTo>
              <a:lnTo>
                <a:pt x="882836" y="13516"/>
              </a:lnTo>
            </a:path>
          </a:pathLst>
        </a:custGeom>
        <a:noFill/>
        <a:ln w="12700" cap="flat"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811352" y="2705220"/>
        <a:ext cx="44141" cy="44141"/>
      </dsp:txXfrm>
    </dsp:sp>
    <dsp:sp modelId="{398B0D17-4FC0-4717-86B1-FFAC8A098E4A}">
      <dsp:nvSpPr>
        <dsp:cNvPr id="0" name=""/>
        <dsp:cNvSpPr/>
      </dsp:nvSpPr>
      <dsp:spPr>
        <a:xfrm>
          <a:off x="2918145" y="1021440"/>
          <a:ext cx="1762414" cy="1762414"/>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Product</a:t>
          </a:r>
        </a:p>
      </dsp:txBody>
      <dsp:txXfrm>
        <a:off x="3176245" y="1279540"/>
        <a:ext cx="1246214" cy="1246214"/>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969960-2F78-46F0-BD09-DCF76EF0B89A}" type="datetimeFigureOut">
              <a:rPr lang="en-GB" smtClean="0"/>
              <a:t>08/11/2022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5AA75-38C3-4CD8-A0CC-2519A0D456E8}" type="slidenum">
              <a:rPr lang="en-GB" smtClean="0"/>
              <a:t>‹#›</a:t>
            </a:fld>
            <a:endParaRPr lang="en-GB"/>
          </a:p>
        </p:txBody>
      </p:sp>
    </p:spTree>
    <p:extLst>
      <p:ext uri="{BB962C8B-B14F-4D97-AF65-F5344CB8AC3E}">
        <p14:creationId xmlns:p14="http://schemas.microsoft.com/office/powerpoint/2010/main" val="539429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hatis.techtarget.com/definition/product-lifecycle-in-marketing"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en.wikipedia.org/wiki/Business_model"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blog.ideacafe.com/7-types-promotion"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penaustralia.com.au/promotional-pens/" TargetMode="External"/><Relationship Id="rId5" Type="http://schemas.openxmlformats.org/officeDocument/2006/relationships/hyperlink" Target="http://blog.ideacafe.com/3-small-business-public-relations-tips-supercharge-sales" TargetMode="External"/><Relationship Id="rId4" Type="http://schemas.openxmlformats.org/officeDocument/2006/relationships/hyperlink" Target="http://www.marketingteacher.com/personal-selling/"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a:t>
            </a:fld>
            <a:endParaRPr lang="en-GB"/>
          </a:p>
        </p:txBody>
      </p:sp>
    </p:spTree>
    <p:extLst>
      <p:ext uri="{BB962C8B-B14F-4D97-AF65-F5344CB8AC3E}">
        <p14:creationId xmlns:p14="http://schemas.microsoft.com/office/powerpoint/2010/main" val="1841601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514D91FD-395B-487B-9363-7D3465EF92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71C45A0F-468E-40F4-9A39-D820271542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2292" name="Slide Number Placeholder 3">
            <a:extLst>
              <a:ext uri="{FF2B5EF4-FFF2-40B4-BE49-F238E27FC236}">
                <a16:creationId xmlns:a16="http://schemas.microsoft.com/office/drawing/2014/main" id="{79884C0C-F09F-4AB2-A1ED-B95A93E2E9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017D6A2-573E-4E03-BF5D-2A2F40AD9909}" type="slidenum">
              <a:rPr lang="en-GB" altLang="en-US" smtClean="0"/>
              <a:pPr/>
              <a:t>3</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r>
              <a:rPr lang="en-GB" sz="1200" b="0" i="0" kern="1200" dirty="0">
                <a:solidFill>
                  <a:schemeClr val="tx1"/>
                </a:solidFill>
                <a:effectLst/>
                <a:latin typeface="+mn-lt"/>
                <a:ea typeface="+mn-ea"/>
                <a:cs typeface="+mn-cs"/>
              </a:rPr>
              <a:t>A marketing mix always begins with a product to sell. In the early development phase of your product, it is extremely important to carry out extensive research on the life cycle of the product you are creating. </a:t>
            </a: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4</a:t>
            </a:fld>
            <a:endParaRPr lang="en-GB"/>
          </a:p>
        </p:txBody>
      </p:sp>
    </p:spTree>
    <p:extLst>
      <p:ext uri="{BB962C8B-B14F-4D97-AF65-F5344CB8AC3E}">
        <p14:creationId xmlns:p14="http://schemas.microsoft.com/office/powerpoint/2010/main" val="2876154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B22D64C7-ACAD-40FA-8B43-AA1172D68BF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77F60B08-49AD-4ABE-AFBB-B7076BA933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The most basic level is the </a:t>
            </a:r>
            <a:r>
              <a:rPr lang="en-US" altLang="en-US" b="1" dirty="0"/>
              <a:t>core</a:t>
            </a:r>
            <a:r>
              <a:rPr lang="en-US" altLang="en-US" dirty="0"/>
              <a:t> customer value, which addresses the question “What is the buyer really buying?”</a:t>
            </a:r>
          </a:p>
          <a:p>
            <a:pPr eaLnBrk="1" hangingPunct="1">
              <a:spcBef>
                <a:spcPct val="0"/>
              </a:spcBef>
            </a:pPr>
            <a:endParaRPr lang="en-US" altLang="en-US" dirty="0"/>
          </a:p>
          <a:p>
            <a:pPr eaLnBrk="1" hangingPunct="1">
              <a:spcBef>
                <a:spcPct val="0"/>
              </a:spcBef>
            </a:pPr>
            <a:r>
              <a:rPr lang="en-US" altLang="en-US" dirty="0"/>
              <a:t>At the second level, product planners must turn the core benefit into an </a:t>
            </a:r>
            <a:r>
              <a:rPr lang="en-US" altLang="en-US" b="1" dirty="0"/>
              <a:t>actual</a:t>
            </a:r>
            <a:r>
              <a:rPr lang="en-US" altLang="en-US" dirty="0"/>
              <a:t> product. They need to develop product and service features, design, a quality level, a brand name, and packaging. </a:t>
            </a:r>
          </a:p>
          <a:p>
            <a:pPr eaLnBrk="1" hangingPunct="1">
              <a:spcBef>
                <a:spcPct val="0"/>
              </a:spcBef>
            </a:pPr>
            <a:endParaRPr lang="en-US" altLang="en-US" dirty="0"/>
          </a:p>
          <a:p>
            <a:pPr eaLnBrk="1" hangingPunct="1">
              <a:spcBef>
                <a:spcPct val="0"/>
              </a:spcBef>
            </a:pPr>
            <a:r>
              <a:rPr lang="en-US" altLang="en-US" dirty="0"/>
              <a:t>Finally, product planners must build an </a:t>
            </a:r>
            <a:r>
              <a:rPr lang="en-US" altLang="en-US" b="1" dirty="0"/>
              <a:t>augmented</a:t>
            </a:r>
            <a:r>
              <a:rPr lang="en-US" altLang="en-US" dirty="0"/>
              <a:t> product around the core benefit and actual product by offering additional consumer services and benefits.</a:t>
            </a:r>
          </a:p>
        </p:txBody>
      </p:sp>
      <p:sp>
        <p:nvSpPr>
          <p:cNvPr id="28676" name="Slide Number Placeholder 3">
            <a:extLst>
              <a:ext uri="{FF2B5EF4-FFF2-40B4-BE49-F238E27FC236}">
                <a16:creationId xmlns:a16="http://schemas.microsoft.com/office/drawing/2014/main" id="{F7CED5FB-0CA8-4788-B3FE-CEAFC986C6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E456325-B879-44D9-A510-D053CFE1EEF7}" type="slidenum">
              <a:rPr lang="en-US" altLang="en-US">
                <a:latin typeface="Arial" panose="020B0604020202020204" pitchFamily="34" charset="0"/>
              </a:rPr>
              <a:pPr>
                <a:spcBef>
                  <a:spcPct val="0"/>
                </a:spcBef>
              </a:pPr>
              <a:t>5</a:t>
            </a:fld>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73F420C9-9394-40AC-A2A9-B818E1E03C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3D5F7CAE-67C6-427D-BB3C-37690B7A3F1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ea typeface="MS PGothic" panose="020B0600070205080204" pitchFamily="34" charset="-128"/>
            </a:endParaRPr>
          </a:p>
        </p:txBody>
      </p:sp>
      <p:sp>
        <p:nvSpPr>
          <p:cNvPr id="32772" name="Slide Number Placeholder 3">
            <a:extLst>
              <a:ext uri="{FF2B5EF4-FFF2-40B4-BE49-F238E27FC236}">
                <a16:creationId xmlns:a16="http://schemas.microsoft.com/office/drawing/2014/main" id="{4FA4611C-7795-4AA7-81ED-B072C4C6DBB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1BA6372-D50A-42F5-A340-B2A0F1D0BEBF}" type="slidenum">
              <a:rPr lang="en-GB" altLang="en-US" smtClean="0">
                <a:ea typeface="MS PGothic" panose="020B0600070205080204" pitchFamily="34" charset="-128"/>
              </a:rPr>
              <a:pPr/>
              <a:t>6</a:t>
            </a:fld>
            <a:endParaRPr lang="en-GB" altLang="en-US">
              <a:ea typeface="MS PGothic"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r>
              <a:rPr lang="en-GB" altLang="en-US" sz="2800" b="1" dirty="0"/>
              <a:t>Extension strategies: </a:t>
            </a:r>
            <a:r>
              <a:rPr lang="en-GB" sz="1200" b="0" i="0" kern="1200" dirty="0">
                <a:solidFill>
                  <a:schemeClr val="tx1"/>
                </a:solidFill>
                <a:effectLst/>
                <a:latin typeface="+mn-lt"/>
                <a:ea typeface="+mn-ea"/>
                <a:cs typeface="+mn-cs"/>
              </a:rPr>
              <a:t>Small companies can deploy the practice in the same way that large firms have, in order to increase sales of a product by offering variations. This aims to keep a product in the maturity phase of the </a:t>
            </a:r>
            <a:r>
              <a:rPr lang="en-GB" sz="1200" b="0" i="0" u="sng" kern="1200" dirty="0">
                <a:solidFill>
                  <a:schemeClr val="tx1"/>
                </a:solidFill>
                <a:effectLst/>
                <a:latin typeface="+mn-lt"/>
                <a:ea typeface="+mn-ea"/>
                <a:cs typeface="+mn-cs"/>
                <a:hlinkClick r:id="rId3"/>
              </a:rPr>
              <a:t>marketing product lifecycle</a:t>
            </a:r>
            <a:r>
              <a:rPr lang="en-GB" sz="1200" b="0" i="0" u="sng"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rather than going into decline. </a:t>
            </a:r>
          </a:p>
          <a:p>
            <a:pPr marL="0" lvl="0" indent="0">
              <a:buFont typeface="Arial" panose="020B0604020202020204" pitchFamily="34" charset="0"/>
              <a:buNone/>
            </a:pPr>
            <a:endParaRPr lang="en-GB" sz="1200" b="0" i="0" kern="1200" dirty="0">
              <a:solidFill>
                <a:schemeClr val="tx1"/>
              </a:solidFill>
              <a:effectLst/>
              <a:latin typeface="+mn-lt"/>
              <a:ea typeface="+mn-ea"/>
              <a:cs typeface="+mn-cs"/>
            </a:endParaRPr>
          </a:p>
          <a:p>
            <a:pPr marL="0" lvl="0" indent="0">
              <a:buFont typeface="Arial" panose="020B0604020202020204" pitchFamily="34" charset="0"/>
              <a:buNone/>
            </a:pPr>
            <a:r>
              <a:rPr lang="en-GB" sz="1200" b="0" i="0" kern="1200" dirty="0">
                <a:solidFill>
                  <a:schemeClr val="tx1"/>
                </a:solidFill>
                <a:effectLst/>
                <a:latin typeface="+mn-lt"/>
                <a:ea typeface="+mn-ea"/>
                <a:cs typeface="+mn-cs"/>
              </a:rPr>
              <a:t>Product extension is the strategy of placing an established product's brand name on a new product that is in the same category. </a:t>
            </a:r>
          </a:p>
          <a:p>
            <a:pPr marL="0" lvl="0" indent="0">
              <a:buFont typeface="Arial" panose="020B0604020202020204" pitchFamily="34" charset="0"/>
              <a:buNone/>
            </a:pPr>
            <a:endParaRPr lang="en-GB" altLang="en-US" sz="2800" dirty="0"/>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product</a:t>
            </a:r>
            <a:r>
              <a:rPr lang="en-GB" sz="1200" kern="1200" dirty="0">
                <a:solidFill>
                  <a:schemeClr val="tx1"/>
                </a:solidFill>
                <a:effectLst/>
                <a:latin typeface="+mn-lt"/>
                <a:ea typeface="+mn-ea"/>
                <a:cs typeface="+mn-cs"/>
              </a:rPr>
              <a:t>– New and improved versions of the product can be released… version 2.0 and then version 3.0.</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price</a:t>
            </a:r>
            <a:r>
              <a:rPr lang="en-GB" sz="1200" kern="1200" dirty="0">
                <a:solidFill>
                  <a:schemeClr val="tx1"/>
                </a:solidFill>
                <a:effectLst/>
                <a:latin typeface="+mn-lt"/>
                <a:ea typeface="+mn-ea"/>
                <a:cs typeface="+mn-cs"/>
              </a:rPr>
              <a:t>– Price can be lowered to allow new customers to buy it.</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place</a:t>
            </a:r>
            <a:r>
              <a:rPr lang="en-GB" sz="1200" kern="1200" dirty="0">
                <a:solidFill>
                  <a:schemeClr val="tx1"/>
                </a:solidFill>
                <a:effectLst/>
                <a:latin typeface="+mn-lt"/>
                <a:ea typeface="+mn-ea"/>
                <a:cs typeface="+mn-cs"/>
              </a:rPr>
              <a:t>– Products can be sold in different countries or territories to gain more sales.</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promotion</a:t>
            </a:r>
            <a:r>
              <a:rPr lang="en-GB" sz="1200" kern="1200" dirty="0">
                <a:solidFill>
                  <a:schemeClr val="tx1"/>
                </a:solidFill>
                <a:effectLst/>
                <a:latin typeface="+mn-lt"/>
                <a:ea typeface="+mn-ea"/>
                <a:cs typeface="+mn-cs"/>
              </a:rPr>
              <a:t>– Different advertising or sales promotion techniques can prolong the life of the product, giving it a new image.</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packaging</a:t>
            </a:r>
            <a:r>
              <a:rPr lang="en-GB" sz="1200" kern="1200" dirty="0">
                <a:solidFill>
                  <a:schemeClr val="tx1"/>
                </a:solidFill>
                <a:effectLst/>
                <a:latin typeface="+mn-lt"/>
                <a:ea typeface="+mn-ea"/>
                <a:cs typeface="+mn-cs"/>
              </a:rPr>
              <a:t>– The style of the packaging may be changed to give the appearance of a new and improved product.</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usage</a:t>
            </a:r>
            <a:r>
              <a:rPr lang="en-GB" sz="1200" kern="1200" dirty="0">
                <a:solidFill>
                  <a:schemeClr val="tx1"/>
                </a:solidFill>
                <a:effectLst/>
                <a:latin typeface="+mn-lt"/>
                <a:ea typeface="+mn-ea"/>
                <a:cs typeface="+mn-cs"/>
              </a:rPr>
              <a:t>– Existing customers can be encouraged to buy more of the product or to use it in a different way. For example breakfast cereals used advertising to show consumers eating cereal at different times of the day.</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name</a:t>
            </a:r>
            <a:r>
              <a:rPr lang="en-GB" sz="1200" kern="1200" dirty="0">
                <a:solidFill>
                  <a:schemeClr val="tx1"/>
                </a:solidFill>
                <a:effectLst/>
                <a:latin typeface="+mn-lt"/>
                <a:ea typeface="+mn-ea"/>
                <a:cs typeface="+mn-cs"/>
              </a:rPr>
              <a:t>– If a product has suffered from bad publicity and sales are falling, a tried and tested technique is to simply change the name of the product.</a:t>
            </a:r>
          </a:p>
          <a:p>
            <a:endParaRPr lang="en-GB" altLang="en-US" sz="2800" dirty="0"/>
          </a:p>
          <a:p>
            <a:pPr marL="0" lvl="0" indent="0">
              <a:buFont typeface="Arial" panose="020B0604020202020204" pitchFamily="34" charset="0"/>
              <a:buNone/>
            </a:pPr>
            <a:r>
              <a:rPr lang="en-GB" altLang="en-US" sz="2800" b="1" dirty="0"/>
              <a:t>Specialist versions</a:t>
            </a:r>
          </a:p>
          <a:p>
            <a:pPr marL="0" lvl="0" indent="0">
              <a:buFont typeface="Arial" panose="020B0604020202020204" pitchFamily="34" charset="0"/>
              <a:buNone/>
            </a:pPr>
            <a:endParaRPr lang="en-GB" altLang="en-US" sz="2800" b="1" dirty="0"/>
          </a:p>
          <a:p>
            <a:pPr marL="0" lvl="0" indent="0">
              <a:buFont typeface="Arial" panose="020B0604020202020204" pitchFamily="34" charset="0"/>
              <a:buNone/>
            </a:pPr>
            <a:r>
              <a:rPr lang="en-GB" altLang="en-US" sz="2800" b="1" dirty="0"/>
              <a:t>Packaging: </a:t>
            </a:r>
            <a:r>
              <a:rPr lang="en-GB" altLang="en-US" sz="2800" b="0" dirty="0"/>
              <a:t>L</a:t>
            </a:r>
            <a:r>
              <a:rPr lang="en-GB" sz="1200" b="0" i="0" kern="1200" dirty="0">
                <a:solidFill>
                  <a:schemeClr val="tx1"/>
                </a:solidFill>
                <a:effectLst/>
                <a:latin typeface="+mn-lt"/>
                <a:ea typeface="+mn-ea"/>
                <a:cs typeface="+mn-cs"/>
              </a:rPr>
              <a:t>eading brands understand the importance of packaging not only in keeping their goods safe, fresh, and protected, but also as an essential part of their branding and marketing efforts. Your packaging is the signature you leave everywhere.</a:t>
            </a:r>
          </a:p>
          <a:p>
            <a:pPr marL="0" lvl="0" indent="0">
              <a:buFont typeface="Arial" panose="020B0604020202020204" pitchFamily="34" charset="0"/>
              <a:buNone/>
            </a:pPr>
            <a:endParaRPr lang="en-GB" altLang="en-US" sz="2800" b="1" dirty="0"/>
          </a:p>
        </p:txBody>
      </p:sp>
      <p:sp>
        <p:nvSpPr>
          <p:cNvPr id="4" name="Slide Number Placeholder 3"/>
          <p:cNvSpPr>
            <a:spLocks noGrp="1"/>
          </p:cNvSpPr>
          <p:nvPr>
            <p:ph type="sldNum" sz="quarter" idx="5"/>
          </p:nvPr>
        </p:nvSpPr>
        <p:spPr/>
        <p:txBody>
          <a:bodyPr/>
          <a:lstStyle/>
          <a:p>
            <a:fld id="{05A5AA75-38C3-4CD8-A0CC-2519A0D456E8}" type="slidenum">
              <a:rPr lang="en-GB" smtClean="0"/>
              <a:t>7</a:t>
            </a:fld>
            <a:endParaRPr lang="en-GB"/>
          </a:p>
        </p:txBody>
      </p:sp>
    </p:spTree>
    <p:extLst>
      <p:ext uri="{BB962C8B-B14F-4D97-AF65-F5344CB8AC3E}">
        <p14:creationId xmlns:p14="http://schemas.microsoft.com/office/powerpoint/2010/main" val="9233342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well as extending existing products, new products are important – </a:t>
            </a:r>
            <a:r>
              <a:rPr lang="en-GB" b="1" dirty="0"/>
              <a:t>why?</a:t>
            </a:r>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10</a:t>
            </a:fld>
            <a:endParaRPr lang="en-GB"/>
          </a:p>
        </p:txBody>
      </p:sp>
    </p:spTree>
    <p:extLst>
      <p:ext uri="{BB962C8B-B14F-4D97-AF65-F5344CB8AC3E}">
        <p14:creationId xmlns:p14="http://schemas.microsoft.com/office/powerpoint/2010/main" val="9298390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11</a:t>
            </a:fld>
            <a:endParaRPr lang="en-GB"/>
          </a:p>
        </p:txBody>
      </p:sp>
    </p:spTree>
    <p:extLst>
      <p:ext uri="{BB962C8B-B14F-4D97-AF65-F5344CB8AC3E}">
        <p14:creationId xmlns:p14="http://schemas.microsoft.com/office/powerpoint/2010/main" val="22977814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Services are slightly different to products in that:</a:t>
            </a:r>
          </a:p>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13</a:t>
            </a:fld>
            <a:endParaRPr lang="en-GB"/>
          </a:p>
        </p:txBody>
      </p:sp>
    </p:spTree>
    <p:extLst>
      <p:ext uri="{BB962C8B-B14F-4D97-AF65-F5344CB8AC3E}">
        <p14:creationId xmlns:p14="http://schemas.microsoft.com/office/powerpoint/2010/main" val="33235222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r>
              <a:rPr lang="en-GB" sz="1200" b="0" i="0" kern="1200" dirty="0">
                <a:solidFill>
                  <a:schemeClr val="tx1"/>
                </a:solidFill>
                <a:effectLst/>
                <a:latin typeface="+mn-lt"/>
                <a:ea typeface="+mn-ea"/>
                <a:cs typeface="+mn-cs"/>
              </a:rPr>
              <a:t>Pricing is an extremely important component to your marketing mix as it determines your profit and costing of your product. Altering the price of a product can affect the entire marketing strategy, whilst also affecting the sales and demand of your product.</a:t>
            </a:r>
          </a:p>
          <a:p>
            <a:pPr lvl="0" algn="just"/>
            <a:endParaRPr lang="en-GB" altLang="en-US" sz="1200" b="0" i="0" kern="1200" dirty="0">
              <a:solidFill>
                <a:schemeClr val="tx1"/>
              </a:solidFill>
              <a:effectLst/>
              <a:latin typeface="+mn-lt"/>
              <a:ea typeface="+mn-ea"/>
              <a:cs typeface="+mn-cs"/>
            </a:endParaRPr>
          </a:p>
          <a:p>
            <a:pPr lvl="0" algn="just"/>
            <a:r>
              <a:rPr lang="en-GB" sz="1200" b="0" i="0" kern="1200" dirty="0">
                <a:solidFill>
                  <a:schemeClr val="tx1"/>
                </a:solidFill>
                <a:effectLst/>
                <a:latin typeface="+mn-lt"/>
                <a:ea typeface="+mn-ea"/>
                <a:cs typeface="+mn-cs"/>
              </a:rPr>
              <a:t>Pricing also helps consumers to determine the perception of your product.</a:t>
            </a:r>
            <a:endParaRPr lang="en-GB" altLang="en-US" sz="4400" b="0" dirty="0"/>
          </a:p>
          <a:p>
            <a:pPr lvl="0" algn="just"/>
            <a:endParaRPr lang="en-GB" altLang="en-US" sz="4400" b="0" dirty="0"/>
          </a:p>
          <a:p>
            <a:pPr lvl="0" algn="just"/>
            <a:r>
              <a:rPr lang="en-GB" altLang="en-US" sz="4400" b="0" dirty="0"/>
              <a:t>What pricing strategies do you know?</a:t>
            </a:r>
          </a:p>
          <a:p>
            <a:pPr lvl="0" algn="just"/>
            <a:endParaRPr lang="en-GB" altLang="en-US" sz="4400" b="1" dirty="0"/>
          </a:p>
          <a:p>
            <a:pPr lvl="0" algn="just"/>
            <a:endParaRPr lang="en-GB" altLang="en-US" sz="4400" b="1" dirty="0"/>
          </a:p>
          <a:p>
            <a:pPr lvl="0" algn="just"/>
            <a:r>
              <a:rPr lang="en-GB" altLang="en-US" sz="4400" b="1" dirty="0"/>
              <a:t>Penetration: </a:t>
            </a:r>
            <a:r>
              <a:rPr lang="en-GB" sz="1200" b="0" i="0" kern="1200" dirty="0">
                <a:solidFill>
                  <a:schemeClr val="tx1"/>
                </a:solidFill>
                <a:effectLst/>
                <a:latin typeface="+mn-lt"/>
                <a:ea typeface="+mn-ea"/>
                <a:cs typeface="+mn-cs"/>
              </a:rPr>
              <a:t>Market penetration pricing is a pricing strategy that sets a low initial price for a product. The goal is to quickly attract new customers based on the low cost. The strategy is most effective for increasing market share and sales volume while discouraging competition.</a:t>
            </a:r>
            <a:endParaRPr lang="en-GB" altLang="en-US" sz="4400" b="0" dirty="0"/>
          </a:p>
          <a:p>
            <a:pPr lvl="0" algn="just"/>
            <a:endParaRPr lang="en-GB" altLang="en-US" sz="4400" b="0" dirty="0"/>
          </a:p>
          <a:p>
            <a:pPr lvl="0" algn="just"/>
            <a:r>
              <a:rPr lang="en-GB" altLang="en-US" sz="4400" b="1" dirty="0"/>
              <a:t>Skimming: </a:t>
            </a:r>
            <a:r>
              <a:rPr lang="en-GB" sz="1200" b="0" i="0" kern="1200" dirty="0">
                <a:solidFill>
                  <a:schemeClr val="tx1"/>
                </a:solidFill>
                <a:effectLst/>
                <a:latin typeface="+mn-lt"/>
                <a:ea typeface="+mn-ea"/>
                <a:cs typeface="+mn-cs"/>
              </a:rPr>
              <a:t>Price skimming is a pricing strategy in which a marketer sets a relatively high initial price for a product or service at first, then lowers the price over time. As the demand of the first customers is satisfied, the firm lowers the price to attract another, more price-sensitive segment.</a:t>
            </a:r>
            <a:endParaRPr lang="en-GB" altLang="en-US" sz="4400" b="0" dirty="0"/>
          </a:p>
          <a:p>
            <a:pPr lvl="0" algn="just"/>
            <a:endParaRPr lang="en-GB" altLang="en-US" sz="4400" b="1" dirty="0"/>
          </a:p>
          <a:p>
            <a:pPr lvl="0" algn="just"/>
            <a:r>
              <a:rPr lang="en-GB" altLang="en-US" sz="4400" b="1" dirty="0"/>
              <a:t>Loss leaders: </a:t>
            </a:r>
            <a:r>
              <a:rPr lang="en-GB" sz="1200" b="0" i="0" kern="1200" dirty="0">
                <a:solidFill>
                  <a:schemeClr val="tx1"/>
                </a:solidFill>
                <a:effectLst/>
                <a:latin typeface="+mn-lt"/>
                <a:ea typeface="+mn-ea"/>
                <a:cs typeface="+mn-cs"/>
              </a:rPr>
              <a:t>Loss leader pricing is a marketing strategy that involves selecting one or more retail products to be sold below cost – at a loss to the retailer – in order to get customers in the door. The loss leaders are the products being sold at such low prices as an enticement to buyers to step foot in the store.</a:t>
            </a:r>
          </a:p>
          <a:p>
            <a:pPr lvl="0" algn="just"/>
            <a:endParaRPr lang="en-GB" altLang="en-US" sz="4400" b="1" dirty="0"/>
          </a:p>
          <a:p>
            <a:pPr lvl="0" algn="just"/>
            <a:r>
              <a:rPr lang="en-GB" altLang="en-US" sz="4400" b="1" dirty="0"/>
              <a:t>Competitor based: </a:t>
            </a:r>
            <a:r>
              <a:rPr lang="en-GB" altLang="en-US" sz="4400" b="0" dirty="0"/>
              <a:t>T</a:t>
            </a:r>
            <a:r>
              <a:rPr lang="en-GB" sz="1200" b="0" i="0" kern="1200" dirty="0">
                <a:solidFill>
                  <a:schemeClr val="tx1"/>
                </a:solidFill>
                <a:effectLst/>
                <a:latin typeface="+mn-lt"/>
                <a:ea typeface="+mn-ea"/>
                <a:cs typeface="+mn-cs"/>
              </a:rPr>
              <a:t>his pricing strategy focuses on the existing market rate (or going rate) for a company's product or service; it doesn't take into account the cost of their product or consumer demand. Instead, a competition-based pricing strategy uses the competitors' prices as a benchmark.</a:t>
            </a:r>
          </a:p>
          <a:p>
            <a:pPr lvl="0" algn="just"/>
            <a:endParaRPr lang="en-GB" altLang="en-US" sz="4400" b="1" dirty="0"/>
          </a:p>
          <a:p>
            <a:pPr lvl="0" algn="just"/>
            <a:r>
              <a:rPr lang="en-GB" altLang="en-US" sz="4400" b="1" dirty="0"/>
              <a:t>Discount: </a:t>
            </a:r>
            <a:r>
              <a:rPr lang="en-GB" altLang="en-US" sz="4400" b="0" dirty="0"/>
              <a:t>Offering goods at a lower price to get customers in the door </a:t>
            </a:r>
          </a:p>
          <a:p>
            <a:pPr lvl="0" algn="just"/>
            <a:endParaRPr lang="en-GB" altLang="en-US" sz="4400" b="0" dirty="0"/>
          </a:p>
          <a:p>
            <a:pPr lvl="0" algn="just"/>
            <a:endParaRPr lang="en-GB" altLang="en-US" sz="4400" b="1" dirty="0"/>
          </a:p>
        </p:txBody>
      </p:sp>
      <p:sp>
        <p:nvSpPr>
          <p:cNvPr id="4" name="Slide Number Placeholder 3"/>
          <p:cNvSpPr>
            <a:spLocks noGrp="1"/>
          </p:cNvSpPr>
          <p:nvPr>
            <p:ph type="sldNum" sz="quarter" idx="5"/>
          </p:nvPr>
        </p:nvSpPr>
        <p:spPr/>
        <p:txBody>
          <a:bodyPr/>
          <a:lstStyle/>
          <a:p>
            <a:fld id="{05A5AA75-38C3-4CD8-A0CC-2519A0D456E8}" type="slidenum">
              <a:rPr lang="en-GB" smtClean="0"/>
              <a:t>14</a:t>
            </a:fld>
            <a:endParaRPr lang="en-GB"/>
          </a:p>
        </p:txBody>
      </p:sp>
    </p:spTree>
    <p:extLst>
      <p:ext uri="{BB962C8B-B14F-4D97-AF65-F5344CB8AC3E}">
        <p14:creationId xmlns:p14="http://schemas.microsoft.com/office/powerpoint/2010/main" val="1332144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Online vs high street</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To make sure you position your product in the best possible place, it’s vital to understand your customer and what their shopping habits may be.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Examples of distribution strategies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Intensive: Firms that choose an </a:t>
            </a:r>
            <a:r>
              <a:rPr lang="en-GB" sz="1200" b="1" i="0" u="none" strike="noStrike" kern="1200" dirty="0">
                <a:solidFill>
                  <a:schemeClr val="tx1"/>
                </a:solidFill>
                <a:effectLst/>
                <a:latin typeface="+mn-lt"/>
                <a:ea typeface="+mn-ea"/>
                <a:cs typeface="+mn-cs"/>
              </a:rPr>
              <a:t>intensive distribution</a:t>
            </a:r>
            <a:r>
              <a:rPr lang="en-GB" sz="1200" b="0" i="0" kern="1200" dirty="0">
                <a:solidFill>
                  <a:schemeClr val="tx1"/>
                </a:solidFill>
                <a:effectLst/>
                <a:latin typeface="+mn-lt"/>
                <a:ea typeface="+mn-ea"/>
                <a:cs typeface="+mn-cs"/>
              </a:rPr>
              <a:t> strategy try to sell their products in as many outlets as possible. Intensive distribution strategies are often used for convenience offerings—products customers purchase on the spot without much shopping around. Soft drinks and newspapers are an example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Exclusive: </a:t>
            </a:r>
            <a:r>
              <a:rPr lang="en-GB" sz="1200" b="1" i="0" u="none" strike="noStrike" kern="1200" dirty="0">
                <a:solidFill>
                  <a:schemeClr val="tx1"/>
                </a:solidFill>
                <a:effectLst/>
                <a:latin typeface="+mn-lt"/>
                <a:ea typeface="+mn-ea"/>
                <a:cs typeface="+mn-cs"/>
              </a:rPr>
              <a:t>Exclusive distribution</a:t>
            </a:r>
            <a:r>
              <a:rPr lang="en-GB" sz="1200" b="0" i="0" kern="1200" dirty="0">
                <a:solidFill>
                  <a:schemeClr val="tx1"/>
                </a:solidFill>
                <a:effectLst/>
                <a:latin typeface="+mn-lt"/>
                <a:ea typeface="+mn-ea"/>
                <a:cs typeface="+mn-cs"/>
              </a:rPr>
              <a:t> involves selling products through one or very few outlets. Most students often think exclusive means high priced, but that’s not always the case. Exclusive simply means limiting distribution to only one outlet in any area, and can be a strategic decision based on applying the scarcity principle to creating demand.</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Selective: </a:t>
            </a:r>
            <a:r>
              <a:rPr lang="en-GB" sz="1200" b="1" i="0" kern="1200" dirty="0">
                <a:solidFill>
                  <a:schemeClr val="tx1"/>
                </a:solidFill>
                <a:effectLst/>
                <a:latin typeface="+mn-lt"/>
                <a:ea typeface="+mn-ea"/>
                <a:cs typeface="+mn-cs"/>
              </a:rPr>
              <a:t>Selective distribution</a:t>
            </a:r>
            <a:r>
              <a:rPr lang="en-GB" sz="1200" b="0" i="0" kern="1200" dirty="0">
                <a:solidFill>
                  <a:schemeClr val="tx1"/>
                </a:solidFill>
                <a:effectLst/>
                <a:latin typeface="+mn-lt"/>
                <a:ea typeface="+mn-ea"/>
                <a:cs typeface="+mn-cs"/>
              </a:rPr>
              <a:t> is a strategy where a producer sells its products or services in a few exclusively chosen retail outlets in a specific geographical area. Often a criteria to meet.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Franchising: A strategy for business expansion. Where implemented, a franchisor licenses its know-how, procedures, intellectual property, use of its </a:t>
            </a:r>
            <a:r>
              <a:rPr lang="en-GB" sz="1200" b="0" i="0" u="none" strike="noStrike" kern="1200" dirty="0">
                <a:solidFill>
                  <a:schemeClr val="tx1"/>
                </a:solidFill>
                <a:effectLst/>
                <a:latin typeface="+mn-lt"/>
                <a:ea typeface="+mn-ea"/>
                <a:cs typeface="+mn-cs"/>
                <a:hlinkClick r:id="rId3" tooltip="Business model"/>
              </a:rPr>
              <a:t>business model</a:t>
            </a:r>
            <a:r>
              <a:rPr lang="en-GB" sz="1200" b="0" i="0" kern="1200" dirty="0">
                <a:solidFill>
                  <a:schemeClr val="tx1"/>
                </a:solidFill>
                <a:effectLst/>
                <a:latin typeface="+mn-lt"/>
                <a:ea typeface="+mn-ea"/>
                <a:cs typeface="+mn-cs"/>
              </a:rPr>
              <a:t>, brand, and rights to sell its branded products and services to a franchisee. In return the franchisee pays certain fees and agrees to comply with certain obligations, typically set out in a Franchise Agreement.</a:t>
            </a:r>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18</a:t>
            </a:fld>
            <a:endParaRPr lang="en-GB"/>
          </a:p>
        </p:txBody>
      </p:sp>
    </p:spTree>
    <p:extLst>
      <p:ext uri="{BB962C8B-B14F-4D97-AF65-F5344CB8AC3E}">
        <p14:creationId xmlns:p14="http://schemas.microsoft.com/office/powerpoint/2010/main" val="1942964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Promotion is an element that can boost sales and brand recognition through advertising, sales promotion, sales organisation, and public relations.</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When is the best time to promote my product?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What is the strategy my competitors are using?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Should I use social media to promote the product?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How can I send marketing messages to my target audience?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What marketing channel is the best to promote my product for my audience?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promotional strategy you use is also dependent on your budget, your communication and how you want to get your message across, and your target market.</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19</a:t>
            </a:fld>
            <a:endParaRPr lang="en-GB"/>
          </a:p>
        </p:txBody>
      </p:sp>
    </p:spTree>
    <p:extLst>
      <p:ext uri="{BB962C8B-B14F-4D97-AF65-F5344CB8AC3E}">
        <p14:creationId xmlns:p14="http://schemas.microsoft.com/office/powerpoint/2010/main" val="32257315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https://blog.ideacafe.com/7-types-promotion</a:t>
            </a:r>
            <a:endParaRPr lang="en-GB" dirty="0"/>
          </a:p>
          <a:p>
            <a:endParaRPr lang="en-GB" dirty="0"/>
          </a:p>
          <a:p>
            <a:r>
              <a:rPr lang="en-GB" sz="1200" b="1" i="0" kern="1200" dirty="0">
                <a:solidFill>
                  <a:schemeClr val="tx1"/>
                </a:solidFill>
                <a:effectLst/>
                <a:latin typeface="+mn-lt"/>
                <a:ea typeface="+mn-ea"/>
                <a:cs typeface="+mn-cs"/>
              </a:rPr>
              <a:t>Personal Selling</a:t>
            </a:r>
            <a:r>
              <a:rPr lang="en-GB" sz="1200" b="0" i="0" kern="1200" dirty="0">
                <a:solidFill>
                  <a:schemeClr val="tx1"/>
                </a:solidFill>
                <a:effectLst/>
                <a:latin typeface="+mn-lt"/>
                <a:ea typeface="+mn-ea"/>
                <a:cs typeface="+mn-cs"/>
              </a:rPr>
              <a:t>       </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Personal selling is the oldest form of promotion. It takes place generally face to face or over the telephone, when a company representative speaks with someone in charge of purchasing decisions (such as a manger, consumer, or company buyer) and persuades them to place an order.</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advantage of personal selling is that </a:t>
            </a:r>
            <a:r>
              <a:rPr lang="en-GB" sz="1200" b="0" i="0" kern="1200" dirty="0">
                <a:solidFill>
                  <a:schemeClr val="tx1"/>
                </a:solidFill>
                <a:effectLst/>
                <a:latin typeface="+mn-lt"/>
                <a:ea typeface="+mn-ea"/>
                <a:cs typeface="+mn-cs"/>
                <a:hlinkClick r:id="rId4"/>
              </a:rPr>
              <a:t>the message is always custom-tailored</a:t>
            </a:r>
            <a:r>
              <a:rPr lang="en-GB" sz="1200" b="0" i="0" kern="1200" dirty="0">
                <a:solidFill>
                  <a:schemeClr val="tx1"/>
                </a:solidFill>
                <a:effectLst/>
                <a:latin typeface="+mn-lt"/>
                <a:ea typeface="+mn-ea"/>
                <a:cs typeface="+mn-cs"/>
              </a:rPr>
              <a:t> to the prospective customer. If the consumer doesn't understand or respond to one message, the sales rep can take a different approach in order to address the customer's needs better.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Unfortunately, the in-person nature of personal selling can also be a major drawback. Personal selling is labour intensive and many sales reps have a personality that does not quite resonate with the client. Many people have experienced sales people who were overly aggressive, annoying, or repetitive in their pitch, and this can turn off customers.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Social Media Marketing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Mastering social media is a must-have if you intend for your business to survive a competitive marketplace. Even if you feel like social channels are wasting too much time, you have no excuse.  Nine out of 10 companies report they don’t have the requisite skills to leverage social media as a business tool.</a:t>
            </a:r>
          </a:p>
          <a:p>
            <a:br>
              <a:rPr lang="en-GB" sz="1200" b="1"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Direct Marketing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Direct marketing is a form of promotion where the company reaches out directly to the prospective client using mail or other media. Direct mail is the best-known version of this, and it is often cheaper than traditional forms of advertising. Direct mail makes it possible to precisely tailor your message and laser-target your market. (Direct mail should always be selectively sent to people who are likely to buy, rather than shipped out to everyone in a database.)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advantage is that direct marketing promotions are easy and fast to roll out. It's often possible to design and mail a promotion within a few days or weeks. It's also an effective way to test out prices and products while keeping control of which customer receives which promotion or offer.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Unfortunately, direct marketing, in particular direct mail, is often viewed by customers as "junk mail." Therefore, companies run the risk of being seen as obtrusive.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General Advertising</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err="1">
                <a:solidFill>
                  <a:schemeClr val="tx1"/>
                </a:solidFill>
                <a:effectLst/>
                <a:latin typeface="+mn-lt"/>
                <a:ea typeface="+mn-ea"/>
                <a:cs typeface="+mn-cs"/>
              </a:rPr>
              <a:t>Advertising</a:t>
            </a:r>
            <a:r>
              <a:rPr lang="en-GB" sz="1200" b="0" i="0" kern="1200" dirty="0">
                <a:solidFill>
                  <a:schemeClr val="tx1"/>
                </a:solidFill>
                <a:effectLst/>
                <a:latin typeface="+mn-lt"/>
                <a:ea typeface="+mn-ea"/>
                <a:cs typeface="+mn-cs"/>
              </a:rPr>
              <a:t> refers to impersonal paid promotions which use mass media to deliver a message. These include things like newspaper or magazine space ads, TV spots, Internet banners, and outdoor billboards or posters.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upside of advertising is it's an excellent way to reach a large numbers of people. Though it's not targeted, it can be an excellent way to do a branding campaign or boost awareness.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Unfortunately, because advertising is not very targeted the return on investment tends to be lower. In industries where everyone advertises, the ads may also get "lost in the noise."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Public Relations</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hlinkClick r:id="rId5"/>
              </a:rPr>
              <a:t>Public relations is the art of using non-paid media</a:t>
            </a:r>
            <a:r>
              <a:rPr lang="en-GB" sz="1200" b="0" i="0" kern="1200" dirty="0">
                <a:solidFill>
                  <a:schemeClr val="tx1"/>
                </a:solidFill>
                <a:effectLst/>
                <a:latin typeface="+mn-lt"/>
                <a:ea typeface="+mn-ea"/>
                <a:cs typeface="+mn-cs"/>
              </a:rPr>
              <a:t> (such as news) to draw attention to the company. Sending out press releases announcing news is the best-known form of public relations, but there are many other methods also.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major benefit of public relations is the effect of a single "success" is much greater than nearly any other form of promotion. Third party sources like newspapers are seen as much more authoritative and trustworthy, and far more people read the articles in a newspaper than look at the ads.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However, traditional news is no longer as widely read by the public as it once was, so traditional PR efforts are also less effective.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Sponsorship</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err="1">
                <a:solidFill>
                  <a:schemeClr val="tx1"/>
                </a:solidFill>
                <a:effectLst/>
                <a:latin typeface="+mn-lt"/>
                <a:ea typeface="+mn-ea"/>
                <a:cs typeface="+mn-cs"/>
              </a:rPr>
              <a:t>Sponsorship</a:t>
            </a:r>
            <a:r>
              <a:rPr lang="en-GB" sz="1200" b="0" i="0" kern="1200" dirty="0">
                <a:solidFill>
                  <a:schemeClr val="tx1"/>
                </a:solidFill>
                <a:effectLst/>
                <a:latin typeface="+mn-lt"/>
                <a:ea typeface="+mn-ea"/>
                <a:cs typeface="+mn-cs"/>
              </a:rPr>
              <a:t> generally involves supplying resources (such as money) to a group or an event in exchange for advertising or publicity. Companies will often help fund athletes, teams, or events in exchange for having their logo prominently visible, for example.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Sponsorship provides an excellent way to "buy" publicity and place the company logo somewhere people pay close attention -- such as on the clothing of a well-liked athlete. The downside is sponsorship is often extremely expensive and may not provide the ROI of other advertising methods, and there is a risk if the sponsored individual does something unpopular that it will reflect badly on the company.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Sales Promotion</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Sales promotions use short-term offers or </a:t>
            </a:r>
            <a:r>
              <a:rPr lang="en-GB" sz="1200" b="0" i="0" kern="1200" dirty="0">
                <a:solidFill>
                  <a:schemeClr val="tx1"/>
                </a:solidFill>
                <a:effectLst/>
                <a:latin typeface="+mn-lt"/>
                <a:ea typeface="+mn-ea"/>
                <a:cs typeface="+mn-cs"/>
                <a:hlinkClick r:id="rId6"/>
              </a:rPr>
              <a:t>giveaways such as promotional pens</a:t>
            </a:r>
            <a:r>
              <a:rPr lang="en-GB" sz="1200" b="0" i="0" kern="1200" dirty="0">
                <a:solidFill>
                  <a:schemeClr val="tx1"/>
                </a:solidFill>
                <a:effectLst/>
                <a:latin typeface="+mn-lt"/>
                <a:ea typeface="+mn-ea"/>
                <a:cs typeface="+mn-cs"/>
              </a:rPr>
              <a:t> to incentivise a purchase.</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idea is that customers will feel compelled to "act now" to take advantage of the limited time offer, or will be more likely to prefer a brand they've received something useful. However, too many short-term sales promotions can increase customer price sensitivity or eliminate the response.</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Digital Promotions</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All web-/ digital device-focused promotions fall under the category of digital promotion, from online advertising to social media to viral and "advergaming."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Digital tends to be much cheaper and faster to create, however consumers are largely desensitised to digital methods due to a high level of "spam." The response rate of digital promotions tends to be low.</a:t>
            </a:r>
          </a:p>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20</a:t>
            </a:fld>
            <a:endParaRPr lang="en-GB"/>
          </a:p>
        </p:txBody>
      </p:sp>
    </p:spTree>
    <p:extLst>
      <p:ext uri="{BB962C8B-B14F-4D97-AF65-F5344CB8AC3E}">
        <p14:creationId xmlns:p14="http://schemas.microsoft.com/office/powerpoint/2010/main" val="24520568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his includes whether or not your target audience is large enough, and if there is a large enough demand for your product or not.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Consumers aren’t the only important people to consider in your marketing strategy, you also have to take into the account the people who will be delivering the marketing and sales of your product. To make sure you deliver excellent service and marketing, you’ll need people who are fully trained for the job, whether this is customer service assistants, copywriters, designers or a sales representative for example.</a:t>
            </a:r>
          </a:p>
          <a:p>
            <a:endParaRPr lang="en-GB" dirty="0"/>
          </a:p>
          <a:p>
            <a:endParaRPr lang="en-GB" dirty="0"/>
          </a:p>
          <a:p>
            <a:r>
              <a:rPr lang="en-GB" dirty="0"/>
              <a:t>https://www.focus7international.com/2018/05/29/understanding-the-7ps-of-a-marketing-mix/</a:t>
            </a:r>
          </a:p>
        </p:txBody>
      </p:sp>
      <p:sp>
        <p:nvSpPr>
          <p:cNvPr id="4" name="Slide Number Placeholder 3"/>
          <p:cNvSpPr>
            <a:spLocks noGrp="1"/>
          </p:cNvSpPr>
          <p:nvPr>
            <p:ph type="sldNum" sz="quarter" idx="5"/>
          </p:nvPr>
        </p:nvSpPr>
        <p:spPr/>
        <p:txBody>
          <a:bodyPr/>
          <a:lstStyle/>
          <a:p>
            <a:fld id="{05A5AA75-38C3-4CD8-A0CC-2519A0D456E8}" type="slidenum">
              <a:rPr lang="en-GB" smtClean="0"/>
              <a:t>21</a:t>
            </a:fld>
            <a:endParaRPr lang="en-GB"/>
          </a:p>
        </p:txBody>
      </p:sp>
    </p:spTree>
    <p:extLst>
      <p:ext uri="{BB962C8B-B14F-4D97-AF65-F5344CB8AC3E}">
        <p14:creationId xmlns:p14="http://schemas.microsoft.com/office/powerpoint/2010/main" val="31078861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6EED050-A466-4C64-9A1A-29A718028F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7A65572A-E89F-4C7B-9E01-EB88769258A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Think of any examples?</a:t>
            </a:r>
          </a:p>
        </p:txBody>
      </p:sp>
      <p:sp>
        <p:nvSpPr>
          <p:cNvPr id="22532" name="Slide Number Placeholder 3">
            <a:extLst>
              <a:ext uri="{FF2B5EF4-FFF2-40B4-BE49-F238E27FC236}">
                <a16:creationId xmlns:a16="http://schemas.microsoft.com/office/drawing/2014/main" id="{BBCB68EC-F6F8-4D50-BF88-E30E94315CF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33F12B-A9EE-473E-A958-E07BD184A942}" type="slidenum">
              <a:rPr lang="en-GB" altLang="en-US" smtClean="0"/>
              <a:pPr/>
              <a:t>22</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final P in a marketing mix stands for physical evidence and it refers to everything your customers sees or hears when interacting with your business.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includes your branding, your product packaging, a physical space such as a shop, and even the way your staff and sales representatives act and dress – it’s not all about the product!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way that you portray your brand physically has a great impact on consumers and can either lead or an increase, or decrease, in sales.</a:t>
            </a:r>
          </a:p>
          <a:p>
            <a:r>
              <a:rPr lang="en-GB" sz="1200" b="0" i="0" kern="1200" dirty="0">
                <a:solidFill>
                  <a:schemeClr val="tx1"/>
                </a:solidFill>
                <a:effectLst/>
                <a:latin typeface="+mn-lt"/>
                <a:ea typeface="+mn-ea"/>
                <a:cs typeface="+mn-cs"/>
              </a:rPr>
              <a:t> </a:t>
            </a:r>
          </a:p>
          <a:p>
            <a:r>
              <a:rPr lang="en-GB" dirty="0"/>
              <a:t>This also includes the </a:t>
            </a:r>
            <a:r>
              <a:rPr lang="en-GB" sz="1200" b="0" i="0" kern="1200" dirty="0">
                <a:solidFill>
                  <a:schemeClr val="tx1"/>
                </a:solidFill>
                <a:effectLst/>
                <a:latin typeface="+mn-lt"/>
                <a:ea typeface="+mn-ea"/>
                <a:cs typeface="+mn-cs"/>
              </a:rPr>
              <a:t>paraphernalia (such as receipts, “thanks for ordering” cards, confirmation emails and PDF invoices) that come along with the product. In order to reinforce the product’s and the seller’s credibility, these components should exhibit the qualities customers expect of them, based on up-to-date industry standards.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 example, precious jewellery might be displayed within a locked cabinet; ethical supermarkets might choose to use as little print as possible on their receipts (or offer digital receipts as an alternative), and doctors’ surgeries should look suitably clinical.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a nutshell, “Physical evidence” is all about ensuring every component involved with the product adheres to the same brand values as the product itself. This creates a consistent, convincing experience for the customer.</a:t>
            </a:r>
          </a:p>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23</a:t>
            </a:fld>
            <a:endParaRPr lang="en-GB"/>
          </a:p>
        </p:txBody>
      </p:sp>
    </p:spTree>
    <p:extLst>
      <p:ext uri="{BB962C8B-B14F-4D97-AF65-F5344CB8AC3E}">
        <p14:creationId xmlns:p14="http://schemas.microsoft.com/office/powerpoint/2010/main" val="42853057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24</a:t>
            </a:fld>
            <a:endParaRPr lang="en-GB"/>
          </a:p>
        </p:txBody>
      </p:sp>
    </p:spTree>
    <p:extLst>
      <p:ext uri="{BB962C8B-B14F-4D97-AF65-F5344CB8AC3E}">
        <p14:creationId xmlns:p14="http://schemas.microsoft.com/office/powerpoint/2010/main" val="28212364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Your brand is derived from who you are, who you want to be and who people perceive you to be.</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Your brand strategy is how, what, where, when and to whom you plan on communicating to and delivering on your brand messages.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Your distribution channels are also part of your brand strategy. And what you communicate visually and verbally is part of your brand strategy, too.</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Consistent, strategic branding leads to strong brand equity: the commercial value that derives from consumer perception of the brand name of a particular product or service, rather than from the product or service itself.</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means the added value brought to your company's products or services that allows you to charge more for your brand than what identical, unbranded products command.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Coke vs. a generic soda: Coca-Cola has built a powerful brand equity, it can charge more for its product - and customers will pay that higher price.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Added value intrinsic to brand equity frequently comes in the form of perceived quality or emotional attachment.</a:t>
            </a:r>
          </a:p>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25</a:t>
            </a:fld>
            <a:endParaRPr lang="en-GB"/>
          </a:p>
        </p:txBody>
      </p:sp>
    </p:spTree>
    <p:extLst>
      <p:ext uri="{BB962C8B-B14F-4D97-AF65-F5344CB8AC3E}">
        <p14:creationId xmlns:p14="http://schemas.microsoft.com/office/powerpoint/2010/main" val="15528963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FD74A42-81E2-4C2E-966C-7F1E1F41E18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9B9C99D-3C4E-4759-B5A3-89EB0C6C7852}" type="slidenum">
              <a:rPr lang="en-US" altLang="en-US">
                <a:latin typeface="Arial" panose="020B0604020202020204" pitchFamily="34" charset="0"/>
              </a:rPr>
              <a:pPr>
                <a:spcBef>
                  <a:spcPct val="0"/>
                </a:spcBef>
              </a:pPr>
              <a:t>28</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0A12E027-72CC-4801-BDDE-D0EBC06A737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DF305759-AAA2-4984-B787-206A292D18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E4FB5164-4F8C-4BAC-92C3-3C34886560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402FFC53-9370-408A-960A-87A66DA962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t>“A disruption displaces an existing market, industry, or technology and produces something new and more efficient and worthwhile” – Clayton Christensen, Harvard Business School </a:t>
            </a:r>
          </a:p>
          <a:p>
            <a:endParaRPr lang="en-GB" altLang="en-US" dirty="0"/>
          </a:p>
          <a:p>
            <a:r>
              <a:rPr lang="en-GB" altLang="en-US" dirty="0"/>
              <a:t>Music and Movie streaming brands such as Netflix and Spotify had an impact on the demise of established high street brands such as HMV &amp; Blockbuster </a:t>
            </a:r>
          </a:p>
          <a:p>
            <a:endParaRPr lang="en-GB"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1" dirty="0"/>
              <a:t>Can we think of any – and why?</a:t>
            </a:r>
            <a:r>
              <a:rPr lang="en-GB" altLang="en-US" dirty="0"/>
              <a:t> https://fabrikbrands.com/25-disruptive-brands/</a:t>
            </a:r>
          </a:p>
          <a:p>
            <a:endParaRPr lang="en-GB" altLang="en-US" b="1" dirty="0"/>
          </a:p>
          <a:p>
            <a:r>
              <a:rPr lang="en-GB" altLang="en-US" b="0" dirty="0"/>
              <a:t>Tesla</a:t>
            </a:r>
          </a:p>
          <a:p>
            <a:r>
              <a:rPr lang="en-GB" altLang="en-US" b="0" dirty="0"/>
              <a:t>Uber</a:t>
            </a:r>
          </a:p>
          <a:p>
            <a:r>
              <a:rPr lang="en-GB" altLang="en-US" b="0" dirty="0"/>
              <a:t>Airbnb</a:t>
            </a:r>
          </a:p>
          <a:p>
            <a:r>
              <a:rPr lang="en-GB" altLang="en-US" b="0" dirty="0"/>
              <a:t>Aldi</a:t>
            </a:r>
          </a:p>
          <a:p>
            <a:r>
              <a:rPr lang="en-GB" altLang="en-US" b="0" dirty="0"/>
              <a:t>Amazon</a:t>
            </a:r>
          </a:p>
        </p:txBody>
      </p:sp>
      <p:sp>
        <p:nvSpPr>
          <p:cNvPr id="57348" name="Slide Number Placeholder 3">
            <a:extLst>
              <a:ext uri="{FF2B5EF4-FFF2-40B4-BE49-F238E27FC236}">
                <a16:creationId xmlns:a16="http://schemas.microsoft.com/office/drawing/2014/main" id="{0301D2EA-F46C-4FFE-8A53-C021DC4602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AE24D15-1380-4DF5-B6B2-CCEFC668FCD6}" type="slidenum">
              <a:rPr lang="en-GB" altLang="en-US">
                <a:latin typeface="Arial" panose="020B0604020202020204" pitchFamily="34" charset="0"/>
              </a:rPr>
              <a:pPr>
                <a:spcBef>
                  <a:spcPct val="0"/>
                </a:spcBef>
              </a:pPr>
              <a:t>31</a:t>
            </a:fld>
            <a:endParaRPr lang="en-GB"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32</a:t>
            </a:fld>
            <a:endParaRPr lang="en-GB"/>
          </a:p>
        </p:txBody>
      </p:sp>
    </p:spTree>
    <p:extLst>
      <p:ext uri="{BB962C8B-B14F-4D97-AF65-F5344CB8AC3E}">
        <p14:creationId xmlns:p14="http://schemas.microsoft.com/office/powerpoint/2010/main" val="30843180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11/8/2022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732978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8240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11/8/2022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2986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74964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6822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330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273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11/8/2022</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74466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11/8/2022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39201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22736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03480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524000"/>
            <a:ext cx="9550400" cy="381000"/>
          </a:xfrm>
        </p:spPr>
        <p:txBody>
          <a:bodyPr/>
          <a:lstStyle>
            <a:lvl1pPr algn="ctr">
              <a:buNone/>
              <a:defRPr sz="2800" b="1" i="0">
                <a:solidFill>
                  <a:schemeClr val="tx2"/>
                </a:solidFill>
              </a:defRPr>
            </a:lvl1pPr>
          </a:lstStyle>
          <a:p>
            <a:pPr lvl="0"/>
            <a:r>
              <a:rPr lang="en-US" dirty="0"/>
              <a:t>Click to edit Master text styles</a:t>
            </a:r>
          </a:p>
        </p:txBody>
      </p:sp>
      <p:sp>
        <p:nvSpPr>
          <p:cNvPr id="4" name="Date Placeholder 2">
            <a:extLst>
              <a:ext uri="{FF2B5EF4-FFF2-40B4-BE49-F238E27FC236}">
                <a16:creationId xmlns:a16="http://schemas.microsoft.com/office/drawing/2014/main" id="{57CDB042-C9E2-4402-B780-1CC90DF4B69F}"/>
              </a:ext>
            </a:extLst>
          </p:cNvPr>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a:extLst>
              <a:ext uri="{FF2B5EF4-FFF2-40B4-BE49-F238E27FC236}">
                <a16:creationId xmlns:a16="http://schemas.microsoft.com/office/drawing/2014/main" id="{A8687AC2-30FE-4DAA-AE9F-F250E08BD3E8}"/>
              </a:ext>
            </a:extLst>
          </p:cNvPr>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459185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p>
        </p:txBody>
      </p:sp>
      <p:sp>
        <p:nvSpPr>
          <p:cNvPr id="3" name="ClipArt Placeholder 2"/>
          <p:cNvSpPr>
            <a:spLocks noGrp="1"/>
          </p:cNvSpPr>
          <p:nvPr>
            <p:ph type="clipArt" sz="half" idx="1"/>
          </p:nvPr>
        </p:nvSpPr>
        <p:spPr>
          <a:xfrm>
            <a:off x="914400" y="1981200"/>
            <a:ext cx="5080000" cy="4114800"/>
          </a:xfrm>
        </p:spPr>
        <p:txBody>
          <a:bodyPr/>
          <a:lstStyle/>
          <a:p>
            <a:pPr lvl="0"/>
            <a:endParaRPr lang="en-US" noProof="0"/>
          </a:p>
        </p:txBody>
      </p:sp>
      <p:sp>
        <p:nvSpPr>
          <p:cNvPr id="4" name="Text Placeholder 3"/>
          <p:cNvSpPr>
            <a:spLocks noGrp="1"/>
          </p:cNvSpPr>
          <p:nvPr>
            <p:ph type="body"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A193F01-6650-49B0-9768-5148F66CC2CA}"/>
              </a:ext>
            </a:extLst>
          </p:cNvPr>
          <p:cNvSpPr>
            <a:spLocks noGrp="1" noChangeArrowheads="1"/>
          </p:cNvSpPr>
          <p:nvPr>
            <p:ph type="dt" sz="half" idx="10"/>
          </p:nvPr>
        </p:nvSpPr>
        <p:spPr/>
        <p:txBody>
          <a:bodyPr/>
          <a:lstStyle>
            <a:lvl1pPr>
              <a:defRPr/>
            </a:lvl1pPr>
          </a:lstStyle>
          <a:p>
            <a:pPr>
              <a:defRPr/>
            </a:pPr>
            <a:endParaRPr lang="en-US"/>
          </a:p>
        </p:txBody>
      </p:sp>
      <p:sp>
        <p:nvSpPr>
          <p:cNvPr id="6" name="Footer Placeholder 5">
            <a:extLst>
              <a:ext uri="{FF2B5EF4-FFF2-40B4-BE49-F238E27FC236}">
                <a16:creationId xmlns:a16="http://schemas.microsoft.com/office/drawing/2014/main" id="{DB7D0B3B-07FE-48C1-BDBC-694480A88D72}"/>
              </a:ext>
            </a:extLst>
          </p:cNvPr>
          <p:cNvSpPr>
            <a:spLocks noGrp="1" noChangeArrowheads="1"/>
          </p:cNvSpPr>
          <p:nvPr>
            <p:ph type="ftr" sz="quarter" idx="11"/>
          </p:nvPr>
        </p:nvSpPr>
        <p:spPr/>
        <p:txBody>
          <a:bodyPr/>
          <a:lstStyle>
            <a:lvl1pPr>
              <a:defRPr/>
            </a:lvl1pPr>
          </a:lstStyle>
          <a:p>
            <a:pPr>
              <a:defRPr/>
            </a:pPr>
            <a:r>
              <a:rPr lang="en-GB"/>
              <a:t>© Jonathan Groucutt 2006</a:t>
            </a:r>
          </a:p>
          <a:p>
            <a:pPr>
              <a:defRPr/>
            </a:pPr>
            <a:r>
              <a:rPr lang="en-GB"/>
              <a:t>Foundations of Marketing</a:t>
            </a:r>
            <a:endParaRPr lang="en-US"/>
          </a:p>
        </p:txBody>
      </p:sp>
      <p:sp>
        <p:nvSpPr>
          <p:cNvPr id="7" name="Slide Number Placeholder 6">
            <a:extLst>
              <a:ext uri="{FF2B5EF4-FFF2-40B4-BE49-F238E27FC236}">
                <a16:creationId xmlns:a16="http://schemas.microsoft.com/office/drawing/2014/main" id="{6807903C-D237-4019-9E81-B63328BD0692}"/>
              </a:ext>
            </a:extLst>
          </p:cNvPr>
          <p:cNvSpPr>
            <a:spLocks noGrp="1" noChangeArrowheads="1"/>
          </p:cNvSpPr>
          <p:nvPr>
            <p:ph type="sldNum" sz="quarter" idx="12"/>
          </p:nvPr>
        </p:nvSpPr>
        <p:spPr/>
        <p:txBody>
          <a:bodyPr/>
          <a:lstStyle>
            <a:lvl1pPr>
              <a:defRPr/>
            </a:lvl1pPr>
          </a:lstStyle>
          <a:p>
            <a:fld id="{01976D14-98C3-496F-B524-6DA63D2D65E2}" type="slidenum">
              <a:rPr lang="en-US" altLang="en-US"/>
              <a:pPr/>
              <a:t>‹#›</a:t>
            </a:fld>
            <a:endParaRPr lang="en-US" altLang="en-US"/>
          </a:p>
        </p:txBody>
      </p:sp>
    </p:spTree>
    <p:extLst>
      <p:ext uri="{BB962C8B-B14F-4D97-AF65-F5344CB8AC3E}">
        <p14:creationId xmlns:p14="http://schemas.microsoft.com/office/powerpoint/2010/main" val="825374202"/>
      </p:ext>
    </p:extLst>
  </p:cSld>
  <p:clrMapOvr>
    <a:masterClrMapping/>
  </p:clrMapOvr>
  <p:transition spd="slow">
    <p:blinds/>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11/8/2022</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1119412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35" r:id="rId5"/>
    <p:sldLayoutId id="2147483730" r:id="rId6"/>
    <p:sldLayoutId id="2147483731" r:id="rId7"/>
    <p:sldLayoutId id="2147483732" r:id="rId8"/>
    <p:sldLayoutId id="2147483733" r:id="rId9"/>
    <p:sldLayoutId id="2147483734" r:id="rId10"/>
    <p:sldLayoutId id="2147483736" r:id="rId11"/>
    <p:sldLayoutId id="2147483742" r:id="rId12"/>
    <p:sldLayoutId id="2147483743" r:id="rId13"/>
  </p:sldLayoutIdLst>
  <p:hf sldNum="0" hdr="0" ftr="0" dt="0"/>
  <p:txStyles>
    <p:titleStyle>
      <a:lvl1pPr algn="l" defTabSz="914400" rtl="0" eaLnBrk="1" latinLnBrk="0" hangingPunct="1">
        <a:lnSpc>
          <a:spcPct val="90000"/>
        </a:lnSpc>
        <a:spcBef>
          <a:spcPct val="0"/>
        </a:spcBef>
        <a:buNone/>
        <a:defRPr lang="en-US" sz="48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hatis.techtarget.com/definition/product-lifecycle-in-marketing"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mbPiAzzGap0?feature=oembed" TargetMode="External"/><Relationship Id="rId4" Type="http://schemas.openxmlformats.org/officeDocument/2006/relationships/image" Target="../media/image11.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A4F94B-EAC7-4067-B62F-FC5CC42B25C0}"/>
              </a:ext>
            </a:extLst>
          </p:cNvPr>
          <p:cNvPicPr>
            <a:picLocks noChangeAspect="1"/>
          </p:cNvPicPr>
          <p:nvPr/>
        </p:nvPicPr>
        <p:blipFill rotWithShape="1">
          <a:blip r:embed="rId3">
            <a:alphaModFix amt="90000"/>
          </a:blip>
          <a:srcRect t="15730"/>
          <a:stretch/>
        </p:blipFill>
        <p:spPr>
          <a:xfrm>
            <a:off x="1" y="10"/>
            <a:ext cx="12191999" cy="6857989"/>
          </a:xfrm>
          <a:prstGeom prst="rect">
            <a:avLst/>
          </a:prstGeom>
        </p:spPr>
      </p:pic>
      <p:sp>
        <p:nvSpPr>
          <p:cNvPr id="9" name="Rectangle 8">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sp>
      <p:sp>
        <p:nvSpPr>
          <p:cNvPr id="2" name="Title 1">
            <a:extLst>
              <a:ext uri="{FF2B5EF4-FFF2-40B4-BE49-F238E27FC236}">
                <a16:creationId xmlns:a16="http://schemas.microsoft.com/office/drawing/2014/main" id="{184265D3-299F-45AA-9A6C-D82E0F7E5DDA}"/>
              </a:ext>
            </a:extLst>
          </p:cNvPr>
          <p:cNvSpPr>
            <a:spLocks noGrp="1"/>
          </p:cNvSpPr>
          <p:nvPr>
            <p:ph type="ctrTitle"/>
          </p:nvPr>
        </p:nvSpPr>
        <p:spPr>
          <a:xfrm>
            <a:off x="1629103" y="2244830"/>
            <a:ext cx="8933796" cy="2437232"/>
          </a:xfrm>
        </p:spPr>
        <p:txBody>
          <a:bodyPr>
            <a:normAutofit/>
          </a:bodyPr>
          <a:lstStyle/>
          <a:p>
            <a:r>
              <a:rPr lang="en-GB" dirty="0"/>
              <a:t>Marketing Fundamentals</a:t>
            </a:r>
            <a:br>
              <a:rPr lang="en-GB" dirty="0"/>
            </a:br>
            <a:r>
              <a:rPr lang="en-GB" sz="4000" dirty="0"/>
              <a:t>Week 6</a:t>
            </a:r>
            <a:br>
              <a:rPr lang="en-GB" dirty="0"/>
            </a:br>
            <a:endParaRPr lang="en-GB" sz="4400" dirty="0"/>
          </a:p>
        </p:txBody>
      </p:sp>
      <p:sp>
        <p:nvSpPr>
          <p:cNvPr id="3" name="Subtitle 2">
            <a:extLst>
              <a:ext uri="{FF2B5EF4-FFF2-40B4-BE49-F238E27FC236}">
                <a16:creationId xmlns:a16="http://schemas.microsoft.com/office/drawing/2014/main" id="{7F3BE401-C149-4472-9815-F2D1AD08E73A}"/>
              </a:ext>
            </a:extLst>
          </p:cNvPr>
          <p:cNvSpPr>
            <a:spLocks noGrp="1"/>
          </p:cNvSpPr>
          <p:nvPr>
            <p:ph type="subTitle" idx="1"/>
          </p:nvPr>
        </p:nvSpPr>
        <p:spPr>
          <a:xfrm>
            <a:off x="1629101" y="4682062"/>
            <a:ext cx="8936846" cy="457201"/>
          </a:xfrm>
        </p:spPr>
        <p:txBody>
          <a:bodyPr>
            <a:normAutofit/>
          </a:bodyPr>
          <a:lstStyle/>
          <a:p>
            <a:r>
              <a:rPr lang="en-GB" dirty="0"/>
              <a:t>Laura James </a:t>
            </a:r>
          </a:p>
        </p:txBody>
      </p:sp>
      <p:sp>
        <p:nvSpPr>
          <p:cNvPr id="20" name="Rectangle 12">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14">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16">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8375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A3794-C83C-4CE5-9655-44B63155B798}"/>
              </a:ext>
            </a:extLst>
          </p:cNvPr>
          <p:cNvSpPr>
            <a:spLocks noGrp="1"/>
          </p:cNvSpPr>
          <p:nvPr>
            <p:ph type="title"/>
          </p:nvPr>
        </p:nvSpPr>
        <p:spPr/>
        <p:txBody>
          <a:bodyPr>
            <a:normAutofit/>
          </a:bodyPr>
          <a:lstStyle/>
          <a:p>
            <a:r>
              <a:rPr lang="en-GB" sz="6600" b="1" dirty="0"/>
              <a:t>Today</a:t>
            </a:r>
          </a:p>
        </p:txBody>
      </p:sp>
      <p:sp>
        <p:nvSpPr>
          <p:cNvPr id="3" name="Content Placeholder 2">
            <a:extLst>
              <a:ext uri="{FF2B5EF4-FFF2-40B4-BE49-F238E27FC236}">
                <a16:creationId xmlns:a16="http://schemas.microsoft.com/office/drawing/2014/main" id="{D8A40600-9AF1-4669-A856-3AED649E6CB8}"/>
              </a:ext>
            </a:extLst>
          </p:cNvPr>
          <p:cNvSpPr>
            <a:spLocks noGrp="1"/>
          </p:cNvSpPr>
          <p:nvPr>
            <p:ph idx="1"/>
          </p:nvPr>
        </p:nvSpPr>
        <p:spPr>
          <a:xfrm>
            <a:off x="1530626" y="2014194"/>
            <a:ext cx="10058400" cy="3849624"/>
          </a:xfrm>
        </p:spPr>
        <p:txBody>
          <a:bodyPr>
            <a:normAutofit/>
          </a:bodyPr>
          <a:lstStyle/>
          <a:p>
            <a:r>
              <a:rPr lang="en-GB" sz="5400" dirty="0"/>
              <a:t> The marketing mix</a:t>
            </a:r>
          </a:p>
          <a:p>
            <a:endParaRPr lang="en-GB" sz="4400" dirty="0"/>
          </a:p>
        </p:txBody>
      </p:sp>
    </p:spTree>
    <p:extLst>
      <p:ext uri="{BB962C8B-B14F-4D97-AF65-F5344CB8AC3E}">
        <p14:creationId xmlns:p14="http://schemas.microsoft.com/office/powerpoint/2010/main" val="3208801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12BD4C00-9062-436B-9B4B-6941ED9F8B01}"/>
              </a:ext>
            </a:extLst>
          </p:cNvPr>
          <p:cNvSpPr>
            <a:spLocks noGrp="1"/>
          </p:cNvSpPr>
          <p:nvPr>
            <p:ph type="title"/>
          </p:nvPr>
        </p:nvSpPr>
        <p:spPr>
          <a:xfrm>
            <a:off x="230777" y="212035"/>
            <a:ext cx="10058400" cy="1371600"/>
          </a:xfrm>
        </p:spPr>
        <p:txBody>
          <a:bodyPr>
            <a:noAutofit/>
          </a:bodyPr>
          <a:lstStyle/>
          <a:p>
            <a:r>
              <a:rPr lang="en-GB" altLang="en-US" sz="6000" b="1" dirty="0"/>
              <a:t>The Marketing</a:t>
            </a:r>
            <a:br>
              <a:rPr lang="en-GB" altLang="en-US" sz="6000" b="1" dirty="0"/>
            </a:br>
            <a:r>
              <a:rPr lang="en-GB" altLang="en-US" sz="6000" b="1" dirty="0"/>
              <a:t>Mix </a:t>
            </a:r>
          </a:p>
        </p:txBody>
      </p:sp>
      <p:graphicFrame>
        <p:nvGraphicFramePr>
          <p:cNvPr id="4" name="Diagram 3">
            <a:extLst>
              <a:ext uri="{FF2B5EF4-FFF2-40B4-BE49-F238E27FC236}">
                <a16:creationId xmlns:a16="http://schemas.microsoft.com/office/drawing/2014/main" id="{2166D4F1-5B5C-49CA-9A15-602E42781FD4}"/>
              </a:ext>
            </a:extLst>
          </p:cNvPr>
          <p:cNvGraphicFramePr/>
          <p:nvPr>
            <p:extLst>
              <p:ext uri="{D42A27DB-BD31-4B8C-83A1-F6EECF244321}">
                <p14:modId xmlns:p14="http://schemas.microsoft.com/office/powerpoint/2010/main" val="1527005042"/>
              </p:ext>
            </p:extLst>
          </p:nvPr>
        </p:nvGraphicFramePr>
        <p:xfrm>
          <a:off x="1902823" y="45247"/>
          <a:ext cx="11734988" cy="6841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458090" y="256330"/>
            <a:ext cx="8229600" cy="1143000"/>
          </a:xfrm>
        </p:spPr>
        <p:txBody>
          <a:bodyPr>
            <a:normAutofit/>
          </a:bodyPr>
          <a:lstStyle/>
          <a:p>
            <a:r>
              <a:rPr lang="en-GB" altLang="en-US" sz="6600" b="1" dirty="0"/>
              <a:t>Product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828575" y="1283368"/>
            <a:ext cx="10905335" cy="5318302"/>
          </a:xfrm>
        </p:spPr>
        <p:txBody>
          <a:bodyPr>
            <a:noAutofit/>
          </a:bodyPr>
          <a:lstStyle/>
          <a:p>
            <a:r>
              <a:rPr lang="en-GB" altLang="en-US" sz="4000" dirty="0"/>
              <a:t>What is the product? </a:t>
            </a:r>
          </a:p>
          <a:p>
            <a:pPr marL="822960" lvl="3" indent="0">
              <a:buNone/>
            </a:pPr>
            <a:r>
              <a:rPr lang="en-GB" altLang="en-US" sz="3600" dirty="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3AA9904F-ECD4-486E-BFA5-2E352C7C4D42}"/>
              </a:ext>
            </a:extLst>
          </p:cNvPr>
          <p:cNvSpPr>
            <a:spLocks noGrp="1"/>
          </p:cNvSpPr>
          <p:nvPr>
            <p:ph type="title"/>
          </p:nvPr>
        </p:nvSpPr>
        <p:spPr>
          <a:xfrm>
            <a:off x="534693" y="695611"/>
            <a:ext cx="8501062" cy="928688"/>
          </a:xfrm>
        </p:spPr>
        <p:txBody>
          <a:bodyPr>
            <a:noAutofit/>
          </a:bodyPr>
          <a:lstStyle/>
          <a:p>
            <a:pPr eaLnBrk="1" hangingPunct="1"/>
            <a:r>
              <a:rPr lang="en-US" altLang="en-US" b="1" dirty="0"/>
              <a:t>Three Levels of </a:t>
            </a:r>
            <a:br>
              <a:rPr lang="en-US" altLang="en-US" b="1" dirty="0"/>
            </a:br>
            <a:r>
              <a:rPr lang="en-US" altLang="en-US" b="1" dirty="0"/>
              <a:t>Product</a:t>
            </a:r>
          </a:p>
        </p:txBody>
      </p:sp>
      <p:sp>
        <p:nvSpPr>
          <p:cNvPr id="4" name="TextBox 3">
            <a:extLst>
              <a:ext uri="{FF2B5EF4-FFF2-40B4-BE49-F238E27FC236}">
                <a16:creationId xmlns:a16="http://schemas.microsoft.com/office/drawing/2014/main" id="{B3F0FA6C-0068-4D47-A1D5-F32A4F51CE4D}"/>
              </a:ext>
            </a:extLst>
          </p:cNvPr>
          <p:cNvSpPr txBox="1"/>
          <p:nvPr/>
        </p:nvSpPr>
        <p:spPr>
          <a:xfrm>
            <a:off x="9906000" y="6175648"/>
            <a:ext cx="2286000" cy="307975"/>
          </a:xfrm>
          <a:prstGeom prst="rect">
            <a:avLst/>
          </a:prstGeom>
          <a:noFill/>
        </p:spPr>
        <p:txBody>
          <a:bodyPr>
            <a:spAutoFit/>
          </a:bodyPr>
          <a:lstStyle/>
          <a:p>
            <a:pPr eaLnBrk="1" hangingPunct="1">
              <a:defRPr/>
            </a:pPr>
            <a:r>
              <a:rPr lang="en-GB" sz="1400" dirty="0" err="1">
                <a:cs typeface="Arial" charset="0"/>
              </a:rPr>
              <a:t>Kotler</a:t>
            </a:r>
            <a:r>
              <a:rPr lang="en-GB" sz="1400" dirty="0">
                <a:cs typeface="Arial" charset="0"/>
              </a:rPr>
              <a:t> &amp; Armstrong (2010)</a:t>
            </a:r>
          </a:p>
        </p:txBody>
      </p:sp>
      <p:sp>
        <p:nvSpPr>
          <p:cNvPr id="5" name="TextBox 4">
            <a:extLst>
              <a:ext uri="{FF2B5EF4-FFF2-40B4-BE49-F238E27FC236}">
                <a16:creationId xmlns:a16="http://schemas.microsoft.com/office/drawing/2014/main" id="{75DF2C89-F52F-418A-B1A5-9F59D23A8F44}"/>
              </a:ext>
            </a:extLst>
          </p:cNvPr>
          <p:cNvSpPr txBox="1"/>
          <p:nvPr/>
        </p:nvSpPr>
        <p:spPr>
          <a:xfrm>
            <a:off x="534693" y="2088985"/>
            <a:ext cx="4852715" cy="3970318"/>
          </a:xfrm>
          <a:prstGeom prst="rect">
            <a:avLst/>
          </a:prstGeom>
          <a:noFill/>
        </p:spPr>
        <p:txBody>
          <a:bodyPr wrap="square">
            <a:spAutoFit/>
          </a:bodyPr>
          <a:lstStyle/>
          <a:p>
            <a:pPr marL="265113" indent="-265113">
              <a:buFont typeface="Arial" pitchFamily="34" charset="0"/>
              <a:buChar char="•"/>
              <a:defRPr/>
            </a:pPr>
            <a:r>
              <a:rPr lang="en-GB" sz="3600" dirty="0">
                <a:cs typeface="Arial" charset="0"/>
              </a:rPr>
              <a:t>What are the core values a product provides?</a:t>
            </a:r>
          </a:p>
          <a:p>
            <a:pPr marL="265113" indent="-265113">
              <a:buFont typeface="Arial" pitchFamily="34" charset="0"/>
              <a:buChar char="•"/>
              <a:defRPr/>
            </a:pPr>
            <a:r>
              <a:rPr lang="en-GB" sz="3600" dirty="0">
                <a:cs typeface="Arial" charset="0"/>
              </a:rPr>
              <a:t>What is the product/service itself?</a:t>
            </a:r>
          </a:p>
          <a:p>
            <a:pPr marL="265113" indent="-265113">
              <a:buFont typeface="Arial" pitchFamily="34" charset="0"/>
              <a:buChar char="•"/>
              <a:defRPr/>
            </a:pPr>
            <a:r>
              <a:rPr lang="en-GB" sz="3600" dirty="0">
                <a:cs typeface="Arial" charset="0"/>
              </a:rPr>
              <a:t>What are the added extras that create additional value?</a:t>
            </a:r>
          </a:p>
        </p:txBody>
      </p:sp>
      <p:pic>
        <p:nvPicPr>
          <p:cNvPr id="27653" name="Picture 4" descr="fig08_01wo.jpg">
            <a:extLst>
              <a:ext uri="{FF2B5EF4-FFF2-40B4-BE49-F238E27FC236}">
                <a16:creationId xmlns:a16="http://schemas.microsoft.com/office/drawing/2014/main" id="{06E86EB8-1659-412E-B7D5-7B4679073BD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669280" y="405810"/>
            <a:ext cx="6118180" cy="6118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4">
            <a:extLst>
              <a:ext uri="{FF2B5EF4-FFF2-40B4-BE49-F238E27FC236}">
                <a16:creationId xmlns:a16="http://schemas.microsoft.com/office/drawing/2014/main" id="{1E4C0BC2-994B-4097-9349-2AA656BBD209}"/>
              </a:ext>
            </a:extLst>
          </p:cNvPr>
          <p:cNvSpPr>
            <a:spLocks noGrp="1" noChangeArrowheads="1"/>
          </p:cNvSpPr>
          <p:nvPr>
            <p:ph type="title"/>
          </p:nvPr>
        </p:nvSpPr>
        <p:spPr>
          <a:xfrm>
            <a:off x="412303" y="353380"/>
            <a:ext cx="8207375" cy="1143000"/>
          </a:xfrm>
        </p:spPr>
        <p:txBody>
          <a:bodyPr>
            <a:normAutofit fontScale="90000"/>
          </a:bodyPr>
          <a:lstStyle/>
          <a:p>
            <a:pPr eaLnBrk="1" hangingPunct="1">
              <a:defRPr/>
            </a:pPr>
            <a:r>
              <a:rPr lang="en-GB" sz="6000" b="1" dirty="0"/>
              <a:t>Product life cycle</a:t>
            </a:r>
            <a:br>
              <a:rPr lang="en-GB" sz="4000" dirty="0">
                <a:solidFill>
                  <a:srgbClr val="FF3399"/>
                </a:solidFill>
              </a:rPr>
            </a:br>
            <a:endParaRPr lang="en-GB" sz="3100" dirty="0"/>
          </a:p>
        </p:txBody>
      </p:sp>
      <p:pic>
        <p:nvPicPr>
          <p:cNvPr id="31747" name="Picture 2" descr="\\server2\FIG_FILE\SAGE_LONDON\SGUK_BK\MASTERSON_4047\FIG\Ch 06\4047-Ex-06x04.eps">
            <a:extLst>
              <a:ext uri="{FF2B5EF4-FFF2-40B4-BE49-F238E27FC236}">
                <a16:creationId xmlns:a16="http://schemas.microsoft.com/office/drawing/2014/main" id="{F45481D7-D6E2-4E3B-B5E1-4A6095DDF1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2778" y="613955"/>
            <a:ext cx="9770163" cy="59167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7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458090" y="334708"/>
            <a:ext cx="8229600" cy="1143000"/>
          </a:xfrm>
        </p:spPr>
        <p:txBody>
          <a:bodyPr>
            <a:normAutofit/>
          </a:bodyPr>
          <a:lstStyle/>
          <a:p>
            <a:r>
              <a:rPr lang="en-GB" altLang="en-US" sz="6600" b="1" dirty="0"/>
              <a:t>Product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828575" y="1492376"/>
            <a:ext cx="10905335" cy="5318302"/>
          </a:xfrm>
        </p:spPr>
        <p:txBody>
          <a:bodyPr>
            <a:noAutofit/>
          </a:bodyPr>
          <a:lstStyle/>
          <a:p>
            <a:r>
              <a:rPr lang="en-GB" altLang="en-US" sz="4000" dirty="0"/>
              <a:t>Methods used to improve/differentiate the product to increase sales or target sales more effectively to gain competitive advantage:</a:t>
            </a:r>
          </a:p>
          <a:p>
            <a:pPr lvl="3"/>
            <a:r>
              <a:rPr lang="en-GB" altLang="en-US" sz="4000" dirty="0"/>
              <a:t>Extension strategies</a:t>
            </a:r>
          </a:p>
          <a:p>
            <a:pPr lvl="3"/>
            <a:r>
              <a:rPr lang="en-GB" altLang="en-US" sz="4000" dirty="0"/>
              <a:t>Specialist versions</a:t>
            </a:r>
          </a:p>
          <a:p>
            <a:pPr lvl="3"/>
            <a:r>
              <a:rPr lang="en-GB" altLang="en-US" sz="4000" dirty="0"/>
              <a:t>Packaging </a:t>
            </a:r>
          </a:p>
          <a:p>
            <a:pPr marL="822960" lvl="3" indent="0">
              <a:buNone/>
            </a:pPr>
            <a:r>
              <a:rPr lang="en-GB" altLang="en-US" sz="3600" dirty="0"/>
              <a:t> </a:t>
            </a:r>
          </a:p>
        </p:txBody>
      </p:sp>
      <p:pic>
        <p:nvPicPr>
          <p:cNvPr id="13316" name="Picture 3">
            <a:extLst>
              <a:ext uri="{FF2B5EF4-FFF2-40B4-BE49-F238E27FC236}">
                <a16:creationId xmlns:a16="http://schemas.microsoft.com/office/drawing/2014/main" id="{87AD2AE1-2D0C-4E0C-BE7A-FDAE846D8AA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17487" y="3690257"/>
            <a:ext cx="4315171" cy="21575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9980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315">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7717E11-6BF8-C9DA-47D7-833B54E8C677}"/>
              </a:ext>
            </a:extLst>
          </p:cNvPr>
          <p:cNvSpPr txBox="1"/>
          <p:nvPr/>
        </p:nvSpPr>
        <p:spPr>
          <a:xfrm>
            <a:off x="519793" y="472580"/>
            <a:ext cx="11152414" cy="5478423"/>
          </a:xfrm>
          <a:prstGeom prst="rect">
            <a:avLst/>
          </a:prstGeom>
          <a:noFill/>
        </p:spPr>
        <p:txBody>
          <a:bodyPr wrap="square">
            <a:spAutoFit/>
          </a:bodyPr>
          <a:lstStyle/>
          <a:p>
            <a:pPr marL="0" lvl="0" indent="0">
              <a:buFont typeface="Arial" panose="020B0604020202020204" pitchFamily="34" charset="0"/>
              <a:buNone/>
            </a:pPr>
            <a:r>
              <a:rPr lang="en-GB" altLang="en-US" sz="4000" b="1" dirty="0"/>
              <a:t>Extension strategies: </a:t>
            </a:r>
            <a:r>
              <a:rPr lang="en-GB" sz="1800" b="0" i="0" kern="1200" dirty="0">
                <a:solidFill>
                  <a:schemeClr val="tx1"/>
                </a:solidFill>
                <a:effectLst/>
                <a:latin typeface="+mn-lt"/>
                <a:ea typeface="+mn-ea"/>
                <a:cs typeface="+mn-cs"/>
              </a:rPr>
              <a:t>Small companies can deploy the practice in the same way that large firms have, in order to increase sales of a product by offering variations. This aims to keep a product in the maturity phase of the </a:t>
            </a:r>
            <a:r>
              <a:rPr lang="en-GB" sz="1800" b="0" i="0" u="sng" kern="1200" dirty="0">
                <a:solidFill>
                  <a:schemeClr val="tx1"/>
                </a:solidFill>
                <a:effectLst/>
                <a:latin typeface="+mn-lt"/>
                <a:ea typeface="+mn-ea"/>
                <a:cs typeface="+mn-cs"/>
                <a:hlinkClick r:id="rId2"/>
              </a:rPr>
              <a:t>marketing product lifecycle</a:t>
            </a:r>
            <a:r>
              <a:rPr lang="en-GB" sz="1800" b="0" i="0" u="sng" kern="1200" dirty="0">
                <a:solidFill>
                  <a:schemeClr val="tx1"/>
                </a:solidFill>
                <a:effectLst/>
                <a:latin typeface="+mn-lt"/>
                <a:ea typeface="+mn-ea"/>
                <a:cs typeface="+mn-cs"/>
              </a:rPr>
              <a:t>, </a:t>
            </a:r>
            <a:r>
              <a:rPr lang="en-GB" sz="1800" b="0" i="0" kern="1200" dirty="0">
                <a:solidFill>
                  <a:schemeClr val="tx1"/>
                </a:solidFill>
                <a:effectLst/>
                <a:latin typeface="+mn-lt"/>
                <a:ea typeface="+mn-ea"/>
                <a:cs typeface="+mn-cs"/>
              </a:rPr>
              <a:t>rather than going into decline. </a:t>
            </a:r>
          </a:p>
          <a:p>
            <a:pPr marL="0" lvl="0" indent="0">
              <a:buFont typeface="Arial" panose="020B0604020202020204" pitchFamily="34" charset="0"/>
              <a:buNone/>
            </a:pPr>
            <a:endParaRPr lang="en-GB" sz="1800" b="0" i="0" kern="1200" dirty="0">
              <a:solidFill>
                <a:schemeClr val="tx1"/>
              </a:solidFill>
              <a:effectLst/>
              <a:latin typeface="+mn-lt"/>
              <a:ea typeface="+mn-ea"/>
              <a:cs typeface="+mn-cs"/>
            </a:endParaRPr>
          </a:p>
          <a:p>
            <a:pPr marL="0" lvl="0" indent="0">
              <a:buFont typeface="Arial" panose="020B0604020202020204" pitchFamily="34" charset="0"/>
              <a:buNone/>
            </a:pPr>
            <a:r>
              <a:rPr lang="en-GB" sz="1800" b="0" i="0" kern="1200" dirty="0">
                <a:solidFill>
                  <a:schemeClr val="tx1"/>
                </a:solidFill>
                <a:effectLst/>
                <a:latin typeface="+mn-lt"/>
                <a:ea typeface="+mn-ea"/>
                <a:cs typeface="+mn-cs"/>
              </a:rPr>
              <a:t>Product extension is the strategy of placing an established product's brand name on a new product that is in the same category. </a:t>
            </a:r>
          </a:p>
          <a:p>
            <a:pPr marL="0" lvl="0" indent="0">
              <a:buFont typeface="Arial" panose="020B0604020202020204" pitchFamily="34" charset="0"/>
              <a:buNone/>
            </a:pPr>
            <a:endParaRPr lang="en-GB" altLang="en-US" sz="4000" dirty="0"/>
          </a:p>
          <a:p>
            <a:pPr marL="171450" indent="-171450">
              <a:buFont typeface="Arial" panose="020B0604020202020204" pitchFamily="34" charset="0"/>
              <a:buChar char="•"/>
            </a:pPr>
            <a:r>
              <a:rPr lang="en-GB" sz="1800" b="1" kern="1200" dirty="0">
                <a:solidFill>
                  <a:schemeClr val="tx1"/>
                </a:solidFill>
                <a:effectLst/>
                <a:latin typeface="+mn-lt"/>
                <a:ea typeface="+mn-ea"/>
                <a:cs typeface="+mn-cs"/>
              </a:rPr>
              <a:t>Change product</a:t>
            </a:r>
            <a:r>
              <a:rPr lang="en-GB" sz="1800" kern="1200" dirty="0">
                <a:solidFill>
                  <a:schemeClr val="tx1"/>
                </a:solidFill>
                <a:effectLst/>
                <a:latin typeface="+mn-lt"/>
                <a:ea typeface="+mn-ea"/>
                <a:cs typeface="+mn-cs"/>
              </a:rPr>
              <a:t>– New and improved versions of the product can be released… version 2.0 and then version 3.0.</a:t>
            </a:r>
          </a:p>
          <a:p>
            <a:pPr marL="171450" indent="-171450">
              <a:buFont typeface="Arial" panose="020B0604020202020204" pitchFamily="34" charset="0"/>
              <a:buChar char="•"/>
            </a:pPr>
            <a:r>
              <a:rPr lang="en-GB" sz="1800" b="1" kern="1200" dirty="0">
                <a:solidFill>
                  <a:schemeClr val="tx1"/>
                </a:solidFill>
                <a:effectLst/>
                <a:latin typeface="+mn-lt"/>
                <a:ea typeface="+mn-ea"/>
                <a:cs typeface="+mn-cs"/>
              </a:rPr>
              <a:t>Change price</a:t>
            </a:r>
            <a:r>
              <a:rPr lang="en-GB" sz="1800" kern="1200" dirty="0">
                <a:solidFill>
                  <a:schemeClr val="tx1"/>
                </a:solidFill>
                <a:effectLst/>
                <a:latin typeface="+mn-lt"/>
                <a:ea typeface="+mn-ea"/>
                <a:cs typeface="+mn-cs"/>
              </a:rPr>
              <a:t>– Price can be lowered to allow new customers to buy it.</a:t>
            </a:r>
          </a:p>
          <a:p>
            <a:pPr marL="171450" indent="-171450">
              <a:buFont typeface="Arial" panose="020B0604020202020204" pitchFamily="34" charset="0"/>
              <a:buChar char="•"/>
            </a:pPr>
            <a:r>
              <a:rPr lang="en-GB" sz="1800" b="1" kern="1200" dirty="0">
                <a:solidFill>
                  <a:schemeClr val="tx1"/>
                </a:solidFill>
                <a:effectLst/>
                <a:latin typeface="+mn-lt"/>
                <a:ea typeface="+mn-ea"/>
                <a:cs typeface="+mn-cs"/>
              </a:rPr>
              <a:t>Change place</a:t>
            </a:r>
            <a:r>
              <a:rPr lang="en-GB" sz="1800" kern="1200" dirty="0">
                <a:solidFill>
                  <a:schemeClr val="tx1"/>
                </a:solidFill>
                <a:effectLst/>
                <a:latin typeface="+mn-lt"/>
                <a:ea typeface="+mn-ea"/>
                <a:cs typeface="+mn-cs"/>
              </a:rPr>
              <a:t>– Products can be sold in different countries or territories to gain more sales.</a:t>
            </a:r>
          </a:p>
          <a:p>
            <a:pPr marL="171450" indent="-171450">
              <a:buFont typeface="Arial" panose="020B0604020202020204" pitchFamily="34" charset="0"/>
              <a:buChar char="•"/>
            </a:pPr>
            <a:r>
              <a:rPr lang="en-GB" sz="1800" b="1" kern="1200" dirty="0">
                <a:solidFill>
                  <a:schemeClr val="tx1"/>
                </a:solidFill>
                <a:effectLst/>
                <a:latin typeface="+mn-lt"/>
                <a:ea typeface="+mn-ea"/>
                <a:cs typeface="+mn-cs"/>
              </a:rPr>
              <a:t>Change promotion</a:t>
            </a:r>
            <a:r>
              <a:rPr lang="en-GB" sz="1800" kern="1200" dirty="0">
                <a:solidFill>
                  <a:schemeClr val="tx1"/>
                </a:solidFill>
                <a:effectLst/>
                <a:latin typeface="+mn-lt"/>
                <a:ea typeface="+mn-ea"/>
                <a:cs typeface="+mn-cs"/>
              </a:rPr>
              <a:t>– Different advertising or sales promotion techniques can prolong the life of the product, giving it a new image.</a:t>
            </a:r>
          </a:p>
          <a:p>
            <a:pPr marL="171450" indent="-171450">
              <a:buFont typeface="Arial" panose="020B0604020202020204" pitchFamily="34" charset="0"/>
              <a:buChar char="•"/>
            </a:pPr>
            <a:r>
              <a:rPr lang="en-GB" sz="1800" b="1" kern="1200" dirty="0">
                <a:solidFill>
                  <a:schemeClr val="tx1"/>
                </a:solidFill>
                <a:effectLst/>
                <a:latin typeface="+mn-lt"/>
                <a:ea typeface="+mn-ea"/>
                <a:cs typeface="+mn-cs"/>
              </a:rPr>
              <a:t>Change packaging</a:t>
            </a:r>
            <a:r>
              <a:rPr lang="en-GB" sz="1800" kern="1200" dirty="0">
                <a:solidFill>
                  <a:schemeClr val="tx1"/>
                </a:solidFill>
                <a:effectLst/>
                <a:latin typeface="+mn-lt"/>
                <a:ea typeface="+mn-ea"/>
                <a:cs typeface="+mn-cs"/>
              </a:rPr>
              <a:t>– The style of the packaging may be changed to give the appearance of a new and improved product.</a:t>
            </a:r>
          </a:p>
          <a:p>
            <a:pPr marL="171450" indent="-171450">
              <a:buFont typeface="Arial" panose="020B0604020202020204" pitchFamily="34" charset="0"/>
              <a:buChar char="•"/>
            </a:pPr>
            <a:r>
              <a:rPr lang="en-GB" sz="1800" b="1" kern="1200" dirty="0">
                <a:solidFill>
                  <a:schemeClr val="tx1"/>
                </a:solidFill>
                <a:effectLst/>
                <a:latin typeface="+mn-lt"/>
                <a:ea typeface="+mn-ea"/>
                <a:cs typeface="+mn-cs"/>
              </a:rPr>
              <a:t>Change usage</a:t>
            </a:r>
            <a:r>
              <a:rPr lang="en-GB" sz="1800" kern="1200" dirty="0">
                <a:solidFill>
                  <a:schemeClr val="tx1"/>
                </a:solidFill>
                <a:effectLst/>
                <a:latin typeface="+mn-lt"/>
                <a:ea typeface="+mn-ea"/>
                <a:cs typeface="+mn-cs"/>
              </a:rPr>
              <a:t>– Existing customers can be encouraged to buy more of the product or to use it in a different way. For example breakfast cereals used advertising to show consumers eating cereal at different times of the day.</a:t>
            </a:r>
          </a:p>
          <a:p>
            <a:pPr marL="171450" indent="-171450">
              <a:buFont typeface="Arial" panose="020B0604020202020204" pitchFamily="34" charset="0"/>
              <a:buChar char="•"/>
            </a:pPr>
            <a:r>
              <a:rPr lang="en-GB" sz="1800" b="1" kern="1200" dirty="0">
                <a:solidFill>
                  <a:schemeClr val="tx1"/>
                </a:solidFill>
                <a:effectLst/>
                <a:latin typeface="+mn-lt"/>
                <a:ea typeface="+mn-ea"/>
                <a:cs typeface="+mn-cs"/>
              </a:rPr>
              <a:t>Change name</a:t>
            </a:r>
            <a:r>
              <a:rPr lang="en-GB" sz="1800" kern="1200" dirty="0">
                <a:solidFill>
                  <a:schemeClr val="tx1"/>
                </a:solidFill>
                <a:effectLst/>
                <a:latin typeface="+mn-lt"/>
                <a:ea typeface="+mn-ea"/>
                <a:cs typeface="+mn-cs"/>
              </a:rPr>
              <a:t>– If a product has suffered from bad publicity and sales are falling, a tried and tested technique is to simply change the name of the product.</a:t>
            </a:r>
          </a:p>
        </p:txBody>
      </p:sp>
    </p:spTree>
    <p:extLst>
      <p:ext uri="{BB962C8B-B14F-4D97-AF65-F5344CB8AC3E}">
        <p14:creationId xmlns:p14="http://schemas.microsoft.com/office/powerpoint/2010/main" val="949968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DC401-7789-FEAE-6844-9D23CAF745DB}"/>
              </a:ext>
            </a:extLst>
          </p:cNvPr>
          <p:cNvSpPr>
            <a:spLocks noGrp="1"/>
          </p:cNvSpPr>
          <p:nvPr>
            <p:ph type="title"/>
          </p:nvPr>
        </p:nvSpPr>
        <p:spPr>
          <a:xfrm>
            <a:off x="1415142" y="2264565"/>
            <a:ext cx="10058400" cy="1371600"/>
          </a:xfrm>
        </p:spPr>
        <p:txBody>
          <a:bodyPr>
            <a:normAutofit fontScale="90000"/>
          </a:bodyPr>
          <a:lstStyle/>
          <a:p>
            <a:r>
              <a:rPr lang="en-GB" dirty="0"/>
              <a:t>Why is it important to bring out new products?</a:t>
            </a:r>
          </a:p>
        </p:txBody>
      </p:sp>
    </p:spTree>
    <p:extLst>
      <p:ext uri="{BB962C8B-B14F-4D97-AF65-F5344CB8AC3E}">
        <p14:creationId xmlns:p14="http://schemas.microsoft.com/office/powerpoint/2010/main" val="893789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3CA24543-4446-4C57-9457-9B63FC464F27}"/>
              </a:ext>
            </a:extLst>
          </p:cNvPr>
          <p:cNvSpPr>
            <a:spLocks noGrp="1"/>
          </p:cNvSpPr>
          <p:nvPr>
            <p:ph type="title"/>
          </p:nvPr>
        </p:nvSpPr>
        <p:spPr>
          <a:xfrm>
            <a:off x="430123" y="288018"/>
            <a:ext cx="8291512" cy="1143000"/>
          </a:xfrm>
        </p:spPr>
        <p:txBody>
          <a:bodyPr>
            <a:normAutofit/>
          </a:bodyPr>
          <a:lstStyle/>
          <a:p>
            <a:pPr eaLnBrk="1" hangingPunct="1"/>
            <a:r>
              <a:rPr lang="en-GB" altLang="en-US" b="1" dirty="0"/>
              <a:t>New products are important</a:t>
            </a:r>
          </a:p>
        </p:txBody>
      </p:sp>
      <p:sp>
        <p:nvSpPr>
          <p:cNvPr id="29699" name="Content Placeholder 2">
            <a:extLst>
              <a:ext uri="{FF2B5EF4-FFF2-40B4-BE49-F238E27FC236}">
                <a16:creationId xmlns:a16="http://schemas.microsoft.com/office/drawing/2014/main" id="{3B909483-BBC2-4DFA-9BC0-D7B714729B8E}"/>
              </a:ext>
            </a:extLst>
          </p:cNvPr>
          <p:cNvSpPr>
            <a:spLocks noGrp="1"/>
          </p:cNvSpPr>
          <p:nvPr>
            <p:ph idx="1"/>
          </p:nvPr>
        </p:nvSpPr>
        <p:spPr>
          <a:xfrm>
            <a:off x="731520" y="1274261"/>
            <a:ext cx="11030357" cy="5295721"/>
          </a:xfrm>
        </p:spPr>
        <p:txBody>
          <a:bodyPr>
            <a:normAutofit lnSpcReduction="10000"/>
          </a:bodyPr>
          <a:lstStyle/>
          <a:p>
            <a:pPr algn="just" eaLnBrk="1" hangingPunct="1"/>
            <a:r>
              <a:rPr lang="en-GB" altLang="en-US" sz="4000" dirty="0"/>
              <a:t>Increase or defend market share by offering more choice within the range or by updating older products</a:t>
            </a:r>
          </a:p>
          <a:p>
            <a:pPr algn="just" eaLnBrk="1" hangingPunct="1"/>
            <a:r>
              <a:rPr lang="en-GB" altLang="en-US" sz="4000" dirty="0"/>
              <a:t>Appeal to different market segments</a:t>
            </a:r>
          </a:p>
          <a:p>
            <a:pPr algn="just" eaLnBrk="1" hangingPunct="1"/>
            <a:r>
              <a:rPr lang="en-GB" altLang="en-US" sz="4000" dirty="0"/>
              <a:t>Maintain reputation as a leading-edge company</a:t>
            </a:r>
          </a:p>
          <a:p>
            <a:pPr algn="just" eaLnBrk="1" hangingPunct="1"/>
            <a:r>
              <a:rPr lang="en-GB" altLang="en-US" sz="4000" dirty="0"/>
              <a:t>Diversify into new markets </a:t>
            </a:r>
          </a:p>
          <a:p>
            <a:pPr algn="just" eaLnBrk="1" hangingPunct="1"/>
            <a:r>
              <a:rPr lang="en-GB" altLang="en-US" sz="4000" dirty="0"/>
              <a:t>Make better use of resources such as production capacity</a:t>
            </a:r>
          </a:p>
          <a:p>
            <a:pPr algn="just" eaLnBrk="1" hangingPunct="1"/>
            <a:r>
              <a:rPr lang="en-GB" altLang="en-US" sz="4000" dirty="0"/>
              <a:t>Even out peaks and troughs in demand </a:t>
            </a:r>
          </a:p>
          <a:p>
            <a:pPr eaLnBrk="1" hangingPunct="1">
              <a:buFont typeface="Arial" panose="020B0604020202020204" pitchFamily="34" charset="0"/>
              <a:buNone/>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69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B026F0B1-D2AF-4830-95AA-5AFFF8036E80}"/>
              </a:ext>
            </a:extLst>
          </p:cNvPr>
          <p:cNvSpPr>
            <a:spLocks noGrp="1"/>
          </p:cNvSpPr>
          <p:nvPr>
            <p:ph type="title"/>
          </p:nvPr>
        </p:nvSpPr>
        <p:spPr>
          <a:xfrm>
            <a:off x="503148" y="398461"/>
            <a:ext cx="8424862" cy="1143000"/>
          </a:xfrm>
        </p:spPr>
        <p:txBody>
          <a:bodyPr>
            <a:normAutofit/>
          </a:bodyPr>
          <a:lstStyle/>
          <a:p>
            <a:pPr eaLnBrk="1" hangingPunct="1"/>
            <a:r>
              <a:rPr lang="en-GB" altLang="en-US" sz="5400" b="1" dirty="0"/>
              <a:t>Types of new product</a:t>
            </a:r>
          </a:p>
        </p:txBody>
      </p:sp>
      <p:sp>
        <p:nvSpPr>
          <p:cNvPr id="29698" name="Content Placeholder 2">
            <a:extLst>
              <a:ext uri="{FF2B5EF4-FFF2-40B4-BE49-F238E27FC236}">
                <a16:creationId xmlns:a16="http://schemas.microsoft.com/office/drawing/2014/main" id="{B3A0A920-B8D8-4244-98AF-522A44A2FA7A}"/>
              </a:ext>
            </a:extLst>
          </p:cNvPr>
          <p:cNvSpPr>
            <a:spLocks noGrp="1"/>
          </p:cNvSpPr>
          <p:nvPr>
            <p:ph idx="1"/>
          </p:nvPr>
        </p:nvSpPr>
        <p:spPr>
          <a:xfrm>
            <a:off x="607652" y="1541461"/>
            <a:ext cx="11185704" cy="4918078"/>
          </a:xfrm>
        </p:spPr>
        <p:txBody>
          <a:bodyPr numCol="2">
            <a:noAutofit/>
          </a:bodyPr>
          <a:lstStyle/>
          <a:p>
            <a:pPr eaLnBrk="1" hangingPunct="1">
              <a:defRPr/>
            </a:pPr>
            <a:r>
              <a:rPr lang="en-GB" sz="4000" dirty="0"/>
              <a:t>Innovative</a:t>
            </a:r>
          </a:p>
          <a:p>
            <a:pPr lvl="1" eaLnBrk="1" hangingPunct="1">
              <a:defRPr/>
            </a:pPr>
            <a:r>
              <a:rPr lang="en-GB" sz="3600" dirty="0"/>
              <a:t>e.g. medical breakthroughs</a:t>
            </a:r>
          </a:p>
          <a:p>
            <a:pPr eaLnBrk="1" hangingPunct="1">
              <a:defRPr/>
            </a:pPr>
            <a:r>
              <a:rPr lang="en-GB" sz="4000" dirty="0"/>
              <a:t>Replacement</a:t>
            </a:r>
          </a:p>
          <a:p>
            <a:pPr lvl="1" eaLnBrk="1" hangingPunct="1">
              <a:defRPr/>
            </a:pPr>
            <a:r>
              <a:rPr lang="en-GB" sz="3600" dirty="0"/>
              <a:t>e.g. MP3 players replaced personal stereos</a:t>
            </a:r>
          </a:p>
          <a:p>
            <a:pPr eaLnBrk="1" hangingPunct="1">
              <a:defRPr/>
            </a:pPr>
            <a:r>
              <a:rPr lang="en-GB" sz="4000" dirty="0"/>
              <a:t>Variant</a:t>
            </a:r>
          </a:p>
          <a:p>
            <a:pPr lvl="1" eaLnBrk="1" hangingPunct="1">
              <a:defRPr/>
            </a:pPr>
            <a:r>
              <a:rPr lang="en-GB" sz="3600" dirty="0"/>
              <a:t>e.g. Kit Kat Chunky</a:t>
            </a:r>
          </a:p>
          <a:p>
            <a:pPr eaLnBrk="1" hangingPunct="1">
              <a:defRPr/>
            </a:pPr>
            <a:r>
              <a:rPr lang="en-GB" sz="4000" dirty="0"/>
              <a:t>Me-too</a:t>
            </a:r>
          </a:p>
          <a:p>
            <a:pPr lvl="1" eaLnBrk="1" hangingPunct="1">
              <a:defRPr/>
            </a:pPr>
            <a:r>
              <a:rPr lang="en-GB" sz="3600" dirty="0"/>
              <a:t>e.g. own-brand Cola</a:t>
            </a:r>
          </a:p>
          <a:p>
            <a:pPr eaLnBrk="1" hangingPunct="1">
              <a:defRPr/>
            </a:pPr>
            <a:r>
              <a:rPr lang="en-GB" sz="4000" dirty="0"/>
              <a:t>Re-launched</a:t>
            </a:r>
          </a:p>
          <a:p>
            <a:pPr lvl="1" eaLnBrk="1" hangingPunct="1">
              <a:defRPr/>
            </a:pPr>
            <a:r>
              <a:rPr lang="en-GB" sz="3600" dirty="0"/>
              <a:t>same product with re-vamped marketing strategy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69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969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969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969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9698">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9698">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9698">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7FC424F-0E82-47EE-9E92-43FAEDA196AB}"/>
              </a:ext>
            </a:extLst>
          </p:cNvPr>
          <p:cNvSpPr>
            <a:spLocks noGrp="1"/>
          </p:cNvSpPr>
          <p:nvPr>
            <p:ph type="title"/>
          </p:nvPr>
        </p:nvSpPr>
        <p:spPr>
          <a:xfrm>
            <a:off x="600858" y="146231"/>
            <a:ext cx="8429625" cy="1847394"/>
          </a:xfrm>
        </p:spPr>
        <p:txBody>
          <a:bodyPr>
            <a:normAutofit/>
          </a:bodyPr>
          <a:lstStyle/>
          <a:p>
            <a:pPr eaLnBrk="1" hangingPunct="1"/>
            <a:r>
              <a:rPr lang="en-US" altLang="en-US" sz="8000" b="1" dirty="0"/>
              <a:t>Services</a:t>
            </a:r>
          </a:p>
        </p:txBody>
      </p:sp>
      <p:sp>
        <p:nvSpPr>
          <p:cNvPr id="36867" name="Content Placeholder 2">
            <a:extLst>
              <a:ext uri="{FF2B5EF4-FFF2-40B4-BE49-F238E27FC236}">
                <a16:creationId xmlns:a16="http://schemas.microsoft.com/office/drawing/2014/main" id="{77288C81-12AD-4293-A949-E9439DE7591C}"/>
              </a:ext>
            </a:extLst>
          </p:cNvPr>
          <p:cNvSpPr>
            <a:spLocks noGrp="1"/>
          </p:cNvSpPr>
          <p:nvPr>
            <p:ph idx="1"/>
          </p:nvPr>
        </p:nvSpPr>
        <p:spPr>
          <a:xfrm>
            <a:off x="1309687" y="1908176"/>
            <a:ext cx="4786313" cy="4114800"/>
          </a:xfrm>
        </p:spPr>
        <p:txBody>
          <a:bodyPr>
            <a:normAutofit lnSpcReduction="10000"/>
          </a:bodyPr>
          <a:lstStyle/>
          <a:p>
            <a:pPr marL="0" indent="0">
              <a:spcBef>
                <a:spcPct val="0"/>
              </a:spcBef>
              <a:buNone/>
              <a:defRPr/>
            </a:pPr>
            <a:r>
              <a:rPr lang="en-US" altLang="en-US" sz="3600" b="1" dirty="0"/>
              <a:t>Services </a:t>
            </a:r>
            <a:r>
              <a:rPr lang="en-US" altLang="en-US" sz="3600" dirty="0"/>
              <a:t>are a form of product that consist of activities, benefits, or satisfactions offered for sale that are essentially intangible and do not result in the ownership of anything</a:t>
            </a:r>
          </a:p>
          <a:p>
            <a:pPr eaLnBrk="1" hangingPunct="1">
              <a:spcBef>
                <a:spcPct val="0"/>
              </a:spcBef>
              <a:defRPr/>
            </a:pPr>
            <a:endParaRPr lang="en-US" altLang="en-US" dirty="0"/>
          </a:p>
        </p:txBody>
      </p:sp>
      <p:sp>
        <p:nvSpPr>
          <p:cNvPr id="34820" name="Content Placeholder 2">
            <a:extLst>
              <a:ext uri="{FF2B5EF4-FFF2-40B4-BE49-F238E27FC236}">
                <a16:creationId xmlns:a16="http://schemas.microsoft.com/office/drawing/2014/main" id="{098C8D70-B610-4476-8D4D-1FEFF9758D4D}"/>
              </a:ext>
            </a:extLst>
          </p:cNvPr>
          <p:cNvSpPr txBox="1">
            <a:spLocks/>
          </p:cNvSpPr>
          <p:nvPr/>
        </p:nvSpPr>
        <p:spPr bwMode="auto">
          <a:xfrm>
            <a:off x="6096000" y="2103438"/>
            <a:ext cx="41910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nSpc>
                <a:spcPts val="4100"/>
              </a:lnSpc>
              <a:buNone/>
            </a:pPr>
            <a:endParaRPr lang="en-US" altLang="en-US" sz="3600">
              <a:latin typeface="Calibri" panose="020F0502020204030204" pitchFamily="34" charset="0"/>
            </a:endParaRPr>
          </a:p>
        </p:txBody>
      </p:sp>
      <p:pic>
        <p:nvPicPr>
          <p:cNvPr id="34821" name="Picture 6">
            <a:extLst>
              <a:ext uri="{FF2B5EF4-FFF2-40B4-BE49-F238E27FC236}">
                <a16:creationId xmlns:a16="http://schemas.microsoft.com/office/drawing/2014/main" id="{680C8E57-0C6F-4389-974A-ACCA5C80DE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73219" y="1069928"/>
            <a:ext cx="3890826" cy="38908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B845B519-E696-4194-9538-BAA52D207F95}"/>
              </a:ext>
            </a:extLst>
          </p:cNvPr>
          <p:cNvSpPr txBox="1"/>
          <p:nvPr/>
        </p:nvSpPr>
        <p:spPr>
          <a:xfrm>
            <a:off x="8096250" y="5715001"/>
            <a:ext cx="2286000" cy="307975"/>
          </a:xfrm>
          <a:prstGeom prst="rect">
            <a:avLst/>
          </a:prstGeom>
          <a:noFill/>
        </p:spPr>
        <p:txBody>
          <a:bodyPr>
            <a:spAutoFit/>
          </a:bodyPr>
          <a:lstStyle/>
          <a:p>
            <a:pPr eaLnBrk="1" hangingPunct="1">
              <a:defRPr/>
            </a:pPr>
            <a:r>
              <a:rPr lang="en-GB" sz="1400" dirty="0" err="1">
                <a:cs typeface="Arial" charset="0"/>
              </a:rPr>
              <a:t>Kotler</a:t>
            </a:r>
            <a:r>
              <a:rPr lang="en-GB" sz="1400" dirty="0">
                <a:cs typeface="Arial" charset="0"/>
              </a:rPr>
              <a:t> &amp; Armstrong (2010)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82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3" name="Picture 3" descr="fig07_03.jpg">
            <a:extLst>
              <a:ext uri="{FF2B5EF4-FFF2-40B4-BE49-F238E27FC236}">
                <a16:creationId xmlns:a16="http://schemas.microsoft.com/office/drawing/2014/main" id="{97664D74-6D8A-4D57-BC79-38590452A99E}"/>
              </a:ext>
            </a:extLst>
          </p:cNvPr>
          <p:cNvPicPr>
            <a:picLocks noChangeAspect="1"/>
          </p:cNvPicPr>
          <p:nvPr/>
        </p:nvPicPr>
        <p:blipFill>
          <a:blip r:embed="rId3">
            <a:extLst>
              <a:ext uri="{28A0092B-C50C-407E-A947-70E740481C1C}">
                <a14:useLocalDpi xmlns:a14="http://schemas.microsoft.com/office/drawing/2010/main" val="0"/>
              </a:ext>
            </a:extLst>
          </a:blip>
          <a:srcRect l="31480" b="12685"/>
          <a:stretch>
            <a:fillRect/>
          </a:stretch>
        </p:blipFill>
        <p:spPr bwMode="auto">
          <a:xfrm>
            <a:off x="447753" y="585980"/>
            <a:ext cx="11230441" cy="5519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C99D7942-1636-462B-825A-F37DD8C7286E}"/>
              </a:ext>
            </a:extLst>
          </p:cNvPr>
          <p:cNvSpPr txBox="1"/>
          <p:nvPr/>
        </p:nvSpPr>
        <p:spPr>
          <a:xfrm>
            <a:off x="9224629" y="6182497"/>
            <a:ext cx="2286000" cy="307975"/>
          </a:xfrm>
          <a:prstGeom prst="rect">
            <a:avLst/>
          </a:prstGeom>
          <a:noFill/>
        </p:spPr>
        <p:txBody>
          <a:bodyPr>
            <a:spAutoFit/>
          </a:bodyPr>
          <a:lstStyle/>
          <a:p>
            <a:pPr eaLnBrk="1" hangingPunct="1">
              <a:defRPr/>
            </a:pPr>
            <a:r>
              <a:rPr lang="en-GB" sz="1400" dirty="0" err="1">
                <a:cs typeface="Arial" charset="0"/>
              </a:rPr>
              <a:t>Kotler</a:t>
            </a:r>
            <a:r>
              <a:rPr lang="en-GB" sz="1400" dirty="0">
                <a:cs typeface="Arial" charset="0"/>
              </a:rPr>
              <a:t> &amp; Armstrong (2010)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EC9EBAC9-20DC-4502-B3E3-E58AA495D2F3}"/>
              </a:ext>
            </a:extLst>
          </p:cNvPr>
          <p:cNvSpPr>
            <a:spLocks noGrp="1"/>
          </p:cNvSpPr>
          <p:nvPr>
            <p:ph type="title"/>
          </p:nvPr>
        </p:nvSpPr>
        <p:spPr>
          <a:xfrm>
            <a:off x="974004" y="598489"/>
            <a:ext cx="8229600" cy="1143000"/>
          </a:xfrm>
        </p:spPr>
        <p:txBody>
          <a:bodyPr>
            <a:normAutofit/>
          </a:bodyPr>
          <a:lstStyle/>
          <a:p>
            <a:r>
              <a:rPr lang="en-GB" altLang="en-US" sz="6600" b="1" dirty="0"/>
              <a:t>Price</a:t>
            </a:r>
          </a:p>
        </p:txBody>
      </p:sp>
      <p:sp>
        <p:nvSpPr>
          <p:cNvPr id="14339" name="Content Placeholder 2">
            <a:extLst>
              <a:ext uri="{FF2B5EF4-FFF2-40B4-BE49-F238E27FC236}">
                <a16:creationId xmlns:a16="http://schemas.microsoft.com/office/drawing/2014/main" id="{7448E8FC-409D-49FF-BC3C-00C5D9B2905E}"/>
              </a:ext>
            </a:extLst>
          </p:cNvPr>
          <p:cNvSpPr>
            <a:spLocks noGrp="1"/>
          </p:cNvSpPr>
          <p:nvPr>
            <p:ph idx="1"/>
          </p:nvPr>
        </p:nvSpPr>
        <p:spPr>
          <a:xfrm>
            <a:off x="1603952" y="1733549"/>
            <a:ext cx="8229600" cy="4525962"/>
          </a:xfrm>
        </p:spPr>
        <p:txBody>
          <a:bodyPr/>
          <a:lstStyle/>
          <a:p>
            <a:pPr marL="0" indent="0">
              <a:buNone/>
            </a:pPr>
            <a:r>
              <a:rPr lang="en-GB" altLang="en-US" sz="4800" dirty="0"/>
              <a:t>Pricing Strategies:</a:t>
            </a:r>
          </a:p>
          <a:p>
            <a:pPr lvl="1"/>
            <a:r>
              <a:rPr lang="en-GB" altLang="en-US" sz="4400" dirty="0"/>
              <a:t>Penetration</a:t>
            </a:r>
          </a:p>
          <a:p>
            <a:pPr lvl="1"/>
            <a:r>
              <a:rPr lang="en-GB" altLang="en-US" sz="4400" dirty="0"/>
              <a:t>Skimming</a:t>
            </a:r>
          </a:p>
          <a:p>
            <a:pPr lvl="1"/>
            <a:r>
              <a:rPr lang="en-GB" altLang="en-US" sz="4400" dirty="0"/>
              <a:t>Loss leaders</a:t>
            </a:r>
          </a:p>
          <a:p>
            <a:pPr lvl="1"/>
            <a:r>
              <a:rPr lang="en-GB" altLang="en-US" sz="4400" dirty="0"/>
              <a:t>Competitor based</a:t>
            </a:r>
          </a:p>
          <a:p>
            <a:pPr lvl="1"/>
            <a:r>
              <a:rPr lang="en-GB" altLang="en-US" sz="4400" dirty="0"/>
              <a:t>Discount </a:t>
            </a:r>
          </a:p>
          <a:p>
            <a:pPr lvl="1"/>
            <a:endParaRPr lang="en-GB" altLang="en-US" dirty="0"/>
          </a:p>
        </p:txBody>
      </p:sp>
      <p:pic>
        <p:nvPicPr>
          <p:cNvPr id="14340" name="Picture 3">
            <a:extLst>
              <a:ext uri="{FF2B5EF4-FFF2-40B4-BE49-F238E27FC236}">
                <a16:creationId xmlns:a16="http://schemas.microsoft.com/office/drawing/2014/main" id="{C41026CD-872E-451E-931E-704CDC0CFAF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47322" y="2216584"/>
            <a:ext cx="4340225" cy="272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CA187-76D7-4C45-4CE6-A77261C8C639}"/>
              </a:ext>
            </a:extLst>
          </p:cNvPr>
          <p:cNvSpPr>
            <a:spLocks noGrp="1"/>
          </p:cNvSpPr>
          <p:nvPr>
            <p:ph type="title"/>
          </p:nvPr>
        </p:nvSpPr>
        <p:spPr/>
        <p:txBody>
          <a:bodyPr/>
          <a:lstStyle/>
          <a:p>
            <a:r>
              <a:rPr lang="en-GB" dirty="0"/>
              <a:t>Group work!</a:t>
            </a:r>
          </a:p>
        </p:txBody>
      </p:sp>
      <p:sp>
        <p:nvSpPr>
          <p:cNvPr id="3" name="TextBox 2">
            <a:extLst>
              <a:ext uri="{FF2B5EF4-FFF2-40B4-BE49-F238E27FC236}">
                <a16:creationId xmlns:a16="http://schemas.microsoft.com/office/drawing/2014/main" id="{A639F061-AE60-167A-4A97-77403C456AD2}"/>
              </a:ext>
            </a:extLst>
          </p:cNvPr>
          <p:cNvSpPr txBox="1"/>
          <p:nvPr/>
        </p:nvSpPr>
        <p:spPr>
          <a:xfrm>
            <a:off x="1709056" y="2394857"/>
            <a:ext cx="9274629" cy="4001095"/>
          </a:xfrm>
          <a:prstGeom prst="rect">
            <a:avLst/>
          </a:prstGeom>
          <a:noFill/>
        </p:spPr>
        <p:txBody>
          <a:bodyPr wrap="square" rtlCol="0">
            <a:spAutoFit/>
          </a:bodyPr>
          <a:lstStyle/>
          <a:p>
            <a:r>
              <a:rPr lang="en-GB" sz="2500" dirty="0"/>
              <a:t>In your groups, spend some time (without using Google) discussing what you think these Pricing Strategies might be:</a:t>
            </a:r>
          </a:p>
          <a:p>
            <a:endParaRPr lang="en-GB" sz="2500" dirty="0"/>
          </a:p>
          <a:p>
            <a:pPr lvl="1"/>
            <a:r>
              <a:rPr lang="en-GB" altLang="en-US" sz="2500" dirty="0"/>
              <a:t>Penetration</a:t>
            </a:r>
          </a:p>
          <a:p>
            <a:pPr lvl="1"/>
            <a:r>
              <a:rPr lang="en-GB" altLang="en-US" sz="2500" dirty="0"/>
              <a:t>Skimming</a:t>
            </a:r>
          </a:p>
          <a:p>
            <a:pPr lvl="1"/>
            <a:r>
              <a:rPr lang="en-GB" altLang="en-US" sz="2500" dirty="0"/>
              <a:t>Loss leaders</a:t>
            </a:r>
          </a:p>
          <a:p>
            <a:pPr lvl="1"/>
            <a:r>
              <a:rPr lang="en-GB" altLang="en-US" sz="2500" dirty="0"/>
              <a:t>Competitor based</a:t>
            </a:r>
          </a:p>
          <a:p>
            <a:pPr lvl="1"/>
            <a:r>
              <a:rPr lang="en-GB" altLang="en-US" sz="2500" dirty="0"/>
              <a:t>Discount </a:t>
            </a:r>
          </a:p>
          <a:p>
            <a:endParaRPr lang="en-GB" dirty="0"/>
          </a:p>
          <a:p>
            <a:endParaRPr lang="en-GB" dirty="0"/>
          </a:p>
          <a:p>
            <a:endParaRPr lang="en-GB" dirty="0"/>
          </a:p>
        </p:txBody>
      </p:sp>
    </p:spTree>
    <p:extLst>
      <p:ext uri="{BB962C8B-B14F-4D97-AF65-F5344CB8AC3E}">
        <p14:creationId xmlns:p14="http://schemas.microsoft.com/office/powerpoint/2010/main" val="3453309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100DE-6BC0-8AD5-EC0C-9045996CDB3F}"/>
              </a:ext>
            </a:extLst>
          </p:cNvPr>
          <p:cNvSpPr>
            <a:spLocks noGrp="1"/>
          </p:cNvSpPr>
          <p:nvPr>
            <p:ph type="title"/>
          </p:nvPr>
        </p:nvSpPr>
        <p:spPr>
          <a:xfrm>
            <a:off x="995464" y="264092"/>
            <a:ext cx="10058400" cy="1371600"/>
          </a:xfrm>
        </p:spPr>
        <p:txBody>
          <a:bodyPr/>
          <a:lstStyle/>
          <a:p>
            <a:r>
              <a:rPr lang="en-GB" dirty="0"/>
              <a:t>Pricing Strategies</a:t>
            </a:r>
          </a:p>
        </p:txBody>
      </p:sp>
      <p:sp>
        <p:nvSpPr>
          <p:cNvPr id="4" name="TextBox 3">
            <a:extLst>
              <a:ext uri="{FF2B5EF4-FFF2-40B4-BE49-F238E27FC236}">
                <a16:creationId xmlns:a16="http://schemas.microsoft.com/office/drawing/2014/main" id="{494FAE8D-3C5B-6DF5-044F-CCF9008827DD}"/>
              </a:ext>
            </a:extLst>
          </p:cNvPr>
          <p:cNvSpPr txBox="1"/>
          <p:nvPr/>
        </p:nvSpPr>
        <p:spPr>
          <a:xfrm>
            <a:off x="1400783" y="1445348"/>
            <a:ext cx="9795753" cy="4539704"/>
          </a:xfrm>
          <a:prstGeom prst="rect">
            <a:avLst/>
          </a:prstGeom>
          <a:noFill/>
        </p:spPr>
        <p:txBody>
          <a:bodyPr wrap="square">
            <a:spAutoFit/>
          </a:bodyPr>
          <a:lstStyle/>
          <a:p>
            <a:pPr lvl="0" algn="just"/>
            <a:r>
              <a:rPr lang="en-GB" altLang="en-US" sz="1700" b="1" dirty="0"/>
              <a:t>Penetration: </a:t>
            </a:r>
            <a:r>
              <a:rPr lang="en-GB" sz="1700" b="0" i="0" kern="1200" dirty="0">
                <a:solidFill>
                  <a:schemeClr val="tx1"/>
                </a:solidFill>
                <a:effectLst/>
                <a:latin typeface="+mn-lt"/>
                <a:ea typeface="+mn-ea"/>
                <a:cs typeface="+mn-cs"/>
              </a:rPr>
              <a:t>Market penetration pricing is a pricing strategy that sets a low initial price for a product. The goal is to quickly attract new customers based on the low cost. The strategy is most effective for increasing market share and sales volume while discouraging competition.</a:t>
            </a:r>
            <a:endParaRPr lang="en-GB" altLang="en-US" sz="1700" b="0" dirty="0"/>
          </a:p>
          <a:p>
            <a:pPr lvl="0" algn="just"/>
            <a:endParaRPr lang="en-GB" altLang="en-US" sz="1700" b="0" dirty="0"/>
          </a:p>
          <a:p>
            <a:pPr lvl="0" algn="just"/>
            <a:r>
              <a:rPr lang="en-GB" altLang="en-US" sz="1700" b="1" dirty="0"/>
              <a:t>Skimming: </a:t>
            </a:r>
            <a:r>
              <a:rPr lang="en-GB" sz="1700" b="0" i="0" kern="1200" dirty="0">
                <a:solidFill>
                  <a:schemeClr val="tx1"/>
                </a:solidFill>
                <a:effectLst/>
                <a:latin typeface="+mn-lt"/>
                <a:ea typeface="+mn-ea"/>
                <a:cs typeface="+mn-cs"/>
              </a:rPr>
              <a:t>Price skimming is a pricing strategy in which a marketer sets a relatively high initial price for a product or service at first, then lowers the price over time. As the demand of the first customers is satisfied, the firm lowers the price to attract another, more price-sensitive segment.</a:t>
            </a:r>
            <a:endParaRPr lang="en-GB" altLang="en-US" sz="1700" b="1" dirty="0"/>
          </a:p>
          <a:p>
            <a:pPr lvl="0" algn="just"/>
            <a:endParaRPr lang="en-GB" altLang="en-US" sz="1700" b="1" dirty="0"/>
          </a:p>
          <a:p>
            <a:pPr lvl="0" algn="just"/>
            <a:r>
              <a:rPr lang="en-GB" altLang="en-US" sz="1700" b="1" dirty="0"/>
              <a:t>Loss leaders: </a:t>
            </a:r>
            <a:r>
              <a:rPr lang="en-GB" sz="1700" b="0" i="0" kern="1200" dirty="0">
                <a:solidFill>
                  <a:schemeClr val="tx1"/>
                </a:solidFill>
                <a:effectLst/>
                <a:latin typeface="+mn-lt"/>
                <a:ea typeface="+mn-ea"/>
                <a:cs typeface="+mn-cs"/>
              </a:rPr>
              <a:t>Loss leader pricing is a marketing strategy that involves selecting one or more retail products to be sold below cost – at a loss to the retailer – in order to get customers in the door. The loss leaders are the products being sold at such low prices as an enticement to buyers to step foot in the store.</a:t>
            </a:r>
          </a:p>
          <a:p>
            <a:pPr lvl="0" algn="just"/>
            <a:endParaRPr lang="en-GB" altLang="en-US" sz="1700" b="1" dirty="0"/>
          </a:p>
          <a:p>
            <a:pPr lvl="0" algn="just"/>
            <a:r>
              <a:rPr lang="en-GB" altLang="en-US" sz="1700" b="1" dirty="0"/>
              <a:t>Competitor based: </a:t>
            </a:r>
            <a:r>
              <a:rPr lang="en-GB" altLang="en-US" sz="1700" b="0" dirty="0"/>
              <a:t>T</a:t>
            </a:r>
            <a:r>
              <a:rPr lang="en-GB" sz="1700" b="0" i="0" kern="1200" dirty="0">
                <a:solidFill>
                  <a:schemeClr val="tx1"/>
                </a:solidFill>
                <a:effectLst/>
                <a:latin typeface="+mn-lt"/>
                <a:ea typeface="+mn-ea"/>
                <a:cs typeface="+mn-cs"/>
              </a:rPr>
              <a:t>his pricing strategy focuses on the existing market rate (or going rate) for a company's product or service; it doesn't take into account the cost of their product or consumer demand. Instead, a competition-based pricing strategy uses the competitors' prices as a benchmark.</a:t>
            </a:r>
          </a:p>
          <a:p>
            <a:pPr lvl="0" algn="just"/>
            <a:endParaRPr lang="en-GB" altLang="en-US" sz="1700" b="1" dirty="0"/>
          </a:p>
          <a:p>
            <a:pPr lvl="0" algn="just"/>
            <a:r>
              <a:rPr lang="en-GB" altLang="en-US" sz="1700" b="1" dirty="0"/>
              <a:t>Discount: </a:t>
            </a:r>
            <a:r>
              <a:rPr lang="en-GB" altLang="en-US" sz="1700" b="0" dirty="0"/>
              <a:t>Offering goods at a lower price to get customers in the door </a:t>
            </a:r>
          </a:p>
        </p:txBody>
      </p:sp>
    </p:spTree>
    <p:extLst>
      <p:ext uri="{BB962C8B-B14F-4D97-AF65-F5344CB8AC3E}">
        <p14:creationId xmlns:p14="http://schemas.microsoft.com/office/powerpoint/2010/main" val="23297798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05EA7-BB4C-EFF1-F5D3-0B8CADDE6184}"/>
              </a:ext>
            </a:extLst>
          </p:cNvPr>
          <p:cNvSpPr>
            <a:spLocks noGrp="1"/>
          </p:cNvSpPr>
          <p:nvPr>
            <p:ph type="title"/>
          </p:nvPr>
        </p:nvSpPr>
        <p:spPr>
          <a:xfrm>
            <a:off x="1592093" y="2335206"/>
            <a:ext cx="10058400" cy="1371600"/>
          </a:xfrm>
        </p:spPr>
        <p:txBody>
          <a:bodyPr/>
          <a:lstStyle/>
          <a:p>
            <a:r>
              <a:rPr lang="en-GB" dirty="0"/>
              <a:t>Can you sort the Strategies?</a:t>
            </a:r>
          </a:p>
        </p:txBody>
      </p:sp>
    </p:spTree>
    <p:extLst>
      <p:ext uri="{BB962C8B-B14F-4D97-AF65-F5344CB8AC3E}">
        <p14:creationId xmlns:p14="http://schemas.microsoft.com/office/powerpoint/2010/main" val="16292341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22CD7B19-A589-4E54-A50F-29F1F47AECB1}"/>
              </a:ext>
            </a:extLst>
          </p:cNvPr>
          <p:cNvSpPr>
            <a:spLocks noGrp="1"/>
          </p:cNvSpPr>
          <p:nvPr>
            <p:ph type="title"/>
          </p:nvPr>
        </p:nvSpPr>
        <p:spPr>
          <a:xfrm>
            <a:off x="413657" y="130630"/>
            <a:ext cx="8229600" cy="1143000"/>
          </a:xfrm>
        </p:spPr>
        <p:txBody>
          <a:bodyPr>
            <a:normAutofit/>
          </a:bodyPr>
          <a:lstStyle/>
          <a:p>
            <a:r>
              <a:rPr lang="en-GB" altLang="en-US" sz="6600" b="1" dirty="0"/>
              <a:t>Place</a:t>
            </a:r>
          </a:p>
        </p:txBody>
      </p:sp>
      <p:sp>
        <p:nvSpPr>
          <p:cNvPr id="15363" name="Content Placeholder 2">
            <a:extLst>
              <a:ext uri="{FF2B5EF4-FFF2-40B4-BE49-F238E27FC236}">
                <a16:creationId xmlns:a16="http://schemas.microsoft.com/office/drawing/2014/main" id="{D09AF825-7042-48FA-AB7C-8B70926CB8A9}"/>
              </a:ext>
            </a:extLst>
          </p:cNvPr>
          <p:cNvSpPr>
            <a:spLocks noGrp="1"/>
          </p:cNvSpPr>
          <p:nvPr>
            <p:ph idx="1"/>
          </p:nvPr>
        </p:nvSpPr>
        <p:spPr>
          <a:xfrm>
            <a:off x="596537" y="1042708"/>
            <a:ext cx="10998926" cy="4975048"/>
          </a:xfrm>
        </p:spPr>
        <p:txBody>
          <a:bodyPr>
            <a:noAutofit/>
          </a:bodyPr>
          <a:lstStyle/>
          <a:p>
            <a:r>
              <a:rPr lang="en-GB" altLang="en-US" sz="4000" dirty="0"/>
              <a:t>What will your distribution strategy/channels be?</a:t>
            </a:r>
          </a:p>
          <a:p>
            <a:r>
              <a:rPr lang="en-GB" altLang="en-US" sz="4000" dirty="0"/>
              <a:t>How will you get the product to the customer?</a:t>
            </a:r>
          </a:p>
          <a:p>
            <a:pPr lvl="1"/>
            <a:r>
              <a:rPr lang="en-GB" altLang="en-US" sz="3800" dirty="0"/>
              <a:t>Direct Sales, agents, wholesalers, retailers, export agents?</a:t>
            </a:r>
          </a:p>
          <a:p>
            <a:r>
              <a:rPr lang="en-GB" altLang="en-US" sz="4000" dirty="0"/>
              <a:t>How does this help you achieve your marketing objectives?</a:t>
            </a:r>
          </a:p>
          <a:p>
            <a:r>
              <a:rPr lang="en-GB" altLang="en-US" sz="4000" dirty="0"/>
              <a:t>How does this fit with the image you are trying to project?... Perception</a:t>
            </a:r>
          </a:p>
          <a:p>
            <a:endParaRPr lang="en-GB" altLang="en-US" sz="1600" dirty="0"/>
          </a:p>
          <a:p>
            <a:endParaRPr lang="en-GB" altLang="en-US"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E7CD8BE-6F4F-4DF3-BCBD-31DB4EC14F84}"/>
              </a:ext>
            </a:extLst>
          </p:cNvPr>
          <p:cNvSpPr>
            <a:spLocks noGrp="1"/>
          </p:cNvSpPr>
          <p:nvPr>
            <p:ph type="title"/>
          </p:nvPr>
        </p:nvSpPr>
        <p:spPr>
          <a:xfrm>
            <a:off x="484741" y="500011"/>
            <a:ext cx="8229600" cy="1143000"/>
          </a:xfrm>
        </p:spPr>
        <p:txBody>
          <a:bodyPr>
            <a:normAutofit/>
          </a:bodyPr>
          <a:lstStyle/>
          <a:p>
            <a:r>
              <a:rPr lang="en-GB" altLang="en-US" sz="6600" b="1" dirty="0"/>
              <a:t>Promotion </a:t>
            </a:r>
          </a:p>
        </p:txBody>
      </p:sp>
      <p:sp>
        <p:nvSpPr>
          <p:cNvPr id="16387" name="Content Placeholder 2">
            <a:extLst>
              <a:ext uri="{FF2B5EF4-FFF2-40B4-BE49-F238E27FC236}">
                <a16:creationId xmlns:a16="http://schemas.microsoft.com/office/drawing/2014/main" id="{97A5E5F2-AD68-49BB-8AB3-29A82E3235AC}"/>
              </a:ext>
            </a:extLst>
          </p:cNvPr>
          <p:cNvSpPr>
            <a:spLocks noGrp="1"/>
          </p:cNvSpPr>
          <p:nvPr>
            <p:ph idx="1"/>
          </p:nvPr>
        </p:nvSpPr>
        <p:spPr>
          <a:xfrm>
            <a:off x="758537" y="1643011"/>
            <a:ext cx="10580024" cy="4714978"/>
          </a:xfrm>
        </p:spPr>
        <p:txBody>
          <a:bodyPr>
            <a:normAutofit/>
          </a:bodyPr>
          <a:lstStyle/>
          <a:p>
            <a:r>
              <a:rPr lang="en-GB" altLang="en-US" sz="4400" dirty="0"/>
              <a:t>Strategies to make consumers aware of the product/service</a:t>
            </a:r>
          </a:p>
          <a:p>
            <a:r>
              <a:rPr lang="en-GB" altLang="en-US" sz="4400" dirty="0"/>
              <a:t>Not just advertising but most of your tactical activity is likely to be based in this category</a:t>
            </a:r>
          </a:p>
          <a:p>
            <a:r>
              <a:rPr lang="en-GB" sz="4400" dirty="0"/>
              <a:t>Inform or persuade target audiences of the relative merits of a product, service, brand… </a:t>
            </a:r>
            <a:endParaRPr lang="en-GB" altLang="en-US" sz="4400" dirty="0"/>
          </a:p>
          <a:p>
            <a:endParaRPr lang="en-GB" alt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181B5-B73F-448D-8829-A3DB629EF202}"/>
              </a:ext>
            </a:extLst>
          </p:cNvPr>
          <p:cNvSpPr>
            <a:spLocks noGrp="1"/>
          </p:cNvSpPr>
          <p:nvPr>
            <p:ph type="title"/>
          </p:nvPr>
        </p:nvSpPr>
        <p:spPr>
          <a:xfrm>
            <a:off x="605443" y="590798"/>
            <a:ext cx="10058400" cy="1371600"/>
          </a:xfrm>
        </p:spPr>
        <p:txBody>
          <a:bodyPr>
            <a:noAutofit/>
          </a:bodyPr>
          <a:lstStyle/>
          <a:p>
            <a:r>
              <a:rPr lang="en-GB" sz="6600" b="1" dirty="0"/>
              <a:t>Activity:</a:t>
            </a:r>
            <a:br>
              <a:rPr lang="en-GB" sz="6600" b="1" dirty="0"/>
            </a:br>
            <a:r>
              <a:rPr lang="en-GB" sz="6600" b="1" dirty="0"/>
              <a:t>Promotion</a:t>
            </a:r>
          </a:p>
        </p:txBody>
      </p:sp>
      <p:sp>
        <p:nvSpPr>
          <p:cNvPr id="3" name="Content Placeholder 2">
            <a:extLst>
              <a:ext uri="{FF2B5EF4-FFF2-40B4-BE49-F238E27FC236}">
                <a16:creationId xmlns:a16="http://schemas.microsoft.com/office/drawing/2014/main" id="{112D09A8-EEBF-4046-B307-4CCF7809875F}"/>
              </a:ext>
            </a:extLst>
          </p:cNvPr>
          <p:cNvSpPr>
            <a:spLocks noGrp="1"/>
          </p:cNvSpPr>
          <p:nvPr>
            <p:ph idx="1"/>
          </p:nvPr>
        </p:nvSpPr>
        <p:spPr>
          <a:xfrm>
            <a:off x="1015539" y="2409503"/>
            <a:ext cx="3902825" cy="3472205"/>
          </a:xfrm>
        </p:spPr>
        <p:txBody>
          <a:bodyPr numCol="1">
            <a:normAutofit/>
          </a:bodyPr>
          <a:lstStyle/>
          <a:p>
            <a:pPr marL="0" indent="0">
              <a:buNone/>
            </a:pPr>
            <a:r>
              <a:rPr lang="en-GB" sz="5100" dirty="0"/>
              <a:t>What types of promotional activities can you identify?</a:t>
            </a:r>
          </a:p>
          <a:p>
            <a:endParaRPr lang="en-GB" sz="4000" dirty="0"/>
          </a:p>
          <a:p>
            <a:endParaRPr lang="en-GB" sz="4000" dirty="0"/>
          </a:p>
          <a:p>
            <a:endParaRPr lang="en-GB" sz="4000" dirty="0"/>
          </a:p>
          <a:p>
            <a:endParaRPr lang="en-GB" sz="4000" dirty="0"/>
          </a:p>
          <a:p>
            <a:endParaRPr lang="en-GB" sz="4000" dirty="0"/>
          </a:p>
          <a:p>
            <a:endParaRPr lang="en-GB" sz="4000" dirty="0"/>
          </a:p>
        </p:txBody>
      </p:sp>
      <p:sp>
        <p:nvSpPr>
          <p:cNvPr id="4" name="TextBox 3">
            <a:extLst>
              <a:ext uri="{FF2B5EF4-FFF2-40B4-BE49-F238E27FC236}">
                <a16:creationId xmlns:a16="http://schemas.microsoft.com/office/drawing/2014/main" id="{ED465BBA-4E56-40AA-BEB6-BAEF7E1186E0}"/>
              </a:ext>
            </a:extLst>
          </p:cNvPr>
          <p:cNvSpPr txBox="1"/>
          <p:nvPr/>
        </p:nvSpPr>
        <p:spPr>
          <a:xfrm>
            <a:off x="5373385" y="590798"/>
            <a:ext cx="6213171" cy="5786199"/>
          </a:xfrm>
          <a:prstGeom prst="rect">
            <a:avLst/>
          </a:prstGeom>
          <a:noFill/>
        </p:spPr>
        <p:txBody>
          <a:bodyPr wrap="square" rtlCol="0">
            <a:spAutoFit/>
          </a:bodyPr>
          <a:lstStyle/>
          <a:p>
            <a:pPr marL="571500" indent="-571500">
              <a:buFont typeface="Arial" panose="020B0604020202020204" pitchFamily="34" charset="0"/>
              <a:buChar char="•"/>
            </a:pPr>
            <a:r>
              <a:rPr lang="en-GB" sz="4400" dirty="0"/>
              <a:t>Personal selling</a:t>
            </a:r>
          </a:p>
          <a:p>
            <a:pPr marL="571500" indent="-571500">
              <a:buFont typeface="Arial" panose="020B0604020202020204" pitchFamily="34" charset="0"/>
              <a:buChar char="•"/>
            </a:pPr>
            <a:r>
              <a:rPr lang="en-GB" sz="4400" dirty="0"/>
              <a:t>Social media marketing</a:t>
            </a:r>
          </a:p>
          <a:p>
            <a:pPr marL="571500" indent="-571500">
              <a:buFont typeface="Arial" panose="020B0604020202020204" pitchFamily="34" charset="0"/>
              <a:buChar char="•"/>
            </a:pPr>
            <a:r>
              <a:rPr lang="en-GB" sz="4400" dirty="0"/>
              <a:t>Direct marketing</a:t>
            </a:r>
          </a:p>
          <a:p>
            <a:pPr marL="571500" indent="-571500">
              <a:buFont typeface="Arial" panose="020B0604020202020204" pitchFamily="34" charset="0"/>
              <a:buChar char="•"/>
            </a:pPr>
            <a:r>
              <a:rPr lang="en-GB" sz="4400" dirty="0"/>
              <a:t>General advertising</a:t>
            </a:r>
          </a:p>
          <a:p>
            <a:pPr marL="571500" indent="-571500">
              <a:buFont typeface="Arial" panose="020B0604020202020204" pitchFamily="34" charset="0"/>
              <a:buChar char="•"/>
            </a:pPr>
            <a:r>
              <a:rPr lang="en-GB" sz="4400" dirty="0"/>
              <a:t>Public relations</a:t>
            </a:r>
          </a:p>
          <a:p>
            <a:pPr marL="571500" indent="-571500">
              <a:buFont typeface="Arial" panose="020B0604020202020204" pitchFamily="34" charset="0"/>
              <a:buChar char="•"/>
            </a:pPr>
            <a:r>
              <a:rPr lang="en-GB" sz="4400" dirty="0"/>
              <a:t>Sponsorship</a:t>
            </a:r>
          </a:p>
          <a:p>
            <a:pPr marL="571500" indent="-571500">
              <a:buFont typeface="Arial" panose="020B0604020202020204" pitchFamily="34" charset="0"/>
              <a:buChar char="•"/>
            </a:pPr>
            <a:r>
              <a:rPr lang="en-GB" sz="4400" dirty="0"/>
              <a:t>Sales promotion</a:t>
            </a:r>
          </a:p>
          <a:p>
            <a:pPr marL="571500" indent="-571500">
              <a:buFont typeface="Arial" panose="020B0604020202020204" pitchFamily="34" charset="0"/>
              <a:buChar char="•"/>
            </a:pPr>
            <a:r>
              <a:rPr lang="en-GB" sz="4400" dirty="0"/>
              <a:t>Digital promotions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511428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nodeType="clickEffect">
                                  <p:stCondLst>
                                    <p:cond delay="0"/>
                                  </p:stCondLst>
                                  <p:childTnLst>
                                    <p:set>
                                      <p:cBhvr>
                                        <p:cTn id="39"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F21036CC-92FC-4528-AE21-5EF0CE9F83FF}"/>
              </a:ext>
            </a:extLst>
          </p:cNvPr>
          <p:cNvSpPr>
            <a:spLocks noGrp="1"/>
          </p:cNvSpPr>
          <p:nvPr>
            <p:ph type="title"/>
          </p:nvPr>
        </p:nvSpPr>
        <p:spPr>
          <a:xfrm>
            <a:off x="544286" y="541574"/>
            <a:ext cx="8229600" cy="1143000"/>
          </a:xfrm>
        </p:spPr>
        <p:txBody>
          <a:bodyPr>
            <a:normAutofit/>
          </a:bodyPr>
          <a:lstStyle/>
          <a:p>
            <a:r>
              <a:rPr lang="en-GB" altLang="en-US" sz="7200" b="1" dirty="0"/>
              <a:t>People </a:t>
            </a:r>
          </a:p>
        </p:txBody>
      </p:sp>
      <p:sp>
        <p:nvSpPr>
          <p:cNvPr id="20483" name="Content Placeholder 2">
            <a:extLst>
              <a:ext uri="{FF2B5EF4-FFF2-40B4-BE49-F238E27FC236}">
                <a16:creationId xmlns:a16="http://schemas.microsoft.com/office/drawing/2014/main" id="{1E2EE5E2-D19C-436F-9BBB-2A1AF408A0B6}"/>
              </a:ext>
            </a:extLst>
          </p:cNvPr>
          <p:cNvSpPr>
            <a:spLocks noGrp="1"/>
          </p:cNvSpPr>
          <p:nvPr>
            <p:ph idx="1"/>
          </p:nvPr>
        </p:nvSpPr>
        <p:spPr>
          <a:xfrm>
            <a:off x="1145176" y="1697104"/>
            <a:ext cx="10502538" cy="4776078"/>
          </a:xfrm>
        </p:spPr>
        <p:txBody>
          <a:bodyPr>
            <a:normAutofit/>
          </a:bodyPr>
          <a:lstStyle/>
          <a:p>
            <a:pPr marL="0" indent="0">
              <a:buNone/>
            </a:pPr>
            <a:r>
              <a:rPr lang="en-GB" altLang="en-US" sz="5400" dirty="0"/>
              <a:t>Marketing is</a:t>
            </a:r>
            <a:r>
              <a:rPr lang="en-GB" altLang="en-US" sz="5400" b="1" dirty="0"/>
              <a:t> everyone’s </a:t>
            </a:r>
            <a:r>
              <a:rPr lang="en-GB" altLang="en-US" sz="5400" dirty="0"/>
              <a:t>responsibility:</a:t>
            </a:r>
          </a:p>
          <a:p>
            <a:pPr lvl="1"/>
            <a:r>
              <a:rPr lang="en-GB" altLang="en-US" sz="4800" dirty="0"/>
              <a:t>Customer service </a:t>
            </a:r>
          </a:p>
          <a:p>
            <a:pPr lvl="1"/>
            <a:r>
              <a:rPr lang="en-GB" altLang="en-US" sz="4800" dirty="0"/>
              <a:t>Product knowledge</a:t>
            </a:r>
          </a:p>
          <a:p>
            <a:pPr lvl="1"/>
            <a:r>
              <a:rPr lang="en-GB" altLang="en-US" sz="4800" dirty="0"/>
              <a:t>Resource</a:t>
            </a:r>
          </a:p>
          <a:p>
            <a:pPr lvl="1"/>
            <a:r>
              <a:rPr lang="en-GB" altLang="en-US" sz="4800" dirty="0"/>
              <a:t>Personal presentation </a:t>
            </a:r>
          </a:p>
          <a:p>
            <a:pPr lvl="1"/>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81BBF02E-842D-42CC-B3ED-BB5EE4783EE9}"/>
              </a:ext>
            </a:extLst>
          </p:cNvPr>
          <p:cNvSpPr>
            <a:spLocks noGrp="1"/>
          </p:cNvSpPr>
          <p:nvPr>
            <p:ph type="title"/>
          </p:nvPr>
        </p:nvSpPr>
        <p:spPr>
          <a:xfrm>
            <a:off x="413658" y="336946"/>
            <a:ext cx="8229600" cy="1143000"/>
          </a:xfrm>
        </p:spPr>
        <p:txBody>
          <a:bodyPr>
            <a:normAutofit/>
          </a:bodyPr>
          <a:lstStyle/>
          <a:p>
            <a:r>
              <a:rPr lang="en-GB" altLang="en-US" sz="6600" b="1" dirty="0"/>
              <a:t>Process </a:t>
            </a:r>
          </a:p>
        </p:txBody>
      </p:sp>
      <p:sp>
        <p:nvSpPr>
          <p:cNvPr id="3" name="Content Placeholder 2">
            <a:extLst>
              <a:ext uri="{FF2B5EF4-FFF2-40B4-BE49-F238E27FC236}">
                <a16:creationId xmlns:a16="http://schemas.microsoft.com/office/drawing/2014/main" id="{866D472B-9A38-420C-B064-17EC7E0BCE76}"/>
              </a:ext>
            </a:extLst>
          </p:cNvPr>
          <p:cNvSpPr>
            <a:spLocks noGrp="1"/>
          </p:cNvSpPr>
          <p:nvPr>
            <p:ph idx="1"/>
          </p:nvPr>
        </p:nvSpPr>
        <p:spPr>
          <a:xfrm>
            <a:off x="709752" y="1504187"/>
            <a:ext cx="10733314" cy="4661481"/>
          </a:xfrm>
        </p:spPr>
        <p:txBody>
          <a:bodyPr>
            <a:normAutofit fontScale="92500"/>
          </a:bodyPr>
          <a:lstStyle/>
          <a:p>
            <a:pPr algn="just">
              <a:defRPr/>
            </a:pPr>
            <a:r>
              <a:rPr lang="en-GB" sz="4400" dirty="0"/>
              <a:t>How do people consume our products/services?</a:t>
            </a:r>
          </a:p>
          <a:p>
            <a:pPr algn="just">
              <a:defRPr/>
            </a:pPr>
            <a:r>
              <a:rPr lang="en-GB" sz="4400" dirty="0"/>
              <a:t>What processes do they have to go through to acquire the product/service?</a:t>
            </a:r>
          </a:p>
          <a:p>
            <a:pPr algn="just">
              <a:defRPr/>
            </a:pPr>
            <a:r>
              <a:rPr lang="en-GB" sz="4400" dirty="0"/>
              <a:t>How will you make this easy for your customers?</a:t>
            </a:r>
          </a:p>
          <a:p>
            <a:pPr algn="just">
              <a:defRPr/>
            </a:pPr>
            <a:r>
              <a:rPr lang="en-GB" sz="4400" dirty="0"/>
              <a:t>How can this be a source of competitive advantage?</a:t>
            </a:r>
          </a:p>
          <a:p>
            <a:pPr lvl="1" indent="0">
              <a:buNone/>
              <a:defRPr/>
            </a:pPr>
            <a:endParaRPr lang="en-GB" dirty="0"/>
          </a:p>
          <a:p>
            <a:pPr lvl="1" indent="0">
              <a:buNone/>
              <a:defRPr/>
            </a:pPr>
            <a:endParaRPr lang="en-GB" dirty="0"/>
          </a:p>
          <a:p>
            <a:pPr>
              <a:defRPr/>
            </a:pPr>
            <a:endParaRPr lang="en-GB" dirty="0"/>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873E897-B04E-4E60-8A93-57F70CBAE61B}"/>
              </a:ext>
            </a:extLst>
          </p:cNvPr>
          <p:cNvSpPr>
            <a:spLocks noGrp="1"/>
          </p:cNvSpPr>
          <p:nvPr>
            <p:ph type="title"/>
          </p:nvPr>
        </p:nvSpPr>
        <p:spPr>
          <a:xfrm>
            <a:off x="465909" y="532352"/>
            <a:ext cx="8229600" cy="1143000"/>
          </a:xfrm>
        </p:spPr>
        <p:txBody>
          <a:bodyPr>
            <a:normAutofit/>
          </a:bodyPr>
          <a:lstStyle/>
          <a:p>
            <a:r>
              <a:rPr lang="en-GB" altLang="en-US" sz="6000" b="1" dirty="0"/>
              <a:t>Physical Evidence </a:t>
            </a:r>
          </a:p>
        </p:txBody>
      </p:sp>
      <p:sp>
        <p:nvSpPr>
          <p:cNvPr id="23555" name="Content Placeholder 2">
            <a:extLst>
              <a:ext uri="{FF2B5EF4-FFF2-40B4-BE49-F238E27FC236}">
                <a16:creationId xmlns:a16="http://schemas.microsoft.com/office/drawing/2014/main" id="{FF0D0115-F256-453A-B775-1F942E986514}"/>
              </a:ext>
            </a:extLst>
          </p:cNvPr>
          <p:cNvSpPr>
            <a:spLocks noGrp="1"/>
          </p:cNvSpPr>
          <p:nvPr>
            <p:ph idx="1"/>
          </p:nvPr>
        </p:nvSpPr>
        <p:spPr>
          <a:xfrm>
            <a:off x="1066800" y="1904524"/>
            <a:ext cx="10271760" cy="3849624"/>
          </a:xfrm>
        </p:spPr>
        <p:txBody>
          <a:bodyPr>
            <a:normAutofit fontScale="92500"/>
          </a:bodyPr>
          <a:lstStyle/>
          <a:p>
            <a:pPr algn="just"/>
            <a:r>
              <a:rPr lang="en-GB" altLang="en-US" sz="4800" dirty="0"/>
              <a:t>How will we shape the ambience, mood or physical presentation of the environment in which the product/service is consumed?</a:t>
            </a:r>
          </a:p>
          <a:p>
            <a:pPr marL="0" indent="0" algn="just">
              <a:buNone/>
            </a:pPr>
            <a:endParaRPr lang="en-GB" altLang="en-US" sz="4800" dirty="0"/>
          </a:p>
          <a:p>
            <a:pPr algn="just"/>
            <a:r>
              <a:rPr lang="en-GB" altLang="en-US" sz="4800" dirty="0"/>
              <a:t>Do we have an impact on this?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1D31CADA-9503-4604-BD9D-4FC1E09EF27C}"/>
              </a:ext>
            </a:extLst>
          </p:cNvPr>
          <p:cNvSpPr>
            <a:spLocks noGrp="1"/>
          </p:cNvSpPr>
          <p:nvPr>
            <p:ph type="title"/>
          </p:nvPr>
        </p:nvSpPr>
        <p:spPr>
          <a:xfrm>
            <a:off x="469895" y="169763"/>
            <a:ext cx="10809287" cy="1143000"/>
          </a:xfrm>
        </p:spPr>
        <p:txBody>
          <a:bodyPr>
            <a:noAutofit/>
          </a:bodyPr>
          <a:lstStyle/>
          <a:p>
            <a:r>
              <a:rPr lang="en-GB" altLang="en-US" sz="6000" b="1" dirty="0"/>
              <a:t>Activity: The marketing mix</a:t>
            </a:r>
          </a:p>
        </p:txBody>
      </p:sp>
      <p:sp>
        <p:nvSpPr>
          <p:cNvPr id="25603" name="Content Placeholder 2">
            <a:extLst>
              <a:ext uri="{FF2B5EF4-FFF2-40B4-BE49-F238E27FC236}">
                <a16:creationId xmlns:a16="http://schemas.microsoft.com/office/drawing/2014/main" id="{36AD16E5-9F20-43AA-86DF-B95A7C17B056}"/>
              </a:ext>
            </a:extLst>
          </p:cNvPr>
          <p:cNvSpPr>
            <a:spLocks noGrp="1"/>
          </p:cNvSpPr>
          <p:nvPr>
            <p:ph idx="1"/>
          </p:nvPr>
        </p:nvSpPr>
        <p:spPr>
          <a:xfrm>
            <a:off x="5172891" y="1312763"/>
            <a:ext cx="6340237" cy="5089193"/>
          </a:xfrm>
        </p:spPr>
        <p:txBody>
          <a:bodyPr>
            <a:normAutofit fontScale="92500"/>
          </a:bodyPr>
          <a:lstStyle/>
          <a:p>
            <a:r>
              <a:rPr lang="en-GB" altLang="en-US" sz="3600" dirty="0"/>
              <a:t>Marketing objectives</a:t>
            </a:r>
          </a:p>
          <a:p>
            <a:r>
              <a:rPr lang="en-GB" altLang="en-US" sz="3600" dirty="0"/>
              <a:t>Type of product</a:t>
            </a:r>
          </a:p>
          <a:p>
            <a:r>
              <a:rPr lang="en-GB" altLang="en-US" sz="3600" dirty="0"/>
              <a:t>Target market</a:t>
            </a:r>
          </a:p>
          <a:p>
            <a:r>
              <a:rPr lang="en-GB" altLang="en-US" sz="3600" dirty="0"/>
              <a:t>Market structure</a:t>
            </a:r>
          </a:p>
          <a:p>
            <a:r>
              <a:rPr lang="en-GB" altLang="en-US" sz="3600" dirty="0"/>
              <a:t>Rival’s behaviour</a:t>
            </a:r>
          </a:p>
          <a:p>
            <a:r>
              <a:rPr lang="en-GB" altLang="en-US" sz="3600" dirty="0"/>
              <a:t>Global issues – culture/religion etc</a:t>
            </a:r>
          </a:p>
          <a:p>
            <a:r>
              <a:rPr lang="en-GB" altLang="en-US" sz="3600" dirty="0"/>
              <a:t>Marketing position</a:t>
            </a:r>
          </a:p>
          <a:p>
            <a:r>
              <a:rPr lang="en-GB" altLang="en-US" sz="3600" dirty="0"/>
              <a:t>Product portfolio</a:t>
            </a:r>
          </a:p>
          <a:p>
            <a:endParaRPr lang="en-GB" altLang="en-US" dirty="0"/>
          </a:p>
        </p:txBody>
      </p:sp>
      <p:sp>
        <p:nvSpPr>
          <p:cNvPr id="4" name="Content Placeholder 2">
            <a:extLst>
              <a:ext uri="{FF2B5EF4-FFF2-40B4-BE49-F238E27FC236}">
                <a16:creationId xmlns:a16="http://schemas.microsoft.com/office/drawing/2014/main" id="{E2ACE5D7-E970-4A6B-9EB1-A62CA94092EB}"/>
              </a:ext>
            </a:extLst>
          </p:cNvPr>
          <p:cNvSpPr txBox="1">
            <a:spLocks/>
          </p:cNvSpPr>
          <p:nvPr/>
        </p:nvSpPr>
        <p:spPr>
          <a:xfrm>
            <a:off x="845128" y="1829955"/>
            <a:ext cx="4121727" cy="3715282"/>
          </a:xfrm>
          <a:prstGeom prst="rect">
            <a:avLst/>
          </a:prstGeom>
        </p:spPr>
        <p:txBody>
          <a:bodyPr vert="horz" lIns="91440" tIns="45720" rIns="91440" bIns="45720" numCol="1" rtlCol="0">
            <a:normAutofit fontScale="92500" lnSpcReduction="10000"/>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buFont typeface="Garamond" pitchFamily="18" charset="0"/>
              <a:buNone/>
            </a:pPr>
            <a:r>
              <a:rPr lang="en-GB" sz="5100" dirty="0"/>
              <a:t>What factors can affect the marketing mix?</a:t>
            </a:r>
          </a:p>
          <a:p>
            <a:pPr marL="0" indent="0">
              <a:buFont typeface="Garamond" pitchFamily="18" charset="0"/>
              <a:buNone/>
            </a:pPr>
            <a:endParaRPr lang="en-GB" sz="5100" dirty="0"/>
          </a:p>
          <a:p>
            <a:pPr marL="0" indent="0">
              <a:buFont typeface="Garamond" pitchFamily="18" charset="0"/>
              <a:buNone/>
            </a:pPr>
            <a:r>
              <a:rPr lang="en-GB" sz="5100" u="sng" dirty="0"/>
              <a:t>Why?</a:t>
            </a:r>
          </a:p>
          <a:p>
            <a:endParaRPr lang="en-GB" sz="4000" dirty="0"/>
          </a:p>
          <a:p>
            <a:endParaRPr lang="en-GB" sz="4000" dirty="0"/>
          </a:p>
          <a:p>
            <a:endParaRPr lang="en-GB" sz="4000" dirty="0"/>
          </a:p>
          <a:p>
            <a:endParaRPr lang="en-GB" sz="4000" dirty="0"/>
          </a:p>
          <a:p>
            <a:endParaRPr lang="en-GB" sz="4000" dirty="0"/>
          </a:p>
          <a:p>
            <a:endParaRPr lang="en-GB" sz="4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5603">
                                            <p:txEl>
                                              <p:pRg st="5" end="5"/>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5603">
                                            <p:txEl>
                                              <p:pRg st="6" end="6"/>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2560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A5F7F-3998-4B11-88C5-65CB3CEE33B8}"/>
              </a:ext>
            </a:extLst>
          </p:cNvPr>
          <p:cNvSpPr>
            <a:spLocks noGrp="1"/>
          </p:cNvSpPr>
          <p:nvPr>
            <p:ph type="title"/>
          </p:nvPr>
        </p:nvSpPr>
        <p:spPr>
          <a:xfrm>
            <a:off x="623454" y="213435"/>
            <a:ext cx="10058400" cy="1371600"/>
          </a:xfrm>
        </p:spPr>
        <p:txBody>
          <a:bodyPr>
            <a:normAutofit/>
          </a:bodyPr>
          <a:lstStyle/>
          <a:p>
            <a:r>
              <a:rPr lang="en-GB" sz="6000" b="1" dirty="0"/>
              <a:t>Branding</a:t>
            </a:r>
          </a:p>
        </p:txBody>
      </p:sp>
      <p:sp>
        <p:nvSpPr>
          <p:cNvPr id="3" name="Content Placeholder 2">
            <a:extLst>
              <a:ext uri="{FF2B5EF4-FFF2-40B4-BE49-F238E27FC236}">
                <a16:creationId xmlns:a16="http://schemas.microsoft.com/office/drawing/2014/main" id="{3282369F-145F-4226-987C-D84F69A38C6B}"/>
              </a:ext>
            </a:extLst>
          </p:cNvPr>
          <p:cNvSpPr>
            <a:spLocks noGrp="1"/>
          </p:cNvSpPr>
          <p:nvPr>
            <p:ph idx="1"/>
          </p:nvPr>
        </p:nvSpPr>
        <p:spPr>
          <a:xfrm>
            <a:off x="623454" y="1473864"/>
            <a:ext cx="11014363" cy="5011708"/>
          </a:xfrm>
        </p:spPr>
        <p:txBody>
          <a:bodyPr>
            <a:noAutofit/>
          </a:bodyPr>
          <a:lstStyle/>
          <a:p>
            <a:pPr algn="just"/>
            <a:r>
              <a:rPr lang="en-GB" sz="3200" dirty="0"/>
              <a:t>Your brand is your promise to your customer</a:t>
            </a:r>
          </a:p>
          <a:p>
            <a:pPr algn="just"/>
            <a:r>
              <a:rPr lang="en-GB" sz="3200" dirty="0"/>
              <a:t>It tells them what they can expect from your products and services</a:t>
            </a:r>
          </a:p>
          <a:p>
            <a:pPr algn="just"/>
            <a:r>
              <a:rPr lang="en-GB" sz="3200" dirty="0"/>
              <a:t>It differentiates your offering from that of your competitors. </a:t>
            </a:r>
          </a:p>
          <a:p>
            <a:pPr algn="just"/>
            <a:r>
              <a:rPr lang="en-GB" sz="3200" dirty="0"/>
              <a:t>An effective </a:t>
            </a:r>
            <a:r>
              <a:rPr lang="en-GB" sz="3200" b="1" dirty="0"/>
              <a:t>brand strategy </a:t>
            </a:r>
            <a:r>
              <a:rPr lang="en-GB" sz="3200" dirty="0"/>
              <a:t>gives you a major edge in increasingly competitive markets</a:t>
            </a:r>
          </a:p>
          <a:p>
            <a:pPr algn="just"/>
            <a:r>
              <a:rPr lang="en-GB" sz="3200" dirty="0"/>
              <a:t>The foundation of your brand is your logo:</a:t>
            </a:r>
          </a:p>
          <a:p>
            <a:pPr marL="548640" lvl="2" indent="0" algn="just">
              <a:buNone/>
            </a:pPr>
            <a:r>
              <a:rPr lang="en-GB" sz="3200" dirty="0"/>
              <a:t>Your website, packaging and promotional materials should integrate your logo</a:t>
            </a:r>
          </a:p>
        </p:txBody>
      </p:sp>
    </p:spTree>
    <p:extLst>
      <p:ext uri="{BB962C8B-B14F-4D97-AF65-F5344CB8AC3E}">
        <p14:creationId xmlns:p14="http://schemas.microsoft.com/office/powerpoint/2010/main" val="189481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5" name="Content Placeholder 3" descr="logos.bmp">
            <a:extLst>
              <a:ext uri="{FF2B5EF4-FFF2-40B4-BE49-F238E27FC236}">
                <a16:creationId xmlns:a16="http://schemas.microsoft.com/office/drawing/2014/main" id="{ACA4CA70-1BD6-4B4D-9029-FD23B7B2E66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057133" y="20781"/>
            <a:ext cx="9936451" cy="6772289"/>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91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Content Placeholder 3" descr="logos revealed.bmp">
            <a:extLst>
              <a:ext uri="{FF2B5EF4-FFF2-40B4-BE49-F238E27FC236}">
                <a16:creationId xmlns:a16="http://schemas.microsoft.com/office/drawing/2014/main" id="{FCCCE119-3FF9-48EC-BD16-E4B3F51EA1FF}"/>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983675" y="41564"/>
            <a:ext cx="9885218" cy="6738001"/>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01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Number Placeholder 6">
            <a:extLst>
              <a:ext uri="{FF2B5EF4-FFF2-40B4-BE49-F238E27FC236}">
                <a16:creationId xmlns:a16="http://schemas.microsoft.com/office/drawing/2014/main" id="{235EB7B9-2AA4-4457-A772-63DE34ED122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3A84731A-55FF-412B-98D8-8F81783B8127}" type="slidenum">
              <a:rPr lang="en-US" altLang="en-US" sz="1200">
                <a:solidFill>
                  <a:srgbClr val="898989"/>
                </a:solidFill>
              </a:rPr>
              <a:pPr>
                <a:spcBef>
                  <a:spcPct val="0"/>
                </a:spcBef>
                <a:buFontTx/>
                <a:buNone/>
              </a:pPr>
              <a:t>28</a:t>
            </a:fld>
            <a:endParaRPr lang="en-US" altLang="en-US" sz="1200">
              <a:solidFill>
                <a:srgbClr val="898989"/>
              </a:solidFill>
            </a:endParaRPr>
          </a:p>
        </p:txBody>
      </p:sp>
      <p:sp>
        <p:nvSpPr>
          <p:cNvPr id="51203" name="Rectangle 2">
            <a:extLst>
              <a:ext uri="{FF2B5EF4-FFF2-40B4-BE49-F238E27FC236}">
                <a16:creationId xmlns:a16="http://schemas.microsoft.com/office/drawing/2014/main" id="{F7F1AB9F-8499-4204-8510-C9F19C8897BE}"/>
              </a:ext>
            </a:extLst>
          </p:cNvPr>
          <p:cNvSpPr>
            <a:spLocks noGrp="1" noChangeArrowheads="1"/>
          </p:cNvSpPr>
          <p:nvPr>
            <p:ph type="title"/>
          </p:nvPr>
        </p:nvSpPr>
        <p:spPr>
          <a:xfrm>
            <a:off x="614544" y="417104"/>
            <a:ext cx="7772400" cy="865188"/>
          </a:xfrm>
        </p:spPr>
        <p:txBody>
          <a:bodyPr>
            <a:normAutofit/>
          </a:bodyPr>
          <a:lstStyle/>
          <a:p>
            <a:pPr eaLnBrk="1" hangingPunct="1"/>
            <a:r>
              <a:rPr lang="en-GB" altLang="en-US" sz="5400" b="1" dirty="0"/>
              <a:t>Why use Branding?</a:t>
            </a:r>
            <a:endParaRPr lang="en-US" altLang="en-US" sz="5400" b="1" dirty="0"/>
          </a:p>
        </p:txBody>
      </p:sp>
      <p:sp>
        <p:nvSpPr>
          <p:cNvPr id="51204" name="Rectangle 15">
            <a:extLst>
              <a:ext uri="{FF2B5EF4-FFF2-40B4-BE49-F238E27FC236}">
                <a16:creationId xmlns:a16="http://schemas.microsoft.com/office/drawing/2014/main" id="{181008B9-B425-4A49-9B4F-E6C271F89BA5}"/>
              </a:ext>
            </a:extLst>
          </p:cNvPr>
          <p:cNvSpPr>
            <a:spLocks noChangeArrowheads="1"/>
          </p:cNvSpPr>
          <p:nvPr/>
        </p:nvSpPr>
        <p:spPr bwMode="auto">
          <a:xfrm>
            <a:off x="999512" y="1554640"/>
            <a:ext cx="10192975" cy="3748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just" eaLnBrk="1" hangingPunct="1">
              <a:spcBef>
                <a:spcPct val="30000"/>
              </a:spcBef>
              <a:buFontTx/>
              <a:buChar char="•"/>
            </a:pPr>
            <a:r>
              <a:rPr lang="en-GB" altLang="en-US" sz="3600" dirty="0"/>
              <a:t>A strong brand is a </a:t>
            </a:r>
            <a:r>
              <a:rPr lang="en-GB" altLang="en-US" sz="3600" b="1" dirty="0"/>
              <a:t>differentiator </a:t>
            </a:r>
            <a:r>
              <a:rPr lang="en-GB" altLang="en-US" sz="3600" dirty="0"/>
              <a:t>from competing products (</a:t>
            </a:r>
            <a:r>
              <a:rPr lang="en-GB" altLang="en-US" sz="2400" dirty="0"/>
              <a:t>differentiation, segmentation)</a:t>
            </a:r>
          </a:p>
          <a:p>
            <a:pPr algn="just" eaLnBrk="1" hangingPunct="1">
              <a:spcBef>
                <a:spcPct val="30000"/>
              </a:spcBef>
              <a:buFontTx/>
              <a:buChar char="•"/>
            </a:pPr>
            <a:r>
              <a:rPr lang="en-GB" altLang="en-US" sz="3600" dirty="0"/>
              <a:t>A strong brand results in </a:t>
            </a:r>
            <a:r>
              <a:rPr lang="en-GB" altLang="en-US" sz="3600" b="1" dirty="0"/>
              <a:t>customer loyalty</a:t>
            </a:r>
            <a:r>
              <a:rPr lang="en-GB" altLang="en-US" sz="3600" dirty="0"/>
              <a:t> and </a:t>
            </a:r>
            <a:r>
              <a:rPr lang="en-GB" altLang="en-US" sz="3600" b="1" dirty="0"/>
              <a:t>purchases</a:t>
            </a:r>
            <a:r>
              <a:rPr lang="en-GB" altLang="en-US" sz="3600" dirty="0"/>
              <a:t> (</a:t>
            </a:r>
            <a:r>
              <a:rPr lang="en-GB" altLang="en-US" sz="2400" dirty="0"/>
              <a:t>selection, awareness, recall, recognition)</a:t>
            </a:r>
          </a:p>
          <a:p>
            <a:pPr algn="just" eaLnBrk="1" hangingPunct="1">
              <a:spcBef>
                <a:spcPct val="30000"/>
              </a:spcBef>
              <a:buFontTx/>
              <a:buChar char="•"/>
            </a:pPr>
            <a:r>
              <a:rPr lang="en-GB" altLang="en-US" sz="3600" dirty="0"/>
              <a:t>A strong brand adds </a:t>
            </a:r>
            <a:r>
              <a:rPr lang="en-GB" altLang="en-US" sz="3600" b="1" dirty="0"/>
              <a:t>value </a:t>
            </a:r>
            <a:r>
              <a:rPr lang="en-GB" altLang="en-US" sz="3600" dirty="0"/>
              <a:t>and can be an enduring asset (brand equity)</a:t>
            </a:r>
            <a:endParaRPr lang="en-US" altLang="en-US" sz="360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0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04">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120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9ABFE84D-278B-4FD5-9CB2-5EBCD60EEA1A}"/>
              </a:ext>
            </a:extLst>
          </p:cNvPr>
          <p:cNvSpPr>
            <a:spLocks noGrp="1"/>
          </p:cNvSpPr>
          <p:nvPr>
            <p:ph type="title"/>
          </p:nvPr>
        </p:nvSpPr>
        <p:spPr>
          <a:xfrm>
            <a:off x="868908" y="333756"/>
            <a:ext cx="8229600" cy="1143000"/>
          </a:xfrm>
        </p:spPr>
        <p:txBody>
          <a:bodyPr>
            <a:normAutofit/>
          </a:bodyPr>
          <a:lstStyle/>
          <a:p>
            <a:r>
              <a:rPr lang="en-US" altLang="en-US" sz="5400" b="1" dirty="0"/>
              <a:t>Your Brand Experience</a:t>
            </a:r>
            <a:endParaRPr lang="en-GB" altLang="en-US" sz="5400" b="1" dirty="0"/>
          </a:p>
        </p:txBody>
      </p:sp>
      <p:sp>
        <p:nvSpPr>
          <p:cNvPr id="53251" name="Content Placeholder 2">
            <a:extLst>
              <a:ext uri="{FF2B5EF4-FFF2-40B4-BE49-F238E27FC236}">
                <a16:creationId xmlns:a16="http://schemas.microsoft.com/office/drawing/2014/main" id="{30770EF6-AECC-4A9C-975A-E79385918135}"/>
              </a:ext>
            </a:extLst>
          </p:cNvPr>
          <p:cNvSpPr>
            <a:spLocks noGrp="1"/>
          </p:cNvSpPr>
          <p:nvPr>
            <p:ph idx="1"/>
          </p:nvPr>
        </p:nvSpPr>
        <p:spPr>
          <a:xfrm>
            <a:off x="1066800" y="1504187"/>
            <a:ext cx="10058400" cy="4583103"/>
          </a:xfrm>
        </p:spPr>
        <p:txBody>
          <a:bodyPr>
            <a:normAutofit lnSpcReduction="10000"/>
          </a:bodyPr>
          <a:lstStyle/>
          <a:p>
            <a:pPr marL="0" indent="0" algn="just">
              <a:buNone/>
            </a:pPr>
            <a:r>
              <a:rPr lang="en-US" altLang="en-US" sz="4000" dirty="0"/>
              <a:t>Think of a brand you identify with -&gt; write down all the words (except the brand name) that you associate with that brand</a:t>
            </a:r>
          </a:p>
          <a:p>
            <a:pPr marL="0" indent="0" algn="just">
              <a:buNone/>
            </a:pPr>
            <a:endParaRPr lang="en-US" altLang="en-US" sz="4000" dirty="0"/>
          </a:p>
          <a:p>
            <a:pPr marL="0" indent="0" algn="just">
              <a:buNone/>
            </a:pPr>
            <a:r>
              <a:rPr lang="en-US" altLang="en-US" sz="4000" dirty="0"/>
              <a:t>In pairs, see if you can guess the other person’s brand based on just the words they have written down</a:t>
            </a:r>
            <a:endParaRPr lang="en-GB" altLang="en-US" sz="4000" dirty="0"/>
          </a:p>
          <a:p>
            <a:pPr marL="0" indent="0" algn="just">
              <a:buNone/>
            </a:pP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3">
            <a:extLst>
              <a:ext uri="{FF2B5EF4-FFF2-40B4-BE49-F238E27FC236}">
                <a16:creationId xmlns:a16="http://schemas.microsoft.com/office/drawing/2014/main" id="{7A4B1532-F3CD-4327-967F-39DE826779D2}"/>
              </a:ext>
            </a:extLst>
          </p:cNvPr>
          <p:cNvSpPr>
            <a:spLocks noGrp="1"/>
          </p:cNvSpPr>
          <p:nvPr>
            <p:ph type="title"/>
          </p:nvPr>
        </p:nvSpPr>
        <p:spPr>
          <a:xfrm>
            <a:off x="529273" y="366395"/>
            <a:ext cx="8280400" cy="1143000"/>
          </a:xfrm>
        </p:spPr>
        <p:txBody>
          <a:bodyPr>
            <a:normAutofit/>
          </a:bodyPr>
          <a:lstStyle/>
          <a:p>
            <a:pPr eaLnBrk="1" hangingPunct="1"/>
            <a:r>
              <a:rPr lang="en-GB" altLang="en-US" sz="6000" b="1" dirty="0"/>
              <a:t>Brand types</a:t>
            </a:r>
          </a:p>
        </p:txBody>
      </p:sp>
      <p:graphicFrame>
        <p:nvGraphicFramePr>
          <p:cNvPr id="5" name="Table 4">
            <a:extLst>
              <a:ext uri="{FF2B5EF4-FFF2-40B4-BE49-F238E27FC236}">
                <a16:creationId xmlns:a16="http://schemas.microsoft.com/office/drawing/2014/main" id="{531A58A5-3207-4C91-95CC-D53955AFFBE4}"/>
              </a:ext>
            </a:extLst>
          </p:cNvPr>
          <p:cNvGraphicFramePr>
            <a:graphicFrameLocks noGrp="1"/>
          </p:cNvGraphicFramePr>
          <p:nvPr>
            <p:extLst>
              <p:ext uri="{D42A27DB-BD31-4B8C-83A1-F6EECF244321}">
                <p14:modId xmlns:p14="http://schemas.microsoft.com/office/powerpoint/2010/main" val="882683057"/>
              </p:ext>
            </p:extLst>
          </p:nvPr>
        </p:nvGraphicFramePr>
        <p:xfrm>
          <a:off x="1649934" y="1509395"/>
          <a:ext cx="8892132" cy="4661250"/>
        </p:xfrm>
        <a:graphic>
          <a:graphicData uri="http://schemas.openxmlformats.org/drawingml/2006/table">
            <a:tbl>
              <a:tblPr/>
              <a:tblGrid>
                <a:gridCol w="2677202">
                  <a:extLst>
                    <a:ext uri="{9D8B030D-6E8A-4147-A177-3AD203B41FA5}">
                      <a16:colId xmlns:a16="http://schemas.microsoft.com/office/drawing/2014/main" val="20000"/>
                    </a:ext>
                  </a:extLst>
                </a:gridCol>
                <a:gridCol w="3250887">
                  <a:extLst>
                    <a:ext uri="{9D8B030D-6E8A-4147-A177-3AD203B41FA5}">
                      <a16:colId xmlns:a16="http://schemas.microsoft.com/office/drawing/2014/main" val="20001"/>
                    </a:ext>
                  </a:extLst>
                </a:gridCol>
                <a:gridCol w="2964043">
                  <a:extLst>
                    <a:ext uri="{9D8B030D-6E8A-4147-A177-3AD203B41FA5}">
                      <a16:colId xmlns:a16="http://schemas.microsoft.com/office/drawing/2014/main" val="20002"/>
                    </a:ext>
                  </a:extLst>
                </a:gridCol>
              </a:tblGrid>
              <a:tr h="790537">
                <a:tc>
                  <a:txBody>
                    <a:bodyPr/>
                    <a:lstStyle/>
                    <a:p>
                      <a:pPr>
                        <a:spcAft>
                          <a:spcPts val="0"/>
                        </a:spcAft>
                      </a:pPr>
                      <a:r>
                        <a:rPr lang="en-GB" sz="2400" b="0" dirty="0">
                          <a:solidFill>
                            <a:srgbClr val="0070C0"/>
                          </a:solidFill>
                          <a:latin typeface="Arial"/>
                          <a:ea typeface="Times New Roman"/>
                          <a:cs typeface="Times New Roman"/>
                        </a:rPr>
                        <a:t>corporate umbrella</a:t>
                      </a: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solidFill>
                            <a:srgbClr val="000000"/>
                          </a:solidFill>
                          <a:latin typeface="Arial"/>
                          <a:ea typeface="Times New Roman"/>
                          <a:cs typeface="Times New Roman"/>
                        </a:rPr>
                        <a:t>all products use corporate name</a:t>
                      </a:r>
                      <a:endParaRPr lang="en-GB" sz="2400" dirty="0">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solidFill>
                            <a:srgbClr val="000000"/>
                          </a:solidFill>
                          <a:latin typeface="Arial"/>
                          <a:ea typeface="Times New Roman"/>
                          <a:cs typeface="Times New Roman"/>
                        </a:rPr>
                        <a:t>e.g. Heinz </a:t>
                      </a:r>
                      <a:endParaRPr lang="en-GB" sz="2400" dirty="0">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185805">
                <a:tc>
                  <a:txBody>
                    <a:bodyPr/>
                    <a:lstStyle/>
                    <a:p>
                      <a:pPr>
                        <a:spcAft>
                          <a:spcPts val="0"/>
                        </a:spcAft>
                      </a:pPr>
                      <a:r>
                        <a:rPr lang="en-GB" sz="2400" b="0" dirty="0">
                          <a:solidFill>
                            <a:srgbClr val="0070C0"/>
                          </a:solidFill>
                          <a:latin typeface="Arial"/>
                          <a:ea typeface="Times New Roman"/>
                          <a:cs typeface="Times New Roman"/>
                        </a:rPr>
                        <a:t>range</a:t>
                      </a: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solidFill>
                            <a:srgbClr val="000000"/>
                          </a:solidFill>
                          <a:latin typeface="Arial"/>
                          <a:ea typeface="Times New Roman"/>
                          <a:cs typeface="Times New Roman"/>
                        </a:rPr>
                        <a:t>groups of products share a brand name</a:t>
                      </a:r>
                      <a:endParaRPr lang="en-GB" sz="2400" dirty="0">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solidFill>
                            <a:srgbClr val="000000"/>
                          </a:solidFill>
                          <a:latin typeface="Arial"/>
                          <a:ea typeface="Times New Roman"/>
                          <a:cs typeface="Times New Roman"/>
                        </a:rPr>
                        <a:t>e.g. Taste the Difference (Sainsbury’s)</a:t>
                      </a:r>
                      <a:endParaRPr lang="en-GB" sz="2400" dirty="0">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790537">
                <a:tc>
                  <a:txBody>
                    <a:bodyPr/>
                    <a:lstStyle/>
                    <a:p>
                      <a:pPr>
                        <a:spcAft>
                          <a:spcPts val="0"/>
                        </a:spcAft>
                      </a:pPr>
                      <a:r>
                        <a:rPr lang="en-GB" sz="2400" b="0" dirty="0">
                          <a:solidFill>
                            <a:srgbClr val="0070C0"/>
                          </a:solidFill>
                          <a:latin typeface="Arial"/>
                          <a:ea typeface="Times New Roman"/>
                          <a:cs typeface="Times New Roman"/>
                        </a:rPr>
                        <a:t>individual</a:t>
                      </a: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solidFill>
                            <a:srgbClr val="000000"/>
                          </a:solidFill>
                          <a:latin typeface="Arial"/>
                          <a:ea typeface="Times New Roman"/>
                          <a:cs typeface="Times New Roman"/>
                        </a:rPr>
                        <a:t>each product has its own brand name</a:t>
                      </a:r>
                      <a:endParaRPr lang="en-GB" sz="2400" dirty="0">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solidFill>
                            <a:srgbClr val="000000"/>
                          </a:solidFill>
                          <a:latin typeface="Arial"/>
                          <a:ea typeface="Times New Roman"/>
                          <a:cs typeface="Times New Roman"/>
                        </a:rPr>
                        <a:t>e.g. Bold (Procter &amp; Gamble)</a:t>
                      </a:r>
                      <a:endParaRPr lang="en-GB" sz="2400" dirty="0">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185805">
                <a:tc>
                  <a:txBody>
                    <a:bodyPr/>
                    <a:lstStyle/>
                    <a:p>
                      <a:pPr>
                        <a:spcAft>
                          <a:spcPts val="0"/>
                        </a:spcAft>
                      </a:pPr>
                      <a:r>
                        <a:rPr lang="en-GB" sz="2400" b="0" dirty="0">
                          <a:solidFill>
                            <a:srgbClr val="0070C0"/>
                          </a:solidFill>
                          <a:latin typeface="Arial"/>
                          <a:ea typeface="Times New Roman"/>
                          <a:cs typeface="Times New Roman"/>
                        </a:rPr>
                        <a:t>own-label (private)</a:t>
                      </a: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solidFill>
                            <a:srgbClr val="000000"/>
                          </a:solidFill>
                          <a:latin typeface="Arial"/>
                          <a:ea typeface="Times New Roman"/>
                          <a:cs typeface="Times New Roman"/>
                        </a:rPr>
                        <a:t>products bear the retailer’s (or wholesaler's) name</a:t>
                      </a:r>
                      <a:endParaRPr lang="en-GB" sz="2400" dirty="0">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solidFill>
                            <a:srgbClr val="000000"/>
                          </a:solidFill>
                          <a:latin typeface="Arial"/>
                          <a:ea typeface="Times New Roman"/>
                          <a:cs typeface="Times New Roman"/>
                        </a:rPr>
                        <a:t>e.g. Tesco</a:t>
                      </a:r>
                      <a:endParaRPr lang="en-GB" sz="2400" dirty="0">
                        <a:latin typeface="Arial"/>
                        <a:ea typeface="Times New Roman"/>
                        <a:cs typeface="Times New Roman"/>
                      </a:endParaRP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708566">
                <a:tc>
                  <a:txBody>
                    <a:bodyPr/>
                    <a:lstStyle/>
                    <a:p>
                      <a:pPr>
                        <a:spcAft>
                          <a:spcPts val="0"/>
                        </a:spcAft>
                      </a:pPr>
                      <a:r>
                        <a:rPr lang="en-GB" sz="2400" b="0" dirty="0">
                          <a:solidFill>
                            <a:srgbClr val="0070C0"/>
                          </a:solidFill>
                          <a:latin typeface="Arial"/>
                          <a:ea typeface="Times New Roman"/>
                          <a:cs typeface="Times New Roman"/>
                        </a:rPr>
                        <a:t>generic</a:t>
                      </a: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latin typeface="Arial"/>
                          <a:ea typeface="Times New Roman"/>
                          <a:cs typeface="Times New Roman"/>
                        </a:rPr>
                        <a:t>product name only</a:t>
                      </a: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400" dirty="0">
                          <a:latin typeface="Arial"/>
                          <a:ea typeface="Times New Roman"/>
                          <a:cs typeface="Times New Roman"/>
                        </a:rPr>
                        <a:t>e.g. aspirin</a:t>
                      </a:r>
                    </a:p>
                  </a:txBody>
                  <a:tcPr marL="68578" marR="685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2E3C9C68-9FA4-4D30-A440-FFC8D8517662}"/>
              </a:ext>
            </a:extLst>
          </p:cNvPr>
          <p:cNvSpPr>
            <a:spLocks noGrp="1"/>
          </p:cNvSpPr>
          <p:nvPr>
            <p:ph type="title"/>
          </p:nvPr>
        </p:nvSpPr>
        <p:spPr>
          <a:xfrm>
            <a:off x="555399" y="203126"/>
            <a:ext cx="8229600" cy="1143000"/>
          </a:xfrm>
        </p:spPr>
        <p:txBody>
          <a:bodyPr>
            <a:normAutofit/>
          </a:bodyPr>
          <a:lstStyle/>
          <a:p>
            <a:r>
              <a:rPr lang="en-GB" altLang="en-US" sz="6000" b="1" dirty="0"/>
              <a:t>Disruptive Brands </a:t>
            </a:r>
          </a:p>
        </p:txBody>
      </p:sp>
      <p:pic>
        <p:nvPicPr>
          <p:cNvPr id="4" name="Online Media 3" title="The Explainer: Disruptive Innovation">
            <a:hlinkClick r:id="" action="ppaction://media"/>
            <a:extLst>
              <a:ext uri="{FF2B5EF4-FFF2-40B4-BE49-F238E27FC236}">
                <a16:creationId xmlns:a16="http://schemas.microsoft.com/office/drawing/2014/main" id="{FDD24D35-A498-4F4C-828C-F91F08BB2A38}"/>
              </a:ext>
            </a:extLst>
          </p:cNvPr>
          <p:cNvPicPr>
            <a:picLocks noGrp="1" noRot="1" noChangeAspect="1"/>
          </p:cNvPicPr>
          <p:nvPr>
            <p:ph idx="1"/>
            <a:videoFile r:link="rId1"/>
          </p:nvPr>
        </p:nvPicPr>
        <p:blipFill>
          <a:blip r:embed="rId4"/>
          <a:stretch>
            <a:fillRect/>
          </a:stretch>
        </p:blipFill>
        <p:spPr>
          <a:xfrm>
            <a:off x="1508091" y="1232084"/>
            <a:ext cx="9175817" cy="516153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A3794-C83C-4CE5-9655-44B63155B798}"/>
              </a:ext>
            </a:extLst>
          </p:cNvPr>
          <p:cNvSpPr>
            <a:spLocks noGrp="1"/>
          </p:cNvSpPr>
          <p:nvPr>
            <p:ph type="title"/>
          </p:nvPr>
        </p:nvSpPr>
        <p:spPr>
          <a:xfrm>
            <a:off x="596537" y="308382"/>
            <a:ext cx="10058400" cy="1371600"/>
          </a:xfrm>
        </p:spPr>
        <p:txBody>
          <a:bodyPr>
            <a:normAutofit/>
          </a:bodyPr>
          <a:lstStyle/>
          <a:p>
            <a:r>
              <a:rPr lang="en-GB" sz="6600" b="1" dirty="0"/>
              <a:t>Summary</a:t>
            </a:r>
          </a:p>
        </p:txBody>
      </p:sp>
      <p:sp>
        <p:nvSpPr>
          <p:cNvPr id="3" name="Content Placeholder 2">
            <a:extLst>
              <a:ext uri="{FF2B5EF4-FFF2-40B4-BE49-F238E27FC236}">
                <a16:creationId xmlns:a16="http://schemas.microsoft.com/office/drawing/2014/main" id="{D8A40600-9AF1-4669-A856-3AED649E6CB8}"/>
              </a:ext>
            </a:extLst>
          </p:cNvPr>
          <p:cNvSpPr>
            <a:spLocks noGrp="1"/>
          </p:cNvSpPr>
          <p:nvPr>
            <p:ph idx="1"/>
          </p:nvPr>
        </p:nvSpPr>
        <p:spPr>
          <a:xfrm>
            <a:off x="877483" y="1679981"/>
            <a:ext cx="10717980" cy="4616315"/>
          </a:xfrm>
        </p:spPr>
        <p:txBody>
          <a:bodyPr>
            <a:normAutofit/>
          </a:bodyPr>
          <a:lstStyle/>
          <a:p>
            <a:r>
              <a:rPr lang="en-GB" sz="5800" dirty="0"/>
              <a:t> The marketing mix</a:t>
            </a:r>
          </a:p>
          <a:p>
            <a:endParaRPr lang="en-GB" sz="4400" dirty="0"/>
          </a:p>
        </p:txBody>
      </p:sp>
    </p:spTree>
    <p:extLst>
      <p:ext uri="{BB962C8B-B14F-4D97-AF65-F5344CB8AC3E}">
        <p14:creationId xmlns:p14="http://schemas.microsoft.com/office/powerpoint/2010/main" val="583792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RightStep">
      <a:dk1>
        <a:srgbClr val="000000"/>
      </a:dk1>
      <a:lt1>
        <a:srgbClr val="FFFFFF"/>
      </a:lt1>
      <a:dk2>
        <a:srgbClr val="413324"/>
      </a:dk2>
      <a:lt2>
        <a:srgbClr val="E3E8E2"/>
      </a:lt2>
      <a:accent1>
        <a:srgbClr val="B24DC3"/>
      </a:accent1>
      <a:accent2>
        <a:srgbClr val="B13B92"/>
      </a:accent2>
      <a:accent3>
        <a:srgbClr val="C34D72"/>
      </a:accent3>
      <a:accent4>
        <a:srgbClr val="B1473B"/>
      </a:accent4>
      <a:accent5>
        <a:srgbClr val="C38A4D"/>
      </a:accent5>
      <a:accent6>
        <a:srgbClr val="AEA63A"/>
      </a:accent6>
      <a:hlink>
        <a:srgbClr val="3C8AB4"/>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1705</TotalTime>
  <Words>3969</Words>
  <Application>Microsoft Office PowerPoint</Application>
  <PresentationFormat>Widescreen</PresentationFormat>
  <Paragraphs>310</Paragraphs>
  <Slides>32</Slides>
  <Notes>21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Garamond</vt:lpstr>
      <vt:lpstr>SavonVTI</vt:lpstr>
      <vt:lpstr>Marketing Fundamentals Week 6 </vt:lpstr>
      <vt:lpstr>Today</vt:lpstr>
      <vt:lpstr>The Marketing Mix </vt:lpstr>
      <vt:lpstr>Product </vt:lpstr>
      <vt:lpstr>Three Levels of  Product</vt:lpstr>
      <vt:lpstr>Product life cycle </vt:lpstr>
      <vt:lpstr>Product </vt:lpstr>
      <vt:lpstr>PowerPoint Presentation</vt:lpstr>
      <vt:lpstr>Why is it important to bring out new products?</vt:lpstr>
      <vt:lpstr>New products are important</vt:lpstr>
      <vt:lpstr>Types of new product</vt:lpstr>
      <vt:lpstr>Services</vt:lpstr>
      <vt:lpstr>PowerPoint Presentation</vt:lpstr>
      <vt:lpstr>Price</vt:lpstr>
      <vt:lpstr>Group work!</vt:lpstr>
      <vt:lpstr>Pricing Strategies</vt:lpstr>
      <vt:lpstr>Can you sort the Strategies?</vt:lpstr>
      <vt:lpstr>Place</vt:lpstr>
      <vt:lpstr>Promotion </vt:lpstr>
      <vt:lpstr>Activity: Promotion</vt:lpstr>
      <vt:lpstr>People </vt:lpstr>
      <vt:lpstr>Process </vt:lpstr>
      <vt:lpstr>Physical Evidence </vt:lpstr>
      <vt:lpstr>Activity: The marketing mix</vt:lpstr>
      <vt:lpstr>Branding</vt:lpstr>
      <vt:lpstr>PowerPoint Presentation</vt:lpstr>
      <vt:lpstr>PowerPoint Presentation</vt:lpstr>
      <vt:lpstr>Why use Branding?</vt:lpstr>
      <vt:lpstr>Your Brand Experience</vt:lpstr>
      <vt:lpstr>Brand types</vt:lpstr>
      <vt:lpstr>Disruptive Brands </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 Tutorial 4</dc:title>
  <dc:creator>Rachel Cook</dc:creator>
  <cp:lastModifiedBy>Laura James</cp:lastModifiedBy>
  <cp:revision>52</cp:revision>
  <dcterms:created xsi:type="dcterms:W3CDTF">2020-02-19T10:23:55Z</dcterms:created>
  <dcterms:modified xsi:type="dcterms:W3CDTF">2022-11-08T09:33:55Z</dcterms:modified>
</cp:coreProperties>
</file>