
<file path=[Content_Types].xml><?xml version="1.0" encoding="utf-8"?>
<Types xmlns="http://schemas.openxmlformats.org/package/2006/content-types">
  <Default Extension="gif" ContentType="image/gif"/>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8.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9.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10.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1.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2.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3.xml" ContentType="application/vnd.openxmlformats-officedocument.theme+xml"/>
  <Override PartName="/ppt/theme/theme1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 id="2147483684" r:id="rId3"/>
    <p:sldMasterId id="2147483690" r:id="rId4"/>
    <p:sldMasterId id="2147483696" r:id="rId5"/>
    <p:sldMasterId id="2147483702" r:id="rId6"/>
    <p:sldMasterId id="2147483708" r:id="rId7"/>
    <p:sldMasterId id="2147483714" r:id="rId8"/>
    <p:sldMasterId id="2147483720" r:id="rId9"/>
    <p:sldMasterId id="2147483726" r:id="rId10"/>
    <p:sldMasterId id="2147483732" r:id="rId11"/>
    <p:sldMasterId id="2147483738" r:id="rId12"/>
    <p:sldMasterId id="2147483744" r:id="rId13"/>
  </p:sldMasterIdLst>
  <p:notesMasterIdLst>
    <p:notesMasterId r:id="rId65"/>
  </p:notesMasterIdLst>
  <p:sldIdLst>
    <p:sldId id="315" r:id="rId14"/>
    <p:sldId id="316" r:id="rId15"/>
    <p:sldId id="311" r:id="rId16"/>
    <p:sldId id="312" r:id="rId17"/>
    <p:sldId id="265" r:id="rId18"/>
    <p:sldId id="266" r:id="rId19"/>
    <p:sldId id="267" r:id="rId20"/>
    <p:sldId id="268" r:id="rId21"/>
    <p:sldId id="258" r:id="rId22"/>
    <p:sldId id="259" r:id="rId23"/>
    <p:sldId id="260" r:id="rId24"/>
    <p:sldId id="261" r:id="rId25"/>
    <p:sldId id="262" r:id="rId26"/>
    <p:sldId id="269" r:id="rId27"/>
    <p:sldId id="270" r:id="rId28"/>
    <p:sldId id="271" r:id="rId29"/>
    <p:sldId id="272" r:id="rId30"/>
    <p:sldId id="273" r:id="rId31"/>
    <p:sldId id="274" r:id="rId32"/>
    <p:sldId id="275" r:id="rId33"/>
    <p:sldId id="276" r:id="rId34"/>
    <p:sldId id="304" r:id="rId35"/>
    <p:sldId id="289" r:id="rId36"/>
    <p:sldId id="306" r:id="rId37"/>
    <p:sldId id="278" r:id="rId38"/>
    <p:sldId id="291" r:id="rId39"/>
    <p:sldId id="292" r:id="rId40"/>
    <p:sldId id="293" r:id="rId41"/>
    <p:sldId id="295" r:id="rId42"/>
    <p:sldId id="320" r:id="rId43"/>
    <p:sldId id="296" r:id="rId44"/>
    <p:sldId id="317" r:id="rId45"/>
    <p:sldId id="297" r:id="rId46"/>
    <p:sldId id="319" r:id="rId47"/>
    <p:sldId id="299" r:id="rId48"/>
    <p:sldId id="313" r:id="rId49"/>
    <p:sldId id="290" r:id="rId50"/>
    <p:sldId id="279" r:id="rId51"/>
    <p:sldId id="280" r:id="rId52"/>
    <p:sldId id="281" r:id="rId53"/>
    <p:sldId id="282" r:id="rId54"/>
    <p:sldId id="277" r:id="rId55"/>
    <p:sldId id="264" r:id="rId56"/>
    <p:sldId id="310" r:id="rId57"/>
    <p:sldId id="283" r:id="rId58"/>
    <p:sldId id="288" r:id="rId59"/>
    <p:sldId id="284" r:id="rId60"/>
    <p:sldId id="285" r:id="rId61"/>
    <p:sldId id="287" r:id="rId62"/>
    <p:sldId id="286" r:id="rId63"/>
    <p:sldId id="314"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235" autoAdjust="0"/>
    <p:restoredTop sz="72068" autoAdjust="0"/>
  </p:normalViewPr>
  <p:slideViewPr>
    <p:cSldViewPr snapToGrid="0">
      <p:cViewPr varScale="1">
        <p:scale>
          <a:sx n="80" d="100"/>
          <a:sy n="80" d="100"/>
        </p:scale>
        <p:origin x="1206" y="126"/>
      </p:cViewPr>
      <p:guideLst/>
    </p:cSldViewPr>
  </p:slideViewPr>
  <p:notesTextViewPr>
    <p:cViewPr>
      <p:scale>
        <a:sx n="1" d="1"/>
        <a:sy n="1" d="1"/>
      </p:scale>
      <p:origin x="0" y="0"/>
    </p:cViewPr>
  </p:notesTextViewPr>
  <p:sorterViewPr>
    <p:cViewPr>
      <p:scale>
        <a:sx n="100" d="100"/>
        <a:sy n="100" d="100"/>
      </p:scale>
      <p:origin x="0" y="-699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5.xml"/><Relationship Id="rId26" Type="http://schemas.openxmlformats.org/officeDocument/2006/relationships/slide" Target="slides/slide13.xml"/><Relationship Id="rId39" Type="http://schemas.openxmlformats.org/officeDocument/2006/relationships/slide" Target="slides/slide26.xml"/><Relationship Id="rId21" Type="http://schemas.openxmlformats.org/officeDocument/2006/relationships/slide" Target="slides/slide8.xml"/><Relationship Id="rId34" Type="http://schemas.openxmlformats.org/officeDocument/2006/relationships/slide" Target="slides/slide21.xml"/><Relationship Id="rId42" Type="http://schemas.openxmlformats.org/officeDocument/2006/relationships/slide" Target="slides/slide29.xml"/><Relationship Id="rId47" Type="http://schemas.openxmlformats.org/officeDocument/2006/relationships/slide" Target="slides/slide34.xml"/><Relationship Id="rId50" Type="http://schemas.openxmlformats.org/officeDocument/2006/relationships/slide" Target="slides/slide37.xml"/><Relationship Id="rId55" Type="http://schemas.openxmlformats.org/officeDocument/2006/relationships/slide" Target="slides/slide42.xml"/><Relationship Id="rId63" Type="http://schemas.openxmlformats.org/officeDocument/2006/relationships/slide" Target="slides/slide50.xml"/><Relationship Id="rId68"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3.xml"/><Relationship Id="rId29"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1.xml"/><Relationship Id="rId32" Type="http://schemas.openxmlformats.org/officeDocument/2006/relationships/slide" Target="slides/slide19.xml"/><Relationship Id="rId37" Type="http://schemas.openxmlformats.org/officeDocument/2006/relationships/slide" Target="slides/slide24.xml"/><Relationship Id="rId40" Type="http://schemas.openxmlformats.org/officeDocument/2006/relationships/slide" Target="slides/slide27.xml"/><Relationship Id="rId45" Type="http://schemas.openxmlformats.org/officeDocument/2006/relationships/slide" Target="slides/slide32.xml"/><Relationship Id="rId53" Type="http://schemas.openxmlformats.org/officeDocument/2006/relationships/slide" Target="slides/slide40.xml"/><Relationship Id="rId58" Type="http://schemas.openxmlformats.org/officeDocument/2006/relationships/slide" Target="slides/slide45.xml"/><Relationship Id="rId66"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2.xml"/><Relationship Id="rId23" Type="http://schemas.openxmlformats.org/officeDocument/2006/relationships/slide" Target="slides/slide10.xml"/><Relationship Id="rId28" Type="http://schemas.openxmlformats.org/officeDocument/2006/relationships/slide" Target="slides/slide15.xml"/><Relationship Id="rId36" Type="http://schemas.openxmlformats.org/officeDocument/2006/relationships/slide" Target="slides/slide23.xml"/><Relationship Id="rId49" Type="http://schemas.openxmlformats.org/officeDocument/2006/relationships/slide" Target="slides/slide36.xml"/><Relationship Id="rId57" Type="http://schemas.openxmlformats.org/officeDocument/2006/relationships/slide" Target="slides/slide44.xml"/><Relationship Id="rId61" Type="http://schemas.openxmlformats.org/officeDocument/2006/relationships/slide" Target="slides/slide48.xml"/><Relationship Id="rId10" Type="http://schemas.openxmlformats.org/officeDocument/2006/relationships/slideMaster" Target="slideMasters/slideMaster10.xml"/><Relationship Id="rId19" Type="http://schemas.openxmlformats.org/officeDocument/2006/relationships/slide" Target="slides/slide6.xml"/><Relationship Id="rId31" Type="http://schemas.openxmlformats.org/officeDocument/2006/relationships/slide" Target="slides/slide18.xml"/><Relationship Id="rId44" Type="http://schemas.openxmlformats.org/officeDocument/2006/relationships/slide" Target="slides/slide31.xml"/><Relationship Id="rId52" Type="http://schemas.openxmlformats.org/officeDocument/2006/relationships/slide" Target="slides/slide39.xml"/><Relationship Id="rId60" Type="http://schemas.openxmlformats.org/officeDocument/2006/relationships/slide" Target="slides/slide47.xml"/><Relationship Id="rId65"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1.xml"/><Relationship Id="rId22" Type="http://schemas.openxmlformats.org/officeDocument/2006/relationships/slide" Target="slides/slide9.xml"/><Relationship Id="rId27" Type="http://schemas.openxmlformats.org/officeDocument/2006/relationships/slide" Target="slides/slide14.xml"/><Relationship Id="rId30" Type="http://schemas.openxmlformats.org/officeDocument/2006/relationships/slide" Target="slides/slide17.xml"/><Relationship Id="rId35" Type="http://schemas.openxmlformats.org/officeDocument/2006/relationships/slide" Target="slides/slide22.xml"/><Relationship Id="rId43" Type="http://schemas.openxmlformats.org/officeDocument/2006/relationships/slide" Target="slides/slide30.xml"/><Relationship Id="rId48" Type="http://schemas.openxmlformats.org/officeDocument/2006/relationships/slide" Target="slides/slide35.xml"/><Relationship Id="rId56" Type="http://schemas.openxmlformats.org/officeDocument/2006/relationships/slide" Target="slides/slide43.xml"/><Relationship Id="rId64" Type="http://schemas.openxmlformats.org/officeDocument/2006/relationships/slide" Target="slides/slide51.xml"/><Relationship Id="rId69" Type="http://schemas.openxmlformats.org/officeDocument/2006/relationships/tableStyles" Target="tableStyles.xml"/><Relationship Id="rId8" Type="http://schemas.openxmlformats.org/officeDocument/2006/relationships/slideMaster" Target="slideMasters/slideMaster8.xml"/><Relationship Id="rId51" Type="http://schemas.openxmlformats.org/officeDocument/2006/relationships/slide" Target="slides/slide3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4.xml"/><Relationship Id="rId25" Type="http://schemas.openxmlformats.org/officeDocument/2006/relationships/slide" Target="slides/slide12.xml"/><Relationship Id="rId33" Type="http://schemas.openxmlformats.org/officeDocument/2006/relationships/slide" Target="slides/slide20.xml"/><Relationship Id="rId38" Type="http://schemas.openxmlformats.org/officeDocument/2006/relationships/slide" Target="slides/slide25.xml"/><Relationship Id="rId46" Type="http://schemas.openxmlformats.org/officeDocument/2006/relationships/slide" Target="slides/slide33.xml"/><Relationship Id="rId59" Type="http://schemas.openxmlformats.org/officeDocument/2006/relationships/slide" Target="slides/slide46.xml"/><Relationship Id="rId67" Type="http://schemas.openxmlformats.org/officeDocument/2006/relationships/viewProps" Target="viewProps.xml"/><Relationship Id="rId20" Type="http://schemas.openxmlformats.org/officeDocument/2006/relationships/slide" Target="slides/slide7.xml"/><Relationship Id="rId41" Type="http://schemas.openxmlformats.org/officeDocument/2006/relationships/slide" Target="slides/slide28.xml"/><Relationship Id="rId54" Type="http://schemas.openxmlformats.org/officeDocument/2006/relationships/slide" Target="slides/slide41.xml"/><Relationship Id="rId62" Type="http://schemas.openxmlformats.org/officeDocument/2006/relationships/slide" Target="slides/slide49.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667689-F7A7-1840-AEC4-FC89138E14A3}" type="doc">
      <dgm:prSet loTypeId="urn:microsoft.com/office/officeart/2005/8/layout/vList2" loCatId="" qsTypeId="urn:microsoft.com/office/officeart/2005/8/quickstyle/3d3" qsCatId="3D" csTypeId="urn:microsoft.com/office/officeart/2005/8/colors/accent2_2" csCatId="accent2"/>
      <dgm:spPr/>
      <dgm:t>
        <a:bodyPr/>
        <a:lstStyle/>
        <a:p>
          <a:endParaRPr lang="en-US"/>
        </a:p>
      </dgm:t>
    </dgm:pt>
    <dgm:pt modelId="{FF504E06-70FF-474E-9B7D-B189C2E9F8AF}">
      <dgm:prSet/>
      <dgm:spPr/>
      <dgm:t>
        <a:bodyPr/>
        <a:lstStyle/>
        <a:p>
          <a:pPr rtl="0"/>
          <a:r>
            <a:rPr lang="en-US" b="0" dirty="0"/>
            <a:t>Learning Through Classical Conditioning</a:t>
          </a:r>
        </a:p>
      </dgm:t>
    </dgm:pt>
    <dgm:pt modelId="{0152B58F-18EB-2240-B491-704469DD82F7}" type="parTrans" cxnId="{BF3189E3-7D1B-7843-932D-FBA2680110E6}">
      <dgm:prSet/>
      <dgm:spPr/>
      <dgm:t>
        <a:bodyPr/>
        <a:lstStyle/>
        <a:p>
          <a:endParaRPr lang="en-US"/>
        </a:p>
      </dgm:t>
    </dgm:pt>
    <dgm:pt modelId="{34C92431-B767-584F-806D-697099E10878}" type="sibTrans" cxnId="{BF3189E3-7D1B-7843-932D-FBA2680110E6}">
      <dgm:prSet/>
      <dgm:spPr/>
      <dgm:t>
        <a:bodyPr/>
        <a:lstStyle/>
        <a:p>
          <a:endParaRPr lang="en-US"/>
        </a:p>
      </dgm:t>
    </dgm:pt>
    <dgm:pt modelId="{F7E43F84-7392-6245-9691-3B48CAE9F4F3}">
      <dgm:prSet/>
      <dgm:spPr/>
      <dgm:t>
        <a:bodyPr/>
        <a:lstStyle/>
        <a:p>
          <a:pPr rtl="0"/>
          <a:r>
            <a:rPr lang="en-US" b="0" dirty="0"/>
            <a:t>Learning Through Operant Conditioning</a:t>
          </a:r>
        </a:p>
      </dgm:t>
    </dgm:pt>
    <dgm:pt modelId="{C092F1E8-469A-DC4B-BB07-901BD1D95B63}" type="parTrans" cxnId="{008CD5A9-DC43-4647-B44C-9536ED0B6B3D}">
      <dgm:prSet/>
      <dgm:spPr/>
      <dgm:t>
        <a:bodyPr/>
        <a:lstStyle/>
        <a:p>
          <a:endParaRPr lang="en-US"/>
        </a:p>
      </dgm:t>
    </dgm:pt>
    <dgm:pt modelId="{5D533FF5-62AA-8E4E-85FD-5B44751843E0}" type="sibTrans" cxnId="{008CD5A9-DC43-4647-B44C-9536ED0B6B3D}">
      <dgm:prSet/>
      <dgm:spPr/>
      <dgm:t>
        <a:bodyPr/>
        <a:lstStyle/>
        <a:p>
          <a:endParaRPr lang="en-US"/>
        </a:p>
      </dgm:t>
    </dgm:pt>
    <dgm:pt modelId="{3381C6AE-451B-8346-9C10-217F3D6D4272}">
      <dgm:prSet/>
      <dgm:spPr/>
      <dgm:t>
        <a:bodyPr/>
        <a:lstStyle/>
        <a:p>
          <a:pPr rtl="0"/>
          <a:r>
            <a:rPr lang="en-US" b="0" dirty="0"/>
            <a:t>Biological and Cognitive Aspects </a:t>
          </a:r>
          <a:br>
            <a:rPr lang="en-US" b="0" dirty="0"/>
          </a:br>
          <a:r>
            <a:rPr lang="en-US" b="0" dirty="0"/>
            <a:t>of Learning</a:t>
          </a:r>
        </a:p>
      </dgm:t>
    </dgm:pt>
    <dgm:pt modelId="{AE881221-A473-2445-BF1E-424E8CE0C30E}" type="parTrans" cxnId="{6D1ECF87-9E4E-DF4E-BD45-201C441B8BF3}">
      <dgm:prSet/>
      <dgm:spPr/>
      <dgm:t>
        <a:bodyPr/>
        <a:lstStyle/>
        <a:p>
          <a:endParaRPr lang="en-US"/>
        </a:p>
      </dgm:t>
    </dgm:pt>
    <dgm:pt modelId="{33A85E41-8436-CB4B-A987-A33B9203BE6D}" type="sibTrans" cxnId="{6D1ECF87-9E4E-DF4E-BD45-201C441B8BF3}">
      <dgm:prSet/>
      <dgm:spPr/>
      <dgm:t>
        <a:bodyPr/>
        <a:lstStyle/>
        <a:p>
          <a:endParaRPr lang="en-US"/>
        </a:p>
      </dgm:t>
    </dgm:pt>
    <dgm:pt modelId="{5186FDD2-7FF8-1C4C-AC36-DC73BBC88A7B}" type="pres">
      <dgm:prSet presAssocID="{BC667689-F7A7-1840-AEC4-FC89138E14A3}" presName="linear" presStyleCnt="0">
        <dgm:presLayoutVars>
          <dgm:animLvl val="lvl"/>
          <dgm:resizeHandles val="exact"/>
        </dgm:presLayoutVars>
      </dgm:prSet>
      <dgm:spPr/>
    </dgm:pt>
    <dgm:pt modelId="{2FF3280C-39D2-E14E-8574-0EB28D7120B6}" type="pres">
      <dgm:prSet presAssocID="{FF504E06-70FF-474E-9B7D-B189C2E9F8AF}" presName="parentText" presStyleLbl="node1" presStyleIdx="0" presStyleCnt="3">
        <dgm:presLayoutVars>
          <dgm:chMax val="0"/>
          <dgm:bulletEnabled val="1"/>
        </dgm:presLayoutVars>
      </dgm:prSet>
      <dgm:spPr>
        <a:prstGeom prst="cube">
          <a:avLst/>
        </a:prstGeom>
      </dgm:spPr>
    </dgm:pt>
    <dgm:pt modelId="{62657A21-743E-C34A-896E-1D41A3C69D0E}" type="pres">
      <dgm:prSet presAssocID="{34C92431-B767-584F-806D-697099E10878}" presName="spacer" presStyleCnt="0"/>
      <dgm:spPr/>
    </dgm:pt>
    <dgm:pt modelId="{A3AC5793-F7BD-A344-9E63-9AB8B5E0D611}" type="pres">
      <dgm:prSet presAssocID="{F7E43F84-7392-6245-9691-3B48CAE9F4F3}" presName="parentText" presStyleLbl="node1" presStyleIdx="1" presStyleCnt="3">
        <dgm:presLayoutVars>
          <dgm:chMax val="0"/>
          <dgm:bulletEnabled val="1"/>
        </dgm:presLayoutVars>
      </dgm:prSet>
      <dgm:spPr>
        <a:prstGeom prst="cube">
          <a:avLst/>
        </a:prstGeom>
      </dgm:spPr>
    </dgm:pt>
    <dgm:pt modelId="{F7B6DDF8-4C91-FD4A-9EAC-4C3B5F51D088}" type="pres">
      <dgm:prSet presAssocID="{5D533FF5-62AA-8E4E-85FD-5B44751843E0}" presName="spacer" presStyleCnt="0"/>
      <dgm:spPr/>
    </dgm:pt>
    <dgm:pt modelId="{3C081B37-346D-9241-B99D-0538325EF64E}" type="pres">
      <dgm:prSet presAssocID="{3381C6AE-451B-8346-9C10-217F3D6D4272}" presName="parentText" presStyleLbl="node1" presStyleIdx="2" presStyleCnt="3">
        <dgm:presLayoutVars>
          <dgm:chMax val="0"/>
          <dgm:bulletEnabled val="1"/>
        </dgm:presLayoutVars>
      </dgm:prSet>
      <dgm:spPr>
        <a:prstGeom prst="cube">
          <a:avLst/>
        </a:prstGeom>
      </dgm:spPr>
    </dgm:pt>
  </dgm:ptLst>
  <dgm:cxnLst>
    <dgm:cxn modelId="{1C823769-1207-470F-9A43-7388B2A1BDEE}" type="presOf" srcId="{F7E43F84-7392-6245-9691-3B48CAE9F4F3}" destId="{A3AC5793-F7BD-A344-9E63-9AB8B5E0D611}" srcOrd="0" destOrd="0" presId="urn:microsoft.com/office/officeart/2005/8/layout/vList2"/>
    <dgm:cxn modelId="{BFC5CC7B-4FFE-49C8-9242-DF628E99DE44}" type="presOf" srcId="{3381C6AE-451B-8346-9C10-217F3D6D4272}" destId="{3C081B37-346D-9241-B99D-0538325EF64E}" srcOrd="0" destOrd="0" presId="urn:microsoft.com/office/officeart/2005/8/layout/vList2"/>
    <dgm:cxn modelId="{6D1ECF87-9E4E-DF4E-BD45-201C441B8BF3}" srcId="{BC667689-F7A7-1840-AEC4-FC89138E14A3}" destId="{3381C6AE-451B-8346-9C10-217F3D6D4272}" srcOrd="2" destOrd="0" parTransId="{AE881221-A473-2445-BF1E-424E8CE0C30E}" sibTransId="{33A85E41-8436-CB4B-A987-A33B9203BE6D}"/>
    <dgm:cxn modelId="{C52D72A9-FA4C-4022-B605-3686C1A2F111}" type="presOf" srcId="{BC667689-F7A7-1840-AEC4-FC89138E14A3}" destId="{5186FDD2-7FF8-1C4C-AC36-DC73BBC88A7B}" srcOrd="0" destOrd="0" presId="urn:microsoft.com/office/officeart/2005/8/layout/vList2"/>
    <dgm:cxn modelId="{008CD5A9-DC43-4647-B44C-9536ED0B6B3D}" srcId="{BC667689-F7A7-1840-AEC4-FC89138E14A3}" destId="{F7E43F84-7392-6245-9691-3B48CAE9F4F3}" srcOrd="1" destOrd="0" parTransId="{C092F1E8-469A-DC4B-BB07-901BD1D95B63}" sibTransId="{5D533FF5-62AA-8E4E-85FD-5B44751843E0}"/>
    <dgm:cxn modelId="{517D01DC-9C8C-4640-B7D5-2CA20558F8A6}" type="presOf" srcId="{FF504E06-70FF-474E-9B7D-B189C2E9F8AF}" destId="{2FF3280C-39D2-E14E-8574-0EB28D7120B6}" srcOrd="0" destOrd="0" presId="urn:microsoft.com/office/officeart/2005/8/layout/vList2"/>
    <dgm:cxn modelId="{BF3189E3-7D1B-7843-932D-FBA2680110E6}" srcId="{BC667689-F7A7-1840-AEC4-FC89138E14A3}" destId="{FF504E06-70FF-474E-9B7D-B189C2E9F8AF}" srcOrd="0" destOrd="0" parTransId="{0152B58F-18EB-2240-B491-704469DD82F7}" sibTransId="{34C92431-B767-584F-806D-697099E10878}"/>
    <dgm:cxn modelId="{3A669276-38FC-4047-A823-8A2F28D2A02F}" type="presParOf" srcId="{5186FDD2-7FF8-1C4C-AC36-DC73BBC88A7B}" destId="{2FF3280C-39D2-E14E-8574-0EB28D7120B6}" srcOrd="0" destOrd="0" presId="urn:microsoft.com/office/officeart/2005/8/layout/vList2"/>
    <dgm:cxn modelId="{5D7457E4-316E-4758-9E5C-8A66205836EC}" type="presParOf" srcId="{5186FDD2-7FF8-1C4C-AC36-DC73BBC88A7B}" destId="{62657A21-743E-C34A-896E-1D41A3C69D0E}" srcOrd="1" destOrd="0" presId="urn:microsoft.com/office/officeart/2005/8/layout/vList2"/>
    <dgm:cxn modelId="{FACCC64A-5E8E-4A1B-9103-DB587FF810E8}" type="presParOf" srcId="{5186FDD2-7FF8-1C4C-AC36-DC73BBC88A7B}" destId="{A3AC5793-F7BD-A344-9E63-9AB8B5E0D611}" srcOrd="2" destOrd="0" presId="urn:microsoft.com/office/officeart/2005/8/layout/vList2"/>
    <dgm:cxn modelId="{13FC62E1-F2DB-448F-B2E4-5908084D6F87}" type="presParOf" srcId="{5186FDD2-7FF8-1C4C-AC36-DC73BBC88A7B}" destId="{F7B6DDF8-4C91-FD4A-9EAC-4C3B5F51D088}" srcOrd="3" destOrd="0" presId="urn:microsoft.com/office/officeart/2005/8/layout/vList2"/>
    <dgm:cxn modelId="{BDABFFB4-A9AA-4C50-84A1-F753FD37268B}" type="presParOf" srcId="{5186FDD2-7FF8-1C4C-AC36-DC73BBC88A7B}" destId="{3C081B37-346D-9241-B99D-0538325EF64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FD8AC4-D770-AA4B-A4D4-8F63540C85B9}" type="doc">
      <dgm:prSet loTypeId="urn:microsoft.com/office/officeart/2005/8/layout/list1" loCatId="" qsTypeId="urn:microsoft.com/office/officeart/2005/8/quickstyle/3d3" qsCatId="3D" csTypeId="urn:microsoft.com/office/officeart/2005/8/colors/accent3_2" csCatId="accent3" phldr="1"/>
      <dgm:spPr/>
      <dgm:t>
        <a:bodyPr/>
        <a:lstStyle/>
        <a:p>
          <a:endParaRPr lang="en-US"/>
        </a:p>
      </dgm:t>
    </dgm:pt>
    <dgm:pt modelId="{6AD5B36C-6E27-614D-A402-BDB5DB320A38}">
      <dgm:prSet/>
      <dgm:spPr/>
      <dgm:t>
        <a:bodyPr/>
        <a:lstStyle/>
        <a:p>
          <a:pPr rtl="0"/>
          <a:r>
            <a:rPr lang="en-US" dirty="0"/>
            <a:t>The Elements and Procedures</a:t>
          </a:r>
          <a:br>
            <a:rPr lang="en-US" dirty="0"/>
          </a:br>
          <a:r>
            <a:rPr lang="en-US" dirty="0"/>
            <a:t> of Classical Conditioning</a:t>
          </a:r>
        </a:p>
      </dgm:t>
    </dgm:pt>
    <dgm:pt modelId="{9857D219-717D-5E4D-B4CD-93F68425BFC9}" type="parTrans" cxnId="{9F68E6EA-FCBB-0A4A-BBDD-CB962E094A87}">
      <dgm:prSet/>
      <dgm:spPr/>
      <dgm:t>
        <a:bodyPr/>
        <a:lstStyle/>
        <a:p>
          <a:endParaRPr lang="en-US"/>
        </a:p>
      </dgm:t>
    </dgm:pt>
    <dgm:pt modelId="{C881EB23-A54F-CA48-A356-ED807562B294}" type="sibTrans" cxnId="{9F68E6EA-FCBB-0A4A-BBDD-CB962E094A87}">
      <dgm:prSet/>
      <dgm:spPr/>
      <dgm:t>
        <a:bodyPr/>
        <a:lstStyle/>
        <a:p>
          <a:endParaRPr lang="en-US"/>
        </a:p>
      </dgm:t>
    </dgm:pt>
    <dgm:pt modelId="{BE1293E8-7B78-4D48-B190-C95991A9B8B9}">
      <dgm:prSet/>
      <dgm:spPr/>
      <dgm:t>
        <a:bodyPr/>
        <a:lstStyle/>
        <a:p>
          <a:pPr rtl="0"/>
          <a:r>
            <a:rPr lang="en-US" dirty="0"/>
            <a:t>General Learning Processes</a:t>
          </a:r>
          <a:br>
            <a:rPr lang="en-US" dirty="0"/>
          </a:br>
          <a:r>
            <a:rPr lang="en-US" dirty="0"/>
            <a:t> in Classical Conditioning</a:t>
          </a:r>
        </a:p>
      </dgm:t>
    </dgm:pt>
    <dgm:pt modelId="{D9E1DD42-C919-694A-98FA-B67EFD7C34C3}" type="parTrans" cxnId="{97EFCA38-3CE9-8A45-B354-C32DB86C5E23}">
      <dgm:prSet/>
      <dgm:spPr/>
      <dgm:t>
        <a:bodyPr/>
        <a:lstStyle/>
        <a:p>
          <a:endParaRPr lang="en-US"/>
        </a:p>
      </dgm:t>
    </dgm:pt>
    <dgm:pt modelId="{AA35ECF0-F016-F944-A1BD-B2D086E45865}" type="sibTrans" cxnId="{97EFCA38-3CE9-8A45-B354-C32DB86C5E23}">
      <dgm:prSet/>
      <dgm:spPr/>
      <dgm:t>
        <a:bodyPr/>
        <a:lstStyle/>
        <a:p>
          <a:endParaRPr lang="en-US"/>
        </a:p>
      </dgm:t>
    </dgm:pt>
    <dgm:pt modelId="{CCC09316-45DD-F540-ADEC-472F744F5924}" type="pres">
      <dgm:prSet presAssocID="{CFFD8AC4-D770-AA4B-A4D4-8F63540C85B9}" presName="linear" presStyleCnt="0">
        <dgm:presLayoutVars>
          <dgm:dir/>
          <dgm:animLvl val="lvl"/>
          <dgm:resizeHandles val="exact"/>
        </dgm:presLayoutVars>
      </dgm:prSet>
      <dgm:spPr/>
    </dgm:pt>
    <dgm:pt modelId="{972D8021-24EF-114C-A7CE-16A43E9A0522}" type="pres">
      <dgm:prSet presAssocID="{6AD5B36C-6E27-614D-A402-BDB5DB320A38}" presName="parentLin" presStyleCnt="0"/>
      <dgm:spPr/>
    </dgm:pt>
    <dgm:pt modelId="{284D2E89-1C14-4B49-902B-FC3EDE06632A}" type="pres">
      <dgm:prSet presAssocID="{6AD5B36C-6E27-614D-A402-BDB5DB320A38}" presName="parentLeftMargin" presStyleLbl="node1" presStyleIdx="0" presStyleCnt="2"/>
      <dgm:spPr/>
    </dgm:pt>
    <dgm:pt modelId="{680CFC1C-68EB-7A4A-9F10-863346DE5E35}" type="pres">
      <dgm:prSet presAssocID="{6AD5B36C-6E27-614D-A402-BDB5DB320A38}" presName="parentText" presStyleLbl="node1" presStyleIdx="0" presStyleCnt="2">
        <dgm:presLayoutVars>
          <dgm:chMax val="0"/>
          <dgm:bulletEnabled val="1"/>
        </dgm:presLayoutVars>
      </dgm:prSet>
      <dgm:spPr/>
    </dgm:pt>
    <dgm:pt modelId="{26AF7712-9022-B14B-BEB7-B75121A2EF97}" type="pres">
      <dgm:prSet presAssocID="{6AD5B36C-6E27-614D-A402-BDB5DB320A38}" presName="negativeSpace" presStyleCnt="0"/>
      <dgm:spPr/>
    </dgm:pt>
    <dgm:pt modelId="{254EE0E0-484F-394A-92B7-CEA16F021946}" type="pres">
      <dgm:prSet presAssocID="{6AD5B36C-6E27-614D-A402-BDB5DB320A38}" presName="childText" presStyleLbl="conFgAcc1" presStyleIdx="0" presStyleCnt="2">
        <dgm:presLayoutVars>
          <dgm:bulletEnabled val="1"/>
        </dgm:presLayoutVars>
      </dgm:prSet>
      <dgm:spPr/>
    </dgm:pt>
    <dgm:pt modelId="{1F19FB4B-8D5F-D544-833E-82213A4706C5}" type="pres">
      <dgm:prSet presAssocID="{C881EB23-A54F-CA48-A356-ED807562B294}" presName="spaceBetweenRectangles" presStyleCnt="0"/>
      <dgm:spPr/>
    </dgm:pt>
    <dgm:pt modelId="{AD3C9558-F410-4546-AEF9-B8E6BD3832C8}" type="pres">
      <dgm:prSet presAssocID="{BE1293E8-7B78-4D48-B190-C95991A9B8B9}" presName="parentLin" presStyleCnt="0"/>
      <dgm:spPr/>
    </dgm:pt>
    <dgm:pt modelId="{4B28BB35-D09C-954D-ACB7-17D982340214}" type="pres">
      <dgm:prSet presAssocID="{BE1293E8-7B78-4D48-B190-C95991A9B8B9}" presName="parentLeftMargin" presStyleLbl="node1" presStyleIdx="0" presStyleCnt="2"/>
      <dgm:spPr/>
    </dgm:pt>
    <dgm:pt modelId="{F57EC7DD-C42E-2F44-BABD-D5E032F34426}" type="pres">
      <dgm:prSet presAssocID="{BE1293E8-7B78-4D48-B190-C95991A9B8B9}" presName="parentText" presStyleLbl="node1" presStyleIdx="1" presStyleCnt="2">
        <dgm:presLayoutVars>
          <dgm:chMax val="0"/>
          <dgm:bulletEnabled val="1"/>
        </dgm:presLayoutVars>
      </dgm:prSet>
      <dgm:spPr/>
    </dgm:pt>
    <dgm:pt modelId="{93B198C6-CF6D-7841-AFE8-F0702F2E1542}" type="pres">
      <dgm:prSet presAssocID="{BE1293E8-7B78-4D48-B190-C95991A9B8B9}" presName="negativeSpace" presStyleCnt="0"/>
      <dgm:spPr/>
    </dgm:pt>
    <dgm:pt modelId="{AA837B9A-5741-5A41-86C8-2686B56E8C01}" type="pres">
      <dgm:prSet presAssocID="{BE1293E8-7B78-4D48-B190-C95991A9B8B9}" presName="childText" presStyleLbl="conFgAcc1" presStyleIdx="1" presStyleCnt="2">
        <dgm:presLayoutVars>
          <dgm:bulletEnabled val="1"/>
        </dgm:presLayoutVars>
      </dgm:prSet>
      <dgm:spPr/>
    </dgm:pt>
  </dgm:ptLst>
  <dgm:cxnLst>
    <dgm:cxn modelId="{D806820E-879F-4023-B3B8-DAA8E6CFBEB4}" type="presOf" srcId="{6AD5B36C-6E27-614D-A402-BDB5DB320A38}" destId="{284D2E89-1C14-4B49-902B-FC3EDE06632A}" srcOrd="0" destOrd="0" presId="urn:microsoft.com/office/officeart/2005/8/layout/list1"/>
    <dgm:cxn modelId="{2DFA5526-213C-48C2-8E95-63B117AB4799}" type="presOf" srcId="{BE1293E8-7B78-4D48-B190-C95991A9B8B9}" destId="{F57EC7DD-C42E-2F44-BABD-D5E032F34426}" srcOrd="1" destOrd="0" presId="urn:microsoft.com/office/officeart/2005/8/layout/list1"/>
    <dgm:cxn modelId="{97EFCA38-3CE9-8A45-B354-C32DB86C5E23}" srcId="{CFFD8AC4-D770-AA4B-A4D4-8F63540C85B9}" destId="{BE1293E8-7B78-4D48-B190-C95991A9B8B9}" srcOrd="1" destOrd="0" parTransId="{D9E1DD42-C919-694A-98FA-B67EFD7C34C3}" sibTransId="{AA35ECF0-F016-F944-A1BD-B2D086E45865}"/>
    <dgm:cxn modelId="{D8B86747-2535-4FC5-9A99-CCF38FB565F8}" type="presOf" srcId="{BE1293E8-7B78-4D48-B190-C95991A9B8B9}" destId="{4B28BB35-D09C-954D-ACB7-17D982340214}" srcOrd="0" destOrd="0" presId="urn:microsoft.com/office/officeart/2005/8/layout/list1"/>
    <dgm:cxn modelId="{E2E092A3-4EF7-447A-B20F-C31AEB2A8D16}" type="presOf" srcId="{6AD5B36C-6E27-614D-A402-BDB5DB320A38}" destId="{680CFC1C-68EB-7A4A-9F10-863346DE5E35}" srcOrd="1" destOrd="0" presId="urn:microsoft.com/office/officeart/2005/8/layout/list1"/>
    <dgm:cxn modelId="{8E43C7AC-88EC-482B-98A6-E02DFA14ED0F}" type="presOf" srcId="{CFFD8AC4-D770-AA4B-A4D4-8F63540C85B9}" destId="{CCC09316-45DD-F540-ADEC-472F744F5924}" srcOrd="0" destOrd="0" presId="urn:microsoft.com/office/officeart/2005/8/layout/list1"/>
    <dgm:cxn modelId="{9F68E6EA-FCBB-0A4A-BBDD-CB962E094A87}" srcId="{CFFD8AC4-D770-AA4B-A4D4-8F63540C85B9}" destId="{6AD5B36C-6E27-614D-A402-BDB5DB320A38}" srcOrd="0" destOrd="0" parTransId="{9857D219-717D-5E4D-B4CD-93F68425BFC9}" sibTransId="{C881EB23-A54F-CA48-A356-ED807562B294}"/>
    <dgm:cxn modelId="{CBB9B337-E797-4073-A5DF-1AE677DDBD66}" type="presParOf" srcId="{CCC09316-45DD-F540-ADEC-472F744F5924}" destId="{972D8021-24EF-114C-A7CE-16A43E9A0522}" srcOrd="0" destOrd="0" presId="urn:microsoft.com/office/officeart/2005/8/layout/list1"/>
    <dgm:cxn modelId="{C0C1227E-5FCA-4D4F-A603-44AEF1D0CE1C}" type="presParOf" srcId="{972D8021-24EF-114C-A7CE-16A43E9A0522}" destId="{284D2E89-1C14-4B49-902B-FC3EDE06632A}" srcOrd="0" destOrd="0" presId="urn:microsoft.com/office/officeart/2005/8/layout/list1"/>
    <dgm:cxn modelId="{CD14D43D-54B5-4DDE-8508-9F6626731B28}" type="presParOf" srcId="{972D8021-24EF-114C-A7CE-16A43E9A0522}" destId="{680CFC1C-68EB-7A4A-9F10-863346DE5E35}" srcOrd="1" destOrd="0" presId="urn:microsoft.com/office/officeart/2005/8/layout/list1"/>
    <dgm:cxn modelId="{43F51675-91FB-477C-B78E-4918B40BA621}" type="presParOf" srcId="{CCC09316-45DD-F540-ADEC-472F744F5924}" destId="{26AF7712-9022-B14B-BEB7-B75121A2EF97}" srcOrd="1" destOrd="0" presId="urn:microsoft.com/office/officeart/2005/8/layout/list1"/>
    <dgm:cxn modelId="{F1140358-C413-46B3-96F3-2954F8FDE905}" type="presParOf" srcId="{CCC09316-45DD-F540-ADEC-472F744F5924}" destId="{254EE0E0-484F-394A-92B7-CEA16F021946}" srcOrd="2" destOrd="0" presId="urn:microsoft.com/office/officeart/2005/8/layout/list1"/>
    <dgm:cxn modelId="{20DB4153-4C72-472B-B84D-9AABCF4C24EF}" type="presParOf" srcId="{CCC09316-45DD-F540-ADEC-472F744F5924}" destId="{1F19FB4B-8D5F-D544-833E-82213A4706C5}" srcOrd="3" destOrd="0" presId="urn:microsoft.com/office/officeart/2005/8/layout/list1"/>
    <dgm:cxn modelId="{4199E983-578E-4C8A-ADC5-F5A8118273DB}" type="presParOf" srcId="{CCC09316-45DD-F540-ADEC-472F744F5924}" destId="{AD3C9558-F410-4546-AEF9-B8E6BD3832C8}" srcOrd="4" destOrd="0" presId="urn:microsoft.com/office/officeart/2005/8/layout/list1"/>
    <dgm:cxn modelId="{C076D0A8-48F9-4843-99D1-C9E7BB69F321}" type="presParOf" srcId="{AD3C9558-F410-4546-AEF9-B8E6BD3832C8}" destId="{4B28BB35-D09C-954D-ACB7-17D982340214}" srcOrd="0" destOrd="0" presId="urn:microsoft.com/office/officeart/2005/8/layout/list1"/>
    <dgm:cxn modelId="{14C4136B-D792-4DE4-80FF-B7E3D32DBC87}" type="presParOf" srcId="{AD3C9558-F410-4546-AEF9-B8E6BD3832C8}" destId="{F57EC7DD-C42E-2F44-BABD-D5E032F34426}" srcOrd="1" destOrd="0" presId="urn:microsoft.com/office/officeart/2005/8/layout/list1"/>
    <dgm:cxn modelId="{F5BEB6DF-CA90-493C-81C0-319F9AE37F42}" type="presParOf" srcId="{CCC09316-45DD-F540-ADEC-472F744F5924}" destId="{93B198C6-CF6D-7841-AFE8-F0702F2E1542}" srcOrd="5" destOrd="0" presId="urn:microsoft.com/office/officeart/2005/8/layout/list1"/>
    <dgm:cxn modelId="{F9F90DAC-D834-400D-A673-3127B7DCC2BC}" type="presParOf" srcId="{CCC09316-45DD-F540-ADEC-472F744F5924}" destId="{AA837B9A-5741-5A41-86C8-2686B56E8C01}"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E98711-11EE-F64D-BC15-A72DFCC83FC1}" type="doc">
      <dgm:prSet loTypeId="urn:microsoft.com/office/officeart/2005/8/layout/hList1" loCatId="" qsTypeId="urn:microsoft.com/office/officeart/2005/8/quickstyle/simple4" qsCatId="simple" csTypeId="urn:microsoft.com/office/officeart/2005/8/colors/accent1_2" csCatId="accent1" phldr="1"/>
      <dgm:spPr/>
      <dgm:t>
        <a:bodyPr/>
        <a:lstStyle/>
        <a:p>
          <a:endParaRPr lang="en-US"/>
        </a:p>
      </dgm:t>
    </dgm:pt>
    <dgm:pt modelId="{A9CABC26-9774-F341-B397-09410272FA8A}">
      <dgm:prSet/>
      <dgm:spPr/>
      <dgm:t>
        <a:bodyPr/>
        <a:lstStyle/>
        <a:p>
          <a:pPr rtl="0"/>
          <a:r>
            <a:rPr lang="en-US" b="1" dirty="0" err="1"/>
            <a:t>Behavioural</a:t>
          </a:r>
          <a:r>
            <a:rPr lang="en-US" b="1" dirty="0"/>
            <a:t> psychologists</a:t>
          </a:r>
          <a:endParaRPr lang="en-US" dirty="0"/>
        </a:p>
      </dgm:t>
    </dgm:pt>
    <dgm:pt modelId="{5601832B-AB77-BE4A-9A63-C791A4D94E25}" type="parTrans" cxnId="{B103260A-2DA6-314B-99FF-8B70811D34D1}">
      <dgm:prSet/>
      <dgm:spPr/>
      <dgm:t>
        <a:bodyPr/>
        <a:lstStyle/>
        <a:p>
          <a:endParaRPr lang="en-US"/>
        </a:p>
      </dgm:t>
    </dgm:pt>
    <dgm:pt modelId="{0DA6AB9A-229E-9748-96BD-D39B7E42A436}" type="sibTrans" cxnId="{B103260A-2DA6-314B-99FF-8B70811D34D1}">
      <dgm:prSet/>
      <dgm:spPr/>
      <dgm:t>
        <a:bodyPr/>
        <a:lstStyle/>
        <a:p>
          <a:endParaRPr lang="en-US"/>
        </a:p>
      </dgm:t>
    </dgm:pt>
    <dgm:pt modelId="{D79AA79F-4631-3C41-B7C4-7279F15B4A62}">
      <dgm:prSet/>
      <dgm:spPr/>
      <dgm:t>
        <a:bodyPr/>
        <a:lstStyle/>
        <a:p>
          <a:pPr rtl="0"/>
          <a:r>
            <a:rPr lang="en-US" dirty="0"/>
            <a:t>Focus on the learning of associations through classical conditioning and operant conditioning</a:t>
          </a:r>
          <a:br>
            <a:rPr lang="en-US" dirty="0"/>
          </a:br>
          <a:endParaRPr lang="en-US" dirty="0"/>
        </a:p>
      </dgm:t>
    </dgm:pt>
    <dgm:pt modelId="{9BC5BD5E-03DE-6047-A8E2-D91F5FE1F3C8}" type="parTrans" cxnId="{5F7B50FA-5600-9343-8EF0-DE68D45B3739}">
      <dgm:prSet/>
      <dgm:spPr/>
      <dgm:t>
        <a:bodyPr/>
        <a:lstStyle/>
        <a:p>
          <a:endParaRPr lang="en-US"/>
        </a:p>
      </dgm:t>
    </dgm:pt>
    <dgm:pt modelId="{AC01822A-2AB2-4F47-934E-7B301A8FC065}" type="sibTrans" cxnId="{5F7B50FA-5600-9343-8EF0-DE68D45B3739}">
      <dgm:prSet/>
      <dgm:spPr/>
      <dgm:t>
        <a:bodyPr/>
        <a:lstStyle/>
        <a:p>
          <a:endParaRPr lang="en-US"/>
        </a:p>
      </dgm:t>
    </dgm:pt>
    <dgm:pt modelId="{1B51528B-6088-8448-B936-CE97FB713848}">
      <dgm:prSet/>
      <dgm:spPr/>
      <dgm:t>
        <a:bodyPr/>
        <a:lstStyle/>
        <a:p>
          <a:pPr rtl="0"/>
          <a:r>
            <a:rPr lang="en-US" b="1"/>
            <a:t>Cognitive psychologists</a:t>
          </a:r>
          <a:r>
            <a:rPr lang="en-US"/>
            <a:t> </a:t>
          </a:r>
        </a:p>
      </dgm:t>
    </dgm:pt>
    <dgm:pt modelId="{CCDD5A6B-C301-114A-A195-CB75D3C1C86E}" type="parTrans" cxnId="{B8A8C9CA-E4B0-8C49-9E6D-7617ECA418C9}">
      <dgm:prSet/>
      <dgm:spPr/>
      <dgm:t>
        <a:bodyPr/>
        <a:lstStyle/>
        <a:p>
          <a:endParaRPr lang="en-US"/>
        </a:p>
      </dgm:t>
    </dgm:pt>
    <dgm:pt modelId="{7117A699-BA36-0D4B-AEA2-94F741280511}" type="sibTrans" cxnId="{B8A8C9CA-E4B0-8C49-9E6D-7617ECA418C9}">
      <dgm:prSet/>
      <dgm:spPr/>
      <dgm:t>
        <a:bodyPr/>
        <a:lstStyle/>
        <a:p>
          <a:endParaRPr lang="en-US"/>
        </a:p>
      </dgm:t>
    </dgm:pt>
    <dgm:pt modelId="{B4010508-56BA-9B45-BEA6-F1DEF9ACC28B}">
      <dgm:prSet/>
      <dgm:spPr/>
      <dgm:t>
        <a:bodyPr/>
        <a:lstStyle/>
        <a:p>
          <a:pPr rtl="0"/>
          <a:r>
            <a:rPr lang="en-US"/>
            <a:t>Are interested in the more complex type of learning involved in human memory</a:t>
          </a:r>
        </a:p>
      </dgm:t>
    </dgm:pt>
    <dgm:pt modelId="{686235E6-8CA9-8D4F-A9EE-20F0E7C709B0}" type="parTrans" cxnId="{44047024-CED8-5B48-9027-07254AFA364D}">
      <dgm:prSet/>
      <dgm:spPr/>
      <dgm:t>
        <a:bodyPr/>
        <a:lstStyle/>
        <a:p>
          <a:endParaRPr lang="en-US"/>
        </a:p>
      </dgm:t>
    </dgm:pt>
    <dgm:pt modelId="{9E468B4C-3806-0A4D-8DDF-9B6BB1E066AA}" type="sibTrans" cxnId="{44047024-CED8-5B48-9027-07254AFA364D}">
      <dgm:prSet/>
      <dgm:spPr/>
      <dgm:t>
        <a:bodyPr/>
        <a:lstStyle/>
        <a:p>
          <a:endParaRPr lang="en-US"/>
        </a:p>
      </dgm:t>
    </dgm:pt>
    <dgm:pt modelId="{0729B415-F8E0-7741-9FA7-A19E8323EA22}" type="pres">
      <dgm:prSet presAssocID="{CEE98711-11EE-F64D-BC15-A72DFCC83FC1}" presName="Name0" presStyleCnt="0">
        <dgm:presLayoutVars>
          <dgm:dir/>
          <dgm:animLvl val="lvl"/>
          <dgm:resizeHandles val="exact"/>
        </dgm:presLayoutVars>
      </dgm:prSet>
      <dgm:spPr/>
    </dgm:pt>
    <dgm:pt modelId="{5CB90A06-1BA7-3D43-8D99-57B3E79CECE4}" type="pres">
      <dgm:prSet presAssocID="{A9CABC26-9774-F341-B397-09410272FA8A}" presName="composite" presStyleCnt="0"/>
      <dgm:spPr/>
    </dgm:pt>
    <dgm:pt modelId="{5497E2A6-2554-A84F-8369-EF01E3BEC767}" type="pres">
      <dgm:prSet presAssocID="{A9CABC26-9774-F341-B397-09410272FA8A}" presName="parTx" presStyleLbl="alignNode1" presStyleIdx="0" presStyleCnt="2">
        <dgm:presLayoutVars>
          <dgm:chMax val="0"/>
          <dgm:chPref val="0"/>
          <dgm:bulletEnabled val="1"/>
        </dgm:presLayoutVars>
      </dgm:prSet>
      <dgm:spPr/>
    </dgm:pt>
    <dgm:pt modelId="{76803310-0453-E54C-B616-8E438D1CF7F4}" type="pres">
      <dgm:prSet presAssocID="{A9CABC26-9774-F341-B397-09410272FA8A}" presName="desTx" presStyleLbl="alignAccFollowNode1" presStyleIdx="0" presStyleCnt="2">
        <dgm:presLayoutVars>
          <dgm:bulletEnabled val="1"/>
        </dgm:presLayoutVars>
      </dgm:prSet>
      <dgm:spPr/>
    </dgm:pt>
    <dgm:pt modelId="{8C52A5F8-2D23-DC42-85EE-09C8C5DBE5EE}" type="pres">
      <dgm:prSet presAssocID="{0DA6AB9A-229E-9748-96BD-D39B7E42A436}" presName="space" presStyleCnt="0"/>
      <dgm:spPr/>
    </dgm:pt>
    <dgm:pt modelId="{9089A0B3-0538-FC4C-A612-98AB15744510}" type="pres">
      <dgm:prSet presAssocID="{1B51528B-6088-8448-B936-CE97FB713848}" presName="composite" presStyleCnt="0"/>
      <dgm:spPr/>
    </dgm:pt>
    <dgm:pt modelId="{8949FB96-3F8B-B34A-87D3-7D1A90AA56F1}" type="pres">
      <dgm:prSet presAssocID="{1B51528B-6088-8448-B936-CE97FB713848}" presName="parTx" presStyleLbl="alignNode1" presStyleIdx="1" presStyleCnt="2">
        <dgm:presLayoutVars>
          <dgm:chMax val="0"/>
          <dgm:chPref val="0"/>
          <dgm:bulletEnabled val="1"/>
        </dgm:presLayoutVars>
      </dgm:prSet>
      <dgm:spPr/>
    </dgm:pt>
    <dgm:pt modelId="{E5D865FF-DE5B-AA4B-A664-D80C22BB94D6}" type="pres">
      <dgm:prSet presAssocID="{1B51528B-6088-8448-B936-CE97FB713848}" presName="desTx" presStyleLbl="alignAccFollowNode1" presStyleIdx="1" presStyleCnt="2">
        <dgm:presLayoutVars>
          <dgm:bulletEnabled val="1"/>
        </dgm:presLayoutVars>
      </dgm:prSet>
      <dgm:spPr/>
    </dgm:pt>
  </dgm:ptLst>
  <dgm:cxnLst>
    <dgm:cxn modelId="{B103260A-2DA6-314B-99FF-8B70811D34D1}" srcId="{CEE98711-11EE-F64D-BC15-A72DFCC83FC1}" destId="{A9CABC26-9774-F341-B397-09410272FA8A}" srcOrd="0" destOrd="0" parTransId="{5601832B-AB77-BE4A-9A63-C791A4D94E25}" sibTransId="{0DA6AB9A-229E-9748-96BD-D39B7E42A436}"/>
    <dgm:cxn modelId="{D798601A-98D5-4559-8EAC-FCACA7451242}" type="presOf" srcId="{A9CABC26-9774-F341-B397-09410272FA8A}" destId="{5497E2A6-2554-A84F-8369-EF01E3BEC767}" srcOrd="0" destOrd="0" presId="urn:microsoft.com/office/officeart/2005/8/layout/hList1"/>
    <dgm:cxn modelId="{44047024-CED8-5B48-9027-07254AFA364D}" srcId="{1B51528B-6088-8448-B936-CE97FB713848}" destId="{B4010508-56BA-9B45-BEA6-F1DEF9ACC28B}" srcOrd="0" destOrd="0" parTransId="{686235E6-8CA9-8D4F-A9EE-20F0E7C709B0}" sibTransId="{9E468B4C-3806-0A4D-8DDF-9B6BB1E066AA}"/>
    <dgm:cxn modelId="{0C73AA31-22AF-4484-885D-E7EAFD2CE044}" type="presOf" srcId="{CEE98711-11EE-F64D-BC15-A72DFCC83FC1}" destId="{0729B415-F8E0-7741-9FA7-A19E8323EA22}" srcOrd="0" destOrd="0" presId="urn:microsoft.com/office/officeart/2005/8/layout/hList1"/>
    <dgm:cxn modelId="{2DED503E-9FC5-4685-BF1E-636C784E69A7}" type="presOf" srcId="{1B51528B-6088-8448-B936-CE97FB713848}" destId="{8949FB96-3F8B-B34A-87D3-7D1A90AA56F1}" srcOrd="0" destOrd="0" presId="urn:microsoft.com/office/officeart/2005/8/layout/hList1"/>
    <dgm:cxn modelId="{6A0443B8-27F3-433B-9182-4F86A0FD8EA4}" type="presOf" srcId="{D79AA79F-4631-3C41-B7C4-7279F15B4A62}" destId="{76803310-0453-E54C-B616-8E438D1CF7F4}" srcOrd="0" destOrd="0" presId="urn:microsoft.com/office/officeart/2005/8/layout/hList1"/>
    <dgm:cxn modelId="{B8A8C9CA-E4B0-8C49-9E6D-7617ECA418C9}" srcId="{CEE98711-11EE-F64D-BC15-A72DFCC83FC1}" destId="{1B51528B-6088-8448-B936-CE97FB713848}" srcOrd="1" destOrd="0" parTransId="{CCDD5A6B-C301-114A-A195-CB75D3C1C86E}" sibTransId="{7117A699-BA36-0D4B-AEA2-94F741280511}"/>
    <dgm:cxn modelId="{8A5410D5-AE8D-4E12-8EE2-9F7133DDC5BA}" type="presOf" srcId="{B4010508-56BA-9B45-BEA6-F1DEF9ACC28B}" destId="{E5D865FF-DE5B-AA4B-A664-D80C22BB94D6}" srcOrd="0" destOrd="0" presId="urn:microsoft.com/office/officeart/2005/8/layout/hList1"/>
    <dgm:cxn modelId="{5F7B50FA-5600-9343-8EF0-DE68D45B3739}" srcId="{A9CABC26-9774-F341-B397-09410272FA8A}" destId="{D79AA79F-4631-3C41-B7C4-7279F15B4A62}" srcOrd="0" destOrd="0" parTransId="{9BC5BD5E-03DE-6047-A8E2-D91F5FE1F3C8}" sibTransId="{AC01822A-2AB2-4F47-934E-7B301A8FC065}"/>
    <dgm:cxn modelId="{1711E2A0-612B-4073-8FCF-45D7A18959CA}" type="presParOf" srcId="{0729B415-F8E0-7741-9FA7-A19E8323EA22}" destId="{5CB90A06-1BA7-3D43-8D99-57B3E79CECE4}" srcOrd="0" destOrd="0" presId="urn:microsoft.com/office/officeart/2005/8/layout/hList1"/>
    <dgm:cxn modelId="{0C88AE96-206A-4B88-8931-BFD83BFC9622}" type="presParOf" srcId="{5CB90A06-1BA7-3D43-8D99-57B3E79CECE4}" destId="{5497E2A6-2554-A84F-8369-EF01E3BEC767}" srcOrd="0" destOrd="0" presId="urn:microsoft.com/office/officeart/2005/8/layout/hList1"/>
    <dgm:cxn modelId="{B4547BFB-4D05-4B98-8D7D-DB2BED4B083F}" type="presParOf" srcId="{5CB90A06-1BA7-3D43-8D99-57B3E79CECE4}" destId="{76803310-0453-E54C-B616-8E438D1CF7F4}" srcOrd="1" destOrd="0" presId="urn:microsoft.com/office/officeart/2005/8/layout/hList1"/>
    <dgm:cxn modelId="{CA71AC8C-DACC-4AA4-8F8E-B3105A0B36FF}" type="presParOf" srcId="{0729B415-F8E0-7741-9FA7-A19E8323EA22}" destId="{8C52A5F8-2D23-DC42-85EE-09C8C5DBE5EE}" srcOrd="1" destOrd="0" presId="urn:microsoft.com/office/officeart/2005/8/layout/hList1"/>
    <dgm:cxn modelId="{6BCEE153-4B20-452F-A2FD-CB5F775E7871}" type="presParOf" srcId="{0729B415-F8E0-7741-9FA7-A19E8323EA22}" destId="{9089A0B3-0538-FC4C-A612-98AB15744510}" srcOrd="2" destOrd="0" presId="urn:microsoft.com/office/officeart/2005/8/layout/hList1"/>
    <dgm:cxn modelId="{FD252BA6-099F-4076-A6D5-89E53A633232}" type="presParOf" srcId="{9089A0B3-0538-FC4C-A612-98AB15744510}" destId="{8949FB96-3F8B-B34A-87D3-7D1A90AA56F1}" srcOrd="0" destOrd="0" presId="urn:microsoft.com/office/officeart/2005/8/layout/hList1"/>
    <dgm:cxn modelId="{150823C8-AE44-4318-9EC5-1060A3BCE35C}" type="presParOf" srcId="{9089A0B3-0538-FC4C-A612-98AB15744510}" destId="{E5D865FF-DE5B-AA4B-A664-D80C22BB94D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19EE30-3001-7743-A55B-397669D2F62D}" type="doc">
      <dgm:prSet loTypeId="urn:microsoft.com/office/officeart/2005/8/layout/bProcess3" loCatId="" qsTypeId="urn:microsoft.com/office/officeart/2005/8/quickstyle/3d3" qsCatId="3D" csTypeId="urn:microsoft.com/office/officeart/2005/8/colors/colorful4" csCatId="colorful" phldr="1"/>
      <dgm:spPr/>
      <dgm:t>
        <a:bodyPr/>
        <a:lstStyle/>
        <a:p>
          <a:endParaRPr lang="en-US"/>
        </a:p>
      </dgm:t>
    </dgm:pt>
    <dgm:pt modelId="{54427EF6-F0B9-534F-9F75-395FBA8AF648}">
      <dgm:prSet/>
      <dgm:spPr/>
      <dgm:t>
        <a:bodyPr/>
        <a:lstStyle/>
        <a:p>
          <a:pPr rtl="0"/>
          <a:r>
            <a:rPr lang="en-US"/>
            <a:t>John Watson and Rosalie Rayner conducted a study on an 11-month-old infant named Albert</a:t>
          </a:r>
          <a:endParaRPr lang="en-US" dirty="0"/>
        </a:p>
      </dgm:t>
    </dgm:pt>
    <dgm:pt modelId="{C87CB8F4-BA32-AF40-8DE9-FDAEDADEBF65}" type="parTrans" cxnId="{A2172990-0407-004D-BC2F-4BB2E8C02523}">
      <dgm:prSet/>
      <dgm:spPr/>
      <dgm:t>
        <a:bodyPr/>
        <a:lstStyle/>
        <a:p>
          <a:endParaRPr lang="en-US">
            <a:solidFill>
              <a:schemeClr val="tx1"/>
            </a:solidFill>
          </a:endParaRPr>
        </a:p>
      </dgm:t>
    </dgm:pt>
    <dgm:pt modelId="{0BE1F9C5-95CC-F844-B5A4-F9BF3CD984A7}" type="sibTrans" cxnId="{A2172990-0407-004D-BC2F-4BB2E8C02523}">
      <dgm:prSet/>
      <dgm:spPr/>
      <dgm:t>
        <a:bodyPr/>
        <a:lstStyle/>
        <a:p>
          <a:endParaRPr lang="en-US">
            <a:solidFill>
              <a:schemeClr val="tx1"/>
            </a:solidFill>
          </a:endParaRPr>
        </a:p>
      </dgm:t>
    </dgm:pt>
    <dgm:pt modelId="{B6E5F9A1-F40C-5A42-B1D2-55F563DAB94C}">
      <dgm:prSet/>
      <dgm:spPr/>
      <dgm:t>
        <a:bodyPr/>
        <a:lstStyle/>
        <a:p>
          <a:pPr rtl="0"/>
          <a:r>
            <a:rPr lang="en-US"/>
            <a:t>While Albert was looking at a little white rat, Watson quietly sneaked behind him with a long iron bar and a hammer and clanged the two together</a:t>
          </a:r>
          <a:endParaRPr lang="en-US" dirty="0"/>
        </a:p>
      </dgm:t>
    </dgm:pt>
    <dgm:pt modelId="{7C870344-2974-E643-96BA-6D1878FDB273}" type="parTrans" cxnId="{D3EEF471-640E-F14B-BE8A-5C6A2CD076D7}">
      <dgm:prSet/>
      <dgm:spPr/>
      <dgm:t>
        <a:bodyPr/>
        <a:lstStyle/>
        <a:p>
          <a:endParaRPr lang="en-US">
            <a:solidFill>
              <a:schemeClr val="tx1"/>
            </a:solidFill>
          </a:endParaRPr>
        </a:p>
      </dgm:t>
    </dgm:pt>
    <dgm:pt modelId="{F873C003-2855-354B-BAA6-7DCE70BA49B7}" type="sibTrans" cxnId="{D3EEF471-640E-F14B-BE8A-5C6A2CD076D7}">
      <dgm:prSet/>
      <dgm:spPr/>
      <dgm:t>
        <a:bodyPr/>
        <a:lstStyle/>
        <a:p>
          <a:endParaRPr lang="en-US">
            <a:solidFill>
              <a:schemeClr val="tx1"/>
            </a:solidFill>
          </a:endParaRPr>
        </a:p>
      </dgm:t>
    </dgm:pt>
    <dgm:pt modelId="{D316DF8A-E3CA-A248-9B83-17AAECF4C216}">
      <dgm:prSet/>
      <dgm:spPr/>
      <dgm:t>
        <a:bodyPr/>
        <a:lstStyle/>
        <a:p>
          <a:pPr rtl="0"/>
          <a:r>
            <a:rPr lang="en-US"/>
            <a:t>Albert</a:t>
          </a:r>
          <a:r>
            <a:rPr lang="fr-FR" altLang="ja-JP"/>
            <a:t>'</a:t>
          </a:r>
          <a:r>
            <a:rPr lang="en-US"/>
            <a:t>s reflexive response, the UCR, was a fear-avoidance response to the loud noise, which was the UCS</a:t>
          </a:r>
          <a:endParaRPr lang="en-US" dirty="0"/>
        </a:p>
      </dgm:t>
    </dgm:pt>
    <dgm:pt modelId="{2DA39F36-75C3-3A42-82DD-D30A2F03E450}" type="parTrans" cxnId="{46BD56B6-28F5-134F-9EE5-EF3394BBFCC9}">
      <dgm:prSet/>
      <dgm:spPr/>
      <dgm:t>
        <a:bodyPr/>
        <a:lstStyle/>
        <a:p>
          <a:endParaRPr lang="en-US">
            <a:solidFill>
              <a:schemeClr val="tx1"/>
            </a:solidFill>
          </a:endParaRPr>
        </a:p>
      </dgm:t>
    </dgm:pt>
    <dgm:pt modelId="{159CEA19-EF35-3E4C-82D7-4D69A4F6DC5B}" type="sibTrans" cxnId="{46BD56B6-28F5-134F-9EE5-EF3394BBFCC9}">
      <dgm:prSet/>
      <dgm:spPr/>
      <dgm:t>
        <a:bodyPr/>
        <a:lstStyle/>
        <a:p>
          <a:endParaRPr lang="en-US">
            <a:solidFill>
              <a:schemeClr val="tx1"/>
            </a:solidFill>
          </a:endParaRPr>
        </a:p>
      </dgm:t>
    </dgm:pt>
    <dgm:pt modelId="{1A1A7E7B-04E3-984E-A316-8E5FD9479595}">
      <dgm:prSet/>
      <dgm:spPr/>
      <dgm:t>
        <a:bodyPr/>
        <a:lstStyle/>
        <a:p>
          <a:pPr rtl="0"/>
          <a:r>
            <a:rPr lang="en-US"/>
            <a:t>After pairing the white rat with the unexpected loud noise only 7 times, the white rat became a CS</a:t>
          </a:r>
          <a:endParaRPr lang="en-US" dirty="0"/>
        </a:p>
      </dgm:t>
    </dgm:pt>
    <dgm:pt modelId="{07F36974-73CA-6042-B774-C4580F9D5310}" type="parTrans" cxnId="{4A791462-1D62-954B-ACCC-B7145DF7B50D}">
      <dgm:prSet/>
      <dgm:spPr/>
      <dgm:t>
        <a:bodyPr/>
        <a:lstStyle/>
        <a:p>
          <a:endParaRPr lang="en-US">
            <a:solidFill>
              <a:schemeClr val="tx1"/>
            </a:solidFill>
          </a:endParaRPr>
        </a:p>
      </dgm:t>
    </dgm:pt>
    <dgm:pt modelId="{E6731F51-6914-6140-A741-868103CE9097}" type="sibTrans" cxnId="{4A791462-1D62-954B-ACCC-B7145DF7B50D}">
      <dgm:prSet/>
      <dgm:spPr/>
      <dgm:t>
        <a:bodyPr/>
        <a:lstStyle/>
        <a:p>
          <a:endParaRPr lang="en-US">
            <a:solidFill>
              <a:schemeClr val="tx1"/>
            </a:solidFill>
          </a:endParaRPr>
        </a:p>
      </dgm:t>
    </dgm:pt>
    <dgm:pt modelId="{F45457A9-BDA2-E34D-94E1-22F72AB401CE}" type="pres">
      <dgm:prSet presAssocID="{F219EE30-3001-7743-A55B-397669D2F62D}" presName="Name0" presStyleCnt="0">
        <dgm:presLayoutVars>
          <dgm:dir/>
          <dgm:resizeHandles val="exact"/>
        </dgm:presLayoutVars>
      </dgm:prSet>
      <dgm:spPr/>
    </dgm:pt>
    <dgm:pt modelId="{494FF8B2-3318-0E4F-9502-0DA588B611D6}" type="pres">
      <dgm:prSet presAssocID="{54427EF6-F0B9-534F-9F75-395FBA8AF648}" presName="node" presStyleLbl="node1" presStyleIdx="0" presStyleCnt="4">
        <dgm:presLayoutVars>
          <dgm:bulletEnabled val="1"/>
        </dgm:presLayoutVars>
      </dgm:prSet>
      <dgm:spPr/>
    </dgm:pt>
    <dgm:pt modelId="{A2DE6418-BC3F-AE4D-960F-D2852667CDCC}" type="pres">
      <dgm:prSet presAssocID="{0BE1F9C5-95CC-F844-B5A4-F9BF3CD984A7}" presName="sibTrans" presStyleLbl="sibTrans1D1" presStyleIdx="0" presStyleCnt="3"/>
      <dgm:spPr/>
    </dgm:pt>
    <dgm:pt modelId="{21D944E9-E0BF-5944-8063-D8F9E2AB002B}" type="pres">
      <dgm:prSet presAssocID="{0BE1F9C5-95CC-F844-B5A4-F9BF3CD984A7}" presName="connectorText" presStyleLbl="sibTrans1D1" presStyleIdx="0" presStyleCnt="3"/>
      <dgm:spPr/>
    </dgm:pt>
    <dgm:pt modelId="{AC41DF57-3C78-D840-81E9-791D17295DD6}" type="pres">
      <dgm:prSet presAssocID="{B6E5F9A1-F40C-5A42-B1D2-55F563DAB94C}" presName="node" presStyleLbl="node1" presStyleIdx="1" presStyleCnt="4">
        <dgm:presLayoutVars>
          <dgm:bulletEnabled val="1"/>
        </dgm:presLayoutVars>
      </dgm:prSet>
      <dgm:spPr/>
    </dgm:pt>
    <dgm:pt modelId="{7BD4D944-6B90-004A-A79D-FFC3AEA1978A}" type="pres">
      <dgm:prSet presAssocID="{F873C003-2855-354B-BAA6-7DCE70BA49B7}" presName="sibTrans" presStyleLbl="sibTrans1D1" presStyleIdx="1" presStyleCnt="3"/>
      <dgm:spPr/>
    </dgm:pt>
    <dgm:pt modelId="{BEBCC900-1EF7-7348-AC6E-649C3724ADF6}" type="pres">
      <dgm:prSet presAssocID="{F873C003-2855-354B-BAA6-7DCE70BA49B7}" presName="connectorText" presStyleLbl="sibTrans1D1" presStyleIdx="1" presStyleCnt="3"/>
      <dgm:spPr/>
    </dgm:pt>
    <dgm:pt modelId="{12519941-8D71-AB48-8F10-B560A7CDCC66}" type="pres">
      <dgm:prSet presAssocID="{D316DF8A-E3CA-A248-9B83-17AAECF4C216}" presName="node" presStyleLbl="node1" presStyleIdx="2" presStyleCnt="4">
        <dgm:presLayoutVars>
          <dgm:bulletEnabled val="1"/>
        </dgm:presLayoutVars>
      </dgm:prSet>
      <dgm:spPr/>
    </dgm:pt>
    <dgm:pt modelId="{D731B286-440C-9043-ADA5-1AAE28AB9200}" type="pres">
      <dgm:prSet presAssocID="{159CEA19-EF35-3E4C-82D7-4D69A4F6DC5B}" presName="sibTrans" presStyleLbl="sibTrans1D1" presStyleIdx="2" presStyleCnt="3"/>
      <dgm:spPr/>
    </dgm:pt>
    <dgm:pt modelId="{C9888944-FF04-654C-BF7A-3A520D7712DA}" type="pres">
      <dgm:prSet presAssocID="{159CEA19-EF35-3E4C-82D7-4D69A4F6DC5B}" presName="connectorText" presStyleLbl="sibTrans1D1" presStyleIdx="2" presStyleCnt="3"/>
      <dgm:spPr/>
    </dgm:pt>
    <dgm:pt modelId="{C38E253A-0F40-4641-BB9A-BD275BCC69AE}" type="pres">
      <dgm:prSet presAssocID="{1A1A7E7B-04E3-984E-A316-8E5FD9479595}" presName="node" presStyleLbl="node1" presStyleIdx="3" presStyleCnt="4">
        <dgm:presLayoutVars>
          <dgm:bulletEnabled val="1"/>
        </dgm:presLayoutVars>
      </dgm:prSet>
      <dgm:spPr/>
    </dgm:pt>
  </dgm:ptLst>
  <dgm:cxnLst>
    <dgm:cxn modelId="{88A84E0F-E001-4926-A13C-3108726DFF3D}" type="presOf" srcId="{F219EE30-3001-7743-A55B-397669D2F62D}" destId="{F45457A9-BDA2-E34D-94E1-22F72AB401CE}" srcOrd="0" destOrd="0" presId="urn:microsoft.com/office/officeart/2005/8/layout/bProcess3"/>
    <dgm:cxn modelId="{F66DA510-56C0-4D0F-9119-494369718084}" type="presOf" srcId="{159CEA19-EF35-3E4C-82D7-4D69A4F6DC5B}" destId="{C9888944-FF04-654C-BF7A-3A520D7712DA}" srcOrd="1" destOrd="0" presId="urn:microsoft.com/office/officeart/2005/8/layout/bProcess3"/>
    <dgm:cxn modelId="{047B1214-CA25-4507-9703-ED2946D8D313}" type="presOf" srcId="{0BE1F9C5-95CC-F844-B5A4-F9BF3CD984A7}" destId="{21D944E9-E0BF-5944-8063-D8F9E2AB002B}" srcOrd="1" destOrd="0" presId="urn:microsoft.com/office/officeart/2005/8/layout/bProcess3"/>
    <dgm:cxn modelId="{5038CD25-6636-4275-8123-27BFCC7CFB0F}" type="presOf" srcId="{54427EF6-F0B9-534F-9F75-395FBA8AF648}" destId="{494FF8B2-3318-0E4F-9502-0DA588B611D6}" srcOrd="0" destOrd="0" presId="urn:microsoft.com/office/officeart/2005/8/layout/bProcess3"/>
    <dgm:cxn modelId="{33B3F830-5C24-4C1B-B255-4C81F8A31646}" type="presOf" srcId="{D316DF8A-E3CA-A248-9B83-17AAECF4C216}" destId="{12519941-8D71-AB48-8F10-B560A7CDCC66}" srcOrd="0" destOrd="0" presId="urn:microsoft.com/office/officeart/2005/8/layout/bProcess3"/>
    <dgm:cxn modelId="{4A791462-1D62-954B-ACCC-B7145DF7B50D}" srcId="{F219EE30-3001-7743-A55B-397669D2F62D}" destId="{1A1A7E7B-04E3-984E-A316-8E5FD9479595}" srcOrd="3" destOrd="0" parTransId="{07F36974-73CA-6042-B774-C4580F9D5310}" sibTransId="{E6731F51-6914-6140-A741-868103CE9097}"/>
    <dgm:cxn modelId="{D3EEF471-640E-F14B-BE8A-5C6A2CD076D7}" srcId="{F219EE30-3001-7743-A55B-397669D2F62D}" destId="{B6E5F9A1-F40C-5A42-B1D2-55F563DAB94C}" srcOrd="1" destOrd="0" parTransId="{7C870344-2974-E643-96BA-6D1878FDB273}" sibTransId="{F873C003-2855-354B-BAA6-7DCE70BA49B7}"/>
    <dgm:cxn modelId="{52443173-39D4-43B8-87FA-11761B118E04}" type="presOf" srcId="{159CEA19-EF35-3E4C-82D7-4D69A4F6DC5B}" destId="{D731B286-440C-9043-ADA5-1AAE28AB9200}" srcOrd="0" destOrd="0" presId="urn:microsoft.com/office/officeart/2005/8/layout/bProcess3"/>
    <dgm:cxn modelId="{2951FF55-F951-44C8-B273-502DDC618F7E}" type="presOf" srcId="{0BE1F9C5-95CC-F844-B5A4-F9BF3CD984A7}" destId="{A2DE6418-BC3F-AE4D-960F-D2852667CDCC}" srcOrd="0" destOrd="0" presId="urn:microsoft.com/office/officeart/2005/8/layout/bProcess3"/>
    <dgm:cxn modelId="{A2172990-0407-004D-BC2F-4BB2E8C02523}" srcId="{F219EE30-3001-7743-A55B-397669D2F62D}" destId="{54427EF6-F0B9-534F-9F75-395FBA8AF648}" srcOrd="0" destOrd="0" parTransId="{C87CB8F4-BA32-AF40-8DE9-FDAEDADEBF65}" sibTransId="{0BE1F9C5-95CC-F844-B5A4-F9BF3CD984A7}"/>
    <dgm:cxn modelId="{261D0F9F-ABB7-4267-8952-8F3C9667655F}" type="presOf" srcId="{F873C003-2855-354B-BAA6-7DCE70BA49B7}" destId="{BEBCC900-1EF7-7348-AC6E-649C3724ADF6}" srcOrd="1" destOrd="0" presId="urn:microsoft.com/office/officeart/2005/8/layout/bProcess3"/>
    <dgm:cxn modelId="{D6DF1DA4-ECE1-4A2C-846B-0294D4FDAD9C}" type="presOf" srcId="{B6E5F9A1-F40C-5A42-B1D2-55F563DAB94C}" destId="{AC41DF57-3C78-D840-81E9-791D17295DD6}" srcOrd="0" destOrd="0" presId="urn:microsoft.com/office/officeart/2005/8/layout/bProcess3"/>
    <dgm:cxn modelId="{46BD56B6-28F5-134F-9EE5-EF3394BBFCC9}" srcId="{F219EE30-3001-7743-A55B-397669D2F62D}" destId="{D316DF8A-E3CA-A248-9B83-17AAECF4C216}" srcOrd="2" destOrd="0" parTransId="{2DA39F36-75C3-3A42-82DD-D30A2F03E450}" sibTransId="{159CEA19-EF35-3E4C-82D7-4D69A4F6DC5B}"/>
    <dgm:cxn modelId="{02C188D1-759F-4A6B-ADA3-F6D258F508E8}" type="presOf" srcId="{1A1A7E7B-04E3-984E-A316-8E5FD9479595}" destId="{C38E253A-0F40-4641-BB9A-BD275BCC69AE}" srcOrd="0" destOrd="0" presId="urn:microsoft.com/office/officeart/2005/8/layout/bProcess3"/>
    <dgm:cxn modelId="{5D6EF8D9-0890-42DF-B6A5-53E7F83A3EFA}" type="presOf" srcId="{F873C003-2855-354B-BAA6-7DCE70BA49B7}" destId="{7BD4D944-6B90-004A-A79D-FFC3AEA1978A}" srcOrd="0" destOrd="0" presId="urn:microsoft.com/office/officeart/2005/8/layout/bProcess3"/>
    <dgm:cxn modelId="{CD0194F2-9C3D-4813-A3BB-03BF862B6DA8}" type="presParOf" srcId="{F45457A9-BDA2-E34D-94E1-22F72AB401CE}" destId="{494FF8B2-3318-0E4F-9502-0DA588B611D6}" srcOrd="0" destOrd="0" presId="urn:microsoft.com/office/officeart/2005/8/layout/bProcess3"/>
    <dgm:cxn modelId="{781079FE-39FD-4BF5-9806-0A25CEF8EF5A}" type="presParOf" srcId="{F45457A9-BDA2-E34D-94E1-22F72AB401CE}" destId="{A2DE6418-BC3F-AE4D-960F-D2852667CDCC}" srcOrd="1" destOrd="0" presId="urn:microsoft.com/office/officeart/2005/8/layout/bProcess3"/>
    <dgm:cxn modelId="{4F0A86F1-394D-4A95-A8A1-F8D3C902B5D8}" type="presParOf" srcId="{A2DE6418-BC3F-AE4D-960F-D2852667CDCC}" destId="{21D944E9-E0BF-5944-8063-D8F9E2AB002B}" srcOrd="0" destOrd="0" presId="urn:microsoft.com/office/officeart/2005/8/layout/bProcess3"/>
    <dgm:cxn modelId="{6C2F59F5-E1BE-4A48-A0D0-EA4E1C745CE3}" type="presParOf" srcId="{F45457A9-BDA2-E34D-94E1-22F72AB401CE}" destId="{AC41DF57-3C78-D840-81E9-791D17295DD6}" srcOrd="2" destOrd="0" presId="urn:microsoft.com/office/officeart/2005/8/layout/bProcess3"/>
    <dgm:cxn modelId="{99758221-9800-4F29-852A-13AC3EAB633D}" type="presParOf" srcId="{F45457A9-BDA2-E34D-94E1-22F72AB401CE}" destId="{7BD4D944-6B90-004A-A79D-FFC3AEA1978A}" srcOrd="3" destOrd="0" presId="urn:microsoft.com/office/officeart/2005/8/layout/bProcess3"/>
    <dgm:cxn modelId="{049B1A57-579D-4F7A-810C-405A4B556B4C}" type="presParOf" srcId="{7BD4D944-6B90-004A-A79D-FFC3AEA1978A}" destId="{BEBCC900-1EF7-7348-AC6E-649C3724ADF6}" srcOrd="0" destOrd="0" presId="urn:microsoft.com/office/officeart/2005/8/layout/bProcess3"/>
    <dgm:cxn modelId="{7DE67770-5A6C-45E6-9AF6-CC4B86535202}" type="presParOf" srcId="{F45457A9-BDA2-E34D-94E1-22F72AB401CE}" destId="{12519941-8D71-AB48-8F10-B560A7CDCC66}" srcOrd="4" destOrd="0" presId="urn:microsoft.com/office/officeart/2005/8/layout/bProcess3"/>
    <dgm:cxn modelId="{29F0CBE9-43DF-4A44-9C7B-3D11A2093DF0}" type="presParOf" srcId="{F45457A9-BDA2-E34D-94E1-22F72AB401CE}" destId="{D731B286-440C-9043-ADA5-1AAE28AB9200}" srcOrd="5" destOrd="0" presId="urn:microsoft.com/office/officeart/2005/8/layout/bProcess3"/>
    <dgm:cxn modelId="{8DF559C9-2384-431D-8DBF-AA47A63ECE77}" type="presParOf" srcId="{D731B286-440C-9043-ADA5-1AAE28AB9200}" destId="{C9888944-FF04-654C-BF7A-3A520D7712DA}" srcOrd="0" destOrd="0" presId="urn:microsoft.com/office/officeart/2005/8/layout/bProcess3"/>
    <dgm:cxn modelId="{CE0DBF82-D55C-493E-9546-7B053790342D}" type="presParOf" srcId="{F45457A9-BDA2-E34D-94E1-22F72AB401CE}" destId="{C38E253A-0F40-4641-BB9A-BD275BCC69AE}"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0B0513-1937-B84C-A12F-C8F3E3D74C1A}" type="doc">
      <dgm:prSet loTypeId="urn:microsoft.com/office/officeart/2009/layout/CircleArrowProcess" loCatId="" qsTypeId="urn:microsoft.com/office/officeart/2005/8/quickstyle/simple4" qsCatId="simple" csTypeId="urn:microsoft.com/office/officeart/2005/8/colors/colorful1" csCatId="colorful" phldr="1"/>
      <dgm:spPr/>
      <dgm:t>
        <a:bodyPr/>
        <a:lstStyle/>
        <a:p>
          <a:endParaRPr lang="en-US"/>
        </a:p>
      </dgm:t>
    </dgm:pt>
    <dgm:pt modelId="{275DCD32-0708-D94A-AE63-6D3854FF882D}">
      <dgm:prSet custT="1"/>
      <dgm:spPr/>
      <dgm:t>
        <a:bodyPr/>
        <a:lstStyle/>
        <a:p>
          <a:pPr rtl="0"/>
          <a:r>
            <a:rPr lang="en-US" sz="2400" b="1" dirty="0"/>
            <a:t>Mary Cover Jones</a:t>
          </a:r>
          <a:endParaRPr lang="en-US" sz="2400" dirty="0"/>
        </a:p>
      </dgm:t>
    </dgm:pt>
    <dgm:pt modelId="{C1509266-C24F-BB45-8525-246E519C0EBD}" type="parTrans" cxnId="{9D8FC1CB-E8C5-A543-ACF2-F4CB97392EFA}">
      <dgm:prSet/>
      <dgm:spPr/>
      <dgm:t>
        <a:bodyPr/>
        <a:lstStyle/>
        <a:p>
          <a:endParaRPr lang="en-US" sz="2800"/>
        </a:p>
      </dgm:t>
    </dgm:pt>
    <dgm:pt modelId="{03712F89-407D-464F-B6CF-2BDCF40895F7}" type="sibTrans" cxnId="{9D8FC1CB-E8C5-A543-ACF2-F4CB97392EFA}">
      <dgm:prSet/>
      <dgm:spPr/>
      <dgm:t>
        <a:bodyPr/>
        <a:lstStyle/>
        <a:p>
          <a:endParaRPr lang="en-US" sz="2800"/>
        </a:p>
      </dgm:t>
    </dgm:pt>
    <dgm:pt modelId="{AD43F4A8-38B6-8E47-AE64-FE19AE0A3C38}">
      <dgm:prSet custT="1"/>
      <dgm:spPr/>
      <dgm:t>
        <a:bodyPr/>
        <a:lstStyle/>
        <a:p>
          <a:pPr rtl="0"/>
          <a:r>
            <a:rPr lang="en-US" sz="2400" dirty="0"/>
            <a:t>Deconditioned a pre-existing fear of rabbits in a 3-year-old boy</a:t>
          </a:r>
          <a:br>
            <a:rPr lang="en-US" sz="1600" dirty="0"/>
          </a:br>
          <a:endParaRPr lang="en-US" sz="1600" dirty="0"/>
        </a:p>
      </dgm:t>
    </dgm:pt>
    <dgm:pt modelId="{CD2E83B9-04E8-304F-9CDE-502B3B073C4F}" type="parTrans" cxnId="{828F1984-8C44-874D-A578-8F5608527828}">
      <dgm:prSet/>
      <dgm:spPr/>
      <dgm:t>
        <a:bodyPr/>
        <a:lstStyle/>
        <a:p>
          <a:endParaRPr lang="en-US" sz="2800"/>
        </a:p>
      </dgm:t>
    </dgm:pt>
    <dgm:pt modelId="{4E134A5B-01F2-854F-85BC-B8E923C48ADB}" type="sibTrans" cxnId="{828F1984-8C44-874D-A578-8F5608527828}">
      <dgm:prSet/>
      <dgm:spPr/>
      <dgm:t>
        <a:bodyPr/>
        <a:lstStyle/>
        <a:p>
          <a:endParaRPr lang="en-US" sz="2800"/>
        </a:p>
      </dgm:t>
    </dgm:pt>
    <dgm:pt modelId="{EB3D6E37-8826-B241-B257-E3795D05F9A1}">
      <dgm:prSet custT="1"/>
      <dgm:spPr/>
      <dgm:t>
        <a:bodyPr/>
        <a:lstStyle/>
        <a:p>
          <a:pPr rtl="0"/>
          <a:r>
            <a:rPr lang="en-US" sz="2400" b="1" dirty="0"/>
            <a:t>Elsie </a:t>
          </a:r>
          <a:r>
            <a:rPr lang="en-US" sz="2400" b="1" dirty="0" err="1"/>
            <a:t>Bregman</a:t>
          </a:r>
          <a:r>
            <a:rPr lang="en-US" sz="2400" b="1" dirty="0"/>
            <a:t>: Fear study</a:t>
          </a:r>
          <a:endParaRPr lang="en-US" sz="2400" dirty="0"/>
        </a:p>
      </dgm:t>
    </dgm:pt>
    <dgm:pt modelId="{DA466C5B-9D32-264F-BE25-1F4E7E3B3191}" type="parTrans" cxnId="{7CB20B03-3CF8-1D4D-A029-AF6CDF53550A}">
      <dgm:prSet/>
      <dgm:spPr/>
      <dgm:t>
        <a:bodyPr/>
        <a:lstStyle/>
        <a:p>
          <a:endParaRPr lang="en-US" sz="2800"/>
        </a:p>
      </dgm:t>
    </dgm:pt>
    <dgm:pt modelId="{D1C8F19F-0BF9-C04F-8E68-567D50FFA47D}" type="sibTrans" cxnId="{7CB20B03-3CF8-1D4D-A029-AF6CDF53550A}">
      <dgm:prSet/>
      <dgm:spPr/>
      <dgm:t>
        <a:bodyPr/>
        <a:lstStyle/>
        <a:p>
          <a:endParaRPr lang="en-US" sz="2800"/>
        </a:p>
      </dgm:t>
    </dgm:pt>
    <dgm:pt modelId="{0507CBBE-B203-6C4C-88DA-73164DCA7CA3}">
      <dgm:prSet custT="1"/>
      <dgm:spPr/>
      <dgm:t>
        <a:bodyPr/>
        <a:lstStyle/>
        <a:p>
          <a:pPr rtl="0"/>
          <a:r>
            <a:rPr lang="en-US" sz="2400" dirty="0"/>
            <a:t>Unable to condition infants to fear inanimate objects such as wooden blocks and cloth curtains</a:t>
          </a:r>
        </a:p>
      </dgm:t>
    </dgm:pt>
    <dgm:pt modelId="{6486966B-2199-974B-9B13-87AF3C8879FD}" type="parTrans" cxnId="{99C9E213-A0C6-2246-8CC5-E51F166B03B8}">
      <dgm:prSet/>
      <dgm:spPr/>
      <dgm:t>
        <a:bodyPr/>
        <a:lstStyle/>
        <a:p>
          <a:endParaRPr lang="en-US" sz="2800"/>
        </a:p>
      </dgm:t>
    </dgm:pt>
    <dgm:pt modelId="{973F15C1-6BF3-9B46-8FF5-ACF90DE552F3}" type="sibTrans" cxnId="{99C9E213-A0C6-2246-8CC5-E51F166B03B8}">
      <dgm:prSet/>
      <dgm:spPr/>
      <dgm:t>
        <a:bodyPr/>
        <a:lstStyle/>
        <a:p>
          <a:endParaRPr lang="en-US" sz="2800"/>
        </a:p>
      </dgm:t>
    </dgm:pt>
    <dgm:pt modelId="{36C11143-03C8-8548-A442-43517A3BD97F}">
      <dgm:prSet custT="1"/>
      <dgm:spPr/>
      <dgm:t>
        <a:bodyPr/>
        <a:lstStyle/>
        <a:p>
          <a:pPr rtl="0"/>
          <a:r>
            <a:rPr lang="en-US" sz="2400" dirty="0"/>
            <a:t>Concluded possible biological predispositions to learn certain fears more easily than others</a:t>
          </a:r>
        </a:p>
      </dgm:t>
    </dgm:pt>
    <dgm:pt modelId="{C98BC582-1C7D-4C44-BAA9-D6B0B3F9F1D4}" type="parTrans" cxnId="{88F09E12-1E97-2B4A-B075-1BCDB6EBEAEA}">
      <dgm:prSet/>
      <dgm:spPr/>
      <dgm:t>
        <a:bodyPr/>
        <a:lstStyle/>
        <a:p>
          <a:endParaRPr lang="en-US" sz="2800"/>
        </a:p>
      </dgm:t>
    </dgm:pt>
    <dgm:pt modelId="{6E83D976-F60B-8D48-AD8C-14760A71D7A6}" type="sibTrans" cxnId="{88F09E12-1E97-2B4A-B075-1BCDB6EBEAEA}">
      <dgm:prSet/>
      <dgm:spPr/>
      <dgm:t>
        <a:bodyPr/>
        <a:lstStyle/>
        <a:p>
          <a:endParaRPr lang="en-US" sz="2800"/>
        </a:p>
      </dgm:t>
    </dgm:pt>
    <dgm:pt modelId="{6F3E3372-AD6B-2745-AA3C-6F167EC0E295}" type="pres">
      <dgm:prSet presAssocID="{4B0B0513-1937-B84C-A12F-C8F3E3D74C1A}" presName="Name0" presStyleCnt="0">
        <dgm:presLayoutVars>
          <dgm:chMax val="7"/>
          <dgm:chPref val="7"/>
          <dgm:dir/>
          <dgm:animLvl val="lvl"/>
        </dgm:presLayoutVars>
      </dgm:prSet>
      <dgm:spPr/>
    </dgm:pt>
    <dgm:pt modelId="{96EC89D7-F27C-B948-B7AC-8072030766FD}" type="pres">
      <dgm:prSet presAssocID="{275DCD32-0708-D94A-AE63-6D3854FF882D}" presName="Accent1" presStyleCnt="0"/>
      <dgm:spPr/>
    </dgm:pt>
    <dgm:pt modelId="{96D08CBA-87B3-6445-9BB6-48F524846E91}" type="pres">
      <dgm:prSet presAssocID="{275DCD32-0708-D94A-AE63-6D3854FF882D}" presName="Accent" presStyleLbl="node1" presStyleIdx="0" presStyleCnt="2"/>
      <dgm:spPr/>
    </dgm:pt>
    <dgm:pt modelId="{B1E6FA59-C210-CF43-9FBD-0671BACB0B1E}" type="pres">
      <dgm:prSet presAssocID="{275DCD32-0708-D94A-AE63-6D3854FF882D}" presName="Child1" presStyleLbl="revTx" presStyleIdx="0" presStyleCnt="4" custScaleX="156009" custScaleY="111778" custLinFactNeighborX="19215" custLinFactNeighborY="0">
        <dgm:presLayoutVars>
          <dgm:chMax val="0"/>
          <dgm:chPref val="0"/>
          <dgm:bulletEnabled val="1"/>
        </dgm:presLayoutVars>
      </dgm:prSet>
      <dgm:spPr/>
    </dgm:pt>
    <dgm:pt modelId="{D2B759D5-486F-5E4D-B7CA-4B0711A679A1}" type="pres">
      <dgm:prSet presAssocID="{275DCD32-0708-D94A-AE63-6D3854FF882D}" presName="Parent1" presStyleLbl="revTx" presStyleIdx="1" presStyleCnt="4">
        <dgm:presLayoutVars>
          <dgm:chMax val="1"/>
          <dgm:chPref val="1"/>
          <dgm:bulletEnabled val="1"/>
        </dgm:presLayoutVars>
      </dgm:prSet>
      <dgm:spPr/>
    </dgm:pt>
    <dgm:pt modelId="{0781F38C-4F22-8F4C-B010-AE94F8812056}" type="pres">
      <dgm:prSet presAssocID="{EB3D6E37-8826-B241-B257-E3795D05F9A1}" presName="Accent2" presStyleCnt="0"/>
      <dgm:spPr/>
    </dgm:pt>
    <dgm:pt modelId="{6F7360EB-A440-D544-9202-FA061AF64AE5}" type="pres">
      <dgm:prSet presAssocID="{EB3D6E37-8826-B241-B257-E3795D05F9A1}" presName="Accent" presStyleLbl="node1" presStyleIdx="1" presStyleCnt="2"/>
      <dgm:spPr/>
    </dgm:pt>
    <dgm:pt modelId="{4C63DB6B-C4BF-4748-BABC-5A50EB7639B9}" type="pres">
      <dgm:prSet presAssocID="{EB3D6E37-8826-B241-B257-E3795D05F9A1}" presName="Child2" presStyleLbl="revTx" presStyleIdx="2" presStyleCnt="4" custScaleX="217448" custScaleY="249368" custLinFactNeighborX="97713" custLinFactNeighborY="16666">
        <dgm:presLayoutVars>
          <dgm:chMax val="0"/>
          <dgm:chPref val="0"/>
          <dgm:bulletEnabled val="1"/>
        </dgm:presLayoutVars>
      </dgm:prSet>
      <dgm:spPr/>
    </dgm:pt>
    <dgm:pt modelId="{E57917E8-C475-7549-B5EA-0C06B6981968}" type="pres">
      <dgm:prSet presAssocID="{EB3D6E37-8826-B241-B257-E3795D05F9A1}" presName="Parent2" presStyleLbl="revTx" presStyleIdx="3" presStyleCnt="4">
        <dgm:presLayoutVars>
          <dgm:chMax val="1"/>
          <dgm:chPref val="1"/>
          <dgm:bulletEnabled val="1"/>
        </dgm:presLayoutVars>
      </dgm:prSet>
      <dgm:spPr/>
    </dgm:pt>
  </dgm:ptLst>
  <dgm:cxnLst>
    <dgm:cxn modelId="{7CB20B03-3CF8-1D4D-A029-AF6CDF53550A}" srcId="{4B0B0513-1937-B84C-A12F-C8F3E3D74C1A}" destId="{EB3D6E37-8826-B241-B257-E3795D05F9A1}" srcOrd="1" destOrd="0" parTransId="{DA466C5B-9D32-264F-BE25-1F4E7E3B3191}" sibTransId="{D1C8F19F-0BF9-C04F-8E68-567D50FFA47D}"/>
    <dgm:cxn modelId="{88F09E12-1E97-2B4A-B075-1BCDB6EBEAEA}" srcId="{EB3D6E37-8826-B241-B257-E3795D05F9A1}" destId="{36C11143-03C8-8548-A442-43517A3BD97F}" srcOrd="1" destOrd="0" parTransId="{C98BC582-1C7D-4C44-BAA9-D6B0B3F9F1D4}" sibTransId="{6E83D976-F60B-8D48-AD8C-14760A71D7A6}"/>
    <dgm:cxn modelId="{99C9E213-A0C6-2246-8CC5-E51F166B03B8}" srcId="{EB3D6E37-8826-B241-B257-E3795D05F9A1}" destId="{0507CBBE-B203-6C4C-88DA-73164DCA7CA3}" srcOrd="0" destOrd="0" parTransId="{6486966B-2199-974B-9B13-87AF3C8879FD}" sibTransId="{973F15C1-6BF3-9B46-8FF5-ACF90DE552F3}"/>
    <dgm:cxn modelId="{7FECA527-F6CC-4871-893D-63ED851DBF8C}" type="presOf" srcId="{36C11143-03C8-8548-A442-43517A3BD97F}" destId="{4C63DB6B-C4BF-4748-BABC-5A50EB7639B9}" srcOrd="0" destOrd="1" presId="urn:microsoft.com/office/officeart/2009/layout/CircleArrowProcess"/>
    <dgm:cxn modelId="{C846B947-94C6-418E-A9BB-39E25DE95AAF}" type="presOf" srcId="{4B0B0513-1937-B84C-A12F-C8F3E3D74C1A}" destId="{6F3E3372-AD6B-2745-AA3C-6F167EC0E295}" srcOrd="0" destOrd="0" presId="urn:microsoft.com/office/officeart/2009/layout/CircleArrowProcess"/>
    <dgm:cxn modelId="{E923E14B-F6D1-491D-88A3-3183C1C51C34}" type="presOf" srcId="{0507CBBE-B203-6C4C-88DA-73164DCA7CA3}" destId="{4C63DB6B-C4BF-4748-BABC-5A50EB7639B9}" srcOrd="0" destOrd="0" presId="urn:microsoft.com/office/officeart/2009/layout/CircleArrowProcess"/>
    <dgm:cxn modelId="{828F1984-8C44-874D-A578-8F5608527828}" srcId="{275DCD32-0708-D94A-AE63-6D3854FF882D}" destId="{AD43F4A8-38B6-8E47-AE64-FE19AE0A3C38}" srcOrd="0" destOrd="0" parTransId="{CD2E83B9-04E8-304F-9CDE-502B3B073C4F}" sibTransId="{4E134A5B-01F2-854F-85BC-B8E923C48ADB}"/>
    <dgm:cxn modelId="{95E10290-8EEF-4916-AB50-2347567ED219}" type="presOf" srcId="{EB3D6E37-8826-B241-B257-E3795D05F9A1}" destId="{E57917E8-C475-7549-B5EA-0C06B6981968}" srcOrd="0" destOrd="0" presId="urn:microsoft.com/office/officeart/2009/layout/CircleArrowProcess"/>
    <dgm:cxn modelId="{7432EFB0-43F5-466F-BDF9-F6903D6D27CF}" type="presOf" srcId="{AD43F4A8-38B6-8E47-AE64-FE19AE0A3C38}" destId="{B1E6FA59-C210-CF43-9FBD-0671BACB0B1E}" srcOrd="0" destOrd="0" presId="urn:microsoft.com/office/officeart/2009/layout/CircleArrowProcess"/>
    <dgm:cxn modelId="{1D02F9B6-B514-4C9C-BFF3-ECB1DCC39051}" type="presOf" srcId="{275DCD32-0708-D94A-AE63-6D3854FF882D}" destId="{D2B759D5-486F-5E4D-B7CA-4B0711A679A1}" srcOrd="0" destOrd="0" presId="urn:microsoft.com/office/officeart/2009/layout/CircleArrowProcess"/>
    <dgm:cxn modelId="{9D8FC1CB-E8C5-A543-ACF2-F4CB97392EFA}" srcId="{4B0B0513-1937-B84C-A12F-C8F3E3D74C1A}" destId="{275DCD32-0708-D94A-AE63-6D3854FF882D}" srcOrd="0" destOrd="0" parTransId="{C1509266-C24F-BB45-8525-246E519C0EBD}" sibTransId="{03712F89-407D-464F-B6CF-2BDCF40895F7}"/>
    <dgm:cxn modelId="{CC991B3F-843C-4452-8B49-E2CE5047EB26}" type="presParOf" srcId="{6F3E3372-AD6B-2745-AA3C-6F167EC0E295}" destId="{96EC89D7-F27C-B948-B7AC-8072030766FD}" srcOrd="0" destOrd="0" presId="urn:microsoft.com/office/officeart/2009/layout/CircleArrowProcess"/>
    <dgm:cxn modelId="{2E11E06A-AD96-4C1B-A0D1-3DE11FC53CA9}" type="presParOf" srcId="{96EC89D7-F27C-B948-B7AC-8072030766FD}" destId="{96D08CBA-87B3-6445-9BB6-48F524846E91}" srcOrd="0" destOrd="0" presId="urn:microsoft.com/office/officeart/2009/layout/CircleArrowProcess"/>
    <dgm:cxn modelId="{6D354178-A8FE-4614-8427-7B0E0627F868}" type="presParOf" srcId="{6F3E3372-AD6B-2745-AA3C-6F167EC0E295}" destId="{B1E6FA59-C210-CF43-9FBD-0671BACB0B1E}" srcOrd="1" destOrd="0" presId="urn:microsoft.com/office/officeart/2009/layout/CircleArrowProcess"/>
    <dgm:cxn modelId="{00A056AB-519E-4E7A-86F6-CE1AB7F25F53}" type="presParOf" srcId="{6F3E3372-AD6B-2745-AA3C-6F167EC0E295}" destId="{D2B759D5-486F-5E4D-B7CA-4B0711A679A1}" srcOrd="2" destOrd="0" presId="urn:microsoft.com/office/officeart/2009/layout/CircleArrowProcess"/>
    <dgm:cxn modelId="{CE17A092-9587-4881-AD71-227CC1BC4694}" type="presParOf" srcId="{6F3E3372-AD6B-2745-AA3C-6F167EC0E295}" destId="{0781F38C-4F22-8F4C-B010-AE94F8812056}" srcOrd="3" destOrd="0" presId="urn:microsoft.com/office/officeart/2009/layout/CircleArrowProcess"/>
    <dgm:cxn modelId="{9C07ABF1-D6B3-46AF-A916-BB4CB2A3C9AE}" type="presParOf" srcId="{0781F38C-4F22-8F4C-B010-AE94F8812056}" destId="{6F7360EB-A440-D544-9202-FA061AF64AE5}" srcOrd="0" destOrd="0" presId="urn:microsoft.com/office/officeart/2009/layout/CircleArrowProcess"/>
    <dgm:cxn modelId="{AD0E4095-665B-485B-BD92-0893F78C607C}" type="presParOf" srcId="{6F3E3372-AD6B-2745-AA3C-6F167EC0E295}" destId="{4C63DB6B-C4BF-4748-BABC-5A50EB7639B9}" srcOrd="4" destOrd="0" presId="urn:microsoft.com/office/officeart/2009/layout/CircleArrowProcess"/>
    <dgm:cxn modelId="{BC273E92-1F1D-4A57-9714-28A1D1988695}" type="presParOf" srcId="{6F3E3372-AD6B-2745-AA3C-6F167EC0E295}" destId="{E57917E8-C475-7549-B5EA-0C06B6981968}"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3280C-39D2-E14E-8574-0EB28D7120B6}">
      <dsp:nvSpPr>
        <dsp:cNvPr id="0" name=""/>
        <dsp:cNvSpPr/>
      </dsp:nvSpPr>
      <dsp:spPr>
        <a:xfrm>
          <a:off x="0" y="3693"/>
          <a:ext cx="8302488" cy="1414529"/>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US" sz="3100" b="0" kern="1200" dirty="0"/>
            <a:t>Learning Through Classical Conditioning</a:t>
          </a:r>
        </a:p>
      </dsp:txBody>
      <dsp:txXfrm>
        <a:off x="0" y="357325"/>
        <a:ext cx="7948856" cy="1060897"/>
      </dsp:txXfrm>
    </dsp:sp>
    <dsp:sp modelId="{A3AC5793-F7BD-A344-9E63-9AB8B5E0D611}">
      <dsp:nvSpPr>
        <dsp:cNvPr id="0" name=""/>
        <dsp:cNvSpPr/>
      </dsp:nvSpPr>
      <dsp:spPr>
        <a:xfrm>
          <a:off x="0" y="1507503"/>
          <a:ext cx="8302488" cy="1414529"/>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US" sz="3100" b="0" kern="1200" dirty="0"/>
            <a:t>Learning Through Operant Conditioning</a:t>
          </a:r>
        </a:p>
      </dsp:txBody>
      <dsp:txXfrm>
        <a:off x="0" y="1861135"/>
        <a:ext cx="7948856" cy="1060897"/>
      </dsp:txXfrm>
    </dsp:sp>
    <dsp:sp modelId="{3C081B37-346D-9241-B99D-0538325EF64E}">
      <dsp:nvSpPr>
        <dsp:cNvPr id="0" name=""/>
        <dsp:cNvSpPr/>
      </dsp:nvSpPr>
      <dsp:spPr>
        <a:xfrm>
          <a:off x="0" y="3011313"/>
          <a:ext cx="8302488" cy="1414529"/>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US" sz="3100" b="0" kern="1200" dirty="0"/>
            <a:t>Biological and Cognitive Aspects </a:t>
          </a:r>
          <a:br>
            <a:rPr lang="en-US" sz="3100" b="0" kern="1200" dirty="0"/>
          </a:br>
          <a:r>
            <a:rPr lang="en-US" sz="3100" b="0" kern="1200" dirty="0"/>
            <a:t>of Learning</a:t>
          </a:r>
        </a:p>
      </dsp:txBody>
      <dsp:txXfrm>
        <a:off x="0" y="3364945"/>
        <a:ext cx="7948856" cy="10608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EE0E0-484F-394A-92B7-CEA16F021946}">
      <dsp:nvSpPr>
        <dsp:cNvPr id="0" name=""/>
        <dsp:cNvSpPr/>
      </dsp:nvSpPr>
      <dsp:spPr>
        <a:xfrm>
          <a:off x="0" y="1736099"/>
          <a:ext cx="8765357" cy="806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80CFC1C-68EB-7A4A-9F10-863346DE5E35}">
      <dsp:nvSpPr>
        <dsp:cNvPr id="0" name=""/>
        <dsp:cNvSpPr/>
      </dsp:nvSpPr>
      <dsp:spPr>
        <a:xfrm>
          <a:off x="438267" y="1263779"/>
          <a:ext cx="6135749" cy="944640"/>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1917" tIns="0" rIns="231917" bIns="0" numCol="1" spcCol="1270" anchor="ctr" anchorCtr="0">
          <a:noAutofit/>
        </a:bodyPr>
        <a:lstStyle/>
        <a:p>
          <a:pPr marL="0" lvl="0" indent="0" algn="l" defTabSz="1422400" rtl="0">
            <a:lnSpc>
              <a:spcPct val="90000"/>
            </a:lnSpc>
            <a:spcBef>
              <a:spcPct val="0"/>
            </a:spcBef>
            <a:spcAft>
              <a:spcPct val="35000"/>
            </a:spcAft>
            <a:buNone/>
          </a:pPr>
          <a:r>
            <a:rPr lang="en-US" sz="3200" kern="1200" dirty="0"/>
            <a:t>The Elements and Procedures</a:t>
          </a:r>
          <a:br>
            <a:rPr lang="en-US" sz="3200" kern="1200" dirty="0"/>
          </a:br>
          <a:r>
            <a:rPr lang="en-US" sz="3200" kern="1200" dirty="0"/>
            <a:t> of Classical Conditioning</a:t>
          </a:r>
        </a:p>
      </dsp:txBody>
      <dsp:txXfrm>
        <a:off x="484381" y="1309893"/>
        <a:ext cx="6043521" cy="852412"/>
      </dsp:txXfrm>
    </dsp:sp>
    <dsp:sp modelId="{AA837B9A-5741-5A41-86C8-2686B56E8C01}">
      <dsp:nvSpPr>
        <dsp:cNvPr id="0" name=""/>
        <dsp:cNvSpPr/>
      </dsp:nvSpPr>
      <dsp:spPr>
        <a:xfrm>
          <a:off x="0" y="3187619"/>
          <a:ext cx="8765357" cy="806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57EC7DD-C42E-2F44-BABD-D5E032F34426}">
      <dsp:nvSpPr>
        <dsp:cNvPr id="0" name=""/>
        <dsp:cNvSpPr/>
      </dsp:nvSpPr>
      <dsp:spPr>
        <a:xfrm>
          <a:off x="438267" y="2715299"/>
          <a:ext cx="6135749" cy="944640"/>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1917" tIns="0" rIns="231917" bIns="0" numCol="1" spcCol="1270" anchor="ctr" anchorCtr="0">
          <a:noAutofit/>
        </a:bodyPr>
        <a:lstStyle/>
        <a:p>
          <a:pPr marL="0" lvl="0" indent="0" algn="l" defTabSz="1422400" rtl="0">
            <a:lnSpc>
              <a:spcPct val="90000"/>
            </a:lnSpc>
            <a:spcBef>
              <a:spcPct val="0"/>
            </a:spcBef>
            <a:spcAft>
              <a:spcPct val="35000"/>
            </a:spcAft>
            <a:buNone/>
          </a:pPr>
          <a:r>
            <a:rPr lang="en-US" sz="3200" kern="1200" dirty="0"/>
            <a:t>General Learning Processes</a:t>
          </a:r>
          <a:br>
            <a:rPr lang="en-US" sz="3200" kern="1200" dirty="0"/>
          </a:br>
          <a:r>
            <a:rPr lang="en-US" sz="3200" kern="1200" dirty="0"/>
            <a:t> in Classical Conditioning</a:t>
          </a:r>
        </a:p>
      </dsp:txBody>
      <dsp:txXfrm>
        <a:off x="484381" y="2761413"/>
        <a:ext cx="6043521" cy="8524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97E2A6-2554-A84F-8369-EF01E3BEC767}">
      <dsp:nvSpPr>
        <dsp:cNvPr id="0" name=""/>
        <dsp:cNvSpPr/>
      </dsp:nvSpPr>
      <dsp:spPr>
        <a:xfrm>
          <a:off x="45" y="715"/>
          <a:ext cx="4311032" cy="1122303"/>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dirty="0" err="1"/>
            <a:t>Behavioural</a:t>
          </a:r>
          <a:r>
            <a:rPr lang="en-US" sz="3200" b="1" kern="1200" dirty="0"/>
            <a:t> psychologists</a:t>
          </a:r>
          <a:endParaRPr lang="en-US" sz="3200" kern="1200" dirty="0"/>
        </a:p>
      </dsp:txBody>
      <dsp:txXfrm>
        <a:off x="45" y="715"/>
        <a:ext cx="4311032" cy="1122303"/>
      </dsp:txXfrm>
    </dsp:sp>
    <dsp:sp modelId="{76803310-0453-E54C-B616-8E438D1CF7F4}">
      <dsp:nvSpPr>
        <dsp:cNvPr id="0" name=""/>
        <dsp:cNvSpPr/>
      </dsp:nvSpPr>
      <dsp:spPr>
        <a:xfrm>
          <a:off x="45" y="1123019"/>
          <a:ext cx="4311032" cy="386496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rtl="0">
            <a:lnSpc>
              <a:spcPct val="90000"/>
            </a:lnSpc>
            <a:spcBef>
              <a:spcPct val="0"/>
            </a:spcBef>
            <a:spcAft>
              <a:spcPct val="15000"/>
            </a:spcAft>
            <a:buChar char="•"/>
          </a:pPr>
          <a:r>
            <a:rPr lang="en-US" sz="3200" kern="1200" dirty="0"/>
            <a:t>Focus on the learning of associations through classical conditioning and operant conditioning</a:t>
          </a:r>
          <a:br>
            <a:rPr lang="en-US" sz="3200" kern="1200" dirty="0"/>
          </a:br>
          <a:endParaRPr lang="en-US" sz="3200" kern="1200" dirty="0"/>
        </a:p>
      </dsp:txBody>
      <dsp:txXfrm>
        <a:off x="45" y="1123019"/>
        <a:ext cx="4311032" cy="3864960"/>
      </dsp:txXfrm>
    </dsp:sp>
    <dsp:sp modelId="{8949FB96-3F8B-B34A-87D3-7D1A90AA56F1}">
      <dsp:nvSpPr>
        <dsp:cNvPr id="0" name=""/>
        <dsp:cNvSpPr/>
      </dsp:nvSpPr>
      <dsp:spPr>
        <a:xfrm>
          <a:off x="4914621" y="715"/>
          <a:ext cx="4311032" cy="1122303"/>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a:t>Cognitive psychologists</a:t>
          </a:r>
          <a:r>
            <a:rPr lang="en-US" sz="3200" kern="1200"/>
            <a:t> </a:t>
          </a:r>
        </a:p>
      </dsp:txBody>
      <dsp:txXfrm>
        <a:off x="4914621" y="715"/>
        <a:ext cx="4311032" cy="1122303"/>
      </dsp:txXfrm>
    </dsp:sp>
    <dsp:sp modelId="{E5D865FF-DE5B-AA4B-A664-D80C22BB94D6}">
      <dsp:nvSpPr>
        <dsp:cNvPr id="0" name=""/>
        <dsp:cNvSpPr/>
      </dsp:nvSpPr>
      <dsp:spPr>
        <a:xfrm>
          <a:off x="4914621" y="1123019"/>
          <a:ext cx="4311032" cy="386496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rtl="0">
            <a:lnSpc>
              <a:spcPct val="90000"/>
            </a:lnSpc>
            <a:spcBef>
              <a:spcPct val="0"/>
            </a:spcBef>
            <a:spcAft>
              <a:spcPct val="15000"/>
            </a:spcAft>
            <a:buChar char="•"/>
          </a:pPr>
          <a:r>
            <a:rPr lang="en-US" sz="3200" kern="1200"/>
            <a:t>Are interested in the more complex type of learning involved in human memory</a:t>
          </a:r>
        </a:p>
      </dsp:txBody>
      <dsp:txXfrm>
        <a:off x="4914621" y="1123019"/>
        <a:ext cx="4311032" cy="3864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DE6418-BC3F-AE4D-960F-D2852667CDCC}">
      <dsp:nvSpPr>
        <dsp:cNvPr id="0" name=""/>
        <dsp:cNvSpPr/>
      </dsp:nvSpPr>
      <dsp:spPr>
        <a:xfrm>
          <a:off x="4460625" y="1020390"/>
          <a:ext cx="784295" cy="91440"/>
        </a:xfrm>
        <a:custGeom>
          <a:avLst/>
          <a:gdLst/>
          <a:ahLst/>
          <a:cxnLst/>
          <a:rect l="0" t="0" r="0" b="0"/>
          <a:pathLst>
            <a:path>
              <a:moveTo>
                <a:pt x="0" y="45720"/>
              </a:moveTo>
              <a:lnTo>
                <a:pt x="784295" y="45720"/>
              </a:lnTo>
            </a:path>
          </a:pathLst>
        </a:custGeom>
        <a:noFill/>
        <a:ln w="9525" cap="flat" cmpd="sng" algn="ctr">
          <a:solidFill>
            <a:schemeClr val="accent4">
              <a:hueOff val="0"/>
              <a:satOff val="0"/>
              <a:lumOff val="0"/>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832400" y="1062036"/>
        <a:ext cx="40744" cy="8148"/>
      </dsp:txXfrm>
    </dsp:sp>
    <dsp:sp modelId="{494FF8B2-3318-0E4F-9502-0DA588B611D6}">
      <dsp:nvSpPr>
        <dsp:cNvPr id="0" name=""/>
        <dsp:cNvSpPr/>
      </dsp:nvSpPr>
      <dsp:spPr>
        <a:xfrm>
          <a:off x="919402" y="3203"/>
          <a:ext cx="3543022" cy="2125813"/>
        </a:xfrm>
        <a:prstGeom prst="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John Watson and Rosalie Rayner conducted a study on an 11-month-old infant named Albert</a:t>
          </a:r>
          <a:endParaRPr lang="en-US" sz="2100" kern="1200" dirty="0"/>
        </a:p>
      </dsp:txBody>
      <dsp:txXfrm>
        <a:off x="919402" y="3203"/>
        <a:ext cx="3543022" cy="2125813"/>
      </dsp:txXfrm>
    </dsp:sp>
    <dsp:sp modelId="{7BD4D944-6B90-004A-A79D-FFC3AEA1978A}">
      <dsp:nvSpPr>
        <dsp:cNvPr id="0" name=""/>
        <dsp:cNvSpPr/>
      </dsp:nvSpPr>
      <dsp:spPr>
        <a:xfrm>
          <a:off x="2690913" y="2127217"/>
          <a:ext cx="4357918" cy="784295"/>
        </a:xfrm>
        <a:custGeom>
          <a:avLst/>
          <a:gdLst/>
          <a:ahLst/>
          <a:cxnLst/>
          <a:rect l="0" t="0" r="0" b="0"/>
          <a:pathLst>
            <a:path>
              <a:moveTo>
                <a:pt x="4357918" y="0"/>
              </a:moveTo>
              <a:lnTo>
                <a:pt x="4357918" y="409247"/>
              </a:lnTo>
              <a:lnTo>
                <a:pt x="0" y="409247"/>
              </a:lnTo>
              <a:lnTo>
                <a:pt x="0" y="784295"/>
              </a:lnTo>
            </a:path>
          </a:pathLst>
        </a:custGeom>
        <a:noFill/>
        <a:ln w="9525" cap="flat" cmpd="sng" algn="ctr">
          <a:solidFill>
            <a:schemeClr val="accent4">
              <a:hueOff val="-2338009"/>
              <a:satOff val="-7072"/>
              <a:lumOff val="686"/>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759036" y="2515290"/>
        <a:ext cx="221672" cy="8148"/>
      </dsp:txXfrm>
    </dsp:sp>
    <dsp:sp modelId="{AC41DF57-3C78-D840-81E9-791D17295DD6}">
      <dsp:nvSpPr>
        <dsp:cNvPr id="0" name=""/>
        <dsp:cNvSpPr/>
      </dsp:nvSpPr>
      <dsp:spPr>
        <a:xfrm>
          <a:off x="5277320" y="3203"/>
          <a:ext cx="3543022" cy="2125813"/>
        </a:xfrm>
        <a:prstGeom prst="rect">
          <a:avLst/>
        </a:prstGeom>
        <a:solidFill>
          <a:schemeClr val="accent4">
            <a:hueOff val="-1558673"/>
            <a:satOff val="-4715"/>
            <a:lumOff val="457"/>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While Albert was looking at a little white rat, Watson quietly sneaked behind him with a long iron bar and a hammer and clanged the two together</a:t>
          </a:r>
          <a:endParaRPr lang="en-US" sz="2100" kern="1200" dirty="0"/>
        </a:p>
      </dsp:txBody>
      <dsp:txXfrm>
        <a:off x="5277320" y="3203"/>
        <a:ext cx="3543022" cy="2125813"/>
      </dsp:txXfrm>
    </dsp:sp>
    <dsp:sp modelId="{D731B286-440C-9043-ADA5-1AAE28AB9200}">
      <dsp:nvSpPr>
        <dsp:cNvPr id="0" name=""/>
        <dsp:cNvSpPr/>
      </dsp:nvSpPr>
      <dsp:spPr>
        <a:xfrm>
          <a:off x="4460625" y="3961099"/>
          <a:ext cx="784295" cy="91440"/>
        </a:xfrm>
        <a:custGeom>
          <a:avLst/>
          <a:gdLst/>
          <a:ahLst/>
          <a:cxnLst/>
          <a:rect l="0" t="0" r="0" b="0"/>
          <a:pathLst>
            <a:path>
              <a:moveTo>
                <a:pt x="0" y="45720"/>
              </a:moveTo>
              <a:lnTo>
                <a:pt x="784295" y="45720"/>
              </a:lnTo>
            </a:path>
          </a:pathLst>
        </a:custGeom>
        <a:noFill/>
        <a:ln w="9525" cap="flat" cmpd="sng" algn="ctr">
          <a:solidFill>
            <a:schemeClr val="accent4">
              <a:hueOff val="-4676018"/>
              <a:satOff val="-14145"/>
              <a:lumOff val="1372"/>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832400" y="4002745"/>
        <a:ext cx="40744" cy="8148"/>
      </dsp:txXfrm>
    </dsp:sp>
    <dsp:sp modelId="{12519941-8D71-AB48-8F10-B560A7CDCC66}">
      <dsp:nvSpPr>
        <dsp:cNvPr id="0" name=""/>
        <dsp:cNvSpPr/>
      </dsp:nvSpPr>
      <dsp:spPr>
        <a:xfrm>
          <a:off x="919402" y="2943912"/>
          <a:ext cx="3543022" cy="2125813"/>
        </a:xfrm>
        <a:prstGeom prst="rect">
          <a:avLst/>
        </a:prstGeom>
        <a:solidFill>
          <a:schemeClr val="accent4">
            <a:hueOff val="-3117346"/>
            <a:satOff val="-9430"/>
            <a:lumOff val="915"/>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Albert</a:t>
          </a:r>
          <a:r>
            <a:rPr lang="fr-FR" altLang="ja-JP" sz="2100" kern="1200"/>
            <a:t>'</a:t>
          </a:r>
          <a:r>
            <a:rPr lang="en-US" sz="2100" kern="1200"/>
            <a:t>s reflexive response, the UCR, was a fear-avoidance response to the loud noise, which was the UCS</a:t>
          </a:r>
          <a:endParaRPr lang="en-US" sz="2100" kern="1200" dirty="0"/>
        </a:p>
      </dsp:txBody>
      <dsp:txXfrm>
        <a:off x="919402" y="2943912"/>
        <a:ext cx="3543022" cy="2125813"/>
      </dsp:txXfrm>
    </dsp:sp>
    <dsp:sp modelId="{C38E253A-0F40-4641-BB9A-BD275BCC69AE}">
      <dsp:nvSpPr>
        <dsp:cNvPr id="0" name=""/>
        <dsp:cNvSpPr/>
      </dsp:nvSpPr>
      <dsp:spPr>
        <a:xfrm>
          <a:off x="5277320" y="2943912"/>
          <a:ext cx="3543022" cy="2125813"/>
        </a:xfrm>
        <a:prstGeom prst="rect">
          <a:avLst/>
        </a:prstGeom>
        <a:solidFill>
          <a:schemeClr val="accent4">
            <a:hueOff val="-4676018"/>
            <a:satOff val="-14145"/>
            <a:lumOff val="1372"/>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After pairing the white rat with the unexpected loud noise only 7 times, the white rat became a CS</a:t>
          </a:r>
          <a:endParaRPr lang="en-US" sz="2100" kern="1200" dirty="0"/>
        </a:p>
      </dsp:txBody>
      <dsp:txXfrm>
        <a:off x="5277320" y="2943912"/>
        <a:ext cx="3543022" cy="21258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08CBA-87B3-6445-9BB6-48F524846E91}">
      <dsp:nvSpPr>
        <dsp:cNvPr id="0" name=""/>
        <dsp:cNvSpPr/>
      </dsp:nvSpPr>
      <dsp:spPr>
        <a:xfrm>
          <a:off x="2224603" y="-122492"/>
          <a:ext cx="3372642" cy="3372738"/>
        </a:xfrm>
        <a:prstGeom prst="circularArrow">
          <a:avLst>
            <a:gd name="adj1" fmla="val 10980"/>
            <a:gd name="adj2" fmla="val 1142322"/>
            <a:gd name="adj3" fmla="val 4500000"/>
            <a:gd name="adj4" fmla="val 10800000"/>
            <a:gd name="adj5" fmla="val 12500"/>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1E6FA59-C210-CF43-9FBD-0671BACB0B1E}">
      <dsp:nvSpPr>
        <dsp:cNvPr id="0" name=""/>
        <dsp:cNvSpPr/>
      </dsp:nvSpPr>
      <dsp:spPr>
        <a:xfrm>
          <a:off x="5414684" y="799477"/>
          <a:ext cx="3153936" cy="149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228600" lvl="1" indent="-228600" algn="l" defTabSz="1066800" rtl="0">
            <a:lnSpc>
              <a:spcPct val="90000"/>
            </a:lnSpc>
            <a:spcBef>
              <a:spcPct val="0"/>
            </a:spcBef>
            <a:spcAft>
              <a:spcPct val="15000"/>
            </a:spcAft>
            <a:buChar char="•"/>
          </a:pPr>
          <a:r>
            <a:rPr lang="en-US" sz="2400" kern="1200" dirty="0"/>
            <a:t>Deconditioned a pre-existing fear of rabbits in a 3-year-old boy</a:t>
          </a:r>
          <a:br>
            <a:rPr lang="en-US" sz="1600" kern="1200" dirty="0"/>
          </a:br>
          <a:endParaRPr lang="en-US" sz="1600" kern="1200" dirty="0"/>
        </a:p>
      </dsp:txBody>
      <dsp:txXfrm>
        <a:off x="5414684" y="799477"/>
        <a:ext cx="3153936" cy="1498941"/>
      </dsp:txXfrm>
    </dsp:sp>
    <dsp:sp modelId="{D2B759D5-486F-5E4D-B7CA-4B0711A679A1}">
      <dsp:nvSpPr>
        <dsp:cNvPr id="0" name=""/>
        <dsp:cNvSpPr/>
      </dsp:nvSpPr>
      <dsp:spPr>
        <a:xfrm>
          <a:off x="2969481" y="1098575"/>
          <a:ext cx="1881668" cy="94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b="1" kern="1200" dirty="0"/>
            <a:t>Mary Cover Jones</a:t>
          </a:r>
          <a:endParaRPr lang="en-US" sz="2400" kern="1200" dirty="0"/>
        </a:p>
      </dsp:txBody>
      <dsp:txXfrm>
        <a:off x="2969481" y="1098575"/>
        <a:ext cx="1881668" cy="940723"/>
      </dsp:txXfrm>
    </dsp:sp>
    <dsp:sp modelId="{6F7360EB-A440-D544-9202-FA061AF64AE5}">
      <dsp:nvSpPr>
        <dsp:cNvPr id="0" name=""/>
        <dsp:cNvSpPr/>
      </dsp:nvSpPr>
      <dsp:spPr>
        <a:xfrm>
          <a:off x="1528409" y="2039298"/>
          <a:ext cx="2897356" cy="2898581"/>
        </a:xfrm>
        <a:prstGeom prst="blockArc">
          <a:avLst>
            <a:gd name="adj1" fmla="val 0"/>
            <a:gd name="adj2" fmla="val 18900000"/>
            <a:gd name="adj3" fmla="val 1274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C63DB6B-C4BF-4748-BABC-5A50EB7639B9}">
      <dsp:nvSpPr>
        <dsp:cNvPr id="0" name=""/>
        <dsp:cNvSpPr/>
      </dsp:nvSpPr>
      <dsp:spPr>
        <a:xfrm>
          <a:off x="5312562" y="1838843"/>
          <a:ext cx="4396011" cy="334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228600" lvl="1" indent="-228600" algn="l" defTabSz="1066800" rtl="0">
            <a:lnSpc>
              <a:spcPct val="90000"/>
            </a:lnSpc>
            <a:spcBef>
              <a:spcPct val="0"/>
            </a:spcBef>
            <a:spcAft>
              <a:spcPct val="15000"/>
            </a:spcAft>
            <a:buChar char="•"/>
          </a:pPr>
          <a:r>
            <a:rPr lang="en-US" sz="2400" kern="1200" dirty="0"/>
            <a:t>Unable to condition infants to fear inanimate objects such as wooden blocks and cloth curtains</a:t>
          </a:r>
        </a:p>
        <a:p>
          <a:pPr marL="228600" lvl="1" indent="-228600" algn="l" defTabSz="1066800" rtl="0">
            <a:lnSpc>
              <a:spcPct val="90000"/>
            </a:lnSpc>
            <a:spcBef>
              <a:spcPct val="0"/>
            </a:spcBef>
            <a:spcAft>
              <a:spcPct val="15000"/>
            </a:spcAft>
            <a:buChar char="•"/>
          </a:pPr>
          <a:r>
            <a:rPr lang="en-US" sz="2400" kern="1200" dirty="0"/>
            <a:t>Concluded possible biological predispositions to learn certain fears more easily than others</a:t>
          </a:r>
        </a:p>
      </dsp:txBody>
      <dsp:txXfrm>
        <a:off x="5312562" y="1838843"/>
        <a:ext cx="4396011" cy="3344021"/>
      </dsp:txXfrm>
    </dsp:sp>
    <dsp:sp modelId="{E57917E8-C475-7549-B5EA-0C06B6981968}">
      <dsp:nvSpPr>
        <dsp:cNvPr id="0" name=""/>
        <dsp:cNvSpPr/>
      </dsp:nvSpPr>
      <dsp:spPr>
        <a:xfrm>
          <a:off x="2028646" y="3040240"/>
          <a:ext cx="1881668" cy="94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b="1" kern="1200" dirty="0"/>
            <a:t>Elsie </a:t>
          </a:r>
          <a:r>
            <a:rPr lang="en-US" sz="2400" b="1" kern="1200" dirty="0" err="1"/>
            <a:t>Bregman</a:t>
          </a:r>
          <a:r>
            <a:rPr lang="en-US" sz="2400" b="1" kern="1200" dirty="0"/>
            <a:t>: Fear study</a:t>
          </a:r>
          <a:endParaRPr lang="en-US" sz="2400" kern="1200" dirty="0"/>
        </a:p>
      </dsp:txBody>
      <dsp:txXfrm>
        <a:off x="2028646" y="3040240"/>
        <a:ext cx="1881668" cy="9407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853EC8-019D-4D26-81DD-BB7C1CA52CF9}"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E380CB-8B61-45F7-8FF8-2CA78FF3E130}" type="slidenum">
              <a:rPr lang="en-GB" smtClean="0"/>
              <a:t>‹#›</a:t>
            </a:fld>
            <a:endParaRPr lang="en-GB"/>
          </a:p>
        </p:txBody>
      </p:sp>
    </p:spTree>
    <p:extLst>
      <p:ext uri="{BB962C8B-B14F-4D97-AF65-F5344CB8AC3E}">
        <p14:creationId xmlns:p14="http://schemas.microsoft.com/office/powerpoint/2010/main" val="4012290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560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buFontTx/>
              <a:buChar char="•"/>
            </a:pPr>
            <a:r>
              <a:rPr lang="en-US" dirty="0">
                <a:latin typeface="Calibri" charset="0"/>
              </a:rPr>
              <a:t>A </a:t>
            </a:r>
            <a:r>
              <a:rPr lang="en-US" b="1" dirty="0">
                <a:latin typeface="Calibri" charset="0"/>
              </a:rPr>
              <a:t>neutral stimulus</a:t>
            </a:r>
            <a:r>
              <a:rPr lang="en-US" dirty="0">
                <a:latin typeface="Calibri" charset="0"/>
              </a:rPr>
              <a:t> is a stimulus that does not naturally elicit the to-be-conditioned response (e.g., auditory tones).</a:t>
            </a:r>
          </a:p>
          <a:p>
            <a:pPr marL="171450" indent="-171450" eaLnBrk="1" hangingPunct="1">
              <a:buFontTx/>
              <a:buChar char="•"/>
            </a:pPr>
            <a:r>
              <a:rPr lang="en-US" dirty="0">
                <a:latin typeface="Calibri" charset="0"/>
              </a:rPr>
              <a:t>To achieve conditioning, the neutral stimulus (a tone) is presented just before (ideally one-half to one full second before) the UCS (meat powder) for several trials.</a:t>
            </a:r>
          </a:p>
          <a:p>
            <a:pPr marL="171450" indent="-171450" eaLnBrk="1" hangingPunct="1">
              <a:buFontTx/>
              <a:buChar char="•"/>
            </a:pPr>
            <a:r>
              <a:rPr lang="en-US" dirty="0">
                <a:latin typeface="Calibri" charset="0"/>
              </a:rPr>
              <a:t>Once the conditioning occurs (that is, the dog starts to salivate to the sound of the tone before the food is put in its mouth), the </a:t>
            </a:r>
            <a:br>
              <a:rPr lang="en-US" dirty="0">
                <a:latin typeface="Calibri" charset="0"/>
              </a:rPr>
            </a:br>
            <a:r>
              <a:rPr lang="en-US" dirty="0">
                <a:latin typeface="Calibri" charset="0"/>
              </a:rPr>
              <a:t>neutral stimulus is called the </a:t>
            </a:r>
            <a:r>
              <a:rPr lang="en-US" b="1" dirty="0">
                <a:latin typeface="Calibri" charset="0"/>
              </a:rPr>
              <a:t>conditioned stimulus (CS).</a:t>
            </a:r>
            <a:endParaRPr lang="en-US" dirty="0">
              <a:latin typeface="Calibri" charset="0"/>
            </a:endParaRPr>
          </a:p>
          <a:p>
            <a:pPr marL="171450" indent="-171450" eaLnBrk="1" hangingPunct="1">
              <a:buFontTx/>
              <a:buChar char="•"/>
            </a:pPr>
            <a:r>
              <a:rPr lang="en-US" dirty="0">
                <a:latin typeface="Calibri" charset="0"/>
              </a:rPr>
              <a:t>The learned response to the conditioned stimulus is called the </a:t>
            </a:r>
            <a:r>
              <a:rPr lang="en-US" b="1" dirty="0">
                <a:latin typeface="Calibri" charset="0"/>
              </a:rPr>
              <a:t>conditioned response (CR).</a:t>
            </a:r>
            <a:r>
              <a:rPr lang="en-US" dirty="0">
                <a:latin typeface="Calibri" charset="0"/>
              </a:rPr>
              <a:t> </a:t>
            </a:r>
          </a:p>
          <a:p>
            <a:pPr marL="171450" indent="-171450" eaLnBrk="1" hangingPunct="1">
              <a:buFontTx/>
              <a:buChar char="•"/>
            </a:pPr>
            <a:endParaRPr lang="en-US" dirty="0">
              <a:latin typeface="Calibri" charset="0"/>
            </a:endParaRPr>
          </a:p>
        </p:txBody>
      </p:sp>
      <p:sp>
        <p:nvSpPr>
          <p:cNvPr id="2560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AF52040-E62D-A74E-91EA-29A604158466}" type="slidenum">
              <a:rPr lang="en-US" sz="1200">
                <a:solidFill>
                  <a:prstClr val="black"/>
                </a:solidFill>
              </a:rPr>
              <a:pPr eaLnBrk="1" hangingPunct="1"/>
              <a:t>17</a:t>
            </a:fld>
            <a:endParaRPr lang="en-US" sz="1200">
              <a:solidFill>
                <a:prstClr val="black"/>
              </a:solidFill>
            </a:endParaRPr>
          </a:p>
        </p:txBody>
      </p:sp>
    </p:spTree>
    <p:extLst>
      <p:ext uri="{BB962C8B-B14F-4D97-AF65-F5344CB8AC3E}">
        <p14:creationId xmlns:p14="http://schemas.microsoft.com/office/powerpoint/2010/main" val="1244651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1673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Clark Hull (standing with visor) supervising a classical conditioning experiment at Yale University in the 1920s. </a:t>
            </a:r>
          </a:p>
          <a:p>
            <a:pPr marL="171450" indent="-171450">
              <a:buFontTx/>
              <a:buChar char="•"/>
            </a:pPr>
            <a:r>
              <a:rPr lang="en-US" dirty="0">
                <a:latin typeface="Calibri" charset="0"/>
              </a:rPr>
              <a:t>The seated graduate student is being conditioned to blink at the sound of a tone in anticipation of a slap to the face. Actually this particular graduate student, Ernest </a:t>
            </a:r>
            <a:r>
              <a:rPr lang="en-US" dirty="0" err="1">
                <a:latin typeface="Calibri" charset="0"/>
              </a:rPr>
              <a:t>Hilgard</a:t>
            </a:r>
            <a:r>
              <a:rPr lang="en-US" dirty="0">
                <a:latin typeface="Calibri" charset="0"/>
              </a:rPr>
              <a:t>, went on to become one of the most famous psychologists of the twentieth century.</a:t>
            </a:r>
          </a:p>
        </p:txBody>
      </p:sp>
      <p:sp>
        <p:nvSpPr>
          <p:cNvPr id="11673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533D14A-4BD8-734D-8BB8-6CF58275CCAE}" type="slidenum">
              <a:rPr lang="en-US" sz="1200">
                <a:solidFill>
                  <a:prstClr val="black"/>
                </a:solidFill>
              </a:rPr>
              <a:pPr eaLnBrk="1" hangingPunct="1"/>
              <a:t>18</a:t>
            </a:fld>
            <a:endParaRPr lang="en-US" sz="1200">
              <a:solidFill>
                <a:prstClr val="black"/>
              </a:solidFill>
            </a:endParaRPr>
          </a:p>
        </p:txBody>
      </p:sp>
    </p:spTree>
    <p:extLst>
      <p:ext uri="{BB962C8B-B14F-4D97-AF65-F5344CB8AC3E}">
        <p14:creationId xmlns:p14="http://schemas.microsoft.com/office/powerpoint/2010/main" val="3430254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hangingPunct="1">
              <a:buFont typeface="Arial"/>
              <a:buChar char="•"/>
              <a:defRPr/>
            </a:pPr>
            <a:r>
              <a:rPr lang="en-US" dirty="0">
                <a:latin typeface="Calibri" charset="0"/>
              </a:rPr>
              <a:t>Answer:  CS</a:t>
            </a:r>
            <a:r>
              <a:rPr lang="en-US" baseline="0" dirty="0">
                <a:latin typeface="Calibri" charset="0"/>
              </a:rPr>
              <a:t> or </a:t>
            </a:r>
            <a:r>
              <a:rPr lang="en-US" dirty="0">
                <a:latin typeface="Calibri" charset="0"/>
              </a:rPr>
              <a:t>Conditioned Stimulus</a:t>
            </a:r>
          </a:p>
          <a:p>
            <a:pPr marL="171450" indent="-171450" eaLnBrk="1" hangingPunct="1">
              <a:buFont typeface="Arial"/>
              <a:buChar char="•"/>
              <a:defRPr/>
            </a:pPr>
            <a:r>
              <a:rPr lang="en-US" dirty="0">
                <a:latin typeface="Calibri" charset="0"/>
              </a:rPr>
              <a:t>Albert</a:t>
            </a:r>
            <a:r>
              <a:rPr lang="fr-FR" altLang="ja-JP" dirty="0">
                <a:latin typeface="Arial" charset="0"/>
              </a:rPr>
              <a:t>'</a:t>
            </a:r>
            <a:r>
              <a:rPr lang="en-US" altLang="ja-JP" dirty="0">
                <a:latin typeface="Calibri" charset="0"/>
              </a:rPr>
              <a:t>s reflexive response, the UCR, was a fear-avoidance response (e.g., crying and trying to crawl away) to the loud noise, which was the UCS</a:t>
            </a:r>
          </a:p>
          <a:p>
            <a:pPr marL="171450" indent="-171450" eaLnBrk="1" hangingPunct="1">
              <a:buFont typeface="Arial"/>
              <a:buChar char="•"/>
              <a:defRPr/>
            </a:pPr>
            <a:r>
              <a:rPr lang="en-US" dirty="0"/>
              <a:t>In the photograph on the left, Little Albert did not display any fear of the white rat before the classical conditioning trials but rather attempted to play with it. However, following the conditioning trials in which the sight of the white rat was paired with an unexpected loud noise, he acquired a fear response to the rat. In the second photograph, he is generalizing this conditioned fear response to a rabbit.</a:t>
            </a:r>
          </a:p>
          <a:p>
            <a:pPr marL="171450" indent="-171450" eaLnBrk="1" hangingPunct="1">
              <a:buFont typeface="Arial"/>
              <a:buChar char="•"/>
              <a:defRPr/>
            </a:pPr>
            <a:endParaRPr lang="en-US" altLang="ja-JP" dirty="0">
              <a:latin typeface="Calibri" charset="0"/>
            </a:endParaRPr>
          </a:p>
          <a:p>
            <a:pPr eaLnBrk="1" hangingPunct="1">
              <a:defRPr/>
            </a:pPr>
            <a:endParaRPr lang="en-US" dirty="0"/>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212139F-DE71-2049-AEE0-DF661EDFB49D}" type="slidenum">
              <a:rPr lang="en-US" sz="1200">
                <a:solidFill>
                  <a:prstClr val="black"/>
                </a:solidFill>
              </a:rPr>
              <a:pPr eaLnBrk="1" hangingPunct="1"/>
              <a:t>19</a:t>
            </a:fld>
            <a:endParaRPr lang="en-US" sz="1200">
              <a:solidFill>
                <a:prstClr val="black"/>
              </a:solidFill>
            </a:endParaRPr>
          </a:p>
        </p:txBody>
      </p:sp>
    </p:spTree>
    <p:extLst>
      <p:ext uri="{BB962C8B-B14F-4D97-AF65-F5344CB8AC3E}">
        <p14:creationId xmlns:p14="http://schemas.microsoft.com/office/powerpoint/2010/main" val="2156827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17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eaLnBrk="1" hangingPunct="1">
              <a:buFontTx/>
              <a:buChar char="•"/>
            </a:pPr>
            <a:r>
              <a:rPr lang="en-US" sz="2200">
                <a:latin typeface="Calibri" charset="0"/>
              </a:rPr>
              <a:t>Classical conditioning can be used to condition positive reactions, such as in advertising to condition positive attitudes and feelings toward certain products (e.g., a celebrity serves as a UCS, and the product as the CS).</a:t>
            </a:r>
          </a:p>
          <a:p>
            <a:pPr eaLnBrk="1" hangingPunct="1"/>
            <a:endParaRPr lang="en-US">
              <a:latin typeface="Calibri" charset="0"/>
            </a:endParaRPr>
          </a:p>
        </p:txBody>
      </p:sp>
      <p:sp>
        <p:nvSpPr>
          <p:cNvPr id="317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EC12945-1C3C-B04E-A45A-416EE37AAAB6}" type="slidenum">
              <a:rPr lang="en-US" sz="1200">
                <a:solidFill>
                  <a:prstClr val="black"/>
                </a:solidFill>
              </a:rPr>
              <a:pPr eaLnBrk="1" hangingPunct="1"/>
              <a:t>20</a:t>
            </a:fld>
            <a:endParaRPr lang="en-US" sz="1200">
              <a:solidFill>
                <a:prstClr val="black"/>
              </a:solidFill>
            </a:endParaRPr>
          </a:p>
        </p:txBody>
      </p:sp>
    </p:spTree>
    <p:extLst>
      <p:ext uri="{BB962C8B-B14F-4D97-AF65-F5344CB8AC3E}">
        <p14:creationId xmlns:p14="http://schemas.microsoft.com/office/powerpoint/2010/main" val="2846928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37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337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3E0EDC4-04C4-1E46-805F-E2EF4CB9DB7F}" type="slidenum">
              <a:rPr lang="en-US" sz="1200">
                <a:solidFill>
                  <a:prstClr val="black"/>
                </a:solidFill>
              </a:rPr>
              <a:pPr eaLnBrk="1" hangingPunct="1"/>
              <a:t>21</a:t>
            </a:fld>
            <a:endParaRPr lang="en-US" sz="1200">
              <a:solidFill>
                <a:prstClr val="black"/>
              </a:solidFill>
            </a:endParaRPr>
          </a:p>
        </p:txBody>
      </p:sp>
    </p:spTree>
    <p:extLst>
      <p:ext uri="{BB962C8B-B14F-4D97-AF65-F5344CB8AC3E}">
        <p14:creationId xmlns:p14="http://schemas.microsoft.com/office/powerpoint/2010/main" val="41198564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DE380CB-8B61-45F7-8FF8-2CA78FF3E130}" type="slidenum">
              <a:rPr lang="en-GB" smtClean="0"/>
              <a:t>22</a:t>
            </a:fld>
            <a:endParaRPr lang="en-GB"/>
          </a:p>
        </p:txBody>
      </p:sp>
    </p:spTree>
    <p:extLst>
      <p:ext uri="{BB962C8B-B14F-4D97-AF65-F5344CB8AC3E}">
        <p14:creationId xmlns:p14="http://schemas.microsoft.com/office/powerpoint/2010/main" val="132554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E380CB-8B61-45F7-8FF8-2CA78FF3E130}" type="slidenum">
              <a:rPr lang="en-GB" smtClean="0"/>
              <a:t>24</a:t>
            </a:fld>
            <a:endParaRPr lang="en-GB"/>
          </a:p>
        </p:txBody>
      </p:sp>
    </p:spTree>
    <p:extLst>
      <p:ext uri="{BB962C8B-B14F-4D97-AF65-F5344CB8AC3E}">
        <p14:creationId xmlns:p14="http://schemas.microsoft.com/office/powerpoint/2010/main" val="3137447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770CED1-2219-4972-A1D4-2DC81C279B5B}" type="slidenum">
              <a:rPr lang="en-GB" smtClean="0">
                <a:solidFill>
                  <a:prstClr val="black"/>
                </a:solidFill>
              </a:rPr>
              <a:pPr/>
              <a:t>33</a:t>
            </a:fld>
            <a:endParaRPr lang="en-GB">
              <a:solidFill>
                <a:prstClr val="black"/>
              </a:solidFill>
            </a:endParaRPr>
          </a:p>
        </p:txBody>
      </p:sp>
    </p:spTree>
    <p:extLst>
      <p:ext uri="{BB962C8B-B14F-4D97-AF65-F5344CB8AC3E}">
        <p14:creationId xmlns:p14="http://schemas.microsoft.com/office/powerpoint/2010/main" val="9950244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770CED1-2219-4972-A1D4-2DC81C279B5B}"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2672404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342900" indent="-342900" eaLnBrk="1" hangingPunct="1">
              <a:lnSpc>
                <a:spcPct val="90000"/>
              </a:lnSpc>
              <a:buFont typeface="Arial"/>
              <a:buChar char="•"/>
              <a:defRPr/>
            </a:pPr>
            <a:r>
              <a:rPr lang="en-US" sz="2000" dirty="0">
                <a:latin typeface="Calibri" charset="0"/>
              </a:rPr>
              <a:t>In one experiment, some children were exposed to an adult who beats, kicks, and yells at a </a:t>
            </a:r>
            <a:r>
              <a:rPr lang="en-US" sz="2000" dirty="0" err="1">
                <a:latin typeface="Calibri" charset="0"/>
              </a:rPr>
              <a:t>Bobo</a:t>
            </a:r>
            <a:r>
              <a:rPr lang="en-US" sz="2000" dirty="0">
                <a:latin typeface="Calibri" charset="0"/>
              </a:rPr>
              <a:t> doll </a:t>
            </a:r>
          </a:p>
          <a:p>
            <a:pPr marL="342900" indent="-342900" eaLnBrk="1" hangingPunct="1">
              <a:lnSpc>
                <a:spcPct val="90000"/>
              </a:lnSpc>
              <a:buFont typeface="Arial"/>
              <a:buChar char="•"/>
              <a:defRPr/>
            </a:pPr>
            <a:r>
              <a:rPr lang="en-US" sz="2100" dirty="0">
                <a:latin typeface="Calibri" charset="0"/>
              </a:rPr>
              <a:t>After observing this behavior, a child is taken to another room filled with many appealing toys, but is told the toys are for other children and s/he cannot play with them</a:t>
            </a:r>
          </a:p>
          <a:p>
            <a:pPr marL="342900" indent="-342900" eaLnBrk="1" hangingPunct="1">
              <a:lnSpc>
                <a:spcPct val="90000"/>
              </a:lnSpc>
              <a:buFont typeface="Arial"/>
              <a:buChar char="•"/>
              <a:defRPr/>
            </a:pPr>
            <a:r>
              <a:rPr lang="en-US" sz="2100" dirty="0">
                <a:latin typeface="Calibri" charset="0"/>
              </a:rPr>
              <a:t>Later, the child goes to another room with toys s/he can play with, including a </a:t>
            </a:r>
            <a:r>
              <a:rPr lang="en-US" sz="2100" dirty="0" err="1">
                <a:latin typeface="Calibri" charset="0"/>
              </a:rPr>
              <a:t>Bobo</a:t>
            </a:r>
            <a:r>
              <a:rPr lang="en-US" sz="2100" dirty="0">
                <a:latin typeface="Calibri" charset="0"/>
              </a:rPr>
              <a:t> doll</a:t>
            </a:r>
          </a:p>
          <a:p>
            <a:pPr marL="342900" indent="-342900" eaLnBrk="1" hangingPunct="1">
              <a:lnSpc>
                <a:spcPct val="90000"/>
              </a:lnSpc>
              <a:buFont typeface="Arial"/>
              <a:buChar char="•"/>
              <a:defRPr/>
            </a:pPr>
            <a:r>
              <a:rPr lang="en-US" sz="2100" dirty="0">
                <a:latin typeface="Calibri" charset="0"/>
              </a:rPr>
              <a:t>The child proceeds to beat the </a:t>
            </a:r>
            <a:r>
              <a:rPr lang="en-US" sz="2100" dirty="0" err="1">
                <a:latin typeface="Calibri" charset="0"/>
              </a:rPr>
              <a:t>Bobo</a:t>
            </a:r>
            <a:r>
              <a:rPr lang="en-US" sz="2100" dirty="0">
                <a:latin typeface="Calibri" charset="0"/>
              </a:rPr>
              <a:t> doll in much the same way the adult model did</a:t>
            </a:r>
          </a:p>
          <a:p>
            <a:pPr marL="342900" indent="-342900" eaLnBrk="1" hangingPunct="1">
              <a:lnSpc>
                <a:spcPct val="90000"/>
              </a:lnSpc>
              <a:buFont typeface="Arial"/>
              <a:buChar char="•"/>
              <a:defRPr/>
            </a:pPr>
            <a:r>
              <a:rPr lang="en-US" sz="2000" dirty="0">
                <a:latin typeface="Calibri" charset="0"/>
              </a:rPr>
              <a:t>However, when exposed to a gentle model, children acted more gently toward the doll than children exposed to model</a:t>
            </a:r>
          </a:p>
          <a:p>
            <a:pPr marL="342900" indent="-342900" eaLnBrk="1" hangingPunct="1">
              <a:lnSpc>
                <a:spcPct val="90000"/>
              </a:lnSpc>
              <a:buFont typeface="Arial"/>
              <a:buChar char="•"/>
              <a:defRPr/>
            </a:pPr>
            <a:r>
              <a:rPr lang="en-US" sz="2000" dirty="0">
                <a:latin typeface="Calibri" charset="0"/>
              </a:rPr>
              <a:t>Thus the children</a:t>
            </a:r>
            <a:r>
              <a:rPr lang="fr-FR" altLang="ja-JP" sz="2000" dirty="0">
                <a:latin typeface="Arial" charset="0"/>
              </a:rPr>
              <a:t>'</a:t>
            </a:r>
            <a:r>
              <a:rPr lang="en-US" altLang="ja-JP" sz="2000" dirty="0">
                <a:latin typeface="Calibri" charset="0"/>
              </a:rPr>
              <a:t>s behavior was guided by the behavior of the model to which they were exposed</a:t>
            </a:r>
            <a:endParaRPr lang="en-US" sz="2000" dirty="0">
              <a:latin typeface="Calibri" charset="0"/>
            </a:endParaRPr>
          </a:p>
          <a:p>
            <a:pPr>
              <a:defRPr/>
            </a:pPr>
            <a:endParaRPr lang="en-US" dirty="0"/>
          </a:p>
        </p:txBody>
      </p:sp>
      <p:sp>
        <p:nvSpPr>
          <p:cNvPr id="10035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51BE8FB-60DF-384E-907E-A9AC243FA0EF}" type="slidenum">
              <a:rPr lang="en-US" sz="1200">
                <a:solidFill>
                  <a:prstClr val="black"/>
                </a:solidFill>
              </a:rPr>
              <a:pPr eaLnBrk="1" hangingPunct="1"/>
              <a:t>38</a:t>
            </a:fld>
            <a:endParaRPr lang="en-US" sz="1200">
              <a:solidFill>
                <a:prstClr val="black"/>
              </a:solidFill>
            </a:endParaRPr>
          </a:p>
        </p:txBody>
      </p:sp>
    </p:spTree>
    <p:extLst>
      <p:ext uri="{BB962C8B-B14F-4D97-AF65-F5344CB8AC3E}">
        <p14:creationId xmlns:p14="http://schemas.microsoft.com/office/powerpoint/2010/main" val="37192469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063053059"/>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3237073"/>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7040031"/>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34710064"/>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7565553"/>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136188450"/>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52045879"/>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0275878"/>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03320972"/>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645677"/>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277200703"/>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1548918"/>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9264499"/>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282427"/>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4785326"/>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3256441"/>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5026302"/>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9033611"/>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38020957"/>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6501673"/>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752140421"/>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1828105"/>
      </p:ext>
    </p:extLst>
  </p:cSld>
  <p:clrMapOvr>
    <a:masterClrMapping/>
  </p:clrMapOvr>
  <p:transition spd="med">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5301388"/>
      </p:ext>
    </p:extLst>
  </p:cSld>
  <p:clrMapOvr>
    <a:masterClrMapping/>
  </p:clrMapOvr>
  <p:transition spd="med">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35896595"/>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1066608"/>
      </p:ext>
    </p:extLst>
  </p:cSld>
  <p:clrMapOvr>
    <a:masterClrMapping/>
  </p:clrMapOvr>
  <p:transition spd="med">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341929341"/>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82216272"/>
      </p:ext>
    </p:extLst>
  </p:cSld>
  <p:clrMapOvr>
    <a:masterClrMapping/>
  </p:clrMapOvr>
  <p:transition spd="med">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4441215"/>
      </p:ext>
    </p:extLst>
  </p:cSld>
  <p:clrMapOvr>
    <a:masterClrMapping/>
  </p:clrMapOvr>
  <p:transition spd="med">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48819980"/>
      </p:ext>
    </p:extLst>
  </p:cSld>
  <p:clrMapOvr>
    <a:masterClrMapping/>
  </p:clrMapOvr>
  <p:transition spd="med">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1207767"/>
      </p:ext>
    </p:extLst>
  </p:cSld>
  <p:clrMapOvr>
    <a:masterClrMapping/>
  </p:clrMapOvr>
  <p:transition spd="med">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957814404"/>
      </p:ext>
    </p:extLst>
  </p:cSld>
  <p:clrMapOvr>
    <a:masterClrMapping/>
  </p:clrMapOvr>
  <p:transition spd="med">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20408776"/>
      </p:ext>
    </p:extLst>
  </p:cSld>
  <p:clrMapOvr>
    <a:masterClrMapping/>
  </p:clrMapOvr>
  <p:transition spd="med">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37269910"/>
      </p:ext>
    </p:extLst>
  </p:cSld>
  <p:clrMapOvr>
    <a:masterClrMapping/>
  </p:clrMapOvr>
  <p:transition spd="med">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89589357"/>
      </p:ext>
    </p:extLst>
  </p:cSld>
  <p:clrMapOvr>
    <a:masterClrMapping/>
  </p:clrMapOvr>
  <p:transition spd="med">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9276671"/>
      </p:ext>
    </p:extLst>
  </p:cSld>
  <p:clrMapOvr>
    <a:masterClrMapping/>
  </p:clrMapOvr>
  <p:transition spd="med">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840720305"/>
      </p:ext>
    </p:extLst>
  </p:cSld>
  <p:clrMapOvr>
    <a:masterClrMapping/>
  </p:clrMapOvr>
  <p:transition spd="med">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16068652"/>
      </p:ext>
    </p:extLst>
  </p:cSld>
  <p:clrMapOvr>
    <a:masterClrMapping/>
  </p:clrMapOvr>
  <p:transition spd="med">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46406914"/>
      </p:ext>
    </p:extLst>
  </p:cSld>
  <p:clrMapOvr>
    <a:masterClrMapping/>
  </p:clrMapOvr>
  <p:transition spd="med">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03723744"/>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7163480"/>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421786459"/>
      </p:ext>
    </p:extLst>
  </p:cSld>
  <p:clrMapOvr>
    <a:masterClrMapping/>
  </p:clrMapOvr>
  <p:transition spd="med">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31508084"/>
      </p:ext>
    </p:extLst>
  </p:cSld>
  <p:clrMapOvr>
    <a:masterClrMapping/>
  </p:clrMapOvr>
  <p:transition spd="med">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7680229"/>
      </p:ext>
    </p:extLst>
  </p:cSld>
  <p:clrMapOvr>
    <a:masterClrMapping/>
  </p:clrMapOvr>
  <p:transition spd="med">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79056140"/>
      </p:ext>
    </p:extLst>
  </p:cSld>
  <p:clrMapOvr>
    <a:masterClrMapping/>
  </p:clrMapOvr>
  <p:transition spd="med">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8479843"/>
      </p:ext>
    </p:extLst>
  </p:cSld>
  <p:clrMapOvr>
    <a:masterClrMapping/>
  </p:clrMapOvr>
  <p:transition spd="med">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820886125"/>
      </p:ext>
    </p:extLst>
  </p:cSld>
  <p:clrMapOvr>
    <a:masterClrMapping/>
  </p:clrMapOvr>
  <p:transition spd="med">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0692439"/>
      </p:ext>
    </p:extLst>
  </p:cSld>
  <p:clrMapOvr>
    <a:masterClrMapping/>
  </p:clrMapOvr>
  <p:transition spd="med">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92591677"/>
      </p:ext>
    </p:extLst>
  </p:cSld>
  <p:clrMapOvr>
    <a:masterClrMapping/>
  </p:clrMapOvr>
  <p:transition spd="med">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47424327"/>
      </p:ext>
    </p:extLst>
  </p:cSld>
  <p:clrMapOvr>
    <a:masterClrMapping/>
  </p:clrMapOvr>
  <p:transition spd="med">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6105644"/>
      </p:ext>
    </p:extLst>
  </p:cSld>
  <p:clrMapOvr>
    <a:masterClrMapping/>
  </p:clrMapOvr>
  <p:transition spd="med">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416822034"/>
      </p:ext>
    </p:extLst>
  </p:cSld>
  <p:clrMapOvr>
    <a:masterClrMapping/>
  </p:clrMapOvr>
  <p:transition spd="med">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5067743"/>
      </p:ext>
    </p:extLst>
  </p:cSld>
  <p:clrMapOvr>
    <a:masterClrMapping/>
  </p:clrMapOvr>
  <p:transition spd="med">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63067281"/>
      </p:ext>
    </p:extLst>
  </p:cSld>
  <p:clrMapOvr>
    <a:masterClrMapping/>
  </p:clrMapOvr>
  <p:transition spd="med">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18460672"/>
      </p:ext>
    </p:extLst>
  </p:cSld>
  <p:clrMapOvr>
    <a:masterClrMapping/>
  </p:clrMapOvr>
  <p:transition spd="med">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2678543"/>
      </p:ext>
    </p:extLst>
  </p:cSld>
  <p:clrMapOvr>
    <a:masterClrMapping/>
  </p:clrMapOvr>
  <p:transition spd="med">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122404244"/>
      </p:ext>
    </p:extLst>
  </p:cSld>
  <p:clrMapOvr>
    <a:masterClrMapping/>
  </p:clrMapOvr>
  <p:transition spd="med">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0176636"/>
      </p:ext>
    </p:extLst>
  </p:cSld>
  <p:clrMapOvr>
    <a:masterClrMapping/>
  </p:clrMapOvr>
  <p:transition spd="med">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7421357"/>
      </p:ext>
    </p:extLst>
  </p:cSld>
  <p:clrMapOvr>
    <a:masterClrMapping/>
  </p:clrMapOvr>
  <p:transition spd="med">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35095671"/>
      </p:ext>
    </p:extLst>
  </p:cSld>
  <p:clrMapOvr>
    <a:masterClrMapping/>
  </p:clrMapOvr>
  <p:transition spd="med">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4752384"/>
      </p:ext>
    </p:extLst>
  </p:cSld>
  <p:clrMapOvr>
    <a:masterClrMapping/>
  </p:clrMapOvr>
  <p:transition spd="med">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944586063"/>
      </p:ext>
    </p:extLst>
  </p:cSld>
  <p:clrMapOvr>
    <a:masterClrMapping/>
  </p:clrMapOvr>
  <p:transition spd="med">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1909177"/>
      </p:ext>
    </p:extLst>
  </p:cSld>
  <p:clrMapOvr>
    <a:masterClrMapping/>
  </p:clrMapOvr>
  <p:transition spd="med">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70544549"/>
      </p:ext>
    </p:extLst>
  </p:cSld>
  <p:clrMapOvr>
    <a:masterClrMapping/>
  </p:clrMapOvr>
  <p:transition spd="med">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17962415"/>
      </p:ext>
    </p:extLst>
  </p:cSld>
  <p:clrMapOvr>
    <a:masterClrMapping/>
  </p:clrMapOvr>
  <p:transition spd="med">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4269948"/>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1.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png"/><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theme" Target="../theme/theme3.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4.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5.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1.png"/><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theme" Target="../theme/theme6.xml"/><Relationship Id="rId5" Type="http://schemas.openxmlformats.org/officeDocument/2006/relationships/slideLayout" Target="../slideLayouts/slideLayout30.xml"/><Relationship Id="rId4" Type="http://schemas.openxmlformats.org/officeDocument/2006/relationships/slideLayout" Target="../slideLayouts/slideLayout29.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3.xml"/><Relationship Id="rId7" Type="http://schemas.openxmlformats.org/officeDocument/2006/relationships/image" Target="../media/image1.png"/><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theme" Target="../theme/theme7.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38.xml"/><Relationship Id="rId7" Type="http://schemas.openxmlformats.org/officeDocument/2006/relationships/image" Target="../media/image1.png"/><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theme" Target="../theme/theme8.xml"/><Relationship Id="rId5" Type="http://schemas.openxmlformats.org/officeDocument/2006/relationships/slideLayout" Target="../slideLayouts/slideLayout40.xml"/><Relationship Id="rId4" Type="http://schemas.openxmlformats.org/officeDocument/2006/relationships/slideLayout" Target="../slideLayouts/slideLayout39.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43.xml"/><Relationship Id="rId7" Type="http://schemas.openxmlformats.org/officeDocument/2006/relationships/image" Target="../media/image1.png"/><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theme" Target="../theme/theme9.xml"/><Relationship Id="rId5" Type="http://schemas.openxmlformats.org/officeDocument/2006/relationships/slideLayout" Target="../slideLayouts/slideLayout45.xml"/><Relationship Id="rId4" Type="http://schemas.openxmlformats.org/officeDocument/2006/relationships/slideLayout" Target="../slideLayouts/slideLayout4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48.xml"/><Relationship Id="rId7" Type="http://schemas.openxmlformats.org/officeDocument/2006/relationships/image" Target="../media/image1.png"/><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theme" Target="../theme/theme10.xml"/><Relationship Id="rId5" Type="http://schemas.openxmlformats.org/officeDocument/2006/relationships/slideLayout" Target="../slideLayouts/slideLayout50.xml"/><Relationship Id="rId4" Type="http://schemas.openxmlformats.org/officeDocument/2006/relationships/slideLayout" Target="../slideLayouts/slideLayout4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53.xml"/><Relationship Id="rId7" Type="http://schemas.openxmlformats.org/officeDocument/2006/relationships/image" Target="../media/image1.png"/><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theme" Target="../theme/theme11.xml"/><Relationship Id="rId5" Type="http://schemas.openxmlformats.org/officeDocument/2006/relationships/slideLayout" Target="../slideLayouts/slideLayout55.xml"/><Relationship Id="rId4" Type="http://schemas.openxmlformats.org/officeDocument/2006/relationships/slideLayout" Target="../slideLayouts/slideLayout54.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58.xml"/><Relationship Id="rId7" Type="http://schemas.openxmlformats.org/officeDocument/2006/relationships/image" Target="../media/image1.png"/><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theme" Target="../theme/theme12.xml"/><Relationship Id="rId5" Type="http://schemas.openxmlformats.org/officeDocument/2006/relationships/slideLayout" Target="../slideLayouts/slideLayout60.xml"/><Relationship Id="rId4" Type="http://schemas.openxmlformats.org/officeDocument/2006/relationships/slideLayout" Target="../slideLayouts/slideLayout59.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63.xml"/><Relationship Id="rId7" Type="http://schemas.openxmlformats.org/officeDocument/2006/relationships/image" Target="../media/image1.png"/><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theme" Target="../theme/theme13.xml"/><Relationship Id="rId5" Type="http://schemas.openxmlformats.org/officeDocument/2006/relationships/slideLayout" Target="../slideLayouts/slideLayout65.xml"/><Relationship Id="rId4"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601200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97541358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5881747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04738127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17627055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11154086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290685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82108885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5408747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91915406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23153926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811985434"/>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72545497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7.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4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5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7.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0.xml"/><Relationship Id="rId1" Type="http://schemas.openxmlformats.org/officeDocument/2006/relationships/video" Target="https://www.youtube.com/embed/W3Id6uxzEMY?feature=oembed" TargetMode="External"/><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2.xml"/></Relationships>
</file>

<file path=ppt/slides/_rels/slide27.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62.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2.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62.xml"/><Relationship Id="rId1" Type="http://schemas.openxmlformats.org/officeDocument/2006/relationships/video" Target="https://www.youtube.com/embed/xZVtU08D0Rs?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62.xml"/><Relationship Id="rId1" Type="http://schemas.openxmlformats.org/officeDocument/2006/relationships/video" Target="https://www.youtube.com/embed/y-g2OmRXb0g?feature=oembed"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2.xml"/></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62.xml"/><Relationship Id="rId1" Type="http://schemas.openxmlformats.org/officeDocument/2006/relationships/video" Target="https://www.youtube.com/embed/NeK8GNLylkc?feature=oembed"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youtube.com/watch?v=JA96Fba-WHk" TargetMode="External"/><Relationship Id="rId1" Type="http://schemas.openxmlformats.org/officeDocument/2006/relationships/slideLayout" Target="../slideLayouts/slideLayout6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6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0.xml"/><Relationship Id="rId4" Type="http://schemas.openxmlformats.org/officeDocument/2006/relationships/image" Target="../media/image33.png"/></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4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9.xml"/><Relationship Id="rId4" Type="http://schemas.openxmlformats.org/officeDocument/2006/relationships/image" Target="../media/image39.png"/></Relationships>
</file>

<file path=ppt/slides/_rels/slide4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JA96Fba-WHk" TargetMode="External"/><Relationship Id="rId2" Type="http://schemas.openxmlformats.org/officeDocument/2006/relationships/hyperlink" Target="https://youtu.be/NjTxQy_U3ac" TargetMode="External"/><Relationship Id="rId1" Type="http://schemas.openxmlformats.org/officeDocument/2006/relationships/slideLayout" Target="../slideLayouts/slideLayout7.xml"/><Relationship Id="rId4" Type="http://schemas.openxmlformats.org/officeDocument/2006/relationships/hyperlink" Target="https://youtu.be/9hBfnXACsO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040E1B-4203-0C7B-9537-C0ACE5191DF3}"/>
              </a:ext>
            </a:extLst>
          </p:cNvPr>
          <p:cNvPicPr>
            <a:picLocks noChangeAspect="1"/>
          </p:cNvPicPr>
          <p:nvPr/>
        </p:nvPicPr>
        <p:blipFill rotWithShape="1">
          <a:blip r:embed="rId2"/>
          <a:srcRect l="8889" r="1" b="1"/>
          <a:stretch/>
        </p:blipFill>
        <p:spPr>
          <a:xfrm>
            <a:off x="20" y="10"/>
            <a:ext cx="12191980" cy="6857990"/>
          </a:xfrm>
          <a:prstGeom prst="rect">
            <a:avLst/>
          </a:prstGeom>
          <a:noFill/>
        </p:spPr>
      </p:pic>
      <p:sp>
        <p:nvSpPr>
          <p:cNvPr id="5" name="Title 4">
            <a:extLst>
              <a:ext uri="{FF2B5EF4-FFF2-40B4-BE49-F238E27FC236}">
                <a16:creationId xmlns:a16="http://schemas.microsoft.com/office/drawing/2014/main" id="{4EE8E3D4-D050-2F70-550A-140FCC7A0071}"/>
              </a:ext>
            </a:extLst>
          </p:cNvPr>
          <p:cNvSpPr>
            <a:spLocks noGrp="1"/>
          </p:cNvSpPr>
          <p:nvPr>
            <p:ph type="title"/>
          </p:nvPr>
        </p:nvSpPr>
        <p:spPr>
          <a:xfrm>
            <a:off x="609600" y="122237"/>
            <a:ext cx="10972800" cy="2210145"/>
          </a:xfrm>
        </p:spPr>
        <p:txBody>
          <a:bodyPr>
            <a:normAutofit/>
          </a:bodyPr>
          <a:lstStyle/>
          <a:p>
            <a:pPr algn="r"/>
            <a:r>
              <a:rPr lang="en-GB" sz="6000" dirty="0"/>
              <a:t>BMPS4011</a:t>
            </a:r>
            <a:br>
              <a:rPr lang="en-GB" sz="6000" dirty="0"/>
            </a:br>
            <a:r>
              <a:rPr lang="en-GB" sz="6000" dirty="0"/>
              <a:t>3. Learning Theory</a:t>
            </a:r>
          </a:p>
        </p:txBody>
      </p:sp>
    </p:spTree>
    <p:extLst>
      <p:ext uri="{BB962C8B-B14F-4D97-AF65-F5344CB8AC3E}">
        <p14:creationId xmlns:p14="http://schemas.microsoft.com/office/powerpoint/2010/main" val="1164343530"/>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E26FF-6979-5488-9520-6D6E41BFCF45}"/>
              </a:ext>
            </a:extLst>
          </p:cNvPr>
          <p:cNvSpPr>
            <a:spLocks noGrp="1"/>
          </p:cNvSpPr>
          <p:nvPr>
            <p:ph type="title"/>
          </p:nvPr>
        </p:nvSpPr>
        <p:spPr>
          <a:xfrm>
            <a:off x="609600" y="1031840"/>
            <a:ext cx="10972800" cy="4794319"/>
          </a:xfrm>
        </p:spPr>
        <p:txBody>
          <a:bodyPr>
            <a:normAutofit fontScale="90000"/>
          </a:bodyPr>
          <a:lstStyle/>
          <a:p>
            <a:r>
              <a:rPr lang="en-GB" sz="4000" dirty="0"/>
              <a:t>How did you learn when you were a baby?</a:t>
            </a:r>
            <a:br>
              <a:rPr lang="en-GB" sz="4000" dirty="0"/>
            </a:br>
            <a:r>
              <a:rPr lang="en-GB" sz="4000" dirty="0"/>
              <a:t>How did the process continue as you grew older?</a:t>
            </a:r>
            <a:br>
              <a:rPr lang="en-GB" sz="4000" dirty="0"/>
            </a:br>
            <a:r>
              <a:rPr lang="en-GB" sz="4000" dirty="0"/>
              <a:t>How do you learn today?</a:t>
            </a:r>
            <a:br>
              <a:rPr lang="en-GB" sz="4000" dirty="0"/>
            </a:br>
            <a:r>
              <a:rPr lang="en-GB" sz="4000" dirty="0"/>
              <a:t>How will you continue to learn in future?</a:t>
            </a:r>
            <a:br>
              <a:rPr lang="en-GB" sz="4000" dirty="0"/>
            </a:br>
            <a:r>
              <a:rPr lang="en-GB" sz="4000" dirty="0"/>
              <a:t>How about people whose behaviour might not be quite as positive </a:t>
            </a:r>
            <a:r>
              <a:rPr lang="en-GB" sz="4000"/>
              <a:t>as yours?</a:t>
            </a:r>
            <a:br>
              <a:rPr lang="en-GB" dirty="0"/>
            </a:br>
            <a:endParaRPr lang="en-GB" dirty="0"/>
          </a:p>
        </p:txBody>
      </p:sp>
    </p:spTree>
    <p:extLst>
      <p:ext uri="{BB962C8B-B14F-4D97-AF65-F5344CB8AC3E}">
        <p14:creationId xmlns:p14="http://schemas.microsoft.com/office/powerpoint/2010/main" val="81753568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rot="5400000">
            <a:off x="-903706" y="532063"/>
            <a:ext cx="7229643" cy="5422232"/>
          </a:xfrm>
          <a:prstGeom prst="rect">
            <a:avLst/>
          </a:prstGeom>
        </p:spPr>
      </p:pic>
      <p:pic>
        <p:nvPicPr>
          <p:cNvPr id="3" name="IMG_1199 (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622424" y="629319"/>
            <a:ext cx="6228681" cy="6228681"/>
          </a:xfrm>
          <a:prstGeom prst="rect">
            <a:avLst/>
          </a:prstGeom>
        </p:spPr>
      </p:pic>
    </p:spTree>
    <p:extLst>
      <p:ext uri="{BB962C8B-B14F-4D97-AF65-F5344CB8AC3E}">
        <p14:creationId xmlns:p14="http://schemas.microsoft.com/office/powerpoint/2010/main" val="211140195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5143500" cy="6858000"/>
          </a:xfrm>
          <a:prstGeom prst="rect">
            <a:avLst/>
          </a:prstGeom>
        </p:spPr>
      </p:pic>
      <p:pic>
        <p:nvPicPr>
          <p:cNvPr id="3" name="Picture 2"/>
          <p:cNvPicPr>
            <a:picLocks noChangeAspect="1"/>
          </p:cNvPicPr>
          <p:nvPr/>
        </p:nvPicPr>
        <p:blipFill>
          <a:blip r:embed="rId3"/>
          <a:stretch>
            <a:fillRect/>
          </a:stretch>
        </p:blipFill>
        <p:spPr>
          <a:xfrm rot="5400000">
            <a:off x="-290094" y="867612"/>
            <a:ext cx="6940884" cy="5205663"/>
          </a:xfrm>
          <a:prstGeom prst="rect">
            <a:avLst/>
          </a:prstGeom>
        </p:spPr>
      </p:pic>
      <p:pic>
        <p:nvPicPr>
          <p:cNvPr id="4" name="Picture 3"/>
          <p:cNvPicPr>
            <a:picLocks noChangeAspect="1"/>
          </p:cNvPicPr>
          <p:nvPr/>
        </p:nvPicPr>
        <p:blipFill>
          <a:blip r:embed="rId4"/>
          <a:stretch>
            <a:fillRect/>
          </a:stretch>
        </p:blipFill>
        <p:spPr>
          <a:xfrm rot="5400000">
            <a:off x="2880895" y="998623"/>
            <a:ext cx="6791157" cy="5093368"/>
          </a:xfrm>
          <a:prstGeom prst="rect">
            <a:avLst/>
          </a:prstGeom>
        </p:spPr>
      </p:pic>
      <p:pic>
        <p:nvPicPr>
          <p:cNvPr id="5" name="Picture 4"/>
          <p:cNvPicPr>
            <a:picLocks noChangeAspect="1"/>
          </p:cNvPicPr>
          <p:nvPr/>
        </p:nvPicPr>
        <p:blipFill>
          <a:blip r:embed="rId5"/>
          <a:stretch>
            <a:fillRect/>
          </a:stretch>
        </p:blipFill>
        <p:spPr>
          <a:xfrm rot="5400000">
            <a:off x="6067258" y="733258"/>
            <a:ext cx="6999705" cy="5249779"/>
          </a:xfrm>
          <a:prstGeom prst="rect">
            <a:avLst/>
          </a:prstGeom>
        </p:spPr>
      </p:pic>
    </p:spTree>
    <p:extLst>
      <p:ext uri="{BB962C8B-B14F-4D97-AF65-F5344CB8AC3E}">
        <p14:creationId xmlns:p14="http://schemas.microsoft.com/office/powerpoint/2010/main" val="55975347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r>
              <a:rPr lang="en-US" dirty="0"/>
              <a:t>Looking ahead to the 2</a:t>
            </a:r>
            <a:r>
              <a:rPr lang="en-US" baseline="30000" dirty="0"/>
              <a:t>nd</a:t>
            </a:r>
            <a:r>
              <a:rPr lang="en-US" dirty="0"/>
              <a:t> assessment</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107745240"/>
              </p:ext>
            </p:extLst>
          </p:nvPr>
        </p:nvGraphicFramePr>
        <p:xfrm>
          <a:off x="2179983" y="1732722"/>
          <a:ext cx="8302488" cy="4429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414604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2FF3280C-39D2-E14E-8574-0EB28D7120B6}"/>
                                            </p:graphicEl>
                                          </p:spTgt>
                                        </p:tgtEl>
                                        <p:attrNameLst>
                                          <p:attrName>style.visibility</p:attrName>
                                        </p:attrNameLst>
                                      </p:cBhvr>
                                      <p:to>
                                        <p:strVal val="visible"/>
                                      </p:to>
                                    </p:set>
                                    <p:animEffect transition="in" filter="fade">
                                      <p:cBhvr>
                                        <p:cTn id="7" dur="1000"/>
                                        <p:tgtEl>
                                          <p:spTgt spid="2">
                                            <p:graphicEl>
                                              <a:dgm id="{2FF3280C-39D2-E14E-8574-0EB28D7120B6}"/>
                                            </p:graphicEl>
                                          </p:spTgt>
                                        </p:tgtEl>
                                      </p:cBhvr>
                                    </p:animEffect>
                                    <p:anim calcmode="lin" valueType="num">
                                      <p:cBhvr>
                                        <p:cTn id="8" dur="1000" fill="hold"/>
                                        <p:tgtEl>
                                          <p:spTgt spid="2">
                                            <p:graphicEl>
                                              <a:dgm id="{2FF3280C-39D2-E14E-8574-0EB28D7120B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2FF3280C-39D2-E14E-8574-0EB28D7120B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3AC5793-F7BD-A344-9E63-9AB8B5E0D611}"/>
                                            </p:graphicEl>
                                          </p:spTgt>
                                        </p:tgtEl>
                                        <p:attrNameLst>
                                          <p:attrName>style.visibility</p:attrName>
                                        </p:attrNameLst>
                                      </p:cBhvr>
                                      <p:to>
                                        <p:strVal val="visible"/>
                                      </p:to>
                                    </p:set>
                                    <p:animEffect transition="in" filter="fade">
                                      <p:cBhvr>
                                        <p:cTn id="14" dur="1000"/>
                                        <p:tgtEl>
                                          <p:spTgt spid="2">
                                            <p:graphicEl>
                                              <a:dgm id="{A3AC5793-F7BD-A344-9E63-9AB8B5E0D611}"/>
                                            </p:graphicEl>
                                          </p:spTgt>
                                        </p:tgtEl>
                                      </p:cBhvr>
                                    </p:animEffect>
                                    <p:anim calcmode="lin" valueType="num">
                                      <p:cBhvr>
                                        <p:cTn id="15" dur="1000" fill="hold"/>
                                        <p:tgtEl>
                                          <p:spTgt spid="2">
                                            <p:graphicEl>
                                              <a:dgm id="{A3AC5793-F7BD-A344-9E63-9AB8B5E0D611}"/>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3AC5793-F7BD-A344-9E63-9AB8B5E0D611}"/>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3C081B37-346D-9241-B99D-0538325EF64E}"/>
                                            </p:graphicEl>
                                          </p:spTgt>
                                        </p:tgtEl>
                                        <p:attrNameLst>
                                          <p:attrName>style.visibility</p:attrName>
                                        </p:attrNameLst>
                                      </p:cBhvr>
                                      <p:to>
                                        <p:strVal val="visible"/>
                                      </p:to>
                                    </p:set>
                                    <p:animEffect transition="in" filter="fade">
                                      <p:cBhvr>
                                        <p:cTn id="21" dur="1000"/>
                                        <p:tgtEl>
                                          <p:spTgt spid="2">
                                            <p:graphicEl>
                                              <a:dgm id="{3C081B37-346D-9241-B99D-0538325EF64E}"/>
                                            </p:graphicEl>
                                          </p:spTgt>
                                        </p:tgtEl>
                                      </p:cBhvr>
                                    </p:animEffect>
                                    <p:anim calcmode="lin" valueType="num">
                                      <p:cBhvr>
                                        <p:cTn id="22" dur="1000" fill="hold"/>
                                        <p:tgtEl>
                                          <p:spTgt spid="2">
                                            <p:graphicEl>
                                              <a:dgm id="{3C081B37-346D-9241-B99D-0538325EF64E}"/>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3C081B37-346D-9241-B99D-0538325EF64E}"/>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a:xfrm>
            <a:off x="609600" y="122237"/>
            <a:ext cx="10972800" cy="1778751"/>
          </a:xfrm>
        </p:spPr>
        <p:txBody>
          <a:bodyPr>
            <a:noAutofit/>
          </a:bodyPr>
          <a:lstStyle/>
          <a:p>
            <a:r>
              <a:rPr lang="en-US" sz="6000" dirty="0"/>
              <a:t>Learning Through Classical Conditioning</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874967566"/>
              </p:ext>
            </p:extLst>
          </p:nvPr>
        </p:nvGraphicFramePr>
        <p:xfrm>
          <a:off x="1981199" y="1143000"/>
          <a:ext cx="8765357" cy="5257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741633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680CFC1C-68EB-7A4A-9F10-863346DE5E35}"/>
                                            </p:graphicEl>
                                          </p:spTgt>
                                        </p:tgtEl>
                                        <p:attrNameLst>
                                          <p:attrName>style.visibility</p:attrName>
                                        </p:attrNameLst>
                                      </p:cBhvr>
                                      <p:to>
                                        <p:strVal val="visible"/>
                                      </p:to>
                                    </p:set>
                                    <p:animEffect transition="in" filter="fade">
                                      <p:cBhvr>
                                        <p:cTn id="7" dur="1000"/>
                                        <p:tgtEl>
                                          <p:spTgt spid="2">
                                            <p:graphicEl>
                                              <a:dgm id="{680CFC1C-68EB-7A4A-9F10-863346DE5E35}"/>
                                            </p:graphicEl>
                                          </p:spTgt>
                                        </p:tgtEl>
                                      </p:cBhvr>
                                    </p:animEffect>
                                    <p:anim calcmode="lin" valueType="num">
                                      <p:cBhvr>
                                        <p:cTn id="8" dur="1000" fill="hold"/>
                                        <p:tgtEl>
                                          <p:spTgt spid="2">
                                            <p:graphicEl>
                                              <a:dgm id="{680CFC1C-68EB-7A4A-9F10-863346DE5E35}"/>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680CFC1C-68EB-7A4A-9F10-863346DE5E35}"/>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254EE0E0-484F-394A-92B7-CEA16F021946}"/>
                                            </p:graphicEl>
                                          </p:spTgt>
                                        </p:tgtEl>
                                        <p:attrNameLst>
                                          <p:attrName>style.visibility</p:attrName>
                                        </p:attrNameLst>
                                      </p:cBhvr>
                                      <p:to>
                                        <p:strVal val="visible"/>
                                      </p:to>
                                    </p:set>
                                    <p:animEffect transition="in" filter="fade">
                                      <p:cBhvr>
                                        <p:cTn id="14" dur="1000"/>
                                        <p:tgtEl>
                                          <p:spTgt spid="2">
                                            <p:graphicEl>
                                              <a:dgm id="{254EE0E0-484F-394A-92B7-CEA16F021946}"/>
                                            </p:graphicEl>
                                          </p:spTgt>
                                        </p:tgtEl>
                                      </p:cBhvr>
                                    </p:animEffect>
                                    <p:anim calcmode="lin" valueType="num">
                                      <p:cBhvr>
                                        <p:cTn id="15" dur="1000" fill="hold"/>
                                        <p:tgtEl>
                                          <p:spTgt spid="2">
                                            <p:graphicEl>
                                              <a:dgm id="{254EE0E0-484F-394A-92B7-CEA16F021946}"/>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254EE0E0-484F-394A-92B7-CEA16F021946}"/>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F57EC7DD-C42E-2F44-BABD-D5E032F34426}"/>
                                            </p:graphicEl>
                                          </p:spTgt>
                                        </p:tgtEl>
                                        <p:attrNameLst>
                                          <p:attrName>style.visibility</p:attrName>
                                        </p:attrNameLst>
                                      </p:cBhvr>
                                      <p:to>
                                        <p:strVal val="visible"/>
                                      </p:to>
                                    </p:set>
                                    <p:animEffect transition="in" filter="fade">
                                      <p:cBhvr>
                                        <p:cTn id="21" dur="1000"/>
                                        <p:tgtEl>
                                          <p:spTgt spid="2">
                                            <p:graphicEl>
                                              <a:dgm id="{F57EC7DD-C42E-2F44-BABD-D5E032F34426}"/>
                                            </p:graphicEl>
                                          </p:spTgt>
                                        </p:tgtEl>
                                      </p:cBhvr>
                                    </p:animEffect>
                                    <p:anim calcmode="lin" valueType="num">
                                      <p:cBhvr>
                                        <p:cTn id="22" dur="1000" fill="hold"/>
                                        <p:tgtEl>
                                          <p:spTgt spid="2">
                                            <p:graphicEl>
                                              <a:dgm id="{F57EC7DD-C42E-2F44-BABD-D5E032F34426}"/>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F57EC7DD-C42E-2F44-BABD-D5E032F34426}"/>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graphicEl>
                                              <a:dgm id="{AA837B9A-5741-5A41-86C8-2686B56E8C01}"/>
                                            </p:graphicEl>
                                          </p:spTgt>
                                        </p:tgtEl>
                                        <p:attrNameLst>
                                          <p:attrName>style.visibility</p:attrName>
                                        </p:attrNameLst>
                                      </p:cBhvr>
                                      <p:to>
                                        <p:strVal val="visible"/>
                                      </p:to>
                                    </p:set>
                                    <p:animEffect transition="in" filter="fade">
                                      <p:cBhvr>
                                        <p:cTn id="28" dur="1000"/>
                                        <p:tgtEl>
                                          <p:spTgt spid="2">
                                            <p:graphicEl>
                                              <a:dgm id="{AA837B9A-5741-5A41-86C8-2686B56E8C01}"/>
                                            </p:graphicEl>
                                          </p:spTgt>
                                        </p:tgtEl>
                                      </p:cBhvr>
                                    </p:animEffect>
                                    <p:anim calcmode="lin" valueType="num">
                                      <p:cBhvr>
                                        <p:cTn id="29" dur="1000" fill="hold"/>
                                        <p:tgtEl>
                                          <p:spTgt spid="2">
                                            <p:graphicEl>
                                              <a:dgm id="{AA837B9A-5741-5A41-86C8-2686B56E8C01}"/>
                                            </p:graphicEl>
                                          </p:spTgt>
                                        </p:tgtEl>
                                        <p:attrNameLst>
                                          <p:attrName>ppt_x</p:attrName>
                                        </p:attrNameLst>
                                      </p:cBhvr>
                                      <p:tavLst>
                                        <p:tav tm="0">
                                          <p:val>
                                            <p:strVal val="#ppt_x"/>
                                          </p:val>
                                        </p:tav>
                                        <p:tav tm="100000">
                                          <p:val>
                                            <p:strVal val="#ppt_x"/>
                                          </p:val>
                                        </p:tav>
                                      </p:tavLst>
                                    </p:anim>
                                    <p:anim calcmode="lin" valueType="num">
                                      <p:cBhvr>
                                        <p:cTn id="30" dur="1000" fill="hold"/>
                                        <p:tgtEl>
                                          <p:spTgt spid="2">
                                            <p:graphicEl>
                                              <a:dgm id="{AA837B9A-5741-5A41-86C8-2686B56E8C01}"/>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633663" y="0"/>
            <a:ext cx="10972800" cy="1295400"/>
          </a:xfrm>
        </p:spPr>
        <p:txBody>
          <a:bodyPr>
            <a:normAutofit/>
          </a:bodyPr>
          <a:lstStyle/>
          <a:p>
            <a:r>
              <a:rPr lang="en-US" sz="6000" dirty="0"/>
              <a:t>Different  Foci</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410907844"/>
              </p:ext>
            </p:extLst>
          </p:nvPr>
        </p:nvGraphicFramePr>
        <p:xfrm>
          <a:off x="2133599" y="1140643"/>
          <a:ext cx="9225699" cy="49886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229006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5497E2A6-2554-A84F-8369-EF01E3BEC767}"/>
                                            </p:graphicEl>
                                          </p:spTgt>
                                        </p:tgtEl>
                                        <p:attrNameLst>
                                          <p:attrName>style.visibility</p:attrName>
                                        </p:attrNameLst>
                                      </p:cBhvr>
                                      <p:to>
                                        <p:strVal val="visible"/>
                                      </p:to>
                                    </p:set>
                                    <p:animEffect transition="in" filter="fade">
                                      <p:cBhvr>
                                        <p:cTn id="7" dur="1000"/>
                                        <p:tgtEl>
                                          <p:spTgt spid="2">
                                            <p:graphicEl>
                                              <a:dgm id="{5497E2A6-2554-A84F-8369-EF01E3BEC767}"/>
                                            </p:graphicEl>
                                          </p:spTgt>
                                        </p:tgtEl>
                                      </p:cBhvr>
                                    </p:animEffect>
                                    <p:anim calcmode="lin" valueType="num">
                                      <p:cBhvr>
                                        <p:cTn id="8" dur="1000" fill="hold"/>
                                        <p:tgtEl>
                                          <p:spTgt spid="2">
                                            <p:graphicEl>
                                              <a:dgm id="{5497E2A6-2554-A84F-8369-EF01E3BEC767}"/>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5497E2A6-2554-A84F-8369-EF01E3BEC767}"/>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76803310-0453-E54C-B616-8E438D1CF7F4}"/>
                                            </p:graphicEl>
                                          </p:spTgt>
                                        </p:tgtEl>
                                        <p:attrNameLst>
                                          <p:attrName>style.visibility</p:attrName>
                                        </p:attrNameLst>
                                      </p:cBhvr>
                                      <p:to>
                                        <p:strVal val="visible"/>
                                      </p:to>
                                    </p:set>
                                    <p:animEffect transition="in" filter="fade">
                                      <p:cBhvr>
                                        <p:cTn id="14" dur="1000"/>
                                        <p:tgtEl>
                                          <p:spTgt spid="2">
                                            <p:graphicEl>
                                              <a:dgm id="{76803310-0453-E54C-B616-8E438D1CF7F4}"/>
                                            </p:graphicEl>
                                          </p:spTgt>
                                        </p:tgtEl>
                                      </p:cBhvr>
                                    </p:animEffect>
                                    <p:anim calcmode="lin" valueType="num">
                                      <p:cBhvr>
                                        <p:cTn id="15" dur="1000" fill="hold"/>
                                        <p:tgtEl>
                                          <p:spTgt spid="2">
                                            <p:graphicEl>
                                              <a:dgm id="{76803310-0453-E54C-B616-8E438D1CF7F4}"/>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76803310-0453-E54C-B616-8E438D1CF7F4}"/>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8949FB96-3F8B-B34A-87D3-7D1A90AA56F1}"/>
                                            </p:graphicEl>
                                          </p:spTgt>
                                        </p:tgtEl>
                                        <p:attrNameLst>
                                          <p:attrName>style.visibility</p:attrName>
                                        </p:attrNameLst>
                                      </p:cBhvr>
                                      <p:to>
                                        <p:strVal val="visible"/>
                                      </p:to>
                                    </p:set>
                                    <p:animEffect transition="in" filter="fade">
                                      <p:cBhvr>
                                        <p:cTn id="21" dur="1000"/>
                                        <p:tgtEl>
                                          <p:spTgt spid="2">
                                            <p:graphicEl>
                                              <a:dgm id="{8949FB96-3F8B-B34A-87D3-7D1A90AA56F1}"/>
                                            </p:graphicEl>
                                          </p:spTgt>
                                        </p:tgtEl>
                                      </p:cBhvr>
                                    </p:animEffect>
                                    <p:anim calcmode="lin" valueType="num">
                                      <p:cBhvr>
                                        <p:cTn id="22" dur="1000" fill="hold"/>
                                        <p:tgtEl>
                                          <p:spTgt spid="2">
                                            <p:graphicEl>
                                              <a:dgm id="{8949FB96-3F8B-B34A-87D3-7D1A90AA56F1}"/>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8949FB96-3F8B-B34A-87D3-7D1A90AA56F1}"/>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graphicEl>
                                              <a:dgm id="{E5D865FF-DE5B-AA4B-A664-D80C22BB94D6}"/>
                                            </p:graphicEl>
                                          </p:spTgt>
                                        </p:tgtEl>
                                        <p:attrNameLst>
                                          <p:attrName>style.visibility</p:attrName>
                                        </p:attrNameLst>
                                      </p:cBhvr>
                                      <p:to>
                                        <p:strVal val="visible"/>
                                      </p:to>
                                    </p:set>
                                    <p:animEffect transition="in" filter="fade">
                                      <p:cBhvr>
                                        <p:cTn id="28" dur="1000"/>
                                        <p:tgtEl>
                                          <p:spTgt spid="2">
                                            <p:graphicEl>
                                              <a:dgm id="{E5D865FF-DE5B-AA4B-A664-D80C22BB94D6}"/>
                                            </p:graphicEl>
                                          </p:spTgt>
                                        </p:tgtEl>
                                      </p:cBhvr>
                                    </p:animEffect>
                                    <p:anim calcmode="lin" valueType="num">
                                      <p:cBhvr>
                                        <p:cTn id="29" dur="1000" fill="hold"/>
                                        <p:tgtEl>
                                          <p:spTgt spid="2">
                                            <p:graphicEl>
                                              <a:dgm id="{E5D865FF-DE5B-AA4B-A664-D80C22BB94D6}"/>
                                            </p:graphicEl>
                                          </p:spTgt>
                                        </p:tgtEl>
                                        <p:attrNameLst>
                                          <p:attrName>ppt_x</p:attrName>
                                        </p:attrNameLst>
                                      </p:cBhvr>
                                      <p:tavLst>
                                        <p:tav tm="0">
                                          <p:val>
                                            <p:strVal val="#ppt_x"/>
                                          </p:val>
                                        </p:tav>
                                        <p:tav tm="100000">
                                          <p:val>
                                            <p:strVal val="#ppt_x"/>
                                          </p:val>
                                        </p:tav>
                                      </p:tavLst>
                                    </p:anim>
                                    <p:anim calcmode="lin" valueType="num">
                                      <p:cBhvr>
                                        <p:cTn id="30" dur="1000" fill="hold"/>
                                        <p:tgtEl>
                                          <p:spTgt spid="2">
                                            <p:graphicEl>
                                              <a:dgm id="{E5D865FF-DE5B-AA4B-A664-D80C22BB94D6}"/>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a:xfrm>
            <a:off x="609600" y="122238"/>
            <a:ext cx="10972800" cy="1597026"/>
          </a:xfrm>
        </p:spPr>
        <p:txBody>
          <a:bodyPr>
            <a:noAutofit/>
          </a:bodyPr>
          <a:lstStyle/>
          <a:p>
            <a:r>
              <a:rPr lang="en-US" sz="4800" dirty="0"/>
              <a:t>Learning Through Classical Conditioning</a:t>
            </a:r>
          </a:p>
        </p:txBody>
      </p:sp>
      <p:sp>
        <p:nvSpPr>
          <p:cNvPr id="18434" name="Rectangle 3"/>
          <p:cNvSpPr>
            <a:spLocks noGrp="1" noChangeArrowheads="1"/>
          </p:cNvSpPr>
          <p:nvPr>
            <p:ph idx="1"/>
          </p:nvPr>
        </p:nvSpPr>
        <p:spPr>
          <a:xfrm>
            <a:off x="609600" y="2165684"/>
            <a:ext cx="10972800" cy="4082717"/>
          </a:xfrm>
        </p:spPr>
        <p:txBody>
          <a:bodyPr/>
          <a:lstStyle/>
          <a:p>
            <a:r>
              <a:rPr lang="en-US" b="1" dirty="0"/>
              <a:t>Classical conditioning</a:t>
            </a:r>
          </a:p>
          <a:p>
            <a:pPr lvl="1"/>
            <a:r>
              <a:rPr lang="en-US" dirty="0"/>
              <a:t>Process of learning in which one stimulus signals the arrival of another stimulus</a:t>
            </a:r>
          </a:p>
          <a:p>
            <a:pPr lvl="1"/>
            <a:r>
              <a:rPr lang="en-US" dirty="0"/>
              <a:t>Sometimes called </a:t>
            </a:r>
            <a:r>
              <a:rPr lang="ja-JP" altLang="en-US" dirty="0"/>
              <a:t>“</a:t>
            </a:r>
            <a:r>
              <a:rPr lang="en-US" altLang="ja-JP" dirty="0" err="1"/>
              <a:t>Pavlovian</a:t>
            </a:r>
            <a:r>
              <a:rPr lang="ja-JP" altLang="en-US" dirty="0"/>
              <a:t>”</a:t>
            </a:r>
            <a:r>
              <a:rPr lang="en-US" altLang="ja-JP" dirty="0"/>
              <a:t> conditioning</a:t>
            </a:r>
          </a:p>
          <a:p>
            <a:pPr lvl="1"/>
            <a:r>
              <a:rPr lang="en-US" altLang="ja-JP" dirty="0"/>
              <a:t>Ivan Pavlov was the first researcher to systematically study this type of learning</a:t>
            </a:r>
            <a:endParaRPr lang="en-US" dirty="0"/>
          </a:p>
        </p:txBody>
      </p:sp>
    </p:spTree>
    <p:extLst>
      <p:ext uri="{BB962C8B-B14F-4D97-AF65-F5344CB8AC3E}">
        <p14:creationId xmlns:p14="http://schemas.microsoft.com/office/powerpoint/2010/main" val="194687470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8434">
                                            <p:txEl>
                                              <p:pRg st="1" end="1"/>
                                            </p:txEl>
                                          </p:spTgt>
                                        </p:tgtEl>
                                        <p:attrNameLst>
                                          <p:attrName>style.visibility</p:attrName>
                                        </p:attrNameLst>
                                      </p:cBhvr>
                                      <p:to>
                                        <p:strVal val="visible"/>
                                      </p:to>
                                    </p:set>
                                    <p:anim calcmode="lin" valueType="num">
                                      <p:cBhvr additive="base">
                                        <p:cTn id="11" dur="500" fill="hold"/>
                                        <p:tgtEl>
                                          <p:spTgt spid="1843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843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8434">
                                            <p:txEl>
                                              <p:pRg st="2" end="2"/>
                                            </p:txEl>
                                          </p:spTgt>
                                        </p:tgtEl>
                                        <p:attrNameLst>
                                          <p:attrName>style.visibility</p:attrName>
                                        </p:attrNameLst>
                                      </p:cBhvr>
                                      <p:to>
                                        <p:strVal val="visible"/>
                                      </p:to>
                                    </p:set>
                                    <p:anim calcmode="lin" valueType="num">
                                      <p:cBhvr additive="base">
                                        <p:cTn id="15" dur="500" fill="hold"/>
                                        <p:tgtEl>
                                          <p:spTgt spid="1843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843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8434">
                                            <p:txEl>
                                              <p:pRg st="3" end="3"/>
                                            </p:txEl>
                                          </p:spTgt>
                                        </p:tgtEl>
                                        <p:attrNameLst>
                                          <p:attrName>style.visibility</p:attrName>
                                        </p:attrNameLst>
                                      </p:cBhvr>
                                      <p:to>
                                        <p:strVal val="visible"/>
                                      </p:to>
                                    </p:set>
                                    <p:anim calcmode="lin" valueType="num">
                                      <p:cBhvr additive="base">
                                        <p:cTn id="19" dur="500" fill="hold"/>
                                        <p:tgtEl>
                                          <p:spTgt spid="1843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3" name="Title 3"/>
          <p:cNvSpPr>
            <a:spLocks noGrp="1"/>
          </p:cNvSpPr>
          <p:nvPr>
            <p:ph type="title"/>
          </p:nvPr>
        </p:nvSpPr>
        <p:spPr/>
        <p:txBody>
          <a:bodyPr/>
          <a:lstStyle/>
          <a:p>
            <a:pPr eaLnBrk="1" hangingPunct="1"/>
            <a:r>
              <a:rPr lang="en-GB" sz="6000" dirty="0"/>
              <a:t>Classical Conditioning</a:t>
            </a:r>
          </a:p>
        </p:txBody>
      </p:sp>
      <p:sp>
        <p:nvSpPr>
          <p:cNvPr id="18434" name="Content Placeholder 6"/>
          <p:cNvSpPr>
            <a:spLocks noGrp="1"/>
          </p:cNvSpPr>
          <p:nvPr>
            <p:ph idx="1"/>
          </p:nvPr>
        </p:nvSpPr>
        <p:spPr/>
        <p:txBody>
          <a:bodyPr/>
          <a:lstStyle/>
          <a:p>
            <a:pPr eaLnBrk="1" hangingPunct="1"/>
            <a:r>
              <a:rPr lang="en-GB" dirty="0"/>
              <a:t>First Pavlov established that meat caused the dog to salivate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9</a:t>
            </a:fld>
            <a:endParaRPr lang="en-GB">
              <a:solidFill>
                <a:prstClr val="white">
                  <a:tint val="75000"/>
                </a:prstClr>
              </a:solidFill>
            </a:endParaRPr>
          </a:p>
        </p:txBody>
      </p:sp>
      <p:pic>
        <p:nvPicPr>
          <p:cNvPr id="18435" name="Picture 2" descr="classical conditioning step 1"/>
          <p:cNvPicPr>
            <a:picLocks noChangeAspect="1" noChangeArrowheads="1"/>
          </p:cNvPicPr>
          <p:nvPr/>
        </p:nvPicPr>
        <p:blipFill>
          <a:blip r:embed="rId2"/>
          <a:srcRect/>
          <a:stretch>
            <a:fillRect/>
          </a:stretch>
        </p:blipFill>
        <p:spPr bwMode="auto">
          <a:xfrm>
            <a:off x="3634569" y="2311978"/>
            <a:ext cx="4912385" cy="2862695"/>
          </a:xfrm>
          <a:prstGeom prst="rect">
            <a:avLst/>
          </a:prstGeom>
          <a:noFill/>
          <a:ln w="9525">
            <a:noFill/>
            <a:miter lim="800000"/>
            <a:headEnd/>
            <a:tailEnd/>
          </a:ln>
        </p:spPr>
      </p:pic>
      <p:sp>
        <p:nvSpPr>
          <p:cNvPr id="3" name="TextBox 2"/>
          <p:cNvSpPr txBox="1"/>
          <p:nvPr/>
        </p:nvSpPr>
        <p:spPr>
          <a:xfrm>
            <a:off x="1496291" y="5527964"/>
            <a:ext cx="9185564" cy="830997"/>
          </a:xfrm>
          <a:prstGeom prst="rect">
            <a:avLst/>
          </a:prstGeom>
          <a:noFill/>
        </p:spPr>
        <p:txBody>
          <a:bodyPr wrap="square" rtlCol="0">
            <a:spAutoFit/>
          </a:bodyPr>
          <a:lstStyle/>
          <a:p>
            <a:r>
              <a:rPr lang="en-GB" sz="2400" dirty="0"/>
              <a:t>A reflex. The food is the unconditioned stimulus (UCS) of the salivation as an unconditioned response (UCR)</a:t>
            </a:r>
          </a:p>
        </p:txBody>
      </p:sp>
    </p:spTree>
    <p:extLst>
      <p:ext uri="{BB962C8B-B14F-4D97-AF65-F5344CB8AC3E}">
        <p14:creationId xmlns:p14="http://schemas.microsoft.com/office/powerpoint/2010/main" val="35424456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8433"/>
                                        </p:tgtEl>
                                        <p:attrNameLst>
                                          <p:attrName>style.visibility</p:attrName>
                                        </p:attrNameLst>
                                      </p:cBhvr>
                                      <p:to>
                                        <p:strVal val="visible"/>
                                      </p:to>
                                    </p:set>
                                    <p:anim calcmode="lin" valueType="num">
                                      <p:cBhvr>
                                        <p:cTn id="7" dur="1000" fill="hold"/>
                                        <p:tgtEl>
                                          <p:spTgt spid="18433"/>
                                        </p:tgtEl>
                                        <p:attrNameLst>
                                          <p:attrName>ppt_x</p:attrName>
                                        </p:attrNameLst>
                                      </p:cBhvr>
                                      <p:tavLst>
                                        <p:tav tm="0">
                                          <p:val>
                                            <p:strVal val="#ppt_x-.2"/>
                                          </p:val>
                                        </p:tav>
                                        <p:tav tm="100000">
                                          <p:val>
                                            <p:strVal val="#ppt_x"/>
                                          </p:val>
                                        </p:tav>
                                      </p:tavLst>
                                    </p:anim>
                                    <p:anim calcmode="lin" valueType="num">
                                      <p:cBhvr>
                                        <p:cTn id="8" dur="1000" fill="hold"/>
                                        <p:tgtEl>
                                          <p:spTgt spid="18433"/>
                                        </p:tgtEl>
                                        <p:attrNameLst>
                                          <p:attrName>ppt_y</p:attrName>
                                        </p:attrNameLst>
                                      </p:cBhvr>
                                      <p:tavLst>
                                        <p:tav tm="0">
                                          <p:val>
                                            <p:strVal val="#ppt_y"/>
                                          </p:val>
                                        </p:tav>
                                        <p:tav tm="100000">
                                          <p:val>
                                            <p:strVal val="#ppt_y"/>
                                          </p:val>
                                        </p:tav>
                                      </p:tavLst>
                                    </p:anim>
                                    <p:animEffect transition="in" filter="wipe(right)" prLst="gradientSize: 0.1">
                                      <p:cBhvr>
                                        <p:cTn id="9" dur="1000"/>
                                        <p:tgtEl>
                                          <p:spTgt spid="184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3"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7" name="Title 1"/>
          <p:cNvSpPr>
            <a:spLocks noGrp="1"/>
          </p:cNvSpPr>
          <p:nvPr>
            <p:ph type="title"/>
          </p:nvPr>
        </p:nvSpPr>
        <p:spPr>
          <a:xfrm>
            <a:off x="609600" y="274637"/>
            <a:ext cx="10972800" cy="1457909"/>
          </a:xfrm>
        </p:spPr>
        <p:txBody>
          <a:bodyPr/>
          <a:lstStyle/>
          <a:p>
            <a:pPr eaLnBrk="1" hangingPunct="1"/>
            <a:r>
              <a:rPr lang="en-GB" sz="6000" dirty="0"/>
              <a:t>Classical Conditioning</a:t>
            </a:r>
          </a:p>
        </p:txBody>
      </p:sp>
      <p:sp>
        <p:nvSpPr>
          <p:cNvPr id="19458" name="Content Placeholder 2"/>
          <p:cNvSpPr>
            <a:spLocks noGrp="1"/>
          </p:cNvSpPr>
          <p:nvPr>
            <p:ph idx="1"/>
          </p:nvPr>
        </p:nvSpPr>
        <p:spPr/>
        <p:txBody>
          <a:bodyPr/>
          <a:lstStyle/>
          <a:p>
            <a:pPr eaLnBrk="1" hangingPunct="1"/>
            <a:r>
              <a:rPr lang="en-GB"/>
              <a:t>Then Pavlov established that a tone did not cause the dog to salivate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10</a:t>
            </a:fld>
            <a:endParaRPr lang="en-GB">
              <a:solidFill>
                <a:prstClr val="white">
                  <a:tint val="75000"/>
                </a:prstClr>
              </a:solidFill>
            </a:endParaRPr>
          </a:p>
        </p:txBody>
      </p:sp>
      <p:pic>
        <p:nvPicPr>
          <p:cNvPr id="19459" name="Picture 2" descr="classical conditioning step 2"/>
          <p:cNvPicPr>
            <a:picLocks noChangeAspect="1" noChangeArrowheads="1"/>
          </p:cNvPicPr>
          <p:nvPr/>
        </p:nvPicPr>
        <p:blipFill>
          <a:blip r:embed="rId2"/>
          <a:srcRect/>
          <a:stretch>
            <a:fillRect/>
          </a:stretch>
        </p:blipFill>
        <p:spPr bwMode="auto">
          <a:xfrm>
            <a:off x="3522518" y="2352834"/>
            <a:ext cx="5071485" cy="3061670"/>
          </a:xfrm>
          <a:prstGeom prst="rect">
            <a:avLst/>
          </a:prstGeom>
          <a:noFill/>
          <a:ln w="9525">
            <a:noFill/>
            <a:miter lim="800000"/>
            <a:headEnd/>
            <a:tailEnd/>
          </a:ln>
        </p:spPr>
      </p:pic>
      <p:sp>
        <p:nvSpPr>
          <p:cNvPr id="6" name="TextBox 5"/>
          <p:cNvSpPr txBox="1"/>
          <p:nvPr/>
        </p:nvSpPr>
        <p:spPr>
          <a:xfrm>
            <a:off x="1496291" y="5527964"/>
            <a:ext cx="9185564" cy="461665"/>
          </a:xfrm>
          <a:prstGeom prst="rect">
            <a:avLst/>
          </a:prstGeom>
          <a:noFill/>
        </p:spPr>
        <p:txBody>
          <a:bodyPr wrap="square" rtlCol="0">
            <a:spAutoFit/>
          </a:bodyPr>
          <a:lstStyle/>
          <a:p>
            <a:r>
              <a:rPr lang="en-GB" sz="2400" dirty="0"/>
              <a:t>A neutral stimulus creates no response before conditioning</a:t>
            </a:r>
          </a:p>
        </p:txBody>
      </p:sp>
    </p:spTree>
    <p:extLst>
      <p:ext uri="{BB962C8B-B14F-4D97-AF65-F5344CB8AC3E}">
        <p14:creationId xmlns:p14="http://schemas.microsoft.com/office/powerpoint/2010/main" val="3893806002"/>
      </p:ext>
    </p:extLst>
  </p:cSld>
  <p:clrMapOvr>
    <a:masterClrMapping/>
  </p:clrMapOvr>
  <p:transition>
    <p:split orient="vert" dir="in"/>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19457"/>
                                        </p:tgtEl>
                                        <p:attrNameLst>
                                          <p:attrName>style.visibility</p:attrName>
                                        </p:attrNameLst>
                                      </p:cBhvr>
                                      <p:to>
                                        <p:strVal val="visible"/>
                                      </p:to>
                                    </p:set>
                                    <p:anim calcmode="lin" valueType="num">
                                      <p:cBhvr>
                                        <p:cTn id="7" dur="1000" fill="hold"/>
                                        <p:tgtEl>
                                          <p:spTgt spid="19457"/>
                                        </p:tgtEl>
                                        <p:attrNameLst>
                                          <p:attrName>ppt_w</p:attrName>
                                        </p:attrNameLst>
                                      </p:cBhvr>
                                      <p:tavLst>
                                        <p:tav tm="0">
                                          <p:val>
                                            <p:strVal val="#ppt_w+.3"/>
                                          </p:val>
                                        </p:tav>
                                        <p:tav tm="100000">
                                          <p:val>
                                            <p:strVal val="#ppt_w"/>
                                          </p:val>
                                        </p:tav>
                                      </p:tavLst>
                                    </p:anim>
                                    <p:anim calcmode="lin" valueType="num">
                                      <p:cBhvr>
                                        <p:cTn id="8" dur="1000" fill="hold"/>
                                        <p:tgtEl>
                                          <p:spTgt spid="19457"/>
                                        </p:tgtEl>
                                        <p:attrNameLst>
                                          <p:attrName>ppt_h</p:attrName>
                                        </p:attrNameLst>
                                      </p:cBhvr>
                                      <p:tavLst>
                                        <p:tav tm="0">
                                          <p:val>
                                            <p:strVal val="#ppt_h"/>
                                          </p:val>
                                        </p:tav>
                                        <p:tav tm="100000">
                                          <p:val>
                                            <p:strVal val="#ppt_h"/>
                                          </p:val>
                                        </p:tav>
                                      </p:tavLst>
                                    </p:anim>
                                    <p:animEffect transition="in" filter="fade">
                                      <p:cBhvr>
                                        <p:cTn id="9" dur="1000"/>
                                        <p:tgtEl>
                                          <p:spTgt spid="194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7"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Title 8"/>
          <p:cNvSpPr>
            <a:spLocks noGrp="1"/>
          </p:cNvSpPr>
          <p:nvPr>
            <p:ph type="title"/>
          </p:nvPr>
        </p:nvSpPr>
        <p:spPr/>
        <p:txBody>
          <a:bodyPr/>
          <a:lstStyle/>
          <a:p>
            <a:pPr eaLnBrk="1" hangingPunct="1"/>
            <a:r>
              <a:rPr lang="en-GB" sz="6000" dirty="0"/>
              <a:t>Classical Conditioning</a:t>
            </a:r>
          </a:p>
        </p:txBody>
      </p:sp>
      <p:sp>
        <p:nvSpPr>
          <p:cNvPr id="20482" name="Content Placeholder 10"/>
          <p:cNvSpPr>
            <a:spLocks noGrp="1"/>
          </p:cNvSpPr>
          <p:nvPr>
            <p:ph idx="1"/>
          </p:nvPr>
        </p:nvSpPr>
        <p:spPr/>
        <p:txBody>
          <a:bodyPr/>
          <a:lstStyle/>
          <a:p>
            <a:pPr eaLnBrk="1" hangingPunct="1"/>
            <a:r>
              <a:rPr lang="en-GB" sz="2800" dirty="0"/>
              <a:t>He then presented the tone with the food </a:t>
            </a:r>
          </a:p>
          <a:p>
            <a:pPr eaLnBrk="1" hangingPunct="1"/>
            <a:r>
              <a:rPr lang="en-GB" sz="2800" dirty="0"/>
              <a:t>Note that the dog is salivating in response to the food at this time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11</a:t>
            </a:fld>
            <a:endParaRPr lang="en-GB">
              <a:solidFill>
                <a:prstClr val="white">
                  <a:tint val="75000"/>
                </a:prstClr>
              </a:solidFill>
            </a:endParaRPr>
          </a:p>
        </p:txBody>
      </p:sp>
      <p:pic>
        <p:nvPicPr>
          <p:cNvPr id="20483" name="Picture 11" descr="classicalconditioningstep3.jpg"/>
          <p:cNvPicPr>
            <a:picLocks noChangeAspect="1"/>
          </p:cNvPicPr>
          <p:nvPr/>
        </p:nvPicPr>
        <p:blipFill>
          <a:blip r:embed="rId2"/>
          <a:srcRect/>
          <a:stretch>
            <a:fillRect/>
          </a:stretch>
        </p:blipFill>
        <p:spPr bwMode="auto">
          <a:xfrm>
            <a:off x="3411953" y="2750778"/>
            <a:ext cx="5098201" cy="2732225"/>
          </a:xfrm>
          <a:prstGeom prst="rect">
            <a:avLst/>
          </a:prstGeom>
          <a:noFill/>
          <a:ln w="9525">
            <a:noFill/>
            <a:miter lim="800000"/>
            <a:headEnd/>
            <a:tailEnd/>
          </a:ln>
        </p:spPr>
      </p:pic>
      <p:sp>
        <p:nvSpPr>
          <p:cNvPr id="6" name="TextBox 5"/>
          <p:cNvSpPr txBox="1"/>
          <p:nvPr/>
        </p:nvSpPr>
        <p:spPr>
          <a:xfrm>
            <a:off x="0" y="5527964"/>
            <a:ext cx="12115800" cy="1200329"/>
          </a:xfrm>
          <a:prstGeom prst="rect">
            <a:avLst/>
          </a:prstGeom>
          <a:noFill/>
        </p:spPr>
        <p:txBody>
          <a:bodyPr wrap="square" rtlCol="0">
            <a:spAutoFit/>
          </a:bodyPr>
          <a:lstStyle/>
          <a:p>
            <a:pPr algn="ctr"/>
            <a:r>
              <a:rPr lang="en-GB" sz="2400" dirty="0"/>
              <a:t>Pairing the tone to the food has the effect of conditioning the dog to salivate to what was a neutral tone. The neutral tone becomes the conditioned stimulus (CS) and the salivation the conditioned response (CR)</a:t>
            </a:r>
          </a:p>
        </p:txBody>
      </p:sp>
    </p:spTree>
    <p:extLst>
      <p:ext uri="{BB962C8B-B14F-4D97-AF65-F5344CB8AC3E}">
        <p14:creationId xmlns:p14="http://schemas.microsoft.com/office/powerpoint/2010/main" val="41295412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20481"/>
                                        </p:tgtEl>
                                        <p:attrNameLst>
                                          <p:attrName>style.visibility</p:attrName>
                                        </p:attrNameLst>
                                      </p:cBhvr>
                                      <p:to>
                                        <p:strVal val="visible"/>
                                      </p:to>
                                    </p:set>
                                    <p:anim calcmode="lin" valueType="num">
                                      <p:cBhvr>
                                        <p:cTn id="7" dur="1000" fill="hold"/>
                                        <p:tgtEl>
                                          <p:spTgt spid="20481"/>
                                        </p:tgtEl>
                                        <p:attrNameLst>
                                          <p:attrName>ppt_x</p:attrName>
                                        </p:attrNameLst>
                                      </p:cBhvr>
                                      <p:tavLst>
                                        <p:tav tm="0">
                                          <p:val>
                                            <p:strVal val="#ppt_x-.2"/>
                                          </p:val>
                                        </p:tav>
                                        <p:tav tm="100000">
                                          <p:val>
                                            <p:strVal val="#ppt_x"/>
                                          </p:val>
                                        </p:tav>
                                      </p:tavLst>
                                    </p:anim>
                                    <p:anim calcmode="lin" valueType="num">
                                      <p:cBhvr>
                                        <p:cTn id="8" dur="1000" fill="hold"/>
                                        <p:tgtEl>
                                          <p:spTgt spid="20481"/>
                                        </p:tgtEl>
                                        <p:attrNameLst>
                                          <p:attrName>ppt_y</p:attrName>
                                        </p:attrNameLst>
                                      </p:cBhvr>
                                      <p:tavLst>
                                        <p:tav tm="0">
                                          <p:val>
                                            <p:strVal val="#ppt_y"/>
                                          </p:val>
                                        </p:tav>
                                        <p:tav tm="100000">
                                          <p:val>
                                            <p:strVal val="#ppt_y"/>
                                          </p:val>
                                        </p:tav>
                                      </p:tavLst>
                                    </p:anim>
                                    <p:animEffect transition="in" filter="wipe(right)" prLst="gradientSize: 0.1">
                                      <p:cBhvr>
                                        <p:cTn id="9" dur="1000"/>
                                        <p:tgtEl>
                                          <p:spTgt spid="204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1"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lstStyle/>
          <a:p>
            <a:pPr eaLnBrk="1" hangingPunct="1"/>
            <a:r>
              <a:rPr lang="en-GB" sz="6000" dirty="0"/>
              <a:t>Classical Conditioning</a:t>
            </a:r>
          </a:p>
        </p:txBody>
      </p:sp>
      <p:sp>
        <p:nvSpPr>
          <p:cNvPr id="21506" name="Content Placeholder 2"/>
          <p:cNvSpPr>
            <a:spLocks noGrp="1"/>
          </p:cNvSpPr>
          <p:nvPr>
            <p:ph idx="1"/>
          </p:nvPr>
        </p:nvSpPr>
        <p:spPr/>
        <p:txBody>
          <a:bodyPr/>
          <a:lstStyle/>
          <a:p>
            <a:pPr eaLnBrk="1" hangingPunct="1"/>
            <a:r>
              <a:rPr lang="en-GB" dirty="0"/>
              <a:t>After several pairings of the tone and food, Pavlov found that the dog would salivate to the tone when it was presented alone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12</a:t>
            </a:fld>
            <a:endParaRPr lang="en-GB">
              <a:solidFill>
                <a:prstClr val="white">
                  <a:tint val="75000"/>
                </a:prstClr>
              </a:solidFill>
            </a:endParaRPr>
          </a:p>
        </p:txBody>
      </p:sp>
      <p:pic>
        <p:nvPicPr>
          <p:cNvPr id="21507" name="Picture 2" descr="classical conditioning step 4"/>
          <p:cNvPicPr>
            <a:picLocks noChangeAspect="1" noChangeArrowheads="1"/>
          </p:cNvPicPr>
          <p:nvPr/>
        </p:nvPicPr>
        <p:blipFill>
          <a:blip r:embed="rId2"/>
          <a:srcRect/>
          <a:stretch>
            <a:fillRect/>
          </a:stretch>
        </p:blipFill>
        <p:spPr bwMode="auto">
          <a:xfrm>
            <a:off x="3539151" y="2796023"/>
            <a:ext cx="4524194" cy="2877414"/>
          </a:xfrm>
          <a:prstGeom prst="rect">
            <a:avLst/>
          </a:prstGeom>
          <a:noFill/>
          <a:ln w="9525">
            <a:noFill/>
            <a:miter lim="800000"/>
            <a:headEnd/>
            <a:tailEnd/>
          </a:ln>
        </p:spPr>
      </p:pic>
      <p:sp>
        <p:nvSpPr>
          <p:cNvPr id="3" name="Rectangle 2"/>
          <p:cNvSpPr/>
          <p:nvPr/>
        </p:nvSpPr>
        <p:spPr>
          <a:xfrm>
            <a:off x="865909" y="5825759"/>
            <a:ext cx="10460181" cy="830997"/>
          </a:xfrm>
          <a:prstGeom prst="rect">
            <a:avLst/>
          </a:prstGeom>
        </p:spPr>
        <p:txBody>
          <a:bodyPr wrap="square">
            <a:spAutoFit/>
          </a:bodyPr>
          <a:lstStyle/>
          <a:p>
            <a:pPr algn="ctr"/>
            <a:r>
              <a:rPr lang="en-GB" sz="2400" dirty="0"/>
              <a:t>The neutral tone becomes the conditioned stimulus (CS) and the salivation the conditioned response (CR), even when there is no food </a:t>
            </a:r>
          </a:p>
        </p:txBody>
      </p:sp>
    </p:spTree>
    <p:extLst>
      <p:ext uri="{BB962C8B-B14F-4D97-AF65-F5344CB8AC3E}">
        <p14:creationId xmlns:p14="http://schemas.microsoft.com/office/powerpoint/2010/main" val="830063821"/>
      </p:ext>
    </p:extLst>
  </p:cSld>
  <p:clrMapOvr>
    <a:masterClrMapping/>
  </p:clrMapOvr>
  <p:transition>
    <p:split orient="vert" dir="in"/>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21505"/>
                                        </p:tgtEl>
                                        <p:attrNameLst>
                                          <p:attrName>style.visibility</p:attrName>
                                        </p:attrNameLst>
                                      </p:cBhvr>
                                      <p:to>
                                        <p:strVal val="visible"/>
                                      </p:to>
                                    </p:set>
                                    <p:anim calcmode="lin" valueType="num">
                                      <p:cBhvr>
                                        <p:cTn id="7" dur="1000" fill="hold"/>
                                        <p:tgtEl>
                                          <p:spTgt spid="21505"/>
                                        </p:tgtEl>
                                        <p:attrNameLst>
                                          <p:attrName>ppt_w</p:attrName>
                                        </p:attrNameLst>
                                      </p:cBhvr>
                                      <p:tavLst>
                                        <p:tav tm="0">
                                          <p:val>
                                            <p:strVal val="#ppt_w+.3"/>
                                          </p:val>
                                        </p:tav>
                                        <p:tav tm="100000">
                                          <p:val>
                                            <p:strVal val="#ppt_w"/>
                                          </p:val>
                                        </p:tav>
                                      </p:tavLst>
                                    </p:anim>
                                    <p:anim calcmode="lin" valueType="num">
                                      <p:cBhvr>
                                        <p:cTn id="8" dur="1000" fill="hold"/>
                                        <p:tgtEl>
                                          <p:spTgt spid="21505"/>
                                        </p:tgtEl>
                                        <p:attrNameLst>
                                          <p:attrName>ppt_h</p:attrName>
                                        </p:attrNameLst>
                                      </p:cBhvr>
                                      <p:tavLst>
                                        <p:tav tm="0">
                                          <p:val>
                                            <p:strVal val="#ppt_h"/>
                                          </p:val>
                                        </p:tav>
                                        <p:tav tm="100000">
                                          <p:val>
                                            <p:strVal val="#ppt_h"/>
                                          </p:val>
                                        </p:tav>
                                      </p:tavLst>
                                    </p:anim>
                                    <p:animEffect transition="in" filter="fade">
                                      <p:cBhvr>
                                        <p:cTn id="9" dur="1000"/>
                                        <p:tgtEl>
                                          <p:spTgt spid="215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3" name="Title 1"/>
          <p:cNvSpPr>
            <a:spLocks noGrp="1"/>
          </p:cNvSpPr>
          <p:nvPr>
            <p:ph type="title"/>
          </p:nvPr>
        </p:nvSpPr>
        <p:spPr>
          <a:xfrm>
            <a:off x="768928" y="274637"/>
            <a:ext cx="6334238" cy="1210785"/>
          </a:xfrm>
        </p:spPr>
        <p:txBody>
          <a:bodyPr>
            <a:normAutofit fontScale="90000"/>
          </a:bodyPr>
          <a:lstStyle/>
          <a:p>
            <a:pPr eaLnBrk="1" hangingPunct="1"/>
            <a:r>
              <a:rPr lang="en-GB" sz="6000" dirty="0"/>
              <a:t>Classical Conditioning</a:t>
            </a:r>
          </a:p>
        </p:txBody>
      </p:sp>
      <p:sp>
        <p:nvSpPr>
          <p:cNvPr id="3" name="Content Placeholder 2"/>
          <p:cNvSpPr>
            <a:spLocks noGrp="1"/>
          </p:cNvSpPr>
          <p:nvPr>
            <p:ph idx="1"/>
          </p:nvPr>
        </p:nvSpPr>
        <p:spPr>
          <a:xfrm>
            <a:off x="768927" y="1842051"/>
            <a:ext cx="5486099" cy="4949929"/>
          </a:xfrm>
        </p:spPr>
        <p:txBody>
          <a:bodyPr rtlCol="0">
            <a:normAutofit/>
          </a:bodyPr>
          <a:lstStyle/>
          <a:p>
            <a:pPr eaLnBrk="1" fontAlgn="auto" hangingPunct="1">
              <a:spcAft>
                <a:spcPts val="0"/>
              </a:spcAft>
              <a:buFont typeface="Arial" pitchFamily="34" charset="0"/>
              <a:buChar char="•"/>
              <a:defRPr/>
            </a:pPr>
            <a:r>
              <a:rPr lang="en-GB" dirty="0"/>
              <a:t>To condition means to mould someone or something to a certain way of behaving or thinking.</a:t>
            </a:r>
          </a:p>
          <a:p>
            <a:pPr eaLnBrk="1" fontAlgn="auto" hangingPunct="1">
              <a:spcAft>
                <a:spcPts val="0"/>
              </a:spcAft>
              <a:buFont typeface="Arial" pitchFamily="34" charset="0"/>
              <a:buChar char="•"/>
              <a:defRPr/>
            </a:pPr>
            <a:r>
              <a:rPr lang="en-GB" dirty="0"/>
              <a:t>Within classical conditioning there are certain stimuli and responses which make up the results seen in Pavlov’s dog.</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13</a:t>
            </a:fld>
            <a:endParaRPr lang="en-GB">
              <a:solidFill>
                <a:prstClr val="white">
                  <a:tint val="75000"/>
                </a:prstClr>
              </a:solidFill>
            </a:endParaRPr>
          </a:p>
        </p:txBody>
      </p:sp>
      <p:sp>
        <p:nvSpPr>
          <p:cNvPr id="4" name="Rectangle 3"/>
          <p:cNvSpPr/>
          <p:nvPr/>
        </p:nvSpPr>
        <p:spPr>
          <a:xfrm>
            <a:off x="5967846" y="2298275"/>
            <a:ext cx="6096000" cy="2357568"/>
          </a:xfrm>
          <a:prstGeom prst="rect">
            <a:avLst/>
          </a:prstGeom>
        </p:spPr>
        <p:txBody>
          <a:bodyPr>
            <a:spAutoFit/>
          </a:bodyPr>
          <a:lstStyle/>
          <a:p>
            <a:pPr marL="742950" lvl="1" indent="-285750">
              <a:spcBef>
                <a:spcPct val="20000"/>
              </a:spcBef>
              <a:buFont typeface="Arial" pitchFamily="34" charset="0"/>
              <a:buChar char="•"/>
              <a:defRPr/>
            </a:pPr>
            <a:r>
              <a:rPr lang="en-GB" sz="3200" dirty="0"/>
              <a:t>unconditioned stimulus</a:t>
            </a:r>
          </a:p>
          <a:p>
            <a:pPr marL="742950" lvl="1" indent="-285750">
              <a:spcBef>
                <a:spcPct val="20000"/>
              </a:spcBef>
              <a:buFont typeface="Arial" pitchFamily="34" charset="0"/>
              <a:buChar char="•"/>
              <a:defRPr/>
            </a:pPr>
            <a:r>
              <a:rPr lang="en-GB" sz="3200" dirty="0"/>
              <a:t>conditioned stimulus</a:t>
            </a:r>
          </a:p>
          <a:p>
            <a:pPr marL="742950" lvl="1" indent="-285750">
              <a:spcBef>
                <a:spcPct val="20000"/>
              </a:spcBef>
              <a:buFont typeface="Arial" pitchFamily="34" charset="0"/>
              <a:buChar char="•"/>
              <a:defRPr/>
            </a:pPr>
            <a:r>
              <a:rPr lang="en-GB" sz="3200" dirty="0"/>
              <a:t>unconditioned response</a:t>
            </a:r>
          </a:p>
          <a:p>
            <a:pPr marL="742950" lvl="1" indent="-285750">
              <a:spcBef>
                <a:spcPct val="20000"/>
              </a:spcBef>
              <a:buFont typeface="Arial" pitchFamily="34" charset="0"/>
              <a:buChar char="•"/>
              <a:defRPr/>
            </a:pPr>
            <a:r>
              <a:rPr lang="en-GB" sz="3200" dirty="0"/>
              <a:t>conditioned response</a:t>
            </a:r>
          </a:p>
        </p:txBody>
      </p:sp>
      <p:pic>
        <p:nvPicPr>
          <p:cNvPr id="5" name="Picture 4">
            <a:extLst>
              <a:ext uri="{FF2B5EF4-FFF2-40B4-BE49-F238E27FC236}">
                <a16:creationId xmlns:a16="http://schemas.microsoft.com/office/drawing/2014/main" id="{AEDD0556-E426-D01D-FAD6-C9E6FE0D56D9}"/>
              </a:ext>
            </a:extLst>
          </p:cNvPr>
          <p:cNvPicPr>
            <a:picLocks noChangeAspect="1"/>
          </p:cNvPicPr>
          <p:nvPr/>
        </p:nvPicPr>
        <p:blipFill>
          <a:blip r:embed="rId2"/>
          <a:stretch>
            <a:fillRect/>
          </a:stretch>
        </p:blipFill>
        <p:spPr>
          <a:xfrm>
            <a:off x="6524624" y="1406470"/>
            <a:ext cx="4898448" cy="3215002"/>
          </a:xfrm>
          <a:prstGeom prst="rect">
            <a:avLst/>
          </a:prstGeom>
        </p:spPr>
      </p:pic>
    </p:spTree>
    <p:extLst>
      <p:ext uri="{BB962C8B-B14F-4D97-AF65-F5344CB8AC3E}">
        <p14:creationId xmlns:p14="http://schemas.microsoft.com/office/powerpoint/2010/main" val="376408398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3553"/>
                                        </p:tgtEl>
                                        <p:attrNameLst>
                                          <p:attrName>style.visibility</p:attrName>
                                        </p:attrNameLst>
                                      </p:cBhvr>
                                      <p:to>
                                        <p:strVal val="visible"/>
                                      </p:to>
                                    </p:set>
                                    <p:animEffect transition="in" filter="randombar(horizontal)">
                                      <p:cBhvr>
                                        <p:cTn id="7" dur="600">
                                          <p:stCondLst>
                                            <p:cond delay="0"/>
                                          </p:stCondLst>
                                        </p:cTn>
                                        <p:tgtEl>
                                          <p:spTgt spid="2355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1000"/>
                                        <p:tgtEl>
                                          <p:spTgt spid="4"/>
                                        </p:tgtEl>
                                      </p:cBhvr>
                                    </p:animEffect>
                                    <p:anim calcmode="lin" valueType="num">
                                      <p:cBhvr>
                                        <p:cTn id="21" dur="1000" fill="hold"/>
                                        <p:tgtEl>
                                          <p:spTgt spid="4"/>
                                        </p:tgtEl>
                                        <p:attrNameLst>
                                          <p:attrName>ppt_x</p:attrName>
                                        </p:attrNameLst>
                                      </p:cBhvr>
                                      <p:tavLst>
                                        <p:tav tm="0">
                                          <p:val>
                                            <p:strVal val="#ppt_x"/>
                                          </p:val>
                                        </p:tav>
                                        <p:tav tm="100000">
                                          <p:val>
                                            <p:strVal val="#ppt_x"/>
                                          </p:val>
                                        </p:tav>
                                      </p:tavLst>
                                    </p:anim>
                                    <p:anim calcmode="lin" valueType="num">
                                      <p:cBhvr>
                                        <p:cTn id="2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3" grpId="0"/>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noAutofit/>
          </a:bodyPr>
          <a:lstStyle/>
          <a:p>
            <a:r>
              <a:rPr lang="en-US" sz="4400" dirty="0"/>
              <a:t>The Elements and Procedures of Classical Conditioning</a:t>
            </a:r>
          </a:p>
        </p:txBody>
      </p:sp>
      <p:sp>
        <p:nvSpPr>
          <p:cNvPr id="21506" name="Content Placeholder 4"/>
          <p:cNvSpPr>
            <a:spLocks noGrp="1"/>
          </p:cNvSpPr>
          <p:nvPr>
            <p:ph idx="1"/>
          </p:nvPr>
        </p:nvSpPr>
        <p:spPr/>
        <p:txBody>
          <a:bodyPr>
            <a:normAutofit fontScale="92500"/>
          </a:bodyPr>
          <a:lstStyle/>
          <a:p>
            <a:r>
              <a:rPr lang="en-US" b="1" dirty="0"/>
              <a:t>Neutral stimulus</a:t>
            </a:r>
          </a:p>
          <a:p>
            <a:pPr lvl="1"/>
            <a:r>
              <a:rPr lang="en-US" dirty="0"/>
              <a:t>Stimulus that does not naturally elicit the to-be-conditioned response (e.g., auditory tones)</a:t>
            </a:r>
            <a:br>
              <a:rPr lang="en-US" dirty="0"/>
            </a:br>
            <a:endParaRPr lang="en-US" dirty="0"/>
          </a:p>
          <a:p>
            <a:r>
              <a:rPr lang="en-US" b="1" dirty="0"/>
              <a:t>Unconditioned stimulus (UCS)</a:t>
            </a:r>
          </a:p>
          <a:p>
            <a:pPr lvl="1"/>
            <a:r>
              <a:rPr lang="en-US" dirty="0"/>
              <a:t>Stimulus in a reflex that automatically elicits an unconditioned response</a:t>
            </a:r>
            <a:br>
              <a:rPr lang="en-US" dirty="0"/>
            </a:br>
            <a:endParaRPr lang="en-US" dirty="0"/>
          </a:p>
          <a:p>
            <a:r>
              <a:rPr lang="en-US" b="1" dirty="0"/>
              <a:t>Unconditioned response (UCR) </a:t>
            </a:r>
          </a:p>
          <a:p>
            <a:pPr lvl="1"/>
            <a:r>
              <a:rPr lang="en-US" dirty="0"/>
              <a:t>Response in a reflex that is automatically elicited by the unconditioned stimulus</a:t>
            </a:r>
          </a:p>
          <a:p>
            <a:pPr lvl="1"/>
            <a:endParaRPr lang="en-US" dirty="0"/>
          </a:p>
        </p:txBody>
      </p:sp>
    </p:spTree>
    <p:extLst>
      <p:ext uri="{BB962C8B-B14F-4D97-AF65-F5344CB8AC3E}">
        <p14:creationId xmlns:p14="http://schemas.microsoft.com/office/powerpoint/2010/main" val="88219457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1506">
                                            <p:txEl>
                                              <p:pRg st="0" end="0"/>
                                            </p:txEl>
                                          </p:spTgt>
                                        </p:tgtEl>
                                        <p:attrNameLst>
                                          <p:attrName>style.visibility</p:attrName>
                                        </p:attrNameLst>
                                      </p:cBhvr>
                                      <p:to>
                                        <p:strVal val="visible"/>
                                      </p:to>
                                    </p:set>
                                    <p:animEffect transition="in" filter="fade">
                                      <p:cBhvr>
                                        <p:cTn id="7" dur="1000"/>
                                        <p:tgtEl>
                                          <p:spTgt spid="21506">
                                            <p:txEl>
                                              <p:pRg st="0" end="0"/>
                                            </p:txEl>
                                          </p:spTgt>
                                        </p:tgtEl>
                                      </p:cBhvr>
                                    </p:animEffect>
                                    <p:anim calcmode="lin" valueType="num">
                                      <p:cBhvr>
                                        <p:cTn id="8" dur="1000" fill="hold"/>
                                        <p:tgtEl>
                                          <p:spTgt spid="2150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150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1506">
                                            <p:txEl>
                                              <p:pRg st="1" end="1"/>
                                            </p:txEl>
                                          </p:spTgt>
                                        </p:tgtEl>
                                        <p:attrNameLst>
                                          <p:attrName>style.visibility</p:attrName>
                                        </p:attrNameLst>
                                      </p:cBhvr>
                                      <p:to>
                                        <p:strVal val="visible"/>
                                      </p:to>
                                    </p:set>
                                    <p:animEffect transition="in" filter="fade">
                                      <p:cBhvr>
                                        <p:cTn id="12" dur="1000"/>
                                        <p:tgtEl>
                                          <p:spTgt spid="21506">
                                            <p:txEl>
                                              <p:pRg st="1" end="1"/>
                                            </p:txEl>
                                          </p:spTgt>
                                        </p:tgtEl>
                                      </p:cBhvr>
                                    </p:animEffect>
                                    <p:anim calcmode="lin" valueType="num">
                                      <p:cBhvr>
                                        <p:cTn id="13" dur="1000" fill="hold"/>
                                        <p:tgtEl>
                                          <p:spTgt spid="2150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150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1506">
                                            <p:txEl>
                                              <p:pRg st="2" end="2"/>
                                            </p:txEl>
                                          </p:spTgt>
                                        </p:tgtEl>
                                        <p:attrNameLst>
                                          <p:attrName>style.visibility</p:attrName>
                                        </p:attrNameLst>
                                      </p:cBhvr>
                                      <p:to>
                                        <p:strVal val="visible"/>
                                      </p:to>
                                    </p:set>
                                    <p:animEffect transition="in" filter="fade">
                                      <p:cBhvr>
                                        <p:cTn id="19" dur="1000"/>
                                        <p:tgtEl>
                                          <p:spTgt spid="21506">
                                            <p:txEl>
                                              <p:pRg st="2" end="2"/>
                                            </p:txEl>
                                          </p:spTgt>
                                        </p:tgtEl>
                                      </p:cBhvr>
                                    </p:animEffect>
                                    <p:anim calcmode="lin" valueType="num">
                                      <p:cBhvr>
                                        <p:cTn id="20" dur="1000" fill="hold"/>
                                        <p:tgtEl>
                                          <p:spTgt spid="2150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1506">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1506">
                                            <p:txEl>
                                              <p:pRg st="3" end="3"/>
                                            </p:txEl>
                                          </p:spTgt>
                                        </p:tgtEl>
                                        <p:attrNameLst>
                                          <p:attrName>style.visibility</p:attrName>
                                        </p:attrNameLst>
                                      </p:cBhvr>
                                      <p:to>
                                        <p:strVal val="visible"/>
                                      </p:to>
                                    </p:set>
                                    <p:animEffect transition="in" filter="fade">
                                      <p:cBhvr>
                                        <p:cTn id="24" dur="1000"/>
                                        <p:tgtEl>
                                          <p:spTgt spid="21506">
                                            <p:txEl>
                                              <p:pRg st="3" end="3"/>
                                            </p:txEl>
                                          </p:spTgt>
                                        </p:tgtEl>
                                      </p:cBhvr>
                                    </p:animEffect>
                                    <p:anim calcmode="lin" valueType="num">
                                      <p:cBhvr>
                                        <p:cTn id="25" dur="1000" fill="hold"/>
                                        <p:tgtEl>
                                          <p:spTgt spid="2150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2150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1506">
                                            <p:txEl>
                                              <p:pRg st="4" end="4"/>
                                            </p:txEl>
                                          </p:spTgt>
                                        </p:tgtEl>
                                        <p:attrNameLst>
                                          <p:attrName>style.visibility</p:attrName>
                                        </p:attrNameLst>
                                      </p:cBhvr>
                                      <p:to>
                                        <p:strVal val="visible"/>
                                      </p:to>
                                    </p:set>
                                    <p:animEffect transition="in" filter="fade">
                                      <p:cBhvr>
                                        <p:cTn id="31" dur="1000"/>
                                        <p:tgtEl>
                                          <p:spTgt spid="21506">
                                            <p:txEl>
                                              <p:pRg st="4" end="4"/>
                                            </p:txEl>
                                          </p:spTgt>
                                        </p:tgtEl>
                                      </p:cBhvr>
                                    </p:animEffect>
                                    <p:anim calcmode="lin" valueType="num">
                                      <p:cBhvr>
                                        <p:cTn id="32" dur="1000" fill="hold"/>
                                        <p:tgtEl>
                                          <p:spTgt spid="2150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1506">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1506">
                                            <p:txEl>
                                              <p:pRg st="5" end="5"/>
                                            </p:txEl>
                                          </p:spTgt>
                                        </p:tgtEl>
                                        <p:attrNameLst>
                                          <p:attrName>style.visibility</p:attrName>
                                        </p:attrNameLst>
                                      </p:cBhvr>
                                      <p:to>
                                        <p:strVal val="visible"/>
                                      </p:to>
                                    </p:set>
                                    <p:animEffect transition="in" filter="fade">
                                      <p:cBhvr>
                                        <p:cTn id="36" dur="1000"/>
                                        <p:tgtEl>
                                          <p:spTgt spid="21506">
                                            <p:txEl>
                                              <p:pRg st="5" end="5"/>
                                            </p:txEl>
                                          </p:spTgt>
                                        </p:tgtEl>
                                      </p:cBhvr>
                                    </p:animEffect>
                                    <p:anim calcmode="lin" valueType="num">
                                      <p:cBhvr>
                                        <p:cTn id="37" dur="1000" fill="hold"/>
                                        <p:tgtEl>
                                          <p:spTgt spid="21506">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2150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609600" y="122238"/>
            <a:ext cx="10972800" cy="1754688"/>
          </a:xfrm>
        </p:spPr>
        <p:txBody>
          <a:bodyPr>
            <a:noAutofit/>
          </a:bodyPr>
          <a:lstStyle/>
          <a:p>
            <a:r>
              <a:rPr lang="en-US" sz="4400" dirty="0"/>
              <a:t>The Elements and Procedures of Classical Conditioning</a:t>
            </a:r>
          </a:p>
        </p:txBody>
      </p:sp>
      <p:sp>
        <p:nvSpPr>
          <p:cNvPr id="22530" name="Content Placeholder 4"/>
          <p:cNvSpPr>
            <a:spLocks noGrp="1"/>
          </p:cNvSpPr>
          <p:nvPr>
            <p:ph idx="1"/>
          </p:nvPr>
        </p:nvSpPr>
        <p:spPr>
          <a:xfrm>
            <a:off x="609600" y="2044116"/>
            <a:ext cx="10972800" cy="4529137"/>
          </a:xfrm>
        </p:spPr>
        <p:txBody>
          <a:bodyPr/>
          <a:lstStyle/>
          <a:p>
            <a:r>
              <a:rPr lang="en-US" b="1" dirty="0"/>
              <a:t>Conditioned stimulus (CS)</a:t>
            </a:r>
          </a:p>
          <a:p>
            <a:pPr lvl="1"/>
            <a:r>
              <a:rPr lang="en-US" dirty="0"/>
              <a:t>Stimulus that comes to elicit a new response (the conditioned response) in classical conditioning</a:t>
            </a:r>
            <a:br>
              <a:rPr lang="en-US" dirty="0"/>
            </a:br>
            <a:endParaRPr lang="en-US" dirty="0"/>
          </a:p>
          <a:p>
            <a:r>
              <a:rPr lang="en-US" b="1" dirty="0"/>
              <a:t>Conditioned response (CR) </a:t>
            </a:r>
          </a:p>
          <a:p>
            <a:pPr lvl="1"/>
            <a:r>
              <a:rPr lang="en-US" dirty="0"/>
              <a:t>Response that is elicited by the conditioned stimulus in classical conditioning</a:t>
            </a:r>
          </a:p>
          <a:p>
            <a:pPr lvl="1"/>
            <a:endParaRPr lang="en-US" dirty="0"/>
          </a:p>
        </p:txBody>
      </p:sp>
    </p:spTree>
    <p:extLst>
      <p:ext uri="{BB962C8B-B14F-4D97-AF65-F5344CB8AC3E}">
        <p14:creationId xmlns:p14="http://schemas.microsoft.com/office/powerpoint/2010/main" val="182806968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Effect transition="in" filter="fade">
                                      <p:cBhvr>
                                        <p:cTn id="7" dur="1000"/>
                                        <p:tgtEl>
                                          <p:spTgt spid="22530">
                                            <p:txEl>
                                              <p:pRg st="0" end="0"/>
                                            </p:txEl>
                                          </p:spTgt>
                                        </p:tgtEl>
                                      </p:cBhvr>
                                    </p:animEffect>
                                    <p:anim calcmode="lin" valueType="num">
                                      <p:cBhvr>
                                        <p:cTn id="8" dur="10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0">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2530">
                                            <p:txEl>
                                              <p:pRg st="1" end="1"/>
                                            </p:txEl>
                                          </p:spTgt>
                                        </p:tgtEl>
                                        <p:attrNameLst>
                                          <p:attrName>style.visibility</p:attrName>
                                        </p:attrNameLst>
                                      </p:cBhvr>
                                      <p:to>
                                        <p:strVal val="visible"/>
                                      </p:to>
                                    </p:set>
                                    <p:animEffect transition="in" filter="fade">
                                      <p:cBhvr>
                                        <p:cTn id="12" dur="1000"/>
                                        <p:tgtEl>
                                          <p:spTgt spid="22530">
                                            <p:txEl>
                                              <p:pRg st="1" end="1"/>
                                            </p:txEl>
                                          </p:spTgt>
                                        </p:tgtEl>
                                      </p:cBhvr>
                                    </p:animEffect>
                                    <p:anim calcmode="lin" valueType="num">
                                      <p:cBhvr>
                                        <p:cTn id="13" dur="10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2530">
                                            <p:txEl>
                                              <p:pRg st="2" end="2"/>
                                            </p:txEl>
                                          </p:spTgt>
                                        </p:tgtEl>
                                        <p:attrNameLst>
                                          <p:attrName>style.visibility</p:attrName>
                                        </p:attrNameLst>
                                      </p:cBhvr>
                                      <p:to>
                                        <p:strVal val="visible"/>
                                      </p:to>
                                    </p:set>
                                    <p:animEffect transition="in" filter="fade">
                                      <p:cBhvr>
                                        <p:cTn id="19" dur="1000"/>
                                        <p:tgtEl>
                                          <p:spTgt spid="22530">
                                            <p:txEl>
                                              <p:pRg st="2" end="2"/>
                                            </p:txEl>
                                          </p:spTgt>
                                        </p:tgtEl>
                                      </p:cBhvr>
                                    </p:animEffect>
                                    <p:anim calcmode="lin" valueType="num">
                                      <p:cBhvr>
                                        <p:cTn id="20" dur="1000" fill="hold"/>
                                        <p:tgtEl>
                                          <p:spTgt spid="22530">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2530">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2530">
                                            <p:txEl>
                                              <p:pRg st="3" end="3"/>
                                            </p:txEl>
                                          </p:spTgt>
                                        </p:tgtEl>
                                        <p:attrNameLst>
                                          <p:attrName>style.visibility</p:attrName>
                                        </p:attrNameLst>
                                      </p:cBhvr>
                                      <p:to>
                                        <p:strVal val="visible"/>
                                      </p:to>
                                    </p:set>
                                    <p:animEffect transition="in" filter="fade">
                                      <p:cBhvr>
                                        <p:cTn id="24" dur="1000"/>
                                        <p:tgtEl>
                                          <p:spTgt spid="22530">
                                            <p:txEl>
                                              <p:pRg st="3" end="3"/>
                                            </p:txEl>
                                          </p:spTgt>
                                        </p:tgtEl>
                                      </p:cBhvr>
                                    </p:animEffect>
                                    <p:anim calcmode="lin" valueType="num">
                                      <p:cBhvr>
                                        <p:cTn id="25" dur="1000" fill="hold"/>
                                        <p:tgtEl>
                                          <p:spTgt spid="22530">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2253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a:xfrm>
            <a:off x="609600" y="122238"/>
            <a:ext cx="10972800" cy="1501774"/>
          </a:xfrm>
        </p:spPr>
        <p:txBody>
          <a:bodyPr rtlCol="0">
            <a:noAutofit/>
          </a:bodyPr>
          <a:lstStyle/>
          <a:p>
            <a:pPr fontAlgn="auto">
              <a:spcAft>
                <a:spcPts val="0"/>
              </a:spcAft>
              <a:defRPr/>
            </a:pPr>
            <a:r>
              <a:rPr lang="en-US" sz="4400" dirty="0">
                <a:ea typeface="+mj-ea"/>
                <a:cs typeface="+mj-cs"/>
              </a:rPr>
              <a:t>Elements and Procedures of Classical Conditioning</a:t>
            </a:r>
          </a:p>
        </p:txBody>
      </p:sp>
      <p:sp>
        <p:nvSpPr>
          <p:cNvPr id="165892" name="AutoShape 4"/>
          <p:cNvSpPr>
            <a:spLocks noChangeArrowheads="1"/>
          </p:cNvSpPr>
          <p:nvPr/>
        </p:nvSpPr>
        <p:spPr bwMode="auto">
          <a:xfrm>
            <a:off x="3048000" y="1600201"/>
            <a:ext cx="2482850" cy="1325563"/>
          </a:xfrm>
          <a:prstGeom prst="roundRect">
            <a:avLst>
              <a:gd name="adj" fmla="val 16667"/>
            </a:avLst>
          </a:prstGeom>
          <a:ln/>
        </p:spPr>
        <p:style>
          <a:lnRef idx="1">
            <a:schemeClr val="accent5"/>
          </a:lnRef>
          <a:fillRef idx="3">
            <a:schemeClr val="accent5"/>
          </a:fillRef>
          <a:effectRef idx="2">
            <a:schemeClr val="accent5"/>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a:solidFill>
                  <a:srgbClr val="000000"/>
                </a:solidFill>
              </a:rPr>
              <a:t>Unconditioned Stimulus</a:t>
            </a:r>
            <a:r>
              <a:rPr lang="en-US" sz="2400">
                <a:solidFill>
                  <a:srgbClr val="000000"/>
                </a:solidFill>
              </a:rPr>
              <a:t> </a:t>
            </a:r>
            <a:r>
              <a:rPr lang="en-US" sz="2400" b="1">
                <a:solidFill>
                  <a:srgbClr val="000000"/>
                </a:solidFill>
              </a:rPr>
              <a:t>(UCS)</a:t>
            </a:r>
          </a:p>
        </p:txBody>
      </p:sp>
      <p:sp>
        <p:nvSpPr>
          <p:cNvPr id="165893" name="AutoShape 5"/>
          <p:cNvSpPr>
            <a:spLocks noChangeArrowheads="1"/>
          </p:cNvSpPr>
          <p:nvPr/>
        </p:nvSpPr>
        <p:spPr bwMode="auto">
          <a:xfrm>
            <a:off x="6508750" y="1601788"/>
            <a:ext cx="2482850" cy="1325562"/>
          </a:xfrm>
          <a:prstGeom prst="roundRect">
            <a:avLst>
              <a:gd name="adj" fmla="val 16667"/>
            </a:avLst>
          </a:prstGeom>
          <a:ln/>
        </p:spPr>
        <p:style>
          <a:lnRef idx="1">
            <a:schemeClr val="accent3"/>
          </a:lnRef>
          <a:fillRef idx="3">
            <a:schemeClr val="accent3"/>
          </a:fillRef>
          <a:effectRef idx="2">
            <a:schemeClr val="accent3"/>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dirty="0">
                <a:solidFill>
                  <a:srgbClr val="000000"/>
                </a:solidFill>
              </a:rPr>
              <a:t>Unconditioned Response</a:t>
            </a:r>
            <a:r>
              <a:rPr lang="en-US" sz="2400" dirty="0">
                <a:solidFill>
                  <a:srgbClr val="000000"/>
                </a:solidFill>
              </a:rPr>
              <a:t> </a:t>
            </a:r>
            <a:r>
              <a:rPr lang="en-US" sz="2400" b="1" dirty="0">
                <a:solidFill>
                  <a:srgbClr val="000000"/>
                </a:solidFill>
              </a:rPr>
              <a:t>(UCR)</a:t>
            </a:r>
          </a:p>
        </p:txBody>
      </p:sp>
      <p:sp>
        <p:nvSpPr>
          <p:cNvPr id="165894" name="AutoShape 6"/>
          <p:cNvSpPr>
            <a:spLocks noChangeArrowheads="1"/>
          </p:cNvSpPr>
          <p:nvPr/>
        </p:nvSpPr>
        <p:spPr bwMode="auto">
          <a:xfrm>
            <a:off x="3048000" y="4573588"/>
            <a:ext cx="2482850" cy="1325562"/>
          </a:xfrm>
          <a:prstGeom prst="roundRect">
            <a:avLst>
              <a:gd name="adj" fmla="val 16667"/>
            </a:avLst>
          </a:prstGeom>
          <a:ln/>
        </p:spPr>
        <p:style>
          <a:lnRef idx="1">
            <a:schemeClr val="accent5"/>
          </a:lnRef>
          <a:fillRef idx="3">
            <a:schemeClr val="accent5"/>
          </a:fillRef>
          <a:effectRef idx="2">
            <a:schemeClr val="accent5"/>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a:solidFill>
                  <a:srgbClr val="000000"/>
                </a:solidFill>
              </a:rPr>
              <a:t>Conditioned Stimulus </a:t>
            </a:r>
            <a:br>
              <a:rPr lang="en-US" sz="2400" b="1">
                <a:solidFill>
                  <a:srgbClr val="000000"/>
                </a:solidFill>
              </a:rPr>
            </a:br>
            <a:r>
              <a:rPr lang="en-US" sz="2400" b="1">
                <a:solidFill>
                  <a:srgbClr val="000000"/>
                </a:solidFill>
              </a:rPr>
              <a:t>(CS)</a:t>
            </a:r>
          </a:p>
        </p:txBody>
      </p:sp>
      <p:sp>
        <p:nvSpPr>
          <p:cNvPr id="165895" name="AutoShape 7"/>
          <p:cNvSpPr>
            <a:spLocks noChangeArrowheads="1"/>
          </p:cNvSpPr>
          <p:nvPr/>
        </p:nvSpPr>
        <p:spPr bwMode="auto">
          <a:xfrm>
            <a:off x="6508750" y="4573588"/>
            <a:ext cx="2482850" cy="1325562"/>
          </a:xfrm>
          <a:prstGeom prst="roundRect">
            <a:avLst>
              <a:gd name="adj" fmla="val 16667"/>
            </a:avLst>
          </a:prstGeom>
          <a:ln/>
        </p:spPr>
        <p:style>
          <a:lnRef idx="1">
            <a:schemeClr val="accent3"/>
          </a:lnRef>
          <a:fillRef idx="3">
            <a:schemeClr val="accent3"/>
          </a:fillRef>
          <a:effectRef idx="2">
            <a:schemeClr val="accent3"/>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a:solidFill>
                  <a:srgbClr val="000000"/>
                </a:solidFill>
              </a:rPr>
              <a:t>Conditioned Response </a:t>
            </a:r>
            <a:br>
              <a:rPr lang="en-US" sz="2400" b="1">
                <a:solidFill>
                  <a:srgbClr val="000000"/>
                </a:solidFill>
              </a:rPr>
            </a:br>
            <a:r>
              <a:rPr lang="en-US" sz="2400" b="1">
                <a:solidFill>
                  <a:srgbClr val="000000"/>
                </a:solidFill>
              </a:rPr>
              <a:t>(CR)</a:t>
            </a:r>
          </a:p>
        </p:txBody>
      </p:sp>
      <p:sp>
        <p:nvSpPr>
          <p:cNvPr id="165896" name="Text Box 8"/>
          <p:cNvSpPr txBox="1">
            <a:spLocks noChangeArrowheads="1"/>
          </p:cNvSpPr>
          <p:nvPr/>
        </p:nvSpPr>
        <p:spPr bwMode="auto">
          <a:xfrm>
            <a:off x="3403600" y="3527425"/>
            <a:ext cx="1773238"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0" fontAlgn="base" hangingPunct="0">
              <a:spcBef>
                <a:spcPct val="50000"/>
              </a:spcBef>
              <a:spcAft>
                <a:spcPct val="0"/>
              </a:spcAft>
              <a:defRPr/>
            </a:pPr>
            <a:r>
              <a:rPr lang="en-US" sz="2400" i="1">
                <a:solidFill>
                  <a:prstClr val="black"/>
                </a:solidFill>
              </a:rPr>
              <a:t>Associated</a:t>
            </a:r>
          </a:p>
        </p:txBody>
      </p:sp>
      <p:sp>
        <p:nvSpPr>
          <p:cNvPr id="165897" name="Text Box 9"/>
          <p:cNvSpPr txBox="1">
            <a:spLocks noChangeArrowheads="1"/>
          </p:cNvSpPr>
          <p:nvPr/>
        </p:nvSpPr>
        <p:spPr bwMode="auto">
          <a:xfrm>
            <a:off x="6950075" y="3529013"/>
            <a:ext cx="16002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0" fontAlgn="base" hangingPunct="0">
              <a:spcBef>
                <a:spcPct val="50000"/>
              </a:spcBef>
              <a:spcAft>
                <a:spcPct val="0"/>
              </a:spcAft>
              <a:defRPr/>
            </a:pPr>
            <a:r>
              <a:rPr lang="en-US" sz="2400" i="1">
                <a:solidFill>
                  <a:prstClr val="black"/>
                </a:solidFill>
              </a:rPr>
              <a:t>Similar</a:t>
            </a:r>
          </a:p>
        </p:txBody>
      </p:sp>
      <p:sp>
        <p:nvSpPr>
          <p:cNvPr id="165898" name="AutoShape 10"/>
          <p:cNvSpPr>
            <a:spLocks noChangeArrowheads="1"/>
          </p:cNvSpPr>
          <p:nvPr/>
        </p:nvSpPr>
        <p:spPr bwMode="auto">
          <a:xfrm>
            <a:off x="5861050" y="2073275"/>
            <a:ext cx="304800" cy="381000"/>
          </a:xfrm>
          <a:prstGeom prst="chevron">
            <a:avLst>
              <a:gd name="adj" fmla="val 40102"/>
            </a:avLst>
          </a:prstGeom>
          <a:gradFill rotWithShape="1">
            <a:gsLst>
              <a:gs pos="0">
                <a:schemeClr val="tx2"/>
              </a:gs>
              <a:gs pos="50000">
                <a:schemeClr val="tx2">
                  <a:gamma/>
                  <a:tint val="20000"/>
                  <a:invGamma/>
                </a:schemeClr>
              </a:gs>
              <a:gs pos="100000">
                <a:schemeClr val="tx2"/>
              </a:gs>
            </a:gsLst>
            <a:lin ang="540000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899" name="AutoShape 11"/>
          <p:cNvSpPr>
            <a:spLocks noChangeArrowheads="1"/>
          </p:cNvSpPr>
          <p:nvPr/>
        </p:nvSpPr>
        <p:spPr bwMode="auto">
          <a:xfrm>
            <a:off x="5861050" y="5045075"/>
            <a:ext cx="304800" cy="381000"/>
          </a:xfrm>
          <a:prstGeom prst="chevron">
            <a:avLst>
              <a:gd name="adj" fmla="val 40102"/>
            </a:avLst>
          </a:prstGeom>
          <a:gradFill rotWithShape="1">
            <a:gsLst>
              <a:gs pos="0">
                <a:schemeClr val="tx2"/>
              </a:gs>
              <a:gs pos="50000">
                <a:schemeClr val="tx2">
                  <a:gamma/>
                  <a:tint val="20000"/>
                  <a:invGamma/>
                </a:schemeClr>
              </a:gs>
              <a:gs pos="100000">
                <a:schemeClr val="tx2"/>
              </a:gs>
            </a:gsLst>
            <a:lin ang="540000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0" name="AutoShape 12"/>
          <p:cNvSpPr>
            <a:spLocks noChangeArrowheads="1"/>
          </p:cNvSpPr>
          <p:nvPr/>
        </p:nvSpPr>
        <p:spPr bwMode="auto">
          <a:xfrm rot="16200000">
            <a:off x="4062413" y="30416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1" name="AutoShape 13"/>
          <p:cNvSpPr>
            <a:spLocks noChangeArrowheads="1"/>
          </p:cNvSpPr>
          <p:nvPr/>
        </p:nvSpPr>
        <p:spPr bwMode="auto">
          <a:xfrm rot="5400000" flipV="1">
            <a:off x="4062413" y="39560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2" name="AutoShape 14"/>
          <p:cNvSpPr>
            <a:spLocks noChangeArrowheads="1"/>
          </p:cNvSpPr>
          <p:nvPr/>
        </p:nvSpPr>
        <p:spPr bwMode="auto">
          <a:xfrm rot="16200000">
            <a:off x="7521575" y="30416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3" name="AutoShape 15"/>
          <p:cNvSpPr>
            <a:spLocks noChangeArrowheads="1"/>
          </p:cNvSpPr>
          <p:nvPr/>
        </p:nvSpPr>
        <p:spPr bwMode="auto">
          <a:xfrm rot="5400000" flipV="1">
            <a:off x="7521575" y="39560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Tree>
    <p:extLst>
      <p:ext uri="{BB962C8B-B14F-4D97-AF65-F5344CB8AC3E}">
        <p14:creationId xmlns:p14="http://schemas.microsoft.com/office/powerpoint/2010/main" val="55491240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5892"/>
                                        </p:tgtEl>
                                        <p:attrNameLst>
                                          <p:attrName>style.visibility</p:attrName>
                                        </p:attrNameLst>
                                      </p:cBhvr>
                                      <p:to>
                                        <p:strVal val="visible"/>
                                      </p:to>
                                    </p:set>
                                    <p:animEffect transition="in" filter="fade">
                                      <p:cBhvr>
                                        <p:cTn id="7" dur="2000"/>
                                        <p:tgtEl>
                                          <p:spTgt spid="16589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7" presetClass="entr" presetSubtype="8" fill="hold" grpId="0" nodeType="clickEffect">
                                  <p:stCondLst>
                                    <p:cond delay="0"/>
                                  </p:stCondLst>
                                  <p:childTnLst>
                                    <p:set>
                                      <p:cBhvr>
                                        <p:cTn id="11" dur="1" fill="hold">
                                          <p:stCondLst>
                                            <p:cond delay="0"/>
                                          </p:stCondLst>
                                        </p:cTn>
                                        <p:tgtEl>
                                          <p:spTgt spid="165898"/>
                                        </p:tgtEl>
                                        <p:attrNameLst>
                                          <p:attrName>style.visibility</p:attrName>
                                        </p:attrNameLst>
                                      </p:cBhvr>
                                      <p:to>
                                        <p:strVal val="visible"/>
                                      </p:to>
                                    </p:set>
                                    <p:anim calcmode="lin" valueType="num">
                                      <p:cBhvr>
                                        <p:cTn id="12" dur="500" fill="hold"/>
                                        <p:tgtEl>
                                          <p:spTgt spid="165898"/>
                                        </p:tgtEl>
                                        <p:attrNameLst>
                                          <p:attrName>ppt_x</p:attrName>
                                        </p:attrNameLst>
                                      </p:cBhvr>
                                      <p:tavLst>
                                        <p:tav tm="0">
                                          <p:val>
                                            <p:strVal val="#ppt_x-#ppt_w/2"/>
                                          </p:val>
                                        </p:tav>
                                        <p:tav tm="100000">
                                          <p:val>
                                            <p:strVal val="#ppt_x"/>
                                          </p:val>
                                        </p:tav>
                                      </p:tavLst>
                                    </p:anim>
                                    <p:anim calcmode="lin" valueType="num">
                                      <p:cBhvr>
                                        <p:cTn id="13" dur="500" fill="hold"/>
                                        <p:tgtEl>
                                          <p:spTgt spid="165898"/>
                                        </p:tgtEl>
                                        <p:attrNameLst>
                                          <p:attrName>ppt_y</p:attrName>
                                        </p:attrNameLst>
                                      </p:cBhvr>
                                      <p:tavLst>
                                        <p:tav tm="0">
                                          <p:val>
                                            <p:strVal val="#ppt_y"/>
                                          </p:val>
                                        </p:tav>
                                        <p:tav tm="100000">
                                          <p:val>
                                            <p:strVal val="#ppt_y"/>
                                          </p:val>
                                        </p:tav>
                                      </p:tavLst>
                                    </p:anim>
                                    <p:anim calcmode="lin" valueType="num">
                                      <p:cBhvr>
                                        <p:cTn id="14" dur="500" fill="hold"/>
                                        <p:tgtEl>
                                          <p:spTgt spid="165898"/>
                                        </p:tgtEl>
                                        <p:attrNameLst>
                                          <p:attrName>ppt_w</p:attrName>
                                        </p:attrNameLst>
                                      </p:cBhvr>
                                      <p:tavLst>
                                        <p:tav tm="0">
                                          <p:val>
                                            <p:fltVal val="0"/>
                                          </p:val>
                                        </p:tav>
                                        <p:tav tm="100000">
                                          <p:val>
                                            <p:strVal val="#ppt_w"/>
                                          </p:val>
                                        </p:tav>
                                      </p:tavLst>
                                    </p:anim>
                                    <p:anim calcmode="lin" valueType="num">
                                      <p:cBhvr>
                                        <p:cTn id="15" dur="500" fill="hold"/>
                                        <p:tgtEl>
                                          <p:spTgt spid="165898"/>
                                        </p:tgtEl>
                                        <p:attrNameLst>
                                          <p:attrName>ppt_h</p:attrName>
                                        </p:attrNameLst>
                                      </p:cBhvr>
                                      <p:tavLst>
                                        <p:tav tm="0">
                                          <p:val>
                                            <p:strVal val="#ppt_h"/>
                                          </p:val>
                                        </p:tav>
                                        <p:tav tm="100000">
                                          <p:val>
                                            <p:strVal val="#ppt_h"/>
                                          </p:val>
                                        </p:tav>
                                      </p:tavLst>
                                    </p:anim>
                                  </p:childTnLst>
                                </p:cTn>
                              </p:par>
                            </p:childTnLst>
                          </p:cTn>
                        </p:par>
                        <p:par>
                          <p:cTn id="16" fill="hold" nodeType="afterGroup">
                            <p:stCondLst>
                              <p:cond delay="500"/>
                            </p:stCondLst>
                            <p:childTnLst>
                              <p:par>
                                <p:cTn id="17" presetID="10" presetClass="entr" presetSubtype="0" fill="hold" grpId="0" nodeType="afterEffect">
                                  <p:stCondLst>
                                    <p:cond delay="0"/>
                                  </p:stCondLst>
                                  <p:childTnLst>
                                    <p:set>
                                      <p:cBhvr>
                                        <p:cTn id="18" dur="1" fill="hold">
                                          <p:stCondLst>
                                            <p:cond delay="0"/>
                                          </p:stCondLst>
                                        </p:cTn>
                                        <p:tgtEl>
                                          <p:spTgt spid="165893"/>
                                        </p:tgtEl>
                                        <p:attrNameLst>
                                          <p:attrName>style.visibility</p:attrName>
                                        </p:attrNameLst>
                                      </p:cBhvr>
                                      <p:to>
                                        <p:strVal val="visible"/>
                                      </p:to>
                                    </p:set>
                                    <p:animEffect transition="in" filter="fade">
                                      <p:cBhvr>
                                        <p:cTn id="19" dur="2000"/>
                                        <p:tgtEl>
                                          <p:spTgt spid="165893"/>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65894"/>
                                        </p:tgtEl>
                                        <p:attrNameLst>
                                          <p:attrName>style.visibility</p:attrName>
                                        </p:attrNameLst>
                                      </p:cBhvr>
                                      <p:to>
                                        <p:strVal val="visible"/>
                                      </p:to>
                                    </p:set>
                                    <p:animEffect transition="in" filter="fade">
                                      <p:cBhvr>
                                        <p:cTn id="24" dur="2000"/>
                                        <p:tgtEl>
                                          <p:spTgt spid="165894"/>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65896"/>
                                        </p:tgtEl>
                                        <p:attrNameLst>
                                          <p:attrName>style.visibility</p:attrName>
                                        </p:attrNameLst>
                                      </p:cBhvr>
                                      <p:to>
                                        <p:strVal val="visible"/>
                                      </p:to>
                                    </p:set>
                                    <p:animEffect transition="in" filter="fade">
                                      <p:cBhvr>
                                        <p:cTn id="29" dur="2000"/>
                                        <p:tgtEl>
                                          <p:spTgt spid="165896"/>
                                        </p:tgtEl>
                                      </p:cBhvr>
                                    </p:animEffect>
                                  </p:childTnLst>
                                </p:cTn>
                              </p:par>
                              <p:par>
                                <p:cTn id="30" presetID="17" presetClass="entr" presetSubtype="4" fill="hold" grpId="0" nodeType="withEffect">
                                  <p:stCondLst>
                                    <p:cond delay="0"/>
                                  </p:stCondLst>
                                  <p:childTnLst>
                                    <p:set>
                                      <p:cBhvr>
                                        <p:cTn id="31" dur="1" fill="hold">
                                          <p:stCondLst>
                                            <p:cond delay="0"/>
                                          </p:stCondLst>
                                        </p:cTn>
                                        <p:tgtEl>
                                          <p:spTgt spid="165900"/>
                                        </p:tgtEl>
                                        <p:attrNameLst>
                                          <p:attrName>style.visibility</p:attrName>
                                        </p:attrNameLst>
                                      </p:cBhvr>
                                      <p:to>
                                        <p:strVal val="visible"/>
                                      </p:to>
                                    </p:set>
                                    <p:anim calcmode="lin" valueType="num">
                                      <p:cBhvr>
                                        <p:cTn id="32" dur="1000" fill="hold"/>
                                        <p:tgtEl>
                                          <p:spTgt spid="165900"/>
                                        </p:tgtEl>
                                        <p:attrNameLst>
                                          <p:attrName>ppt_x</p:attrName>
                                        </p:attrNameLst>
                                      </p:cBhvr>
                                      <p:tavLst>
                                        <p:tav tm="0">
                                          <p:val>
                                            <p:strVal val="#ppt_x"/>
                                          </p:val>
                                        </p:tav>
                                        <p:tav tm="100000">
                                          <p:val>
                                            <p:strVal val="#ppt_x"/>
                                          </p:val>
                                        </p:tav>
                                      </p:tavLst>
                                    </p:anim>
                                    <p:anim calcmode="lin" valueType="num">
                                      <p:cBhvr>
                                        <p:cTn id="33" dur="1000" fill="hold"/>
                                        <p:tgtEl>
                                          <p:spTgt spid="165900"/>
                                        </p:tgtEl>
                                        <p:attrNameLst>
                                          <p:attrName>ppt_y</p:attrName>
                                        </p:attrNameLst>
                                      </p:cBhvr>
                                      <p:tavLst>
                                        <p:tav tm="0">
                                          <p:val>
                                            <p:strVal val="#ppt_y+#ppt_h/2"/>
                                          </p:val>
                                        </p:tav>
                                        <p:tav tm="100000">
                                          <p:val>
                                            <p:strVal val="#ppt_y"/>
                                          </p:val>
                                        </p:tav>
                                      </p:tavLst>
                                    </p:anim>
                                    <p:anim calcmode="lin" valueType="num">
                                      <p:cBhvr>
                                        <p:cTn id="34" dur="1000" fill="hold"/>
                                        <p:tgtEl>
                                          <p:spTgt spid="165900"/>
                                        </p:tgtEl>
                                        <p:attrNameLst>
                                          <p:attrName>ppt_w</p:attrName>
                                        </p:attrNameLst>
                                      </p:cBhvr>
                                      <p:tavLst>
                                        <p:tav tm="0">
                                          <p:val>
                                            <p:strVal val="#ppt_w"/>
                                          </p:val>
                                        </p:tav>
                                        <p:tav tm="100000">
                                          <p:val>
                                            <p:strVal val="#ppt_w"/>
                                          </p:val>
                                        </p:tav>
                                      </p:tavLst>
                                    </p:anim>
                                    <p:anim calcmode="lin" valueType="num">
                                      <p:cBhvr>
                                        <p:cTn id="35" dur="1000" fill="hold"/>
                                        <p:tgtEl>
                                          <p:spTgt spid="165900"/>
                                        </p:tgtEl>
                                        <p:attrNameLst>
                                          <p:attrName>ppt_h</p:attrName>
                                        </p:attrNameLst>
                                      </p:cBhvr>
                                      <p:tavLst>
                                        <p:tav tm="0">
                                          <p:val>
                                            <p:fltVal val="0"/>
                                          </p:val>
                                        </p:tav>
                                        <p:tav tm="100000">
                                          <p:val>
                                            <p:strVal val="#ppt_h"/>
                                          </p:val>
                                        </p:tav>
                                      </p:tavLst>
                                    </p:anim>
                                  </p:childTnLst>
                                </p:cTn>
                              </p:par>
                              <p:par>
                                <p:cTn id="36" presetID="17" presetClass="entr" presetSubtype="1" fill="hold" grpId="0" nodeType="withEffect">
                                  <p:stCondLst>
                                    <p:cond delay="0"/>
                                  </p:stCondLst>
                                  <p:childTnLst>
                                    <p:set>
                                      <p:cBhvr>
                                        <p:cTn id="37" dur="1" fill="hold">
                                          <p:stCondLst>
                                            <p:cond delay="0"/>
                                          </p:stCondLst>
                                        </p:cTn>
                                        <p:tgtEl>
                                          <p:spTgt spid="165901"/>
                                        </p:tgtEl>
                                        <p:attrNameLst>
                                          <p:attrName>style.visibility</p:attrName>
                                        </p:attrNameLst>
                                      </p:cBhvr>
                                      <p:to>
                                        <p:strVal val="visible"/>
                                      </p:to>
                                    </p:set>
                                    <p:anim calcmode="lin" valueType="num">
                                      <p:cBhvr>
                                        <p:cTn id="38" dur="1000" fill="hold"/>
                                        <p:tgtEl>
                                          <p:spTgt spid="165901"/>
                                        </p:tgtEl>
                                        <p:attrNameLst>
                                          <p:attrName>ppt_x</p:attrName>
                                        </p:attrNameLst>
                                      </p:cBhvr>
                                      <p:tavLst>
                                        <p:tav tm="0">
                                          <p:val>
                                            <p:strVal val="#ppt_x"/>
                                          </p:val>
                                        </p:tav>
                                        <p:tav tm="100000">
                                          <p:val>
                                            <p:strVal val="#ppt_x"/>
                                          </p:val>
                                        </p:tav>
                                      </p:tavLst>
                                    </p:anim>
                                    <p:anim calcmode="lin" valueType="num">
                                      <p:cBhvr>
                                        <p:cTn id="39" dur="1000" fill="hold"/>
                                        <p:tgtEl>
                                          <p:spTgt spid="165901"/>
                                        </p:tgtEl>
                                        <p:attrNameLst>
                                          <p:attrName>ppt_y</p:attrName>
                                        </p:attrNameLst>
                                      </p:cBhvr>
                                      <p:tavLst>
                                        <p:tav tm="0">
                                          <p:val>
                                            <p:strVal val="#ppt_y-#ppt_h/2"/>
                                          </p:val>
                                        </p:tav>
                                        <p:tav tm="100000">
                                          <p:val>
                                            <p:strVal val="#ppt_y"/>
                                          </p:val>
                                        </p:tav>
                                      </p:tavLst>
                                    </p:anim>
                                    <p:anim calcmode="lin" valueType="num">
                                      <p:cBhvr>
                                        <p:cTn id="40" dur="1000" fill="hold"/>
                                        <p:tgtEl>
                                          <p:spTgt spid="165901"/>
                                        </p:tgtEl>
                                        <p:attrNameLst>
                                          <p:attrName>ppt_w</p:attrName>
                                        </p:attrNameLst>
                                      </p:cBhvr>
                                      <p:tavLst>
                                        <p:tav tm="0">
                                          <p:val>
                                            <p:strVal val="#ppt_w"/>
                                          </p:val>
                                        </p:tav>
                                        <p:tav tm="100000">
                                          <p:val>
                                            <p:strVal val="#ppt_w"/>
                                          </p:val>
                                        </p:tav>
                                      </p:tavLst>
                                    </p:anim>
                                    <p:anim calcmode="lin" valueType="num">
                                      <p:cBhvr>
                                        <p:cTn id="41" dur="1000" fill="hold"/>
                                        <p:tgtEl>
                                          <p:spTgt spid="165901"/>
                                        </p:tgtEl>
                                        <p:attrNameLst>
                                          <p:attrName>ppt_h</p:attrName>
                                        </p:attrNameLst>
                                      </p:cBhvr>
                                      <p:tavLst>
                                        <p:tav tm="0">
                                          <p:val>
                                            <p:fltVal val="0"/>
                                          </p:val>
                                        </p:tav>
                                        <p:tav tm="100000">
                                          <p:val>
                                            <p:strVal val="#ppt_h"/>
                                          </p:val>
                                        </p:tav>
                                      </p:tavLst>
                                    </p:anim>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65897"/>
                                        </p:tgtEl>
                                        <p:attrNameLst>
                                          <p:attrName>style.visibility</p:attrName>
                                        </p:attrNameLst>
                                      </p:cBhvr>
                                      <p:to>
                                        <p:strVal val="visible"/>
                                      </p:to>
                                    </p:set>
                                    <p:animEffect transition="in" filter="fade">
                                      <p:cBhvr>
                                        <p:cTn id="46" dur="2000"/>
                                        <p:tgtEl>
                                          <p:spTgt spid="165897"/>
                                        </p:tgtEl>
                                      </p:cBhvr>
                                    </p:animEffect>
                                  </p:childTnLst>
                                </p:cTn>
                              </p:par>
                              <p:par>
                                <p:cTn id="47" presetID="17" presetClass="entr" presetSubtype="4" fill="hold" grpId="0" nodeType="withEffect">
                                  <p:stCondLst>
                                    <p:cond delay="0"/>
                                  </p:stCondLst>
                                  <p:childTnLst>
                                    <p:set>
                                      <p:cBhvr>
                                        <p:cTn id="48" dur="1" fill="hold">
                                          <p:stCondLst>
                                            <p:cond delay="0"/>
                                          </p:stCondLst>
                                        </p:cTn>
                                        <p:tgtEl>
                                          <p:spTgt spid="165902"/>
                                        </p:tgtEl>
                                        <p:attrNameLst>
                                          <p:attrName>style.visibility</p:attrName>
                                        </p:attrNameLst>
                                      </p:cBhvr>
                                      <p:to>
                                        <p:strVal val="visible"/>
                                      </p:to>
                                    </p:set>
                                    <p:anim calcmode="lin" valueType="num">
                                      <p:cBhvr>
                                        <p:cTn id="49" dur="1000" fill="hold"/>
                                        <p:tgtEl>
                                          <p:spTgt spid="165902"/>
                                        </p:tgtEl>
                                        <p:attrNameLst>
                                          <p:attrName>ppt_x</p:attrName>
                                        </p:attrNameLst>
                                      </p:cBhvr>
                                      <p:tavLst>
                                        <p:tav tm="0">
                                          <p:val>
                                            <p:strVal val="#ppt_x"/>
                                          </p:val>
                                        </p:tav>
                                        <p:tav tm="100000">
                                          <p:val>
                                            <p:strVal val="#ppt_x"/>
                                          </p:val>
                                        </p:tav>
                                      </p:tavLst>
                                    </p:anim>
                                    <p:anim calcmode="lin" valueType="num">
                                      <p:cBhvr>
                                        <p:cTn id="50" dur="1000" fill="hold"/>
                                        <p:tgtEl>
                                          <p:spTgt spid="165902"/>
                                        </p:tgtEl>
                                        <p:attrNameLst>
                                          <p:attrName>ppt_y</p:attrName>
                                        </p:attrNameLst>
                                      </p:cBhvr>
                                      <p:tavLst>
                                        <p:tav tm="0">
                                          <p:val>
                                            <p:strVal val="#ppt_y+#ppt_h/2"/>
                                          </p:val>
                                        </p:tav>
                                        <p:tav tm="100000">
                                          <p:val>
                                            <p:strVal val="#ppt_y"/>
                                          </p:val>
                                        </p:tav>
                                      </p:tavLst>
                                    </p:anim>
                                    <p:anim calcmode="lin" valueType="num">
                                      <p:cBhvr>
                                        <p:cTn id="51" dur="1000" fill="hold"/>
                                        <p:tgtEl>
                                          <p:spTgt spid="165902"/>
                                        </p:tgtEl>
                                        <p:attrNameLst>
                                          <p:attrName>ppt_w</p:attrName>
                                        </p:attrNameLst>
                                      </p:cBhvr>
                                      <p:tavLst>
                                        <p:tav tm="0">
                                          <p:val>
                                            <p:strVal val="#ppt_w"/>
                                          </p:val>
                                        </p:tav>
                                        <p:tav tm="100000">
                                          <p:val>
                                            <p:strVal val="#ppt_w"/>
                                          </p:val>
                                        </p:tav>
                                      </p:tavLst>
                                    </p:anim>
                                    <p:anim calcmode="lin" valueType="num">
                                      <p:cBhvr>
                                        <p:cTn id="52" dur="1000" fill="hold"/>
                                        <p:tgtEl>
                                          <p:spTgt spid="165902"/>
                                        </p:tgtEl>
                                        <p:attrNameLst>
                                          <p:attrName>ppt_h</p:attrName>
                                        </p:attrNameLst>
                                      </p:cBhvr>
                                      <p:tavLst>
                                        <p:tav tm="0">
                                          <p:val>
                                            <p:fltVal val="0"/>
                                          </p:val>
                                        </p:tav>
                                        <p:tav tm="100000">
                                          <p:val>
                                            <p:strVal val="#ppt_h"/>
                                          </p:val>
                                        </p:tav>
                                      </p:tavLst>
                                    </p:anim>
                                  </p:childTnLst>
                                </p:cTn>
                              </p:par>
                              <p:par>
                                <p:cTn id="53" presetID="17" presetClass="entr" presetSubtype="1" fill="hold" grpId="0" nodeType="withEffect">
                                  <p:stCondLst>
                                    <p:cond delay="0"/>
                                  </p:stCondLst>
                                  <p:childTnLst>
                                    <p:set>
                                      <p:cBhvr>
                                        <p:cTn id="54" dur="1" fill="hold">
                                          <p:stCondLst>
                                            <p:cond delay="0"/>
                                          </p:stCondLst>
                                        </p:cTn>
                                        <p:tgtEl>
                                          <p:spTgt spid="165903"/>
                                        </p:tgtEl>
                                        <p:attrNameLst>
                                          <p:attrName>style.visibility</p:attrName>
                                        </p:attrNameLst>
                                      </p:cBhvr>
                                      <p:to>
                                        <p:strVal val="visible"/>
                                      </p:to>
                                    </p:set>
                                    <p:anim calcmode="lin" valueType="num">
                                      <p:cBhvr>
                                        <p:cTn id="55" dur="1000" fill="hold"/>
                                        <p:tgtEl>
                                          <p:spTgt spid="165903"/>
                                        </p:tgtEl>
                                        <p:attrNameLst>
                                          <p:attrName>ppt_x</p:attrName>
                                        </p:attrNameLst>
                                      </p:cBhvr>
                                      <p:tavLst>
                                        <p:tav tm="0">
                                          <p:val>
                                            <p:strVal val="#ppt_x"/>
                                          </p:val>
                                        </p:tav>
                                        <p:tav tm="100000">
                                          <p:val>
                                            <p:strVal val="#ppt_x"/>
                                          </p:val>
                                        </p:tav>
                                      </p:tavLst>
                                    </p:anim>
                                    <p:anim calcmode="lin" valueType="num">
                                      <p:cBhvr>
                                        <p:cTn id="56" dur="1000" fill="hold"/>
                                        <p:tgtEl>
                                          <p:spTgt spid="165903"/>
                                        </p:tgtEl>
                                        <p:attrNameLst>
                                          <p:attrName>ppt_y</p:attrName>
                                        </p:attrNameLst>
                                      </p:cBhvr>
                                      <p:tavLst>
                                        <p:tav tm="0">
                                          <p:val>
                                            <p:strVal val="#ppt_y-#ppt_h/2"/>
                                          </p:val>
                                        </p:tav>
                                        <p:tav tm="100000">
                                          <p:val>
                                            <p:strVal val="#ppt_y"/>
                                          </p:val>
                                        </p:tav>
                                      </p:tavLst>
                                    </p:anim>
                                    <p:anim calcmode="lin" valueType="num">
                                      <p:cBhvr>
                                        <p:cTn id="57" dur="1000" fill="hold"/>
                                        <p:tgtEl>
                                          <p:spTgt spid="165903"/>
                                        </p:tgtEl>
                                        <p:attrNameLst>
                                          <p:attrName>ppt_w</p:attrName>
                                        </p:attrNameLst>
                                      </p:cBhvr>
                                      <p:tavLst>
                                        <p:tav tm="0">
                                          <p:val>
                                            <p:strVal val="#ppt_w"/>
                                          </p:val>
                                        </p:tav>
                                        <p:tav tm="100000">
                                          <p:val>
                                            <p:strVal val="#ppt_w"/>
                                          </p:val>
                                        </p:tav>
                                      </p:tavLst>
                                    </p:anim>
                                    <p:anim calcmode="lin" valueType="num">
                                      <p:cBhvr>
                                        <p:cTn id="58" dur="1000" fill="hold"/>
                                        <p:tgtEl>
                                          <p:spTgt spid="165903"/>
                                        </p:tgtEl>
                                        <p:attrNameLst>
                                          <p:attrName>ppt_h</p:attrName>
                                        </p:attrNameLst>
                                      </p:cBhvr>
                                      <p:tavLst>
                                        <p:tav tm="0">
                                          <p:val>
                                            <p:fltVal val="0"/>
                                          </p:val>
                                        </p:tav>
                                        <p:tav tm="100000">
                                          <p:val>
                                            <p:strVal val="#ppt_h"/>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17" presetClass="entr" presetSubtype="8" fill="hold" grpId="0" nodeType="clickEffect">
                                  <p:stCondLst>
                                    <p:cond delay="0"/>
                                  </p:stCondLst>
                                  <p:childTnLst>
                                    <p:set>
                                      <p:cBhvr>
                                        <p:cTn id="62" dur="1" fill="hold">
                                          <p:stCondLst>
                                            <p:cond delay="0"/>
                                          </p:stCondLst>
                                        </p:cTn>
                                        <p:tgtEl>
                                          <p:spTgt spid="165899"/>
                                        </p:tgtEl>
                                        <p:attrNameLst>
                                          <p:attrName>style.visibility</p:attrName>
                                        </p:attrNameLst>
                                      </p:cBhvr>
                                      <p:to>
                                        <p:strVal val="visible"/>
                                      </p:to>
                                    </p:set>
                                    <p:anim calcmode="lin" valueType="num">
                                      <p:cBhvr>
                                        <p:cTn id="63" dur="500" fill="hold"/>
                                        <p:tgtEl>
                                          <p:spTgt spid="165899"/>
                                        </p:tgtEl>
                                        <p:attrNameLst>
                                          <p:attrName>ppt_x</p:attrName>
                                        </p:attrNameLst>
                                      </p:cBhvr>
                                      <p:tavLst>
                                        <p:tav tm="0">
                                          <p:val>
                                            <p:strVal val="#ppt_x-#ppt_w/2"/>
                                          </p:val>
                                        </p:tav>
                                        <p:tav tm="100000">
                                          <p:val>
                                            <p:strVal val="#ppt_x"/>
                                          </p:val>
                                        </p:tav>
                                      </p:tavLst>
                                    </p:anim>
                                    <p:anim calcmode="lin" valueType="num">
                                      <p:cBhvr>
                                        <p:cTn id="64" dur="500" fill="hold"/>
                                        <p:tgtEl>
                                          <p:spTgt spid="165899"/>
                                        </p:tgtEl>
                                        <p:attrNameLst>
                                          <p:attrName>ppt_y</p:attrName>
                                        </p:attrNameLst>
                                      </p:cBhvr>
                                      <p:tavLst>
                                        <p:tav tm="0">
                                          <p:val>
                                            <p:strVal val="#ppt_y"/>
                                          </p:val>
                                        </p:tav>
                                        <p:tav tm="100000">
                                          <p:val>
                                            <p:strVal val="#ppt_y"/>
                                          </p:val>
                                        </p:tav>
                                      </p:tavLst>
                                    </p:anim>
                                    <p:anim calcmode="lin" valueType="num">
                                      <p:cBhvr>
                                        <p:cTn id="65" dur="500" fill="hold"/>
                                        <p:tgtEl>
                                          <p:spTgt spid="165899"/>
                                        </p:tgtEl>
                                        <p:attrNameLst>
                                          <p:attrName>ppt_w</p:attrName>
                                        </p:attrNameLst>
                                      </p:cBhvr>
                                      <p:tavLst>
                                        <p:tav tm="0">
                                          <p:val>
                                            <p:fltVal val="0"/>
                                          </p:val>
                                        </p:tav>
                                        <p:tav tm="100000">
                                          <p:val>
                                            <p:strVal val="#ppt_w"/>
                                          </p:val>
                                        </p:tav>
                                      </p:tavLst>
                                    </p:anim>
                                    <p:anim calcmode="lin" valueType="num">
                                      <p:cBhvr>
                                        <p:cTn id="66" dur="500" fill="hold"/>
                                        <p:tgtEl>
                                          <p:spTgt spid="165899"/>
                                        </p:tgtEl>
                                        <p:attrNameLst>
                                          <p:attrName>ppt_h</p:attrName>
                                        </p:attrNameLst>
                                      </p:cBhvr>
                                      <p:tavLst>
                                        <p:tav tm="0">
                                          <p:val>
                                            <p:strVal val="#ppt_h"/>
                                          </p:val>
                                        </p:tav>
                                        <p:tav tm="100000">
                                          <p:val>
                                            <p:strVal val="#ppt_h"/>
                                          </p:val>
                                        </p:tav>
                                      </p:tavLst>
                                    </p:anim>
                                  </p:childTnLst>
                                </p:cTn>
                              </p:par>
                            </p:childTnLst>
                          </p:cTn>
                        </p:par>
                        <p:par>
                          <p:cTn id="67" fill="hold" nodeType="afterGroup">
                            <p:stCondLst>
                              <p:cond delay="500"/>
                            </p:stCondLst>
                            <p:childTnLst>
                              <p:par>
                                <p:cTn id="68" presetID="10" presetClass="entr" presetSubtype="0" fill="hold" grpId="0" nodeType="afterEffect">
                                  <p:stCondLst>
                                    <p:cond delay="0"/>
                                  </p:stCondLst>
                                  <p:childTnLst>
                                    <p:set>
                                      <p:cBhvr>
                                        <p:cTn id="69" dur="1" fill="hold">
                                          <p:stCondLst>
                                            <p:cond delay="0"/>
                                          </p:stCondLst>
                                        </p:cTn>
                                        <p:tgtEl>
                                          <p:spTgt spid="165895"/>
                                        </p:tgtEl>
                                        <p:attrNameLst>
                                          <p:attrName>style.visibility</p:attrName>
                                        </p:attrNameLst>
                                      </p:cBhvr>
                                      <p:to>
                                        <p:strVal val="visible"/>
                                      </p:to>
                                    </p:set>
                                    <p:animEffect transition="in" filter="fade">
                                      <p:cBhvr>
                                        <p:cTn id="70" dur="2000"/>
                                        <p:tgtEl>
                                          <p:spTgt spid="1658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892" grpId="0" animBg="1"/>
      <p:bldP spid="165893" grpId="0" animBg="1"/>
      <p:bldP spid="165894" grpId="0" animBg="1"/>
      <p:bldP spid="165895" grpId="0" animBg="1"/>
      <p:bldP spid="165896" grpId="0"/>
      <p:bldP spid="165897" grpId="0"/>
      <p:bldP spid="165898" grpId="0" animBg="1"/>
      <p:bldP spid="165899" grpId="0" animBg="1"/>
      <p:bldP spid="165900" grpId="0" animBg="1"/>
      <p:bldP spid="165901" grpId="0" animBg="1"/>
      <p:bldP spid="165902" grpId="0" animBg="1"/>
      <p:bldP spid="16590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p:txBody>
          <a:bodyPr>
            <a:normAutofit/>
          </a:bodyPr>
          <a:lstStyle/>
          <a:p>
            <a:r>
              <a:rPr lang="en-US" sz="6000" dirty="0"/>
              <a:t>CS and CR</a:t>
            </a:r>
          </a:p>
        </p:txBody>
      </p:sp>
      <p:sp>
        <p:nvSpPr>
          <p:cNvPr id="20482" name="Rectangle 3"/>
          <p:cNvSpPr>
            <a:spLocks noGrp="1" noChangeArrowheads="1"/>
          </p:cNvSpPr>
          <p:nvPr>
            <p:ph idx="1"/>
          </p:nvPr>
        </p:nvSpPr>
        <p:spPr>
          <a:xfrm>
            <a:off x="609600" y="1417638"/>
            <a:ext cx="10972800" cy="4529137"/>
          </a:xfrm>
        </p:spPr>
        <p:txBody>
          <a:bodyPr>
            <a:normAutofit lnSpcReduction="10000"/>
          </a:bodyPr>
          <a:lstStyle/>
          <a:p>
            <a:r>
              <a:rPr lang="en-US" dirty="0"/>
              <a:t>To achieve conditioning, a </a:t>
            </a:r>
            <a:r>
              <a:rPr lang="en-US" b="1" dirty="0">
                <a:solidFill>
                  <a:schemeClr val="accent2"/>
                </a:solidFill>
              </a:rPr>
              <a:t>tone (neutral stimulus)</a:t>
            </a:r>
            <a:r>
              <a:rPr lang="en-US" dirty="0">
                <a:solidFill>
                  <a:schemeClr val="accent2"/>
                </a:solidFill>
              </a:rPr>
              <a:t> </a:t>
            </a:r>
            <a:r>
              <a:rPr lang="en-US" dirty="0"/>
              <a:t>is presented just before the </a:t>
            </a:r>
            <a:r>
              <a:rPr lang="en-US" b="1" dirty="0">
                <a:solidFill>
                  <a:schemeClr val="accent4"/>
                </a:solidFill>
              </a:rPr>
              <a:t>meat powder (UCS) </a:t>
            </a:r>
            <a:r>
              <a:rPr lang="en-US" dirty="0"/>
              <a:t>for several trials.</a:t>
            </a:r>
            <a:br>
              <a:rPr lang="en-US" dirty="0"/>
            </a:br>
            <a:endParaRPr lang="en-US" dirty="0"/>
          </a:p>
          <a:p>
            <a:r>
              <a:rPr lang="en-US" dirty="0"/>
              <a:t>Once the dog</a:t>
            </a:r>
            <a:r>
              <a:rPr lang="en-US" dirty="0">
                <a:solidFill>
                  <a:schemeClr val="accent5"/>
                </a:solidFill>
              </a:rPr>
              <a:t> </a:t>
            </a:r>
            <a:r>
              <a:rPr lang="en-US" b="1" dirty="0">
                <a:solidFill>
                  <a:schemeClr val="accent5"/>
                </a:solidFill>
              </a:rPr>
              <a:t>starts to salivate to the sound of the tone (conditioning)</a:t>
            </a:r>
            <a:r>
              <a:rPr lang="en-US" b="1" dirty="0"/>
              <a:t> </a:t>
            </a:r>
            <a:r>
              <a:rPr lang="en-US" dirty="0"/>
              <a:t>before the food is put in its mouth, the tone is now called the </a:t>
            </a:r>
            <a:r>
              <a:rPr lang="en-US" b="1" dirty="0"/>
              <a:t>conditioned stimulus (CS)</a:t>
            </a:r>
            <a:r>
              <a:rPr lang="en-US" dirty="0"/>
              <a:t>.</a:t>
            </a:r>
            <a:br>
              <a:rPr lang="en-US" dirty="0"/>
            </a:br>
            <a:endParaRPr lang="en-US" dirty="0"/>
          </a:p>
          <a:p>
            <a:r>
              <a:rPr lang="en-US" dirty="0"/>
              <a:t>The learned response to the conditioned stimulus is called the </a:t>
            </a:r>
            <a:r>
              <a:rPr lang="en-US" b="1" dirty="0"/>
              <a:t>conditioned response (CR). </a:t>
            </a:r>
          </a:p>
        </p:txBody>
      </p:sp>
    </p:spTree>
    <p:extLst>
      <p:ext uri="{BB962C8B-B14F-4D97-AF65-F5344CB8AC3E}">
        <p14:creationId xmlns:p14="http://schemas.microsoft.com/office/powerpoint/2010/main" val="260066515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482">
                                            <p:txEl>
                                              <p:pRg st="0" end="0"/>
                                            </p:txEl>
                                          </p:spTgt>
                                        </p:tgtEl>
                                        <p:attrNameLst>
                                          <p:attrName>style.visibility</p:attrName>
                                        </p:attrNameLst>
                                      </p:cBhvr>
                                      <p:to>
                                        <p:strVal val="visible"/>
                                      </p:to>
                                    </p:set>
                                    <p:animEffect transition="in" filter="fade">
                                      <p:cBhvr>
                                        <p:cTn id="7" dur="1000"/>
                                        <p:tgtEl>
                                          <p:spTgt spid="20482">
                                            <p:txEl>
                                              <p:pRg st="0" end="0"/>
                                            </p:txEl>
                                          </p:spTgt>
                                        </p:tgtEl>
                                      </p:cBhvr>
                                    </p:animEffect>
                                    <p:anim calcmode="lin" valueType="num">
                                      <p:cBhvr>
                                        <p:cTn id="8" dur="1000" fill="hold"/>
                                        <p:tgtEl>
                                          <p:spTgt spid="2048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0482">
                                            <p:txEl>
                                              <p:pRg st="1" end="1"/>
                                            </p:txEl>
                                          </p:spTgt>
                                        </p:tgtEl>
                                        <p:attrNameLst>
                                          <p:attrName>style.visibility</p:attrName>
                                        </p:attrNameLst>
                                      </p:cBhvr>
                                      <p:to>
                                        <p:strVal val="visible"/>
                                      </p:to>
                                    </p:set>
                                    <p:animEffect transition="in" filter="fade">
                                      <p:cBhvr>
                                        <p:cTn id="14" dur="1000"/>
                                        <p:tgtEl>
                                          <p:spTgt spid="20482">
                                            <p:txEl>
                                              <p:pRg st="1" end="1"/>
                                            </p:txEl>
                                          </p:spTgt>
                                        </p:tgtEl>
                                      </p:cBhvr>
                                    </p:animEffect>
                                    <p:anim calcmode="lin" valueType="num">
                                      <p:cBhvr>
                                        <p:cTn id="15" dur="1000" fill="hold"/>
                                        <p:tgtEl>
                                          <p:spTgt spid="2048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048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0482">
                                            <p:txEl>
                                              <p:pRg st="2" end="2"/>
                                            </p:txEl>
                                          </p:spTgt>
                                        </p:tgtEl>
                                        <p:attrNameLst>
                                          <p:attrName>style.visibility</p:attrName>
                                        </p:attrNameLst>
                                      </p:cBhvr>
                                      <p:to>
                                        <p:strVal val="visible"/>
                                      </p:to>
                                    </p:set>
                                    <p:animEffect transition="in" filter="fade">
                                      <p:cBhvr>
                                        <p:cTn id="21" dur="1000"/>
                                        <p:tgtEl>
                                          <p:spTgt spid="20482">
                                            <p:txEl>
                                              <p:pRg st="2" end="2"/>
                                            </p:txEl>
                                          </p:spTgt>
                                        </p:tgtEl>
                                      </p:cBhvr>
                                    </p:animEffect>
                                    <p:anim calcmode="lin" valueType="num">
                                      <p:cBhvr>
                                        <p:cTn id="22" dur="1000" fill="hold"/>
                                        <p:tgtEl>
                                          <p:spTgt spid="2048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048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Title 1"/>
          <p:cNvSpPr>
            <a:spLocks noGrp="1"/>
          </p:cNvSpPr>
          <p:nvPr>
            <p:ph type="title"/>
          </p:nvPr>
        </p:nvSpPr>
        <p:spPr>
          <a:xfrm>
            <a:off x="417095" y="0"/>
            <a:ext cx="10972800" cy="1295400"/>
          </a:xfrm>
        </p:spPr>
        <p:txBody>
          <a:bodyPr>
            <a:normAutofit/>
          </a:bodyPr>
          <a:lstStyle/>
          <a:p>
            <a:r>
              <a:rPr lang="en-US" sz="3600" dirty="0"/>
              <a:t>A Classical Conditioning Experiment</a:t>
            </a:r>
          </a:p>
        </p:txBody>
      </p:sp>
      <p:pic>
        <p:nvPicPr>
          <p:cNvPr id="5" name="Picture 3" descr="Griggs4e_4UN03.jpg"/>
          <p:cNvPicPr>
            <a:picLocks noChangeAspect="1"/>
          </p:cNvPicPr>
          <p:nvPr/>
        </p:nvPicPr>
        <p:blipFill rotWithShape="1">
          <a:blip r:embed="rId3">
            <a:extLst>
              <a:ext uri="{28A0092B-C50C-407E-A947-70E740481C1C}">
                <a14:useLocalDpi xmlns:a14="http://schemas.microsoft.com/office/drawing/2010/main" val="0"/>
              </a:ext>
            </a:extLst>
          </a:blip>
          <a:srcRect b="22917"/>
          <a:stretch/>
        </p:blipFill>
        <p:spPr bwMode="auto">
          <a:xfrm>
            <a:off x="534186" y="1249837"/>
            <a:ext cx="7544200" cy="4762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extBox 1"/>
          <p:cNvSpPr txBox="1"/>
          <p:nvPr/>
        </p:nvSpPr>
        <p:spPr>
          <a:xfrm>
            <a:off x="8436990" y="301658"/>
            <a:ext cx="3619892" cy="6555641"/>
          </a:xfrm>
          <a:prstGeom prst="rect">
            <a:avLst/>
          </a:prstGeom>
          <a:noFill/>
        </p:spPr>
        <p:txBody>
          <a:bodyPr wrap="square" rtlCol="0">
            <a:spAutoFit/>
          </a:bodyPr>
          <a:lstStyle/>
          <a:p>
            <a:r>
              <a:rPr lang="en-GB" sz="2400" dirty="0"/>
              <a:t>Could we condition a person to respond in a specific manner to a specific stimulus?</a:t>
            </a:r>
          </a:p>
          <a:p>
            <a:endParaRPr lang="en-GB" sz="2400" dirty="0"/>
          </a:p>
          <a:p>
            <a:r>
              <a:rPr lang="en-GB" sz="2400" dirty="0"/>
              <a:t>How about conditioning a person to expect a slap across the face every time they hear a tone?</a:t>
            </a:r>
          </a:p>
          <a:p>
            <a:endParaRPr lang="en-GB" sz="2400" dirty="0"/>
          </a:p>
          <a:p>
            <a:r>
              <a:rPr lang="en-GB" sz="2400" dirty="0"/>
              <a:t>In the 1920s Earnest </a:t>
            </a:r>
            <a:r>
              <a:rPr lang="en-GB" sz="2400" dirty="0" err="1"/>
              <a:t>Hilgard</a:t>
            </a:r>
            <a:r>
              <a:rPr lang="en-GB" sz="2400" dirty="0"/>
              <a:t> became conditioned to blink at the sound of a tone in anticipation of a slap across the face</a:t>
            </a:r>
          </a:p>
          <a:p>
            <a:endParaRPr lang="en-GB" dirty="0"/>
          </a:p>
          <a:p>
            <a:endParaRPr lang="en-GB" dirty="0"/>
          </a:p>
        </p:txBody>
      </p:sp>
    </p:spTree>
    <p:extLst>
      <p:ext uri="{BB962C8B-B14F-4D97-AF65-F5344CB8AC3E}">
        <p14:creationId xmlns:p14="http://schemas.microsoft.com/office/powerpoint/2010/main" val="75402599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p:nvPr>
        </p:nvSpPr>
        <p:spPr>
          <a:xfrm>
            <a:off x="465221" y="0"/>
            <a:ext cx="10972800" cy="1295400"/>
          </a:xfrm>
        </p:spPr>
        <p:txBody>
          <a:bodyPr>
            <a:normAutofit/>
          </a:bodyPr>
          <a:lstStyle/>
          <a:p>
            <a:r>
              <a:rPr lang="en-US" sz="6000" dirty="0"/>
              <a:t>The </a:t>
            </a:r>
            <a:r>
              <a:rPr lang="ja-JP" altLang="en-US" sz="6000" dirty="0"/>
              <a:t>“</a:t>
            </a:r>
            <a:r>
              <a:rPr lang="en-US" altLang="ja-JP" sz="6000" dirty="0"/>
              <a:t>Little Albert</a:t>
            </a:r>
            <a:r>
              <a:rPr lang="ja-JP" altLang="en-US" sz="6000" dirty="0"/>
              <a:t>”</a:t>
            </a:r>
            <a:r>
              <a:rPr lang="en-US" altLang="ja-JP" sz="6000" dirty="0"/>
              <a:t> Study</a:t>
            </a:r>
            <a:endParaRPr lang="en-US" sz="6000"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404324135"/>
              </p:ext>
            </p:extLst>
          </p:nvPr>
        </p:nvGraphicFramePr>
        <p:xfrm>
          <a:off x="1991590" y="1153391"/>
          <a:ext cx="9739746" cy="50729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764134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494FF8B2-3318-0E4F-9502-0DA588B611D6}"/>
                                            </p:graphicEl>
                                          </p:spTgt>
                                        </p:tgtEl>
                                        <p:attrNameLst>
                                          <p:attrName>style.visibility</p:attrName>
                                        </p:attrNameLst>
                                      </p:cBhvr>
                                      <p:to>
                                        <p:strVal val="visible"/>
                                      </p:to>
                                    </p:set>
                                    <p:animEffect transition="in" filter="fade">
                                      <p:cBhvr>
                                        <p:cTn id="7" dur="1000"/>
                                        <p:tgtEl>
                                          <p:spTgt spid="2">
                                            <p:graphicEl>
                                              <a:dgm id="{494FF8B2-3318-0E4F-9502-0DA588B611D6}"/>
                                            </p:graphicEl>
                                          </p:spTgt>
                                        </p:tgtEl>
                                      </p:cBhvr>
                                    </p:animEffect>
                                    <p:anim calcmode="lin" valueType="num">
                                      <p:cBhvr>
                                        <p:cTn id="8" dur="1000" fill="hold"/>
                                        <p:tgtEl>
                                          <p:spTgt spid="2">
                                            <p:graphicEl>
                                              <a:dgm id="{494FF8B2-3318-0E4F-9502-0DA588B611D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494FF8B2-3318-0E4F-9502-0DA588B611D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2DE6418-BC3F-AE4D-960F-D2852667CDCC}"/>
                                            </p:graphicEl>
                                          </p:spTgt>
                                        </p:tgtEl>
                                        <p:attrNameLst>
                                          <p:attrName>style.visibility</p:attrName>
                                        </p:attrNameLst>
                                      </p:cBhvr>
                                      <p:to>
                                        <p:strVal val="visible"/>
                                      </p:to>
                                    </p:set>
                                    <p:animEffect transition="in" filter="fade">
                                      <p:cBhvr>
                                        <p:cTn id="14" dur="1000"/>
                                        <p:tgtEl>
                                          <p:spTgt spid="2">
                                            <p:graphicEl>
                                              <a:dgm id="{A2DE6418-BC3F-AE4D-960F-D2852667CDCC}"/>
                                            </p:graphicEl>
                                          </p:spTgt>
                                        </p:tgtEl>
                                      </p:cBhvr>
                                    </p:animEffect>
                                    <p:anim calcmode="lin" valueType="num">
                                      <p:cBhvr>
                                        <p:cTn id="15" dur="1000" fill="hold"/>
                                        <p:tgtEl>
                                          <p:spTgt spid="2">
                                            <p:graphicEl>
                                              <a:dgm id="{A2DE6418-BC3F-AE4D-960F-D2852667CDCC}"/>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2DE6418-BC3F-AE4D-960F-D2852667CDCC}"/>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
                                            <p:graphicEl>
                                              <a:dgm id="{AC41DF57-3C78-D840-81E9-791D17295DD6}"/>
                                            </p:graphicEl>
                                          </p:spTgt>
                                        </p:tgtEl>
                                        <p:attrNameLst>
                                          <p:attrName>style.visibility</p:attrName>
                                        </p:attrNameLst>
                                      </p:cBhvr>
                                      <p:to>
                                        <p:strVal val="visible"/>
                                      </p:to>
                                    </p:set>
                                    <p:animEffect transition="in" filter="fade">
                                      <p:cBhvr>
                                        <p:cTn id="19" dur="1000"/>
                                        <p:tgtEl>
                                          <p:spTgt spid="2">
                                            <p:graphicEl>
                                              <a:dgm id="{AC41DF57-3C78-D840-81E9-791D17295DD6}"/>
                                            </p:graphicEl>
                                          </p:spTgt>
                                        </p:tgtEl>
                                      </p:cBhvr>
                                    </p:animEffect>
                                    <p:anim calcmode="lin" valueType="num">
                                      <p:cBhvr>
                                        <p:cTn id="20" dur="1000" fill="hold"/>
                                        <p:tgtEl>
                                          <p:spTgt spid="2">
                                            <p:graphicEl>
                                              <a:dgm id="{AC41DF57-3C78-D840-81E9-791D17295DD6}"/>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AC41DF57-3C78-D840-81E9-791D17295DD6}"/>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
                                            <p:graphicEl>
                                              <a:dgm id="{7BD4D944-6B90-004A-A79D-FFC3AEA1978A}"/>
                                            </p:graphicEl>
                                          </p:spTgt>
                                        </p:tgtEl>
                                        <p:attrNameLst>
                                          <p:attrName>style.visibility</p:attrName>
                                        </p:attrNameLst>
                                      </p:cBhvr>
                                      <p:to>
                                        <p:strVal val="visible"/>
                                      </p:to>
                                    </p:set>
                                    <p:animEffect transition="in" filter="fade">
                                      <p:cBhvr>
                                        <p:cTn id="26" dur="1000"/>
                                        <p:tgtEl>
                                          <p:spTgt spid="2">
                                            <p:graphicEl>
                                              <a:dgm id="{7BD4D944-6B90-004A-A79D-FFC3AEA1978A}"/>
                                            </p:graphicEl>
                                          </p:spTgt>
                                        </p:tgtEl>
                                      </p:cBhvr>
                                    </p:animEffect>
                                    <p:anim calcmode="lin" valueType="num">
                                      <p:cBhvr>
                                        <p:cTn id="27" dur="1000" fill="hold"/>
                                        <p:tgtEl>
                                          <p:spTgt spid="2">
                                            <p:graphicEl>
                                              <a:dgm id="{7BD4D944-6B90-004A-A79D-FFC3AEA1978A}"/>
                                            </p:graphicEl>
                                          </p:spTgt>
                                        </p:tgtEl>
                                        <p:attrNameLst>
                                          <p:attrName>ppt_x</p:attrName>
                                        </p:attrNameLst>
                                      </p:cBhvr>
                                      <p:tavLst>
                                        <p:tav tm="0">
                                          <p:val>
                                            <p:strVal val="#ppt_x"/>
                                          </p:val>
                                        </p:tav>
                                        <p:tav tm="100000">
                                          <p:val>
                                            <p:strVal val="#ppt_x"/>
                                          </p:val>
                                        </p:tav>
                                      </p:tavLst>
                                    </p:anim>
                                    <p:anim calcmode="lin" valueType="num">
                                      <p:cBhvr>
                                        <p:cTn id="28" dur="1000" fill="hold"/>
                                        <p:tgtEl>
                                          <p:spTgt spid="2">
                                            <p:graphicEl>
                                              <a:dgm id="{7BD4D944-6B90-004A-A79D-FFC3AEA1978A}"/>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
                                            <p:graphicEl>
                                              <a:dgm id="{12519941-8D71-AB48-8F10-B560A7CDCC66}"/>
                                            </p:graphicEl>
                                          </p:spTgt>
                                        </p:tgtEl>
                                        <p:attrNameLst>
                                          <p:attrName>style.visibility</p:attrName>
                                        </p:attrNameLst>
                                      </p:cBhvr>
                                      <p:to>
                                        <p:strVal val="visible"/>
                                      </p:to>
                                    </p:set>
                                    <p:animEffect transition="in" filter="fade">
                                      <p:cBhvr>
                                        <p:cTn id="31" dur="1000"/>
                                        <p:tgtEl>
                                          <p:spTgt spid="2">
                                            <p:graphicEl>
                                              <a:dgm id="{12519941-8D71-AB48-8F10-B560A7CDCC66}"/>
                                            </p:graphicEl>
                                          </p:spTgt>
                                        </p:tgtEl>
                                      </p:cBhvr>
                                    </p:animEffect>
                                    <p:anim calcmode="lin" valueType="num">
                                      <p:cBhvr>
                                        <p:cTn id="32" dur="1000" fill="hold"/>
                                        <p:tgtEl>
                                          <p:spTgt spid="2">
                                            <p:graphicEl>
                                              <a:dgm id="{12519941-8D71-AB48-8F10-B560A7CDCC66}"/>
                                            </p:graphicEl>
                                          </p:spTgt>
                                        </p:tgtEl>
                                        <p:attrNameLst>
                                          <p:attrName>ppt_x</p:attrName>
                                        </p:attrNameLst>
                                      </p:cBhvr>
                                      <p:tavLst>
                                        <p:tav tm="0">
                                          <p:val>
                                            <p:strVal val="#ppt_x"/>
                                          </p:val>
                                        </p:tav>
                                        <p:tav tm="100000">
                                          <p:val>
                                            <p:strVal val="#ppt_x"/>
                                          </p:val>
                                        </p:tav>
                                      </p:tavLst>
                                    </p:anim>
                                    <p:anim calcmode="lin" valueType="num">
                                      <p:cBhvr>
                                        <p:cTn id="33" dur="1000" fill="hold"/>
                                        <p:tgtEl>
                                          <p:spTgt spid="2">
                                            <p:graphicEl>
                                              <a:dgm id="{12519941-8D71-AB48-8F10-B560A7CDCC66}"/>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
                                            <p:graphicEl>
                                              <a:dgm id="{D731B286-440C-9043-ADA5-1AAE28AB9200}"/>
                                            </p:graphicEl>
                                          </p:spTgt>
                                        </p:tgtEl>
                                        <p:attrNameLst>
                                          <p:attrName>style.visibility</p:attrName>
                                        </p:attrNameLst>
                                      </p:cBhvr>
                                      <p:to>
                                        <p:strVal val="visible"/>
                                      </p:to>
                                    </p:set>
                                    <p:animEffect transition="in" filter="fade">
                                      <p:cBhvr>
                                        <p:cTn id="38" dur="1000"/>
                                        <p:tgtEl>
                                          <p:spTgt spid="2">
                                            <p:graphicEl>
                                              <a:dgm id="{D731B286-440C-9043-ADA5-1AAE28AB9200}"/>
                                            </p:graphicEl>
                                          </p:spTgt>
                                        </p:tgtEl>
                                      </p:cBhvr>
                                    </p:animEffect>
                                    <p:anim calcmode="lin" valueType="num">
                                      <p:cBhvr>
                                        <p:cTn id="39" dur="1000" fill="hold"/>
                                        <p:tgtEl>
                                          <p:spTgt spid="2">
                                            <p:graphicEl>
                                              <a:dgm id="{D731B286-440C-9043-ADA5-1AAE28AB9200}"/>
                                            </p:graphicEl>
                                          </p:spTgt>
                                        </p:tgtEl>
                                        <p:attrNameLst>
                                          <p:attrName>ppt_x</p:attrName>
                                        </p:attrNameLst>
                                      </p:cBhvr>
                                      <p:tavLst>
                                        <p:tav tm="0">
                                          <p:val>
                                            <p:strVal val="#ppt_x"/>
                                          </p:val>
                                        </p:tav>
                                        <p:tav tm="100000">
                                          <p:val>
                                            <p:strVal val="#ppt_x"/>
                                          </p:val>
                                        </p:tav>
                                      </p:tavLst>
                                    </p:anim>
                                    <p:anim calcmode="lin" valueType="num">
                                      <p:cBhvr>
                                        <p:cTn id="40" dur="1000" fill="hold"/>
                                        <p:tgtEl>
                                          <p:spTgt spid="2">
                                            <p:graphicEl>
                                              <a:dgm id="{D731B286-440C-9043-ADA5-1AAE28AB9200}"/>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
                                            <p:graphicEl>
                                              <a:dgm id="{C38E253A-0F40-4641-BB9A-BD275BCC69AE}"/>
                                            </p:graphicEl>
                                          </p:spTgt>
                                        </p:tgtEl>
                                        <p:attrNameLst>
                                          <p:attrName>style.visibility</p:attrName>
                                        </p:attrNameLst>
                                      </p:cBhvr>
                                      <p:to>
                                        <p:strVal val="visible"/>
                                      </p:to>
                                    </p:set>
                                    <p:animEffect transition="in" filter="fade">
                                      <p:cBhvr>
                                        <p:cTn id="43" dur="1000"/>
                                        <p:tgtEl>
                                          <p:spTgt spid="2">
                                            <p:graphicEl>
                                              <a:dgm id="{C38E253A-0F40-4641-BB9A-BD275BCC69AE}"/>
                                            </p:graphicEl>
                                          </p:spTgt>
                                        </p:tgtEl>
                                      </p:cBhvr>
                                    </p:animEffect>
                                    <p:anim calcmode="lin" valueType="num">
                                      <p:cBhvr>
                                        <p:cTn id="44" dur="1000" fill="hold"/>
                                        <p:tgtEl>
                                          <p:spTgt spid="2">
                                            <p:graphicEl>
                                              <a:dgm id="{C38E253A-0F40-4641-BB9A-BD275BCC69AE}"/>
                                            </p:graphicEl>
                                          </p:spTgt>
                                        </p:tgtEl>
                                        <p:attrNameLst>
                                          <p:attrName>ppt_x</p:attrName>
                                        </p:attrNameLst>
                                      </p:cBhvr>
                                      <p:tavLst>
                                        <p:tav tm="0">
                                          <p:val>
                                            <p:strVal val="#ppt_x"/>
                                          </p:val>
                                        </p:tav>
                                        <p:tav tm="100000">
                                          <p:val>
                                            <p:strVal val="#ppt_x"/>
                                          </p:val>
                                        </p:tav>
                                      </p:tavLst>
                                    </p:anim>
                                    <p:anim calcmode="lin" valueType="num">
                                      <p:cBhvr>
                                        <p:cTn id="45" dur="1000" fill="hold"/>
                                        <p:tgtEl>
                                          <p:spTgt spid="2">
                                            <p:graphicEl>
                                              <a:dgm id="{C38E253A-0F40-4641-BB9A-BD275BCC69AE}"/>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ChangeArrowheads="1"/>
          </p:cNvSpPr>
          <p:nvPr>
            <p:ph type="title"/>
          </p:nvPr>
        </p:nvSpPr>
        <p:spPr/>
        <p:txBody>
          <a:bodyPr>
            <a:normAutofit/>
          </a:bodyPr>
          <a:lstStyle/>
          <a:p>
            <a:r>
              <a:rPr lang="en-US" sz="6000" dirty="0"/>
              <a:t>Fear and Positive Emotions</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654734433"/>
              </p:ext>
            </p:extLst>
          </p:nvPr>
        </p:nvGraphicFramePr>
        <p:xfrm>
          <a:off x="1523999" y="1111827"/>
          <a:ext cx="9708574" cy="5060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391852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96D08CBA-87B3-6445-9BB6-48F524846E91}"/>
                                            </p:graphicEl>
                                          </p:spTgt>
                                        </p:tgtEl>
                                        <p:attrNameLst>
                                          <p:attrName>style.visibility</p:attrName>
                                        </p:attrNameLst>
                                      </p:cBhvr>
                                      <p:to>
                                        <p:strVal val="visible"/>
                                      </p:to>
                                    </p:set>
                                    <p:animEffect transition="in" filter="fade">
                                      <p:cBhvr>
                                        <p:cTn id="7" dur="1000"/>
                                        <p:tgtEl>
                                          <p:spTgt spid="2">
                                            <p:graphicEl>
                                              <a:dgm id="{96D08CBA-87B3-6445-9BB6-48F524846E91}"/>
                                            </p:graphicEl>
                                          </p:spTgt>
                                        </p:tgtEl>
                                      </p:cBhvr>
                                    </p:animEffect>
                                    <p:anim calcmode="lin" valueType="num">
                                      <p:cBhvr>
                                        <p:cTn id="8" dur="1000" fill="hold"/>
                                        <p:tgtEl>
                                          <p:spTgt spid="2">
                                            <p:graphicEl>
                                              <a:dgm id="{96D08CBA-87B3-6445-9BB6-48F524846E91}"/>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96D08CBA-87B3-6445-9BB6-48F524846E91}"/>
                                            </p:graphic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graphicEl>
                                              <a:dgm id="{D2B759D5-486F-5E4D-B7CA-4B0711A679A1}"/>
                                            </p:graphicEl>
                                          </p:spTgt>
                                        </p:tgtEl>
                                        <p:attrNameLst>
                                          <p:attrName>style.visibility</p:attrName>
                                        </p:attrNameLst>
                                      </p:cBhvr>
                                      <p:to>
                                        <p:strVal val="visible"/>
                                      </p:to>
                                    </p:set>
                                    <p:animEffect transition="in" filter="fade">
                                      <p:cBhvr>
                                        <p:cTn id="12" dur="1000"/>
                                        <p:tgtEl>
                                          <p:spTgt spid="2">
                                            <p:graphicEl>
                                              <a:dgm id="{D2B759D5-486F-5E4D-B7CA-4B0711A679A1}"/>
                                            </p:graphicEl>
                                          </p:spTgt>
                                        </p:tgtEl>
                                      </p:cBhvr>
                                    </p:animEffect>
                                    <p:anim calcmode="lin" valueType="num">
                                      <p:cBhvr>
                                        <p:cTn id="13" dur="1000" fill="hold"/>
                                        <p:tgtEl>
                                          <p:spTgt spid="2">
                                            <p:graphicEl>
                                              <a:dgm id="{D2B759D5-486F-5E4D-B7CA-4B0711A679A1}"/>
                                            </p:graphicEl>
                                          </p:spTgt>
                                        </p:tgtEl>
                                        <p:attrNameLst>
                                          <p:attrName>ppt_x</p:attrName>
                                        </p:attrNameLst>
                                      </p:cBhvr>
                                      <p:tavLst>
                                        <p:tav tm="0">
                                          <p:val>
                                            <p:strVal val="#ppt_x"/>
                                          </p:val>
                                        </p:tav>
                                        <p:tav tm="100000">
                                          <p:val>
                                            <p:strVal val="#ppt_x"/>
                                          </p:val>
                                        </p:tav>
                                      </p:tavLst>
                                    </p:anim>
                                    <p:anim calcmode="lin" valueType="num">
                                      <p:cBhvr>
                                        <p:cTn id="14" dur="1000" fill="hold"/>
                                        <p:tgtEl>
                                          <p:spTgt spid="2">
                                            <p:graphicEl>
                                              <a:dgm id="{D2B759D5-486F-5E4D-B7CA-4B0711A679A1}"/>
                                            </p:graphic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
                                            <p:graphicEl>
                                              <a:dgm id="{6F7360EB-A440-D544-9202-FA061AF64AE5}"/>
                                            </p:graphicEl>
                                          </p:spTgt>
                                        </p:tgtEl>
                                        <p:attrNameLst>
                                          <p:attrName>style.visibility</p:attrName>
                                        </p:attrNameLst>
                                      </p:cBhvr>
                                      <p:to>
                                        <p:strVal val="visible"/>
                                      </p:to>
                                    </p:set>
                                    <p:animEffect transition="in" filter="fade">
                                      <p:cBhvr>
                                        <p:cTn id="19" dur="1000"/>
                                        <p:tgtEl>
                                          <p:spTgt spid="2">
                                            <p:graphicEl>
                                              <a:dgm id="{6F7360EB-A440-D544-9202-FA061AF64AE5}"/>
                                            </p:graphicEl>
                                          </p:spTgt>
                                        </p:tgtEl>
                                      </p:cBhvr>
                                    </p:animEffect>
                                    <p:anim calcmode="lin" valueType="num">
                                      <p:cBhvr>
                                        <p:cTn id="20" dur="1000" fill="hold"/>
                                        <p:tgtEl>
                                          <p:spTgt spid="2">
                                            <p:graphicEl>
                                              <a:dgm id="{6F7360EB-A440-D544-9202-FA061AF64AE5}"/>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6F7360EB-A440-D544-9202-FA061AF64AE5}"/>
                                            </p:graphic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
                                            <p:graphicEl>
                                              <a:dgm id="{E57917E8-C475-7549-B5EA-0C06B6981968}"/>
                                            </p:graphicEl>
                                          </p:spTgt>
                                        </p:tgtEl>
                                        <p:attrNameLst>
                                          <p:attrName>style.visibility</p:attrName>
                                        </p:attrNameLst>
                                      </p:cBhvr>
                                      <p:to>
                                        <p:strVal val="visible"/>
                                      </p:to>
                                    </p:set>
                                    <p:animEffect transition="in" filter="fade">
                                      <p:cBhvr>
                                        <p:cTn id="24" dur="1000"/>
                                        <p:tgtEl>
                                          <p:spTgt spid="2">
                                            <p:graphicEl>
                                              <a:dgm id="{E57917E8-C475-7549-B5EA-0C06B6981968}"/>
                                            </p:graphicEl>
                                          </p:spTgt>
                                        </p:tgtEl>
                                      </p:cBhvr>
                                    </p:animEffect>
                                    <p:anim calcmode="lin" valueType="num">
                                      <p:cBhvr>
                                        <p:cTn id="25" dur="1000" fill="hold"/>
                                        <p:tgtEl>
                                          <p:spTgt spid="2">
                                            <p:graphicEl>
                                              <a:dgm id="{E57917E8-C475-7549-B5EA-0C06B6981968}"/>
                                            </p:graphicEl>
                                          </p:spTgt>
                                        </p:tgtEl>
                                        <p:attrNameLst>
                                          <p:attrName>ppt_x</p:attrName>
                                        </p:attrNameLst>
                                      </p:cBhvr>
                                      <p:tavLst>
                                        <p:tav tm="0">
                                          <p:val>
                                            <p:strVal val="#ppt_x"/>
                                          </p:val>
                                        </p:tav>
                                        <p:tav tm="100000">
                                          <p:val>
                                            <p:strVal val="#ppt_x"/>
                                          </p:val>
                                        </p:tav>
                                      </p:tavLst>
                                    </p:anim>
                                    <p:anim calcmode="lin" valueType="num">
                                      <p:cBhvr>
                                        <p:cTn id="26" dur="1000" fill="hold"/>
                                        <p:tgtEl>
                                          <p:spTgt spid="2">
                                            <p:graphicEl>
                                              <a:dgm id="{E57917E8-C475-7549-B5EA-0C06B6981968}"/>
                                            </p:graphic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
                                            <p:graphicEl>
                                              <a:dgm id="{B1E6FA59-C210-CF43-9FBD-0671BACB0B1E}"/>
                                            </p:graphicEl>
                                          </p:spTgt>
                                        </p:tgtEl>
                                        <p:attrNameLst>
                                          <p:attrName>style.visibility</p:attrName>
                                        </p:attrNameLst>
                                      </p:cBhvr>
                                      <p:to>
                                        <p:strVal val="visible"/>
                                      </p:to>
                                    </p:set>
                                    <p:animEffect transition="in" filter="fade">
                                      <p:cBhvr>
                                        <p:cTn id="31" dur="1000"/>
                                        <p:tgtEl>
                                          <p:spTgt spid="2">
                                            <p:graphicEl>
                                              <a:dgm id="{B1E6FA59-C210-CF43-9FBD-0671BACB0B1E}"/>
                                            </p:graphicEl>
                                          </p:spTgt>
                                        </p:tgtEl>
                                      </p:cBhvr>
                                    </p:animEffect>
                                    <p:anim calcmode="lin" valueType="num">
                                      <p:cBhvr>
                                        <p:cTn id="32" dur="1000" fill="hold"/>
                                        <p:tgtEl>
                                          <p:spTgt spid="2">
                                            <p:graphicEl>
                                              <a:dgm id="{B1E6FA59-C210-CF43-9FBD-0671BACB0B1E}"/>
                                            </p:graphicEl>
                                          </p:spTgt>
                                        </p:tgtEl>
                                        <p:attrNameLst>
                                          <p:attrName>ppt_x</p:attrName>
                                        </p:attrNameLst>
                                      </p:cBhvr>
                                      <p:tavLst>
                                        <p:tav tm="0">
                                          <p:val>
                                            <p:strVal val="#ppt_x"/>
                                          </p:val>
                                        </p:tav>
                                        <p:tav tm="100000">
                                          <p:val>
                                            <p:strVal val="#ppt_x"/>
                                          </p:val>
                                        </p:tav>
                                      </p:tavLst>
                                    </p:anim>
                                    <p:anim calcmode="lin" valueType="num">
                                      <p:cBhvr>
                                        <p:cTn id="33" dur="1000" fill="hold"/>
                                        <p:tgtEl>
                                          <p:spTgt spid="2">
                                            <p:graphicEl>
                                              <a:dgm id="{B1E6FA59-C210-CF43-9FBD-0671BACB0B1E}"/>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
                                            <p:graphicEl>
                                              <a:dgm id="{4C63DB6B-C4BF-4748-BABC-5A50EB7639B9}"/>
                                            </p:graphicEl>
                                          </p:spTgt>
                                        </p:tgtEl>
                                        <p:attrNameLst>
                                          <p:attrName>style.visibility</p:attrName>
                                        </p:attrNameLst>
                                      </p:cBhvr>
                                      <p:to>
                                        <p:strVal val="visible"/>
                                      </p:to>
                                    </p:set>
                                    <p:animEffect transition="in" filter="fade">
                                      <p:cBhvr>
                                        <p:cTn id="38" dur="1000"/>
                                        <p:tgtEl>
                                          <p:spTgt spid="2">
                                            <p:graphicEl>
                                              <a:dgm id="{4C63DB6B-C4BF-4748-BABC-5A50EB7639B9}"/>
                                            </p:graphicEl>
                                          </p:spTgt>
                                        </p:tgtEl>
                                      </p:cBhvr>
                                    </p:animEffect>
                                    <p:anim calcmode="lin" valueType="num">
                                      <p:cBhvr>
                                        <p:cTn id="39" dur="1000" fill="hold"/>
                                        <p:tgtEl>
                                          <p:spTgt spid="2">
                                            <p:graphicEl>
                                              <a:dgm id="{4C63DB6B-C4BF-4748-BABC-5A50EB7639B9}"/>
                                            </p:graphicEl>
                                          </p:spTgt>
                                        </p:tgtEl>
                                        <p:attrNameLst>
                                          <p:attrName>ppt_x</p:attrName>
                                        </p:attrNameLst>
                                      </p:cBhvr>
                                      <p:tavLst>
                                        <p:tav tm="0">
                                          <p:val>
                                            <p:strVal val="#ppt_x"/>
                                          </p:val>
                                        </p:tav>
                                        <p:tav tm="100000">
                                          <p:val>
                                            <p:strVal val="#ppt_x"/>
                                          </p:val>
                                        </p:tav>
                                      </p:tavLst>
                                    </p:anim>
                                    <p:anim calcmode="lin" valueType="num">
                                      <p:cBhvr>
                                        <p:cTn id="40" dur="1000" fill="hold"/>
                                        <p:tgtEl>
                                          <p:spTgt spid="2">
                                            <p:graphicEl>
                                              <a:dgm id="{4C63DB6B-C4BF-4748-BABC-5A50EB7639B9}"/>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423864"/>
            <a:ext cx="10972800" cy="1295400"/>
          </a:xfrm>
        </p:spPr>
        <p:txBody>
          <a:bodyPr>
            <a:normAutofit/>
          </a:bodyPr>
          <a:lstStyle/>
          <a:p>
            <a:r>
              <a:rPr lang="en-GB" sz="6000" dirty="0"/>
              <a:t>Positive emotions</a:t>
            </a:r>
          </a:p>
        </p:txBody>
      </p:sp>
      <p:sp>
        <p:nvSpPr>
          <p:cNvPr id="24578" name="Rectangle 3"/>
          <p:cNvSpPr>
            <a:spLocks noGrp="1" noChangeArrowheads="1"/>
          </p:cNvSpPr>
          <p:nvPr>
            <p:ph idx="1"/>
          </p:nvPr>
        </p:nvSpPr>
        <p:spPr/>
        <p:txBody>
          <a:bodyPr>
            <a:normAutofit/>
          </a:bodyPr>
          <a:lstStyle/>
          <a:p>
            <a:pPr marL="0" indent="0">
              <a:buNone/>
            </a:pPr>
            <a:endParaRPr lang="en-US" b="1" dirty="0"/>
          </a:p>
          <a:p>
            <a:pPr lvl="1"/>
            <a:r>
              <a:rPr lang="en-US" sz="3600" dirty="0"/>
              <a:t>What is your </a:t>
            </a:r>
            <a:r>
              <a:rPr lang="en-US" sz="3600" dirty="0" err="1"/>
              <a:t>favourite</a:t>
            </a:r>
            <a:r>
              <a:rPr lang="en-US" sz="3600" dirty="0"/>
              <a:t> advertisement at the moment?</a:t>
            </a:r>
          </a:p>
          <a:p>
            <a:pPr lvl="1"/>
            <a:r>
              <a:rPr lang="en-US" sz="3600" dirty="0"/>
              <a:t>Classical conditioning is used in advertising to condition positive attitudes and feelings toward certain products</a:t>
            </a:r>
            <a:br>
              <a:rPr lang="en-US" sz="3200" dirty="0"/>
            </a:br>
            <a:endParaRPr lang="en-US" sz="3200" dirty="0"/>
          </a:p>
          <a:p>
            <a:pPr lvl="1"/>
            <a:endParaRPr lang="en-US" dirty="0"/>
          </a:p>
        </p:txBody>
      </p:sp>
    </p:spTree>
    <p:extLst>
      <p:ext uri="{BB962C8B-B14F-4D97-AF65-F5344CB8AC3E}">
        <p14:creationId xmlns:p14="http://schemas.microsoft.com/office/powerpoint/2010/main" val="4051346517"/>
      </p:ext>
    </p:extLst>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John Smith's Diving Advert Full - Peter Kay - Advert Commercial">
            <a:hlinkClick r:id="" action="ppaction://media"/>
            <a:extLst>
              <a:ext uri="{FF2B5EF4-FFF2-40B4-BE49-F238E27FC236}">
                <a16:creationId xmlns:a16="http://schemas.microsoft.com/office/drawing/2014/main" id="{AA454D78-D28E-463F-A68A-329A16DC0AB5}"/>
              </a:ext>
            </a:extLst>
          </p:cNvPr>
          <p:cNvPicPr>
            <a:picLocks noRot="1" noChangeAspect="1"/>
          </p:cNvPicPr>
          <p:nvPr>
            <a:videoFile r:link="rId1"/>
          </p:nvPr>
        </p:nvPicPr>
        <p:blipFill>
          <a:blip r:embed="rId4"/>
          <a:stretch>
            <a:fillRect/>
          </a:stretch>
        </p:blipFill>
        <p:spPr>
          <a:xfrm>
            <a:off x="479344" y="269631"/>
            <a:ext cx="11536810" cy="6489456"/>
          </a:xfrm>
          <a:prstGeom prst="rect">
            <a:avLst/>
          </a:prstGeom>
        </p:spPr>
      </p:pic>
    </p:spTree>
    <p:extLst>
      <p:ext uri="{BB962C8B-B14F-4D97-AF65-F5344CB8AC3E}">
        <p14:creationId xmlns:p14="http://schemas.microsoft.com/office/powerpoint/2010/main" val="193525846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09601" y="1023731"/>
            <a:ext cx="3455504" cy="5102434"/>
          </a:xfrm>
        </p:spPr>
        <p:txBody>
          <a:bodyPr/>
          <a:lstStyle/>
          <a:p>
            <a:r>
              <a:rPr lang="en-GB" dirty="0"/>
              <a:t>General learning processes in classical conditioning</a:t>
            </a:r>
          </a:p>
          <a:p>
            <a:r>
              <a:rPr lang="en-GB" dirty="0"/>
              <a:t>Observational learning</a:t>
            </a:r>
          </a:p>
          <a:p>
            <a:r>
              <a:rPr lang="en-GB" dirty="0"/>
              <a:t>Media violence</a:t>
            </a:r>
          </a:p>
          <a:p>
            <a:r>
              <a:rPr lang="en-GB" dirty="0"/>
              <a:t>Mirror neurons</a:t>
            </a:r>
          </a:p>
        </p:txBody>
      </p:sp>
      <p:pic>
        <p:nvPicPr>
          <p:cNvPr id="7" name="Picture 6"/>
          <p:cNvPicPr>
            <a:picLocks noChangeAspect="1"/>
          </p:cNvPicPr>
          <p:nvPr/>
        </p:nvPicPr>
        <p:blipFill>
          <a:blip r:embed="rId2"/>
          <a:stretch>
            <a:fillRect/>
          </a:stretch>
        </p:blipFill>
        <p:spPr>
          <a:xfrm>
            <a:off x="4455202" y="215003"/>
            <a:ext cx="4299516" cy="6341786"/>
          </a:xfrm>
          <a:prstGeom prst="rect">
            <a:avLst/>
          </a:prstGeom>
        </p:spPr>
      </p:pic>
      <p:pic>
        <p:nvPicPr>
          <p:cNvPr id="8" name="Picture 7"/>
          <p:cNvPicPr>
            <a:picLocks noChangeAspect="1"/>
          </p:cNvPicPr>
          <p:nvPr/>
        </p:nvPicPr>
        <p:blipFill>
          <a:blip r:embed="rId3"/>
          <a:stretch>
            <a:fillRect/>
          </a:stretch>
        </p:blipFill>
        <p:spPr>
          <a:xfrm>
            <a:off x="9144815" y="1897545"/>
            <a:ext cx="2204003" cy="3024097"/>
          </a:xfrm>
          <a:prstGeom prst="rect">
            <a:avLst/>
          </a:prstGeom>
        </p:spPr>
      </p:pic>
    </p:spTree>
    <p:extLst>
      <p:ext uri="{BB962C8B-B14F-4D97-AF65-F5344CB8AC3E}">
        <p14:creationId xmlns:p14="http://schemas.microsoft.com/office/powerpoint/2010/main" val="29403851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1736223"/>
          </a:xfrm>
        </p:spPr>
        <p:txBody>
          <a:bodyPr>
            <a:normAutofit fontScale="90000"/>
          </a:bodyPr>
          <a:lstStyle/>
          <a:p>
            <a:r>
              <a:rPr lang="en-GB" sz="5400" dirty="0"/>
              <a:t>Learning Theory</a:t>
            </a:r>
            <a:br>
              <a:rPr lang="en-GB" sz="5400" dirty="0"/>
            </a:br>
            <a:r>
              <a:rPr lang="en-GB" sz="5400" dirty="0"/>
              <a:t>- Objectives</a:t>
            </a:r>
          </a:p>
        </p:txBody>
      </p:sp>
      <p:sp>
        <p:nvSpPr>
          <p:cNvPr id="3" name="Content Placeholder 2"/>
          <p:cNvSpPr>
            <a:spLocks noGrp="1"/>
          </p:cNvSpPr>
          <p:nvPr>
            <p:ph idx="1"/>
          </p:nvPr>
        </p:nvSpPr>
        <p:spPr>
          <a:xfrm>
            <a:off x="609600" y="2010861"/>
            <a:ext cx="10972800" cy="4345490"/>
          </a:xfrm>
        </p:spPr>
        <p:txBody>
          <a:bodyPr>
            <a:normAutofit lnSpcReduction="10000"/>
          </a:bodyPr>
          <a:lstStyle/>
          <a:p>
            <a:r>
              <a:rPr lang="en-GB" sz="4000" dirty="0"/>
              <a:t>Classical conditioning: Pavlov</a:t>
            </a:r>
          </a:p>
          <a:p>
            <a:r>
              <a:rPr lang="en-GB" sz="4000" dirty="0"/>
              <a:t>Thorndike’s Law of Effect</a:t>
            </a:r>
          </a:p>
          <a:p>
            <a:r>
              <a:rPr lang="en-GB" sz="4000" dirty="0"/>
              <a:t>BF Skinner and operant conditioning</a:t>
            </a:r>
          </a:p>
          <a:p>
            <a:r>
              <a:rPr lang="en-GB" sz="4000" dirty="0"/>
              <a:t>Albert Bandura and observational learning</a:t>
            </a:r>
          </a:p>
          <a:p>
            <a:r>
              <a:rPr lang="en-GB" sz="4000" dirty="0"/>
              <a:t>Media violence</a:t>
            </a:r>
          </a:p>
          <a:p>
            <a:r>
              <a:rPr lang="en-GB" sz="4000" dirty="0"/>
              <a:t>Mirror neurons</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24</a:t>
            </a:fld>
            <a:endParaRPr lang="en-GB" dirty="0">
              <a:solidFill>
                <a:prstClr val="white">
                  <a:tint val="75000"/>
                </a:prstClr>
              </a:solidFill>
            </a:endParaRPr>
          </a:p>
        </p:txBody>
      </p:sp>
    </p:spTree>
    <p:extLst>
      <p:ext uri="{BB962C8B-B14F-4D97-AF65-F5344CB8AC3E}">
        <p14:creationId xmlns:p14="http://schemas.microsoft.com/office/powerpoint/2010/main" val="341326043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3-12-16 at 5.04.59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891" y="59637"/>
            <a:ext cx="10525991" cy="6712226"/>
          </a:xfrm>
          <a:prstGeom prst="rect">
            <a:avLst/>
          </a:prstGeom>
        </p:spPr>
      </p:pic>
      <p:sp>
        <p:nvSpPr>
          <p:cNvPr id="2" name="Rectangle 1"/>
          <p:cNvSpPr/>
          <p:nvPr/>
        </p:nvSpPr>
        <p:spPr>
          <a:xfrm>
            <a:off x="4395355" y="1485900"/>
            <a:ext cx="6483927"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4395355" y="2344881"/>
            <a:ext cx="6483927" cy="9802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395355" y="3498271"/>
            <a:ext cx="6483927"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4395354" y="4357252"/>
            <a:ext cx="6483927" cy="9732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395354" y="5493325"/>
            <a:ext cx="6483927" cy="9759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lide Number Placeholder 7"/>
          <p:cNvSpPr>
            <a:spLocks noGrp="1"/>
          </p:cNvSpPr>
          <p:nvPr>
            <p:ph type="sldNum" sz="quarter" idx="4294967295"/>
          </p:nvPr>
        </p:nvSpPr>
        <p:spPr>
          <a:xfrm>
            <a:off x="9347200" y="6356350"/>
            <a:ext cx="2844800" cy="365125"/>
          </a:xfrm>
          <a:prstGeom prst="rect">
            <a:avLst/>
          </a:prstGeom>
        </p:spPr>
        <p:txBody>
          <a:bodyPr/>
          <a:lstStyle/>
          <a:p>
            <a:pPr>
              <a:defRPr/>
            </a:pPr>
            <a:fld id="{623231FC-ED6D-4280-8615-18EB104C6066}" type="slidenum">
              <a:rPr lang="en-GB" smtClean="0">
                <a:solidFill>
                  <a:prstClr val="white">
                    <a:tint val="75000"/>
                  </a:prstClr>
                </a:solidFill>
              </a:rPr>
              <a:pPr>
                <a:defRPr/>
              </a:pPr>
              <a:t>25</a:t>
            </a:fld>
            <a:endParaRPr lang="en-GB">
              <a:solidFill>
                <a:prstClr val="white">
                  <a:tint val="75000"/>
                </a:prstClr>
              </a:solidFill>
            </a:endParaRPr>
          </a:p>
        </p:txBody>
      </p:sp>
    </p:spTree>
    <p:extLst>
      <p:ext uri="{BB962C8B-B14F-4D97-AF65-F5344CB8AC3E}">
        <p14:creationId xmlns:p14="http://schemas.microsoft.com/office/powerpoint/2010/main" val="105786276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6" presetClass="exit" presetSubtype="0" fill="hold" grpId="0" nodeType="clickEffect">
                                  <p:stCondLst>
                                    <p:cond delay="0"/>
                                  </p:stCondLst>
                                  <p:childTnLst>
                                    <p:animEffect transition="out" filter="wipe(down)">
                                      <p:cBhvr>
                                        <p:cTn id="16" dur="180" accel="50000">
                                          <p:stCondLst>
                                            <p:cond delay="1820"/>
                                          </p:stCondLst>
                                        </p:cTn>
                                        <p:tgtEl>
                                          <p:spTgt spid="5"/>
                                        </p:tgtEl>
                                      </p:cBhvr>
                                    </p:animEffect>
                                    <p:anim calcmode="lin" valueType="num">
                                      <p:cBhvr>
                                        <p:cTn id="17" dur="1822" tmFilter="0,0; 0.14,0.31; 0.43,0.73; 0.71,0.91; 1.0,1.0">
                                          <p:stCondLst>
                                            <p:cond delay="0"/>
                                          </p:stCondLst>
                                        </p:cTn>
                                        <p:tgtEl>
                                          <p:spTgt spid="5"/>
                                        </p:tgtEl>
                                        <p:attrNameLst>
                                          <p:attrName>ppt_x</p:attrName>
                                        </p:attrNameLst>
                                      </p:cBhvr>
                                      <p:tavLst>
                                        <p:tav tm="0">
                                          <p:val>
                                            <p:strVal val="ppt_x"/>
                                          </p:val>
                                        </p:tav>
                                        <p:tav tm="100000">
                                          <p:val>
                                            <p:strVal val="#ppt_x+0.25"/>
                                          </p:val>
                                        </p:tav>
                                      </p:tavLst>
                                    </p:anim>
                                    <p:anim calcmode="lin" valueType="num">
                                      <p:cBhvr>
                                        <p:cTn id="18" dur="178">
                                          <p:stCondLst>
                                            <p:cond delay="1822"/>
                                          </p:stCondLst>
                                        </p:cTn>
                                        <p:tgtEl>
                                          <p:spTgt spid="5"/>
                                        </p:tgtEl>
                                        <p:attrNameLst>
                                          <p:attrName>ppt_x</p:attrName>
                                        </p:attrNameLst>
                                      </p:cBhvr>
                                      <p:tavLst>
                                        <p:tav tm="0">
                                          <p:val>
                                            <p:strVal val="ppt_x"/>
                                          </p:val>
                                        </p:tav>
                                        <p:tav tm="100000">
                                          <p:val>
                                            <p:strVal val="ppt_x"/>
                                          </p:val>
                                        </p:tav>
                                      </p:tavLst>
                                    </p:anim>
                                    <p:anim calcmode="lin" valueType="num">
                                      <p:cBhvr>
                                        <p:cTn id="19" dur="664" tmFilter="0.0,0.0;0.25,0.07;0.50,0.2;0.75,0.467;1.0,1.0">
                                          <p:stCondLst>
                                            <p:cond delay="0"/>
                                          </p:stCondLst>
                                        </p:cTn>
                                        <p:tgtEl>
                                          <p:spTgt spid="5"/>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0" dur="664" tmFilter="0, 0; 0.125,0.2665; 0.25,0.4; 0.375,0.465; 0.5,0.5;  0.625,0.535; 0.75,0.6; 0.875,0.7335; 1,1">
                                          <p:stCondLst>
                                            <p:cond delay="664"/>
                                          </p:stCondLst>
                                        </p:cTn>
                                        <p:tgtEl>
                                          <p:spTgt spid="5"/>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1" dur="332" tmFilter="0, 0; 0.125,0.2665; 0.25,0.4; 0.375,0.465; 0.5,0.5;  0.625,0.535; 0.75,0.6; 0.875,0.7335; 1,1">
                                          <p:stCondLst>
                                            <p:cond delay="1324"/>
                                          </p:stCondLst>
                                        </p:cTn>
                                        <p:tgtEl>
                                          <p:spTgt spid="5"/>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22" dur="164" tmFilter="0, 0; 0.125,0.2665; 0.25,0.4; 0.375,0.465; 0.5,0.5;  0.625,0.535; 0.75,0.6; 0.875,0.7335; 1,1">
                                          <p:stCondLst>
                                            <p:cond delay="1656"/>
                                          </p:stCondLst>
                                        </p:cTn>
                                        <p:tgtEl>
                                          <p:spTgt spid="5"/>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23" dur="180" accel="50000">
                                          <p:stCondLst>
                                            <p:cond delay="1820"/>
                                          </p:stCondLst>
                                        </p:cTn>
                                        <p:tgtEl>
                                          <p:spTgt spid="5"/>
                                        </p:tgtEl>
                                        <p:attrNameLst>
                                          <p:attrName>ppt_y</p:attrName>
                                        </p:attrNameLst>
                                      </p:cBhvr>
                                      <p:tavLst>
                                        <p:tav tm="0">
                                          <p:val>
                                            <p:strVal val="ppt_y"/>
                                          </p:val>
                                        </p:tav>
                                        <p:tav tm="100000">
                                          <p:val>
                                            <p:strVal val="ppt_y+ppt_h"/>
                                          </p:val>
                                        </p:tav>
                                      </p:tavLst>
                                    </p:anim>
                                    <p:animScale>
                                      <p:cBhvr>
                                        <p:cTn id="24" dur="26">
                                          <p:stCondLst>
                                            <p:cond delay="620"/>
                                          </p:stCondLst>
                                        </p:cTn>
                                        <p:tgtEl>
                                          <p:spTgt spid="5"/>
                                        </p:tgtEl>
                                      </p:cBhvr>
                                      <p:to x="100000" y="60000"/>
                                    </p:animScale>
                                    <p:animScale>
                                      <p:cBhvr>
                                        <p:cTn id="25" dur="166" decel="50000">
                                          <p:stCondLst>
                                            <p:cond delay="646"/>
                                          </p:stCondLst>
                                        </p:cTn>
                                        <p:tgtEl>
                                          <p:spTgt spid="5"/>
                                        </p:tgtEl>
                                      </p:cBhvr>
                                      <p:to x="100000" y="100000"/>
                                    </p:animScale>
                                    <p:animScale>
                                      <p:cBhvr>
                                        <p:cTn id="26" dur="26">
                                          <p:stCondLst>
                                            <p:cond delay="1312"/>
                                          </p:stCondLst>
                                        </p:cTn>
                                        <p:tgtEl>
                                          <p:spTgt spid="5"/>
                                        </p:tgtEl>
                                      </p:cBhvr>
                                      <p:to x="100000" y="80000"/>
                                    </p:animScale>
                                    <p:animScale>
                                      <p:cBhvr>
                                        <p:cTn id="27" dur="166" decel="50000">
                                          <p:stCondLst>
                                            <p:cond delay="1338"/>
                                          </p:stCondLst>
                                        </p:cTn>
                                        <p:tgtEl>
                                          <p:spTgt spid="5"/>
                                        </p:tgtEl>
                                      </p:cBhvr>
                                      <p:to x="100000" y="100000"/>
                                    </p:animScale>
                                    <p:animScale>
                                      <p:cBhvr>
                                        <p:cTn id="28" dur="26">
                                          <p:stCondLst>
                                            <p:cond delay="1642"/>
                                          </p:stCondLst>
                                        </p:cTn>
                                        <p:tgtEl>
                                          <p:spTgt spid="5"/>
                                        </p:tgtEl>
                                      </p:cBhvr>
                                      <p:to x="100000" y="90000"/>
                                    </p:animScale>
                                    <p:animScale>
                                      <p:cBhvr>
                                        <p:cTn id="29" dur="166" decel="50000">
                                          <p:stCondLst>
                                            <p:cond delay="1668"/>
                                          </p:stCondLst>
                                        </p:cTn>
                                        <p:tgtEl>
                                          <p:spTgt spid="5"/>
                                        </p:tgtEl>
                                      </p:cBhvr>
                                      <p:to x="100000" y="100000"/>
                                    </p:animScale>
                                    <p:animScale>
                                      <p:cBhvr>
                                        <p:cTn id="30" dur="26">
                                          <p:stCondLst>
                                            <p:cond delay="1808"/>
                                          </p:stCondLst>
                                        </p:cTn>
                                        <p:tgtEl>
                                          <p:spTgt spid="5"/>
                                        </p:tgtEl>
                                      </p:cBhvr>
                                      <p:to x="100000" y="95000"/>
                                    </p:animScale>
                                    <p:animScale>
                                      <p:cBhvr>
                                        <p:cTn id="31" dur="166" decel="50000">
                                          <p:stCondLst>
                                            <p:cond delay="1834"/>
                                          </p:stCondLst>
                                        </p:cTn>
                                        <p:tgtEl>
                                          <p:spTgt spid="5"/>
                                        </p:tgtEl>
                                      </p:cBhvr>
                                      <p:to x="100000" y="100000"/>
                                    </p:animScale>
                                    <p:set>
                                      <p:cBhvr>
                                        <p:cTn id="32" dur="1" fill="hold">
                                          <p:stCondLst>
                                            <p:cond delay="1999"/>
                                          </p:stCondLst>
                                        </p:cTn>
                                        <p:tgtEl>
                                          <p:spTgt spid="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45" presetClass="exit" presetSubtype="0" fill="hold" grpId="0" nodeType="clickEffect">
                                  <p:stCondLst>
                                    <p:cond delay="0"/>
                                  </p:stCondLst>
                                  <p:childTnLst>
                                    <p:animEffect transition="out" filter="fade">
                                      <p:cBhvr>
                                        <p:cTn id="36" dur="2000"/>
                                        <p:tgtEl>
                                          <p:spTgt spid="6"/>
                                        </p:tgtEl>
                                      </p:cBhvr>
                                    </p:animEffect>
                                    <p:anim calcmode="lin" valueType="num">
                                      <p:cBhvr>
                                        <p:cTn id="3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8" dur="2000"/>
                                        <p:tgtEl>
                                          <p:spTgt spid="6"/>
                                        </p:tgtEl>
                                        <p:attrNameLst>
                                          <p:attrName>ppt_h</p:attrName>
                                        </p:attrNameLst>
                                      </p:cBhvr>
                                      <p:tavLst>
                                        <p:tav tm="0">
                                          <p:val>
                                            <p:strVal val="ppt_h"/>
                                          </p:val>
                                        </p:tav>
                                        <p:tav tm="100000">
                                          <p:val>
                                            <p:strVal val="ppt_h"/>
                                          </p:val>
                                        </p:tav>
                                      </p:tavLst>
                                    </p:anim>
                                    <p:set>
                                      <p:cBhvr>
                                        <p:cTn id="39" dur="1" fill="hold">
                                          <p:stCondLst>
                                            <p:cond delay="1999"/>
                                          </p:stCondLst>
                                        </p:cTn>
                                        <p:tgtEl>
                                          <p:spTgt spid="6"/>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31" presetClass="exit" presetSubtype="0" fill="hold" grpId="0" nodeType="clickEffect">
                                  <p:stCondLst>
                                    <p:cond delay="0"/>
                                  </p:stCondLst>
                                  <p:childTnLst>
                                    <p:anim calcmode="lin" valueType="num">
                                      <p:cBhvr>
                                        <p:cTn id="43" dur="1000"/>
                                        <p:tgtEl>
                                          <p:spTgt spid="7"/>
                                        </p:tgtEl>
                                        <p:attrNameLst>
                                          <p:attrName>ppt_w</p:attrName>
                                        </p:attrNameLst>
                                      </p:cBhvr>
                                      <p:tavLst>
                                        <p:tav tm="0">
                                          <p:val>
                                            <p:strVal val="ppt_w"/>
                                          </p:val>
                                        </p:tav>
                                        <p:tav tm="100000">
                                          <p:val>
                                            <p:fltVal val="0"/>
                                          </p:val>
                                        </p:tav>
                                      </p:tavLst>
                                    </p:anim>
                                    <p:anim calcmode="lin" valueType="num">
                                      <p:cBhvr>
                                        <p:cTn id="44" dur="1000"/>
                                        <p:tgtEl>
                                          <p:spTgt spid="7"/>
                                        </p:tgtEl>
                                        <p:attrNameLst>
                                          <p:attrName>ppt_h</p:attrName>
                                        </p:attrNameLst>
                                      </p:cBhvr>
                                      <p:tavLst>
                                        <p:tav tm="0">
                                          <p:val>
                                            <p:strVal val="ppt_h"/>
                                          </p:val>
                                        </p:tav>
                                        <p:tav tm="100000">
                                          <p:val>
                                            <p:fltVal val="0"/>
                                          </p:val>
                                        </p:tav>
                                      </p:tavLst>
                                    </p:anim>
                                    <p:anim calcmode="lin" valueType="num">
                                      <p:cBhvr>
                                        <p:cTn id="45" dur="1000"/>
                                        <p:tgtEl>
                                          <p:spTgt spid="7"/>
                                        </p:tgtEl>
                                        <p:attrNameLst>
                                          <p:attrName>style.rotation</p:attrName>
                                        </p:attrNameLst>
                                      </p:cBhvr>
                                      <p:tavLst>
                                        <p:tav tm="0">
                                          <p:val>
                                            <p:fltVal val="0"/>
                                          </p:val>
                                        </p:tav>
                                        <p:tav tm="100000">
                                          <p:val>
                                            <p:fltVal val="90"/>
                                          </p:val>
                                        </p:tav>
                                      </p:tavLst>
                                    </p:anim>
                                    <p:animEffect transition="out" filter="fade">
                                      <p:cBhvr>
                                        <p:cTn id="46" dur="1000"/>
                                        <p:tgtEl>
                                          <p:spTgt spid="7"/>
                                        </p:tgtEl>
                                      </p:cBhvr>
                                    </p:animEffect>
                                    <p:set>
                                      <p:cBhvr>
                                        <p:cTn id="47"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Rectangle 3"/>
          <p:cNvSpPr/>
          <p:nvPr/>
        </p:nvSpPr>
        <p:spPr>
          <a:xfrm>
            <a:off x="1992314" y="4005264"/>
            <a:ext cx="2643187"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Unconditioned stimulus</a:t>
            </a:r>
          </a:p>
        </p:txBody>
      </p:sp>
      <p:sp>
        <p:nvSpPr>
          <p:cNvPr id="5" name="Rectangle 4"/>
          <p:cNvSpPr/>
          <p:nvPr/>
        </p:nvSpPr>
        <p:spPr>
          <a:xfrm>
            <a:off x="1992314" y="5445125"/>
            <a:ext cx="2643187"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Conditioned stimulus</a:t>
            </a:r>
          </a:p>
        </p:txBody>
      </p:sp>
      <p:sp>
        <p:nvSpPr>
          <p:cNvPr id="6" name="Rectangle 5"/>
          <p:cNvSpPr/>
          <p:nvPr/>
        </p:nvSpPr>
        <p:spPr>
          <a:xfrm>
            <a:off x="1992314" y="2708275"/>
            <a:ext cx="2643187"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Unconditioned response</a:t>
            </a:r>
          </a:p>
        </p:txBody>
      </p:sp>
      <p:sp>
        <p:nvSpPr>
          <p:cNvPr id="7" name="Rectangle 6"/>
          <p:cNvSpPr/>
          <p:nvPr/>
        </p:nvSpPr>
        <p:spPr>
          <a:xfrm>
            <a:off x="1992314" y="1341439"/>
            <a:ext cx="2643187"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Conditioned response</a:t>
            </a:r>
          </a:p>
        </p:txBody>
      </p:sp>
      <p:sp>
        <p:nvSpPr>
          <p:cNvPr id="8" name="Rectangle 7"/>
          <p:cNvSpPr/>
          <p:nvPr/>
        </p:nvSpPr>
        <p:spPr>
          <a:xfrm>
            <a:off x="4810125" y="2714625"/>
            <a:ext cx="5500688"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solidFill>
                  <a:prstClr val="white"/>
                </a:solidFill>
              </a:rPr>
              <a:t>The innate (reflexive) response to a stimulus that has not been conditioned.</a:t>
            </a:r>
          </a:p>
        </p:txBody>
      </p:sp>
      <p:sp>
        <p:nvSpPr>
          <p:cNvPr id="9" name="Rectangle 8"/>
          <p:cNvSpPr/>
          <p:nvPr/>
        </p:nvSpPr>
        <p:spPr>
          <a:xfrm>
            <a:off x="4810125" y="5429250"/>
            <a:ext cx="5500688"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solidFill>
                  <a:prstClr val="white"/>
                </a:solidFill>
              </a:rPr>
              <a:t>The stimulus which, after repeated pairings with the unconditioned stimulus, produces the response.</a:t>
            </a:r>
          </a:p>
        </p:txBody>
      </p:sp>
      <p:sp>
        <p:nvSpPr>
          <p:cNvPr id="10" name="Rectangle 9"/>
          <p:cNvSpPr/>
          <p:nvPr/>
        </p:nvSpPr>
        <p:spPr>
          <a:xfrm>
            <a:off x="4800600" y="4005264"/>
            <a:ext cx="5500688"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dirty="0">
                <a:solidFill>
                  <a:prstClr val="white"/>
                </a:solidFill>
              </a:rPr>
              <a:t>The stimulus that causes the reflex response before conditioning. It is the stimulus that naturally produces the response.</a:t>
            </a:r>
          </a:p>
        </p:txBody>
      </p:sp>
      <p:sp>
        <p:nvSpPr>
          <p:cNvPr id="11" name="Rectangle 10"/>
          <p:cNvSpPr/>
          <p:nvPr/>
        </p:nvSpPr>
        <p:spPr>
          <a:xfrm>
            <a:off x="4810116" y="1357299"/>
            <a:ext cx="5500688"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solidFill>
                  <a:prstClr val="white"/>
                </a:solidFill>
              </a:rPr>
              <a:t>The reflexive response that occurs after exposure to the conditioned stimulus.</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26</a:t>
            </a:fld>
            <a:endParaRPr lang="en-GB">
              <a:solidFill>
                <a:prstClr val="white">
                  <a:tint val="75000"/>
                </a:prstClr>
              </a:solidFill>
            </a:endParaRPr>
          </a:p>
        </p:txBody>
      </p:sp>
      <p:pic>
        <p:nvPicPr>
          <p:cNvPr id="3" name="Picture 2"/>
          <p:cNvPicPr>
            <a:picLocks noChangeAspect="1"/>
          </p:cNvPicPr>
          <p:nvPr/>
        </p:nvPicPr>
        <p:blipFill>
          <a:blip r:embed="rId2"/>
          <a:stretch>
            <a:fillRect/>
          </a:stretch>
        </p:blipFill>
        <p:spPr>
          <a:xfrm>
            <a:off x="3120184" y="192216"/>
            <a:ext cx="6276477" cy="6448297"/>
          </a:xfrm>
          <a:prstGeom prst="rect">
            <a:avLst/>
          </a:prstGeom>
        </p:spPr>
      </p:pic>
    </p:spTree>
    <p:extLst>
      <p:ext uri="{BB962C8B-B14F-4D97-AF65-F5344CB8AC3E}">
        <p14:creationId xmlns:p14="http://schemas.microsoft.com/office/powerpoint/2010/main" val="281063847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nodeType="click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circle(in)">
                                      <p:cBhvr>
                                        <p:cTn id="3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1" name="Title 1"/>
          <p:cNvSpPr>
            <a:spLocks noGrp="1"/>
          </p:cNvSpPr>
          <p:nvPr>
            <p:ph type="title"/>
          </p:nvPr>
        </p:nvSpPr>
        <p:spPr>
          <a:xfrm>
            <a:off x="609600" y="274637"/>
            <a:ext cx="10972800" cy="1277937"/>
          </a:xfrm>
        </p:spPr>
        <p:txBody>
          <a:bodyPr>
            <a:normAutofit/>
          </a:bodyPr>
          <a:lstStyle/>
          <a:p>
            <a:pPr eaLnBrk="1" hangingPunct="1"/>
            <a:r>
              <a:rPr lang="en-GB" sz="6000" dirty="0"/>
              <a:t>Behaviourism continues with....</a:t>
            </a:r>
          </a:p>
        </p:txBody>
      </p:sp>
      <p:sp>
        <p:nvSpPr>
          <p:cNvPr id="24578" name="Content Placeholder 2"/>
          <p:cNvSpPr>
            <a:spLocks noGrp="1"/>
          </p:cNvSpPr>
          <p:nvPr>
            <p:ph idx="1"/>
          </p:nvPr>
        </p:nvSpPr>
        <p:spPr>
          <a:xfrm>
            <a:off x="1981200" y="5395913"/>
            <a:ext cx="8229600" cy="1143000"/>
          </a:xfrm>
        </p:spPr>
        <p:txBody>
          <a:bodyPr/>
          <a:lstStyle/>
          <a:p>
            <a:pPr algn="ctr" eaLnBrk="1" hangingPunct="1">
              <a:buFont typeface="Arial" charset="0"/>
              <a:buNone/>
            </a:pPr>
            <a:r>
              <a:rPr lang="en-GB" sz="4800" dirty="0"/>
              <a:t>Edward Thorndike</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27</a:t>
            </a:fld>
            <a:endParaRPr lang="en-GB">
              <a:solidFill>
                <a:prstClr val="white">
                  <a:tint val="75000"/>
                </a:prstClr>
              </a:solidFill>
            </a:endParaRPr>
          </a:p>
        </p:txBody>
      </p:sp>
      <p:pic>
        <p:nvPicPr>
          <p:cNvPr id="24579" name="Picture 2" descr="http://energi60menit.files.wordpress.com/2009/05/thorndike.gif"/>
          <p:cNvPicPr>
            <a:picLocks noChangeAspect="1" noChangeArrowheads="1"/>
          </p:cNvPicPr>
          <p:nvPr/>
        </p:nvPicPr>
        <p:blipFill>
          <a:blip r:embed="rId2"/>
          <a:srcRect/>
          <a:stretch>
            <a:fillRect/>
          </a:stretch>
        </p:blipFill>
        <p:spPr bwMode="auto">
          <a:xfrm>
            <a:off x="4787779" y="1552575"/>
            <a:ext cx="2924175" cy="3752850"/>
          </a:xfrm>
          <a:prstGeom prst="rect">
            <a:avLst/>
          </a:prstGeom>
          <a:noFill/>
          <a:ln w="9525">
            <a:noFill/>
            <a:miter lim="800000"/>
            <a:headEnd/>
            <a:tailEnd/>
          </a:ln>
        </p:spPr>
      </p:pic>
    </p:spTree>
    <p:extLst>
      <p:ext uri="{BB962C8B-B14F-4D97-AF65-F5344CB8AC3E}">
        <p14:creationId xmlns:p14="http://schemas.microsoft.com/office/powerpoint/2010/main" val="253336099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withEffect">
                                  <p:stCondLst>
                                    <p:cond delay="0"/>
                                  </p:stCondLst>
                                  <p:childTnLst>
                                    <p:set>
                                      <p:cBhvr>
                                        <p:cTn id="6" dur="1" fill="hold">
                                          <p:stCondLst>
                                            <p:cond delay="0"/>
                                          </p:stCondLst>
                                        </p:cTn>
                                        <p:tgtEl>
                                          <p:spTgt spid="25601"/>
                                        </p:tgtEl>
                                        <p:attrNameLst>
                                          <p:attrName>style.visibility</p:attrName>
                                        </p:attrNameLst>
                                      </p:cBhvr>
                                      <p:to>
                                        <p:strVal val="visible"/>
                                      </p:to>
                                    </p:set>
                                    <p:anim calcmode="lin" valueType="num">
                                      <p:cBhvr>
                                        <p:cTn id="7" dur="500" fill="hold"/>
                                        <p:tgtEl>
                                          <p:spTgt spid="25601"/>
                                        </p:tgtEl>
                                        <p:attrNameLst>
                                          <p:attrName>ppt_w</p:attrName>
                                        </p:attrNameLst>
                                      </p:cBhvr>
                                      <p:tavLst>
                                        <p:tav tm="0">
                                          <p:val>
                                            <p:fltVal val="0"/>
                                          </p:val>
                                        </p:tav>
                                        <p:tav tm="100000">
                                          <p:val>
                                            <p:strVal val="#ppt_w"/>
                                          </p:val>
                                        </p:tav>
                                      </p:tavLst>
                                    </p:anim>
                                    <p:anim calcmode="lin" valueType="num">
                                      <p:cBhvr>
                                        <p:cTn id="8" dur="500" fill="hold"/>
                                        <p:tgtEl>
                                          <p:spTgt spid="25601"/>
                                        </p:tgtEl>
                                        <p:attrNameLst>
                                          <p:attrName>ppt_h</p:attrName>
                                        </p:attrNameLst>
                                      </p:cBhvr>
                                      <p:tavLst>
                                        <p:tav tm="0">
                                          <p:val>
                                            <p:fltVal val="0"/>
                                          </p:val>
                                        </p:tav>
                                        <p:tav tm="100000">
                                          <p:val>
                                            <p:strVal val="#ppt_h"/>
                                          </p:val>
                                        </p:tav>
                                      </p:tavLst>
                                    </p:anim>
                                    <p:anim calcmode="lin" valueType="num">
                                      <p:cBhvr>
                                        <p:cTn id="9" dur="500" fill="hold"/>
                                        <p:tgtEl>
                                          <p:spTgt spid="25601"/>
                                        </p:tgtEl>
                                        <p:attrNameLst>
                                          <p:attrName>style.rotation</p:attrName>
                                        </p:attrNameLst>
                                      </p:cBhvr>
                                      <p:tavLst>
                                        <p:tav tm="0">
                                          <p:val>
                                            <p:fltVal val="360"/>
                                          </p:val>
                                        </p:tav>
                                        <p:tav tm="100000">
                                          <p:val>
                                            <p:fltVal val="0"/>
                                          </p:val>
                                        </p:tav>
                                      </p:tavLst>
                                    </p:anim>
                                    <p:animEffect transition="in" filter="fade">
                                      <p:cBhvr>
                                        <p:cTn id="10" dur="500"/>
                                        <p:tgtEl>
                                          <p:spTgt spid="256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1"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en-GB" dirty="0"/>
              <a:t>What did Thorndike get up to in the lab?</a:t>
            </a:r>
          </a:p>
        </p:txBody>
      </p:sp>
      <p:sp>
        <p:nvSpPr>
          <p:cNvPr id="3" name="Slide Number Placeholder 2"/>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28</a:t>
            </a:fld>
            <a:endParaRPr lang="en-GB">
              <a:solidFill>
                <a:prstClr val="white">
                  <a:tint val="75000"/>
                </a:prstClr>
              </a:solidFill>
            </a:endParaRPr>
          </a:p>
        </p:txBody>
      </p:sp>
      <p:pic>
        <p:nvPicPr>
          <p:cNvPr id="25602" name="Picture 2" descr="http://www.animalbehaviour.net/gifs+pics/Thorndike%27s_cat.jpg"/>
          <p:cNvPicPr>
            <a:picLocks noChangeAspect="1" noChangeArrowheads="1"/>
          </p:cNvPicPr>
          <p:nvPr/>
        </p:nvPicPr>
        <p:blipFill>
          <a:blip r:embed="rId2"/>
          <a:srcRect/>
          <a:stretch>
            <a:fillRect/>
          </a:stretch>
        </p:blipFill>
        <p:spPr bwMode="auto">
          <a:xfrm>
            <a:off x="3238501" y="1643064"/>
            <a:ext cx="5857875" cy="4389437"/>
          </a:xfrm>
          <a:prstGeom prst="rect">
            <a:avLst/>
          </a:prstGeom>
          <a:noFill/>
          <a:ln w="9525">
            <a:noFill/>
            <a:miter lim="800000"/>
            <a:headEnd/>
            <a:tailEnd/>
          </a:ln>
        </p:spPr>
      </p:pic>
    </p:spTree>
    <p:extLst>
      <p:ext uri="{BB962C8B-B14F-4D97-AF65-F5344CB8AC3E}">
        <p14:creationId xmlns:p14="http://schemas.microsoft.com/office/powerpoint/2010/main" val="1475344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5012" y="385010"/>
            <a:ext cx="5197641" cy="6336465"/>
          </a:xfrm>
        </p:spPr>
        <p:txBody>
          <a:bodyPr>
            <a:normAutofit/>
          </a:bodyPr>
          <a:lstStyle/>
          <a:p>
            <a:r>
              <a:rPr lang="en-GB" sz="2800" dirty="0"/>
              <a:t>Cat placed into a puzzle box with a treat placed outside as incentive</a:t>
            </a:r>
          </a:p>
          <a:p>
            <a:r>
              <a:rPr lang="en-GB" sz="2800" dirty="0"/>
              <a:t>Edward Thorndike put forward a </a:t>
            </a:r>
            <a:r>
              <a:rPr lang="en-GB" sz="2800" b="1" dirty="0"/>
              <a:t>“Law of effect”</a:t>
            </a:r>
            <a:r>
              <a:rPr lang="en-GB" sz="2800" dirty="0"/>
              <a:t>:</a:t>
            </a:r>
          </a:p>
          <a:p>
            <a:pPr marL="0" indent="0">
              <a:buNone/>
            </a:pPr>
            <a:endParaRPr lang="en-GB" sz="2800" dirty="0"/>
          </a:p>
          <a:p>
            <a:r>
              <a:rPr lang="en-GB" sz="2800" dirty="0"/>
              <a:t>any behaviour that is followed by pleasant consequences is likely to be repeated</a:t>
            </a:r>
          </a:p>
          <a:p>
            <a:r>
              <a:rPr lang="en-GB" sz="2800" dirty="0"/>
              <a:t>any behaviour followed by unpleasant consequences is likely to be stopped </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29</a:t>
            </a:fld>
            <a:endParaRPr lang="en-GB">
              <a:solidFill>
                <a:prstClr val="white">
                  <a:tint val="75000"/>
                </a:prstClr>
              </a:solidFill>
            </a:endParaRPr>
          </a:p>
        </p:txBody>
      </p:sp>
      <p:pic>
        <p:nvPicPr>
          <p:cNvPr id="4" name="Online Media 3" title="Thorndikes Puzzle Box">
            <a:hlinkClick r:id="" action="ppaction://media"/>
            <a:extLst>
              <a:ext uri="{FF2B5EF4-FFF2-40B4-BE49-F238E27FC236}">
                <a16:creationId xmlns:a16="http://schemas.microsoft.com/office/drawing/2014/main" id="{D6F5935F-4310-9F89-5808-B14F42DD3AE3}"/>
              </a:ext>
            </a:extLst>
          </p:cNvPr>
          <p:cNvPicPr>
            <a:picLocks noRot="1" noChangeAspect="1"/>
          </p:cNvPicPr>
          <p:nvPr>
            <a:videoFile r:link="rId1"/>
          </p:nvPr>
        </p:nvPicPr>
        <p:blipFill>
          <a:blip r:embed="rId3"/>
          <a:stretch>
            <a:fillRect/>
          </a:stretch>
        </p:blipFill>
        <p:spPr>
          <a:xfrm>
            <a:off x="5486776" y="866189"/>
            <a:ext cx="6224335" cy="4668251"/>
          </a:xfrm>
          <a:prstGeom prst="rect">
            <a:avLst/>
          </a:prstGeom>
        </p:spPr>
      </p:pic>
    </p:spTree>
    <p:extLst>
      <p:ext uri="{BB962C8B-B14F-4D97-AF65-F5344CB8AC3E}">
        <p14:creationId xmlns:p14="http://schemas.microsoft.com/office/powerpoint/2010/main" val="259650275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4"/>
                </p:tgtEl>
              </p:cMediaNode>
            </p:video>
            <p:seq concurrent="1" nextAc="seek">
              <p:cTn id="24" restart="whenNotActive" fill="hold" evtFilter="cancelBubble" nodeType="interactiveSeq">
                <p:stCondLst>
                  <p:cond evt="onClick" delay="0">
                    <p:tgtEl>
                      <p:spTgt spid="4"/>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4"/>
                                        </p:tgtEl>
                                      </p:cBhvr>
                                    </p:cmd>
                                  </p:childTnLst>
                                </p:cTn>
                              </p:par>
                            </p:childTnLst>
                          </p:cTn>
                        </p:par>
                      </p:childTnLst>
                    </p:cTn>
                  </p:par>
                </p:childTnLst>
              </p:cTn>
              <p:nextCondLst>
                <p:cond evt="onClick" delay="0">
                  <p:tgtEl>
                    <p:spTgt spid="4"/>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DE69-68B6-CBC3-3E48-5AFD5FE6C680}"/>
              </a:ext>
            </a:extLst>
          </p:cNvPr>
          <p:cNvSpPr>
            <a:spLocks noGrp="1"/>
          </p:cNvSpPr>
          <p:nvPr>
            <p:ph type="title"/>
          </p:nvPr>
        </p:nvSpPr>
        <p:spPr/>
        <p:txBody>
          <a:bodyPr/>
          <a:lstStyle/>
          <a:p>
            <a:endParaRPr lang="en-GB"/>
          </a:p>
        </p:txBody>
      </p:sp>
      <p:pic>
        <p:nvPicPr>
          <p:cNvPr id="4" name="Online Media 3" title="Thorndike Puzzle Box - Psychology Experiment">
            <a:hlinkClick r:id="" action="ppaction://media"/>
            <a:extLst>
              <a:ext uri="{FF2B5EF4-FFF2-40B4-BE49-F238E27FC236}">
                <a16:creationId xmlns:a16="http://schemas.microsoft.com/office/drawing/2014/main" id="{54937E80-E364-CED3-BA31-EF33B28EFC87}"/>
              </a:ext>
            </a:extLst>
          </p:cNvPr>
          <p:cNvPicPr>
            <a:picLocks noGrp="1" noRot="1" noChangeAspect="1"/>
          </p:cNvPicPr>
          <p:nvPr>
            <p:ph idx="1"/>
            <a:videoFile r:link="rId1"/>
          </p:nvPr>
        </p:nvPicPr>
        <p:blipFill>
          <a:blip r:embed="rId3"/>
          <a:stretch>
            <a:fillRect/>
          </a:stretch>
        </p:blipFill>
        <p:spPr>
          <a:xfrm>
            <a:off x="2499059" y="122238"/>
            <a:ext cx="8052636" cy="6039476"/>
          </a:xfrm>
          <a:prstGeom prst="rect">
            <a:avLst/>
          </a:prstGeom>
        </p:spPr>
      </p:pic>
    </p:spTree>
    <p:extLst>
      <p:ext uri="{BB962C8B-B14F-4D97-AF65-F5344CB8AC3E}">
        <p14:creationId xmlns:p14="http://schemas.microsoft.com/office/powerpoint/2010/main" val="378708392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3" name="Title 1"/>
          <p:cNvSpPr>
            <a:spLocks noGrp="1"/>
          </p:cNvSpPr>
          <p:nvPr>
            <p:ph type="title"/>
          </p:nvPr>
        </p:nvSpPr>
        <p:spPr>
          <a:xfrm>
            <a:off x="609601" y="122238"/>
            <a:ext cx="5610726" cy="1814846"/>
          </a:xfrm>
        </p:spPr>
        <p:txBody>
          <a:bodyPr>
            <a:normAutofit fontScale="90000"/>
          </a:bodyPr>
          <a:lstStyle/>
          <a:p>
            <a:pPr eaLnBrk="1" hangingPunct="1"/>
            <a:r>
              <a:rPr lang="en-GB" sz="6000" dirty="0"/>
              <a:t>Operant Conditioning</a:t>
            </a:r>
          </a:p>
        </p:txBody>
      </p:sp>
      <p:sp>
        <p:nvSpPr>
          <p:cNvPr id="27650" name="Content Placeholder 2"/>
          <p:cNvSpPr>
            <a:spLocks noGrp="1"/>
          </p:cNvSpPr>
          <p:nvPr>
            <p:ph idx="1"/>
          </p:nvPr>
        </p:nvSpPr>
        <p:spPr>
          <a:xfrm>
            <a:off x="629654" y="2213810"/>
            <a:ext cx="4765562" cy="3609475"/>
          </a:xfrm>
        </p:spPr>
        <p:txBody>
          <a:bodyPr>
            <a:normAutofit/>
          </a:bodyPr>
          <a:lstStyle/>
          <a:p>
            <a:pPr eaLnBrk="1" hangingPunct="1"/>
            <a:r>
              <a:rPr lang="en-GB" sz="3200" dirty="0"/>
              <a:t>This is the other side of behaviourism...</a:t>
            </a:r>
          </a:p>
          <a:p>
            <a:pPr eaLnBrk="1" hangingPunct="1"/>
            <a:r>
              <a:rPr lang="en-GB" sz="3200" dirty="0"/>
              <a:t>It works on the assumption of learning through reward and punishment.</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31</a:t>
            </a:fld>
            <a:endParaRPr lang="en-GB">
              <a:solidFill>
                <a:prstClr val="white">
                  <a:tint val="75000"/>
                </a:prstClr>
              </a:solidFill>
            </a:endParaRPr>
          </a:p>
        </p:txBody>
      </p:sp>
      <p:pic>
        <p:nvPicPr>
          <p:cNvPr id="4" name="Picture 3">
            <a:extLst>
              <a:ext uri="{FF2B5EF4-FFF2-40B4-BE49-F238E27FC236}">
                <a16:creationId xmlns:a16="http://schemas.microsoft.com/office/drawing/2014/main" id="{48D7DC0D-53C7-BF30-1E10-A7932AD3D44A}"/>
              </a:ext>
            </a:extLst>
          </p:cNvPr>
          <p:cNvPicPr>
            <a:picLocks noChangeAspect="1"/>
          </p:cNvPicPr>
          <p:nvPr/>
        </p:nvPicPr>
        <p:blipFill>
          <a:blip r:embed="rId2"/>
          <a:stretch>
            <a:fillRect/>
          </a:stretch>
        </p:blipFill>
        <p:spPr>
          <a:xfrm>
            <a:off x="5286933" y="450850"/>
            <a:ext cx="7674655" cy="6684377"/>
          </a:xfrm>
          <a:prstGeom prst="rect">
            <a:avLst/>
          </a:prstGeom>
        </p:spPr>
      </p:pic>
      <p:sp>
        <p:nvSpPr>
          <p:cNvPr id="5" name="Rectangle 4">
            <a:extLst>
              <a:ext uri="{FF2B5EF4-FFF2-40B4-BE49-F238E27FC236}">
                <a16:creationId xmlns:a16="http://schemas.microsoft.com/office/drawing/2014/main" id="{26DBDC83-BBD8-580A-2C45-28CA4367E420}"/>
              </a:ext>
            </a:extLst>
          </p:cNvPr>
          <p:cNvSpPr/>
          <p:nvPr/>
        </p:nvSpPr>
        <p:spPr bwMode="auto">
          <a:xfrm>
            <a:off x="5530517" y="1876926"/>
            <a:ext cx="2145630" cy="1419727"/>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a:extLst>
              <a:ext uri="{FF2B5EF4-FFF2-40B4-BE49-F238E27FC236}">
                <a16:creationId xmlns:a16="http://schemas.microsoft.com/office/drawing/2014/main" id="{E2483592-E9B0-7C2F-7BB7-4AB4EBF7F359}"/>
              </a:ext>
            </a:extLst>
          </p:cNvPr>
          <p:cNvSpPr/>
          <p:nvPr/>
        </p:nvSpPr>
        <p:spPr bwMode="auto">
          <a:xfrm>
            <a:off x="5530517" y="4012866"/>
            <a:ext cx="2145630" cy="126899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a:extLst>
              <a:ext uri="{FF2B5EF4-FFF2-40B4-BE49-F238E27FC236}">
                <a16:creationId xmlns:a16="http://schemas.microsoft.com/office/drawing/2014/main" id="{559A0AB5-0A81-B544-5519-B2DE4AEF0623}"/>
              </a:ext>
            </a:extLst>
          </p:cNvPr>
          <p:cNvSpPr/>
          <p:nvPr/>
        </p:nvSpPr>
        <p:spPr bwMode="auto">
          <a:xfrm>
            <a:off x="7726063" y="517357"/>
            <a:ext cx="1417937" cy="135956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9" name="Rectangle 8">
            <a:extLst>
              <a:ext uri="{FF2B5EF4-FFF2-40B4-BE49-F238E27FC236}">
                <a16:creationId xmlns:a16="http://schemas.microsoft.com/office/drawing/2014/main" id="{2E5EDB9A-650E-0CE6-3FFC-DAA1D77590CF}"/>
              </a:ext>
            </a:extLst>
          </p:cNvPr>
          <p:cNvSpPr/>
          <p:nvPr/>
        </p:nvSpPr>
        <p:spPr bwMode="auto">
          <a:xfrm>
            <a:off x="9767421" y="517356"/>
            <a:ext cx="1417937" cy="135956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14535922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3"/>
                                        </p:tgtEl>
                                        <p:attrNameLst>
                                          <p:attrName>style.visibility</p:attrName>
                                        </p:attrNameLst>
                                      </p:cBhvr>
                                      <p:to>
                                        <p:strVal val="visible"/>
                                      </p:to>
                                    </p:set>
                                    <p:animEffect transition="in" filter="fade">
                                      <p:cBhvr>
                                        <p:cTn id="7" dur="2000"/>
                                        <p:tgtEl>
                                          <p:spTgt spid="2867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7650">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4" presetClass="exit" presetSubtype="10" fill="hold" grpId="0" nodeType="clickEffect">
                                  <p:stCondLst>
                                    <p:cond delay="0"/>
                                  </p:stCondLst>
                                  <p:childTnLst>
                                    <p:animEffect transition="out" filter="randombar(horizontal)">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4" presetClass="exit" presetSubtype="10" fill="hold" grpId="0" nodeType="clickEffect">
                                  <p:stCondLst>
                                    <p:cond delay="0"/>
                                  </p:stCondLst>
                                  <p:childTnLst>
                                    <p:animEffect transition="out" filter="randombar(horizontal)">
                                      <p:cBhvr>
                                        <p:cTn id="24" dur="500"/>
                                        <p:tgtEl>
                                          <p:spTgt spid="8"/>
                                        </p:tgtEl>
                                      </p:cBhvr>
                                    </p:animEffect>
                                    <p:set>
                                      <p:cBhvr>
                                        <p:cTn id="25" dur="1" fill="hold">
                                          <p:stCondLst>
                                            <p:cond delay="499"/>
                                          </p:stCondLst>
                                        </p:cTn>
                                        <p:tgtEl>
                                          <p:spTgt spid="8"/>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4" presetClass="exit" presetSubtype="10" fill="hold" grpId="0" nodeType="clickEffect">
                                  <p:stCondLst>
                                    <p:cond delay="0"/>
                                  </p:stCondLst>
                                  <p:childTnLst>
                                    <p:animEffect transition="out" filter="randombar(horizontal)">
                                      <p:cBhvr>
                                        <p:cTn id="29" dur="500"/>
                                        <p:tgtEl>
                                          <p:spTgt spid="9"/>
                                        </p:tgtEl>
                                      </p:cBhvr>
                                    </p:animEffect>
                                    <p:set>
                                      <p:cBhvr>
                                        <p:cTn id="30" dur="1" fill="hold">
                                          <p:stCondLst>
                                            <p:cond delay="4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4" presetClass="exit" presetSubtype="10" fill="hold" grpId="0" nodeType="clickEffect">
                                  <p:stCondLst>
                                    <p:cond delay="0"/>
                                  </p:stCondLst>
                                  <p:childTnLst>
                                    <p:animEffect transition="out" filter="randombar(horizontal)">
                                      <p:cBhvr>
                                        <p:cTn id="34" dur="500"/>
                                        <p:tgtEl>
                                          <p:spTgt spid="7"/>
                                        </p:tgtEl>
                                      </p:cBhvr>
                                    </p:animEffect>
                                    <p:set>
                                      <p:cBhvr>
                                        <p:cTn id="35"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3" grpId="0"/>
      <p:bldP spid="27650" grpId="0" build="p"/>
      <p:bldP spid="5" grpId="0" animBg="1"/>
      <p:bldP spid="7" grpId="0" animBg="1"/>
      <p:bldP spid="8" grpId="0" animBg="1"/>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1423D-5448-9B01-AEDC-6B899C613565}"/>
              </a:ext>
            </a:extLst>
          </p:cNvPr>
          <p:cNvSpPr>
            <a:spLocks noGrp="1"/>
          </p:cNvSpPr>
          <p:nvPr>
            <p:ph type="title"/>
          </p:nvPr>
        </p:nvSpPr>
        <p:spPr/>
        <p:txBody>
          <a:bodyPr>
            <a:normAutofit/>
          </a:bodyPr>
          <a:lstStyle/>
          <a:p>
            <a:r>
              <a:rPr lang="en-GB" sz="4800" dirty="0"/>
              <a:t>Basics of Operant Conditioning</a:t>
            </a:r>
          </a:p>
        </p:txBody>
      </p:sp>
      <p:sp>
        <p:nvSpPr>
          <p:cNvPr id="3" name="Content Placeholder 2">
            <a:extLst>
              <a:ext uri="{FF2B5EF4-FFF2-40B4-BE49-F238E27FC236}">
                <a16:creationId xmlns:a16="http://schemas.microsoft.com/office/drawing/2014/main" id="{670555C0-5CE4-DDF1-7AE8-5481C5D74022}"/>
              </a:ext>
            </a:extLst>
          </p:cNvPr>
          <p:cNvSpPr>
            <a:spLocks noGrp="1"/>
          </p:cNvSpPr>
          <p:nvPr>
            <p:ph idx="1"/>
          </p:nvPr>
        </p:nvSpPr>
        <p:spPr>
          <a:xfrm>
            <a:off x="609600" y="1460502"/>
            <a:ext cx="6753726" cy="4892172"/>
          </a:xfrm>
        </p:spPr>
        <p:txBody>
          <a:bodyPr>
            <a:normAutofit/>
          </a:bodyPr>
          <a:lstStyle/>
          <a:p>
            <a:r>
              <a:rPr lang="en-GB" dirty="0"/>
              <a:t>Rewards leads to behaviour increasing (repeating)</a:t>
            </a:r>
          </a:p>
          <a:p>
            <a:r>
              <a:rPr lang="en-GB" dirty="0"/>
              <a:t>Punishment leads to behaviour decreasing (stopping)</a:t>
            </a:r>
          </a:p>
          <a:p>
            <a:r>
              <a:rPr lang="en-GB" dirty="0"/>
              <a:t>We encourage or discourage</a:t>
            </a:r>
          </a:p>
          <a:p>
            <a:r>
              <a:rPr lang="en-GB" dirty="0"/>
              <a:t>We add something to influence (positive)</a:t>
            </a:r>
          </a:p>
          <a:p>
            <a:r>
              <a:rPr lang="en-GB" dirty="0"/>
              <a:t>We take something away (negative)</a:t>
            </a:r>
          </a:p>
          <a:p>
            <a:r>
              <a:rPr lang="en-GB" dirty="0"/>
              <a:t>Associations are made</a:t>
            </a:r>
          </a:p>
        </p:txBody>
      </p:sp>
      <p:pic>
        <p:nvPicPr>
          <p:cNvPr id="4" name="Picture 3">
            <a:extLst>
              <a:ext uri="{FF2B5EF4-FFF2-40B4-BE49-F238E27FC236}">
                <a16:creationId xmlns:a16="http://schemas.microsoft.com/office/drawing/2014/main" id="{D820862B-75A4-47F0-95D6-813FE0421D16}"/>
              </a:ext>
            </a:extLst>
          </p:cNvPr>
          <p:cNvPicPr>
            <a:picLocks noChangeAspect="1"/>
          </p:cNvPicPr>
          <p:nvPr/>
        </p:nvPicPr>
        <p:blipFill>
          <a:blip r:embed="rId2"/>
          <a:stretch>
            <a:fillRect/>
          </a:stretch>
        </p:blipFill>
        <p:spPr>
          <a:xfrm>
            <a:off x="7363326" y="1634916"/>
            <a:ext cx="3585411" cy="3588168"/>
          </a:xfrm>
          <a:prstGeom prst="rect">
            <a:avLst/>
          </a:prstGeom>
        </p:spPr>
      </p:pic>
    </p:spTree>
    <p:extLst>
      <p:ext uri="{BB962C8B-B14F-4D97-AF65-F5344CB8AC3E}">
        <p14:creationId xmlns:p14="http://schemas.microsoft.com/office/powerpoint/2010/main" val="195412739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5"/>
          <p:cNvSpPr/>
          <p:nvPr/>
        </p:nvSpPr>
        <p:spPr>
          <a:xfrm>
            <a:off x="596920" y="1108101"/>
            <a:ext cx="2643188" cy="15388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Positive punishment</a:t>
            </a:r>
          </a:p>
        </p:txBody>
      </p:sp>
      <p:sp>
        <p:nvSpPr>
          <p:cNvPr id="11" name="Rectangle 10"/>
          <p:cNvSpPr/>
          <p:nvPr/>
        </p:nvSpPr>
        <p:spPr>
          <a:xfrm>
            <a:off x="3777146" y="768037"/>
            <a:ext cx="6797278" cy="19987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We add something to discourage</a:t>
            </a:r>
          </a:p>
          <a:p>
            <a:pPr algn="ctr">
              <a:defRPr/>
            </a:pPr>
            <a:r>
              <a:rPr lang="en-GB" sz="2800" dirty="0">
                <a:solidFill>
                  <a:prstClr val="white"/>
                </a:solidFill>
              </a:rPr>
              <a:t>Nail-biting and painted bitterness!</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33</a:t>
            </a:fld>
            <a:endParaRPr lang="en-GB">
              <a:solidFill>
                <a:prstClr val="white">
                  <a:tint val="75000"/>
                </a:prstClr>
              </a:solidFill>
            </a:endParaRPr>
          </a:p>
        </p:txBody>
      </p:sp>
      <p:sp>
        <p:nvSpPr>
          <p:cNvPr id="3" name="Rectangle 2">
            <a:extLst>
              <a:ext uri="{FF2B5EF4-FFF2-40B4-BE49-F238E27FC236}">
                <a16:creationId xmlns:a16="http://schemas.microsoft.com/office/drawing/2014/main" id="{5493625F-09B0-6991-E07E-3E27D25454C9}"/>
              </a:ext>
            </a:extLst>
          </p:cNvPr>
          <p:cNvSpPr/>
          <p:nvPr/>
        </p:nvSpPr>
        <p:spPr>
          <a:xfrm>
            <a:off x="596921" y="3891799"/>
            <a:ext cx="2643187" cy="1450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Positive reinforcement</a:t>
            </a:r>
          </a:p>
        </p:txBody>
      </p:sp>
      <p:sp>
        <p:nvSpPr>
          <p:cNvPr id="4" name="Rectangle 3">
            <a:extLst>
              <a:ext uri="{FF2B5EF4-FFF2-40B4-BE49-F238E27FC236}">
                <a16:creationId xmlns:a16="http://schemas.microsoft.com/office/drawing/2014/main" id="{EDC20AA4-5E32-7E73-CA02-22EFA5AE50EE}"/>
              </a:ext>
            </a:extLst>
          </p:cNvPr>
          <p:cNvSpPr/>
          <p:nvPr/>
        </p:nvSpPr>
        <p:spPr>
          <a:xfrm>
            <a:off x="3777146" y="3673811"/>
            <a:ext cx="6979085" cy="19987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We add something to encourage</a:t>
            </a:r>
          </a:p>
          <a:p>
            <a:pPr algn="ctr">
              <a:defRPr/>
            </a:pPr>
            <a:r>
              <a:rPr lang="en-GB" sz="2800" dirty="0">
                <a:solidFill>
                  <a:prstClr val="white"/>
                </a:solidFill>
              </a:rPr>
              <a:t>A treat for helping mum</a:t>
            </a:r>
          </a:p>
        </p:txBody>
      </p:sp>
    </p:spTree>
    <p:extLst>
      <p:ext uri="{BB962C8B-B14F-4D97-AF65-F5344CB8AC3E}">
        <p14:creationId xmlns:p14="http://schemas.microsoft.com/office/powerpoint/2010/main" val="2027510526"/>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3" grpId="0" animBg="1"/>
      <p:bldP spid="4" grpId="0" animBg="1"/>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6"/>
          <p:cNvSpPr/>
          <p:nvPr/>
        </p:nvSpPr>
        <p:spPr>
          <a:xfrm>
            <a:off x="596921" y="875614"/>
            <a:ext cx="2643187" cy="14825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Negative punishment</a:t>
            </a:r>
          </a:p>
        </p:txBody>
      </p:sp>
      <p:sp>
        <p:nvSpPr>
          <p:cNvPr id="8" name="Rectangle 7"/>
          <p:cNvSpPr/>
          <p:nvPr/>
        </p:nvSpPr>
        <p:spPr>
          <a:xfrm>
            <a:off x="3814576" y="191800"/>
            <a:ext cx="7061970" cy="26957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We take something away to reduce bad behaviour</a:t>
            </a:r>
          </a:p>
          <a:p>
            <a:pPr algn="ctr">
              <a:defRPr/>
            </a:pPr>
            <a:r>
              <a:rPr lang="en-GB" sz="2800" dirty="0">
                <a:solidFill>
                  <a:prstClr val="white"/>
                </a:solidFill>
              </a:rPr>
              <a:t>Removing a child’s toy, confiscating a mobile phone; speeding fines</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34</a:t>
            </a:fld>
            <a:endParaRPr lang="en-GB">
              <a:solidFill>
                <a:prstClr val="white">
                  <a:tint val="75000"/>
                </a:prstClr>
              </a:solidFill>
            </a:endParaRPr>
          </a:p>
        </p:txBody>
      </p:sp>
      <p:sp>
        <p:nvSpPr>
          <p:cNvPr id="3" name="Rectangle 2">
            <a:extLst>
              <a:ext uri="{FF2B5EF4-FFF2-40B4-BE49-F238E27FC236}">
                <a16:creationId xmlns:a16="http://schemas.microsoft.com/office/drawing/2014/main" id="{0437CB39-ADA1-CCC4-5AB3-99F89EC5C997}"/>
              </a:ext>
            </a:extLst>
          </p:cNvPr>
          <p:cNvSpPr/>
          <p:nvPr/>
        </p:nvSpPr>
        <p:spPr>
          <a:xfrm>
            <a:off x="596920" y="3972113"/>
            <a:ext cx="2643187" cy="14561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Negative reinforcement</a:t>
            </a:r>
          </a:p>
        </p:txBody>
      </p:sp>
      <p:sp>
        <p:nvSpPr>
          <p:cNvPr id="4" name="Rectangle 3">
            <a:extLst>
              <a:ext uri="{FF2B5EF4-FFF2-40B4-BE49-F238E27FC236}">
                <a16:creationId xmlns:a16="http://schemas.microsoft.com/office/drawing/2014/main" id="{0BD3BD40-0700-CD05-B4D0-0E42682BD9F1}"/>
              </a:ext>
            </a:extLst>
          </p:cNvPr>
          <p:cNvSpPr/>
          <p:nvPr/>
        </p:nvSpPr>
        <p:spPr>
          <a:xfrm>
            <a:off x="3856019" y="3741821"/>
            <a:ext cx="6979084" cy="2105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When remove restrictions to reinforce good behaviour</a:t>
            </a:r>
          </a:p>
          <a:p>
            <a:pPr algn="ctr">
              <a:defRPr/>
            </a:pPr>
            <a:r>
              <a:rPr lang="en-GB" sz="2800" dirty="0">
                <a:solidFill>
                  <a:prstClr val="white"/>
                </a:solidFill>
              </a:rPr>
              <a:t>When you stop hitting your brother, you get your toy back</a:t>
            </a:r>
          </a:p>
        </p:txBody>
      </p:sp>
    </p:spTree>
    <p:extLst>
      <p:ext uri="{BB962C8B-B14F-4D97-AF65-F5344CB8AC3E}">
        <p14:creationId xmlns:p14="http://schemas.microsoft.com/office/powerpoint/2010/main" val="4127547797"/>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3" grpId="0" animBg="1"/>
      <p:bldP spid="4" grpId="0" animBg="1"/>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Content Placeholder 2"/>
          <p:cNvSpPr>
            <a:spLocks noGrp="1"/>
          </p:cNvSpPr>
          <p:nvPr>
            <p:ph idx="1"/>
          </p:nvPr>
        </p:nvSpPr>
        <p:spPr>
          <a:xfrm>
            <a:off x="469232" y="1452855"/>
            <a:ext cx="4054641" cy="4553953"/>
          </a:xfrm>
        </p:spPr>
        <p:txBody>
          <a:bodyPr>
            <a:normAutofit/>
          </a:bodyPr>
          <a:lstStyle/>
          <a:p>
            <a:pPr eaLnBrk="1" hangingPunct="1"/>
            <a:r>
              <a:rPr lang="en-GB" sz="2400" dirty="0"/>
              <a:t>The “Skinner box” (after BF Skinner) was used in order to investigate the impact of reward and punishment on behaviour.</a:t>
            </a:r>
          </a:p>
          <a:p>
            <a:pPr eaLnBrk="1" hangingPunct="1"/>
            <a:r>
              <a:rPr lang="en-GB" sz="2400" dirty="0"/>
              <a:t>Their reward was food and they were required to learn (in a variety of ways) how to get it.</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35</a:t>
            </a:fld>
            <a:endParaRPr lang="en-GB">
              <a:solidFill>
                <a:prstClr val="white">
                  <a:tint val="75000"/>
                </a:prstClr>
              </a:solidFill>
            </a:endParaRPr>
          </a:p>
        </p:txBody>
      </p:sp>
      <p:pic>
        <p:nvPicPr>
          <p:cNvPr id="4" name="Online Media 3" title="Dr. B.F. Skinner and Operant Conditioning">
            <a:hlinkClick r:id="" action="ppaction://media"/>
            <a:extLst>
              <a:ext uri="{FF2B5EF4-FFF2-40B4-BE49-F238E27FC236}">
                <a16:creationId xmlns:a16="http://schemas.microsoft.com/office/drawing/2014/main" id="{4D12DF86-F0F9-D2D5-68DA-184CF187BF14}"/>
              </a:ext>
            </a:extLst>
          </p:cNvPr>
          <p:cNvPicPr>
            <a:picLocks noRot="1" noChangeAspect="1"/>
          </p:cNvPicPr>
          <p:nvPr>
            <a:videoFile r:link="rId1"/>
          </p:nvPr>
        </p:nvPicPr>
        <p:blipFill>
          <a:blip r:embed="rId3"/>
          <a:stretch>
            <a:fillRect/>
          </a:stretch>
        </p:blipFill>
        <p:spPr>
          <a:xfrm>
            <a:off x="4399675" y="450850"/>
            <a:ext cx="7674921" cy="5756191"/>
          </a:xfrm>
          <a:prstGeom prst="rect">
            <a:avLst/>
          </a:prstGeom>
        </p:spPr>
      </p:pic>
      <p:sp>
        <p:nvSpPr>
          <p:cNvPr id="7" name="Title 3">
            <a:extLst>
              <a:ext uri="{FF2B5EF4-FFF2-40B4-BE49-F238E27FC236}">
                <a16:creationId xmlns:a16="http://schemas.microsoft.com/office/drawing/2014/main" id="{32F9D4FC-71B9-610B-92DB-505301ED00C8}"/>
              </a:ext>
            </a:extLst>
          </p:cNvPr>
          <p:cNvSpPr>
            <a:spLocks noGrp="1"/>
          </p:cNvSpPr>
          <p:nvPr>
            <p:ph type="title"/>
          </p:nvPr>
        </p:nvSpPr>
        <p:spPr>
          <a:xfrm>
            <a:off x="469232" y="109622"/>
            <a:ext cx="4054641" cy="1143000"/>
          </a:xfrm>
        </p:spPr>
        <p:txBody>
          <a:bodyPr/>
          <a:lstStyle/>
          <a:p>
            <a:r>
              <a:rPr lang="en-GB" sz="6000" dirty="0"/>
              <a:t>BF Skinner</a:t>
            </a:r>
          </a:p>
        </p:txBody>
      </p:sp>
    </p:spTree>
    <p:extLst>
      <p:ext uri="{BB962C8B-B14F-4D97-AF65-F5344CB8AC3E}">
        <p14:creationId xmlns:p14="http://schemas.microsoft.com/office/powerpoint/2010/main" val="1006802924"/>
      </p:ext>
    </p:extLst>
  </p:cSld>
  <p:clrMapOvr>
    <a:masterClrMapping/>
  </p:clrMapOvr>
  <p:transition>
    <p:push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childTnLst>
        </p:cTn>
      </p:par>
    </p:tnLst>
    <p:bldLst>
      <p:bldP spid="29698"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36</a:t>
            </a:fld>
            <a:endParaRPr lang="en-GB">
              <a:solidFill>
                <a:prstClr val="white">
                  <a:tint val="75000"/>
                </a:prstClr>
              </a:solidFill>
            </a:endParaRPr>
          </a:p>
        </p:txBody>
      </p:sp>
      <p:sp>
        <p:nvSpPr>
          <p:cNvPr id="5" name="Rectangle 4"/>
          <p:cNvSpPr/>
          <p:nvPr/>
        </p:nvSpPr>
        <p:spPr>
          <a:xfrm>
            <a:off x="609600" y="5202834"/>
            <a:ext cx="1921239" cy="923330"/>
          </a:xfrm>
          <a:prstGeom prst="rect">
            <a:avLst/>
          </a:prstGeom>
        </p:spPr>
        <p:txBody>
          <a:bodyPr wrap="square">
            <a:spAutoFit/>
          </a:bodyPr>
          <a:lstStyle/>
          <a:p>
            <a:r>
              <a:rPr lang="en-GB" dirty="0"/>
              <a:t>https://www.youtube.com/watch?v=JA96Fba-WHk </a:t>
            </a:r>
          </a:p>
        </p:txBody>
      </p:sp>
      <p:pic>
        <p:nvPicPr>
          <p:cNvPr id="6" name="Picture 5">
            <a:hlinkClick r:id="rId2"/>
          </p:cNvPr>
          <p:cNvPicPr>
            <a:picLocks noChangeAspect="1"/>
          </p:cNvPicPr>
          <p:nvPr/>
        </p:nvPicPr>
        <p:blipFill>
          <a:blip r:embed="rId3"/>
          <a:stretch>
            <a:fillRect/>
          </a:stretch>
        </p:blipFill>
        <p:spPr>
          <a:xfrm>
            <a:off x="3705923" y="0"/>
            <a:ext cx="5143500" cy="6858000"/>
          </a:xfrm>
          <a:prstGeom prst="rect">
            <a:avLst/>
          </a:prstGeom>
        </p:spPr>
      </p:pic>
    </p:spTree>
    <p:extLst>
      <p:ext uri="{BB962C8B-B14F-4D97-AF65-F5344CB8AC3E}">
        <p14:creationId xmlns:p14="http://schemas.microsoft.com/office/powerpoint/2010/main" val="2467487209"/>
      </p:ext>
    </p:extLst>
  </p:cSld>
  <p:clrMapOvr>
    <a:masterClrMapping/>
  </p:clrMapOvr>
  <p:transition spd="med">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06904" y="553453"/>
            <a:ext cx="10202779" cy="5077326"/>
          </a:xfrm>
        </p:spPr>
        <p:txBody>
          <a:bodyPr/>
          <a:lstStyle/>
          <a:p>
            <a:r>
              <a:rPr lang="en-GB" dirty="0"/>
              <a:t>Bandura and Bobo dolls</a:t>
            </a:r>
            <a:br>
              <a:rPr lang="en-GB" dirty="0"/>
            </a:br>
            <a:r>
              <a:rPr lang="en-GB" dirty="0"/>
              <a:t>Learning through observation/ observational learning</a:t>
            </a:r>
            <a:br>
              <a:rPr lang="en-GB" dirty="0"/>
            </a:br>
            <a:r>
              <a:rPr lang="en-GB" dirty="0"/>
              <a:t>The influence of media violence</a:t>
            </a:r>
            <a:br>
              <a:rPr lang="en-GB" dirty="0"/>
            </a:br>
            <a:r>
              <a:rPr lang="en-GB" dirty="0"/>
              <a:t>Mirror neurons</a:t>
            </a:r>
            <a:br>
              <a:rPr lang="en-GB" dirty="0"/>
            </a:br>
            <a:endParaRPr lang="en-GB" dirty="0"/>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23231FC-ED6D-4280-8615-18EB104C6066}" type="slidenum">
              <a:rPr lang="en-GB" smtClean="0">
                <a:solidFill>
                  <a:prstClr val="white">
                    <a:tint val="75000"/>
                  </a:prstClr>
                </a:solidFill>
              </a:rPr>
              <a:pPr>
                <a:defRPr/>
              </a:pPr>
              <a:t>37</a:t>
            </a:fld>
            <a:endParaRPr lang="en-GB">
              <a:solidFill>
                <a:prstClr val="white">
                  <a:tint val="75000"/>
                </a:prstClr>
              </a:solidFill>
            </a:endParaRPr>
          </a:p>
        </p:txBody>
      </p:sp>
    </p:spTree>
    <p:extLst>
      <p:ext uri="{BB962C8B-B14F-4D97-AF65-F5344CB8AC3E}">
        <p14:creationId xmlns:p14="http://schemas.microsoft.com/office/powerpoint/2010/main" val="3576899755"/>
      </p:ext>
    </p:extLst>
  </p:cSld>
  <p:clrMapOvr>
    <a:masterClrMapping/>
  </p:clrMapOvr>
  <p:transition spd="med">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6"/>
          <p:cNvSpPr>
            <a:spLocks noGrp="1" noChangeArrowheads="1"/>
          </p:cNvSpPr>
          <p:nvPr>
            <p:ph type="title"/>
          </p:nvPr>
        </p:nvSpPr>
        <p:spPr/>
        <p:txBody>
          <a:bodyPr>
            <a:normAutofit/>
          </a:bodyPr>
          <a:lstStyle/>
          <a:p>
            <a:r>
              <a:rPr lang="en-US" sz="6000" dirty="0"/>
              <a:t>Observational Learning</a:t>
            </a:r>
          </a:p>
        </p:txBody>
      </p:sp>
      <p:sp>
        <p:nvSpPr>
          <p:cNvPr id="99330" name="Rectangle 3"/>
          <p:cNvSpPr>
            <a:spLocks noGrp="1" noChangeArrowheads="1"/>
          </p:cNvSpPr>
          <p:nvPr>
            <p:ph idx="1"/>
          </p:nvPr>
        </p:nvSpPr>
        <p:spPr>
          <a:xfrm>
            <a:off x="609600" y="1417638"/>
            <a:ext cx="10972800" cy="4529137"/>
          </a:xfrm>
        </p:spPr>
        <p:txBody>
          <a:bodyPr>
            <a:normAutofit fontScale="92500"/>
          </a:bodyPr>
          <a:lstStyle/>
          <a:p>
            <a:pPr marL="0" indent="0">
              <a:buNone/>
            </a:pPr>
            <a:r>
              <a:rPr lang="en-US" b="1" dirty="0"/>
              <a:t>Albert Bandura</a:t>
            </a:r>
            <a:r>
              <a:rPr lang="fr-FR" altLang="ja-JP" b="1" dirty="0"/>
              <a:t>'</a:t>
            </a:r>
            <a:r>
              <a:rPr lang="en-US" altLang="ja-JP" b="1" dirty="0"/>
              <a:t>s: Bobo doll experiment</a:t>
            </a:r>
          </a:p>
          <a:p>
            <a:r>
              <a:rPr lang="en-US" dirty="0"/>
              <a:t>Children were exposed to an adult who beats, kicks, and yells at a Bobo doll or to a room with a gentler adult model </a:t>
            </a:r>
          </a:p>
          <a:p>
            <a:r>
              <a:rPr lang="en-US" dirty="0"/>
              <a:t>They were later taken to another room with accessible toys, including a </a:t>
            </a:r>
            <a:r>
              <a:rPr lang="en-US" dirty="0" err="1"/>
              <a:t>Bobo</a:t>
            </a:r>
            <a:r>
              <a:rPr lang="en-US" dirty="0"/>
              <a:t> doll</a:t>
            </a:r>
          </a:p>
          <a:p>
            <a:r>
              <a:rPr lang="en-US" dirty="0"/>
              <a:t>When exposed to a gentle model, children acted more gently toward the doll than children exposed to the aggressive model</a:t>
            </a:r>
          </a:p>
          <a:p>
            <a:r>
              <a:rPr lang="en-US" dirty="0"/>
              <a:t>Children</a:t>
            </a:r>
            <a:r>
              <a:rPr lang="fr-FR" altLang="ja-JP" dirty="0"/>
              <a:t>'</a:t>
            </a:r>
            <a:r>
              <a:rPr lang="en-US" altLang="ja-JP" dirty="0"/>
              <a:t>s behavior was guided by the behavior of the model to which they were exposed</a:t>
            </a:r>
            <a:endParaRPr lang="en-US" dirty="0"/>
          </a:p>
        </p:txBody>
      </p:sp>
    </p:spTree>
    <p:extLst>
      <p:ext uri="{BB962C8B-B14F-4D97-AF65-F5344CB8AC3E}">
        <p14:creationId xmlns:p14="http://schemas.microsoft.com/office/powerpoint/2010/main" val="317888038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9330">
                                            <p:txEl>
                                              <p:pRg st="0" end="0"/>
                                            </p:txEl>
                                          </p:spTgt>
                                        </p:tgtEl>
                                        <p:attrNameLst>
                                          <p:attrName>style.visibility</p:attrName>
                                        </p:attrNameLst>
                                      </p:cBhvr>
                                      <p:to>
                                        <p:strVal val="visible"/>
                                      </p:to>
                                    </p:set>
                                    <p:anim calcmode="lin" valueType="num">
                                      <p:cBhvr additive="base">
                                        <p:cTn id="7" dur="500" fill="hold"/>
                                        <p:tgtEl>
                                          <p:spTgt spid="993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93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9330">
                                            <p:txEl>
                                              <p:pRg st="1" end="1"/>
                                            </p:txEl>
                                          </p:spTgt>
                                        </p:tgtEl>
                                        <p:attrNameLst>
                                          <p:attrName>style.visibility</p:attrName>
                                        </p:attrNameLst>
                                      </p:cBhvr>
                                      <p:to>
                                        <p:strVal val="visible"/>
                                      </p:to>
                                    </p:set>
                                    <p:anim calcmode="lin" valueType="num">
                                      <p:cBhvr additive="base">
                                        <p:cTn id="13" dur="500" fill="hold"/>
                                        <p:tgtEl>
                                          <p:spTgt spid="9933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933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9330">
                                            <p:txEl>
                                              <p:pRg st="2" end="2"/>
                                            </p:txEl>
                                          </p:spTgt>
                                        </p:tgtEl>
                                        <p:attrNameLst>
                                          <p:attrName>style.visibility</p:attrName>
                                        </p:attrNameLst>
                                      </p:cBhvr>
                                      <p:to>
                                        <p:strVal val="visible"/>
                                      </p:to>
                                    </p:set>
                                    <p:anim calcmode="lin" valueType="num">
                                      <p:cBhvr additive="base">
                                        <p:cTn id="19" dur="500" fill="hold"/>
                                        <p:tgtEl>
                                          <p:spTgt spid="9933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933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9330">
                                            <p:txEl>
                                              <p:pRg st="3" end="3"/>
                                            </p:txEl>
                                          </p:spTgt>
                                        </p:tgtEl>
                                        <p:attrNameLst>
                                          <p:attrName>style.visibility</p:attrName>
                                        </p:attrNameLst>
                                      </p:cBhvr>
                                      <p:to>
                                        <p:strVal val="visible"/>
                                      </p:to>
                                    </p:set>
                                    <p:anim calcmode="lin" valueType="num">
                                      <p:cBhvr additive="base">
                                        <p:cTn id="25" dur="500" fill="hold"/>
                                        <p:tgtEl>
                                          <p:spTgt spid="9933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933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9330">
                                            <p:txEl>
                                              <p:pRg st="4" end="4"/>
                                            </p:txEl>
                                          </p:spTgt>
                                        </p:tgtEl>
                                        <p:attrNameLst>
                                          <p:attrName>style.visibility</p:attrName>
                                        </p:attrNameLst>
                                      </p:cBhvr>
                                      <p:to>
                                        <p:strVal val="visible"/>
                                      </p:to>
                                    </p:set>
                                    <p:anim calcmode="lin" valueType="num">
                                      <p:cBhvr additive="base">
                                        <p:cTn id="31" dur="500" fill="hold"/>
                                        <p:tgtEl>
                                          <p:spTgt spid="9933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933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0"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p:txBody>
          <a:bodyPr>
            <a:normAutofit/>
          </a:bodyPr>
          <a:lstStyle/>
          <a:p>
            <a:r>
              <a:rPr lang="en-US" sz="6000" dirty="0"/>
              <a:t>Observational Learning</a:t>
            </a:r>
          </a:p>
        </p:txBody>
      </p:sp>
      <p:sp>
        <p:nvSpPr>
          <p:cNvPr id="101378" name="Rectangle 3"/>
          <p:cNvSpPr>
            <a:spLocks noGrp="1" noChangeArrowheads="1"/>
          </p:cNvSpPr>
          <p:nvPr>
            <p:ph idx="1"/>
          </p:nvPr>
        </p:nvSpPr>
        <p:spPr>
          <a:xfrm>
            <a:off x="609600" y="1672390"/>
            <a:ext cx="11169316" cy="4576012"/>
          </a:xfrm>
        </p:spPr>
        <p:txBody>
          <a:bodyPr>
            <a:normAutofit/>
          </a:bodyPr>
          <a:lstStyle/>
          <a:p>
            <a:r>
              <a:rPr lang="en-US" b="1" dirty="0"/>
              <a:t>Albert Bandura</a:t>
            </a:r>
            <a:r>
              <a:rPr lang="fr-FR" b="1" dirty="0"/>
              <a:t>'</a:t>
            </a:r>
            <a:r>
              <a:rPr lang="en-US" b="1" dirty="0"/>
              <a:t>s </a:t>
            </a:r>
            <a:r>
              <a:rPr lang="en-US" b="1" dirty="0" err="1"/>
              <a:t>Bobo</a:t>
            </a:r>
            <a:r>
              <a:rPr lang="en-US" b="1" dirty="0"/>
              <a:t> doll research</a:t>
            </a:r>
          </a:p>
          <a:p>
            <a:pPr lvl="1"/>
            <a:r>
              <a:rPr lang="en-US" dirty="0"/>
              <a:t>In another experiment, an adult was rewarded for aggressive </a:t>
            </a:r>
            <a:r>
              <a:rPr lang="en-US" dirty="0" err="1"/>
              <a:t>behaviour</a:t>
            </a:r>
            <a:r>
              <a:rPr lang="en-US" dirty="0"/>
              <a:t>, punished for aggressive behavior, or received no consequences</a:t>
            </a:r>
          </a:p>
          <a:p>
            <a:pPr lvl="1"/>
            <a:r>
              <a:rPr lang="en-US" dirty="0"/>
              <a:t>Children who saw the adult get reinforced for aggressive behavior acted more aggressively toward the </a:t>
            </a:r>
            <a:r>
              <a:rPr lang="en-US" dirty="0" err="1"/>
              <a:t>Bobo</a:t>
            </a:r>
            <a:r>
              <a:rPr lang="en-US" dirty="0"/>
              <a:t> doll than those who had seen the model act with no consequences</a:t>
            </a:r>
          </a:p>
          <a:p>
            <a:pPr lvl="1"/>
            <a:r>
              <a:rPr lang="en-US" dirty="0"/>
              <a:t>Children who had watched the adult get punished were less likely to act aggressively toward the doll than children who had not been exposed to any consequences for acting aggressively toward the doll</a:t>
            </a:r>
          </a:p>
        </p:txBody>
      </p:sp>
    </p:spTree>
    <p:extLst>
      <p:ext uri="{BB962C8B-B14F-4D97-AF65-F5344CB8AC3E}">
        <p14:creationId xmlns:p14="http://schemas.microsoft.com/office/powerpoint/2010/main" val="343319961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1378">
                                            <p:txEl>
                                              <p:pRg st="0" end="0"/>
                                            </p:txEl>
                                          </p:spTgt>
                                        </p:tgtEl>
                                        <p:attrNameLst>
                                          <p:attrName>style.visibility</p:attrName>
                                        </p:attrNameLst>
                                      </p:cBhvr>
                                      <p:to>
                                        <p:strVal val="visible"/>
                                      </p:to>
                                    </p:set>
                                    <p:animEffect transition="in" filter="fade">
                                      <p:cBhvr>
                                        <p:cTn id="7" dur="1000"/>
                                        <p:tgtEl>
                                          <p:spTgt spid="101378">
                                            <p:txEl>
                                              <p:pRg st="0" end="0"/>
                                            </p:txEl>
                                          </p:spTgt>
                                        </p:tgtEl>
                                      </p:cBhvr>
                                    </p:animEffect>
                                    <p:anim calcmode="lin" valueType="num">
                                      <p:cBhvr>
                                        <p:cTn id="8" dur="1000" fill="hold"/>
                                        <p:tgtEl>
                                          <p:spTgt spid="10137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13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1378">
                                            <p:txEl>
                                              <p:pRg st="1" end="1"/>
                                            </p:txEl>
                                          </p:spTgt>
                                        </p:tgtEl>
                                        <p:attrNameLst>
                                          <p:attrName>style.visibility</p:attrName>
                                        </p:attrNameLst>
                                      </p:cBhvr>
                                      <p:to>
                                        <p:strVal val="visible"/>
                                      </p:to>
                                    </p:set>
                                    <p:animEffect transition="in" filter="fade">
                                      <p:cBhvr>
                                        <p:cTn id="14" dur="1000"/>
                                        <p:tgtEl>
                                          <p:spTgt spid="101378">
                                            <p:txEl>
                                              <p:pRg st="1" end="1"/>
                                            </p:txEl>
                                          </p:spTgt>
                                        </p:tgtEl>
                                      </p:cBhvr>
                                    </p:animEffect>
                                    <p:anim calcmode="lin" valueType="num">
                                      <p:cBhvr>
                                        <p:cTn id="15" dur="1000" fill="hold"/>
                                        <p:tgtEl>
                                          <p:spTgt spid="10137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013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1378">
                                            <p:txEl>
                                              <p:pRg st="2" end="2"/>
                                            </p:txEl>
                                          </p:spTgt>
                                        </p:tgtEl>
                                        <p:attrNameLst>
                                          <p:attrName>style.visibility</p:attrName>
                                        </p:attrNameLst>
                                      </p:cBhvr>
                                      <p:to>
                                        <p:strVal val="visible"/>
                                      </p:to>
                                    </p:set>
                                    <p:animEffect transition="in" filter="fade">
                                      <p:cBhvr>
                                        <p:cTn id="21" dur="1000"/>
                                        <p:tgtEl>
                                          <p:spTgt spid="101378">
                                            <p:txEl>
                                              <p:pRg st="2" end="2"/>
                                            </p:txEl>
                                          </p:spTgt>
                                        </p:tgtEl>
                                      </p:cBhvr>
                                    </p:animEffect>
                                    <p:anim calcmode="lin" valueType="num">
                                      <p:cBhvr>
                                        <p:cTn id="22" dur="1000" fill="hold"/>
                                        <p:tgtEl>
                                          <p:spTgt spid="10137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013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1378">
                                            <p:txEl>
                                              <p:pRg st="3" end="3"/>
                                            </p:txEl>
                                          </p:spTgt>
                                        </p:tgtEl>
                                        <p:attrNameLst>
                                          <p:attrName>style.visibility</p:attrName>
                                        </p:attrNameLst>
                                      </p:cBhvr>
                                      <p:to>
                                        <p:strVal val="visible"/>
                                      </p:to>
                                    </p:set>
                                    <p:animEffect transition="in" filter="fade">
                                      <p:cBhvr>
                                        <p:cTn id="28" dur="1000"/>
                                        <p:tgtEl>
                                          <p:spTgt spid="101378">
                                            <p:txEl>
                                              <p:pRg st="3" end="3"/>
                                            </p:txEl>
                                          </p:spTgt>
                                        </p:tgtEl>
                                      </p:cBhvr>
                                    </p:animEffect>
                                    <p:anim calcmode="lin" valueType="num">
                                      <p:cBhvr>
                                        <p:cTn id="29" dur="1000" fill="hold"/>
                                        <p:tgtEl>
                                          <p:spTgt spid="10137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0137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8"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Title 1"/>
          <p:cNvSpPr>
            <a:spLocks noGrp="1"/>
          </p:cNvSpPr>
          <p:nvPr>
            <p:ph type="title"/>
          </p:nvPr>
        </p:nvSpPr>
        <p:spPr>
          <a:xfrm>
            <a:off x="609600" y="122238"/>
            <a:ext cx="10972800" cy="824698"/>
          </a:xfrm>
        </p:spPr>
        <p:txBody>
          <a:bodyPr>
            <a:noAutofit/>
          </a:bodyPr>
          <a:lstStyle/>
          <a:p>
            <a:r>
              <a:rPr lang="en-US" sz="6000" dirty="0"/>
              <a:t>Bobo Doll Experiments</a:t>
            </a:r>
          </a:p>
        </p:txBody>
      </p:sp>
      <p:pic>
        <p:nvPicPr>
          <p:cNvPr id="11469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14692"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14693"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14694" name="Rectangle 8"/>
          <p:cNvSpPr>
            <a:spLocks noChangeArrowheads="1"/>
          </p:cNvSpPr>
          <p:nvPr/>
        </p:nvSpPr>
        <p:spPr bwMode="auto">
          <a:xfrm>
            <a:off x="609600" y="5387074"/>
            <a:ext cx="11582400"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p>
            <a:pPr fontAlgn="base">
              <a:spcBef>
                <a:spcPct val="0"/>
              </a:spcBef>
              <a:spcAft>
                <a:spcPct val="0"/>
              </a:spcAft>
            </a:pPr>
            <a:r>
              <a:rPr lang="en-US" sz="2400" dirty="0">
                <a:solidFill>
                  <a:prstClr val="black"/>
                </a:solidFill>
              </a:rPr>
              <a:t>These photographs of the children in the Bobo doll experiments imitating the violent behavior of the adult model show the powerful influence of observational learning.</a:t>
            </a:r>
          </a:p>
        </p:txBody>
      </p:sp>
      <p:pic>
        <p:nvPicPr>
          <p:cNvPr id="2" name="Picture 1" descr="Screen Shot 2013-12-16 at 5.10.32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464" y="946936"/>
            <a:ext cx="11084072" cy="4140323"/>
          </a:xfrm>
          <a:prstGeom prst="rect">
            <a:avLst/>
          </a:prstGeom>
        </p:spPr>
      </p:pic>
      <p:sp>
        <p:nvSpPr>
          <p:cNvPr id="8" name="Rectangle 7"/>
          <p:cNvSpPr/>
          <p:nvPr/>
        </p:nvSpPr>
        <p:spPr>
          <a:xfrm>
            <a:off x="1828800" y="4572000"/>
            <a:ext cx="4448710" cy="215444"/>
          </a:xfrm>
          <a:prstGeom prst="rect">
            <a:avLst/>
          </a:prstGeom>
        </p:spPr>
        <p:txBody>
          <a:bodyPr wrap="square">
            <a:spAutoFit/>
          </a:bodyPr>
          <a:lstStyle/>
          <a:p>
            <a:pPr fontAlgn="base">
              <a:spcBef>
                <a:spcPct val="0"/>
              </a:spcBef>
              <a:spcAft>
                <a:spcPct val="0"/>
              </a:spcAft>
            </a:pPr>
            <a:r>
              <a:rPr lang="en-US" sz="800" dirty="0">
                <a:solidFill>
                  <a:srgbClr val="000000"/>
                </a:solidFill>
                <a:latin typeface="Calibri"/>
                <a:ea typeface="Calibri"/>
                <a:cs typeface="Calibri"/>
              </a:rPr>
              <a:t>Courtesy Albert Bandura, Stanford University</a:t>
            </a:r>
            <a:endParaRPr lang="en-US" sz="800" dirty="0">
              <a:solidFill>
                <a:prstClr val="black"/>
              </a:solidFill>
            </a:endParaRPr>
          </a:p>
        </p:txBody>
      </p:sp>
      <p:sp>
        <p:nvSpPr>
          <p:cNvPr id="3" name="Rectangle 2"/>
          <p:cNvSpPr/>
          <p:nvPr/>
        </p:nvSpPr>
        <p:spPr bwMode="auto">
          <a:xfrm>
            <a:off x="609600"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0" name="Rectangle 9"/>
          <p:cNvSpPr/>
          <p:nvPr/>
        </p:nvSpPr>
        <p:spPr bwMode="auto">
          <a:xfrm>
            <a:off x="3443555"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1" name="Rectangle 10"/>
          <p:cNvSpPr/>
          <p:nvPr/>
        </p:nvSpPr>
        <p:spPr bwMode="auto">
          <a:xfrm>
            <a:off x="6232983"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2" name="Rectangle 11"/>
          <p:cNvSpPr/>
          <p:nvPr/>
        </p:nvSpPr>
        <p:spPr bwMode="auto">
          <a:xfrm>
            <a:off x="9141547"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20467950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animBg="1"/>
      <p:bldP spid="11" grpId="0" animBg="1"/>
      <p:bldP spid="1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Title 1"/>
          <p:cNvSpPr>
            <a:spLocks noGrp="1"/>
          </p:cNvSpPr>
          <p:nvPr>
            <p:ph type="title"/>
          </p:nvPr>
        </p:nvSpPr>
        <p:spPr/>
        <p:txBody>
          <a:bodyPr>
            <a:normAutofit/>
          </a:bodyPr>
          <a:lstStyle/>
          <a:p>
            <a:r>
              <a:rPr lang="en-US" sz="6000" dirty="0"/>
              <a:t>Media Violence</a:t>
            </a:r>
          </a:p>
        </p:txBody>
      </p:sp>
      <p:sp>
        <p:nvSpPr>
          <p:cNvPr id="3" name="Content Placeholder 2"/>
          <p:cNvSpPr>
            <a:spLocks noGrp="1"/>
          </p:cNvSpPr>
          <p:nvPr>
            <p:ph idx="1"/>
          </p:nvPr>
        </p:nvSpPr>
        <p:spPr>
          <a:xfrm>
            <a:off x="692727" y="1334800"/>
            <a:ext cx="10972800" cy="4529137"/>
          </a:xfrm>
        </p:spPr>
        <p:txBody>
          <a:bodyPr>
            <a:normAutofit/>
          </a:bodyPr>
          <a:lstStyle/>
          <a:p>
            <a:r>
              <a:rPr lang="en-US" b="1" dirty="0"/>
              <a:t>Research on violent television and films, video games, and music</a:t>
            </a:r>
          </a:p>
          <a:p>
            <a:pPr lvl="1"/>
            <a:r>
              <a:rPr lang="en-US" dirty="0"/>
              <a:t>Reveals unequivocal evidence that media violence increases the likelihood of aggressive and violent behavior in both immediate and long-term contexts</a:t>
            </a:r>
            <a:br>
              <a:rPr lang="en-US" dirty="0"/>
            </a:br>
            <a:endParaRPr lang="en-US" dirty="0"/>
          </a:p>
          <a:p>
            <a:r>
              <a:rPr lang="en-US" b="1" dirty="0"/>
              <a:t>Mirror neurons</a:t>
            </a:r>
          </a:p>
          <a:p>
            <a:pPr lvl="1"/>
            <a:r>
              <a:rPr lang="en-US" dirty="0"/>
              <a:t>Recent research by neuroscientists has led to the discovery of neuron systems that provide a neural basis for observational learning</a:t>
            </a:r>
          </a:p>
          <a:p>
            <a:endParaRPr lang="en-US" dirty="0"/>
          </a:p>
        </p:txBody>
      </p:sp>
    </p:spTree>
    <p:extLst>
      <p:ext uri="{BB962C8B-B14F-4D97-AF65-F5344CB8AC3E}">
        <p14:creationId xmlns:p14="http://schemas.microsoft.com/office/powerpoint/2010/main" val="187573147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4400" dirty="0"/>
              <a:t>Does exposure to violence in the media lead us to behave more aggressively?</a:t>
            </a:r>
          </a:p>
        </p:txBody>
      </p:sp>
      <p:sp>
        <p:nvSpPr>
          <p:cNvPr id="6" name="Content Placeholder 5"/>
          <p:cNvSpPr>
            <a:spLocks noGrp="1"/>
          </p:cNvSpPr>
          <p:nvPr>
            <p:ph sz="half" idx="1"/>
          </p:nvPr>
        </p:nvSpPr>
        <p:spPr>
          <a:xfrm>
            <a:off x="446809" y="1600201"/>
            <a:ext cx="5645728" cy="4998026"/>
          </a:xfrm>
        </p:spPr>
        <p:txBody>
          <a:bodyPr>
            <a:normAutofit fontScale="92500" lnSpcReduction="10000"/>
          </a:bodyPr>
          <a:lstStyle/>
          <a:p>
            <a:r>
              <a:rPr lang="en-GB" dirty="0"/>
              <a:t>By the end of primary school it has been estimated that the average child would have viewed 8,000 murders and 100,000 other acts of violence (Huston et al 1992)</a:t>
            </a:r>
          </a:p>
          <a:p>
            <a:r>
              <a:rPr lang="en-GB" dirty="0"/>
              <a:t>We have seen an increase in violent media since 1992!</a:t>
            </a:r>
          </a:p>
          <a:p>
            <a:r>
              <a:rPr lang="en-GB" dirty="0"/>
              <a:t>75% increase in prime-time violence between 1998 and 2006 (Parents Television Council 2007)</a:t>
            </a:r>
          </a:p>
        </p:txBody>
      </p:sp>
      <p:sp>
        <p:nvSpPr>
          <p:cNvPr id="7" name="Content Placeholder 6"/>
          <p:cNvSpPr>
            <a:spLocks noGrp="1"/>
          </p:cNvSpPr>
          <p:nvPr>
            <p:ph sz="half" idx="2"/>
          </p:nvPr>
        </p:nvSpPr>
        <p:spPr>
          <a:xfrm>
            <a:off x="6092537" y="1949117"/>
            <a:ext cx="5652654" cy="3553690"/>
          </a:xfrm>
          <a:solidFill>
            <a:srgbClr val="FFFF00"/>
          </a:solidFill>
          <a:ln w="76200">
            <a:solidFill>
              <a:schemeClr val="bg1"/>
            </a:solidFill>
          </a:ln>
        </p:spPr>
        <p:txBody>
          <a:bodyPr>
            <a:normAutofit fontScale="92500" lnSpcReduction="10000"/>
          </a:bodyPr>
          <a:lstStyle/>
          <a:p>
            <a:pPr marL="0" indent="0" algn="ctr">
              <a:buNone/>
            </a:pPr>
            <a:r>
              <a:rPr lang="en-GB" dirty="0"/>
              <a:t>‘Research on violent television and films, video games, and music reveals unequivocal evidence that media violence increases the likelihood of aggressive and behaviour in both immediate and long-term contexts.’ </a:t>
            </a:r>
          </a:p>
          <a:p>
            <a:pPr marL="0" indent="0" algn="ctr">
              <a:buNone/>
            </a:pPr>
            <a:endParaRPr lang="en-GB" sz="2000" dirty="0"/>
          </a:p>
          <a:p>
            <a:pPr marL="0" indent="0" algn="ctr">
              <a:buNone/>
            </a:pPr>
            <a:r>
              <a:rPr lang="en-GB" sz="2000" dirty="0"/>
              <a:t>Anderson et al (2003) as cited in Griggs (2014: 180)</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7E8640B2-DEF0-4885-B0B4-438FEA228BE0}" type="slidenum">
              <a:rPr lang="en-GB" smtClean="0">
                <a:solidFill>
                  <a:prstClr val="white">
                    <a:tint val="75000"/>
                  </a:prstClr>
                </a:solidFill>
              </a:rPr>
              <a:pPr>
                <a:defRPr/>
              </a:pPr>
              <a:t>42</a:t>
            </a:fld>
            <a:endParaRPr lang="en-GB">
              <a:solidFill>
                <a:prstClr val="white">
                  <a:tint val="75000"/>
                </a:prstClr>
              </a:solidFill>
            </a:endParaRPr>
          </a:p>
        </p:txBody>
      </p:sp>
    </p:spTree>
    <p:extLst>
      <p:ext uri="{BB962C8B-B14F-4D97-AF65-F5344CB8AC3E}">
        <p14:creationId xmlns:p14="http://schemas.microsoft.com/office/powerpoint/2010/main" val="96015332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bg/>
                                          </p:spTgt>
                                        </p:tgtEl>
                                        <p:attrNameLst>
                                          <p:attrName>style.visibility</p:attrName>
                                        </p:attrNameLst>
                                      </p:cBhvr>
                                      <p:to>
                                        <p:strVal val="visible"/>
                                      </p:to>
                                    </p:set>
                                    <p:animEffect transition="in" filter="fade">
                                      <p:cBhvr>
                                        <p:cTn id="28" dur="1000"/>
                                        <p:tgtEl>
                                          <p:spTgt spid="7">
                                            <p:bg/>
                                          </p:spTgt>
                                        </p:tgtEl>
                                      </p:cBhvr>
                                    </p:animEffect>
                                    <p:anim calcmode="lin" valueType="num">
                                      <p:cBhvr>
                                        <p:cTn id="29" dur="1000" fill="hold"/>
                                        <p:tgtEl>
                                          <p:spTgt spid="7">
                                            <p:bg/>
                                          </p:spTgt>
                                        </p:tgtEl>
                                        <p:attrNameLst>
                                          <p:attrName>ppt_x</p:attrName>
                                        </p:attrNameLst>
                                      </p:cBhvr>
                                      <p:tavLst>
                                        <p:tav tm="0">
                                          <p:val>
                                            <p:strVal val="#ppt_x"/>
                                          </p:val>
                                        </p:tav>
                                        <p:tav tm="100000">
                                          <p:val>
                                            <p:strVal val="#ppt_x"/>
                                          </p:val>
                                        </p:tav>
                                      </p:tavLst>
                                    </p:anim>
                                    <p:anim calcmode="lin" valueType="num">
                                      <p:cBhvr>
                                        <p:cTn id="30" dur="1000" fill="hold"/>
                                        <p:tgtEl>
                                          <p:spTgt spid="7">
                                            <p:bg/>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animEffect transition="in" filter="fade">
                                      <p:cBhvr>
                                        <p:cTn id="35" dur="1000"/>
                                        <p:tgtEl>
                                          <p:spTgt spid="7">
                                            <p:txEl>
                                              <p:pRg st="0" end="0"/>
                                            </p:txEl>
                                          </p:spTgt>
                                        </p:tgtEl>
                                      </p:cBhvr>
                                    </p:animEffect>
                                    <p:anim calcmode="lin" valueType="num">
                                      <p:cBhvr>
                                        <p:cTn id="3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
                                            <p:txEl>
                                              <p:pRg st="2" end="2"/>
                                            </p:txEl>
                                          </p:spTgt>
                                        </p:tgtEl>
                                        <p:attrNameLst>
                                          <p:attrName>style.visibility</p:attrName>
                                        </p:attrNameLst>
                                      </p:cBhvr>
                                      <p:to>
                                        <p:strVal val="visible"/>
                                      </p:to>
                                    </p:set>
                                    <p:animEffect transition="in" filter="fade">
                                      <p:cBhvr>
                                        <p:cTn id="42" dur="1000"/>
                                        <p:tgtEl>
                                          <p:spTgt spid="7">
                                            <p:txEl>
                                              <p:pRg st="2" end="2"/>
                                            </p:txEl>
                                          </p:spTgt>
                                        </p:tgtEl>
                                      </p:cBhvr>
                                    </p:animEffect>
                                    <p:anim calcmode="lin" valueType="num">
                                      <p:cBhvr>
                                        <p:cTn id="43"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Anderson et al (2010) </a:t>
            </a:r>
            <a:r>
              <a:rPr lang="en-GB" sz="4400" dirty="0" err="1"/>
              <a:t>Huesmann</a:t>
            </a:r>
            <a:r>
              <a:rPr lang="en-GB" sz="4400" dirty="0"/>
              <a:t> (2010)</a:t>
            </a:r>
          </a:p>
        </p:txBody>
      </p:sp>
      <p:sp>
        <p:nvSpPr>
          <p:cNvPr id="3" name="Content Placeholder 2"/>
          <p:cNvSpPr>
            <a:spLocks noGrp="1"/>
          </p:cNvSpPr>
          <p:nvPr>
            <p:ph idx="1"/>
          </p:nvPr>
        </p:nvSpPr>
        <p:spPr>
          <a:xfrm>
            <a:off x="609600" y="1600201"/>
            <a:ext cx="11184082" cy="4675908"/>
          </a:xfrm>
        </p:spPr>
        <p:txBody>
          <a:bodyPr>
            <a:normAutofit lnSpcReduction="10000"/>
          </a:bodyPr>
          <a:lstStyle/>
          <a:p>
            <a:r>
              <a:rPr lang="en-GB" dirty="0"/>
              <a:t>130,296 participated across 130 studies of video game play across Eastern and Western cultures</a:t>
            </a:r>
          </a:p>
          <a:p>
            <a:r>
              <a:rPr lang="en-GB" dirty="0"/>
              <a:t>They found exposure to violent video games is a causal risk factor for increased aggressive behaviour, aggressive cognition and decreased empathy and prosocial behaviour</a:t>
            </a:r>
          </a:p>
          <a:p>
            <a:r>
              <a:rPr lang="en-GB" dirty="0"/>
              <a:t>Some saw no doubt that such exposure increases the risk of future aggression and violent behaviour (</a:t>
            </a:r>
            <a:r>
              <a:rPr lang="en-GB" dirty="0" err="1"/>
              <a:t>Huesmann</a:t>
            </a:r>
            <a:r>
              <a:rPr lang="en-GB" dirty="0"/>
              <a:t> (2010: 179)</a:t>
            </a:r>
          </a:p>
          <a:p>
            <a:r>
              <a:rPr lang="en-GB" dirty="0"/>
              <a:t>This constitutes a public health threat, only trumped by the threat of smoking and lung cancer</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43</a:t>
            </a:fld>
            <a:endParaRPr lang="en-GB">
              <a:solidFill>
                <a:prstClr val="white">
                  <a:tint val="75000"/>
                </a:prstClr>
              </a:solidFill>
            </a:endParaRPr>
          </a:p>
        </p:txBody>
      </p:sp>
    </p:spTree>
    <p:extLst>
      <p:ext uri="{BB962C8B-B14F-4D97-AF65-F5344CB8AC3E}">
        <p14:creationId xmlns:p14="http://schemas.microsoft.com/office/powerpoint/2010/main" val="291581235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44</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587291" y="644440"/>
            <a:ext cx="4381751" cy="2915856"/>
          </a:xfrm>
          <a:prstGeom prst="rect">
            <a:avLst/>
          </a:prstGeom>
        </p:spPr>
      </p:pic>
      <p:pic>
        <p:nvPicPr>
          <p:cNvPr id="7" name="Picture 6"/>
          <p:cNvPicPr>
            <a:picLocks noChangeAspect="1"/>
          </p:cNvPicPr>
          <p:nvPr/>
        </p:nvPicPr>
        <p:blipFill>
          <a:blip r:embed="rId3"/>
          <a:stretch>
            <a:fillRect/>
          </a:stretch>
        </p:blipFill>
        <p:spPr>
          <a:xfrm>
            <a:off x="7134727" y="329949"/>
            <a:ext cx="4138864" cy="3099051"/>
          </a:xfrm>
          <a:prstGeom prst="rect">
            <a:avLst/>
          </a:prstGeom>
        </p:spPr>
      </p:pic>
      <p:pic>
        <p:nvPicPr>
          <p:cNvPr id="8" name="Picture 7"/>
          <p:cNvPicPr>
            <a:picLocks noChangeAspect="1"/>
          </p:cNvPicPr>
          <p:nvPr/>
        </p:nvPicPr>
        <p:blipFill>
          <a:blip r:embed="rId4"/>
          <a:stretch>
            <a:fillRect/>
          </a:stretch>
        </p:blipFill>
        <p:spPr>
          <a:xfrm>
            <a:off x="3354554" y="3602623"/>
            <a:ext cx="4589545" cy="2753727"/>
          </a:xfrm>
          <a:prstGeom prst="rect">
            <a:avLst/>
          </a:prstGeom>
        </p:spPr>
      </p:pic>
    </p:spTree>
    <p:extLst>
      <p:ext uri="{BB962C8B-B14F-4D97-AF65-F5344CB8AC3E}">
        <p14:creationId xmlns:p14="http://schemas.microsoft.com/office/powerpoint/2010/main" val="2071710772"/>
      </p:ext>
    </p:extLst>
  </p:cSld>
  <p:clrMapOvr>
    <a:masterClrMapping/>
  </p:clrMapOvr>
  <p:transition spd="med">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461" y="-25517"/>
            <a:ext cx="11582400" cy="1295400"/>
          </a:xfrm>
        </p:spPr>
        <p:txBody>
          <a:bodyPr>
            <a:noAutofit/>
          </a:bodyPr>
          <a:lstStyle/>
          <a:p>
            <a:r>
              <a:rPr lang="en-GB" sz="4800" dirty="0"/>
              <a:t>Media violence and aggressive behaviour</a:t>
            </a:r>
          </a:p>
        </p:txBody>
      </p:sp>
      <p:sp>
        <p:nvSpPr>
          <p:cNvPr id="3" name="Content Placeholder 2"/>
          <p:cNvSpPr>
            <a:spLocks noGrp="1"/>
          </p:cNvSpPr>
          <p:nvPr>
            <p:ph idx="1"/>
          </p:nvPr>
        </p:nvSpPr>
        <p:spPr>
          <a:xfrm>
            <a:off x="417385" y="1234119"/>
            <a:ext cx="6119191" cy="4870173"/>
          </a:xfrm>
        </p:spPr>
        <p:txBody>
          <a:bodyPr/>
          <a:lstStyle/>
          <a:p>
            <a:r>
              <a:rPr lang="en-GB" dirty="0"/>
              <a:t>Many factors contribute to the development of aggression</a:t>
            </a:r>
          </a:p>
          <a:p>
            <a:r>
              <a:rPr lang="en-GB" dirty="0"/>
              <a:t>Not everyone will become aggressive</a:t>
            </a:r>
          </a:p>
          <a:p>
            <a:r>
              <a:rPr lang="en-GB" dirty="0"/>
              <a:t>But research does suggest that experiencing violent behaviour presents a serious risk to children and adolescents, and influences the behaviour of adults</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45</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6344361" y="1305646"/>
            <a:ext cx="3021094" cy="1883149"/>
          </a:xfrm>
          <a:prstGeom prst="rect">
            <a:avLst/>
          </a:prstGeom>
        </p:spPr>
      </p:pic>
      <p:pic>
        <p:nvPicPr>
          <p:cNvPr id="6" name="Picture 5"/>
          <p:cNvPicPr>
            <a:picLocks noChangeAspect="1"/>
          </p:cNvPicPr>
          <p:nvPr/>
        </p:nvPicPr>
        <p:blipFill>
          <a:blip r:embed="rId3"/>
          <a:stretch>
            <a:fillRect/>
          </a:stretch>
        </p:blipFill>
        <p:spPr>
          <a:xfrm>
            <a:off x="9365455" y="2093998"/>
            <a:ext cx="2740406" cy="1826938"/>
          </a:xfrm>
          <a:prstGeom prst="rect">
            <a:avLst/>
          </a:prstGeom>
        </p:spPr>
      </p:pic>
      <p:pic>
        <p:nvPicPr>
          <p:cNvPr id="8" name="Picture 7"/>
          <p:cNvPicPr>
            <a:picLocks noChangeAspect="1"/>
          </p:cNvPicPr>
          <p:nvPr/>
        </p:nvPicPr>
        <p:blipFill>
          <a:blip r:embed="rId4"/>
          <a:stretch>
            <a:fillRect/>
          </a:stretch>
        </p:blipFill>
        <p:spPr>
          <a:xfrm>
            <a:off x="6871386" y="3865154"/>
            <a:ext cx="5320613" cy="2992845"/>
          </a:xfrm>
          <a:prstGeom prst="rect">
            <a:avLst/>
          </a:prstGeom>
        </p:spPr>
      </p:pic>
    </p:spTree>
    <p:extLst>
      <p:ext uri="{BB962C8B-B14F-4D97-AF65-F5344CB8AC3E}">
        <p14:creationId xmlns:p14="http://schemas.microsoft.com/office/powerpoint/2010/main" val="17615620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barn(inVertical)">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barn(inVertical)">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20728" y="5826110"/>
            <a:ext cx="7070297" cy="629823"/>
          </a:xfrm>
        </p:spPr>
        <p:txBody>
          <a:bodyPr>
            <a:normAutofit fontScale="90000"/>
          </a:bodyPr>
          <a:lstStyle/>
          <a:p>
            <a:r>
              <a:rPr lang="en-GB" sz="5400" dirty="0"/>
              <a:t>Should I be worried?</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46</a:t>
            </a:fld>
            <a:endParaRPr lang="en-GB">
              <a:solidFill>
                <a:prstClr val="white">
                  <a:tint val="75000"/>
                </a:prstClr>
              </a:solidFill>
            </a:endParaRPr>
          </a:p>
        </p:txBody>
      </p:sp>
      <p:pic>
        <p:nvPicPr>
          <p:cNvPr id="8" name="Picture 7"/>
          <p:cNvPicPr>
            <a:picLocks noChangeAspect="1"/>
          </p:cNvPicPr>
          <p:nvPr/>
        </p:nvPicPr>
        <p:blipFill>
          <a:blip r:embed="rId2"/>
          <a:stretch>
            <a:fillRect/>
          </a:stretch>
        </p:blipFill>
        <p:spPr>
          <a:xfrm>
            <a:off x="120316" y="0"/>
            <a:ext cx="2261937" cy="3675648"/>
          </a:xfrm>
          <a:prstGeom prst="rect">
            <a:avLst/>
          </a:prstGeom>
        </p:spPr>
      </p:pic>
      <p:pic>
        <p:nvPicPr>
          <p:cNvPr id="9" name="Picture 8"/>
          <p:cNvPicPr>
            <a:picLocks noChangeAspect="1"/>
          </p:cNvPicPr>
          <p:nvPr/>
        </p:nvPicPr>
        <p:blipFill>
          <a:blip r:embed="rId3"/>
          <a:stretch>
            <a:fillRect/>
          </a:stretch>
        </p:blipFill>
        <p:spPr>
          <a:xfrm>
            <a:off x="0" y="3597566"/>
            <a:ext cx="2382253" cy="3217284"/>
          </a:xfrm>
          <a:prstGeom prst="rect">
            <a:avLst/>
          </a:prstGeom>
        </p:spPr>
      </p:pic>
      <p:pic>
        <p:nvPicPr>
          <p:cNvPr id="3" name="Picture 2">
            <a:extLst>
              <a:ext uri="{FF2B5EF4-FFF2-40B4-BE49-F238E27FC236}">
                <a16:creationId xmlns:a16="http://schemas.microsoft.com/office/drawing/2014/main" id="{2AE274A9-887D-488D-8C40-26FC662C78EE}"/>
              </a:ext>
            </a:extLst>
          </p:cNvPr>
          <p:cNvPicPr>
            <a:picLocks noChangeAspect="1"/>
          </p:cNvPicPr>
          <p:nvPr/>
        </p:nvPicPr>
        <p:blipFill>
          <a:blip r:embed="rId4"/>
          <a:stretch>
            <a:fillRect/>
          </a:stretch>
        </p:blipFill>
        <p:spPr>
          <a:xfrm>
            <a:off x="2630699" y="365125"/>
            <a:ext cx="9440985" cy="5310554"/>
          </a:xfrm>
          <a:prstGeom prst="rect">
            <a:avLst/>
          </a:prstGeom>
        </p:spPr>
      </p:pic>
    </p:spTree>
    <p:extLst>
      <p:ext uri="{BB962C8B-B14F-4D97-AF65-F5344CB8AC3E}">
        <p14:creationId xmlns:p14="http://schemas.microsoft.com/office/powerpoint/2010/main" val="30047847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64704" y="274638"/>
            <a:ext cx="5217695" cy="1143000"/>
          </a:xfrm>
        </p:spPr>
        <p:txBody>
          <a:bodyPr/>
          <a:lstStyle/>
          <a:p>
            <a:r>
              <a:rPr lang="en-GB" sz="6000" dirty="0"/>
              <a:t>Mirror neurons</a:t>
            </a:r>
          </a:p>
        </p:txBody>
      </p:sp>
      <p:sp>
        <p:nvSpPr>
          <p:cNvPr id="3" name="Content Placeholder 2"/>
          <p:cNvSpPr>
            <a:spLocks noGrp="1"/>
          </p:cNvSpPr>
          <p:nvPr>
            <p:ph idx="1"/>
          </p:nvPr>
        </p:nvSpPr>
        <p:spPr>
          <a:xfrm>
            <a:off x="188496" y="613610"/>
            <a:ext cx="4768516" cy="5911183"/>
          </a:xfrm>
        </p:spPr>
        <p:txBody>
          <a:bodyPr>
            <a:normAutofit lnSpcReduction="10000"/>
          </a:bodyPr>
          <a:lstStyle/>
          <a:p>
            <a:r>
              <a:rPr lang="en-GB" dirty="0"/>
              <a:t>When you observe behaviour in others similar neurons are active in your own brain</a:t>
            </a:r>
          </a:p>
          <a:p>
            <a:r>
              <a:rPr lang="en-GB" dirty="0"/>
              <a:t>Your neurons ‘mirror’ the behaviour of the person you are observing</a:t>
            </a:r>
          </a:p>
          <a:p>
            <a:r>
              <a:rPr lang="en-GB" dirty="0"/>
              <a:t>Functional magnetic resonance imaging (fMRI) scanning helps us to track the activity of the brain</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47</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5041233" y="1417638"/>
            <a:ext cx="7059397" cy="4612139"/>
          </a:xfrm>
          <a:prstGeom prst="rect">
            <a:avLst/>
          </a:prstGeom>
        </p:spPr>
      </p:pic>
    </p:spTree>
    <p:extLst>
      <p:ext uri="{BB962C8B-B14F-4D97-AF65-F5344CB8AC3E}">
        <p14:creationId xmlns:p14="http://schemas.microsoft.com/office/powerpoint/2010/main" val="23126502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EDA001F-2B83-345B-3C3D-A7D95C768019}"/>
              </a:ext>
            </a:extLst>
          </p:cNvPr>
          <p:cNvPicPr>
            <a:picLocks noChangeAspect="1"/>
          </p:cNvPicPr>
          <p:nvPr/>
        </p:nvPicPr>
        <p:blipFill>
          <a:blip r:embed="rId2"/>
          <a:stretch>
            <a:fillRect/>
          </a:stretch>
        </p:blipFill>
        <p:spPr>
          <a:xfrm>
            <a:off x="0" y="404812"/>
            <a:ext cx="12192000" cy="6048375"/>
          </a:xfrm>
          <a:prstGeom prst="rect">
            <a:avLst/>
          </a:prstGeom>
        </p:spPr>
      </p:pic>
      <p:sp>
        <p:nvSpPr>
          <p:cNvPr id="2" name="Title 1"/>
          <p:cNvSpPr>
            <a:spLocks noGrp="1"/>
          </p:cNvSpPr>
          <p:nvPr>
            <p:ph type="title"/>
          </p:nvPr>
        </p:nvSpPr>
        <p:spPr/>
        <p:txBody>
          <a:bodyPr/>
          <a:lstStyle/>
          <a:p>
            <a:r>
              <a:rPr lang="en-GB" sz="6000" dirty="0"/>
              <a:t>Mirror neurons</a:t>
            </a:r>
          </a:p>
        </p:txBody>
      </p:sp>
      <p:sp>
        <p:nvSpPr>
          <p:cNvPr id="3" name="Content Placeholder 2"/>
          <p:cNvSpPr>
            <a:spLocks noGrp="1"/>
          </p:cNvSpPr>
          <p:nvPr>
            <p:ph idx="1"/>
          </p:nvPr>
        </p:nvSpPr>
        <p:spPr>
          <a:xfrm>
            <a:off x="609599" y="1600201"/>
            <a:ext cx="11237843" cy="4756150"/>
          </a:xfrm>
          <a:solidFill>
            <a:schemeClr val="bg1">
              <a:lumMod val="95000"/>
            </a:schemeClr>
          </a:solidFill>
        </p:spPr>
        <p:txBody>
          <a:bodyPr/>
          <a:lstStyle/>
          <a:p>
            <a:r>
              <a:rPr lang="en-GB" dirty="0" err="1"/>
              <a:t>Rizzollatti</a:t>
            </a:r>
            <a:r>
              <a:rPr lang="en-GB" dirty="0"/>
              <a:t> and </a:t>
            </a:r>
            <a:r>
              <a:rPr lang="en-GB" dirty="0" err="1"/>
              <a:t>Craighero</a:t>
            </a:r>
            <a:r>
              <a:rPr lang="en-GB" dirty="0"/>
              <a:t> (2004)  observed that the same cortical areas of the brain become active when performing an action and observing an action</a:t>
            </a:r>
          </a:p>
          <a:p>
            <a:r>
              <a:rPr lang="en-GB" dirty="0" err="1"/>
              <a:t>Iacoboni</a:t>
            </a:r>
            <a:r>
              <a:rPr lang="en-GB" dirty="0"/>
              <a:t> (2009) suggested that mirror neurons may play a key role in understanding the emotions of others</a:t>
            </a:r>
          </a:p>
          <a:p>
            <a:r>
              <a:rPr lang="en-GB" dirty="0"/>
              <a:t>They also play a role in the rehabilitation of motor defects in people who have had strokes</a:t>
            </a:r>
          </a:p>
          <a:p>
            <a:r>
              <a:rPr lang="en-GB" dirty="0"/>
              <a:t>‘Observation inflation’ – observation of others can induce false memories</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48</a:t>
            </a:fld>
            <a:endParaRPr lang="en-GB">
              <a:solidFill>
                <a:prstClr val="white">
                  <a:tint val="75000"/>
                </a:prstClr>
              </a:solidFill>
            </a:endParaRPr>
          </a:p>
        </p:txBody>
      </p:sp>
    </p:spTree>
    <p:extLst>
      <p:ext uri="{BB962C8B-B14F-4D97-AF65-F5344CB8AC3E}">
        <p14:creationId xmlns:p14="http://schemas.microsoft.com/office/powerpoint/2010/main" val="18806183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6104" y="274638"/>
            <a:ext cx="5446295" cy="1143000"/>
          </a:xfrm>
        </p:spPr>
        <p:txBody>
          <a:bodyPr>
            <a:normAutofit fontScale="90000"/>
          </a:bodyPr>
          <a:lstStyle/>
          <a:p>
            <a:r>
              <a:rPr lang="en-GB" sz="6000" dirty="0"/>
              <a:t>Dr Adrian Owen</a:t>
            </a:r>
          </a:p>
        </p:txBody>
      </p:sp>
      <p:sp>
        <p:nvSpPr>
          <p:cNvPr id="3" name="Content Placeholder 2"/>
          <p:cNvSpPr>
            <a:spLocks noGrp="1"/>
          </p:cNvSpPr>
          <p:nvPr>
            <p:ph idx="1"/>
          </p:nvPr>
        </p:nvSpPr>
        <p:spPr>
          <a:xfrm>
            <a:off x="255279" y="563396"/>
            <a:ext cx="5038615" cy="6158080"/>
          </a:xfrm>
        </p:spPr>
        <p:txBody>
          <a:bodyPr/>
          <a:lstStyle/>
          <a:p>
            <a:r>
              <a:rPr lang="en-GB" dirty="0"/>
              <a:t>Imagine you’re playing tennis</a:t>
            </a:r>
          </a:p>
          <a:p>
            <a:r>
              <a:rPr lang="en-GB" dirty="0"/>
              <a:t>Unconscious patients and fMRI scans</a:t>
            </a:r>
          </a:p>
          <a:p>
            <a:r>
              <a:rPr lang="en-GB" dirty="0"/>
              <a:t>The brains of apparently unconscious, vegetative patients ‘burst into activity’ when they were asked to imagine they were playing tennis, rushing across the court, hitting the ball etc.</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49</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5149517" y="1417638"/>
            <a:ext cx="6857354" cy="4855547"/>
          </a:xfrm>
          <a:prstGeom prst="rect">
            <a:avLst/>
          </a:prstGeom>
        </p:spPr>
      </p:pic>
    </p:spTree>
    <p:extLst>
      <p:ext uri="{BB962C8B-B14F-4D97-AF65-F5344CB8AC3E}">
        <p14:creationId xmlns:p14="http://schemas.microsoft.com/office/powerpoint/2010/main" val="278095488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dirty="0"/>
              <a:t>Observational learning</a:t>
            </a:r>
          </a:p>
        </p:txBody>
      </p:sp>
      <p:sp>
        <p:nvSpPr>
          <p:cNvPr id="3" name="Content Placeholder 2"/>
          <p:cNvSpPr>
            <a:spLocks noGrp="1"/>
          </p:cNvSpPr>
          <p:nvPr>
            <p:ph idx="1"/>
          </p:nvPr>
        </p:nvSpPr>
        <p:spPr>
          <a:xfrm>
            <a:off x="609600" y="1600201"/>
            <a:ext cx="6964017" cy="4525963"/>
          </a:xfrm>
        </p:spPr>
        <p:txBody>
          <a:bodyPr>
            <a:normAutofit lnSpcReduction="10000"/>
          </a:bodyPr>
          <a:lstStyle/>
          <a:p>
            <a:r>
              <a:rPr lang="en-GB" dirty="0"/>
              <a:t>Emphasises the role of cognitive processes in learning</a:t>
            </a:r>
          </a:p>
          <a:p>
            <a:r>
              <a:rPr lang="en-GB" dirty="0"/>
              <a:t>Cats understand Skinner’s puzzle boxes, rats have maps of the mazes we put them in, Bandura’s children have a cognitive model of adult behaviours and consequences of actions</a:t>
            </a:r>
          </a:p>
          <a:p>
            <a:r>
              <a:rPr lang="en-GB" dirty="0"/>
              <a:t>Memory plays a significant role in this context</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50</a:t>
            </a:fld>
            <a:endParaRPr lang="en-GB" dirty="0">
              <a:solidFill>
                <a:prstClr val="white">
                  <a:tint val="75000"/>
                </a:prstClr>
              </a:solidFill>
            </a:endParaRPr>
          </a:p>
        </p:txBody>
      </p:sp>
      <p:pic>
        <p:nvPicPr>
          <p:cNvPr id="5" name="Picture 4"/>
          <p:cNvPicPr>
            <a:picLocks noChangeAspect="1"/>
          </p:cNvPicPr>
          <p:nvPr/>
        </p:nvPicPr>
        <p:blipFill>
          <a:blip r:embed="rId2"/>
          <a:stretch>
            <a:fillRect/>
          </a:stretch>
        </p:blipFill>
        <p:spPr>
          <a:xfrm>
            <a:off x="8452609" y="1910591"/>
            <a:ext cx="2768669" cy="3632878"/>
          </a:xfrm>
          <a:prstGeom prst="rect">
            <a:avLst/>
          </a:prstGeom>
        </p:spPr>
      </p:pic>
    </p:spTree>
    <p:extLst>
      <p:ext uri="{BB962C8B-B14F-4D97-AF65-F5344CB8AC3E}">
        <p14:creationId xmlns:p14="http://schemas.microsoft.com/office/powerpoint/2010/main" val="254594759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DEDFC-C613-4C49-A151-2C864CBFB238}"/>
              </a:ext>
            </a:extLst>
          </p:cNvPr>
          <p:cNvSpPr>
            <a:spLocks noGrp="1"/>
          </p:cNvSpPr>
          <p:nvPr>
            <p:ph type="title"/>
          </p:nvPr>
        </p:nvSpPr>
        <p:spPr/>
        <p:txBody>
          <a:bodyPr>
            <a:normAutofit/>
          </a:bodyPr>
          <a:lstStyle/>
          <a:p>
            <a:r>
              <a:rPr lang="en-GB" sz="6000" dirty="0"/>
              <a:t>References and videos</a:t>
            </a:r>
          </a:p>
        </p:txBody>
      </p:sp>
      <p:sp>
        <p:nvSpPr>
          <p:cNvPr id="3" name="Content Placeholder 2">
            <a:extLst>
              <a:ext uri="{FF2B5EF4-FFF2-40B4-BE49-F238E27FC236}">
                <a16:creationId xmlns:a16="http://schemas.microsoft.com/office/drawing/2014/main" id="{0B1DE82C-33E2-4539-B2AE-AD4E69754C8A}"/>
              </a:ext>
            </a:extLst>
          </p:cNvPr>
          <p:cNvSpPr>
            <a:spLocks noGrp="1"/>
          </p:cNvSpPr>
          <p:nvPr>
            <p:ph idx="1"/>
          </p:nvPr>
        </p:nvSpPr>
        <p:spPr>
          <a:xfrm>
            <a:off x="593558" y="1417638"/>
            <a:ext cx="10972800" cy="4529137"/>
          </a:xfrm>
        </p:spPr>
        <p:txBody>
          <a:bodyPr>
            <a:normAutofit/>
          </a:bodyPr>
          <a:lstStyle/>
          <a:p>
            <a:r>
              <a:rPr lang="en-US" dirty="0"/>
              <a:t>Anderson CA, </a:t>
            </a:r>
            <a:r>
              <a:rPr lang="en-US" dirty="0" err="1"/>
              <a:t>Berkowitx</a:t>
            </a:r>
            <a:r>
              <a:rPr lang="en-US" dirty="0"/>
              <a:t> L, </a:t>
            </a:r>
            <a:r>
              <a:rPr lang="en-US" dirty="0" err="1"/>
              <a:t>Donnerstein</a:t>
            </a:r>
            <a:r>
              <a:rPr lang="en-US" dirty="0"/>
              <a:t> E, </a:t>
            </a:r>
            <a:r>
              <a:rPr lang="en-US" dirty="0" err="1"/>
              <a:t>Huesmann</a:t>
            </a:r>
            <a:r>
              <a:rPr lang="en-US" dirty="0"/>
              <a:t> LR, Johnson JD, Linz D, </a:t>
            </a:r>
            <a:r>
              <a:rPr lang="en-US" dirty="0" err="1"/>
              <a:t>Wartella</a:t>
            </a:r>
            <a:r>
              <a:rPr lang="en-US" dirty="0"/>
              <a:t> E (2003) The influence of media violence on youth. Psychological Science in the Public Interest, 4(3)</a:t>
            </a:r>
          </a:p>
          <a:p>
            <a:r>
              <a:rPr lang="en-US" dirty="0"/>
              <a:t>Bandura and social learning theory </a:t>
            </a:r>
            <a:r>
              <a:rPr lang="en-US" dirty="0">
                <a:hlinkClick r:id="rId2"/>
              </a:rPr>
              <a:t>https://youtu.be/NjTxQy_U3ac</a:t>
            </a:r>
            <a:r>
              <a:rPr lang="en-US" dirty="0"/>
              <a:t>  </a:t>
            </a:r>
          </a:p>
          <a:p>
            <a:r>
              <a:rPr lang="en-US" dirty="0"/>
              <a:t>Big Bang theory – positive reinforcement </a:t>
            </a:r>
            <a:r>
              <a:rPr lang="en-US" dirty="0">
                <a:hlinkClick r:id="rId3"/>
              </a:rPr>
              <a:t>https://www.youtube.com/watch?v=JA96Fba-WHk</a:t>
            </a:r>
            <a:r>
              <a:rPr lang="en-US" dirty="0"/>
              <a:t>  </a:t>
            </a:r>
          </a:p>
          <a:p>
            <a:r>
              <a:rPr lang="en-US" dirty="0"/>
              <a:t>Little Albert </a:t>
            </a:r>
            <a:r>
              <a:rPr lang="en-US" dirty="0">
                <a:hlinkClick r:id="rId4"/>
              </a:rPr>
              <a:t>https://youtu.be/9hBfnXACsOI</a:t>
            </a:r>
            <a:r>
              <a:rPr lang="en-US" dirty="0"/>
              <a:t> </a:t>
            </a:r>
          </a:p>
          <a:p>
            <a:endParaRPr lang="en-GB" dirty="0"/>
          </a:p>
          <a:p>
            <a:endParaRPr lang="en-GB" dirty="0"/>
          </a:p>
        </p:txBody>
      </p:sp>
      <p:sp>
        <p:nvSpPr>
          <p:cNvPr id="4" name="Slide Number Placeholder 3">
            <a:extLst>
              <a:ext uri="{FF2B5EF4-FFF2-40B4-BE49-F238E27FC236}">
                <a16:creationId xmlns:a16="http://schemas.microsoft.com/office/drawing/2014/main" id="{D04BC711-230C-4034-BEB6-F231F1CDF95D}"/>
              </a:ext>
            </a:extLst>
          </p:cNvPr>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51</a:t>
            </a:fld>
            <a:endParaRPr lang="en-GB">
              <a:solidFill>
                <a:prstClr val="white">
                  <a:tint val="75000"/>
                </a:prstClr>
              </a:solidFill>
            </a:endParaRPr>
          </a:p>
        </p:txBody>
      </p:sp>
    </p:spTree>
    <p:extLst>
      <p:ext uri="{BB962C8B-B14F-4D97-AF65-F5344CB8AC3E}">
        <p14:creationId xmlns:p14="http://schemas.microsoft.com/office/powerpoint/2010/main" val="2798869117"/>
      </p:ext>
    </p:extLst>
  </p:cSld>
  <p:clrMapOvr>
    <a:masterClrMapping/>
  </p:clrMapOvr>
  <p:transition spd="med">
    <p:fade/>
  </p:transition>
</p:sld>
</file>

<file path=ppt/theme/theme1.xml><?xml version="1.0" encoding="utf-8"?>
<a:theme xmlns:a="http://schemas.openxmlformats.org/drawingml/2006/main" name="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3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4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5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6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7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8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9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10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1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1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TotalTime>
  <Words>2558</Words>
  <Application>Microsoft Office PowerPoint</Application>
  <PresentationFormat>Widescreen</PresentationFormat>
  <Paragraphs>248</Paragraphs>
  <Slides>51</Slides>
  <Notes>10</Notes>
  <HiddenSlides>0</HiddenSlides>
  <MMClips>5</MMClips>
  <ScaleCrop>false</ScaleCrop>
  <HeadingPairs>
    <vt:vector size="6" baseType="variant">
      <vt:variant>
        <vt:lpstr>Fonts Used</vt:lpstr>
      </vt:variant>
      <vt:variant>
        <vt:i4>4</vt:i4>
      </vt:variant>
      <vt:variant>
        <vt:lpstr>Theme</vt:lpstr>
      </vt:variant>
      <vt:variant>
        <vt:i4>13</vt:i4>
      </vt:variant>
      <vt:variant>
        <vt:lpstr>Slide Titles</vt:lpstr>
      </vt:variant>
      <vt:variant>
        <vt:i4>51</vt:i4>
      </vt:variant>
    </vt:vector>
  </HeadingPairs>
  <TitlesOfParts>
    <vt:vector size="68" baseType="lpstr">
      <vt:lpstr>Arial</vt:lpstr>
      <vt:lpstr>Calibri</vt:lpstr>
      <vt:lpstr>Lucida Grande</vt:lpstr>
      <vt:lpstr>Wingdings</vt:lpstr>
      <vt:lpstr>Griggs_SciPsych_4e_ch01_W</vt:lpstr>
      <vt:lpstr>1_Griggs_SciPsych_4e_ch01_W</vt:lpstr>
      <vt:lpstr>2_Griggs_SciPsych_4e_ch01_W</vt:lpstr>
      <vt:lpstr>3_Griggs_SciPsych_4e_ch01_W</vt:lpstr>
      <vt:lpstr>4_Griggs_SciPsych_4e_ch01_W</vt:lpstr>
      <vt:lpstr>5_Griggs_SciPsych_4e_ch01_W</vt:lpstr>
      <vt:lpstr>6_Griggs_SciPsych_4e_ch01_W</vt:lpstr>
      <vt:lpstr>7_Griggs_SciPsych_4e_ch01_W</vt:lpstr>
      <vt:lpstr>8_Griggs_SciPsych_4e_ch01_W</vt:lpstr>
      <vt:lpstr>9_Griggs_SciPsych_4e_ch01_W</vt:lpstr>
      <vt:lpstr>10_Griggs_SciPsych_4e_ch01_W</vt:lpstr>
      <vt:lpstr>11_Griggs_SciPsych_4e_ch01_W</vt:lpstr>
      <vt:lpstr>12_Griggs_SciPsych_4e_ch01_W</vt:lpstr>
      <vt:lpstr>BMPS4011 3. Learning Theory</vt:lpstr>
      <vt:lpstr>How did you learn when you were a baby? How did the process continue as you grew older? How do you learn today? How will you continue to learn in future? How about people whose behaviour might not be quite as positive as yours? </vt:lpstr>
      <vt:lpstr>PowerPoint Presentation</vt:lpstr>
      <vt:lpstr>PowerPoint Presentation</vt:lpstr>
      <vt:lpstr>Looking ahead to the 2nd assessment</vt:lpstr>
      <vt:lpstr>Learning Through Classical Conditioning</vt:lpstr>
      <vt:lpstr>Different  Foci</vt:lpstr>
      <vt:lpstr>Learning Through Classical Conditioning</vt:lpstr>
      <vt:lpstr>Classical Conditioning</vt:lpstr>
      <vt:lpstr>Classical Conditioning</vt:lpstr>
      <vt:lpstr>Classical Conditioning</vt:lpstr>
      <vt:lpstr>Classical Conditioning</vt:lpstr>
      <vt:lpstr>Classical Conditioning</vt:lpstr>
      <vt:lpstr>The Elements and Procedures of Classical Conditioning</vt:lpstr>
      <vt:lpstr>The Elements and Procedures of Classical Conditioning</vt:lpstr>
      <vt:lpstr>Elements and Procedures of Classical Conditioning</vt:lpstr>
      <vt:lpstr>CS and CR</vt:lpstr>
      <vt:lpstr>A Classical Conditioning Experiment</vt:lpstr>
      <vt:lpstr>The “Little Albert” Study</vt:lpstr>
      <vt:lpstr>Fear and Positive Emotions</vt:lpstr>
      <vt:lpstr>Positive emotions</vt:lpstr>
      <vt:lpstr>PowerPoint Presentation</vt:lpstr>
      <vt:lpstr>PowerPoint Presentation</vt:lpstr>
      <vt:lpstr>Learning Theory - Objectives</vt:lpstr>
      <vt:lpstr>PowerPoint Presentation</vt:lpstr>
      <vt:lpstr>PowerPoint Presentation</vt:lpstr>
      <vt:lpstr>Behaviourism continues with....</vt:lpstr>
      <vt:lpstr>What did Thorndike get up to in the lab?</vt:lpstr>
      <vt:lpstr>PowerPoint Presentation</vt:lpstr>
      <vt:lpstr>PowerPoint Presentation</vt:lpstr>
      <vt:lpstr>Operant Conditioning</vt:lpstr>
      <vt:lpstr>Basics of Operant Conditioning</vt:lpstr>
      <vt:lpstr>PowerPoint Presentation</vt:lpstr>
      <vt:lpstr>PowerPoint Presentation</vt:lpstr>
      <vt:lpstr>BF Skinner</vt:lpstr>
      <vt:lpstr>PowerPoint Presentation</vt:lpstr>
      <vt:lpstr>Bandura and Bobo dolls Learning through observation/ observational learning The influence of media violence Mirror neurons </vt:lpstr>
      <vt:lpstr>Observational Learning</vt:lpstr>
      <vt:lpstr>Observational Learning</vt:lpstr>
      <vt:lpstr>Bobo Doll Experiments</vt:lpstr>
      <vt:lpstr>Media Violence</vt:lpstr>
      <vt:lpstr>Does exposure to violence in the media lead us to behave more aggressively?</vt:lpstr>
      <vt:lpstr>Anderson et al (2010) Huesmann (2010)</vt:lpstr>
      <vt:lpstr>PowerPoint Presentation</vt:lpstr>
      <vt:lpstr>Media violence and aggressive behaviour</vt:lpstr>
      <vt:lpstr>Should I be worried?</vt:lpstr>
      <vt:lpstr>Mirror neurons</vt:lpstr>
      <vt:lpstr>Mirror neurons</vt:lpstr>
      <vt:lpstr>Dr Adrian Owen</vt:lpstr>
      <vt:lpstr>Observational learning</vt:lpstr>
      <vt:lpstr>References and videos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dc:creator>
  <cp:lastModifiedBy>Mike Durke</cp:lastModifiedBy>
  <cp:revision>51</cp:revision>
  <dcterms:created xsi:type="dcterms:W3CDTF">2017-02-19T14:24:53Z</dcterms:created>
  <dcterms:modified xsi:type="dcterms:W3CDTF">2023-10-13T11:26:54Z</dcterms:modified>
</cp:coreProperties>
</file>