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8" r:id="rId4"/>
    <p:sldId id="258" r:id="rId5"/>
    <p:sldId id="274" r:id="rId6"/>
    <p:sldId id="261" r:id="rId7"/>
    <p:sldId id="260" r:id="rId8"/>
    <p:sldId id="264" r:id="rId9"/>
    <p:sldId id="265" r:id="rId10"/>
    <p:sldId id="269" r:id="rId11"/>
    <p:sldId id="271" r:id="rId12"/>
    <p:sldId id="278" r:id="rId13"/>
    <p:sldId id="277" r:id="rId14"/>
    <p:sldId id="280" r:id="rId15"/>
    <p:sldId id="275" r:id="rId16"/>
    <p:sldId id="281" r:id="rId17"/>
    <p:sldId id="283" r:id="rId18"/>
    <p:sldId id="273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6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0C4151B-6D94-48CB-B90B-AEC0E2135904}" type="datetimeFigureOut">
              <a:rPr lang="en-GB" smtClean="0"/>
              <a:t>24/04/2013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72A5462-B219-44DD-AE4F-AA46DF672A7F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Public Sector Finance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 smtClean="0"/>
              <a:t>Cuts to Children’s Services</a:t>
            </a:r>
          </a:p>
          <a:p>
            <a:r>
              <a:rPr lang="en-GB" dirty="0" smtClean="0"/>
              <a:t>Families</a:t>
            </a:r>
          </a:p>
          <a:p>
            <a:r>
              <a:rPr lang="en-GB" dirty="0" smtClean="0"/>
              <a:t>Women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34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List the most vulnerable groups in society</a:t>
            </a:r>
          </a:p>
          <a:p>
            <a:endParaRPr lang="en-GB" dirty="0"/>
          </a:p>
          <a:p>
            <a:r>
              <a:rPr lang="en-GB" dirty="0" smtClean="0"/>
              <a:t>Or, who does the government provide for?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824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Now put those in order of importance</a:t>
            </a:r>
          </a:p>
          <a:p>
            <a:endParaRPr lang="en-GB" dirty="0"/>
          </a:p>
          <a:p>
            <a:r>
              <a:rPr lang="en-GB" dirty="0" smtClean="0"/>
              <a:t>There is no right or wrong – put the most important at top </a:t>
            </a:r>
          </a:p>
          <a:p>
            <a:endParaRPr lang="en-GB" dirty="0"/>
          </a:p>
          <a:p>
            <a:r>
              <a:rPr lang="en-GB" dirty="0" smtClean="0"/>
              <a:t>If you were managing budget cuts, which vulnerable group would you target?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112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Children’s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type of children’s services would you find in the UK?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868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Now order those in importance</a:t>
            </a:r>
          </a:p>
          <a:p>
            <a:endParaRPr lang="en-GB" dirty="0"/>
          </a:p>
          <a:p>
            <a:r>
              <a:rPr lang="en-GB" dirty="0" smtClean="0"/>
              <a:t>Which would you cut FIRST to LAST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907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Children’s Social Care Cuts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England cuts: average of 24% in 2011–12 </a:t>
            </a:r>
          </a:p>
          <a:p>
            <a:r>
              <a:rPr lang="en-GB" dirty="0" smtClean="0"/>
              <a:t>Local government spending cuts: 10%</a:t>
            </a:r>
          </a:p>
          <a:p>
            <a:r>
              <a:rPr lang="en-GB" dirty="0" smtClean="0"/>
              <a:t>Urban area authorities with high proportion of looked after children</a:t>
            </a:r>
          </a:p>
          <a:p>
            <a:r>
              <a:rPr lang="en-GB" dirty="0" smtClean="0"/>
              <a:t>Welsh councils in contrast increased their children’s social care budgets for 2011–12</a:t>
            </a:r>
          </a:p>
          <a:p>
            <a:r>
              <a:rPr lang="en-GB" dirty="0" smtClean="0"/>
              <a:t>Local government grants are set to fall by significantly more in England than in </a:t>
            </a:r>
          </a:p>
          <a:p>
            <a:r>
              <a:rPr lang="en-GB" dirty="0" smtClean="0"/>
              <a:t>Wales over the next three years (27% rather than 7.1%)</a:t>
            </a:r>
          </a:p>
          <a:p>
            <a:r>
              <a:rPr lang="en-GB" dirty="0" smtClean="0"/>
              <a:t>Services focused on prevention, such as Sure Start,  are particularly vulnerable to cuts</a:t>
            </a:r>
          </a:p>
          <a:p>
            <a:r>
              <a:rPr lang="en-GB" dirty="0" smtClean="0"/>
              <a:t>Balance of spending shifting away from prevention and more toward protection </a:t>
            </a:r>
          </a:p>
        </p:txBody>
      </p:sp>
    </p:spTree>
    <p:extLst>
      <p:ext uri="{BB962C8B-B14F-4D97-AF65-F5344CB8AC3E}">
        <p14:creationId xmlns:p14="http://schemas.microsoft.com/office/powerpoint/2010/main" val="3146181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Cuts Continued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Cuts in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No cuts to safeguarding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Youth services</a:t>
            </a:r>
          </a:p>
          <a:p>
            <a:r>
              <a:rPr lang="en-GB" dirty="0" smtClean="0"/>
              <a:t>Early years</a:t>
            </a:r>
          </a:p>
          <a:p>
            <a:r>
              <a:rPr lang="en-GB" dirty="0" smtClean="0"/>
              <a:t>Children's centres</a:t>
            </a:r>
          </a:p>
          <a:p>
            <a:r>
              <a:rPr lang="en-GB" dirty="0" smtClean="0"/>
              <a:t>Connexions careers advice</a:t>
            </a:r>
          </a:p>
          <a:p>
            <a:r>
              <a:rPr lang="en-GB" dirty="0" smtClean="0"/>
              <a:t>Administrative functions</a:t>
            </a:r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Education</a:t>
            </a:r>
          </a:p>
          <a:p>
            <a:r>
              <a:rPr lang="en-GB" dirty="0" smtClean="0"/>
              <a:t>NHS</a:t>
            </a:r>
          </a:p>
          <a:p>
            <a:r>
              <a:rPr lang="en-GB" dirty="0" smtClean="0"/>
              <a:t>Criminal </a:t>
            </a:r>
            <a:r>
              <a:rPr lang="en-GB" dirty="0"/>
              <a:t>justice </a:t>
            </a:r>
            <a:r>
              <a:rPr lang="en-GB" dirty="0" smtClean="0"/>
              <a:t>system</a:t>
            </a:r>
          </a:p>
          <a:p>
            <a:r>
              <a:rPr lang="en-GB" dirty="0" smtClean="0"/>
              <a:t>Police</a:t>
            </a:r>
          </a:p>
          <a:p>
            <a:r>
              <a:rPr lang="en-GB" dirty="0" smtClean="0"/>
              <a:t>Fire services</a:t>
            </a:r>
          </a:p>
          <a:p>
            <a:r>
              <a:rPr lang="en-GB" dirty="0" smtClean="0"/>
              <a:t>Services for </a:t>
            </a:r>
            <a:r>
              <a:rPr lang="en-GB" dirty="0"/>
              <a:t>asylum </a:t>
            </a:r>
            <a:r>
              <a:rPr lang="en-GB" dirty="0" smtClean="0"/>
              <a:t>seekers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096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Planned </a:t>
            </a:r>
            <a:r>
              <a:rPr lang="en-GB" dirty="0"/>
              <a:t>welfare cuts could push 200,000 children into </a:t>
            </a:r>
            <a:r>
              <a:rPr lang="en-GB" dirty="0" smtClean="0"/>
              <a:t>poverty</a:t>
            </a:r>
          </a:p>
          <a:p>
            <a:r>
              <a:rPr lang="en-GB" dirty="0" smtClean="0"/>
              <a:t>Welfare </a:t>
            </a:r>
            <a:r>
              <a:rPr lang="en-GB" dirty="0"/>
              <a:t>Benefits Uprating Bill will cap benefit rises at 1% a year until </a:t>
            </a:r>
            <a:r>
              <a:rPr lang="en-GB" dirty="0" smtClean="0"/>
              <a:t>2016</a:t>
            </a:r>
          </a:p>
          <a:p>
            <a:r>
              <a:rPr lang="en-GB" dirty="0" smtClean="0"/>
              <a:t>Benefits usually rise </a:t>
            </a:r>
            <a:r>
              <a:rPr lang="en-GB" dirty="0"/>
              <a:t>with inflation, and </a:t>
            </a:r>
            <a:r>
              <a:rPr lang="en-GB" dirty="0" smtClean="0"/>
              <a:t>in 2012 rose </a:t>
            </a:r>
            <a:r>
              <a:rPr lang="en-GB" dirty="0"/>
              <a:t>by 5.2</a:t>
            </a:r>
            <a:r>
              <a:rPr lang="en-GB" dirty="0" smtClean="0"/>
              <a:t>%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887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 Benefit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be cut for </a:t>
            </a:r>
            <a:r>
              <a:rPr lang="en-GB" dirty="0"/>
              <a:t>families where a parent earns more than £</a:t>
            </a:r>
            <a:r>
              <a:rPr lang="en-GB" dirty="0" smtClean="0"/>
              <a:t>50,000</a:t>
            </a:r>
          </a:p>
          <a:p>
            <a:r>
              <a:rPr lang="en-GB" dirty="0" smtClean="0"/>
              <a:t>Administrative issues of this are complicated</a:t>
            </a:r>
          </a:p>
          <a:p>
            <a:r>
              <a:rPr lang="en-GB" dirty="0" smtClean="0"/>
              <a:t>Amount </a:t>
            </a:r>
            <a:r>
              <a:rPr lang="en-GB" dirty="0"/>
              <a:t>of benefit decreases on a sliding scale as a person's salary rises between £50,000 and £60,000. Yet two working parents each earning just under the limit could earn £100,000 together and retain all their child benefit.</a:t>
            </a:r>
          </a:p>
          <a:p>
            <a:r>
              <a:rPr lang="en-GB" dirty="0"/>
              <a:t>The new rules have been criticised for penalising stay-at-home mothers and for being </a:t>
            </a:r>
            <a:r>
              <a:rPr lang="en-GB" dirty="0" smtClean="0"/>
              <a:t>too </a:t>
            </a:r>
            <a:r>
              <a:rPr lang="en-GB" dirty="0"/>
              <a:t>complex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72221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Women and Families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Coalition cuts are said to be hitting women hardest - particularly low paid women and their families</a:t>
            </a:r>
          </a:p>
          <a:p>
            <a:r>
              <a:rPr lang="en-GB" dirty="0" smtClean="0"/>
              <a:t>65% of public sector workers are women</a:t>
            </a:r>
          </a:p>
          <a:p>
            <a:r>
              <a:rPr lang="en-GB" dirty="0" smtClean="0"/>
              <a:t>Almost a quarter of working women are in public sector jobs</a:t>
            </a:r>
          </a:p>
          <a:p>
            <a:r>
              <a:rPr lang="en-GB" dirty="0" smtClean="0"/>
              <a:t>Women’s unemployment is at its highest level in 25 years, with 1.12 million women unemployed (April 2012)</a:t>
            </a:r>
          </a:p>
          <a:p>
            <a:r>
              <a:rPr lang="en-GB" dirty="0" smtClean="0"/>
              <a:t>Women account for two thirds of the latest monthly increases in unemployment</a:t>
            </a:r>
          </a:p>
          <a:p>
            <a:r>
              <a:rPr lang="en-GB" dirty="0" smtClean="0"/>
              <a:t>Government has yet to announce any effective measures to force </a:t>
            </a:r>
          </a:p>
        </p:txBody>
      </p:sp>
    </p:spTree>
    <p:extLst>
      <p:ext uri="{BB962C8B-B14F-4D97-AF65-F5344CB8AC3E}">
        <p14:creationId xmlns:p14="http://schemas.microsoft.com/office/powerpoint/2010/main" val="2738132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Women and Cuts to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Women have pregnancy and maternity needs</a:t>
            </a:r>
          </a:p>
          <a:p>
            <a:r>
              <a:rPr lang="en-GB" dirty="0" smtClean="0"/>
              <a:t>Women are far more likely to be lone parents</a:t>
            </a:r>
          </a:p>
          <a:p>
            <a:r>
              <a:rPr lang="en-GB" dirty="0" smtClean="0"/>
              <a:t>Women are more likely to be the primary carers for children, frail older people, sick and disabled people</a:t>
            </a:r>
          </a:p>
          <a:p>
            <a:r>
              <a:rPr lang="en-GB" dirty="0" smtClean="0"/>
              <a:t>Women are more likely to be the victims of domestic and sexual violence</a:t>
            </a:r>
          </a:p>
          <a:p>
            <a:r>
              <a:rPr lang="en-GB" dirty="0" smtClean="0"/>
              <a:t>Women live longer, often spending the final years of their lives alone</a:t>
            </a:r>
          </a:p>
          <a:p>
            <a:r>
              <a:rPr lang="en-GB" dirty="0" smtClean="0"/>
              <a:t>Women are, on average, poorer than men – particularly so in later life</a:t>
            </a:r>
          </a:p>
        </p:txBody>
      </p:sp>
    </p:spTree>
    <p:extLst>
      <p:ext uri="{BB962C8B-B14F-4D97-AF65-F5344CB8AC3E}">
        <p14:creationId xmlns:p14="http://schemas.microsoft.com/office/powerpoint/2010/main" val="681700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 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are your thoughts on how to ensure women are not hit hardest by cuts?</a:t>
            </a:r>
          </a:p>
          <a:p>
            <a:endParaRPr lang="en-GB" dirty="0"/>
          </a:p>
          <a:p>
            <a:r>
              <a:rPr lang="en-GB" dirty="0" smtClean="0"/>
              <a:t>What are your recommendations for improvement?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415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Women and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Benefits make up, on average, one fifth of women’s income, compared to one-tenth of men’s</a:t>
            </a:r>
          </a:p>
          <a:p>
            <a:r>
              <a:rPr lang="en-GB" dirty="0" smtClean="0"/>
              <a:t>42% of women will gain nothing from the increase in the personal tax allowance because many do not earn enough to make use of the additional allowance</a:t>
            </a:r>
          </a:p>
          <a:p>
            <a:r>
              <a:rPr lang="en-GB" dirty="0" smtClean="0"/>
              <a:t>Child benefit remained frozen – in real terms a cut of 10% - since 2010</a:t>
            </a:r>
          </a:p>
          <a:p>
            <a:r>
              <a:rPr lang="en-GB" dirty="0" smtClean="0"/>
              <a:t>95% of claimants are women</a:t>
            </a:r>
          </a:p>
          <a:p>
            <a:r>
              <a:rPr lang="en-GB" dirty="0" smtClean="0"/>
              <a:t>Changes and freezes in working tax credits will hit the poorest members of working population, particularly lone parents, 90% of whom are women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577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 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are your thoughts on how to ensure women are not hit hardest by benefit cuts?</a:t>
            </a:r>
          </a:p>
          <a:p>
            <a:endParaRPr lang="en-GB" dirty="0"/>
          </a:p>
          <a:p>
            <a:r>
              <a:rPr lang="en-GB" dirty="0" smtClean="0"/>
              <a:t>What are your recommendations for improvement?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9623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Violence Against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Between 2010-11 and 2011-12, 31% of the funding to VAW services from local authorities was cut</a:t>
            </a:r>
          </a:p>
          <a:p>
            <a:r>
              <a:rPr lang="en-GB" dirty="0" smtClean="0"/>
              <a:t>Vital VAW services are taking a disproportionate hit of the 27% overall cut to local authority budgets -  Some are facing cuts of over 40%</a:t>
            </a:r>
          </a:p>
          <a:p>
            <a:r>
              <a:rPr lang="en-GB" dirty="0" smtClean="0"/>
              <a:t>Research from April 2012 revealed that two-fifths of organisations working with victims of sexual and domestic abuse laid-off staff in the previous 12 months, while 28% cut essential services such as outreach and children’s workers to keep refuge beds open.</a:t>
            </a:r>
          </a:p>
          <a:p>
            <a:r>
              <a:rPr lang="en-GB" dirty="0" smtClean="0"/>
              <a:t>230 women, almost 9% of those seeking refuge, were turned away by Women’s Aid on a typical day in 2011 due to lack of </a:t>
            </a:r>
            <a:r>
              <a:rPr lang="en-GB" dirty="0" smtClean="0"/>
              <a:t>space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369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Voluntary Sector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95536" y="1556792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Recent </a:t>
            </a:r>
            <a:r>
              <a:rPr lang="en-GB" dirty="0"/>
              <a:t>research by the Women’s Resource Centre (WRC) found that on average, for every £1 of invested in women’s services, over five years between £5 and £11 worth of social value is generated for women, their families and the </a:t>
            </a:r>
            <a:r>
              <a:rPr lang="en-GB" dirty="0" smtClean="0"/>
              <a:t>state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Many </a:t>
            </a:r>
            <a:r>
              <a:rPr lang="en-GB" dirty="0"/>
              <a:t>voluntary sector organisations currently face grave uncertainties about the future of their </a:t>
            </a:r>
            <a:r>
              <a:rPr lang="en-GB" dirty="0" smtClean="0"/>
              <a:t>funding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Figures from the National Council for Voluntary Organisations show that by the end of the spending review period 2015/16, the voluntary sector is forecast to lose £1.2 billion in government income each year, a cumulative total of £3.3 billion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Women’s </a:t>
            </a:r>
            <a:r>
              <a:rPr lang="en-GB" dirty="0"/>
              <a:t>organisations face greater barriers to obtaining funds/sustaining themselves than voluntary sector organisations as a </a:t>
            </a:r>
            <a:r>
              <a:rPr lang="en-GB" dirty="0" smtClean="0"/>
              <a:t>whole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Research </a:t>
            </a:r>
            <a:r>
              <a:rPr lang="en-GB" dirty="0"/>
              <a:t>by the WRC in 2011 found that 52% of women’s organisations have been forced to reduce their service </a:t>
            </a:r>
            <a:r>
              <a:rPr lang="en-GB" dirty="0" smtClean="0"/>
              <a:t>provision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report found that “95% of respondents face funding cuts or a funding crisis in the next year and 25% said that further cuts would result in </a:t>
            </a:r>
            <a:r>
              <a:rPr lang="en-GB" dirty="0" smtClean="0"/>
              <a:t>closure.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261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 Activity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are your thoughts on how to ensure that vulnerable women are not hit hardest by benefit cuts?</a:t>
            </a:r>
          </a:p>
          <a:p>
            <a:endParaRPr lang="en-GB" dirty="0"/>
          </a:p>
          <a:p>
            <a:r>
              <a:rPr lang="en-GB" dirty="0" smtClean="0"/>
              <a:t>What are your recommendations for improvement?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63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Gender Equality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According to the firm’s latest Women in Work Index, the UK is ranked in 18th position out of a sample of 27 </a:t>
            </a:r>
            <a:r>
              <a:rPr lang="en-GB" dirty="0" smtClean="0"/>
              <a:t>Organisation for Economic Co-operation and Development (OECD) </a:t>
            </a:r>
            <a:r>
              <a:rPr lang="en-GB" dirty="0"/>
              <a:t>in terms of female </a:t>
            </a:r>
            <a:r>
              <a:rPr lang="en-GB" dirty="0" smtClean="0"/>
              <a:t>empowerment</a:t>
            </a:r>
          </a:p>
          <a:p>
            <a:pPr fontAlgn="base"/>
            <a:r>
              <a:rPr lang="en-GB" dirty="0" smtClean="0"/>
              <a:t>Countries </a:t>
            </a:r>
            <a:r>
              <a:rPr lang="en-GB" dirty="0"/>
              <a:t>are rated in terms of the equality earnings with men, the proportion of women in work; the female unemployment rate; and the proportion of women in full-time </a:t>
            </a:r>
            <a:r>
              <a:rPr lang="en-GB" dirty="0" smtClean="0"/>
              <a:t>employment</a:t>
            </a:r>
            <a:endParaRPr lang="en-GB" dirty="0"/>
          </a:p>
          <a:p>
            <a:pPr fontAlgn="base"/>
            <a:r>
              <a:rPr lang="en-GB" dirty="0" smtClean="0"/>
              <a:t>PwC </a:t>
            </a:r>
            <a:r>
              <a:rPr lang="en-GB" dirty="0"/>
              <a:t>also said that while the UK has made some gains in closing the gender wage gap since 2000, it still remains </a:t>
            </a:r>
            <a:r>
              <a:rPr lang="en-GB" dirty="0" smtClean="0"/>
              <a:t>worse than </a:t>
            </a:r>
            <a:r>
              <a:rPr lang="en-GB" dirty="0"/>
              <a:t>the OECD average</a:t>
            </a:r>
            <a:r>
              <a:rPr lang="en-GB" dirty="0" smtClean="0"/>
              <a:t>.</a:t>
            </a:r>
          </a:p>
          <a:p>
            <a:r>
              <a:rPr lang="en-GB" dirty="0"/>
              <a:t>The 2010 Comprehensive Spending Review (CSR) announced £34 billion in cuts to funding for public services by 2012-13</a:t>
            </a:r>
          </a:p>
          <a:p>
            <a:r>
              <a:rPr lang="en-GB" dirty="0"/>
              <a:t>Further deep spending cuts are expected in the next upcoming CSR due sometime in 2013.</a:t>
            </a:r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6906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 back to your first two activities: cutting funds to the vulnerable, and cutting children’s services</a:t>
            </a:r>
          </a:p>
          <a:p>
            <a:endParaRPr lang="en-GB" dirty="0"/>
          </a:p>
          <a:p>
            <a:r>
              <a:rPr lang="en-GB" dirty="0" smtClean="0"/>
              <a:t>Would you change any of your answers?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49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99</TotalTime>
  <Words>1134</Words>
  <Application>Microsoft Office PowerPoint</Application>
  <PresentationFormat>On-screen Show (4:3)</PresentationFormat>
  <Paragraphs>106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Origin</vt:lpstr>
      <vt:lpstr>Public Sector Finance Management</vt:lpstr>
      <vt:lpstr>Vulnerability </vt:lpstr>
      <vt:lpstr>Order </vt:lpstr>
      <vt:lpstr>Children’s Services</vt:lpstr>
      <vt:lpstr>Question</vt:lpstr>
      <vt:lpstr>Children’s Social Care Cuts</vt:lpstr>
      <vt:lpstr>Cuts Continued</vt:lpstr>
      <vt:lpstr>Benefits Cap</vt:lpstr>
      <vt:lpstr>Child Benefit</vt:lpstr>
      <vt:lpstr>Women and Families</vt:lpstr>
      <vt:lpstr>Women and Cuts to Services</vt:lpstr>
      <vt:lpstr>Recommendation Activity 1</vt:lpstr>
      <vt:lpstr>Women and Benefits</vt:lpstr>
      <vt:lpstr>Recommendation Activity 2</vt:lpstr>
      <vt:lpstr>Violence Against Women</vt:lpstr>
      <vt:lpstr>Voluntary Sector</vt:lpstr>
      <vt:lpstr>Recommendation Activity 3</vt:lpstr>
      <vt:lpstr>UK Gender Equality </vt:lpstr>
      <vt:lpstr>Activity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Sector Finance Management</dc:title>
  <dc:creator>Tanix</dc:creator>
  <cp:lastModifiedBy>Gulliford, Tania</cp:lastModifiedBy>
  <cp:revision>9</cp:revision>
  <dcterms:created xsi:type="dcterms:W3CDTF">2013-03-18T18:47:56Z</dcterms:created>
  <dcterms:modified xsi:type="dcterms:W3CDTF">2013-04-24T11:39:26Z</dcterms:modified>
</cp:coreProperties>
</file>