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17"/>
  </p:notesMasterIdLst>
  <p:sldIdLst>
    <p:sldId id="256" r:id="rId5"/>
    <p:sldId id="257" r:id="rId6"/>
    <p:sldId id="258" r:id="rId7"/>
    <p:sldId id="264" r:id="rId8"/>
    <p:sldId id="260" r:id="rId9"/>
    <p:sldId id="261" r:id="rId10"/>
    <p:sldId id="263" r:id="rId11"/>
    <p:sldId id="266" r:id="rId12"/>
    <p:sldId id="265" r:id="rId13"/>
    <p:sldId id="267" r:id="rId14"/>
    <p:sldId id="262" r:id="rId15"/>
    <p:sldId id="268"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5160" autoAdjust="0"/>
  </p:normalViewPr>
  <p:slideViewPr>
    <p:cSldViewPr snapToGrid="0">
      <p:cViewPr varScale="1">
        <p:scale>
          <a:sx n="74" d="100"/>
          <a:sy n="74" d="100"/>
        </p:scale>
        <p:origin x="170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E12F8-390F-4B87-854C-F97147990136}" type="datetimeFigureOut">
              <a:rPr lang="en-GB" smtClean="0"/>
              <a:t>12/01/2023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C7EB82-FD62-4629-B6D8-07E76F87202C}" type="slidenum">
              <a:rPr lang="en-GB" smtClean="0"/>
              <a:t>‹#›</a:t>
            </a:fld>
            <a:endParaRPr lang="en-GB"/>
          </a:p>
        </p:txBody>
      </p:sp>
    </p:spTree>
    <p:extLst>
      <p:ext uri="{BB962C8B-B14F-4D97-AF65-F5344CB8AC3E}">
        <p14:creationId xmlns:p14="http://schemas.microsoft.com/office/powerpoint/2010/main" val="1284454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C7EB82-FD62-4629-B6D8-07E76F87202C}" type="slidenum">
              <a:rPr lang="en-GB" smtClean="0"/>
              <a:t>4</a:t>
            </a:fld>
            <a:endParaRPr lang="en-GB"/>
          </a:p>
        </p:txBody>
      </p:sp>
    </p:spTree>
    <p:extLst>
      <p:ext uri="{BB962C8B-B14F-4D97-AF65-F5344CB8AC3E}">
        <p14:creationId xmlns:p14="http://schemas.microsoft.com/office/powerpoint/2010/main" val="363164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666666"/>
                </a:solidFill>
                <a:effectLst/>
                <a:latin typeface="Roboto" panose="02000000000000000000" pitchFamily="2" charset="0"/>
              </a:rPr>
              <a:t>Attributed to several people but Noel Burch seems to be a key figure in the development.</a:t>
            </a:r>
          </a:p>
          <a:p>
            <a:pPr algn="l" fontAlgn="base"/>
            <a:endParaRPr lang="en-GB" b="0" i="0" dirty="0">
              <a:solidFill>
                <a:srgbClr val="666666"/>
              </a:solidFill>
              <a:effectLst/>
              <a:latin typeface="Roboto" panose="02000000000000000000" pitchFamily="2" charset="0"/>
            </a:endParaRPr>
          </a:p>
          <a:p>
            <a:pPr algn="l" fontAlgn="base"/>
            <a:r>
              <a:rPr lang="en-GB" b="0" i="0" dirty="0">
                <a:solidFill>
                  <a:srgbClr val="666666"/>
                </a:solidFill>
                <a:effectLst/>
                <a:latin typeface="Roboto" panose="02000000000000000000" pitchFamily="2" charset="0"/>
              </a:rPr>
              <a:t>The </a:t>
            </a:r>
            <a:r>
              <a:rPr lang="en-GB" b="1" i="0" dirty="0">
                <a:solidFill>
                  <a:srgbClr val="666666"/>
                </a:solidFill>
                <a:effectLst/>
                <a:latin typeface="Roboto" panose="02000000000000000000" pitchFamily="2" charset="0"/>
              </a:rPr>
              <a:t>Conscious Competence Learning Model</a:t>
            </a:r>
            <a:r>
              <a:rPr lang="en-GB" b="0" i="0" dirty="0">
                <a:solidFill>
                  <a:srgbClr val="666666"/>
                </a:solidFill>
                <a:effectLst/>
                <a:latin typeface="Roboto" panose="02000000000000000000" pitchFamily="2" charset="0"/>
              </a:rPr>
              <a:t> or Matrix explains the stages by which we learn and ultimately acquire a new skill. In this model the learner always begins at Unconscious Incompetence, and passes through Conscious Incompetence and Conscious Competence before arriving at Unconscious Competence.</a:t>
            </a:r>
          </a:p>
          <a:p>
            <a:pPr algn="l" fontAlgn="base"/>
            <a:r>
              <a:rPr lang="en-GB" b="0" i="0" dirty="0">
                <a:solidFill>
                  <a:srgbClr val="666666"/>
                </a:solidFill>
                <a:effectLst/>
                <a:latin typeface="Roboto" panose="02000000000000000000" pitchFamily="2" charset="0"/>
              </a:rPr>
              <a:t>Note that the way we move through the model isn’t linear and doesn’t always terminate in the final stage. A good example of this can be seen when learning to play an instrument. If you don’t practice regularly then its easy to see you could regress from stage 4 to 3, or even from stage 3 to 2. Many people may simply reach stage 3 and be quite happy to remain there</a:t>
            </a:r>
          </a:p>
          <a:p>
            <a:endParaRPr lang="en-GB" dirty="0"/>
          </a:p>
        </p:txBody>
      </p:sp>
      <p:sp>
        <p:nvSpPr>
          <p:cNvPr id="4" name="Slide Number Placeholder 3"/>
          <p:cNvSpPr>
            <a:spLocks noGrp="1"/>
          </p:cNvSpPr>
          <p:nvPr>
            <p:ph type="sldNum" sz="quarter" idx="5"/>
          </p:nvPr>
        </p:nvSpPr>
        <p:spPr/>
        <p:txBody>
          <a:bodyPr/>
          <a:lstStyle/>
          <a:p>
            <a:fld id="{CBC7EB82-FD62-4629-B6D8-07E76F87202C}" type="slidenum">
              <a:rPr lang="en-GB" smtClean="0"/>
              <a:t>7</a:t>
            </a:fld>
            <a:endParaRPr lang="en-GB"/>
          </a:p>
        </p:txBody>
      </p:sp>
    </p:spTree>
    <p:extLst>
      <p:ext uri="{BB962C8B-B14F-4D97-AF65-F5344CB8AC3E}">
        <p14:creationId xmlns:p14="http://schemas.microsoft.com/office/powerpoint/2010/main" val="2730629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666666"/>
                </a:solidFill>
                <a:effectLst/>
                <a:latin typeface="Roboto" panose="02000000000000000000" pitchFamily="2" charset="0"/>
              </a:rPr>
              <a:t>The Pygmalion Effect was first observed in the classroom, but you can find examples of it everywhere.</a:t>
            </a:r>
          </a:p>
          <a:p>
            <a:pPr algn="l" fontAlgn="base"/>
            <a:r>
              <a:rPr lang="en-GB" b="0" i="0" dirty="0">
                <a:solidFill>
                  <a:srgbClr val="666666"/>
                </a:solidFill>
                <a:effectLst/>
                <a:latin typeface="Roboto" panose="02000000000000000000" pitchFamily="2" charset="0"/>
              </a:rPr>
              <a:t>The original study observing the phenomenon was conducted in a school in 1968 by social psychologist Robert Rosenthal and elementary school principal Lenore Jacobson.</a:t>
            </a:r>
          </a:p>
          <a:p>
            <a:pPr algn="l" fontAlgn="base"/>
            <a:r>
              <a:rPr lang="en-GB" b="0" i="0" dirty="0">
                <a:solidFill>
                  <a:srgbClr val="666666"/>
                </a:solidFill>
                <a:effectLst/>
                <a:latin typeface="Roboto" panose="02000000000000000000" pitchFamily="2" charset="0"/>
              </a:rPr>
              <a:t>The study worked by first giving students a test said to identify potential intellectual superstars. These were the students who had the highest capacity for academic growth.</a:t>
            </a:r>
          </a:p>
          <a:p>
            <a:pPr algn="l" fontAlgn="base"/>
            <a:r>
              <a:rPr lang="en-GB" b="0" i="0" dirty="0">
                <a:solidFill>
                  <a:srgbClr val="666666"/>
                </a:solidFill>
                <a:effectLst/>
                <a:latin typeface="Roboto" panose="02000000000000000000" pitchFamily="2" charset="0"/>
              </a:rPr>
              <a:t>The teachers were then provided with the names of these superstars. At the end of the academic year, the students were tested again, and sure enough, the superstars had progressed significantly further than their classmates over the year.</a:t>
            </a:r>
          </a:p>
          <a:p>
            <a:pPr algn="l" fontAlgn="base"/>
            <a:r>
              <a:rPr lang="en-GB" b="0" i="0" dirty="0">
                <a:solidFill>
                  <a:srgbClr val="666666"/>
                </a:solidFill>
                <a:effectLst/>
                <a:latin typeface="Roboto" panose="02000000000000000000" pitchFamily="2" charset="0"/>
              </a:rPr>
              <a:t>But here’s the thing – the superstars were actually chosen at random. The only difference between the superstars and their classmates was in the mind of their teacher!</a:t>
            </a:r>
          </a:p>
          <a:p>
            <a:pPr algn="l" fontAlgn="base"/>
            <a:r>
              <a:rPr lang="en-GB" b="0" i="0" dirty="0">
                <a:solidFill>
                  <a:srgbClr val="666666"/>
                </a:solidFill>
                <a:effectLst/>
                <a:latin typeface="Roboto" panose="02000000000000000000" pitchFamily="2" charset="0"/>
              </a:rPr>
              <a:t>Thus, the Pygmalion Effect in the classroom experiment showed that a teacher’s high expectations for a child can result in an increase in the child’s performance.</a:t>
            </a:r>
          </a:p>
          <a:p>
            <a:pPr algn="l" fontAlgn="base"/>
            <a:r>
              <a:rPr lang="en-GB" b="0" i="0" dirty="0">
                <a:solidFill>
                  <a:srgbClr val="666666"/>
                </a:solidFill>
                <a:effectLst/>
                <a:latin typeface="Roboto" panose="02000000000000000000" pitchFamily="2" charset="0"/>
              </a:rPr>
              <a:t>In summary, the Pygmalion Effect in the classrooms says that if a teacher believes that a child is bright, their expectations and </a:t>
            </a:r>
            <a:r>
              <a:rPr lang="en-GB" b="0" i="0" dirty="0" err="1">
                <a:solidFill>
                  <a:srgbClr val="666666"/>
                </a:solidFill>
                <a:effectLst/>
                <a:latin typeface="Roboto" panose="02000000000000000000" pitchFamily="2" charset="0"/>
              </a:rPr>
              <a:t>behavior</a:t>
            </a:r>
            <a:r>
              <a:rPr lang="en-GB" b="0" i="0" dirty="0">
                <a:solidFill>
                  <a:srgbClr val="666666"/>
                </a:solidFill>
                <a:effectLst/>
                <a:latin typeface="Roboto" panose="02000000000000000000" pitchFamily="2" charset="0"/>
              </a:rPr>
              <a:t> towards that child will change positively. The child will rise to this higher expectation and believe they are bright. As a result, their performance will improve, and this will then reinforce the teacher’s belief that they were right to have high expectations for the child.</a:t>
            </a:r>
          </a:p>
          <a:p>
            <a:pPr algn="l" fontAlgn="base"/>
            <a:endParaRPr lang="en-GB" b="0" i="0" dirty="0">
              <a:solidFill>
                <a:srgbClr val="666666"/>
              </a:solidFill>
              <a:effectLst/>
              <a:latin typeface="Roboto" panose="02000000000000000000" pitchFamily="2" charset="0"/>
            </a:endParaRPr>
          </a:p>
          <a:p>
            <a:pPr algn="l" fontAlgn="base"/>
            <a:r>
              <a:rPr lang="en-GB" b="0" i="0" dirty="0">
                <a:solidFill>
                  <a:srgbClr val="333333"/>
                </a:solidFill>
                <a:effectLst/>
                <a:latin typeface="Roboto" panose="02000000000000000000" pitchFamily="2" charset="0"/>
              </a:rPr>
              <a:t>the Pygmalion Effect refers only to the positive case whereby positive expectations lead to increased performance.</a:t>
            </a:r>
          </a:p>
          <a:p>
            <a:pPr algn="l" fontAlgn="base"/>
            <a:r>
              <a:rPr lang="en-GB" b="0" i="0" dirty="0">
                <a:solidFill>
                  <a:srgbClr val="333333"/>
                </a:solidFill>
                <a:effectLst/>
                <a:latin typeface="Roboto" panose="02000000000000000000" pitchFamily="2" charset="0"/>
              </a:rPr>
              <a:t>The opposite case, whereby you place lower expectations on an individual, and this, in turn, leads to lower performance is known as the Golem Effect.</a:t>
            </a:r>
          </a:p>
          <a:p>
            <a:pPr algn="l" fontAlgn="base"/>
            <a:r>
              <a:rPr lang="en-GB" b="0" i="0" dirty="0">
                <a:solidFill>
                  <a:srgbClr val="333333"/>
                </a:solidFill>
                <a:effectLst/>
                <a:latin typeface="Roboto" panose="02000000000000000000" pitchFamily="2" charset="0"/>
              </a:rPr>
              <a:t>It is a negative self-fulfilling prophecy: a negative self-held belief results in poor performance. When you notice the poor performance, your negative expectations are confirmed, reinforcing your beliefs even more strongly.</a:t>
            </a:r>
          </a:p>
          <a:p>
            <a:pPr algn="l" fontAlgn="base"/>
            <a:endParaRPr lang="en-GB" b="0" i="0" dirty="0">
              <a:solidFill>
                <a:srgbClr val="666666"/>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CBC7EB82-FD62-4629-B6D8-07E76F87202C}" type="slidenum">
              <a:rPr lang="en-GB" smtClean="0"/>
              <a:t>10</a:t>
            </a:fld>
            <a:endParaRPr lang="en-GB"/>
          </a:p>
        </p:txBody>
      </p:sp>
    </p:spTree>
    <p:extLst>
      <p:ext uri="{BB962C8B-B14F-4D97-AF65-F5344CB8AC3E}">
        <p14:creationId xmlns:p14="http://schemas.microsoft.com/office/powerpoint/2010/main" val="3157361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around links to attitude etc.</a:t>
            </a:r>
          </a:p>
        </p:txBody>
      </p:sp>
      <p:sp>
        <p:nvSpPr>
          <p:cNvPr id="4" name="Slide Number Placeholder 3"/>
          <p:cNvSpPr>
            <a:spLocks noGrp="1"/>
          </p:cNvSpPr>
          <p:nvPr>
            <p:ph type="sldNum" sz="quarter" idx="5"/>
          </p:nvPr>
        </p:nvSpPr>
        <p:spPr/>
        <p:txBody>
          <a:bodyPr/>
          <a:lstStyle/>
          <a:p>
            <a:fld id="{CBC7EB82-FD62-4629-B6D8-07E76F87202C}" type="slidenum">
              <a:rPr lang="en-GB" smtClean="0"/>
              <a:t>11</a:t>
            </a:fld>
            <a:endParaRPr lang="en-GB"/>
          </a:p>
        </p:txBody>
      </p:sp>
    </p:spTree>
    <p:extLst>
      <p:ext uri="{BB962C8B-B14F-4D97-AF65-F5344CB8AC3E}">
        <p14:creationId xmlns:p14="http://schemas.microsoft.com/office/powerpoint/2010/main" val="1974174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9B8275-CF5A-4282-BB93-CBD20094E668}" type="slidenum">
              <a:rPr lang="en-GB" smtClean="0"/>
              <a:t>12</a:t>
            </a:fld>
            <a:endParaRPr lang="en-GB"/>
          </a:p>
        </p:txBody>
      </p:sp>
    </p:spTree>
    <p:extLst>
      <p:ext uri="{BB962C8B-B14F-4D97-AF65-F5344CB8AC3E}">
        <p14:creationId xmlns:p14="http://schemas.microsoft.com/office/powerpoint/2010/main" val="38632057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008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125372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6097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335831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3249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324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9604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0496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976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9998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898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56217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9354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23789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0104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2823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223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886960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4.xml"/><Relationship Id="rId1" Type="http://schemas.openxmlformats.org/officeDocument/2006/relationships/video" Target="https://www.youtube.com/embed/Zi4SvpAFRmY?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video" Target="https://www.youtube.com/embed/NWhp0x_kS_w?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y-GB" sz="3600" b="0" i="0" u="none" strike="noStrike" noProof="1">
                <a:solidFill>
                  <a:srgbClr val="262626"/>
                </a:solidFill>
                <a:effectLst/>
                <a:latin typeface="Garamond" panose="02020404030301010803" pitchFamily="18" charset="0"/>
              </a:rPr>
              <a:t>Ysgogwyr</a:t>
            </a:r>
            <a:r>
              <a:rPr lang="cy-GB" sz="3600" b="0" i="0" u="none" strike="noStrike" dirty="0">
                <a:solidFill>
                  <a:srgbClr val="262626"/>
                </a:solidFill>
                <a:effectLst/>
                <a:latin typeface="Garamond" panose="02020404030301010803" pitchFamily="18" charset="0"/>
              </a:rPr>
              <a:t> Newid: Adeiladu eich </a:t>
            </a:r>
            <a:br>
              <a:rPr lang="cy-GB" sz="3600" b="0" i="0" u="none" strike="noStrike" dirty="0">
                <a:solidFill>
                  <a:srgbClr val="262626"/>
                </a:solidFill>
                <a:effectLst/>
                <a:latin typeface="Garamond" panose="02020404030301010803" pitchFamily="18" charset="0"/>
              </a:rPr>
            </a:br>
            <a:r>
              <a:rPr lang="cy-GB" sz="3600" b="0" i="0" u="none" strike="noStrike" dirty="0">
                <a:solidFill>
                  <a:srgbClr val="262626"/>
                </a:solidFill>
                <a:effectLst/>
                <a:latin typeface="Garamond" panose="02020404030301010803" pitchFamily="18" charset="0"/>
              </a:rPr>
              <a:t>Brand Personol ar gyfer Cyflogaeth </a:t>
            </a:r>
            <a:br>
              <a:rPr lang="cy-GB" sz="3600" b="0" i="0" u="none" strike="noStrike" dirty="0">
                <a:solidFill>
                  <a:srgbClr val="262626"/>
                </a:solidFill>
                <a:effectLst/>
                <a:latin typeface="Garamond" panose="02020404030301010803" pitchFamily="18" charset="0"/>
              </a:rPr>
            </a:br>
            <a:r>
              <a:rPr lang="cy-GB" sz="3600" b="0" i="0" u="none" strike="noStrike" dirty="0">
                <a:solidFill>
                  <a:srgbClr val="262626"/>
                </a:solidFill>
                <a:effectLst/>
                <a:latin typeface="Garamond" panose="02020404030301010803" pitchFamily="18" charset="0"/>
              </a:rPr>
              <a:t>Gynaliadwy</a:t>
            </a:r>
            <a:r>
              <a:rPr lang="en-GB" b="0" i="0" dirty="0">
                <a:solidFill>
                  <a:srgbClr val="000000"/>
                </a:solidFill>
                <a:effectLst/>
                <a:latin typeface="Garamond" panose="02020404030301010803" pitchFamily="18" charset="0"/>
              </a:rPr>
              <a:t>​</a:t>
            </a:r>
            <a:endParaRPr lang="en-GB" dirty="0"/>
          </a:p>
        </p:txBody>
      </p:sp>
      <p:sp>
        <p:nvSpPr>
          <p:cNvPr id="3" name="Subtitle 2"/>
          <p:cNvSpPr>
            <a:spLocks noGrp="1"/>
          </p:cNvSpPr>
          <p:nvPr>
            <p:ph type="subTitle" idx="1"/>
          </p:nvPr>
        </p:nvSpPr>
        <p:spPr/>
        <p:txBody>
          <a:bodyPr>
            <a:noAutofit/>
          </a:bodyPr>
          <a:lstStyle/>
          <a:p>
            <a:r>
              <a:rPr lang="en-GB" sz="3600" b="0" i="0" u="none" strike="noStrike" dirty="0">
                <a:solidFill>
                  <a:srgbClr val="000000"/>
                </a:solidFill>
                <a:effectLst/>
                <a:latin typeface="Garamond" panose="02020404030301010803" pitchFamily="18" charset="0"/>
              </a:rPr>
              <a:t>Changemakers: Building Your Personal Brand for Sustainable Employment</a:t>
            </a:r>
            <a:r>
              <a:rPr lang="en-GB" sz="3600" b="0" i="0" dirty="0">
                <a:solidFill>
                  <a:srgbClr val="000000"/>
                </a:solidFill>
                <a:effectLst/>
                <a:latin typeface="Garamond" panose="02020404030301010803" pitchFamily="18" charset="0"/>
              </a:rPr>
              <a:t>​</a:t>
            </a:r>
            <a:endParaRPr lang="en-GB" sz="3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A6F7F-F576-4BB6-80D1-8B1CB7050A53}"/>
              </a:ext>
            </a:extLst>
          </p:cNvPr>
          <p:cNvSpPr>
            <a:spLocks noGrp="1"/>
          </p:cNvSpPr>
          <p:nvPr>
            <p:ph type="title"/>
          </p:nvPr>
        </p:nvSpPr>
        <p:spPr/>
        <p:txBody>
          <a:bodyPr>
            <a:normAutofit fontScale="90000"/>
          </a:bodyPr>
          <a:lstStyle/>
          <a:p>
            <a:r>
              <a:rPr lang="cy-GB" dirty="0"/>
              <a:t>Amcanion y Sesiwn </a:t>
            </a:r>
            <a:br>
              <a:rPr lang="en-GB" dirty="0"/>
            </a:br>
            <a:r>
              <a:rPr lang="en-GB" dirty="0"/>
              <a:t>Session objectives</a:t>
            </a:r>
          </a:p>
        </p:txBody>
      </p:sp>
      <p:sp>
        <p:nvSpPr>
          <p:cNvPr id="3" name="Content Placeholder 2">
            <a:extLst>
              <a:ext uri="{FF2B5EF4-FFF2-40B4-BE49-F238E27FC236}">
                <a16:creationId xmlns:a16="http://schemas.microsoft.com/office/drawing/2014/main" id="{C60E59CB-DA8E-49B5-98ED-67833DB09A9E}"/>
              </a:ext>
            </a:extLst>
          </p:cNvPr>
          <p:cNvSpPr>
            <a:spLocks noGrp="1"/>
          </p:cNvSpPr>
          <p:nvPr>
            <p:ph sz="half" idx="1"/>
          </p:nvPr>
        </p:nvSpPr>
        <p:spPr/>
        <p:txBody>
          <a:bodyPr/>
          <a:lstStyle/>
          <a:p>
            <a:r>
              <a:rPr lang="cy-GB" dirty="0"/>
              <a:t>Erbyn diwedd y sesiwn hon byddwch yn gallu: </a:t>
            </a:r>
          </a:p>
          <a:p>
            <a:pPr lvl="1"/>
            <a:r>
              <a:rPr lang="cy-GB" dirty="0"/>
              <a:t>Nodi eich sgiliau allweddol</a:t>
            </a:r>
          </a:p>
          <a:p>
            <a:pPr lvl="1"/>
            <a:r>
              <a:rPr lang="cy-GB" dirty="0"/>
              <a:t>Nodi eich nodweddion allweddol</a:t>
            </a:r>
          </a:p>
          <a:p>
            <a:pPr lvl="1"/>
            <a:r>
              <a:rPr lang="cy-GB" dirty="0"/>
              <a:t>Diffinio sut bydd y rhain yn eich helpu i gyflawni eich nodau.</a:t>
            </a:r>
          </a:p>
          <a:p>
            <a:endParaRPr lang="en-GB" dirty="0"/>
          </a:p>
        </p:txBody>
      </p:sp>
      <p:sp>
        <p:nvSpPr>
          <p:cNvPr id="4" name="Content Placeholder 3">
            <a:extLst>
              <a:ext uri="{FF2B5EF4-FFF2-40B4-BE49-F238E27FC236}">
                <a16:creationId xmlns:a16="http://schemas.microsoft.com/office/drawing/2014/main" id="{F99AD05D-E05E-41DD-95E0-0E09F814671A}"/>
              </a:ext>
            </a:extLst>
          </p:cNvPr>
          <p:cNvSpPr>
            <a:spLocks noGrp="1"/>
          </p:cNvSpPr>
          <p:nvPr>
            <p:ph sz="half" idx="2"/>
          </p:nvPr>
        </p:nvSpPr>
        <p:spPr/>
        <p:txBody>
          <a:bodyPr/>
          <a:lstStyle/>
          <a:p>
            <a:r>
              <a:rPr lang="en-GB" dirty="0"/>
              <a:t>By the end of this session you will be able to: </a:t>
            </a:r>
          </a:p>
          <a:p>
            <a:pPr lvl="1"/>
            <a:r>
              <a:rPr lang="en-GB" dirty="0"/>
              <a:t>Identify your key skills</a:t>
            </a:r>
          </a:p>
          <a:p>
            <a:pPr lvl="1"/>
            <a:r>
              <a:rPr lang="en-GB" dirty="0"/>
              <a:t>Identify your key characteristics</a:t>
            </a:r>
          </a:p>
          <a:p>
            <a:pPr lvl="1"/>
            <a:r>
              <a:rPr lang="en-GB" dirty="0"/>
              <a:t>Define how these will help you to achieve your goals.</a:t>
            </a:r>
          </a:p>
        </p:txBody>
      </p:sp>
    </p:spTree>
    <p:extLst>
      <p:ext uri="{BB962C8B-B14F-4D97-AF65-F5344CB8AC3E}">
        <p14:creationId xmlns:p14="http://schemas.microsoft.com/office/powerpoint/2010/main" val="3007447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344BD-D7A0-4DA5-B1E2-7CCB254584B8}"/>
              </a:ext>
            </a:extLst>
          </p:cNvPr>
          <p:cNvSpPr>
            <a:spLocks noGrp="1"/>
          </p:cNvSpPr>
          <p:nvPr>
            <p:ph type="title"/>
          </p:nvPr>
        </p:nvSpPr>
        <p:spPr/>
        <p:txBody>
          <a:bodyPr/>
          <a:lstStyle/>
          <a:p>
            <a:r>
              <a:rPr lang="cy-GB" dirty="0"/>
              <a:t>Diffiniadau</a:t>
            </a:r>
            <a:r>
              <a:rPr lang="en-GB" dirty="0"/>
              <a:t>  /   Definitions</a:t>
            </a:r>
          </a:p>
        </p:txBody>
      </p:sp>
      <p:sp>
        <p:nvSpPr>
          <p:cNvPr id="3" name="Content Placeholder 2">
            <a:extLst>
              <a:ext uri="{FF2B5EF4-FFF2-40B4-BE49-F238E27FC236}">
                <a16:creationId xmlns:a16="http://schemas.microsoft.com/office/drawing/2014/main" id="{3D8A83FE-122B-4E34-8988-3E9FDC8F8A4A}"/>
              </a:ext>
            </a:extLst>
          </p:cNvPr>
          <p:cNvSpPr>
            <a:spLocks noGrp="1"/>
          </p:cNvSpPr>
          <p:nvPr>
            <p:ph sz="half" idx="1"/>
          </p:nvPr>
        </p:nvSpPr>
        <p:spPr/>
        <p:txBody>
          <a:bodyPr>
            <a:normAutofit fontScale="92500" lnSpcReduction="10000"/>
          </a:bodyPr>
          <a:lstStyle/>
          <a:p>
            <a:r>
              <a:rPr lang="cy-GB" dirty="0"/>
              <a:t>Mewn grwpiau ymchwiliwch i’r tebygrwydd a’r gwahaniaethau rhwng y canlynol:</a:t>
            </a:r>
          </a:p>
          <a:p>
            <a:pPr lvl="1"/>
            <a:r>
              <a:rPr lang="cy-GB" dirty="0"/>
              <a:t>Sgiliau Cyflogadwyedd</a:t>
            </a:r>
          </a:p>
          <a:p>
            <a:pPr lvl="1"/>
            <a:r>
              <a:rPr lang="cy-GB" dirty="0"/>
              <a:t>Nodweddion / Priodoleddau Cyflogadwyedd </a:t>
            </a:r>
          </a:p>
          <a:p>
            <a:r>
              <a:rPr lang="cy-GB" dirty="0"/>
              <a:t>Lluniwch ddiffiniad rydych i gyd wedi cytuno arno a byddwch yn barod i drafod y rhain â gweddill y grŵp</a:t>
            </a:r>
          </a:p>
        </p:txBody>
      </p:sp>
      <p:sp>
        <p:nvSpPr>
          <p:cNvPr id="4" name="Content Placeholder 3">
            <a:extLst>
              <a:ext uri="{FF2B5EF4-FFF2-40B4-BE49-F238E27FC236}">
                <a16:creationId xmlns:a16="http://schemas.microsoft.com/office/drawing/2014/main" id="{E817CE4C-8965-4E8D-8831-D7F849814BE5}"/>
              </a:ext>
            </a:extLst>
          </p:cNvPr>
          <p:cNvSpPr>
            <a:spLocks noGrp="1"/>
          </p:cNvSpPr>
          <p:nvPr>
            <p:ph sz="half" idx="2"/>
          </p:nvPr>
        </p:nvSpPr>
        <p:spPr/>
        <p:txBody>
          <a:bodyPr>
            <a:normAutofit fontScale="92500" lnSpcReduction="10000"/>
          </a:bodyPr>
          <a:lstStyle/>
          <a:p>
            <a:r>
              <a:rPr lang="en-GB" dirty="0"/>
              <a:t>In groups research the similarities and differences between the following:</a:t>
            </a:r>
          </a:p>
          <a:p>
            <a:pPr lvl="1"/>
            <a:r>
              <a:rPr lang="en-GB" dirty="0"/>
              <a:t>Employability Skills</a:t>
            </a:r>
          </a:p>
          <a:p>
            <a:pPr lvl="1"/>
            <a:r>
              <a:rPr lang="en-GB" dirty="0"/>
              <a:t>Employability Characteristics / Attributes</a:t>
            </a:r>
          </a:p>
          <a:p>
            <a:r>
              <a:rPr lang="en-GB" dirty="0"/>
              <a:t>Create a definition that you all agree on and be prepared to discuss these with the rest of the group.</a:t>
            </a:r>
          </a:p>
        </p:txBody>
      </p:sp>
    </p:spTree>
    <p:extLst>
      <p:ext uri="{BB962C8B-B14F-4D97-AF65-F5344CB8AC3E}">
        <p14:creationId xmlns:p14="http://schemas.microsoft.com/office/powerpoint/2010/main" val="102733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BDBBF-A7D0-4E21-88AB-1B56DFBF024C}"/>
              </a:ext>
            </a:extLst>
          </p:cNvPr>
          <p:cNvSpPr>
            <a:spLocks noGrp="1"/>
          </p:cNvSpPr>
          <p:nvPr>
            <p:ph type="title"/>
          </p:nvPr>
        </p:nvSpPr>
        <p:spPr/>
        <p:txBody>
          <a:bodyPr/>
          <a:lstStyle/>
          <a:p>
            <a:r>
              <a:rPr lang="cy-GB" dirty="0"/>
              <a:t>Gwiriwr Sgiliau       </a:t>
            </a:r>
            <a:r>
              <a:rPr lang="en-GB" dirty="0"/>
              <a:t>/     Skills Checker</a:t>
            </a:r>
          </a:p>
        </p:txBody>
      </p:sp>
      <p:sp>
        <p:nvSpPr>
          <p:cNvPr id="3" name="Content Placeholder 2">
            <a:extLst>
              <a:ext uri="{FF2B5EF4-FFF2-40B4-BE49-F238E27FC236}">
                <a16:creationId xmlns:a16="http://schemas.microsoft.com/office/drawing/2014/main" id="{2C90BB0C-B450-46A2-B125-08ED23AC85FB}"/>
              </a:ext>
            </a:extLst>
          </p:cNvPr>
          <p:cNvSpPr>
            <a:spLocks noGrp="1"/>
          </p:cNvSpPr>
          <p:nvPr>
            <p:ph sz="half" idx="1"/>
          </p:nvPr>
        </p:nvSpPr>
        <p:spPr/>
        <p:txBody>
          <a:bodyPr>
            <a:normAutofit lnSpcReduction="10000"/>
          </a:bodyPr>
          <a:lstStyle/>
          <a:p>
            <a:r>
              <a:rPr lang="cy-GB" dirty="0"/>
              <a:t>Gan ddefnyddio’r templed ar </a:t>
            </a:r>
            <a:r>
              <a:rPr lang="cy-GB" noProof="1"/>
              <a:t>Moodle</a:t>
            </a:r>
            <a:r>
              <a:rPr lang="cy-GB" dirty="0"/>
              <a:t>, dynodwch eich sgiliau cyflogadwyedd allweddol. </a:t>
            </a:r>
          </a:p>
          <a:p>
            <a:r>
              <a:rPr lang="cy-GB" dirty="0"/>
              <a:t>Ystyriwch sut bydd y rhain yn eich cefnogi i fod yn llwyddiannus ar y llwybr gyrfa o’ch dewis.</a:t>
            </a:r>
          </a:p>
          <a:p>
            <a:r>
              <a:rPr lang="cy-GB" dirty="0"/>
              <a:t>Pa sgiliau y mae angen i chi eu datblygu?</a:t>
            </a:r>
          </a:p>
          <a:p>
            <a:endParaRPr lang="en-GB" dirty="0"/>
          </a:p>
        </p:txBody>
      </p:sp>
      <p:sp>
        <p:nvSpPr>
          <p:cNvPr id="4" name="Content Placeholder 3">
            <a:extLst>
              <a:ext uri="{FF2B5EF4-FFF2-40B4-BE49-F238E27FC236}">
                <a16:creationId xmlns:a16="http://schemas.microsoft.com/office/drawing/2014/main" id="{F8C72FA0-2914-4D82-895F-BE6342EA232C}"/>
              </a:ext>
            </a:extLst>
          </p:cNvPr>
          <p:cNvSpPr>
            <a:spLocks noGrp="1"/>
          </p:cNvSpPr>
          <p:nvPr>
            <p:ph sz="half" idx="2"/>
          </p:nvPr>
        </p:nvSpPr>
        <p:spPr/>
        <p:txBody>
          <a:bodyPr>
            <a:normAutofit lnSpcReduction="10000"/>
          </a:bodyPr>
          <a:lstStyle/>
          <a:p>
            <a:r>
              <a:rPr lang="en-GB" dirty="0"/>
              <a:t>Using the template on moodle, identify your key employability skills. </a:t>
            </a:r>
          </a:p>
          <a:p>
            <a:r>
              <a:rPr lang="en-GB" dirty="0"/>
              <a:t>Consider how will these support you to be successful in your chosen career path.</a:t>
            </a:r>
          </a:p>
          <a:p>
            <a:r>
              <a:rPr lang="en-GB" dirty="0"/>
              <a:t>What skills do you need to develop?</a:t>
            </a:r>
          </a:p>
        </p:txBody>
      </p:sp>
    </p:spTree>
    <p:extLst>
      <p:ext uri="{BB962C8B-B14F-4D97-AF65-F5344CB8AC3E}">
        <p14:creationId xmlns:p14="http://schemas.microsoft.com/office/powerpoint/2010/main" val="3404045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C56D0-7DF2-4910-A8A3-EA20ECCF16A8}"/>
              </a:ext>
            </a:extLst>
          </p:cNvPr>
          <p:cNvSpPr>
            <a:spLocks noGrp="1"/>
          </p:cNvSpPr>
          <p:nvPr>
            <p:ph type="title"/>
          </p:nvPr>
        </p:nvSpPr>
        <p:spPr>
          <a:xfrm>
            <a:off x="1295402" y="246011"/>
            <a:ext cx="9601196" cy="1303867"/>
          </a:xfrm>
        </p:spPr>
        <p:txBody>
          <a:bodyPr/>
          <a:lstStyle/>
          <a:p>
            <a:r>
              <a:rPr lang="en-GB" dirty="0" err="1"/>
              <a:t>Ffenest</a:t>
            </a:r>
            <a:r>
              <a:rPr lang="en-GB" dirty="0"/>
              <a:t> Johari Window</a:t>
            </a:r>
          </a:p>
        </p:txBody>
      </p:sp>
      <p:pic>
        <p:nvPicPr>
          <p:cNvPr id="5" name="Online Media 4" title="Johari Window Model">
            <a:hlinkClick r:id="" action="ppaction://media"/>
            <a:extLst>
              <a:ext uri="{FF2B5EF4-FFF2-40B4-BE49-F238E27FC236}">
                <a16:creationId xmlns:a16="http://schemas.microsoft.com/office/drawing/2014/main" id="{96BCBF5D-93CF-4E78-A938-E778E2DFAC86}"/>
              </a:ext>
            </a:extLst>
          </p:cNvPr>
          <p:cNvPicPr>
            <a:picLocks noGrp="1" noRot="1" noChangeAspect="1"/>
          </p:cNvPicPr>
          <p:nvPr>
            <p:ph sz="half" idx="1"/>
            <a:videoFile r:link="rId1"/>
          </p:nvPr>
        </p:nvPicPr>
        <p:blipFill>
          <a:blip r:embed="rId3"/>
          <a:stretch>
            <a:fillRect/>
          </a:stretch>
        </p:blipFill>
        <p:spPr>
          <a:xfrm>
            <a:off x="2064917" y="1426233"/>
            <a:ext cx="8062166" cy="4554634"/>
          </a:xfrm>
          <a:prstGeom prst="rect">
            <a:avLst/>
          </a:prstGeom>
        </p:spPr>
      </p:pic>
    </p:spTree>
    <p:extLst>
      <p:ext uri="{BB962C8B-B14F-4D97-AF65-F5344CB8AC3E}">
        <p14:creationId xmlns:p14="http://schemas.microsoft.com/office/powerpoint/2010/main" val="395148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1B9F6-EC3E-45D3-A32C-6607E4F43C89}"/>
              </a:ext>
            </a:extLst>
          </p:cNvPr>
          <p:cNvSpPr>
            <a:spLocks noGrp="1"/>
          </p:cNvSpPr>
          <p:nvPr>
            <p:ph type="title"/>
          </p:nvPr>
        </p:nvSpPr>
        <p:spPr/>
        <p:txBody>
          <a:bodyPr>
            <a:normAutofit fontScale="90000"/>
          </a:bodyPr>
          <a:lstStyle/>
          <a:p>
            <a:r>
              <a:rPr lang="cy-GB" dirty="0"/>
              <a:t>Ffenest</a:t>
            </a:r>
            <a:r>
              <a:rPr lang="en-GB" dirty="0"/>
              <a:t> Johari Window </a:t>
            </a:r>
            <a:br>
              <a:rPr lang="en-GB" dirty="0"/>
            </a:br>
            <a:r>
              <a:rPr lang="cy-GB" dirty="0"/>
              <a:t>parhad</a:t>
            </a:r>
            <a:r>
              <a:rPr lang="en-GB" dirty="0"/>
              <a:t> / cont.</a:t>
            </a:r>
          </a:p>
        </p:txBody>
      </p:sp>
      <p:sp>
        <p:nvSpPr>
          <p:cNvPr id="3" name="Content Placeholder 2">
            <a:extLst>
              <a:ext uri="{FF2B5EF4-FFF2-40B4-BE49-F238E27FC236}">
                <a16:creationId xmlns:a16="http://schemas.microsoft.com/office/drawing/2014/main" id="{E58EBA01-2AF4-481B-9FE1-262782826A14}"/>
              </a:ext>
            </a:extLst>
          </p:cNvPr>
          <p:cNvSpPr>
            <a:spLocks noGrp="1"/>
          </p:cNvSpPr>
          <p:nvPr>
            <p:ph sz="half" idx="1"/>
          </p:nvPr>
        </p:nvSpPr>
        <p:spPr/>
        <p:txBody>
          <a:bodyPr>
            <a:normAutofit/>
          </a:bodyPr>
          <a:lstStyle/>
          <a:p>
            <a:r>
              <a:rPr lang="cy-GB" dirty="0"/>
              <a:t>Gan ddefnyddio’r templed ar </a:t>
            </a:r>
            <a:r>
              <a:rPr lang="cy-GB" noProof="1"/>
              <a:t>Moodle</a:t>
            </a:r>
            <a:r>
              <a:rPr lang="cy-GB" dirty="0"/>
              <a:t> cwblhewch eich Ffenest </a:t>
            </a:r>
            <a:r>
              <a:rPr lang="cy-GB" noProof="1"/>
              <a:t>Johari</a:t>
            </a:r>
            <a:r>
              <a:rPr lang="cy-GB" dirty="0"/>
              <a:t> eich hun.</a:t>
            </a:r>
          </a:p>
          <a:p>
            <a:pPr lvl="1"/>
            <a:r>
              <a:rPr lang="cy-GB" dirty="0"/>
              <a:t>Ystyriwch y ffenestri Agored a Chudd.</a:t>
            </a:r>
          </a:p>
          <a:p>
            <a:r>
              <a:rPr lang="cy-GB" dirty="0"/>
              <a:t>Wedyn mewn grwpiau bach cwblhewch y ffenestri eraill.</a:t>
            </a:r>
          </a:p>
          <a:p>
            <a:endParaRPr lang="en-GB" dirty="0"/>
          </a:p>
        </p:txBody>
      </p:sp>
      <p:sp>
        <p:nvSpPr>
          <p:cNvPr id="4" name="Content Placeholder 3">
            <a:extLst>
              <a:ext uri="{FF2B5EF4-FFF2-40B4-BE49-F238E27FC236}">
                <a16:creationId xmlns:a16="http://schemas.microsoft.com/office/drawing/2014/main" id="{CC681E49-2DDF-43C3-BE83-AFFFDC95E4F0}"/>
              </a:ext>
            </a:extLst>
          </p:cNvPr>
          <p:cNvSpPr>
            <a:spLocks noGrp="1"/>
          </p:cNvSpPr>
          <p:nvPr>
            <p:ph sz="half" idx="2"/>
          </p:nvPr>
        </p:nvSpPr>
        <p:spPr/>
        <p:txBody>
          <a:bodyPr>
            <a:normAutofit/>
          </a:bodyPr>
          <a:lstStyle/>
          <a:p>
            <a:r>
              <a:rPr lang="en-GB" dirty="0"/>
              <a:t>Using the template on Moodle complete your own Johari Window.</a:t>
            </a:r>
          </a:p>
          <a:p>
            <a:pPr lvl="1"/>
            <a:r>
              <a:rPr lang="en-GB" dirty="0"/>
              <a:t>Consider the Open and Hidden windows.</a:t>
            </a:r>
          </a:p>
          <a:p>
            <a:r>
              <a:rPr lang="en-GB" dirty="0"/>
              <a:t>Then in small groups complete the remaining windows.</a:t>
            </a:r>
          </a:p>
        </p:txBody>
      </p:sp>
    </p:spTree>
    <p:extLst>
      <p:ext uri="{BB962C8B-B14F-4D97-AF65-F5344CB8AC3E}">
        <p14:creationId xmlns:p14="http://schemas.microsoft.com/office/powerpoint/2010/main" val="83132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1CA77B5-35C9-46F9-BACD-6165641A7CAC}"/>
              </a:ext>
            </a:extLst>
          </p:cNvPr>
          <p:cNvSpPr>
            <a:spLocks noGrp="1"/>
          </p:cNvSpPr>
          <p:nvPr>
            <p:ph type="title"/>
          </p:nvPr>
        </p:nvSpPr>
        <p:spPr>
          <a:xfrm>
            <a:off x="1295402" y="982132"/>
            <a:ext cx="3660056" cy="1325373"/>
          </a:xfrm>
        </p:spPr>
        <p:txBody>
          <a:bodyPr anchor="b">
            <a:normAutofit/>
          </a:bodyPr>
          <a:lstStyle/>
          <a:p>
            <a:r>
              <a:rPr lang="cy-GB" sz="2400" dirty="0"/>
              <a:t>Yn  ymwybodol o fod yn anghymwys /</a:t>
            </a:r>
            <a:br>
              <a:rPr lang="cy-GB" sz="2400" dirty="0"/>
            </a:br>
            <a:r>
              <a:rPr lang="en-GB" sz="2400" dirty="0"/>
              <a:t>Consciously incompetent.</a:t>
            </a:r>
          </a:p>
        </p:txBody>
      </p:sp>
      <p:cxnSp>
        <p:nvCxnSpPr>
          <p:cNvPr id="14" name="Straight Connector 13">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pic>
        <p:nvPicPr>
          <p:cNvPr id="7" name="Content Placeholder 6" descr="Diagram&#10;&#10;Description automatically generated">
            <a:extLst>
              <a:ext uri="{FF2B5EF4-FFF2-40B4-BE49-F238E27FC236}">
                <a16:creationId xmlns:a16="http://schemas.microsoft.com/office/drawing/2014/main" id="{20D7BCEC-8F20-41C4-9526-EAE206F0B04C}"/>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988824" y="2400639"/>
            <a:ext cx="4273926" cy="3568022"/>
          </a:xfrm>
        </p:spPr>
      </p:pic>
      <p:pic>
        <p:nvPicPr>
          <p:cNvPr id="9" name="Graphic 8" descr="Brain in head">
            <a:extLst>
              <a:ext uri="{FF2B5EF4-FFF2-40B4-BE49-F238E27FC236}">
                <a16:creationId xmlns:a16="http://schemas.microsoft.com/office/drawing/2014/main" id="{4386CDEB-2B94-421A-AC96-5CB48227236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706533" y="982131"/>
            <a:ext cx="4893735"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15244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9623-9C36-441C-9F92-2CF8C1B12238}"/>
              </a:ext>
            </a:extLst>
          </p:cNvPr>
          <p:cNvSpPr>
            <a:spLocks noGrp="1"/>
          </p:cNvSpPr>
          <p:nvPr>
            <p:ph type="title"/>
          </p:nvPr>
        </p:nvSpPr>
        <p:spPr/>
        <p:txBody>
          <a:bodyPr/>
          <a:lstStyle/>
          <a:p>
            <a:r>
              <a:rPr lang="cy-GB" dirty="0"/>
              <a:t>Tasg</a:t>
            </a:r>
            <a:r>
              <a:rPr lang="en-GB" dirty="0"/>
              <a:t>                           Task</a:t>
            </a:r>
          </a:p>
        </p:txBody>
      </p:sp>
      <p:sp>
        <p:nvSpPr>
          <p:cNvPr id="3" name="Content Placeholder 2">
            <a:extLst>
              <a:ext uri="{FF2B5EF4-FFF2-40B4-BE49-F238E27FC236}">
                <a16:creationId xmlns:a16="http://schemas.microsoft.com/office/drawing/2014/main" id="{4AC763C3-3B95-4875-A929-239E21C8B09B}"/>
              </a:ext>
            </a:extLst>
          </p:cNvPr>
          <p:cNvSpPr>
            <a:spLocks noGrp="1"/>
          </p:cNvSpPr>
          <p:nvPr>
            <p:ph sz="half" idx="1"/>
          </p:nvPr>
        </p:nvSpPr>
        <p:spPr/>
        <p:txBody>
          <a:bodyPr>
            <a:normAutofit/>
          </a:bodyPr>
          <a:lstStyle/>
          <a:p>
            <a:r>
              <a:rPr lang="cy-GB" dirty="0"/>
              <a:t>Gwyliwch y fideo ar y sleid ganlynol, ystyriwch y canlynol:</a:t>
            </a:r>
          </a:p>
          <a:p>
            <a:r>
              <a:rPr lang="cy-GB" dirty="0"/>
              <a:t>Beth yw prif themâu’r ddarlith?</a:t>
            </a:r>
          </a:p>
          <a:p>
            <a:r>
              <a:rPr lang="cy-GB" dirty="0"/>
              <a:t>Pa mor berthnasol yw’r fideo i’r byd modern?</a:t>
            </a:r>
          </a:p>
          <a:p>
            <a:endParaRPr lang="en-GB" dirty="0"/>
          </a:p>
        </p:txBody>
      </p:sp>
      <p:sp>
        <p:nvSpPr>
          <p:cNvPr id="4" name="Content Placeholder 3">
            <a:extLst>
              <a:ext uri="{FF2B5EF4-FFF2-40B4-BE49-F238E27FC236}">
                <a16:creationId xmlns:a16="http://schemas.microsoft.com/office/drawing/2014/main" id="{FA804DC5-C36C-459B-8111-8A245DCB72AE}"/>
              </a:ext>
            </a:extLst>
          </p:cNvPr>
          <p:cNvSpPr>
            <a:spLocks noGrp="1"/>
          </p:cNvSpPr>
          <p:nvPr>
            <p:ph sz="half" idx="2"/>
          </p:nvPr>
        </p:nvSpPr>
        <p:spPr/>
        <p:txBody>
          <a:bodyPr>
            <a:normAutofit/>
          </a:bodyPr>
          <a:lstStyle/>
          <a:p>
            <a:r>
              <a:rPr lang="en-GB" dirty="0"/>
              <a:t>Watch the video on the following slide, consider the following:</a:t>
            </a:r>
          </a:p>
          <a:p>
            <a:r>
              <a:rPr lang="en-GB" dirty="0"/>
              <a:t>What are the key themes of the lecture?</a:t>
            </a:r>
          </a:p>
          <a:p>
            <a:r>
              <a:rPr lang="en-GB" dirty="0"/>
              <a:t>How applicable is the video to the modern world?</a:t>
            </a:r>
          </a:p>
        </p:txBody>
      </p:sp>
    </p:spTree>
    <p:extLst>
      <p:ext uri="{BB962C8B-B14F-4D97-AF65-F5344CB8AC3E}">
        <p14:creationId xmlns:p14="http://schemas.microsoft.com/office/powerpoint/2010/main" val="3871288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12BA6-BC88-4C4A-ADAF-1B877D9A21B9}"/>
              </a:ext>
            </a:extLst>
          </p:cNvPr>
          <p:cNvSpPr>
            <a:spLocks noGrp="1"/>
          </p:cNvSpPr>
          <p:nvPr>
            <p:ph type="title"/>
          </p:nvPr>
        </p:nvSpPr>
        <p:spPr>
          <a:xfrm>
            <a:off x="1295402" y="0"/>
            <a:ext cx="9601196" cy="1303867"/>
          </a:xfrm>
        </p:spPr>
        <p:txBody>
          <a:bodyPr>
            <a:normAutofit fontScale="90000"/>
          </a:bodyPr>
          <a:lstStyle/>
          <a:p>
            <a:r>
              <a:rPr lang="cy-GB" dirty="0"/>
              <a:t>Datblygiad Personol  / </a:t>
            </a:r>
            <a:r>
              <a:rPr lang="en-GB" dirty="0"/>
              <a:t>Personal Development</a:t>
            </a:r>
          </a:p>
        </p:txBody>
      </p:sp>
      <p:pic>
        <p:nvPicPr>
          <p:cNvPr id="5" name="Online Media 4" title="Think &amp; Grow Rich -Napoleon Hill">
            <a:hlinkClick r:id="" action="ppaction://media"/>
            <a:extLst>
              <a:ext uri="{FF2B5EF4-FFF2-40B4-BE49-F238E27FC236}">
                <a16:creationId xmlns:a16="http://schemas.microsoft.com/office/drawing/2014/main" id="{E7EFFEE5-8A5A-43B4-9485-00FC680C745D}"/>
              </a:ext>
            </a:extLst>
          </p:cNvPr>
          <p:cNvPicPr>
            <a:picLocks noGrp="1" noRot="1" noChangeAspect="1"/>
          </p:cNvPicPr>
          <p:nvPr>
            <p:ph sz="half" idx="1"/>
            <a:videoFile r:link="rId1"/>
          </p:nvPr>
        </p:nvPicPr>
        <p:blipFill>
          <a:blip r:embed="rId3"/>
          <a:stretch>
            <a:fillRect/>
          </a:stretch>
        </p:blipFill>
        <p:spPr>
          <a:xfrm>
            <a:off x="2541639" y="1032386"/>
            <a:ext cx="7108722" cy="5331540"/>
          </a:xfrm>
          <a:prstGeom prst="rect">
            <a:avLst/>
          </a:prstGeom>
        </p:spPr>
      </p:pic>
    </p:spTree>
    <p:extLst>
      <p:ext uri="{BB962C8B-B14F-4D97-AF65-F5344CB8AC3E}">
        <p14:creationId xmlns:p14="http://schemas.microsoft.com/office/powerpoint/2010/main" val="1415771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9B6D-C4D4-4704-8957-079CFECEEB7D}"/>
              </a:ext>
            </a:extLst>
          </p:cNvPr>
          <p:cNvSpPr>
            <a:spLocks noGrp="1"/>
          </p:cNvSpPr>
          <p:nvPr>
            <p:ph type="title"/>
          </p:nvPr>
        </p:nvSpPr>
        <p:spPr/>
        <p:txBody>
          <a:bodyPr>
            <a:normAutofit fontScale="90000"/>
          </a:bodyPr>
          <a:lstStyle/>
          <a:p>
            <a:r>
              <a:rPr lang="cy-GB" dirty="0"/>
              <a:t>Effaith</a:t>
            </a:r>
            <a:r>
              <a:rPr lang="en-GB" dirty="0"/>
              <a:t> Pygmalion a Golem</a:t>
            </a:r>
            <a:br>
              <a:rPr lang="en-GB" dirty="0"/>
            </a:br>
            <a:r>
              <a:rPr lang="en-GB" dirty="0"/>
              <a:t>Pygmalion and Golem Effect</a:t>
            </a:r>
          </a:p>
        </p:txBody>
      </p:sp>
      <p:sp>
        <p:nvSpPr>
          <p:cNvPr id="3" name="Content Placeholder 2">
            <a:extLst>
              <a:ext uri="{FF2B5EF4-FFF2-40B4-BE49-F238E27FC236}">
                <a16:creationId xmlns:a16="http://schemas.microsoft.com/office/drawing/2014/main" id="{5CF7579F-B2A9-4D39-863C-ECC8BE2654D5}"/>
              </a:ext>
            </a:extLst>
          </p:cNvPr>
          <p:cNvSpPr>
            <a:spLocks noGrp="1"/>
          </p:cNvSpPr>
          <p:nvPr>
            <p:ph sz="half" idx="1"/>
          </p:nvPr>
        </p:nvSpPr>
        <p:spPr/>
        <p:txBody>
          <a:bodyPr/>
          <a:lstStyle/>
          <a:p>
            <a:r>
              <a:rPr lang="en-GB" dirty="0"/>
              <a:t>Pygmalion – </a:t>
            </a:r>
          </a:p>
          <a:p>
            <a:pPr lvl="1"/>
            <a:r>
              <a:rPr lang="cy-GB" dirty="0"/>
              <a:t>Mae atgyfnerthiad cadarnhaol yn gwella datblygu sgiliau a pherfformiad</a:t>
            </a:r>
          </a:p>
          <a:p>
            <a:r>
              <a:rPr lang="cy-GB" noProof="1"/>
              <a:t>Golem</a:t>
            </a:r>
            <a:r>
              <a:rPr lang="cy-GB" dirty="0"/>
              <a:t> </a:t>
            </a:r>
          </a:p>
          <a:p>
            <a:pPr lvl="1"/>
            <a:r>
              <a:rPr lang="cy-GB" dirty="0"/>
              <a:t>Mae canfyddiadau negyddol yn lleihau datblygu sgiliau a pherfformiad</a:t>
            </a:r>
          </a:p>
        </p:txBody>
      </p:sp>
      <p:sp>
        <p:nvSpPr>
          <p:cNvPr id="4" name="Content Placeholder 3">
            <a:extLst>
              <a:ext uri="{FF2B5EF4-FFF2-40B4-BE49-F238E27FC236}">
                <a16:creationId xmlns:a16="http://schemas.microsoft.com/office/drawing/2014/main" id="{32076407-2D00-47C8-81D2-9744EFB67D59}"/>
              </a:ext>
            </a:extLst>
          </p:cNvPr>
          <p:cNvSpPr>
            <a:spLocks noGrp="1"/>
          </p:cNvSpPr>
          <p:nvPr>
            <p:ph sz="half" idx="2"/>
          </p:nvPr>
        </p:nvSpPr>
        <p:spPr/>
        <p:txBody>
          <a:bodyPr/>
          <a:lstStyle/>
          <a:p>
            <a:r>
              <a:rPr lang="en-GB" dirty="0"/>
              <a:t>Pygmalion – </a:t>
            </a:r>
          </a:p>
          <a:p>
            <a:pPr lvl="1"/>
            <a:r>
              <a:rPr lang="en-GB" dirty="0"/>
              <a:t>Positive reinforcement improves skill development and performance</a:t>
            </a:r>
          </a:p>
          <a:p>
            <a:r>
              <a:rPr lang="en-GB" dirty="0"/>
              <a:t>Golem </a:t>
            </a:r>
          </a:p>
          <a:p>
            <a:pPr lvl="1"/>
            <a:r>
              <a:rPr lang="en-GB" dirty="0"/>
              <a:t>Negative perceptions reduce skill development and performance.</a:t>
            </a:r>
          </a:p>
        </p:txBody>
      </p:sp>
    </p:spTree>
    <p:extLst>
      <p:ext uri="{BB962C8B-B14F-4D97-AF65-F5344CB8AC3E}">
        <p14:creationId xmlns:p14="http://schemas.microsoft.com/office/powerpoint/2010/main" val="1752961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B04196-EE2E-4500-AF8D-C6E01DA9B5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3" name="Straight Connector 12">
            <a:extLst>
              <a:ext uri="{FF2B5EF4-FFF2-40B4-BE49-F238E27FC236}">
                <a16:creationId xmlns:a16="http://schemas.microsoft.com/office/drawing/2014/main" id="{85B95145-40F9-436B-89CD-8054CBB2E3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7AF0FCDC-7BF8-4C15-B0DF-39495ABCC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17" name="Rectangle 16">
            <a:extLst>
              <a:ext uri="{FF2B5EF4-FFF2-40B4-BE49-F238E27FC236}">
                <a16:creationId xmlns:a16="http://schemas.microsoft.com/office/drawing/2014/main" id="{D83D09F1-D65C-4360-A042-A28A88B8D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 name="Title 1">
            <a:extLst>
              <a:ext uri="{FF2B5EF4-FFF2-40B4-BE49-F238E27FC236}">
                <a16:creationId xmlns:a16="http://schemas.microsoft.com/office/drawing/2014/main" id="{B1E942AE-56B1-43B2-89C7-A381A30538D7}"/>
              </a:ext>
            </a:extLst>
          </p:cNvPr>
          <p:cNvSpPr>
            <a:spLocks noGrp="1"/>
          </p:cNvSpPr>
          <p:nvPr>
            <p:ph type="title"/>
          </p:nvPr>
        </p:nvSpPr>
        <p:spPr>
          <a:xfrm>
            <a:off x="965200" y="938687"/>
            <a:ext cx="5925988" cy="4009233"/>
          </a:xfrm>
        </p:spPr>
        <p:txBody>
          <a:bodyPr vert="horz" lIns="91440" tIns="45720" rIns="91440" bIns="45720" rtlCol="0" anchor="ctr">
            <a:normAutofit fontScale="90000"/>
          </a:bodyPr>
          <a:lstStyle/>
          <a:p>
            <a:pPr algn="r"/>
            <a:r>
              <a:rPr lang="cy-GB" sz="5400" dirty="0">
                <a:solidFill>
                  <a:srgbClr val="010001"/>
                </a:solidFill>
              </a:rPr>
              <a:t>Sut mae hyn yn berthnasol i’r modwl hwn</a:t>
            </a:r>
            <a:r>
              <a:rPr lang="en-US" sz="5400" dirty="0">
                <a:solidFill>
                  <a:srgbClr val="010001"/>
                </a:solidFill>
              </a:rPr>
              <a:t>?</a:t>
            </a:r>
            <a:br>
              <a:rPr lang="en-US" sz="5400" dirty="0">
                <a:solidFill>
                  <a:srgbClr val="010001"/>
                </a:solidFill>
              </a:rPr>
            </a:br>
            <a:r>
              <a:rPr lang="en-US" sz="5400" dirty="0">
                <a:solidFill>
                  <a:srgbClr val="010001"/>
                </a:solidFill>
              </a:rPr>
              <a:t>How does this relate to this module?</a:t>
            </a:r>
          </a:p>
        </p:txBody>
      </p:sp>
      <p:sp>
        <p:nvSpPr>
          <p:cNvPr id="5" name="Text Placeholder 4">
            <a:extLst>
              <a:ext uri="{FF2B5EF4-FFF2-40B4-BE49-F238E27FC236}">
                <a16:creationId xmlns:a16="http://schemas.microsoft.com/office/drawing/2014/main" id="{B9C84E26-A563-4F4B-A748-CB73CB31EB19}"/>
              </a:ext>
            </a:extLst>
          </p:cNvPr>
          <p:cNvSpPr>
            <a:spLocks noGrp="1"/>
          </p:cNvSpPr>
          <p:nvPr>
            <p:ph type="body" idx="1"/>
          </p:nvPr>
        </p:nvSpPr>
        <p:spPr>
          <a:xfrm>
            <a:off x="965200" y="5080001"/>
            <a:ext cx="5925988" cy="944880"/>
          </a:xfrm>
        </p:spPr>
        <p:txBody>
          <a:bodyPr vert="horz" lIns="91440" tIns="45720" rIns="91440" bIns="45720" rtlCol="0" anchor="ctr">
            <a:normAutofit/>
          </a:bodyPr>
          <a:lstStyle/>
          <a:p>
            <a:pPr algn="r"/>
            <a:endParaRPr lang="en-US" sz="2800">
              <a:solidFill>
                <a:srgbClr val="010001"/>
              </a:solidFill>
            </a:endParaRPr>
          </a:p>
        </p:txBody>
      </p:sp>
      <p:cxnSp>
        <p:nvCxnSpPr>
          <p:cNvPr id="19" name="Straight Connector 18">
            <a:extLst>
              <a:ext uri="{FF2B5EF4-FFF2-40B4-BE49-F238E27FC236}">
                <a16:creationId xmlns:a16="http://schemas.microsoft.com/office/drawing/2014/main" id="{DFE3C79B-5339-404D-AD57-DEFDC8C11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04646B48-D72A-4B29-9974-5196657AF1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496039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7" name="Picture 6" descr="White arrows painted on the asphalt">
            <a:extLst>
              <a:ext uri="{FF2B5EF4-FFF2-40B4-BE49-F238E27FC236}">
                <a16:creationId xmlns:a16="http://schemas.microsoft.com/office/drawing/2014/main" id="{F62408AB-5683-4C50-8CC7-0C530E7D0B07}"/>
              </a:ext>
            </a:extLst>
          </p:cNvPr>
          <p:cNvPicPr>
            <a:picLocks noChangeAspect="1"/>
          </p:cNvPicPr>
          <p:nvPr/>
        </p:nvPicPr>
        <p:blipFill rotWithShape="1">
          <a:blip r:embed="rId6"/>
          <a:srcRect l="26986" r="28023" b="-1"/>
          <a:stretch/>
        </p:blipFill>
        <p:spPr>
          <a:xfrm>
            <a:off x="7534656" y="10"/>
            <a:ext cx="4657344" cy="6857990"/>
          </a:xfrm>
          <a:prstGeom prst="rect">
            <a:avLst/>
          </a:prstGeom>
        </p:spPr>
      </p:pic>
    </p:spTree>
    <p:extLst>
      <p:ext uri="{BB962C8B-B14F-4D97-AF65-F5344CB8AC3E}">
        <p14:creationId xmlns:p14="http://schemas.microsoft.com/office/powerpoint/2010/main" val="3119804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AA33F7-2A2E-4D1E-B416-AFDA994F54C8}"/>
              </a:ext>
            </a:extLst>
          </p:cNvPr>
          <p:cNvSpPr>
            <a:spLocks noGrp="1"/>
          </p:cNvSpPr>
          <p:nvPr>
            <p:ph type="title"/>
          </p:nvPr>
        </p:nvSpPr>
        <p:spPr>
          <a:xfrm>
            <a:off x="997528" y="982132"/>
            <a:ext cx="4094017" cy="2823880"/>
          </a:xfrm>
        </p:spPr>
        <p:txBody>
          <a:bodyPr vert="horz" lIns="91440" tIns="45720" rIns="91440" bIns="45720" rtlCol="0" anchor="b">
            <a:normAutofit/>
          </a:bodyPr>
          <a:lstStyle/>
          <a:p>
            <a:r>
              <a:rPr lang="cy-GB" sz="4800" b="0" i="0" u="none" strike="noStrike" dirty="0">
                <a:solidFill>
                  <a:srgbClr val="262626"/>
                </a:solidFill>
              </a:rPr>
              <a:t>Cwestiynau</a:t>
            </a:r>
            <a:r>
              <a:rPr lang="en-US" sz="4800" b="0" i="0" u="none" strike="noStrike" dirty="0">
                <a:solidFill>
                  <a:srgbClr val="262626"/>
                </a:solidFill>
              </a:rPr>
              <a:t>? / Questions?</a:t>
            </a:r>
            <a:endParaRPr lang="en-US" sz="4800" dirty="0">
              <a:solidFill>
                <a:srgbClr val="262626"/>
              </a:solidFill>
            </a:endParaRPr>
          </a:p>
        </p:txBody>
      </p:sp>
      <p:sp>
        <p:nvSpPr>
          <p:cNvPr id="6" name="Text Placeholder 5">
            <a:extLst>
              <a:ext uri="{FF2B5EF4-FFF2-40B4-BE49-F238E27FC236}">
                <a16:creationId xmlns:a16="http://schemas.microsoft.com/office/drawing/2014/main" id="{D814567B-C725-400C-8EEB-A2813E569A14}"/>
              </a:ext>
            </a:extLst>
          </p:cNvPr>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10" name="Graphic 9" descr="Questions">
            <a:extLst>
              <a:ext uri="{FF2B5EF4-FFF2-40B4-BE49-F238E27FC236}">
                <a16:creationId xmlns:a16="http://schemas.microsoft.com/office/drawing/2014/main" id="{F0C83DA7-5E5A-416D-B23E-ECEA3C8BC0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84640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13" ma:contentTypeDescription="Create a new document." ma:contentTypeScope="" ma:versionID="9bc7d987647a82b121592ad44d391894">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c956469e1387c43fcb6a7870e4102e8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11190F-B8C6-4CE4-86D7-3390A06C63D5}">
  <ds:schemaRefs>
    <ds:schemaRef ds:uri="http://schemas.microsoft.com/sharepoint/v3/contenttype/forms"/>
  </ds:schemaRefs>
</ds:datastoreItem>
</file>

<file path=customXml/itemProps2.xml><?xml version="1.0" encoding="utf-8"?>
<ds:datastoreItem xmlns:ds="http://schemas.openxmlformats.org/officeDocument/2006/customXml" ds:itemID="{F1186FE2-D36E-4629-AC7F-7BA0C591AE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BF6FA84-6E84-4113-8D18-88713FBDB518}">
  <ds:schemaRefs>
    <ds:schemaRef ds:uri="b0eec7eb-90c5-4dfa-b4c7-29fb51310a23"/>
    <ds:schemaRef ds:uri="86807d6d-212c-47c2-9ccb-06e47adbafa4"/>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http://www.w3.org/XML/1998/namespace"/>
    <ds:schemaRef ds:uri="http://purl.org/dc/dcmityp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330</TotalTime>
  <Words>946</Words>
  <Application>Microsoft Office PowerPoint</Application>
  <PresentationFormat>Widescreen</PresentationFormat>
  <Paragraphs>76</Paragraphs>
  <Slides>12</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Garamond</vt:lpstr>
      <vt:lpstr>Roboto</vt:lpstr>
      <vt:lpstr>Organic</vt:lpstr>
      <vt:lpstr>Ysgogwyr Newid: Adeiladu eich  Brand Personol ar gyfer Cyflogaeth  Gynaliadwy​</vt:lpstr>
      <vt:lpstr>Amcanion y Sesiwn  Session objectives</vt:lpstr>
      <vt:lpstr>Diffiniadau  /   Definitions</vt:lpstr>
      <vt:lpstr>Gwiriwr Sgiliau       /     Skills Checker</vt:lpstr>
      <vt:lpstr>Ffenest Johari Window</vt:lpstr>
      <vt:lpstr>Ffenest Johari Window  parhad / cont.</vt:lpstr>
      <vt:lpstr>Yn  ymwybodol o fod yn anghymwys / Consciously incompetent.</vt:lpstr>
      <vt:lpstr>Tasg                           Task</vt:lpstr>
      <vt:lpstr>Datblygiad Personol  / Personal Development</vt:lpstr>
      <vt:lpstr>Effaith Pygmalion a Golem Pygmalion and Golem Effect</vt:lpstr>
      <vt:lpstr>Sut mae hyn yn berthnasol i’r modwl hwn? How does this relate to this module?</vt:lpstr>
      <vt:lpstr>Cwestiynau? /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14</cp:revision>
  <dcterms:created xsi:type="dcterms:W3CDTF">2022-02-04T15:46:44Z</dcterms:created>
  <dcterms:modified xsi:type="dcterms:W3CDTF">2023-01-12T14:25:23Z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