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6"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6BFF29-3453-BA2E-F3F4-845308282C5A}" v="60" dt="2026-06-21T14:10:01.5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ima Bibi (2419139)" userId="556d3706-0e60-4e97-a179-15d3e10b5c6e" providerId="ADAL" clId="{BA49AB97-22FF-48DF-AABE-2DF68AC453EE}"/>
    <pc:docChg chg="custSel modSld">
      <pc:chgData name="Fatima Bibi (2419139)" userId="556d3706-0e60-4e97-a179-15d3e10b5c6e" providerId="ADAL" clId="{BA49AB97-22FF-48DF-AABE-2DF68AC453EE}" dt="2026-06-18T18:30:02.370" v="18" actId="27636"/>
      <pc:docMkLst>
        <pc:docMk/>
      </pc:docMkLst>
      <pc:sldChg chg="modSp mod">
        <pc:chgData name="Fatima Bibi (2419139)" userId="556d3706-0e60-4e97-a179-15d3e10b5c6e" providerId="ADAL" clId="{BA49AB97-22FF-48DF-AABE-2DF68AC453EE}" dt="2026-06-18T18:30:02.370" v="18" actId="27636"/>
        <pc:sldMkLst>
          <pc:docMk/>
          <pc:sldMk cId="826249430" sldId="256"/>
        </pc:sldMkLst>
        <pc:spChg chg="mod">
          <ac:chgData name="Fatima Bibi (2419139)" userId="556d3706-0e60-4e97-a179-15d3e10b5c6e" providerId="ADAL" clId="{BA49AB97-22FF-48DF-AABE-2DF68AC453EE}" dt="2026-06-18T18:30:02.370" v="18" actId="27636"/>
          <ac:spMkLst>
            <pc:docMk/>
            <pc:sldMk cId="826249430" sldId="256"/>
            <ac:spMk id="3" creationId="{8F83AE06-86D0-74DC-95C1-337D9D7DCD70}"/>
          </ac:spMkLst>
        </pc:spChg>
      </pc:sldChg>
    </pc:docChg>
  </pc:docChgLst>
  <pc:docChgLst>
    <pc:chgData name="Fatima Bibi (2419139)" userId="S::2419139@student.uwtsd.ac.uk::556d3706-0e60-4e97-a179-15d3e10b5c6e" providerId="AD" clId="Web-{EF6BFF29-3453-BA2E-F3F4-845308282C5A}"/>
    <pc:docChg chg="addSld delSld modSld">
      <pc:chgData name="Fatima Bibi (2419139)" userId="S::2419139@student.uwtsd.ac.uk::556d3706-0e60-4e97-a179-15d3e10b5c6e" providerId="AD" clId="Web-{EF6BFF29-3453-BA2E-F3F4-845308282C5A}" dt="2026-06-21T14:10:01.571" v="67"/>
      <pc:docMkLst>
        <pc:docMk/>
      </pc:docMkLst>
      <pc:sldChg chg="modSp">
        <pc:chgData name="Fatima Bibi (2419139)" userId="S::2419139@student.uwtsd.ac.uk::556d3706-0e60-4e97-a179-15d3e10b5c6e" providerId="AD" clId="Web-{EF6BFF29-3453-BA2E-F3F4-845308282C5A}" dt="2026-06-21T14:04:28.112" v="3" actId="20577"/>
        <pc:sldMkLst>
          <pc:docMk/>
          <pc:sldMk cId="876015204" sldId="258"/>
        </pc:sldMkLst>
        <pc:spChg chg="mod">
          <ac:chgData name="Fatima Bibi (2419139)" userId="S::2419139@student.uwtsd.ac.uk::556d3706-0e60-4e97-a179-15d3e10b5c6e" providerId="AD" clId="Web-{EF6BFF29-3453-BA2E-F3F4-845308282C5A}" dt="2026-06-21T14:04:28.112" v="3" actId="20577"/>
          <ac:spMkLst>
            <pc:docMk/>
            <pc:sldMk cId="876015204" sldId="258"/>
            <ac:spMk id="3" creationId="{C5F6AF6F-BF09-FEC1-BC55-6DB493DE1D1A}"/>
          </ac:spMkLst>
        </pc:spChg>
      </pc:sldChg>
      <pc:sldChg chg="modSp">
        <pc:chgData name="Fatima Bibi (2419139)" userId="S::2419139@student.uwtsd.ac.uk::556d3706-0e60-4e97-a179-15d3e10b5c6e" providerId="AD" clId="Web-{EF6BFF29-3453-BA2E-F3F4-845308282C5A}" dt="2026-06-21T14:04:49.503" v="7" actId="20577"/>
        <pc:sldMkLst>
          <pc:docMk/>
          <pc:sldMk cId="3317799732" sldId="259"/>
        </pc:sldMkLst>
        <pc:spChg chg="mod">
          <ac:chgData name="Fatima Bibi (2419139)" userId="S::2419139@student.uwtsd.ac.uk::556d3706-0e60-4e97-a179-15d3e10b5c6e" providerId="AD" clId="Web-{EF6BFF29-3453-BA2E-F3F4-845308282C5A}" dt="2026-06-21T14:04:49.503" v="7" actId="20577"/>
          <ac:spMkLst>
            <pc:docMk/>
            <pc:sldMk cId="3317799732" sldId="259"/>
            <ac:spMk id="3" creationId="{94412C10-7BD0-5BB4-F6F1-371501B0E373}"/>
          </ac:spMkLst>
        </pc:spChg>
      </pc:sldChg>
      <pc:sldChg chg="modSp">
        <pc:chgData name="Fatima Bibi (2419139)" userId="S::2419139@student.uwtsd.ac.uk::556d3706-0e60-4e97-a179-15d3e10b5c6e" providerId="AD" clId="Web-{EF6BFF29-3453-BA2E-F3F4-845308282C5A}" dt="2026-06-21T14:05:15.457" v="18" actId="20577"/>
        <pc:sldMkLst>
          <pc:docMk/>
          <pc:sldMk cId="1499830637" sldId="260"/>
        </pc:sldMkLst>
        <pc:spChg chg="mod">
          <ac:chgData name="Fatima Bibi (2419139)" userId="S::2419139@student.uwtsd.ac.uk::556d3706-0e60-4e97-a179-15d3e10b5c6e" providerId="AD" clId="Web-{EF6BFF29-3453-BA2E-F3F4-845308282C5A}" dt="2026-06-21T14:05:15.457" v="18" actId="20577"/>
          <ac:spMkLst>
            <pc:docMk/>
            <pc:sldMk cId="1499830637" sldId="260"/>
            <ac:spMk id="3" creationId="{9A927D6E-6383-5747-9974-26D456CA5AE7}"/>
          </ac:spMkLst>
        </pc:spChg>
      </pc:sldChg>
      <pc:sldChg chg="addSp delSp modSp">
        <pc:chgData name="Fatima Bibi (2419139)" userId="S::2419139@student.uwtsd.ac.uk::556d3706-0e60-4e97-a179-15d3e10b5c6e" providerId="AD" clId="Web-{EF6BFF29-3453-BA2E-F3F4-845308282C5A}" dt="2026-06-21T14:09:34.903" v="61" actId="20577"/>
        <pc:sldMkLst>
          <pc:docMk/>
          <pc:sldMk cId="973000729" sldId="261"/>
        </pc:sldMkLst>
        <pc:spChg chg="mod">
          <ac:chgData name="Fatima Bibi (2419139)" userId="S::2419139@student.uwtsd.ac.uk::556d3706-0e60-4e97-a179-15d3e10b5c6e" providerId="AD" clId="Web-{EF6BFF29-3453-BA2E-F3F4-845308282C5A}" dt="2026-06-21T14:09:34.903" v="61" actId="20577"/>
          <ac:spMkLst>
            <pc:docMk/>
            <pc:sldMk cId="973000729" sldId="261"/>
            <ac:spMk id="3" creationId="{366109AC-9E0B-A688-5475-E4C006378CD5}"/>
          </ac:spMkLst>
        </pc:spChg>
        <pc:spChg chg="add del">
          <ac:chgData name="Fatima Bibi (2419139)" userId="S::2419139@student.uwtsd.ac.uk::556d3706-0e60-4e97-a179-15d3e10b5c6e" providerId="AD" clId="Web-{EF6BFF29-3453-BA2E-F3F4-845308282C5A}" dt="2026-06-21T14:06:51.646" v="37"/>
          <ac:spMkLst>
            <pc:docMk/>
            <pc:sldMk cId="973000729" sldId="261"/>
            <ac:spMk id="4" creationId="{6525A2D2-D2EC-EF32-6E00-B40E77BECE0C}"/>
          </ac:spMkLst>
        </pc:spChg>
        <pc:spChg chg="add del mod">
          <ac:chgData name="Fatima Bibi (2419139)" userId="S::2419139@student.uwtsd.ac.uk::556d3706-0e60-4e97-a179-15d3e10b5c6e" providerId="AD" clId="Web-{EF6BFF29-3453-BA2E-F3F4-845308282C5A}" dt="2026-06-21T14:07:14.865" v="42"/>
          <ac:spMkLst>
            <pc:docMk/>
            <pc:sldMk cId="973000729" sldId="261"/>
            <ac:spMk id="5" creationId="{C6FE69D9-17D6-604E-AE92-C8C1BD86913C}"/>
          </ac:spMkLst>
        </pc:spChg>
      </pc:sldChg>
      <pc:sldChg chg="del">
        <pc:chgData name="Fatima Bibi (2419139)" userId="S::2419139@student.uwtsd.ac.uk::556d3706-0e60-4e97-a179-15d3e10b5c6e" providerId="AD" clId="Web-{EF6BFF29-3453-BA2E-F3F4-845308282C5A}" dt="2026-06-21T14:10:01.571" v="67"/>
        <pc:sldMkLst>
          <pc:docMk/>
          <pc:sldMk cId="263473878" sldId="265"/>
        </pc:sldMkLst>
      </pc:sldChg>
      <pc:sldChg chg="delSp modSp new">
        <pc:chgData name="Fatima Bibi (2419139)" userId="S::2419139@student.uwtsd.ac.uk::556d3706-0e60-4e97-a179-15d3e10b5c6e" providerId="AD" clId="Web-{EF6BFF29-3453-BA2E-F3F4-845308282C5A}" dt="2026-06-21T14:09:48.280" v="66" actId="20577"/>
        <pc:sldMkLst>
          <pc:docMk/>
          <pc:sldMk cId="3435994800" sldId="266"/>
        </pc:sldMkLst>
        <pc:spChg chg="del">
          <ac:chgData name="Fatima Bibi (2419139)" userId="S::2419139@student.uwtsd.ac.uk::556d3706-0e60-4e97-a179-15d3e10b5c6e" providerId="AD" clId="Web-{EF6BFF29-3453-BA2E-F3F4-845308282C5A}" dt="2026-06-21T14:08:29.773" v="54"/>
          <ac:spMkLst>
            <pc:docMk/>
            <pc:sldMk cId="3435994800" sldId="266"/>
            <ac:spMk id="2" creationId="{D6AD4317-02F6-7484-C1E3-298B64E5B5B3}"/>
          </ac:spMkLst>
        </pc:spChg>
        <pc:spChg chg="mod">
          <ac:chgData name="Fatima Bibi (2419139)" userId="S::2419139@student.uwtsd.ac.uk::556d3706-0e60-4e97-a179-15d3e10b5c6e" providerId="AD" clId="Web-{EF6BFF29-3453-BA2E-F3F4-845308282C5A}" dt="2026-06-21T14:09:48.280" v="66" actId="20577"/>
          <ac:spMkLst>
            <pc:docMk/>
            <pc:sldMk cId="3435994800" sldId="266"/>
            <ac:spMk id="3" creationId="{EF6D8489-95CF-3C73-24DD-1084FB44EB7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513EA-549C-048E-D422-D5FE00D8BF9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1A8C254-C1C9-1757-4164-66625FABF4A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9777066-2A53-CDD3-9964-F8266232C284}"/>
              </a:ext>
            </a:extLst>
          </p:cNvPr>
          <p:cNvSpPr>
            <a:spLocks noGrp="1"/>
          </p:cNvSpPr>
          <p:nvPr>
            <p:ph type="dt" sz="half" idx="10"/>
          </p:nvPr>
        </p:nvSpPr>
        <p:spPr/>
        <p:txBody>
          <a:bodyPr/>
          <a:lstStyle/>
          <a:p>
            <a:fld id="{7000F1FE-499A-9B4B-BF88-E4E6F82FEF42}" type="datetimeFigureOut">
              <a:rPr lang="en-US" smtClean="0"/>
              <a:t>6/21/2026</a:t>
            </a:fld>
            <a:endParaRPr lang="en-US"/>
          </a:p>
        </p:txBody>
      </p:sp>
      <p:sp>
        <p:nvSpPr>
          <p:cNvPr id="5" name="Footer Placeholder 4">
            <a:extLst>
              <a:ext uri="{FF2B5EF4-FFF2-40B4-BE49-F238E27FC236}">
                <a16:creationId xmlns:a16="http://schemas.microsoft.com/office/drawing/2014/main" id="{EB4F248B-241F-3E07-4615-17C43D898A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2FFF0FD-77C0-F032-FA67-6F140B7BAD96}"/>
              </a:ext>
            </a:extLst>
          </p:cNvPr>
          <p:cNvSpPr>
            <a:spLocks noGrp="1"/>
          </p:cNvSpPr>
          <p:nvPr>
            <p:ph type="sldNum" sz="quarter" idx="12"/>
          </p:nvPr>
        </p:nvSpPr>
        <p:spPr/>
        <p:txBody>
          <a:bodyPr/>
          <a:lstStyle/>
          <a:p>
            <a:fld id="{0B3A2D36-CBD3-1549-B65B-85FD9965EE2A}" type="slidenum">
              <a:rPr lang="en-US" smtClean="0"/>
              <a:t>‹#›</a:t>
            </a:fld>
            <a:endParaRPr lang="en-US"/>
          </a:p>
        </p:txBody>
      </p:sp>
    </p:spTree>
    <p:extLst>
      <p:ext uri="{BB962C8B-B14F-4D97-AF65-F5344CB8AC3E}">
        <p14:creationId xmlns:p14="http://schemas.microsoft.com/office/powerpoint/2010/main" val="795786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B0B6B-2CE4-8C61-76CC-F4D0EB122BC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4D1936A-74EB-B2DF-FF79-6E625D57E60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8BDE469-0F16-DECA-D1D2-A73ED7826B73}"/>
              </a:ext>
            </a:extLst>
          </p:cNvPr>
          <p:cNvSpPr>
            <a:spLocks noGrp="1"/>
          </p:cNvSpPr>
          <p:nvPr>
            <p:ph type="dt" sz="half" idx="10"/>
          </p:nvPr>
        </p:nvSpPr>
        <p:spPr/>
        <p:txBody>
          <a:bodyPr/>
          <a:lstStyle/>
          <a:p>
            <a:fld id="{7000F1FE-499A-9B4B-BF88-E4E6F82FEF42}" type="datetimeFigureOut">
              <a:rPr lang="en-US" smtClean="0"/>
              <a:t>6/21/2026</a:t>
            </a:fld>
            <a:endParaRPr lang="en-US"/>
          </a:p>
        </p:txBody>
      </p:sp>
      <p:sp>
        <p:nvSpPr>
          <p:cNvPr id="5" name="Footer Placeholder 4">
            <a:extLst>
              <a:ext uri="{FF2B5EF4-FFF2-40B4-BE49-F238E27FC236}">
                <a16:creationId xmlns:a16="http://schemas.microsoft.com/office/drawing/2014/main" id="{8F7B816E-EBD5-DD07-C90B-ADECF2C266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60765-DF0A-74C1-39E9-C950E6697EDF}"/>
              </a:ext>
            </a:extLst>
          </p:cNvPr>
          <p:cNvSpPr>
            <a:spLocks noGrp="1"/>
          </p:cNvSpPr>
          <p:nvPr>
            <p:ph type="sldNum" sz="quarter" idx="12"/>
          </p:nvPr>
        </p:nvSpPr>
        <p:spPr/>
        <p:txBody>
          <a:bodyPr/>
          <a:lstStyle/>
          <a:p>
            <a:fld id="{0B3A2D36-CBD3-1549-B65B-85FD9965EE2A}" type="slidenum">
              <a:rPr lang="en-US" smtClean="0"/>
              <a:t>‹#›</a:t>
            </a:fld>
            <a:endParaRPr lang="en-US"/>
          </a:p>
        </p:txBody>
      </p:sp>
    </p:spTree>
    <p:extLst>
      <p:ext uri="{BB962C8B-B14F-4D97-AF65-F5344CB8AC3E}">
        <p14:creationId xmlns:p14="http://schemas.microsoft.com/office/powerpoint/2010/main" val="211935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C4E1C-0039-B23A-EC36-0542AD874A6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2334D18-0A98-D19F-C8D1-9A5EAD97081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D4AB823-D613-A00E-F554-69CB1D97FE18}"/>
              </a:ext>
            </a:extLst>
          </p:cNvPr>
          <p:cNvSpPr>
            <a:spLocks noGrp="1"/>
          </p:cNvSpPr>
          <p:nvPr>
            <p:ph type="dt" sz="half" idx="10"/>
          </p:nvPr>
        </p:nvSpPr>
        <p:spPr/>
        <p:txBody>
          <a:bodyPr/>
          <a:lstStyle/>
          <a:p>
            <a:fld id="{7000F1FE-499A-9B4B-BF88-E4E6F82FEF42}" type="datetimeFigureOut">
              <a:rPr lang="en-US" smtClean="0"/>
              <a:t>6/21/2026</a:t>
            </a:fld>
            <a:endParaRPr lang="en-US"/>
          </a:p>
        </p:txBody>
      </p:sp>
      <p:sp>
        <p:nvSpPr>
          <p:cNvPr id="5" name="Footer Placeholder 4">
            <a:extLst>
              <a:ext uri="{FF2B5EF4-FFF2-40B4-BE49-F238E27FC236}">
                <a16:creationId xmlns:a16="http://schemas.microsoft.com/office/drawing/2014/main" id="{F8B3D844-94CB-43FB-32EA-198C3FB1F4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D68B1B-CD11-AEA7-0E15-16EE4AF26841}"/>
              </a:ext>
            </a:extLst>
          </p:cNvPr>
          <p:cNvSpPr>
            <a:spLocks noGrp="1"/>
          </p:cNvSpPr>
          <p:nvPr>
            <p:ph type="sldNum" sz="quarter" idx="12"/>
          </p:nvPr>
        </p:nvSpPr>
        <p:spPr/>
        <p:txBody>
          <a:bodyPr/>
          <a:lstStyle/>
          <a:p>
            <a:fld id="{0B3A2D36-CBD3-1549-B65B-85FD9965EE2A}" type="slidenum">
              <a:rPr lang="en-US" smtClean="0"/>
              <a:t>‹#›</a:t>
            </a:fld>
            <a:endParaRPr lang="en-US"/>
          </a:p>
        </p:txBody>
      </p:sp>
    </p:spTree>
    <p:extLst>
      <p:ext uri="{BB962C8B-B14F-4D97-AF65-F5344CB8AC3E}">
        <p14:creationId xmlns:p14="http://schemas.microsoft.com/office/powerpoint/2010/main" val="796539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97F9E-2F8F-032F-A7B1-5E1346D89F4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6BAB7BD-7639-5F90-9504-FBA65906779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8E895F-DFDD-44E8-846A-511A82A47F4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CDC6B10-9F0A-4C0D-CC41-D2765A8E0BD5}"/>
              </a:ext>
            </a:extLst>
          </p:cNvPr>
          <p:cNvSpPr>
            <a:spLocks noGrp="1"/>
          </p:cNvSpPr>
          <p:nvPr>
            <p:ph type="dt" sz="half" idx="10"/>
          </p:nvPr>
        </p:nvSpPr>
        <p:spPr/>
        <p:txBody>
          <a:bodyPr/>
          <a:lstStyle/>
          <a:p>
            <a:fld id="{7000F1FE-499A-9B4B-BF88-E4E6F82FEF42}" type="datetimeFigureOut">
              <a:rPr lang="en-US" smtClean="0"/>
              <a:t>6/21/2026</a:t>
            </a:fld>
            <a:endParaRPr lang="en-US"/>
          </a:p>
        </p:txBody>
      </p:sp>
      <p:sp>
        <p:nvSpPr>
          <p:cNvPr id="6" name="Footer Placeholder 5">
            <a:extLst>
              <a:ext uri="{FF2B5EF4-FFF2-40B4-BE49-F238E27FC236}">
                <a16:creationId xmlns:a16="http://schemas.microsoft.com/office/drawing/2014/main" id="{7F12FF20-BA68-3114-1DC9-0F699D6250F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498A76-FB2B-9FAA-CCBC-1B3D23842AEA}"/>
              </a:ext>
            </a:extLst>
          </p:cNvPr>
          <p:cNvSpPr>
            <a:spLocks noGrp="1"/>
          </p:cNvSpPr>
          <p:nvPr>
            <p:ph type="sldNum" sz="quarter" idx="12"/>
          </p:nvPr>
        </p:nvSpPr>
        <p:spPr/>
        <p:txBody>
          <a:bodyPr/>
          <a:lstStyle/>
          <a:p>
            <a:fld id="{0B3A2D36-CBD3-1549-B65B-85FD9965EE2A}" type="slidenum">
              <a:rPr lang="en-US" smtClean="0"/>
              <a:t>‹#›</a:t>
            </a:fld>
            <a:endParaRPr lang="en-US"/>
          </a:p>
        </p:txBody>
      </p:sp>
    </p:spTree>
    <p:extLst>
      <p:ext uri="{BB962C8B-B14F-4D97-AF65-F5344CB8AC3E}">
        <p14:creationId xmlns:p14="http://schemas.microsoft.com/office/powerpoint/2010/main" val="814480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0FC73-154E-791E-DAE9-FB9D3C7D4B2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F868A80-BAF8-6A04-849C-1DC190C4AA1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299C53E-F251-BA90-B225-80199D642B9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B5C0233-926F-88BB-2B7B-7B86B00195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4D03DC6-A415-897E-82E3-70CC140BDFA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2166254-4C17-5289-AB71-8297BE0842D3}"/>
              </a:ext>
            </a:extLst>
          </p:cNvPr>
          <p:cNvSpPr>
            <a:spLocks noGrp="1"/>
          </p:cNvSpPr>
          <p:nvPr>
            <p:ph type="dt" sz="half" idx="10"/>
          </p:nvPr>
        </p:nvSpPr>
        <p:spPr/>
        <p:txBody>
          <a:bodyPr/>
          <a:lstStyle/>
          <a:p>
            <a:fld id="{7000F1FE-499A-9B4B-BF88-E4E6F82FEF42}" type="datetimeFigureOut">
              <a:rPr lang="en-US" smtClean="0"/>
              <a:t>6/21/2026</a:t>
            </a:fld>
            <a:endParaRPr lang="en-US"/>
          </a:p>
        </p:txBody>
      </p:sp>
      <p:sp>
        <p:nvSpPr>
          <p:cNvPr id="8" name="Footer Placeholder 7">
            <a:extLst>
              <a:ext uri="{FF2B5EF4-FFF2-40B4-BE49-F238E27FC236}">
                <a16:creationId xmlns:a16="http://schemas.microsoft.com/office/drawing/2014/main" id="{49F66DD4-03E2-3F77-76F5-42F89C2C718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856C5F9-D356-E429-7129-52CB932C926C}"/>
              </a:ext>
            </a:extLst>
          </p:cNvPr>
          <p:cNvSpPr>
            <a:spLocks noGrp="1"/>
          </p:cNvSpPr>
          <p:nvPr>
            <p:ph type="sldNum" sz="quarter" idx="12"/>
          </p:nvPr>
        </p:nvSpPr>
        <p:spPr/>
        <p:txBody>
          <a:bodyPr/>
          <a:lstStyle/>
          <a:p>
            <a:fld id="{0B3A2D36-CBD3-1549-B65B-85FD9965EE2A}" type="slidenum">
              <a:rPr lang="en-US" smtClean="0"/>
              <a:t>‹#›</a:t>
            </a:fld>
            <a:endParaRPr lang="en-US"/>
          </a:p>
        </p:txBody>
      </p:sp>
    </p:spTree>
    <p:extLst>
      <p:ext uri="{BB962C8B-B14F-4D97-AF65-F5344CB8AC3E}">
        <p14:creationId xmlns:p14="http://schemas.microsoft.com/office/powerpoint/2010/main" val="27846494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21D5B-90A3-F0E2-C5BA-98E6EA689B8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139B9B9-A6E6-3608-A262-3D8BB6509CF8}"/>
              </a:ext>
            </a:extLst>
          </p:cNvPr>
          <p:cNvSpPr>
            <a:spLocks noGrp="1"/>
          </p:cNvSpPr>
          <p:nvPr>
            <p:ph type="dt" sz="half" idx="10"/>
          </p:nvPr>
        </p:nvSpPr>
        <p:spPr/>
        <p:txBody>
          <a:bodyPr/>
          <a:lstStyle/>
          <a:p>
            <a:fld id="{7000F1FE-499A-9B4B-BF88-E4E6F82FEF42}" type="datetimeFigureOut">
              <a:rPr lang="en-US" smtClean="0"/>
              <a:t>6/21/2026</a:t>
            </a:fld>
            <a:endParaRPr lang="en-US"/>
          </a:p>
        </p:txBody>
      </p:sp>
      <p:sp>
        <p:nvSpPr>
          <p:cNvPr id="4" name="Footer Placeholder 3">
            <a:extLst>
              <a:ext uri="{FF2B5EF4-FFF2-40B4-BE49-F238E27FC236}">
                <a16:creationId xmlns:a16="http://schemas.microsoft.com/office/drawing/2014/main" id="{D2082063-F48E-4364-C2C6-92C070B2133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DF982EB-1415-CD0C-E155-2CDF1EDD9442}"/>
              </a:ext>
            </a:extLst>
          </p:cNvPr>
          <p:cNvSpPr>
            <a:spLocks noGrp="1"/>
          </p:cNvSpPr>
          <p:nvPr>
            <p:ph type="sldNum" sz="quarter" idx="12"/>
          </p:nvPr>
        </p:nvSpPr>
        <p:spPr/>
        <p:txBody>
          <a:bodyPr/>
          <a:lstStyle/>
          <a:p>
            <a:fld id="{0B3A2D36-CBD3-1549-B65B-85FD9965EE2A}" type="slidenum">
              <a:rPr lang="en-US" smtClean="0"/>
              <a:t>‹#›</a:t>
            </a:fld>
            <a:endParaRPr lang="en-US"/>
          </a:p>
        </p:txBody>
      </p:sp>
    </p:spTree>
    <p:extLst>
      <p:ext uri="{BB962C8B-B14F-4D97-AF65-F5344CB8AC3E}">
        <p14:creationId xmlns:p14="http://schemas.microsoft.com/office/powerpoint/2010/main" val="840325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2BEF34-A29C-8C53-44EA-2F3EDB43687F}"/>
              </a:ext>
            </a:extLst>
          </p:cNvPr>
          <p:cNvSpPr>
            <a:spLocks noGrp="1"/>
          </p:cNvSpPr>
          <p:nvPr>
            <p:ph type="dt" sz="half" idx="10"/>
          </p:nvPr>
        </p:nvSpPr>
        <p:spPr/>
        <p:txBody>
          <a:bodyPr/>
          <a:lstStyle/>
          <a:p>
            <a:fld id="{7000F1FE-499A-9B4B-BF88-E4E6F82FEF42}" type="datetimeFigureOut">
              <a:rPr lang="en-US" smtClean="0"/>
              <a:t>6/21/2026</a:t>
            </a:fld>
            <a:endParaRPr lang="en-US"/>
          </a:p>
        </p:txBody>
      </p:sp>
      <p:sp>
        <p:nvSpPr>
          <p:cNvPr id="3" name="Footer Placeholder 2">
            <a:extLst>
              <a:ext uri="{FF2B5EF4-FFF2-40B4-BE49-F238E27FC236}">
                <a16:creationId xmlns:a16="http://schemas.microsoft.com/office/drawing/2014/main" id="{2D425827-BF47-AC2E-2179-B1A4624AABF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2A650E1-3AD3-41F0-3B49-1FF90DD9140C}"/>
              </a:ext>
            </a:extLst>
          </p:cNvPr>
          <p:cNvSpPr>
            <a:spLocks noGrp="1"/>
          </p:cNvSpPr>
          <p:nvPr>
            <p:ph type="sldNum" sz="quarter" idx="12"/>
          </p:nvPr>
        </p:nvSpPr>
        <p:spPr/>
        <p:txBody>
          <a:bodyPr/>
          <a:lstStyle/>
          <a:p>
            <a:fld id="{0B3A2D36-CBD3-1549-B65B-85FD9965EE2A}" type="slidenum">
              <a:rPr lang="en-US" smtClean="0"/>
              <a:t>‹#›</a:t>
            </a:fld>
            <a:endParaRPr lang="en-US"/>
          </a:p>
        </p:txBody>
      </p:sp>
    </p:spTree>
    <p:extLst>
      <p:ext uri="{BB962C8B-B14F-4D97-AF65-F5344CB8AC3E}">
        <p14:creationId xmlns:p14="http://schemas.microsoft.com/office/powerpoint/2010/main" val="372900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319EE-10AE-B539-97CB-A98918DF79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C81738B-03D5-A90B-3390-1DB7577CC8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E1683BB-11FA-46DA-8439-75F7AF9E07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9D19F5B-3F9A-68CE-A400-71890F668F78}"/>
              </a:ext>
            </a:extLst>
          </p:cNvPr>
          <p:cNvSpPr>
            <a:spLocks noGrp="1"/>
          </p:cNvSpPr>
          <p:nvPr>
            <p:ph type="dt" sz="half" idx="10"/>
          </p:nvPr>
        </p:nvSpPr>
        <p:spPr/>
        <p:txBody>
          <a:bodyPr/>
          <a:lstStyle/>
          <a:p>
            <a:fld id="{7000F1FE-499A-9B4B-BF88-E4E6F82FEF42}" type="datetimeFigureOut">
              <a:rPr lang="en-US" smtClean="0"/>
              <a:t>6/21/2026</a:t>
            </a:fld>
            <a:endParaRPr lang="en-US"/>
          </a:p>
        </p:txBody>
      </p:sp>
      <p:sp>
        <p:nvSpPr>
          <p:cNvPr id="6" name="Footer Placeholder 5">
            <a:extLst>
              <a:ext uri="{FF2B5EF4-FFF2-40B4-BE49-F238E27FC236}">
                <a16:creationId xmlns:a16="http://schemas.microsoft.com/office/drawing/2014/main" id="{06EE1DAA-6BB8-19FF-6F27-1BA76145D7D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DA0AC3-BF6B-C87E-3F59-C59C82247127}"/>
              </a:ext>
            </a:extLst>
          </p:cNvPr>
          <p:cNvSpPr>
            <a:spLocks noGrp="1"/>
          </p:cNvSpPr>
          <p:nvPr>
            <p:ph type="sldNum" sz="quarter" idx="12"/>
          </p:nvPr>
        </p:nvSpPr>
        <p:spPr/>
        <p:txBody>
          <a:bodyPr/>
          <a:lstStyle/>
          <a:p>
            <a:fld id="{0B3A2D36-CBD3-1549-B65B-85FD9965EE2A}" type="slidenum">
              <a:rPr lang="en-US" smtClean="0"/>
              <a:t>‹#›</a:t>
            </a:fld>
            <a:endParaRPr lang="en-US"/>
          </a:p>
        </p:txBody>
      </p:sp>
    </p:spTree>
    <p:extLst>
      <p:ext uri="{BB962C8B-B14F-4D97-AF65-F5344CB8AC3E}">
        <p14:creationId xmlns:p14="http://schemas.microsoft.com/office/powerpoint/2010/main" val="26988342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F2532-2345-7D6E-3124-70C51EF54C1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8603B50-EB4A-3E2E-8AE9-C6DD23F54F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15E6A47-D2BF-33CE-0A17-01C763D300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2A7E35A-400F-994E-C3EA-FE47CAA6ED3A}"/>
              </a:ext>
            </a:extLst>
          </p:cNvPr>
          <p:cNvSpPr>
            <a:spLocks noGrp="1"/>
          </p:cNvSpPr>
          <p:nvPr>
            <p:ph type="dt" sz="half" idx="10"/>
          </p:nvPr>
        </p:nvSpPr>
        <p:spPr/>
        <p:txBody>
          <a:bodyPr/>
          <a:lstStyle/>
          <a:p>
            <a:fld id="{7000F1FE-499A-9B4B-BF88-E4E6F82FEF42}" type="datetimeFigureOut">
              <a:rPr lang="en-US" smtClean="0"/>
              <a:t>6/21/2026</a:t>
            </a:fld>
            <a:endParaRPr lang="en-US"/>
          </a:p>
        </p:txBody>
      </p:sp>
      <p:sp>
        <p:nvSpPr>
          <p:cNvPr id="6" name="Footer Placeholder 5">
            <a:extLst>
              <a:ext uri="{FF2B5EF4-FFF2-40B4-BE49-F238E27FC236}">
                <a16:creationId xmlns:a16="http://schemas.microsoft.com/office/drawing/2014/main" id="{E5CA64D7-1C97-BBB6-49D5-3EF1318D1D0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972CA5-E121-BF56-3F6A-728E6BA9D00D}"/>
              </a:ext>
            </a:extLst>
          </p:cNvPr>
          <p:cNvSpPr>
            <a:spLocks noGrp="1"/>
          </p:cNvSpPr>
          <p:nvPr>
            <p:ph type="sldNum" sz="quarter" idx="12"/>
          </p:nvPr>
        </p:nvSpPr>
        <p:spPr/>
        <p:txBody>
          <a:bodyPr/>
          <a:lstStyle/>
          <a:p>
            <a:fld id="{0B3A2D36-CBD3-1549-B65B-85FD9965EE2A}" type="slidenum">
              <a:rPr lang="en-US" smtClean="0"/>
              <a:t>‹#›</a:t>
            </a:fld>
            <a:endParaRPr lang="en-US"/>
          </a:p>
        </p:txBody>
      </p:sp>
    </p:spTree>
    <p:extLst>
      <p:ext uri="{BB962C8B-B14F-4D97-AF65-F5344CB8AC3E}">
        <p14:creationId xmlns:p14="http://schemas.microsoft.com/office/powerpoint/2010/main" val="12725072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AC922-014B-6AB3-B9E1-596BFF805A3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B0C74A8-F249-BC2E-7371-B7EFA31AE23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5E8697-2E86-57FC-0A8D-4930EA3C9EC8}"/>
              </a:ext>
            </a:extLst>
          </p:cNvPr>
          <p:cNvSpPr>
            <a:spLocks noGrp="1"/>
          </p:cNvSpPr>
          <p:nvPr>
            <p:ph type="dt" sz="half" idx="10"/>
          </p:nvPr>
        </p:nvSpPr>
        <p:spPr/>
        <p:txBody>
          <a:bodyPr/>
          <a:lstStyle/>
          <a:p>
            <a:fld id="{7000F1FE-499A-9B4B-BF88-E4E6F82FEF42}" type="datetimeFigureOut">
              <a:rPr lang="en-US" smtClean="0"/>
              <a:t>6/21/2026</a:t>
            </a:fld>
            <a:endParaRPr lang="en-US"/>
          </a:p>
        </p:txBody>
      </p:sp>
      <p:sp>
        <p:nvSpPr>
          <p:cNvPr id="5" name="Footer Placeholder 4">
            <a:extLst>
              <a:ext uri="{FF2B5EF4-FFF2-40B4-BE49-F238E27FC236}">
                <a16:creationId xmlns:a16="http://schemas.microsoft.com/office/drawing/2014/main" id="{5381038F-2038-AB95-C3D7-469CCA659B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DD3AA9-F6AC-DFC5-3C44-86E449FCC26F}"/>
              </a:ext>
            </a:extLst>
          </p:cNvPr>
          <p:cNvSpPr>
            <a:spLocks noGrp="1"/>
          </p:cNvSpPr>
          <p:nvPr>
            <p:ph type="sldNum" sz="quarter" idx="12"/>
          </p:nvPr>
        </p:nvSpPr>
        <p:spPr/>
        <p:txBody>
          <a:bodyPr/>
          <a:lstStyle/>
          <a:p>
            <a:fld id="{0B3A2D36-CBD3-1549-B65B-85FD9965EE2A}" type="slidenum">
              <a:rPr lang="en-US" smtClean="0"/>
              <a:t>‹#›</a:t>
            </a:fld>
            <a:endParaRPr lang="en-US"/>
          </a:p>
        </p:txBody>
      </p:sp>
    </p:spTree>
    <p:extLst>
      <p:ext uri="{BB962C8B-B14F-4D97-AF65-F5344CB8AC3E}">
        <p14:creationId xmlns:p14="http://schemas.microsoft.com/office/powerpoint/2010/main" val="2105967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F0E6C5-8F00-4670-9CBB-FD970BB541E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10B001A-B9B5-73A8-7DE1-1DCEEA65CDE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2831506-2C92-44DA-DAA2-9CFC58C9498C}"/>
              </a:ext>
            </a:extLst>
          </p:cNvPr>
          <p:cNvSpPr>
            <a:spLocks noGrp="1"/>
          </p:cNvSpPr>
          <p:nvPr>
            <p:ph type="dt" sz="half" idx="10"/>
          </p:nvPr>
        </p:nvSpPr>
        <p:spPr/>
        <p:txBody>
          <a:bodyPr/>
          <a:lstStyle/>
          <a:p>
            <a:fld id="{7000F1FE-499A-9B4B-BF88-E4E6F82FEF42}" type="datetimeFigureOut">
              <a:rPr lang="en-US" smtClean="0"/>
              <a:t>6/21/2026</a:t>
            </a:fld>
            <a:endParaRPr lang="en-US"/>
          </a:p>
        </p:txBody>
      </p:sp>
      <p:sp>
        <p:nvSpPr>
          <p:cNvPr id="5" name="Footer Placeholder 4">
            <a:extLst>
              <a:ext uri="{FF2B5EF4-FFF2-40B4-BE49-F238E27FC236}">
                <a16:creationId xmlns:a16="http://schemas.microsoft.com/office/drawing/2014/main" id="{3A570DED-D9D2-3736-33FE-EE1063DA6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2D6601-D7AC-6931-AADC-8EA5E9D85375}"/>
              </a:ext>
            </a:extLst>
          </p:cNvPr>
          <p:cNvSpPr>
            <a:spLocks noGrp="1"/>
          </p:cNvSpPr>
          <p:nvPr>
            <p:ph type="sldNum" sz="quarter" idx="12"/>
          </p:nvPr>
        </p:nvSpPr>
        <p:spPr/>
        <p:txBody>
          <a:bodyPr/>
          <a:lstStyle/>
          <a:p>
            <a:fld id="{0B3A2D36-CBD3-1549-B65B-85FD9965EE2A}" type="slidenum">
              <a:rPr lang="en-US" smtClean="0"/>
              <a:t>‹#›</a:t>
            </a:fld>
            <a:endParaRPr lang="en-US"/>
          </a:p>
        </p:txBody>
      </p:sp>
    </p:spTree>
    <p:extLst>
      <p:ext uri="{BB962C8B-B14F-4D97-AF65-F5344CB8AC3E}">
        <p14:creationId xmlns:p14="http://schemas.microsoft.com/office/powerpoint/2010/main" val="3744949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D3988D-A711-475E-EFCE-40045BA9B8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29985C1-5E6E-BAC9-8063-C462E1C103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8D6EBAD-C54B-96CE-F418-B1B5169149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000F1FE-499A-9B4B-BF88-E4E6F82FEF42}" type="datetimeFigureOut">
              <a:rPr lang="en-US" smtClean="0"/>
              <a:t>6/21/2026</a:t>
            </a:fld>
            <a:endParaRPr lang="en-US"/>
          </a:p>
        </p:txBody>
      </p:sp>
      <p:sp>
        <p:nvSpPr>
          <p:cNvPr id="5" name="Footer Placeholder 4">
            <a:extLst>
              <a:ext uri="{FF2B5EF4-FFF2-40B4-BE49-F238E27FC236}">
                <a16:creationId xmlns:a16="http://schemas.microsoft.com/office/drawing/2014/main" id="{9208F095-4A9D-6B09-E3C8-93F6C908EE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4F00B9DA-7C7E-C1F5-9DE8-F5A837F5B06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B3A2D36-CBD3-1549-B65B-85FD9965EE2A}" type="slidenum">
              <a:rPr lang="en-US" smtClean="0"/>
              <a:t>‹#›</a:t>
            </a:fld>
            <a:endParaRPr lang="en-US"/>
          </a:p>
        </p:txBody>
      </p:sp>
    </p:spTree>
    <p:extLst>
      <p:ext uri="{BB962C8B-B14F-4D97-AF65-F5344CB8AC3E}">
        <p14:creationId xmlns:p14="http://schemas.microsoft.com/office/powerpoint/2010/main" val="18189130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nice.org.uk/guidance/ng26" TargetMode="External"/><Relationship Id="rId2" Type="http://schemas.openxmlformats.org/officeDocument/2006/relationships/hyperlink" Target="https://books.google.com/books?id=OCmbzWka6xUC"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245B3-9B51-0B2F-24AA-953AFB61162D}"/>
              </a:ext>
            </a:extLst>
          </p:cNvPr>
          <p:cNvSpPr>
            <a:spLocks noGrp="1"/>
          </p:cNvSpPr>
          <p:nvPr>
            <p:ph type="ctrTitle"/>
          </p:nvPr>
        </p:nvSpPr>
        <p:spPr/>
        <p:txBody>
          <a:bodyPr>
            <a:normAutofit fontScale="90000"/>
          </a:bodyPr>
          <a:lstStyle/>
          <a:p>
            <a:r>
              <a:rPr lang="en-GB" b="1" dirty="0" err="1"/>
              <a:t>Bowlby’s</a:t>
            </a:r>
            <a:r>
              <a:rPr lang="en-GB" b="1" dirty="0"/>
              <a:t> Attachment Theory to Understand Isaac’s Development</a:t>
            </a:r>
            <a:br>
              <a:rPr lang="en-GB" dirty="0"/>
            </a:br>
            <a:endParaRPr lang="en-US" dirty="0"/>
          </a:p>
        </p:txBody>
      </p:sp>
      <p:sp>
        <p:nvSpPr>
          <p:cNvPr id="3" name="Subtitle 2">
            <a:extLst>
              <a:ext uri="{FF2B5EF4-FFF2-40B4-BE49-F238E27FC236}">
                <a16:creationId xmlns:a16="http://schemas.microsoft.com/office/drawing/2014/main" id="{8F83AE06-86D0-74DC-95C1-337D9D7DCD70}"/>
              </a:ext>
            </a:extLst>
          </p:cNvPr>
          <p:cNvSpPr>
            <a:spLocks noGrp="1"/>
          </p:cNvSpPr>
          <p:nvPr>
            <p:ph type="subTitle" idx="1"/>
          </p:nvPr>
        </p:nvSpPr>
        <p:spPr/>
        <p:txBody>
          <a:bodyPr>
            <a:normAutofit fontScale="77500" lnSpcReduction="20000"/>
          </a:bodyPr>
          <a:lstStyle/>
          <a:p>
            <a:r>
              <a:rPr lang="en-GB" dirty="0"/>
              <a:t>Lifespan development </a:t>
            </a:r>
          </a:p>
          <a:p>
            <a:r>
              <a:rPr lang="en-GB" dirty="0"/>
              <a:t>Assessment component 1 </a:t>
            </a:r>
          </a:p>
          <a:p>
            <a:r>
              <a:rPr lang="en-GB" b="1" i="0" dirty="0">
                <a:solidFill>
                  <a:srgbClr val="1D2125"/>
                </a:solidFill>
                <a:effectLst/>
                <a:latin typeface="-apple-system"/>
              </a:rPr>
              <a:t>Psychology in Health and Social Care</a:t>
            </a:r>
          </a:p>
          <a:p>
            <a:r>
              <a:rPr lang="en-GB" dirty="0"/>
              <a:t>LCHS4010_BIRM</a:t>
            </a:r>
          </a:p>
          <a:p>
            <a:r>
              <a:rPr lang="en-GB" dirty="0"/>
              <a:t>Fatima Bibi </a:t>
            </a:r>
            <a:endParaRPr lang="en-US" dirty="0"/>
          </a:p>
        </p:txBody>
      </p:sp>
    </p:spTree>
    <p:extLst>
      <p:ext uri="{BB962C8B-B14F-4D97-AF65-F5344CB8AC3E}">
        <p14:creationId xmlns:p14="http://schemas.microsoft.com/office/powerpoint/2010/main" val="826249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1F143-1747-6B48-1821-D965554A5952}"/>
              </a:ext>
            </a:extLst>
          </p:cNvPr>
          <p:cNvSpPr>
            <a:spLocks noGrp="1"/>
          </p:cNvSpPr>
          <p:nvPr>
            <p:ph type="title"/>
          </p:nvPr>
        </p:nvSpPr>
        <p:spPr/>
        <p:txBody>
          <a:bodyPr/>
          <a:lstStyle/>
          <a:p>
            <a:r>
              <a:rPr lang="en-GB" dirty="0"/>
              <a:t>Introduction </a:t>
            </a:r>
            <a:endParaRPr lang="en-US" dirty="0"/>
          </a:p>
        </p:txBody>
      </p:sp>
      <p:sp>
        <p:nvSpPr>
          <p:cNvPr id="3" name="Content Placeholder 2">
            <a:extLst>
              <a:ext uri="{FF2B5EF4-FFF2-40B4-BE49-F238E27FC236}">
                <a16:creationId xmlns:a16="http://schemas.microsoft.com/office/drawing/2014/main" id="{804BBF02-377A-479A-0CD8-70D927236B76}"/>
              </a:ext>
            </a:extLst>
          </p:cNvPr>
          <p:cNvSpPr>
            <a:spLocks noGrp="1"/>
          </p:cNvSpPr>
          <p:nvPr>
            <p:ph idx="1"/>
          </p:nvPr>
        </p:nvSpPr>
        <p:spPr/>
        <p:txBody>
          <a:bodyPr>
            <a:normAutofit fontScale="92500" lnSpcReduction="20000"/>
          </a:bodyPr>
          <a:lstStyle/>
          <a:p>
            <a:pPr marL="0" indent="0">
              <a:buNone/>
            </a:pPr>
            <a:r>
              <a:rPr lang="en-GB" i="1" dirty="0"/>
              <a:t>Today I will discuss </a:t>
            </a:r>
            <a:r>
              <a:rPr lang="en-GB" i="1" dirty="0" err="1"/>
              <a:t>Bowlby’s</a:t>
            </a:r>
            <a:r>
              <a:rPr lang="en-GB" i="1" dirty="0"/>
              <a:t> Attachment Theory and explain how it helps us understand Isaac’s behaviour and development.</a:t>
            </a:r>
          </a:p>
          <a:p>
            <a:pPr marL="0" indent="0">
              <a:buNone/>
            </a:pPr>
            <a:r>
              <a:rPr lang="en-GB" i="1" dirty="0"/>
              <a:t>I will:</a:t>
            </a:r>
          </a:p>
          <a:p>
            <a:pPr marL="0" indent="0">
              <a:buNone/>
            </a:pPr>
            <a:r>
              <a:rPr lang="en-GB" i="1" dirty="0"/>
              <a:t>explain the theory</a:t>
            </a:r>
          </a:p>
          <a:p>
            <a:pPr marL="0" indent="0">
              <a:buNone/>
            </a:pPr>
            <a:r>
              <a:rPr lang="en-GB" i="1" dirty="0"/>
              <a:t>apply it to Isaac’s experiences</a:t>
            </a:r>
          </a:p>
          <a:p>
            <a:pPr marL="0" indent="0">
              <a:buNone/>
            </a:pPr>
            <a:r>
              <a:rPr lang="en-GB" i="1" dirty="0"/>
              <a:t>consider nature and nurture</a:t>
            </a:r>
          </a:p>
          <a:p>
            <a:pPr marL="0" indent="0">
              <a:buNone/>
            </a:pPr>
            <a:r>
              <a:rPr lang="en-GB" i="1" dirty="0"/>
              <a:t>recommend practical support strategies</a:t>
            </a:r>
          </a:p>
          <a:p>
            <a:pPr marL="0" indent="0">
              <a:buNone/>
            </a:pPr>
            <a:r>
              <a:rPr lang="en-GB" i="1" dirty="0"/>
              <a:t>evaluate the strengths and weaknesses of the theory.</a:t>
            </a:r>
          </a:p>
          <a:p>
            <a:pPr marL="0" indent="0">
              <a:buNone/>
            </a:pPr>
            <a:r>
              <a:rPr lang="en-GB" dirty="0"/>
              <a:t>This presentation focuses on how early relationships influence children’s emotional development. I chose </a:t>
            </a:r>
            <a:r>
              <a:rPr lang="en-GB" dirty="0" err="1"/>
              <a:t>Bowlby’s</a:t>
            </a:r>
            <a:r>
              <a:rPr lang="en-GB" dirty="0"/>
              <a:t> theory because Isaac’s experiences clearly relate to attachment and emotional wellbeing.</a:t>
            </a:r>
          </a:p>
          <a:p>
            <a:pPr marL="0" indent="0">
              <a:buNone/>
            </a:pPr>
            <a:endParaRPr lang="en-GB" i="1" dirty="0"/>
          </a:p>
        </p:txBody>
      </p:sp>
    </p:spTree>
    <p:extLst>
      <p:ext uri="{BB962C8B-B14F-4D97-AF65-F5344CB8AC3E}">
        <p14:creationId xmlns:p14="http://schemas.microsoft.com/office/powerpoint/2010/main" val="23281183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E5AAA-604F-0C54-8D96-B25012F563E8}"/>
              </a:ext>
            </a:extLst>
          </p:cNvPr>
          <p:cNvSpPr>
            <a:spLocks noGrp="1"/>
          </p:cNvSpPr>
          <p:nvPr>
            <p:ph type="title"/>
          </p:nvPr>
        </p:nvSpPr>
        <p:spPr>
          <a:xfrm rot="10800000" flipV="1">
            <a:off x="0" y="905293"/>
            <a:ext cx="14378405" cy="45719"/>
          </a:xfrm>
        </p:spPr>
        <p:txBody>
          <a:bodyPr>
            <a:normAutofit fontScale="90000"/>
          </a:bodyPr>
          <a:lstStyle/>
          <a:p>
            <a:r>
              <a:rPr lang="en-GB" b="1" dirty="0" err="1"/>
              <a:t>Bowlby’s</a:t>
            </a:r>
            <a:r>
              <a:rPr lang="en-GB" b="1" dirty="0"/>
              <a:t> Attachment Theory</a:t>
            </a:r>
            <a:br>
              <a:rPr lang="en-GB" b="1" dirty="0"/>
            </a:br>
            <a:endParaRPr lang="en-US" dirty="0"/>
          </a:p>
        </p:txBody>
      </p:sp>
      <p:sp>
        <p:nvSpPr>
          <p:cNvPr id="3" name="Content Placeholder 2">
            <a:extLst>
              <a:ext uri="{FF2B5EF4-FFF2-40B4-BE49-F238E27FC236}">
                <a16:creationId xmlns:a16="http://schemas.microsoft.com/office/drawing/2014/main" id="{C5F6AF6F-BF09-FEC1-BC55-6DB493DE1D1A}"/>
              </a:ext>
            </a:extLst>
          </p:cNvPr>
          <p:cNvSpPr>
            <a:spLocks noGrp="1"/>
          </p:cNvSpPr>
          <p:nvPr>
            <p:ph idx="1"/>
          </p:nvPr>
        </p:nvSpPr>
        <p:spPr/>
        <p:txBody>
          <a:bodyPr vert="horz" lIns="91440" tIns="45720" rIns="91440" bIns="45720" rtlCol="0" anchor="t">
            <a:normAutofit fontScale="62500" lnSpcReduction="20000"/>
          </a:bodyPr>
          <a:lstStyle/>
          <a:p>
            <a:pPr marL="0" indent="0">
              <a:buNone/>
            </a:pPr>
            <a:r>
              <a:rPr lang="en-GB" dirty="0"/>
              <a:t>John </a:t>
            </a:r>
            <a:r>
              <a:rPr lang="en-GB"/>
              <a:t>Bowlby</a:t>
            </a:r>
            <a:r>
              <a:rPr lang="en-GB" dirty="0"/>
              <a:t> believed children have a biological need to develop a close emotional relationship with a caregiver.</a:t>
            </a:r>
            <a:endParaRPr lang="en-US"/>
          </a:p>
          <a:p>
            <a:r>
              <a:rPr lang="en-GB" b="1" dirty="0"/>
              <a:t>Key concepts</a:t>
            </a:r>
          </a:p>
          <a:p>
            <a:r>
              <a:rPr lang="en-GB" dirty="0"/>
              <a:t>Secure attachment</a:t>
            </a:r>
          </a:p>
          <a:p>
            <a:r>
              <a:rPr lang="en-GB" dirty="0"/>
              <a:t>Insecure attachment</a:t>
            </a:r>
          </a:p>
          <a:p>
            <a:r>
              <a:rPr lang="en-GB" dirty="0"/>
              <a:t>Internal working model</a:t>
            </a:r>
          </a:p>
          <a:p>
            <a:r>
              <a:rPr lang="en-GB" dirty="0"/>
              <a:t> </a:t>
            </a:r>
            <a:r>
              <a:rPr lang="en-GB"/>
              <a:t>Monotropy</a:t>
            </a:r>
            <a:endParaRPr lang="en-GB" dirty="0"/>
          </a:p>
          <a:p>
            <a:r>
              <a:rPr lang="en-GB" dirty="0"/>
              <a:t>Sensitive period</a:t>
            </a:r>
          </a:p>
          <a:p>
            <a:r>
              <a:rPr lang="en-GB" dirty="0"/>
              <a:t>Children who experience consistent love and care usually develop confidence and emotional security</a:t>
            </a:r>
          </a:p>
          <a:p>
            <a:pPr marL="0" indent="0">
              <a:buNone/>
            </a:pPr>
            <a:r>
              <a:rPr lang="en-GB" b="1" dirty="0"/>
              <a:t>Citation</a:t>
            </a:r>
            <a:br>
              <a:rPr lang="en-GB" dirty="0"/>
            </a:br>
            <a:r>
              <a:rPr lang="en-GB" dirty="0"/>
              <a:t>(</a:t>
            </a:r>
            <a:r>
              <a:rPr lang="en-GB" err="1"/>
              <a:t>Bowlby</a:t>
            </a:r>
            <a:r>
              <a:rPr lang="en-GB" dirty="0"/>
              <a:t>, 1969) </a:t>
            </a:r>
          </a:p>
          <a:p>
            <a:pPr marL="0" indent="0">
              <a:buNone/>
            </a:pPr>
            <a:r>
              <a:rPr lang="en-GB" b="1" dirty="0"/>
              <a:t>Speaker notes</a:t>
            </a:r>
          </a:p>
          <a:p>
            <a:r>
              <a:rPr lang="en-GB" dirty="0"/>
              <a:t>Bowlby believed attachment is important because children rely on adults for protection and comfort. When children feel safe they become more confident exploring their environment. These early relationships influence future friendships and emotional wellbeing.</a:t>
            </a:r>
          </a:p>
          <a:p>
            <a:endParaRPr lang="en-US" dirty="0"/>
          </a:p>
        </p:txBody>
      </p:sp>
    </p:spTree>
    <p:extLst>
      <p:ext uri="{BB962C8B-B14F-4D97-AF65-F5344CB8AC3E}">
        <p14:creationId xmlns:p14="http://schemas.microsoft.com/office/powerpoint/2010/main" val="8760152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5E892-BF1E-5785-1D84-1D32F7546A44}"/>
              </a:ext>
            </a:extLst>
          </p:cNvPr>
          <p:cNvSpPr>
            <a:spLocks noGrp="1"/>
          </p:cNvSpPr>
          <p:nvPr>
            <p:ph type="title"/>
          </p:nvPr>
        </p:nvSpPr>
        <p:spPr>
          <a:xfrm rot="10800000" flipV="1">
            <a:off x="0" y="341313"/>
            <a:ext cx="10515600" cy="1484312"/>
          </a:xfrm>
        </p:spPr>
        <p:txBody>
          <a:bodyPr/>
          <a:lstStyle/>
          <a:p>
            <a:r>
              <a:rPr lang="en-GB" b="1" dirty="0"/>
              <a:t>Applying </a:t>
            </a:r>
            <a:r>
              <a:rPr lang="en-GB" b="1" dirty="0" err="1"/>
              <a:t>Bowlby’s</a:t>
            </a:r>
            <a:r>
              <a:rPr lang="en-GB" b="1" dirty="0"/>
              <a:t> Theory to Isaac</a:t>
            </a:r>
            <a:br>
              <a:rPr lang="en-GB" b="1" dirty="0"/>
            </a:br>
            <a:endParaRPr lang="en-US" dirty="0"/>
          </a:p>
        </p:txBody>
      </p:sp>
      <p:sp>
        <p:nvSpPr>
          <p:cNvPr id="3" name="Content Placeholder 2">
            <a:extLst>
              <a:ext uri="{FF2B5EF4-FFF2-40B4-BE49-F238E27FC236}">
                <a16:creationId xmlns:a16="http://schemas.microsoft.com/office/drawing/2014/main" id="{94412C10-7BD0-5BB4-F6F1-371501B0E373}"/>
              </a:ext>
            </a:extLst>
          </p:cNvPr>
          <p:cNvSpPr>
            <a:spLocks noGrp="1"/>
          </p:cNvSpPr>
          <p:nvPr>
            <p:ph idx="1"/>
          </p:nvPr>
        </p:nvSpPr>
        <p:spPr/>
        <p:txBody>
          <a:bodyPr vert="horz" lIns="91440" tIns="45720" rIns="91440" bIns="45720" rtlCol="0" anchor="t">
            <a:normAutofit fontScale="55000" lnSpcReduction="20000"/>
          </a:bodyPr>
          <a:lstStyle/>
          <a:p>
            <a:r>
              <a:rPr lang="en-GB" dirty="0"/>
              <a:t>Isaac’s experiences include</a:t>
            </a:r>
          </a:p>
          <a:p>
            <a:r>
              <a:rPr lang="en-GB" dirty="0"/>
              <a:t>mother’s postnatal depression</a:t>
            </a:r>
          </a:p>
          <a:p>
            <a:r>
              <a:rPr lang="en-GB" dirty="0"/>
              <a:t>disrupted childcare</a:t>
            </a:r>
          </a:p>
          <a:p>
            <a:r>
              <a:rPr lang="en-GB" dirty="0"/>
              <a:t>moving home</a:t>
            </a:r>
          </a:p>
          <a:p>
            <a:r>
              <a:rPr lang="en-GB" dirty="0"/>
              <a:t>limited social support</a:t>
            </a:r>
          </a:p>
          <a:p>
            <a:r>
              <a:rPr lang="en-GB" dirty="0"/>
              <a:t>These experiences may have affected his </a:t>
            </a:r>
            <a:r>
              <a:rPr lang="en-GB"/>
              <a:t>attachment. This</a:t>
            </a:r>
            <a:r>
              <a:rPr lang="en-GB" dirty="0"/>
              <a:t> may explain why Isaac:</a:t>
            </a:r>
          </a:p>
          <a:p>
            <a:r>
              <a:rPr lang="en-GB" dirty="0"/>
              <a:t> becomes upset when separated from his mother</a:t>
            </a:r>
          </a:p>
          <a:p>
            <a:r>
              <a:rPr lang="en-GB" dirty="0"/>
              <a:t>avoids group activities</a:t>
            </a:r>
          </a:p>
          <a:p>
            <a:r>
              <a:rPr lang="en-GB" dirty="0"/>
              <a:t>appears withdrawn</a:t>
            </a:r>
          </a:p>
          <a:p>
            <a:r>
              <a:rPr lang="en-GB" dirty="0"/>
              <a:t>struggles to play independently</a:t>
            </a:r>
          </a:p>
          <a:p>
            <a:r>
              <a:rPr lang="en-GB" dirty="0"/>
              <a:t>has delayed language development.</a:t>
            </a:r>
          </a:p>
          <a:p>
            <a:pPr marL="0" indent="0">
              <a:buNone/>
            </a:pPr>
            <a:r>
              <a:rPr lang="en-GB" b="1" dirty="0"/>
              <a:t>Citation</a:t>
            </a:r>
            <a:br>
              <a:rPr lang="en-GB" dirty="0"/>
            </a:br>
            <a:r>
              <a:rPr lang="en-GB" dirty="0"/>
              <a:t>(</a:t>
            </a:r>
            <a:r>
              <a:rPr lang="en-GB" err="1"/>
              <a:t>Bowlby</a:t>
            </a:r>
            <a:r>
              <a:rPr lang="en-GB" dirty="0"/>
              <a:t>, 1969; Ainsworth et al., 1978) </a:t>
            </a:r>
          </a:p>
          <a:p>
            <a:pPr marL="0" indent="0">
              <a:buNone/>
            </a:pPr>
            <a:r>
              <a:rPr lang="en-GB" b="1" dirty="0"/>
              <a:t>Speaker notes</a:t>
            </a:r>
          </a:p>
          <a:p>
            <a:r>
              <a:rPr lang="en-GB"/>
              <a:t>Bowlby</a:t>
            </a:r>
            <a:r>
              <a:rPr lang="en-GB" dirty="0"/>
              <a:t> argued children need consistent caregivers. Isaac has experienced several disruptions during important developmental years. This may have reduced his confidence and affected his ability to trust new adults and children.</a:t>
            </a:r>
          </a:p>
          <a:p>
            <a:endParaRPr lang="en-US" dirty="0"/>
          </a:p>
        </p:txBody>
      </p:sp>
    </p:spTree>
    <p:extLst>
      <p:ext uri="{BB962C8B-B14F-4D97-AF65-F5344CB8AC3E}">
        <p14:creationId xmlns:p14="http://schemas.microsoft.com/office/powerpoint/2010/main" val="3317799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F574D-34F5-65C1-BE99-844EB7CDAA3C}"/>
              </a:ext>
            </a:extLst>
          </p:cNvPr>
          <p:cNvSpPr>
            <a:spLocks noGrp="1"/>
          </p:cNvSpPr>
          <p:nvPr>
            <p:ph type="title"/>
          </p:nvPr>
        </p:nvSpPr>
        <p:spPr/>
        <p:txBody>
          <a:bodyPr/>
          <a:lstStyle/>
          <a:p>
            <a:r>
              <a:rPr lang="en-GB" b="1" dirty="0"/>
              <a:t>Nature and Nurture</a:t>
            </a:r>
            <a:br>
              <a:rPr lang="en-GB" b="1" dirty="0"/>
            </a:br>
            <a:endParaRPr lang="en-US" dirty="0"/>
          </a:p>
        </p:txBody>
      </p:sp>
      <p:sp>
        <p:nvSpPr>
          <p:cNvPr id="3" name="Content Placeholder 2">
            <a:extLst>
              <a:ext uri="{FF2B5EF4-FFF2-40B4-BE49-F238E27FC236}">
                <a16:creationId xmlns:a16="http://schemas.microsoft.com/office/drawing/2014/main" id="{9A927D6E-6383-5747-9974-26D456CA5AE7}"/>
              </a:ext>
            </a:extLst>
          </p:cNvPr>
          <p:cNvSpPr>
            <a:spLocks noGrp="1"/>
          </p:cNvSpPr>
          <p:nvPr>
            <p:ph idx="1"/>
          </p:nvPr>
        </p:nvSpPr>
        <p:spPr/>
        <p:txBody>
          <a:bodyPr vert="horz" lIns="91440" tIns="45720" rIns="91440" bIns="45720" rtlCol="0" anchor="t">
            <a:normAutofit fontScale="47500" lnSpcReduction="20000"/>
          </a:bodyPr>
          <a:lstStyle/>
          <a:p>
            <a:r>
              <a:rPr lang="en-GB" dirty="0"/>
              <a:t>Isaac’s development has probably been influenced by both biological and environmental factors.</a:t>
            </a:r>
          </a:p>
          <a:p>
            <a:r>
              <a:rPr lang="en-GB" b="1" dirty="0"/>
              <a:t>Nature</a:t>
            </a:r>
          </a:p>
          <a:p>
            <a:r>
              <a:rPr lang="en-GB" dirty="0"/>
              <a:t>temperament</a:t>
            </a:r>
          </a:p>
          <a:p>
            <a:r>
              <a:rPr lang="en-GB" dirty="0"/>
              <a:t>early brain development</a:t>
            </a:r>
          </a:p>
          <a:p>
            <a:r>
              <a:rPr lang="en-GB" dirty="0"/>
              <a:t>genetic characteristics</a:t>
            </a:r>
          </a:p>
          <a:p>
            <a:r>
              <a:rPr lang="en-GB" b="1" dirty="0"/>
              <a:t>Nurture</a:t>
            </a:r>
          </a:p>
          <a:p>
            <a:r>
              <a:rPr lang="en-GB" dirty="0"/>
              <a:t>mother’s mental health</a:t>
            </a:r>
          </a:p>
          <a:p>
            <a:r>
              <a:rPr lang="en-GB" dirty="0"/>
              <a:t>inconsistent childcare</a:t>
            </a:r>
          </a:p>
          <a:p>
            <a:r>
              <a:rPr lang="en-GB" dirty="0"/>
              <a:t>family relocation</a:t>
            </a:r>
          </a:p>
          <a:p>
            <a:r>
              <a:rPr lang="en-GB" dirty="0"/>
              <a:t>limited social interaction</a:t>
            </a:r>
          </a:p>
          <a:p>
            <a:r>
              <a:rPr lang="en-GB"/>
              <a:t>The environmental influences appear to have had the greatest impact on Isaac.</a:t>
            </a:r>
          </a:p>
          <a:p>
            <a:r>
              <a:rPr lang="en-GB" b="1"/>
              <a:t>Citation</a:t>
            </a:r>
            <a:endParaRPr lang="en-GB"/>
          </a:p>
          <a:p>
            <a:pPr marL="0" indent="0">
              <a:buNone/>
            </a:pPr>
            <a:r>
              <a:rPr lang="en-GB"/>
              <a:t>(Bronfenbrenner, 1979) </a:t>
            </a:r>
          </a:p>
          <a:p>
            <a:pPr marL="0" indent="0">
              <a:buNone/>
            </a:pPr>
            <a:r>
              <a:rPr lang="en-GB" b="1" dirty="0"/>
              <a:t>Speaker notes</a:t>
            </a:r>
          </a:p>
          <a:p>
            <a:r>
              <a:rPr lang="en-GB" dirty="0"/>
              <a:t>Although children are born with different personalities, their environment strongly influences development. Isaac’s difficult experiences may have increased his emotional insecurity and affected his language and social skills.</a:t>
            </a:r>
          </a:p>
          <a:p>
            <a:endParaRPr lang="en-US" dirty="0"/>
          </a:p>
        </p:txBody>
      </p:sp>
    </p:spTree>
    <p:extLst>
      <p:ext uri="{BB962C8B-B14F-4D97-AF65-F5344CB8AC3E}">
        <p14:creationId xmlns:p14="http://schemas.microsoft.com/office/powerpoint/2010/main" val="14998306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56660-43D1-7BC1-837B-8129EDC15C6C}"/>
              </a:ext>
            </a:extLst>
          </p:cNvPr>
          <p:cNvSpPr>
            <a:spLocks noGrp="1"/>
          </p:cNvSpPr>
          <p:nvPr>
            <p:ph type="title"/>
          </p:nvPr>
        </p:nvSpPr>
        <p:spPr/>
        <p:txBody>
          <a:bodyPr/>
          <a:lstStyle/>
          <a:p>
            <a:r>
              <a:rPr lang="en-GB" b="1" dirty="0"/>
              <a:t>Support Plan</a:t>
            </a:r>
            <a:br>
              <a:rPr lang="en-GB" b="1" dirty="0"/>
            </a:br>
            <a:endParaRPr lang="en-US" dirty="0"/>
          </a:p>
        </p:txBody>
      </p:sp>
      <p:sp>
        <p:nvSpPr>
          <p:cNvPr id="3" name="Content Placeholder 2">
            <a:extLst>
              <a:ext uri="{FF2B5EF4-FFF2-40B4-BE49-F238E27FC236}">
                <a16:creationId xmlns:a16="http://schemas.microsoft.com/office/drawing/2014/main" id="{366109AC-9E0B-A688-5475-E4C006378CD5}"/>
              </a:ext>
            </a:extLst>
          </p:cNvPr>
          <p:cNvSpPr>
            <a:spLocks noGrp="1"/>
          </p:cNvSpPr>
          <p:nvPr>
            <p:ph idx="1"/>
          </p:nvPr>
        </p:nvSpPr>
        <p:spPr>
          <a:xfrm>
            <a:off x="994610" y="1027906"/>
            <a:ext cx="11328400" cy="5497477"/>
          </a:xfrm>
        </p:spPr>
        <p:txBody>
          <a:bodyPr vert="horz" lIns="91440" tIns="45720" rIns="91440" bIns="45720" rtlCol="0" anchor="t">
            <a:noAutofit/>
          </a:bodyPr>
          <a:lstStyle/>
          <a:p>
            <a:r>
              <a:rPr lang="en-GB" sz="1800" dirty="0"/>
              <a:t>To support Isaac, professionals should provide</a:t>
            </a:r>
          </a:p>
          <a:p>
            <a:r>
              <a:rPr lang="en-GB" sz="1800" b="1" dirty="0"/>
              <a:t>Attachment-based support</a:t>
            </a:r>
          </a:p>
          <a:p>
            <a:r>
              <a:rPr lang="en-GB" sz="1800" dirty="0"/>
              <a:t>Assign a consistent key worker.</a:t>
            </a:r>
          </a:p>
          <a:p>
            <a:r>
              <a:rPr lang="en-GB" sz="1800" b="1" dirty="0"/>
              <a:t>Play opportunities</a:t>
            </a:r>
          </a:p>
          <a:p>
            <a:r>
              <a:rPr lang="en-GB" sz="1800" dirty="0"/>
              <a:t>Small group play activities.</a:t>
            </a:r>
          </a:p>
          <a:p>
            <a:r>
              <a:rPr lang="en-GB" sz="1800" b="1" dirty="0"/>
              <a:t>Language development</a:t>
            </a:r>
          </a:p>
          <a:p>
            <a:r>
              <a:rPr lang="en-GB" sz="1800" dirty="0"/>
              <a:t>Daily reading</a:t>
            </a:r>
          </a:p>
          <a:p>
            <a:r>
              <a:rPr lang="en-GB" sz="1800" dirty="0"/>
              <a:t>Storytelling</a:t>
            </a:r>
          </a:p>
          <a:p>
            <a:r>
              <a:rPr lang="en-GB" sz="1800" dirty="0"/>
              <a:t>Songs</a:t>
            </a:r>
          </a:p>
          <a:p>
            <a:r>
              <a:rPr lang="en-GB" sz="1800" dirty="0"/>
              <a:t>Open conversations</a:t>
            </a:r>
          </a:p>
          <a:p>
            <a:r>
              <a:rPr lang="en-GB" sz="1800" b="1" dirty="0"/>
              <a:t>Parent support</a:t>
            </a:r>
          </a:p>
          <a:p>
            <a:r>
              <a:rPr lang="en-GB" sz="1800" dirty="0"/>
              <a:t>Support for mother’s mental health.</a:t>
            </a:r>
          </a:p>
          <a:p>
            <a:r>
              <a:rPr lang="en-GB" sz="1800" dirty="0"/>
              <a:t>Encourage positive parent-child interaction.</a:t>
            </a:r>
          </a:p>
          <a:p>
            <a:endParaRPr lang="en-GB" sz="1800" dirty="0"/>
          </a:p>
        </p:txBody>
      </p:sp>
    </p:spTree>
    <p:extLst>
      <p:ext uri="{BB962C8B-B14F-4D97-AF65-F5344CB8AC3E}">
        <p14:creationId xmlns:p14="http://schemas.microsoft.com/office/powerpoint/2010/main" val="973000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6D8489-95CF-3C73-24DD-1084FB44EB72}"/>
              </a:ext>
            </a:extLst>
          </p:cNvPr>
          <p:cNvSpPr>
            <a:spLocks noGrp="1"/>
          </p:cNvSpPr>
          <p:nvPr>
            <p:ph idx="1"/>
          </p:nvPr>
        </p:nvSpPr>
        <p:spPr>
          <a:xfrm>
            <a:off x="627743" y="983797"/>
            <a:ext cx="10726057" cy="5193166"/>
          </a:xfrm>
        </p:spPr>
        <p:txBody>
          <a:bodyPr vert="horz" lIns="91440" tIns="45720" rIns="91440" bIns="45720" rtlCol="0" anchor="t">
            <a:normAutofit fontScale="62500" lnSpcReduction="20000"/>
          </a:bodyPr>
          <a:lstStyle/>
          <a:p>
            <a:r>
              <a:rPr lang="en-GB" sz="2600" b="1"/>
              <a:t>Multi-agency working</a:t>
            </a:r>
            <a:endParaRPr lang="en-US" sz="2600"/>
          </a:p>
          <a:p>
            <a:r>
              <a:rPr lang="en-GB" sz="2600"/>
              <a:t>Children’s Centre</a:t>
            </a:r>
            <a:endParaRPr lang="en-US" sz="2600"/>
          </a:p>
          <a:p>
            <a:r>
              <a:rPr lang="en-GB" sz="2600"/>
              <a:t>Speech and Language Therapist</a:t>
            </a:r>
            <a:endParaRPr lang="en-US" sz="2600"/>
          </a:p>
          <a:p>
            <a:r>
              <a:rPr lang="en-GB" sz="2600"/>
              <a:t>Health Visitor</a:t>
            </a:r>
            <a:endParaRPr lang="en-US" sz="2600"/>
          </a:p>
          <a:p>
            <a:r>
              <a:rPr lang="en-GB" sz="2600"/>
              <a:t>Family Support Worker</a:t>
            </a:r>
            <a:endParaRPr lang="en-US" sz="2600"/>
          </a:p>
          <a:p>
            <a:r>
              <a:rPr lang="en-GB" sz="2600" b="1"/>
              <a:t>Emotional regulation</a:t>
            </a:r>
            <a:endParaRPr lang="en-US" sz="2600"/>
          </a:p>
          <a:p>
            <a:r>
              <a:rPr lang="en-GB" sz="2600"/>
              <a:t>Visual routines</a:t>
            </a:r>
            <a:endParaRPr lang="en-US" sz="2600"/>
          </a:p>
          <a:p>
            <a:r>
              <a:rPr lang="en-GB" sz="2600"/>
              <a:t>Emotion cards</a:t>
            </a:r>
            <a:endParaRPr lang="en-US" sz="2600"/>
          </a:p>
          <a:p>
            <a:r>
              <a:rPr lang="en-GB" sz="2600"/>
              <a:t>Praise</a:t>
            </a:r>
            <a:endParaRPr lang="en-US" sz="2600"/>
          </a:p>
          <a:p>
            <a:r>
              <a:rPr lang="en-GB" sz="2600"/>
              <a:t>Predictable daily routines</a:t>
            </a:r>
            <a:endParaRPr lang="en-US" sz="2600"/>
          </a:p>
          <a:p>
            <a:pPr marL="0" indent="0">
              <a:buNone/>
            </a:pPr>
            <a:r>
              <a:rPr lang="en-GB" sz="2600" b="1"/>
              <a:t>Citation</a:t>
            </a:r>
            <a:br>
              <a:rPr lang="en-GB" sz="2600" b="1" dirty="0"/>
            </a:br>
            <a:r>
              <a:rPr lang="en-GB" sz="2600" b="1"/>
              <a:t>(NICE, 2020) </a:t>
            </a:r>
            <a:endParaRPr lang="en-US" sz="2600"/>
          </a:p>
          <a:p>
            <a:pPr marL="0" indent="0">
              <a:buNone/>
            </a:pPr>
            <a:r>
              <a:rPr lang="en-GB" sz="2600" b="1"/>
              <a:t>Speaker notes</a:t>
            </a:r>
            <a:endParaRPr lang="en-US" sz="2600"/>
          </a:p>
          <a:p>
            <a:pPr marL="0" indent="0">
              <a:buNone/>
            </a:pPr>
            <a:r>
              <a:rPr lang="en-GB" sz="2600"/>
              <a:t>Every recommendation links back to Bowlby’s theory. Building secure relationships will help Isaac feel safe enough to explore, communicate and learn.</a:t>
            </a:r>
            <a:endParaRPr lang="en-US" sz="2600"/>
          </a:p>
          <a:p>
            <a:pPr marL="0" indent="0">
              <a:buNone/>
            </a:pPr>
            <a:br>
              <a:rPr lang="en-US" dirty="0"/>
            </a:br>
            <a:endParaRPr lang="en-US" sz="5100"/>
          </a:p>
        </p:txBody>
      </p:sp>
    </p:spTree>
    <p:extLst>
      <p:ext uri="{BB962C8B-B14F-4D97-AF65-F5344CB8AC3E}">
        <p14:creationId xmlns:p14="http://schemas.microsoft.com/office/powerpoint/2010/main" val="34359948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FE580-61B5-60E7-A869-17B14792CC8F}"/>
              </a:ext>
            </a:extLst>
          </p:cNvPr>
          <p:cNvSpPr>
            <a:spLocks noGrp="1"/>
          </p:cNvSpPr>
          <p:nvPr>
            <p:ph type="title"/>
          </p:nvPr>
        </p:nvSpPr>
        <p:spPr/>
        <p:txBody>
          <a:bodyPr/>
          <a:lstStyle/>
          <a:p>
            <a:r>
              <a:rPr lang="en-GB" b="1" dirty="0"/>
              <a:t>Critical Evaluation</a:t>
            </a:r>
            <a:br>
              <a:rPr lang="en-GB" b="1" dirty="0"/>
            </a:br>
            <a:endParaRPr lang="en-US" dirty="0"/>
          </a:p>
        </p:txBody>
      </p:sp>
      <p:sp>
        <p:nvSpPr>
          <p:cNvPr id="3" name="Content Placeholder 2">
            <a:extLst>
              <a:ext uri="{FF2B5EF4-FFF2-40B4-BE49-F238E27FC236}">
                <a16:creationId xmlns:a16="http://schemas.microsoft.com/office/drawing/2014/main" id="{131A0A8D-5184-C759-5CE8-BA4D2197A506}"/>
              </a:ext>
            </a:extLst>
          </p:cNvPr>
          <p:cNvSpPr>
            <a:spLocks noGrp="1"/>
          </p:cNvSpPr>
          <p:nvPr>
            <p:ph idx="1"/>
          </p:nvPr>
        </p:nvSpPr>
        <p:spPr/>
        <p:txBody>
          <a:bodyPr>
            <a:normAutofit fontScale="55000" lnSpcReduction="20000"/>
          </a:bodyPr>
          <a:lstStyle/>
          <a:p>
            <a:r>
              <a:rPr lang="en-GB" b="1" dirty="0"/>
              <a:t>Strengths</a:t>
            </a:r>
          </a:p>
          <a:p>
            <a:r>
              <a:rPr lang="en-GB" dirty="0"/>
              <a:t>✔ Explains emotional development well.</a:t>
            </a:r>
          </a:p>
          <a:p>
            <a:r>
              <a:rPr lang="en-GB" dirty="0"/>
              <a:t>✔ Supported by research.</a:t>
            </a:r>
          </a:p>
          <a:p>
            <a:r>
              <a:rPr lang="en-GB" dirty="0"/>
              <a:t>✔ Widely used in early years practice.</a:t>
            </a:r>
          </a:p>
          <a:p>
            <a:r>
              <a:rPr lang="en-GB" dirty="0"/>
              <a:t>✔ Encourages early intervention.</a:t>
            </a:r>
          </a:p>
          <a:p>
            <a:r>
              <a:rPr lang="en-GB" b="1" dirty="0"/>
              <a:t>Limitations</a:t>
            </a:r>
          </a:p>
          <a:p>
            <a:r>
              <a:rPr lang="en-GB" dirty="0"/>
              <a:t>✖ Focuses mainly on one attachment figure.</a:t>
            </a:r>
          </a:p>
          <a:p>
            <a:r>
              <a:rPr lang="en-GB" dirty="0"/>
              <a:t>✖ Does not fully consider different family structures.</a:t>
            </a:r>
          </a:p>
          <a:p>
            <a:r>
              <a:rPr lang="en-GB" dirty="0"/>
              <a:t>✖ Gives less attention to cultural differences.</a:t>
            </a:r>
          </a:p>
          <a:p>
            <a:r>
              <a:rPr lang="en-GB" dirty="0"/>
              <a:t>✖ Children can recover from early difficulties through positive later experiences.</a:t>
            </a:r>
          </a:p>
          <a:p>
            <a:r>
              <a:rPr lang="en-GB" dirty="0"/>
              <a:t>Overall, </a:t>
            </a:r>
            <a:r>
              <a:rPr lang="en-GB" dirty="0" err="1"/>
              <a:t>Bowlby’s</a:t>
            </a:r>
            <a:r>
              <a:rPr lang="en-GB" dirty="0"/>
              <a:t> theory remains useful but should be combined with other theories when planning support.</a:t>
            </a:r>
          </a:p>
          <a:p>
            <a:r>
              <a:rPr lang="en-GB" b="1" dirty="0"/>
              <a:t>Citation</a:t>
            </a:r>
            <a:br>
              <a:rPr lang="en-GB" dirty="0"/>
            </a:br>
            <a:r>
              <a:rPr lang="en-GB" dirty="0"/>
              <a:t>(Rutter, 1981) </a:t>
            </a:r>
          </a:p>
          <a:p>
            <a:r>
              <a:rPr lang="en-GB" b="1" dirty="0"/>
              <a:t>Speaker notes</a:t>
            </a:r>
          </a:p>
          <a:p>
            <a:r>
              <a:rPr lang="en-GB" dirty="0"/>
              <a:t>Although </a:t>
            </a:r>
            <a:r>
              <a:rPr lang="en-GB" dirty="0" err="1"/>
              <a:t>Bowlby’s</a:t>
            </a:r>
            <a:r>
              <a:rPr lang="en-GB" dirty="0"/>
              <a:t> theory is influential, it is not perfect. Many children form secure attachments with several adults. Professionals should consider each child’s individual circumstances.</a:t>
            </a:r>
          </a:p>
          <a:p>
            <a:endParaRPr lang="en-US" dirty="0"/>
          </a:p>
        </p:txBody>
      </p:sp>
    </p:spTree>
    <p:extLst>
      <p:ext uri="{BB962C8B-B14F-4D97-AF65-F5344CB8AC3E}">
        <p14:creationId xmlns:p14="http://schemas.microsoft.com/office/powerpoint/2010/main" val="2689137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C7EB4-F80F-E048-1817-CB0B7670B701}"/>
              </a:ext>
            </a:extLst>
          </p:cNvPr>
          <p:cNvSpPr>
            <a:spLocks noGrp="1"/>
          </p:cNvSpPr>
          <p:nvPr>
            <p:ph type="title"/>
          </p:nvPr>
        </p:nvSpPr>
        <p:spPr/>
        <p:txBody>
          <a:bodyPr/>
          <a:lstStyle/>
          <a:p>
            <a:r>
              <a:rPr lang="en-GB" b="1" dirty="0"/>
              <a:t>Conclusion</a:t>
            </a:r>
            <a:br>
              <a:rPr lang="en-GB" b="1" dirty="0"/>
            </a:br>
            <a:endParaRPr lang="en-US" dirty="0"/>
          </a:p>
        </p:txBody>
      </p:sp>
      <p:sp>
        <p:nvSpPr>
          <p:cNvPr id="3" name="Content Placeholder 2">
            <a:extLst>
              <a:ext uri="{FF2B5EF4-FFF2-40B4-BE49-F238E27FC236}">
                <a16:creationId xmlns:a16="http://schemas.microsoft.com/office/drawing/2014/main" id="{50256ABC-05F6-ECCE-E582-F249C7885C5C}"/>
              </a:ext>
            </a:extLst>
          </p:cNvPr>
          <p:cNvSpPr>
            <a:spLocks noGrp="1"/>
          </p:cNvSpPr>
          <p:nvPr>
            <p:ph idx="1"/>
          </p:nvPr>
        </p:nvSpPr>
        <p:spPr/>
        <p:txBody>
          <a:bodyPr>
            <a:normAutofit fontScale="92500" lnSpcReduction="10000"/>
          </a:bodyPr>
          <a:lstStyle/>
          <a:p>
            <a:r>
              <a:rPr lang="en-GB" dirty="0" err="1"/>
              <a:t>Bowlby’s</a:t>
            </a:r>
            <a:r>
              <a:rPr lang="en-GB" dirty="0"/>
              <a:t> Attachment Theory helps explain Isaac’s emotional and social development.</a:t>
            </a:r>
          </a:p>
          <a:p>
            <a:r>
              <a:rPr lang="en-GB" dirty="0"/>
              <a:t>His disrupted early experiences may have contributed to</a:t>
            </a:r>
          </a:p>
          <a:p>
            <a:r>
              <a:rPr lang="en-GB" dirty="0"/>
              <a:t>separation anxiety</a:t>
            </a:r>
          </a:p>
          <a:p>
            <a:r>
              <a:rPr lang="en-GB" dirty="0"/>
              <a:t>withdrawn behaviour</a:t>
            </a:r>
          </a:p>
          <a:p>
            <a:r>
              <a:rPr lang="en-GB" dirty="0"/>
              <a:t>language delay</a:t>
            </a:r>
          </a:p>
          <a:p>
            <a:r>
              <a:rPr lang="en-GB" dirty="0"/>
              <a:t>reduced confidence</a:t>
            </a:r>
          </a:p>
          <a:p>
            <a:r>
              <a:rPr lang="en-GB" dirty="0"/>
              <a:t>Providing stable relationships, family support and multi-agency intervention can improve his wellbeing and future development.</a:t>
            </a:r>
          </a:p>
          <a:p>
            <a:r>
              <a:rPr lang="en-GB" dirty="0"/>
              <a:t>Early intervention is essential to help Isaac achieve positive outcomes.</a:t>
            </a:r>
          </a:p>
          <a:p>
            <a:endParaRPr lang="en-US" dirty="0"/>
          </a:p>
        </p:txBody>
      </p:sp>
    </p:spTree>
    <p:extLst>
      <p:ext uri="{BB962C8B-B14F-4D97-AF65-F5344CB8AC3E}">
        <p14:creationId xmlns:p14="http://schemas.microsoft.com/office/powerpoint/2010/main" val="35222265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06FB0-731A-5AC9-8A13-3087FFF9ACD9}"/>
              </a:ext>
            </a:extLst>
          </p:cNvPr>
          <p:cNvSpPr>
            <a:spLocks noGrp="1"/>
          </p:cNvSpPr>
          <p:nvPr>
            <p:ph type="title"/>
          </p:nvPr>
        </p:nvSpPr>
        <p:spPr>
          <a:xfrm>
            <a:off x="0" y="-922338"/>
            <a:ext cx="9458158" cy="4351338"/>
          </a:xfrm>
        </p:spPr>
        <p:txBody>
          <a:bodyPr/>
          <a:lstStyle/>
          <a:p>
            <a:r>
              <a:rPr lang="en-GB" b="1" dirty="0"/>
              <a:t>References (UWTSD Harvard)</a:t>
            </a:r>
            <a:br>
              <a:rPr lang="en-GB" b="1" dirty="0"/>
            </a:br>
            <a:endParaRPr lang="en-US" dirty="0"/>
          </a:p>
        </p:txBody>
      </p:sp>
      <p:sp>
        <p:nvSpPr>
          <p:cNvPr id="3" name="Content Placeholder 2">
            <a:extLst>
              <a:ext uri="{FF2B5EF4-FFF2-40B4-BE49-F238E27FC236}">
                <a16:creationId xmlns:a16="http://schemas.microsoft.com/office/drawing/2014/main" id="{1AC87C60-4D98-A092-BEA1-44571F4C34FD}"/>
              </a:ext>
            </a:extLst>
          </p:cNvPr>
          <p:cNvSpPr>
            <a:spLocks noGrp="1"/>
          </p:cNvSpPr>
          <p:nvPr>
            <p:ph idx="1"/>
          </p:nvPr>
        </p:nvSpPr>
        <p:spPr/>
        <p:txBody>
          <a:bodyPr>
            <a:normAutofit fontScale="92500"/>
          </a:bodyPr>
          <a:lstStyle/>
          <a:p>
            <a:r>
              <a:rPr lang="en-GB" dirty="0" err="1"/>
              <a:t>Bronfenbrenner</a:t>
            </a:r>
            <a:r>
              <a:rPr lang="en-GB" dirty="0"/>
              <a:t>, U. (1979) </a:t>
            </a:r>
            <a:r>
              <a:rPr lang="en-GB" i="1" dirty="0"/>
              <a:t>The Ecology of Human Development.</a:t>
            </a:r>
            <a:r>
              <a:rPr lang="en-GB" dirty="0"/>
              <a:t> Cambridge, MA: Harvard University Press. </a:t>
            </a:r>
          </a:p>
          <a:p>
            <a:r>
              <a:rPr lang="en-GB" dirty="0"/>
              <a:t>Available at:</a:t>
            </a:r>
            <a:r>
              <a:rPr lang="en-GB" dirty="0">
                <a:hlinkClick r:id="rId2"/>
              </a:rPr>
              <a:t>https://books.google.com/books?id=</a:t>
            </a:r>
            <a:r>
              <a:rPr lang="en-GB" dirty="0" err="1">
                <a:hlinkClick r:id="rId2"/>
              </a:rPr>
              <a:t>OCmbzWka6xUC</a:t>
            </a:r>
            <a:endParaRPr lang="en-GB" dirty="0"/>
          </a:p>
          <a:p>
            <a:endParaRPr lang="en-GB" dirty="0"/>
          </a:p>
          <a:p>
            <a:endParaRPr lang="en-GB" dirty="0"/>
          </a:p>
          <a:p>
            <a:r>
              <a:rPr lang="en-GB" dirty="0"/>
              <a:t>National Institute for Health and Care Excellence (2020) </a:t>
            </a:r>
            <a:r>
              <a:rPr lang="en-GB" i="1" dirty="0"/>
              <a:t>Children’s attachment: attachment in children and young people who are adopted from care, in care or at high risk of going into care.</a:t>
            </a:r>
            <a:r>
              <a:rPr lang="en-GB" dirty="0"/>
              <a:t> </a:t>
            </a:r>
          </a:p>
          <a:p>
            <a:r>
              <a:rPr lang="en-GB" dirty="0"/>
              <a:t>Available at:</a:t>
            </a:r>
            <a:br>
              <a:rPr lang="en-GB" dirty="0"/>
            </a:br>
            <a:r>
              <a:rPr lang="en-GB" dirty="0">
                <a:hlinkClick r:id="rId3"/>
              </a:rPr>
              <a:t>https://www.nice.org.uk/guidance/</a:t>
            </a:r>
            <a:r>
              <a:rPr lang="en-GB" dirty="0" err="1">
                <a:hlinkClick r:id="rId3"/>
              </a:rPr>
              <a:t>ng26</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3396974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Bowlby’s Attachment Theory to Understand Isaac’s Development </vt:lpstr>
      <vt:lpstr>Introduction </vt:lpstr>
      <vt:lpstr>Bowlby’s Attachment Theory </vt:lpstr>
      <vt:lpstr>Applying Bowlby’s Theory to Isaac </vt:lpstr>
      <vt:lpstr>Nature and Nurture </vt:lpstr>
      <vt:lpstr>Support Plan </vt:lpstr>
      <vt:lpstr>PowerPoint Presentation</vt:lpstr>
      <vt:lpstr>Critical Evaluation </vt:lpstr>
      <vt:lpstr>Conclusion </vt:lpstr>
      <vt:lpstr>References (UWTSD Harvard)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Bowlby’s Attachment Theory to Understand Isaac’s Development </dc:title>
  <dc:creator>Fatima Bibi (2419139)</dc:creator>
  <cp:lastModifiedBy>Fatima Bibi (2419139)</cp:lastModifiedBy>
  <cp:revision>36</cp:revision>
  <dcterms:created xsi:type="dcterms:W3CDTF">2026-06-18T17:56:21Z</dcterms:created>
  <dcterms:modified xsi:type="dcterms:W3CDTF">2026-06-21T14:10:03Z</dcterms:modified>
</cp:coreProperties>
</file>