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4" d="100"/>
          <a:sy n="84" d="100"/>
        </p:scale>
        <p:origin x="780" y="56"/>
      </p:cViewPr>
      <p:guideLst/>
    </p:cSldViewPr>
  </p:slid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94263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TITLE SLIDE. Introduce yourself and the topic. Say: This presentation critically evaluates social isolation among older people and examines the role of care homes in addressing this growing public health challenge.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SLIDE 3. Walk through the overview. Note that theories and policy appear throughout the presentation.</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SLIDE 2. Cite WHO 2021 for healthy ageing. Fakoya et al. 2020 and Holt-Lunstad 2022 for isolation vs loneliness distinction. Stress that social isolation is an active, addressable risk.</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SLIDE 4. Use ONS 2023 demographic data. Holt-Lunstad 2022 for mortality risk. CQC 2023 for care home context.</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SLIDE 5. Link each theory critically to care home practice. Seminal theorists are paired with recent reviews from 2021 onwards.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SLIDE 6. Note the gap between legal duty and practice. Atkins et al. 2021, Bhatt et al. 2023, Sharman et al. 2022, CQC 2023 all ground this critically.</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SLIDE 7. Cite Moriarty et al. 2021 for home care loneliness. Sleeman et al. 2021 for hospice. Iparraguirre 2022 for funding. Kings Fund 2023 is credible grey literature.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SLIDE 8. Cite Piolatto et al. 2023, Springate and Bhanu 2022, Sommerlad et al. 2021, Fakoya et al. 2020.</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SLIDE 9. Bhatt et al. 2023 for institutional culture. Skills for Care 2023 for vacancies. Simons et al. 2022 for involuntary admission. Marmot et al. 2022 for inequality.</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SLIDE 10. Sommerlad et al. 2021 for dementia risk. Simons et al. 2022 for Continuity Theory link. Atkins et al. 2021 for policy gap. Kings Fund 2023 for funding barrier.</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SLIDE 11. Siette et al. 2021 RCT. Wada et al. 2022 PARO. Sharkey and Sharkey 2021 ethics. Lupton and Maslen 2022 telecare surveillance. NHS England 2023 for hospital reduction stat.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SLIDE 12. Springate and Bhanu 2022 is the primary evaluation source. Link to Activity and Continuity Theories. Care Act 2014 and Sharman et al. 2022 for policy link.</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SLIDE 13. Hendriks et al. 2023 is the primary source. Lupton and Maslen 2022 for ethical critique. NHS England 2023 for UK relevance. Link to Continuity and Activity Theories.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SLIDE 14. Each recommendation has a named source and a named barrier. Sharman 2022, Siette 2021, Sommerlad 2021, Atkins 2021.</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SLIDE 15. Structured table meets Level 6 criterion for identifying barriers and proposing solutions. All sources recent.</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SLIDE 16. Synthesise the argument. Do not repeat the introduction. End with a statement about the moral imperative of ensuring older people live with dignity, connection and choice.</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REFERENCES SLIDE. 27 references, all 2020 onwards. Verbally acknowledge: A full reference list is included in the submitted PowerPoint file.</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6.xml"/><Relationship Id="rId9" Type="http://schemas.openxmlformats.org/officeDocument/2006/relationships/image" Target="../media/image1.png"/></Relationships>
</file>

<file path=ppt/slides/_rels/slide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7.xml"/><Relationship Id="rId9" Type="http://schemas.openxmlformats.org/officeDocument/2006/relationships/image" Target="../media/image1.png"/></Relationships>
</file>

<file path=ppt/slides/_rels/slide8.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9.png"/><Relationship Id="rId5" Type="http://schemas.openxmlformats.org/officeDocument/2006/relationships/image" Target="../media/image2.png"/><Relationship Id="rId4" Type="http://schemas.openxmlformats.org/officeDocument/2006/relationships/notesSlide" Target="../notesSlides/notesSlide8.xml"/><Relationship Id="rId9"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png"/><Relationship Id="rId5" Type="http://schemas.openxmlformats.org/officeDocument/2006/relationships/image" Target="../media/image2.png"/><Relationship Id="rId10" Type="http://schemas.openxmlformats.org/officeDocument/2006/relationships/image" Target="../media/image1.png"/><Relationship Id="rId4" Type="http://schemas.openxmlformats.org/officeDocument/2006/relationships/notesSlide" Target="../notesSlides/notesSlide10.xml"/><Relationship Id="rId9" Type="http://schemas.openxmlformats.org/officeDocument/2006/relationships/image" Target="../media/image11.png"/></Relationships>
</file>

<file path=ppt/slides/_rels/slide1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4.png"/><Relationship Id="rId5" Type="http://schemas.openxmlformats.org/officeDocument/2006/relationships/image" Target="../media/image1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3.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2.png"/><Relationship Id="rId5" Type="http://schemas.openxmlformats.org/officeDocument/2006/relationships/image" Target="../media/image9.png"/><Relationship Id="rId4" Type="http://schemas.openxmlformats.org/officeDocument/2006/relationships/notesSlide" Target="../notesSlides/notesSlide14.xml"/><Relationship Id="rId9"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5" name="Text 3"/>
          <p:cNvSpPr/>
          <p:nvPr/>
        </p:nvSpPr>
        <p:spPr>
          <a:xfrm>
            <a:off x="525780" y="653987"/>
            <a:ext cx="8709660" cy="1793748"/>
          </a:xfrm>
          <a:prstGeom prst="rect">
            <a:avLst/>
          </a:prstGeom>
          <a:noFill/>
          <a:ln/>
        </p:spPr>
        <p:txBody>
          <a:bodyPr wrap="square" lIns="0" tIns="0" rIns="0" bIns="0" rtlCol="0" anchor="ctr"/>
          <a:lstStyle/>
          <a:p>
            <a:pPr algn="just"/>
            <a:r>
              <a:rPr lang="en-US" sz="3200" b="1" dirty="0">
                <a:solidFill>
                  <a:srgbClr val="1A3C34"/>
                </a:solidFill>
                <a:latin typeface="Cambria" pitchFamily="34" charset="0"/>
                <a:ea typeface="Cambria" pitchFamily="34" charset="-122"/>
                <a:cs typeface="Cambria" pitchFamily="34" charset="-120"/>
              </a:rPr>
              <a:t>Social Isolation and the Role of Care Homes</a:t>
            </a:r>
            <a:endParaRPr lang="en-US" sz="3200" dirty="0"/>
          </a:p>
          <a:p>
            <a:pPr marL="0" indent="0" algn="just">
              <a:buNone/>
            </a:pPr>
            <a:r>
              <a:rPr lang="en-US" sz="3200" b="1" dirty="0">
                <a:solidFill>
                  <a:srgbClr val="1A3C34"/>
                </a:solidFill>
                <a:latin typeface="Cambria" pitchFamily="34" charset="0"/>
                <a:ea typeface="Cambria" pitchFamily="34" charset="-122"/>
                <a:cs typeface="Cambria" pitchFamily="34" charset="-120"/>
              </a:rPr>
              <a:t> </a:t>
            </a:r>
            <a:endParaRPr lang="en-US" sz="3200" dirty="0"/>
          </a:p>
        </p:txBody>
      </p:sp>
      <p:sp>
        <p:nvSpPr>
          <p:cNvPr id="8" name="Text 6"/>
          <p:cNvSpPr/>
          <p:nvPr/>
        </p:nvSpPr>
        <p:spPr>
          <a:xfrm>
            <a:off x="1821180" y="2255711"/>
            <a:ext cx="5029200" cy="384048"/>
          </a:xfrm>
          <a:prstGeom prst="rect">
            <a:avLst/>
          </a:prstGeom>
          <a:noFill/>
          <a:ln/>
        </p:spPr>
        <p:txBody>
          <a:bodyPr wrap="square" lIns="0" tIns="0" rIns="0" bIns="0" rtlCol="0" anchor="ctr"/>
          <a:lstStyle/>
          <a:p>
            <a:pPr marL="0" indent="0" algn="ctr">
              <a:buNone/>
            </a:pPr>
            <a:r>
              <a:rPr lang="en-US" i="1" dirty="0">
                <a:solidFill>
                  <a:srgbClr val="1A3C34"/>
                </a:solidFill>
                <a:latin typeface="Cambria" pitchFamily="34" charset="0"/>
                <a:ea typeface="Cambria" pitchFamily="34" charset="-122"/>
              </a:rPr>
              <a:t>By</a:t>
            </a:r>
          </a:p>
          <a:p>
            <a:pPr marL="0" indent="0" algn="ctr">
              <a:buNone/>
            </a:pPr>
            <a:endParaRPr lang="en-US" i="1" dirty="0">
              <a:solidFill>
                <a:srgbClr val="1A3C34"/>
              </a:solidFill>
              <a:latin typeface="Cambria" pitchFamily="34" charset="0"/>
              <a:ea typeface="Cambria" pitchFamily="34" charset="-122"/>
            </a:endParaRPr>
          </a:p>
          <a:p>
            <a:pPr marL="0" indent="0">
              <a:buNone/>
            </a:pPr>
            <a:r>
              <a:rPr lang="en-US" b="1" dirty="0">
                <a:solidFill>
                  <a:srgbClr val="1A3C34"/>
                </a:solidFill>
                <a:latin typeface="Cambria" pitchFamily="34" charset="0"/>
                <a:ea typeface="Cambria" pitchFamily="34" charset="-122"/>
              </a:rPr>
              <a:t>             Olufemi Idowu Afolabi Odubitan </a:t>
            </a:r>
            <a:endParaRPr lang="en-US" sz="1800" dirty="0"/>
          </a:p>
        </p:txBody>
      </p:sp>
      <p:sp>
        <p:nvSpPr>
          <p:cNvPr id="9" name="Text 7"/>
          <p:cNvSpPr/>
          <p:nvPr/>
        </p:nvSpPr>
        <p:spPr>
          <a:xfrm>
            <a:off x="3314700" y="3262217"/>
            <a:ext cx="5029200" cy="256032"/>
          </a:xfrm>
          <a:prstGeom prst="rect">
            <a:avLst/>
          </a:prstGeom>
          <a:noFill/>
          <a:ln/>
        </p:spPr>
        <p:txBody>
          <a:bodyPr wrap="square" lIns="0" tIns="0" rIns="0" bIns="0" rtlCol="0" anchor="ctr"/>
          <a:lstStyle/>
          <a:p>
            <a:pPr marL="0" indent="0">
              <a:buNone/>
            </a:pPr>
            <a:r>
              <a:rPr lang="en-US" sz="1400" b="1" dirty="0">
                <a:solidFill>
                  <a:srgbClr val="000000"/>
                </a:solidFill>
                <a:latin typeface="Cambria" panose="02040503050406030204" pitchFamily="18" charset="0"/>
                <a:ea typeface="Cambria" panose="02040503050406030204" pitchFamily="18" charset="0"/>
              </a:rPr>
              <a:t>Student ID: 2321211</a:t>
            </a:r>
          </a:p>
        </p:txBody>
      </p:sp>
      <p:sp>
        <p:nvSpPr>
          <p:cNvPr id="2" name="Text 6">
            <a:extLst>
              <a:ext uri="{FF2B5EF4-FFF2-40B4-BE49-F238E27FC236}">
                <a16:creationId xmlns:a16="http://schemas.microsoft.com/office/drawing/2014/main" id="{B1F64439-4342-DA1A-416C-1D7D00813354}"/>
              </a:ext>
            </a:extLst>
          </p:cNvPr>
          <p:cNvSpPr/>
          <p:nvPr/>
        </p:nvSpPr>
        <p:spPr>
          <a:xfrm>
            <a:off x="1257300" y="4588764"/>
            <a:ext cx="6347460" cy="384048"/>
          </a:xfrm>
          <a:prstGeom prst="rect">
            <a:avLst/>
          </a:prstGeom>
          <a:noFill/>
          <a:ln/>
        </p:spPr>
        <p:txBody>
          <a:bodyPr wrap="square" lIns="0" tIns="0" rIns="0" bIns="0" rtlCol="0" anchor="ctr"/>
          <a:lstStyle/>
          <a:p>
            <a:pPr marL="0" indent="0" algn="ctr">
              <a:buNone/>
            </a:pPr>
            <a:endParaRPr lang="en-US" sz="1400" i="1" dirty="0">
              <a:solidFill>
                <a:srgbClr val="1A3C34"/>
              </a:solidFill>
              <a:latin typeface="Cambria" pitchFamily="34" charset="0"/>
              <a:ea typeface="Cambria" pitchFamily="34" charset="-122"/>
            </a:endParaRPr>
          </a:p>
          <a:p>
            <a:pPr marL="0" indent="0">
              <a:buNone/>
            </a:pPr>
            <a:r>
              <a:rPr lang="en-US" sz="1400" b="1" dirty="0">
                <a:solidFill>
                  <a:srgbClr val="1A3C34"/>
                </a:solidFill>
                <a:latin typeface="Cambria" pitchFamily="34" charset="0"/>
                <a:ea typeface="Cambria" pitchFamily="34" charset="-122"/>
              </a:rPr>
              <a:t>             Module code and Title:  BMHP6027 | Empowering the Older Person</a:t>
            </a:r>
          </a:p>
          <a:p>
            <a:pPr marL="0" indent="0">
              <a:buNone/>
            </a:pPr>
            <a:endParaRPr lang="en-US" sz="1400" dirty="0"/>
          </a:p>
        </p:txBody>
      </p:sp>
      <p:pic>
        <p:nvPicPr>
          <p:cNvPr id="7" name="Audio 6">
            <a:hlinkClick r:id="" action="ppaction://media"/>
            <a:extLst>
              <a:ext uri="{FF2B5EF4-FFF2-40B4-BE49-F238E27FC236}">
                <a16:creationId xmlns:a16="http://schemas.microsoft.com/office/drawing/2014/main" id="{1CD2BF55-AE95-0250-1F5E-23EFA40DCDC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1703"/>
    </mc:Choice>
    <mc:Fallback>
      <p:transition spd="slow" advTm="217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3">
    <p:bg>
      <p:bgPr>
        <a:solidFill>
          <a:srgbClr val="F8F6F1"/>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A3C34"/>
          </a:solidFill>
          <a:ln w="12700">
            <a:solidFill>
              <a:srgbClr val="1A3C34"/>
            </a:solidFill>
            <a:prstDash val="solid"/>
          </a:ln>
        </p:spPr>
        <p:txBody>
          <a:bodyPr/>
          <a:lstStyle/>
          <a:p>
            <a:endParaRPr lang="en-US"/>
          </a:p>
        </p:txBody>
      </p:sp>
      <p:sp>
        <p:nvSpPr>
          <p:cNvPr id="3" name="Text 1"/>
          <p:cNvSpPr/>
          <p:nvPr/>
        </p:nvSpPr>
        <p:spPr>
          <a:xfrm>
            <a:off x="411480" y="54864"/>
            <a:ext cx="8321040" cy="713232"/>
          </a:xfrm>
          <a:prstGeom prst="rect">
            <a:avLst/>
          </a:prstGeom>
          <a:noFill/>
          <a:ln/>
        </p:spPr>
        <p:txBody>
          <a:bodyPr wrap="square" lIns="0" tIns="0" rIns="0" bIns="0"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Presentation Overview</a:t>
            </a:r>
            <a:endParaRPr lang="en-US" sz="2200" dirty="0"/>
          </a:p>
        </p:txBody>
      </p:sp>
      <p:sp>
        <p:nvSpPr>
          <p:cNvPr id="6" name="Shape 4"/>
          <p:cNvSpPr/>
          <p:nvPr/>
        </p:nvSpPr>
        <p:spPr>
          <a:xfrm>
            <a:off x="274320" y="1005840"/>
            <a:ext cx="4279392" cy="859536"/>
          </a:xfrm>
          <a:prstGeom prst="roundRect">
            <a:avLst>
              <a:gd name="adj" fmla="val 10638"/>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7" name="Shape 5"/>
          <p:cNvSpPr/>
          <p:nvPr/>
        </p:nvSpPr>
        <p:spPr>
          <a:xfrm>
            <a:off x="435864" y="1414821"/>
            <a:ext cx="259080" cy="269748"/>
          </a:xfrm>
          <a:prstGeom prst="roundRect">
            <a:avLst>
              <a:gd name="adj" fmla="val 16667"/>
            </a:avLst>
          </a:prstGeom>
          <a:solidFill>
            <a:srgbClr val="1A3C34"/>
          </a:solidFill>
          <a:ln w="12700">
            <a:solidFill>
              <a:srgbClr val="1A3C34"/>
            </a:solidFill>
            <a:prstDash val="solid"/>
          </a:ln>
        </p:spPr>
        <p:txBody>
          <a:bodyPr/>
          <a:lstStyle/>
          <a:p>
            <a:endParaRPr lang="en-US"/>
          </a:p>
        </p:txBody>
      </p:sp>
      <p:sp>
        <p:nvSpPr>
          <p:cNvPr id="9" name="Text 6"/>
          <p:cNvSpPr/>
          <p:nvPr/>
        </p:nvSpPr>
        <p:spPr>
          <a:xfrm>
            <a:off x="1289304" y="1152144"/>
            <a:ext cx="3520440" cy="274320"/>
          </a:xfrm>
          <a:prstGeom prst="rect">
            <a:avLst/>
          </a:prstGeom>
          <a:noFill/>
          <a:ln/>
        </p:spPr>
        <p:txBody>
          <a:bodyPr wrap="square" lIns="0" tIns="0" rIns="0" bIns="0" rtlCol="0" anchor="ctr"/>
          <a:lstStyle/>
          <a:p>
            <a:pPr marL="0" indent="0">
              <a:buNone/>
            </a:pPr>
            <a:r>
              <a:rPr lang="en-US" sz="1100" b="1" dirty="0">
                <a:solidFill>
                  <a:srgbClr val="1A3C34"/>
                </a:solidFill>
                <a:latin typeface="Cambria" pitchFamily="34" charset="0"/>
                <a:ea typeface="Cambria" pitchFamily="34" charset="-122"/>
                <a:cs typeface="Cambria" pitchFamily="34" charset="-120"/>
              </a:rPr>
              <a:t>The Ageing Population</a:t>
            </a:r>
            <a:endParaRPr lang="en-US" sz="1100" dirty="0"/>
          </a:p>
        </p:txBody>
      </p:sp>
      <p:sp>
        <p:nvSpPr>
          <p:cNvPr id="10" name="Text 7"/>
          <p:cNvSpPr/>
          <p:nvPr/>
        </p:nvSpPr>
        <p:spPr>
          <a:xfrm>
            <a:off x="788670" y="1370076"/>
            <a:ext cx="3634740" cy="402336"/>
          </a:xfrm>
          <a:prstGeom prst="rect">
            <a:avLst/>
          </a:prstGeom>
          <a:noFill/>
          <a:ln/>
        </p:spPr>
        <p:txBody>
          <a:bodyPr wrap="square" lIns="0" tIns="0" rIns="0" bIns="0" rtlCol="0" anchor="ctr"/>
          <a:lstStyle/>
          <a:p>
            <a:pPr marL="0" indent="0" algn="just">
              <a:lnSpc>
                <a:spcPct val="150000"/>
              </a:lnSpc>
              <a:buNone/>
            </a:pPr>
            <a:r>
              <a:rPr lang="en-US" sz="1000" dirty="0">
                <a:solidFill>
                  <a:srgbClr val="6B7B6E"/>
                </a:solidFill>
                <a:latin typeface="Calibri" pitchFamily="34" charset="0"/>
                <a:ea typeface="Calibri" pitchFamily="34" charset="-122"/>
                <a:cs typeface="Calibri" pitchFamily="34" charset="-120"/>
              </a:rPr>
              <a:t>UK demographic trends and the scale of social isolation among older people</a:t>
            </a:r>
            <a:endParaRPr lang="en-US" sz="1000" dirty="0"/>
          </a:p>
        </p:txBody>
      </p:sp>
      <p:sp>
        <p:nvSpPr>
          <p:cNvPr id="11" name="Shape 8"/>
          <p:cNvSpPr/>
          <p:nvPr/>
        </p:nvSpPr>
        <p:spPr>
          <a:xfrm>
            <a:off x="274320" y="1938528"/>
            <a:ext cx="4279392" cy="859536"/>
          </a:xfrm>
          <a:prstGeom prst="roundRect">
            <a:avLst>
              <a:gd name="adj" fmla="val 10638"/>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12" name="Shape 9"/>
          <p:cNvSpPr/>
          <p:nvPr/>
        </p:nvSpPr>
        <p:spPr>
          <a:xfrm>
            <a:off x="420624" y="2238756"/>
            <a:ext cx="246888" cy="274320"/>
          </a:xfrm>
          <a:prstGeom prst="roundRect">
            <a:avLst>
              <a:gd name="adj" fmla="val 16667"/>
            </a:avLst>
          </a:prstGeom>
          <a:solidFill>
            <a:srgbClr val="1A3C34"/>
          </a:solidFill>
          <a:ln w="12700">
            <a:solidFill>
              <a:srgbClr val="1A3C34"/>
            </a:solidFill>
            <a:prstDash val="solid"/>
          </a:ln>
        </p:spPr>
        <p:txBody>
          <a:bodyPr/>
          <a:lstStyle/>
          <a:p>
            <a:endParaRPr lang="en-US"/>
          </a:p>
        </p:txBody>
      </p:sp>
      <p:sp>
        <p:nvSpPr>
          <p:cNvPr id="14" name="Text 10"/>
          <p:cNvSpPr/>
          <p:nvPr/>
        </p:nvSpPr>
        <p:spPr>
          <a:xfrm>
            <a:off x="1280160" y="2005584"/>
            <a:ext cx="3520440" cy="274320"/>
          </a:xfrm>
          <a:prstGeom prst="rect">
            <a:avLst/>
          </a:prstGeom>
          <a:noFill/>
          <a:ln/>
        </p:spPr>
        <p:txBody>
          <a:bodyPr wrap="square" lIns="0" tIns="0" rIns="0" bIns="0" rtlCol="0" anchor="ctr"/>
          <a:lstStyle/>
          <a:p>
            <a:pPr marL="0" indent="0">
              <a:buNone/>
            </a:pPr>
            <a:r>
              <a:rPr lang="en-US" sz="1100" b="1" dirty="0">
                <a:solidFill>
                  <a:srgbClr val="1A3C34"/>
                </a:solidFill>
                <a:latin typeface="Cambria" pitchFamily="34" charset="0"/>
                <a:ea typeface="Cambria" pitchFamily="34" charset="-122"/>
                <a:cs typeface="Cambria" pitchFamily="34" charset="-120"/>
              </a:rPr>
              <a:t>Theoretical Frameworks</a:t>
            </a:r>
            <a:endParaRPr lang="en-US" sz="1100" dirty="0"/>
          </a:p>
        </p:txBody>
      </p:sp>
      <p:sp>
        <p:nvSpPr>
          <p:cNvPr id="15" name="Text 11"/>
          <p:cNvSpPr/>
          <p:nvPr/>
        </p:nvSpPr>
        <p:spPr>
          <a:xfrm>
            <a:off x="850392" y="2253996"/>
            <a:ext cx="3520440" cy="402336"/>
          </a:xfrm>
          <a:prstGeom prst="rect">
            <a:avLst/>
          </a:prstGeom>
          <a:noFill/>
          <a:ln/>
        </p:spPr>
        <p:txBody>
          <a:bodyPr wrap="square" lIns="0" tIns="0" rIns="0" bIns="0" rtlCol="0" anchor="ctr"/>
          <a:lstStyle/>
          <a:p>
            <a:pPr marL="0" indent="0">
              <a:lnSpc>
                <a:spcPct val="150000"/>
              </a:lnSpc>
              <a:buNone/>
            </a:pPr>
            <a:r>
              <a:rPr lang="en-US" sz="1000" dirty="0">
                <a:solidFill>
                  <a:srgbClr val="6B7B6E"/>
                </a:solidFill>
                <a:latin typeface="Calibri" pitchFamily="34" charset="0"/>
                <a:ea typeface="Calibri" pitchFamily="34" charset="-122"/>
                <a:cs typeface="Calibri" pitchFamily="34" charset="-120"/>
              </a:rPr>
              <a:t>Key ageing theories and their application to social isolation in care settings</a:t>
            </a:r>
            <a:endParaRPr lang="en-US" sz="1000" dirty="0"/>
          </a:p>
        </p:txBody>
      </p:sp>
      <p:sp>
        <p:nvSpPr>
          <p:cNvPr id="16" name="Shape 12"/>
          <p:cNvSpPr/>
          <p:nvPr/>
        </p:nvSpPr>
        <p:spPr>
          <a:xfrm>
            <a:off x="274320" y="2916936"/>
            <a:ext cx="4279392" cy="859536"/>
          </a:xfrm>
          <a:prstGeom prst="roundRect">
            <a:avLst>
              <a:gd name="adj" fmla="val 10638"/>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17" name="Shape 13"/>
          <p:cNvSpPr/>
          <p:nvPr/>
        </p:nvSpPr>
        <p:spPr>
          <a:xfrm>
            <a:off x="411480" y="3219237"/>
            <a:ext cx="283464" cy="274320"/>
          </a:xfrm>
          <a:prstGeom prst="roundRect">
            <a:avLst>
              <a:gd name="adj" fmla="val 16667"/>
            </a:avLst>
          </a:prstGeom>
          <a:solidFill>
            <a:srgbClr val="1A3C34"/>
          </a:solidFill>
          <a:ln w="12700">
            <a:solidFill>
              <a:srgbClr val="1A3C34"/>
            </a:solidFill>
            <a:prstDash val="solid"/>
          </a:ln>
        </p:spPr>
        <p:txBody>
          <a:bodyPr/>
          <a:lstStyle/>
          <a:p>
            <a:endParaRPr lang="en-US"/>
          </a:p>
        </p:txBody>
      </p:sp>
      <p:sp>
        <p:nvSpPr>
          <p:cNvPr id="19" name="Text 14"/>
          <p:cNvSpPr/>
          <p:nvPr/>
        </p:nvSpPr>
        <p:spPr>
          <a:xfrm>
            <a:off x="1468161" y="2999232"/>
            <a:ext cx="3520440" cy="274320"/>
          </a:xfrm>
          <a:prstGeom prst="rect">
            <a:avLst/>
          </a:prstGeom>
          <a:noFill/>
          <a:ln/>
        </p:spPr>
        <p:txBody>
          <a:bodyPr wrap="square" lIns="0" tIns="0" rIns="0" bIns="0" rtlCol="0" anchor="ctr"/>
          <a:lstStyle/>
          <a:p>
            <a:pPr marL="0" indent="0">
              <a:buNone/>
            </a:pPr>
            <a:r>
              <a:rPr lang="en-US" sz="1100" b="1" dirty="0">
                <a:solidFill>
                  <a:srgbClr val="1A3C34"/>
                </a:solidFill>
                <a:latin typeface="Cambria" pitchFamily="34" charset="0"/>
                <a:ea typeface="Cambria" pitchFamily="34" charset="-122"/>
                <a:cs typeface="Cambria" pitchFamily="34" charset="-120"/>
              </a:rPr>
              <a:t>Policy and Legislation</a:t>
            </a:r>
            <a:endParaRPr lang="en-US" sz="1100" dirty="0"/>
          </a:p>
        </p:txBody>
      </p:sp>
      <p:sp>
        <p:nvSpPr>
          <p:cNvPr id="20" name="Text 15"/>
          <p:cNvSpPr/>
          <p:nvPr/>
        </p:nvSpPr>
        <p:spPr>
          <a:xfrm>
            <a:off x="881848" y="3252216"/>
            <a:ext cx="3520440" cy="402336"/>
          </a:xfrm>
          <a:prstGeom prst="rect">
            <a:avLst/>
          </a:prstGeom>
          <a:noFill/>
          <a:ln/>
        </p:spPr>
        <p:txBody>
          <a:bodyPr wrap="square" lIns="0" tIns="0" rIns="0" bIns="0" rtlCol="0" anchor="ctr"/>
          <a:lstStyle/>
          <a:p>
            <a:pPr marL="0" indent="0">
              <a:lnSpc>
                <a:spcPct val="150000"/>
              </a:lnSpc>
              <a:buNone/>
            </a:pPr>
            <a:r>
              <a:rPr lang="en-US" sz="1000" dirty="0">
                <a:solidFill>
                  <a:srgbClr val="6B7B6E"/>
                </a:solidFill>
                <a:latin typeface="Calibri" pitchFamily="34" charset="0"/>
                <a:ea typeface="Calibri" pitchFamily="34" charset="-122"/>
                <a:cs typeface="Calibri" pitchFamily="34" charset="-120"/>
              </a:rPr>
              <a:t>Care Act 2014, Equality Act 2010, NHS Long Term Plan and Human Rights Act 1998</a:t>
            </a:r>
            <a:endParaRPr lang="en-US" sz="1000" dirty="0"/>
          </a:p>
        </p:txBody>
      </p:sp>
      <p:sp>
        <p:nvSpPr>
          <p:cNvPr id="21" name="Shape 16"/>
          <p:cNvSpPr/>
          <p:nvPr/>
        </p:nvSpPr>
        <p:spPr>
          <a:xfrm>
            <a:off x="274320" y="3895344"/>
            <a:ext cx="4279392" cy="859536"/>
          </a:xfrm>
          <a:prstGeom prst="roundRect">
            <a:avLst>
              <a:gd name="adj" fmla="val 10638"/>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22" name="Shape 17"/>
          <p:cNvSpPr/>
          <p:nvPr/>
        </p:nvSpPr>
        <p:spPr>
          <a:xfrm>
            <a:off x="420624" y="4172712"/>
            <a:ext cx="274320" cy="274320"/>
          </a:xfrm>
          <a:prstGeom prst="roundRect">
            <a:avLst>
              <a:gd name="adj" fmla="val 16667"/>
            </a:avLst>
          </a:prstGeom>
          <a:solidFill>
            <a:srgbClr val="1A3C34"/>
          </a:solidFill>
          <a:ln w="12700">
            <a:solidFill>
              <a:srgbClr val="1A3C34"/>
            </a:solidFill>
            <a:prstDash val="solid"/>
          </a:ln>
        </p:spPr>
        <p:txBody>
          <a:bodyPr/>
          <a:lstStyle/>
          <a:p>
            <a:endParaRPr lang="en-US"/>
          </a:p>
        </p:txBody>
      </p:sp>
      <p:sp>
        <p:nvSpPr>
          <p:cNvPr id="24" name="Text 18"/>
          <p:cNvSpPr/>
          <p:nvPr/>
        </p:nvSpPr>
        <p:spPr>
          <a:xfrm>
            <a:off x="923544" y="3986784"/>
            <a:ext cx="3520440" cy="274320"/>
          </a:xfrm>
          <a:prstGeom prst="rect">
            <a:avLst/>
          </a:prstGeom>
          <a:noFill/>
          <a:ln/>
        </p:spPr>
        <p:txBody>
          <a:bodyPr wrap="square" lIns="0" tIns="0" rIns="0" bIns="0" rtlCol="0" anchor="ctr"/>
          <a:lstStyle/>
          <a:p>
            <a:pPr marL="0" indent="0">
              <a:buNone/>
            </a:pPr>
            <a:r>
              <a:rPr lang="en-US" sz="1100" b="1" dirty="0">
                <a:solidFill>
                  <a:srgbClr val="1A3C34"/>
                </a:solidFill>
                <a:latin typeface="Cambria" pitchFamily="34" charset="0"/>
                <a:ea typeface="Cambria" pitchFamily="34" charset="-122"/>
                <a:cs typeface="Cambria" pitchFamily="34" charset="-120"/>
              </a:rPr>
              <a:t>Care Provisions: Strengths and Limitations</a:t>
            </a:r>
            <a:endParaRPr lang="en-US" sz="1100" dirty="0"/>
          </a:p>
        </p:txBody>
      </p:sp>
      <p:sp>
        <p:nvSpPr>
          <p:cNvPr id="25" name="Text 19"/>
          <p:cNvSpPr/>
          <p:nvPr/>
        </p:nvSpPr>
        <p:spPr>
          <a:xfrm>
            <a:off x="873801" y="4210812"/>
            <a:ext cx="3520440" cy="402336"/>
          </a:xfrm>
          <a:prstGeom prst="rect">
            <a:avLst/>
          </a:prstGeom>
          <a:noFill/>
          <a:ln/>
        </p:spPr>
        <p:txBody>
          <a:bodyPr wrap="square" lIns="0" tIns="0" rIns="0" bIns="0" rtlCol="0" anchor="ctr"/>
          <a:lstStyle/>
          <a:p>
            <a:pPr marL="0" indent="0" algn="just">
              <a:lnSpc>
                <a:spcPct val="150000"/>
              </a:lnSpc>
              <a:buNone/>
            </a:pPr>
            <a:r>
              <a:rPr lang="en-US" sz="1000" dirty="0">
                <a:solidFill>
                  <a:srgbClr val="6B7B6E"/>
                </a:solidFill>
                <a:latin typeface="Calibri" pitchFamily="34" charset="0"/>
                <a:ea typeface="Calibri" pitchFamily="34" charset="-122"/>
                <a:cs typeface="Calibri" pitchFamily="34" charset="-120"/>
              </a:rPr>
              <a:t>Critical evaluation of residential care homes, domiciliary care and related services</a:t>
            </a:r>
            <a:endParaRPr lang="en-US" sz="1000" dirty="0"/>
          </a:p>
        </p:txBody>
      </p:sp>
      <p:sp>
        <p:nvSpPr>
          <p:cNvPr id="26" name="Shape 20"/>
          <p:cNvSpPr/>
          <p:nvPr/>
        </p:nvSpPr>
        <p:spPr>
          <a:xfrm>
            <a:off x="4773168" y="960120"/>
            <a:ext cx="4279392" cy="859536"/>
          </a:xfrm>
          <a:prstGeom prst="roundRect">
            <a:avLst>
              <a:gd name="adj" fmla="val 10638"/>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27" name="Shape 21"/>
          <p:cNvSpPr/>
          <p:nvPr/>
        </p:nvSpPr>
        <p:spPr>
          <a:xfrm>
            <a:off x="4934605" y="1352337"/>
            <a:ext cx="239481" cy="245364"/>
          </a:xfrm>
          <a:prstGeom prst="roundRect">
            <a:avLst>
              <a:gd name="adj" fmla="val 16667"/>
            </a:avLst>
          </a:prstGeom>
          <a:solidFill>
            <a:srgbClr val="1A3C34"/>
          </a:solidFill>
          <a:ln w="12700">
            <a:solidFill>
              <a:srgbClr val="1A3C34"/>
            </a:solidFill>
            <a:prstDash val="solid"/>
          </a:ln>
        </p:spPr>
        <p:txBody>
          <a:bodyPr/>
          <a:lstStyle/>
          <a:p>
            <a:endParaRPr lang="en-US"/>
          </a:p>
        </p:txBody>
      </p:sp>
      <p:sp>
        <p:nvSpPr>
          <p:cNvPr id="29" name="Text 22"/>
          <p:cNvSpPr/>
          <p:nvPr/>
        </p:nvSpPr>
        <p:spPr>
          <a:xfrm>
            <a:off x="5833872" y="1058418"/>
            <a:ext cx="3520440" cy="274320"/>
          </a:xfrm>
          <a:prstGeom prst="rect">
            <a:avLst/>
          </a:prstGeom>
          <a:noFill/>
          <a:ln/>
        </p:spPr>
        <p:txBody>
          <a:bodyPr wrap="square" lIns="0" tIns="0" rIns="0" bIns="0" rtlCol="0" anchor="ctr"/>
          <a:lstStyle/>
          <a:p>
            <a:pPr marL="0" indent="0">
              <a:buNone/>
            </a:pPr>
            <a:r>
              <a:rPr lang="en-US" sz="1100" b="1" dirty="0">
                <a:solidFill>
                  <a:srgbClr val="1A3C34"/>
                </a:solidFill>
                <a:latin typeface="Cambria" pitchFamily="34" charset="0"/>
                <a:ea typeface="Cambria" pitchFamily="34" charset="-122"/>
                <a:cs typeface="Cambria" pitchFamily="34" charset="-120"/>
              </a:rPr>
              <a:t>Technological Innovations</a:t>
            </a:r>
            <a:endParaRPr lang="en-US" sz="1100" dirty="0"/>
          </a:p>
        </p:txBody>
      </p:sp>
      <p:sp>
        <p:nvSpPr>
          <p:cNvPr id="30" name="Text 23"/>
          <p:cNvSpPr/>
          <p:nvPr/>
        </p:nvSpPr>
        <p:spPr>
          <a:xfrm>
            <a:off x="5262921" y="1298448"/>
            <a:ext cx="3679911" cy="402336"/>
          </a:xfrm>
          <a:prstGeom prst="rect">
            <a:avLst/>
          </a:prstGeom>
          <a:noFill/>
          <a:ln/>
        </p:spPr>
        <p:txBody>
          <a:bodyPr wrap="square" lIns="0" tIns="0" rIns="0" bIns="0" rtlCol="0" anchor="ctr"/>
          <a:lstStyle/>
          <a:p>
            <a:pPr marL="0" indent="0" algn="just">
              <a:lnSpc>
                <a:spcPct val="150000"/>
              </a:lnSpc>
              <a:buNone/>
            </a:pPr>
            <a:r>
              <a:rPr lang="en-US" sz="1000" dirty="0">
                <a:solidFill>
                  <a:srgbClr val="6B7B6E"/>
                </a:solidFill>
                <a:latin typeface="Calibri" pitchFamily="34" charset="0"/>
                <a:ea typeface="Calibri" pitchFamily="34" charset="-122"/>
                <a:cs typeface="Calibri" pitchFamily="34" charset="-120"/>
              </a:rPr>
              <a:t>Digital solutions, companion robots and telecare: benefits, barriers and ethics</a:t>
            </a:r>
            <a:endParaRPr lang="en-US" sz="1000" dirty="0"/>
          </a:p>
        </p:txBody>
      </p:sp>
      <p:sp>
        <p:nvSpPr>
          <p:cNvPr id="31" name="Shape 24"/>
          <p:cNvSpPr/>
          <p:nvPr/>
        </p:nvSpPr>
        <p:spPr>
          <a:xfrm>
            <a:off x="4773168" y="1938528"/>
            <a:ext cx="4279392" cy="859536"/>
          </a:xfrm>
          <a:prstGeom prst="roundRect">
            <a:avLst>
              <a:gd name="adj" fmla="val 10638"/>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32" name="Shape 25"/>
          <p:cNvSpPr/>
          <p:nvPr/>
        </p:nvSpPr>
        <p:spPr>
          <a:xfrm>
            <a:off x="4919472" y="2316480"/>
            <a:ext cx="254614" cy="237744"/>
          </a:xfrm>
          <a:prstGeom prst="roundRect">
            <a:avLst>
              <a:gd name="adj" fmla="val 16667"/>
            </a:avLst>
          </a:prstGeom>
          <a:solidFill>
            <a:srgbClr val="1A3C34"/>
          </a:solidFill>
          <a:ln w="12700">
            <a:solidFill>
              <a:srgbClr val="1A3C34"/>
            </a:solidFill>
            <a:prstDash val="solid"/>
          </a:ln>
        </p:spPr>
        <p:txBody>
          <a:bodyPr/>
          <a:lstStyle/>
          <a:p>
            <a:endParaRPr lang="en-US"/>
          </a:p>
        </p:txBody>
      </p:sp>
      <p:sp>
        <p:nvSpPr>
          <p:cNvPr id="34" name="Text 26"/>
          <p:cNvSpPr/>
          <p:nvPr/>
        </p:nvSpPr>
        <p:spPr>
          <a:xfrm>
            <a:off x="6181344" y="2061972"/>
            <a:ext cx="3520440" cy="274320"/>
          </a:xfrm>
          <a:prstGeom prst="rect">
            <a:avLst/>
          </a:prstGeom>
          <a:noFill/>
          <a:ln/>
        </p:spPr>
        <p:txBody>
          <a:bodyPr wrap="square" lIns="0" tIns="0" rIns="0" bIns="0" rtlCol="0" anchor="ctr"/>
          <a:lstStyle/>
          <a:p>
            <a:pPr marL="0" indent="0">
              <a:buNone/>
            </a:pPr>
            <a:r>
              <a:rPr lang="en-US" sz="1100" b="1" dirty="0">
                <a:solidFill>
                  <a:srgbClr val="1A3C34"/>
                </a:solidFill>
                <a:latin typeface="Cambria" pitchFamily="34" charset="0"/>
                <a:ea typeface="Cambria" pitchFamily="34" charset="-122"/>
                <a:cs typeface="Cambria" pitchFamily="34" charset="-120"/>
              </a:rPr>
              <a:t>Case Studies</a:t>
            </a:r>
            <a:endParaRPr lang="en-US" sz="1100" dirty="0"/>
          </a:p>
        </p:txBody>
      </p:sp>
      <p:sp>
        <p:nvSpPr>
          <p:cNvPr id="35" name="Text 27"/>
          <p:cNvSpPr/>
          <p:nvPr/>
        </p:nvSpPr>
        <p:spPr>
          <a:xfrm>
            <a:off x="5274016" y="2244852"/>
            <a:ext cx="3520440" cy="402336"/>
          </a:xfrm>
          <a:prstGeom prst="rect">
            <a:avLst/>
          </a:prstGeom>
          <a:noFill/>
          <a:ln/>
        </p:spPr>
        <p:txBody>
          <a:bodyPr wrap="square" lIns="0" tIns="0" rIns="0" bIns="0" rtlCol="0" anchor="ctr"/>
          <a:lstStyle/>
          <a:p>
            <a:pPr marL="0" indent="0" algn="just">
              <a:lnSpc>
                <a:spcPct val="150000"/>
              </a:lnSpc>
              <a:buNone/>
            </a:pPr>
            <a:r>
              <a:rPr lang="en-US" sz="1000" dirty="0">
                <a:solidFill>
                  <a:srgbClr val="6B7B6E"/>
                </a:solidFill>
                <a:latin typeface="Calibri" pitchFamily="34" charset="0"/>
                <a:ea typeface="Calibri" pitchFamily="34" charset="-122"/>
                <a:cs typeface="Calibri" pitchFamily="34" charset="-120"/>
              </a:rPr>
              <a:t>Magic Me intergenerational programme (UK) and Hogeweyk Dementia Village (Netherlands)</a:t>
            </a:r>
            <a:endParaRPr lang="en-US" sz="1000" dirty="0"/>
          </a:p>
        </p:txBody>
      </p:sp>
      <p:sp>
        <p:nvSpPr>
          <p:cNvPr id="36" name="Shape 28"/>
          <p:cNvSpPr/>
          <p:nvPr/>
        </p:nvSpPr>
        <p:spPr>
          <a:xfrm>
            <a:off x="4800600" y="2916936"/>
            <a:ext cx="4279392" cy="859536"/>
          </a:xfrm>
          <a:prstGeom prst="roundRect">
            <a:avLst>
              <a:gd name="adj" fmla="val 10638"/>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37" name="Shape 29"/>
          <p:cNvSpPr/>
          <p:nvPr/>
        </p:nvSpPr>
        <p:spPr>
          <a:xfrm>
            <a:off x="4919472" y="3211830"/>
            <a:ext cx="241768" cy="237744"/>
          </a:xfrm>
          <a:prstGeom prst="roundRect">
            <a:avLst>
              <a:gd name="adj" fmla="val 16667"/>
            </a:avLst>
          </a:prstGeom>
          <a:solidFill>
            <a:srgbClr val="C9A84C"/>
          </a:solidFill>
          <a:ln w="12700">
            <a:solidFill>
              <a:srgbClr val="C9A84C"/>
            </a:solidFill>
            <a:prstDash val="solid"/>
          </a:ln>
        </p:spPr>
        <p:txBody>
          <a:bodyPr/>
          <a:lstStyle/>
          <a:p>
            <a:endParaRPr lang="en-US"/>
          </a:p>
        </p:txBody>
      </p:sp>
      <p:sp>
        <p:nvSpPr>
          <p:cNvPr id="39" name="Text 30"/>
          <p:cNvSpPr/>
          <p:nvPr/>
        </p:nvSpPr>
        <p:spPr>
          <a:xfrm>
            <a:off x="5532120" y="2999232"/>
            <a:ext cx="3520440" cy="274320"/>
          </a:xfrm>
          <a:prstGeom prst="rect">
            <a:avLst/>
          </a:prstGeom>
          <a:noFill/>
          <a:ln/>
        </p:spPr>
        <p:txBody>
          <a:bodyPr wrap="square" lIns="0" tIns="0" rIns="0" bIns="0" rtlCol="0" anchor="ctr"/>
          <a:lstStyle/>
          <a:p>
            <a:pPr marL="0" indent="0">
              <a:buNone/>
            </a:pPr>
            <a:r>
              <a:rPr lang="en-US" sz="1100" b="1" dirty="0">
                <a:solidFill>
                  <a:srgbClr val="1A3C34"/>
                </a:solidFill>
                <a:latin typeface="Cambria" pitchFamily="34" charset="0"/>
                <a:ea typeface="Cambria" pitchFamily="34" charset="-122"/>
                <a:cs typeface="Cambria" pitchFamily="34" charset="-120"/>
              </a:rPr>
              <a:t>Recommendations and Conclusion</a:t>
            </a:r>
            <a:endParaRPr lang="en-US" sz="1100" dirty="0"/>
          </a:p>
        </p:txBody>
      </p:sp>
      <p:sp>
        <p:nvSpPr>
          <p:cNvPr id="40" name="Text 31"/>
          <p:cNvSpPr/>
          <p:nvPr/>
        </p:nvSpPr>
        <p:spPr>
          <a:xfrm>
            <a:off x="5349240" y="3219237"/>
            <a:ext cx="3520440" cy="402336"/>
          </a:xfrm>
          <a:prstGeom prst="rect">
            <a:avLst/>
          </a:prstGeom>
          <a:noFill/>
          <a:ln/>
        </p:spPr>
        <p:txBody>
          <a:bodyPr wrap="square" lIns="0" tIns="0" rIns="0" bIns="0" rtlCol="0" anchor="ctr"/>
          <a:lstStyle/>
          <a:p>
            <a:pPr marL="0" indent="0" algn="just">
              <a:lnSpc>
                <a:spcPct val="150000"/>
              </a:lnSpc>
              <a:buNone/>
            </a:pPr>
            <a:r>
              <a:rPr lang="en-US" sz="1000" dirty="0">
                <a:solidFill>
                  <a:srgbClr val="6B7B6E"/>
                </a:solidFill>
                <a:latin typeface="Calibri" pitchFamily="34" charset="0"/>
                <a:ea typeface="Calibri" pitchFamily="34" charset="-122"/>
                <a:cs typeface="Calibri" pitchFamily="34" charset="-120"/>
              </a:rPr>
              <a:t>Evidence-informed strategies for improvement, with barriers identified and solutions proposed</a:t>
            </a:r>
            <a:endParaRPr lang="en-US" sz="1000" dirty="0"/>
          </a:p>
        </p:txBody>
      </p:sp>
      <p:sp>
        <p:nvSpPr>
          <p:cNvPr id="42" name="Text 33"/>
          <p:cNvSpPr/>
          <p:nvPr/>
        </p:nvSpPr>
        <p:spPr>
          <a:xfrm>
            <a:off x="438912" y="4873752"/>
            <a:ext cx="8266176" cy="182880"/>
          </a:xfrm>
          <a:prstGeom prst="rect">
            <a:avLst/>
          </a:prstGeom>
          <a:noFill/>
          <a:ln/>
        </p:spPr>
        <p:txBody>
          <a:bodyPr wrap="square" lIns="0" tIns="0" rIns="0" bIns="0" rtlCol="0" anchor="ctr"/>
          <a:lstStyle/>
          <a:p>
            <a:pPr marL="0" indent="0" algn="ctr">
              <a:buNone/>
            </a:pPr>
            <a:endParaRPr lang="en-US" sz="900" dirty="0"/>
          </a:p>
        </p:txBody>
      </p:sp>
      <p:pic>
        <p:nvPicPr>
          <p:cNvPr id="8" name="Audio 7">
            <a:hlinkClick r:id="" action="ppaction://media"/>
            <a:extLst>
              <a:ext uri="{FF2B5EF4-FFF2-40B4-BE49-F238E27FC236}">
                <a16:creationId xmlns:a16="http://schemas.microsoft.com/office/drawing/2014/main" id="{C37BE18E-0A6B-8232-3E04-2EF226A9CF0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4634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1479"/>
    </mc:Choice>
    <mc:Fallback>
      <p:transition spd="slow" advTm="214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8F6F1"/>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A3C34"/>
          </a:solidFill>
          <a:ln w="12700">
            <a:solidFill>
              <a:srgbClr val="1A3C34"/>
            </a:solidFill>
            <a:prstDash val="solid"/>
          </a:ln>
        </p:spPr>
        <p:txBody>
          <a:bodyPr/>
          <a:lstStyle/>
          <a:p>
            <a:endParaRPr lang="en-US"/>
          </a:p>
        </p:txBody>
      </p:sp>
      <p:sp>
        <p:nvSpPr>
          <p:cNvPr id="3" name="Text 1"/>
          <p:cNvSpPr/>
          <p:nvPr/>
        </p:nvSpPr>
        <p:spPr>
          <a:xfrm>
            <a:off x="411480" y="54864"/>
            <a:ext cx="8321040" cy="713232"/>
          </a:xfrm>
          <a:prstGeom prst="rect">
            <a:avLst/>
          </a:prstGeom>
          <a:noFill/>
          <a:ln/>
        </p:spPr>
        <p:txBody>
          <a:bodyPr wrap="square" lIns="0" tIns="0" rIns="0" bIns="0"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Introduction</a:t>
            </a:r>
            <a:endParaRPr lang="en-US" sz="2200" dirty="0"/>
          </a:p>
        </p:txBody>
      </p:sp>
      <p:sp>
        <p:nvSpPr>
          <p:cNvPr id="6" name="Shape 4"/>
          <p:cNvSpPr/>
          <p:nvPr/>
        </p:nvSpPr>
        <p:spPr>
          <a:xfrm>
            <a:off x="274320" y="932688"/>
            <a:ext cx="8595360" cy="1874520"/>
          </a:xfrm>
          <a:prstGeom prst="roundRect">
            <a:avLst>
              <a:gd name="adj" fmla="val 4878"/>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7" name="Shape 5"/>
          <p:cNvSpPr/>
          <p:nvPr/>
        </p:nvSpPr>
        <p:spPr>
          <a:xfrm>
            <a:off x="274320" y="932688"/>
            <a:ext cx="1737360" cy="246888"/>
          </a:xfrm>
          <a:prstGeom prst="roundRect">
            <a:avLst>
              <a:gd name="adj" fmla="val 18519"/>
            </a:avLst>
          </a:prstGeom>
          <a:solidFill>
            <a:srgbClr val="C9A84C"/>
          </a:solidFill>
          <a:ln w="12700">
            <a:solidFill>
              <a:srgbClr val="C9A84C"/>
            </a:solidFill>
            <a:prstDash val="solid"/>
          </a:ln>
        </p:spPr>
        <p:txBody>
          <a:bodyPr/>
          <a:lstStyle/>
          <a:p>
            <a:endParaRPr lang="en-US"/>
          </a:p>
        </p:txBody>
      </p:sp>
      <p:sp>
        <p:nvSpPr>
          <p:cNvPr id="8" name="Text 6"/>
          <p:cNvSpPr/>
          <p:nvPr/>
        </p:nvSpPr>
        <p:spPr>
          <a:xfrm>
            <a:off x="365760" y="960120"/>
            <a:ext cx="1554480" cy="192024"/>
          </a:xfrm>
          <a:prstGeom prst="rect">
            <a:avLst/>
          </a:prstGeom>
          <a:noFill/>
          <a:ln/>
        </p:spPr>
        <p:txBody>
          <a:bodyPr wrap="square" lIns="0" tIns="0" rIns="0" bIns="0" rtlCol="0" anchor="ctr"/>
          <a:lstStyle/>
          <a:p>
            <a:pPr marL="0" indent="0">
              <a:buNone/>
            </a:pPr>
            <a:r>
              <a:rPr lang="en-US" sz="750" b="1" kern="0" spc="200" dirty="0">
                <a:solidFill>
                  <a:srgbClr val="1A3C34"/>
                </a:solidFill>
                <a:latin typeface="Calibri" pitchFamily="34" charset="0"/>
                <a:ea typeface="Calibri" pitchFamily="34" charset="-122"/>
                <a:cs typeface="Calibri" pitchFamily="34" charset="-120"/>
              </a:rPr>
              <a:t>DEFINING AGEING</a:t>
            </a:r>
            <a:endParaRPr lang="en-US" sz="750" dirty="0"/>
          </a:p>
        </p:txBody>
      </p:sp>
      <p:sp>
        <p:nvSpPr>
          <p:cNvPr id="9" name="Text 7"/>
          <p:cNvSpPr/>
          <p:nvPr/>
        </p:nvSpPr>
        <p:spPr>
          <a:xfrm>
            <a:off x="438912" y="1234440"/>
            <a:ext cx="8266176" cy="1481328"/>
          </a:xfrm>
          <a:prstGeom prst="rect">
            <a:avLst/>
          </a:prstGeom>
          <a:noFill/>
          <a:ln/>
        </p:spPr>
        <p:txBody>
          <a:bodyPr wrap="square" lIns="0" tIns="0" rIns="0" bIns="0" rtlCol="0" anchor="ctr"/>
          <a:lstStyle/>
          <a:p>
            <a:pPr marL="0" indent="0" algn="just">
              <a:lnSpc>
                <a:spcPct val="150000"/>
              </a:lnSpc>
              <a:buNone/>
            </a:pPr>
            <a:r>
              <a:rPr lang="en-US" sz="1400" dirty="0">
                <a:solidFill>
                  <a:srgbClr val="2C3A2E"/>
                </a:solidFill>
                <a:latin typeface="Calibri" pitchFamily="34" charset="0"/>
                <a:ea typeface="Calibri" pitchFamily="34" charset="-122"/>
                <a:cs typeface="Calibri" pitchFamily="34" charset="-120"/>
              </a:rPr>
              <a:t>Ageing is a complex biological and psychosocial process. The WHO (2021) defines healthy ageing as maintaining functional ability that enables wellbeing in older age.</a:t>
            </a:r>
            <a:endParaRPr lang="en-US" sz="1400" dirty="0"/>
          </a:p>
        </p:txBody>
      </p:sp>
      <p:sp>
        <p:nvSpPr>
          <p:cNvPr id="10" name="Shape 8"/>
          <p:cNvSpPr/>
          <p:nvPr/>
        </p:nvSpPr>
        <p:spPr>
          <a:xfrm>
            <a:off x="274320" y="2944368"/>
            <a:ext cx="8595360" cy="1828800"/>
          </a:xfrm>
          <a:prstGeom prst="roundRect">
            <a:avLst>
              <a:gd name="adj" fmla="val 5000"/>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11" name="Shape 9"/>
          <p:cNvSpPr/>
          <p:nvPr/>
        </p:nvSpPr>
        <p:spPr>
          <a:xfrm>
            <a:off x="274320" y="2944368"/>
            <a:ext cx="2194560" cy="246888"/>
          </a:xfrm>
          <a:prstGeom prst="roundRect">
            <a:avLst>
              <a:gd name="adj" fmla="val 18519"/>
            </a:avLst>
          </a:prstGeom>
          <a:solidFill>
            <a:srgbClr val="C9A84C"/>
          </a:solidFill>
          <a:ln w="12700">
            <a:solidFill>
              <a:srgbClr val="C9A84C"/>
            </a:solidFill>
            <a:prstDash val="solid"/>
          </a:ln>
        </p:spPr>
        <p:txBody>
          <a:bodyPr/>
          <a:lstStyle/>
          <a:p>
            <a:endParaRPr lang="en-US"/>
          </a:p>
        </p:txBody>
      </p:sp>
      <p:sp>
        <p:nvSpPr>
          <p:cNvPr id="12" name="Text 10"/>
          <p:cNvSpPr/>
          <p:nvPr/>
        </p:nvSpPr>
        <p:spPr>
          <a:xfrm>
            <a:off x="365760" y="2971800"/>
            <a:ext cx="2011680" cy="192024"/>
          </a:xfrm>
          <a:prstGeom prst="rect">
            <a:avLst/>
          </a:prstGeom>
          <a:noFill/>
          <a:ln/>
        </p:spPr>
        <p:txBody>
          <a:bodyPr wrap="square" lIns="0" tIns="0" rIns="0" bIns="0" rtlCol="0" anchor="ctr"/>
          <a:lstStyle/>
          <a:p>
            <a:pPr marL="0" indent="0">
              <a:buNone/>
            </a:pPr>
            <a:r>
              <a:rPr lang="en-US" sz="750" b="1" kern="0" spc="200" dirty="0">
                <a:solidFill>
                  <a:srgbClr val="1A3C34"/>
                </a:solidFill>
                <a:latin typeface="Calibri" pitchFamily="34" charset="0"/>
                <a:ea typeface="Calibri" pitchFamily="34" charset="-122"/>
                <a:cs typeface="Calibri" pitchFamily="34" charset="-120"/>
              </a:rPr>
              <a:t>DEFINING SOCIAL ISOLATION</a:t>
            </a:r>
            <a:endParaRPr lang="en-US" sz="750" dirty="0"/>
          </a:p>
        </p:txBody>
      </p:sp>
      <p:sp>
        <p:nvSpPr>
          <p:cNvPr id="13" name="Text 11"/>
          <p:cNvSpPr/>
          <p:nvPr/>
        </p:nvSpPr>
        <p:spPr>
          <a:xfrm>
            <a:off x="438912" y="3246120"/>
            <a:ext cx="8266176" cy="1426464"/>
          </a:xfrm>
          <a:prstGeom prst="rect">
            <a:avLst/>
          </a:prstGeom>
          <a:noFill/>
          <a:ln/>
        </p:spPr>
        <p:txBody>
          <a:bodyPr wrap="square" lIns="0" tIns="0" rIns="0" bIns="0" rtlCol="0" anchor="ctr"/>
          <a:lstStyle/>
          <a:p>
            <a:pPr marL="0" indent="0" algn="just">
              <a:lnSpc>
                <a:spcPct val="150000"/>
              </a:lnSpc>
              <a:buNone/>
            </a:pPr>
            <a:r>
              <a:rPr lang="en-US" sz="1400" dirty="0">
                <a:solidFill>
                  <a:srgbClr val="2C3A2E"/>
                </a:solidFill>
                <a:latin typeface="Calibri" pitchFamily="34" charset="0"/>
                <a:ea typeface="Calibri" pitchFamily="34" charset="-122"/>
                <a:cs typeface="Calibri" pitchFamily="34" charset="-120"/>
              </a:rPr>
              <a:t>Social isolation is the objective lack of social contacts (Fakoya et al., 2020). It differs from loneliness and carries severe consequences including accelerated cognitive decline and increased mortality risk (Holt-Lunstad, 2022).</a:t>
            </a:r>
            <a:endParaRPr lang="en-US" sz="1400" dirty="0"/>
          </a:p>
        </p:txBody>
      </p:sp>
      <p:pic>
        <p:nvPicPr>
          <p:cNvPr id="5" name="Audio 4">
            <a:hlinkClick r:id="" action="ppaction://media"/>
            <a:extLst>
              <a:ext uri="{FF2B5EF4-FFF2-40B4-BE49-F238E27FC236}">
                <a16:creationId xmlns:a16="http://schemas.microsoft.com/office/drawing/2014/main" id="{1BE122B0-73D4-9170-C75B-39E29A7150E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6050"/>
    </mc:Choice>
    <mc:Fallback>
      <p:transition spd="slow" advTm="460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8F6F1"/>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A3C34"/>
          </a:solidFill>
          <a:ln w="12700">
            <a:solidFill>
              <a:srgbClr val="1A3C34"/>
            </a:solidFill>
            <a:prstDash val="solid"/>
          </a:ln>
        </p:spPr>
        <p:txBody>
          <a:bodyPr/>
          <a:lstStyle/>
          <a:p>
            <a:endParaRPr lang="en-US"/>
          </a:p>
        </p:txBody>
      </p:sp>
      <p:sp>
        <p:nvSpPr>
          <p:cNvPr id="3" name="Text 1"/>
          <p:cNvSpPr/>
          <p:nvPr/>
        </p:nvSpPr>
        <p:spPr>
          <a:xfrm>
            <a:off x="411480" y="54864"/>
            <a:ext cx="8321040" cy="713232"/>
          </a:xfrm>
          <a:prstGeom prst="rect">
            <a:avLst/>
          </a:prstGeom>
          <a:noFill/>
          <a:ln/>
        </p:spPr>
        <p:txBody>
          <a:bodyPr wrap="square" lIns="0" tIns="0" rIns="0" bIns="0"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The Ageing Population</a:t>
            </a:r>
            <a:endParaRPr lang="en-US" sz="2200" dirty="0"/>
          </a:p>
        </p:txBody>
      </p:sp>
      <p:sp>
        <p:nvSpPr>
          <p:cNvPr id="6" name="Shape 4"/>
          <p:cNvSpPr/>
          <p:nvPr/>
        </p:nvSpPr>
        <p:spPr>
          <a:xfrm>
            <a:off x="274320" y="914400"/>
            <a:ext cx="1993392" cy="1719072"/>
          </a:xfrm>
          <a:prstGeom prst="roundRect">
            <a:avLst>
              <a:gd name="adj" fmla="val 5319"/>
            </a:avLst>
          </a:prstGeom>
          <a:solidFill>
            <a:srgbClr val="1A3C34"/>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7" name="Text 5"/>
          <p:cNvSpPr/>
          <p:nvPr/>
        </p:nvSpPr>
        <p:spPr>
          <a:xfrm>
            <a:off x="329184" y="987552"/>
            <a:ext cx="1883664" cy="804672"/>
          </a:xfrm>
          <a:prstGeom prst="rect">
            <a:avLst/>
          </a:prstGeom>
          <a:noFill/>
          <a:ln/>
        </p:spPr>
        <p:txBody>
          <a:bodyPr wrap="square" lIns="0" tIns="0" rIns="0" bIns="0" rtlCol="0" anchor="b"/>
          <a:lstStyle/>
          <a:p>
            <a:pPr marL="0" indent="0" algn="ctr">
              <a:buNone/>
            </a:pPr>
            <a:r>
              <a:rPr lang="en-US" sz="3800" b="1" dirty="0">
                <a:solidFill>
                  <a:srgbClr val="C9A84C"/>
                </a:solidFill>
                <a:latin typeface="Cambria" pitchFamily="34" charset="0"/>
                <a:ea typeface="Cambria" pitchFamily="34" charset="-122"/>
                <a:cs typeface="Cambria" pitchFamily="34" charset="-120"/>
              </a:rPr>
              <a:t>11.4M</a:t>
            </a:r>
            <a:endParaRPr lang="en-US" sz="3800" dirty="0"/>
          </a:p>
        </p:txBody>
      </p:sp>
      <p:sp>
        <p:nvSpPr>
          <p:cNvPr id="8" name="Text 6"/>
          <p:cNvSpPr/>
          <p:nvPr/>
        </p:nvSpPr>
        <p:spPr>
          <a:xfrm>
            <a:off x="329184" y="1773936"/>
            <a:ext cx="1883664" cy="768096"/>
          </a:xfrm>
          <a:prstGeom prst="rect">
            <a:avLst/>
          </a:prstGeom>
          <a:noFill/>
          <a:ln/>
        </p:spPr>
        <p:txBody>
          <a:bodyPr wrap="square" lIns="0" tIns="0" rIns="0" bIns="0" rtlCol="0" anchor="t"/>
          <a:lstStyle/>
          <a:p>
            <a:pPr marL="0" indent="0" algn="just">
              <a:buNone/>
            </a:pPr>
            <a:r>
              <a:rPr lang="en-US" sz="950" dirty="0">
                <a:solidFill>
                  <a:schemeClr val="bg1"/>
                </a:solidFill>
                <a:latin typeface="Calibri" pitchFamily="34" charset="0"/>
                <a:ea typeface="Calibri" pitchFamily="34" charset="-122"/>
                <a:cs typeface="Calibri" pitchFamily="34" charset="-120"/>
              </a:rPr>
              <a:t>people aged 65 and over in the UK (ONS, 2023)</a:t>
            </a:r>
            <a:endParaRPr lang="en-US" sz="950" dirty="0">
              <a:solidFill>
                <a:schemeClr val="bg1"/>
              </a:solidFill>
            </a:endParaRPr>
          </a:p>
        </p:txBody>
      </p:sp>
      <p:sp>
        <p:nvSpPr>
          <p:cNvPr id="9" name="Shape 7"/>
          <p:cNvSpPr/>
          <p:nvPr/>
        </p:nvSpPr>
        <p:spPr>
          <a:xfrm>
            <a:off x="2450592" y="914400"/>
            <a:ext cx="1993392" cy="1719072"/>
          </a:xfrm>
          <a:prstGeom prst="roundRect">
            <a:avLst>
              <a:gd name="adj" fmla="val 5319"/>
            </a:avLst>
          </a:prstGeom>
          <a:solidFill>
            <a:srgbClr val="1A3C34"/>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10" name="Text 8"/>
          <p:cNvSpPr/>
          <p:nvPr/>
        </p:nvSpPr>
        <p:spPr>
          <a:xfrm>
            <a:off x="2505456" y="987552"/>
            <a:ext cx="1883664" cy="804672"/>
          </a:xfrm>
          <a:prstGeom prst="rect">
            <a:avLst/>
          </a:prstGeom>
          <a:noFill/>
          <a:ln/>
        </p:spPr>
        <p:txBody>
          <a:bodyPr wrap="square" lIns="0" tIns="0" rIns="0" bIns="0" rtlCol="0" anchor="b"/>
          <a:lstStyle/>
          <a:p>
            <a:pPr marL="0" indent="0" algn="ctr">
              <a:buNone/>
            </a:pPr>
            <a:r>
              <a:rPr lang="en-US" sz="3800" b="1" dirty="0">
                <a:solidFill>
                  <a:srgbClr val="C9A84C"/>
                </a:solidFill>
                <a:latin typeface="Cambria" pitchFamily="34" charset="0"/>
                <a:ea typeface="Cambria" pitchFamily="34" charset="-122"/>
                <a:cs typeface="Cambria" pitchFamily="34" charset="-120"/>
              </a:rPr>
              <a:t>1 in 4</a:t>
            </a:r>
            <a:endParaRPr lang="en-US" sz="3800" dirty="0"/>
          </a:p>
        </p:txBody>
      </p:sp>
      <p:sp>
        <p:nvSpPr>
          <p:cNvPr id="11" name="Text 9"/>
          <p:cNvSpPr/>
          <p:nvPr/>
        </p:nvSpPr>
        <p:spPr>
          <a:xfrm>
            <a:off x="2505456" y="1773936"/>
            <a:ext cx="1883664" cy="768096"/>
          </a:xfrm>
          <a:prstGeom prst="rect">
            <a:avLst/>
          </a:prstGeom>
          <a:noFill/>
          <a:ln/>
        </p:spPr>
        <p:txBody>
          <a:bodyPr wrap="square" lIns="0" tIns="0" rIns="0" bIns="0" rtlCol="0" anchor="t"/>
          <a:lstStyle/>
          <a:p>
            <a:pPr marL="0" indent="0" algn="just">
              <a:buNone/>
            </a:pPr>
            <a:r>
              <a:rPr lang="en-US" sz="950" dirty="0">
                <a:solidFill>
                  <a:schemeClr val="bg1"/>
                </a:solidFill>
                <a:latin typeface="Calibri" pitchFamily="34" charset="0"/>
                <a:ea typeface="Calibri" pitchFamily="34" charset="-122"/>
                <a:cs typeface="Calibri" pitchFamily="34" charset="-120"/>
              </a:rPr>
              <a:t>older adults report feeling lonely (Age UK, 2024)</a:t>
            </a:r>
            <a:endParaRPr lang="en-US" sz="950" dirty="0">
              <a:solidFill>
                <a:schemeClr val="bg1"/>
              </a:solidFill>
            </a:endParaRPr>
          </a:p>
        </p:txBody>
      </p:sp>
      <p:sp>
        <p:nvSpPr>
          <p:cNvPr id="12" name="Shape 10"/>
          <p:cNvSpPr/>
          <p:nvPr/>
        </p:nvSpPr>
        <p:spPr>
          <a:xfrm>
            <a:off x="4626864" y="914400"/>
            <a:ext cx="1993392" cy="1719072"/>
          </a:xfrm>
          <a:prstGeom prst="roundRect">
            <a:avLst>
              <a:gd name="adj" fmla="val 5319"/>
            </a:avLst>
          </a:prstGeom>
          <a:solidFill>
            <a:srgbClr val="1A3C34"/>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13" name="Text 11"/>
          <p:cNvSpPr/>
          <p:nvPr/>
        </p:nvSpPr>
        <p:spPr>
          <a:xfrm>
            <a:off x="4681728" y="987552"/>
            <a:ext cx="1883664" cy="804672"/>
          </a:xfrm>
          <a:prstGeom prst="rect">
            <a:avLst/>
          </a:prstGeom>
          <a:noFill/>
          <a:ln/>
        </p:spPr>
        <p:txBody>
          <a:bodyPr wrap="square" lIns="0" tIns="0" rIns="0" bIns="0" rtlCol="0" anchor="b"/>
          <a:lstStyle/>
          <a:p>
            <a:pPr marL="0" indent="0" algn="ctr">
              <a:buNone/>
            </a:pPr>
            <a:r>
              <a:rPr lang="en-US" sz="3800" b="1" dirty="0">
                <a:solidFill>
                  <a:srgbClr val="C9A84C"/>
                </a:solidFill>
                <a:latin typeface="Cambria" pitchFamily="34" charset="0"/>
                <a:ea typeface="Cambria" pitchFamily="34" charset="-122"/>
                <a:cs typeface="Cambria" pitchFamily="34" charset="-120"/>
              </a:rPr>
              <a:t>49%</a:t>
            </a:r>
            <a:endParaRPr lang="en-US" sz="3800" dirty="0"/>
          </a:p>
        </p:txBody>
      </p:sp>
      <p:sp>
        <p:nvSpPr>
          <p:cNvPr id="14" name="Text 12"/>
          <p:cNvSpPr/>
          <p:nvPr/>
        </p:nvSpPr>
        <p:spPr>
          <a:xfrm>
            <a:off x="4681728" y="1773936"/>
            <a:ext cx="1883664" cy="768096"/>
          </a:xfrm>
          <a:prstGeom prst="rect">
            <a:avLst/>
          </a:prstGeom>
          <a:noFill/>
          <a:ln/>
        </p:spPr>
        <p:txBody>
          <a:bodyPr wrap="square" lIns="0" tIns="0" rIns="0" bIns="0" rtlCol="0" anchor="t"/>
          <a:lstStyle/>
          <a:p>
            <a:pPr marL="0" indent="0" algn="just">
              <a:buNone/>
            </a:pPr>
            <a:r>
              <a:rPr lang="en-US" sz="950" dirty="0">
                <a:solidFill>
                  <a:schemeClr val="bg1"/>
                </a:solidFill>
                <a:latin typeface="Calibri" pitchFamily="34" charset="0"/>
                <a:ea typeface="Calibri" pitchFamily="34" charset="-122"/>
                <a:cs typeface="Calibri" pitchFamily="34" charset="-120"/>
              </a:rPr>
              <a:t>of care home residents experience depression (CQC, 2023)</a:t>
            </a:r>
            <a:endParaRPr lang="en-US" sz="950" dirty="0">
              <a:solidFill>
                <a:schemeClr val="bg1"/>
              </a:solidFill>
            </a:endParaRPr>
          </a:p>
        </p:txBody>
      </p:sp>
      <p:sp>
        <p:nvSpPr>
          <p:cNvPr id="15" name="Shape 13"/>
          <p:cNvSpPr/>
          <p:nvPr/>
        </p:nvSpPr>
        <p:spPr>
          <a:xfrm>
            <a:off x="6803136" y="914400"/>
            <a:ext cx="1993392" cy="1719072"/>
          </a:xfrm>
          <a:prstGeom prst="roundRect">
            <a:avLst>
              <a:gd name="adj" fmla="val 5319"/>
            </a:avLst>
          </a:prstGeom>
          <a:solidFill>
            <a:srgbClr val="1A3C34"/>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16" name="Text 14"/>
          <p:cNvSpPr/>
          <p:nvPr/>
        </p:nvSpPr>
        <p:spPr>
          <a:xfrm>
            <a:off x="6858000" y="987552"/>
            <a:ext cx="1883664" cy="804672"/>
          </a:xfrm>
          <a:prstGeom prst="rect">
            <a:avLst/>
          </a:prstGeom>
          <a:noFill/>
          <a:ln/>
        </p:spPr>
        <p:txBody>
          <a:bodyPr wrap="square" lIns="0" tIns="0" rIns="0" bIns="0" rtlCol="0" anchor="b"/>
          <a:lstStyle/>
          <a:p>
            <a:pPr marL="0" indent="0" algn="ctr">
              <a:buNone/>
            </a:pPr>
            <a:r>
              <a:rPr lang="en-US" sz="3800" b="1" dirty="0">
                <a:solidFill>
                  <a:srgbClr val="C9A84C"/>
                </a:solidFill>
                <a:latin typeface="Cambria" pitchFamily="34" charset="0"/>
                <a:ea typeface="Cambria" pitchFamily="34" charset="-122"/>
                <a:cs typeface="Cambria" pitchFamily="34" charset="-120"/>
              </a:rPr>
              <a:t>29%</a:t>
            </a:r>
            <a:endParaRPr lang="en-US" sz="3800" dirty="0"/>
          </a:p>
        </p:txBody>
      </p:sp>
      <p:sp>
        <p:nvSpPr>
          <p:cNvPr id="17" name="Text 15"/>
          <p:cNvSpPr/>
          <p:nvPr/>
        </p:nvSpPr>
        <p:spPr>
          <a:xfrm>
            <a:off x="6858000" y="1773936"/>
            <a:ext cx="1883664" cy="768096"/>
          </a:xfrm>
          <a:prstGeom prst="rect">
            <a:avLst/>
          </a:prstGeom>
          <a:noFill/>
          <a:ln/>
        </p:spPr>
        <p:txBody>
          <a:bodyPr wrap="square" lIns="0" tIns="0" rIns="0" bIns="0" rtlCol="0" anchor="t"/>
          <a:lstStyle/>
          <a:p>
            <a:pPr marL="0" indent="0" algn="just">
              <a:buNone/>
            </a:pPr>
            <a:r>
              <a:rPr lang="en-US" sz="950" dirty="0">
                <a:solidFill>
                  <a:schemeClr val="bg1"/>
                </a:solidFill>
                <a:latin typeface="Calibri" pitchFamily="34" charset="0"/>
                <a:ea typeface="Calibri" pitchFamily="34" charset="-122"/>
                <a:cs typeface="Calibri" pitchFamily="34" charset="-120"/>
              </a:rPr>
              <a:t>rise in care home demand projected by 2035 (NHS England, 2023)</a:t>
            </a:r>
            <a:endParaRPr lang="en-US" sz="950" dirty="0">
              <a:solidFill>
                <a:schemeClr val="bg1"/>
              </a:solidFill>
            </a:endParaRPr>
          </a:p>
        </p:txBody>
      </p:sp>
      <p:sp>
        <p:nvSpPr>
          <p:cNvPr id="18" name="Shape 16"/>
          <p:cNvSpPr/>
          <p:nvPr/>
        </p:nvSpPr>
        <p:spPr>
          <a:xfrm>
            <a:off x="274320" y="2761488"/>
            <a:ext cx="8595360" cy="2011680"/>
          </a:xfrm>
          <a:prstGeom prst="roundRect">
            <a:avLst>
              <a:gd name="adj" fmla="val 4545"/>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19" name="Shape 17"/>
          <p:cNvSpPr/>
          <p:nvPr/>
        </p:nvSpPr>
        <p:spPr>
          <a:xfrm>
            <a:off x="274320" y="2761488"/>
            <a:ext cx="1554480" cy="246888"/>
          </a:xfrm>
          <a:prstGeom prst="roundRect">
            <a:avLst>
              <a:gd name="adj" fmla="val 18519"/>
            </a:avLst>
          </a:prstGeom>
          <a:solidFill>
            <a:srgbClr val="C9A84C"/>
          </a:solidFill>
          <a:ln w="12700">
            <a:solidFill>
              <a:srgbClr val="C9A84C"/>
            </a:solidFill>
            <a:prstDash val="solid"/>
          </a:ln>
        </p:spPr>
        <p:txBody>
          <a:bodyPr/>
          <a:lstStyle/>
          <a:p>
            <a:endParaRPr lang="en-US"/>
          </a:p>
        </p:txBody>
      </p:sp>
      <p:sp>
        <p:nvSpPr>
          <p:cNvPr id="20" name="Text 18"/>
          <p:cNvSpPr/>
          <p:nvPr/>
        </p:nvSpPr>
        <p:spPr>
          <a:xfrm>
            <a:off x="365760" y="2788920"/>
            <a:ext cx="1371600" cy="192024"/>
          </a:xfrm>
          <a:prstGeom prst="rect">
            <a:avLst/>
          </a:prstGeom>
          <a:noFill/>
          <a:ln/>
        </p:spPr>
        <p:txBody>
          <a:bodyPr wrap="square" lIns="0" tIns="0" rIns="0" bIns="0" rtlCol="0" anchor="ctr"/>
          <a:lstStyle/>
          <a:p>
            <a:pPr marL="0" indent="0">
              <a:buNone/>
            </a:pPr>
            <a:r>
              <a:rPr lang="en-US" sz="750" b="1" kern="0" spc="200" dirty="0">
                <a:solidFill>
                  <a:srgbClr val="1A3C34"/>
                </a:solidFill>
                <a:latin typeface="Calibri" pitchFamily="34" charset="0"/>
                <a:ea typeface="Calibri" pitchFamily="34" charset="-122"/>
                <a:cs typeface="Calibri" pitchFamily="34" charset="-120"/>
              </a:rPr>
              <a:t>WHY THIS MATTERS</a:t>
            </a:r>
            <a:endParaRPr lang="en-US" sz="750" dirty="0"/>
          </a:p>
        </p:txBody>
      </p:sp>
      <p:sp>
        <p:nvSpPr>
          <p:cNvPr id="21" name="Text 19"/>
          <p:cNvSpPr/>
          <p:nvPr/>
        </p:nvSpPr>
        <p:spPr>
          <a:xfrm>
            <a:off x="438912" y="3063240"/>
            <a:ext cx="8266176" cy="1609344"/>
          </a:xfrm>
          <a:prstGeom prst="rect">
            <a:avLst/>
          </a:prstGeom>
          <a:noFill/>
          <a:ln/>
        </p:spPr>
        <p:txBody>
          <a:bodyPr wrap="square" lIns="0" tIns="0" rIns="0" bIns="0" rtlCol="0" anchor="ctr"/>
          <a:lstStyle/>
          <a:p>
            <a:pPr marL="0" indent="0" algn="just">
              <a:lnSpc>
                <a:spcPct val="150000"/>
              </a:lnSpc>
              <a:buNone/>
            </a:pPr>
            <a:r>
              <a:rPr lang="en-US" sz="1400" dirty="0">
                <a:solidFill>
                  <a:srgbClr val="2C3A2E"/>
                </a:solidFill>
                <a:latin typeface="Calibri" pitchFamily="34" charset="0"/>
                <a:ea typeface="Calibri" pitchFamily="34" charset="-122"/>
                <a:cs typeface="Calibri" pitchFamily="34" charset="-120"/>
              </a:rPr>
              <a:t>By 2043, one in four UK residents will be aged 65 or over (ONS, 2023). Social isolation carries mortality risks equivalent to smoking 15 cigarettes per day (Holt-Lunstad, 2022). The CQC (2023) identifies loneliness as a key risk factor undermining dignity in residential settings.</a:t>
            </a:r>
            <a:endParaRPr lang="en-US" sz="1400" dirty="0"/>
          </a:p>
        </p:txBody>
      </p:sp>
      <p:pic>
        <p:nvPicPr>
          <p:cNvPr id="5" name="Audio 4">
            <a:hlinkClick r:id="" action="ppaction://media"/>
            <a:extLst>
              <a:ext uri="{FF2B5EF4-FFF2-40B4-BE49-F238E27FC236}">
                <a16:creationId xmlns:a16="http://schemas.microsoft.com/office/drawing/2014/main" id="{BF2C07FA-8EA4-C885-04FF-0E26FFDD2F5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6057"/>
    </mc:Choice>
    <mc:Fallback>
      <p:transition spd="slow" advTm="46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8F6F1"/>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A3C34"/>
          </a:solidFill>
          <a:ln w="12700">
            <a:solidFill>
              <a:srgbClr val="1A3C34"/>
            </a:solidFill>
            <a:prstDash val="solid"/>
          </a:ln>
        </p:spPr>
        <p:txBody>
          <a:bodyPr/>
          <a:lstStyle/>
          <a:p>
            <a:endParaRPr lang="en-US"/>
          </a:p>
        </p:txBody>
      </p:sp>
      <p:sp>
        <p:nvSpPr>
          <p:cNvPr id="3" name="Text 1"/>
          <p:cNvSpPr/>
          <p:nvPr/>
        </p:nvSpPr>
        <p:spPr>
          <a:xfrm>
            <a:off x="411480" y="54864"/>
            <a:ext cx="8321040" cy="713232"/>
          </a:xfrm>
          <a:prstGeom prst="rect">
            <a:avLst/>
          </a:prstGeom>
          <a:noFill/>
          <a:ln/>
        </p:spPr>
        <p:txBody>
          <a:bodyPr wrap="square" lIns="0" tIns="0" rIns="0" bIns="0"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Theoretical Frameworks</a:t>
            </a:r>
            <a:endParaRPr lang="en-US" sz="2200" dirty="0"/>
          </a:p>
        </p:txBody>
      </p:sp>
      <p:sp>
        <p:nvSpPr>
          <p:cNvPr id="6" name="Shape 4"/>
          <p:cNvSpPr/>
          <p:nvPr/>
        </p:nvSpPr>
        <p:spPr>
          <a:xfrm>
            <a:off x="285659" y="914400"/>
            <a:ext cx="2724912" cy="3913632"/>
          </a:xfrm>
          <a:prstGeom prst="roundRect">
            <a:avLst>
              <a:gd name="adj" fmla="val 3356"/>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7" name="Shape 5"/>
          <p:cNvSpPr/>
          <p:nvPr/>
        </p:nvSpPr>
        <p:spPr>
          <a:xfrm>
            <a:off x="274320" y="914400"/>
            <a:ext cx="2724912" cy="768096"/>
          </a:xfrm>
          <a:prstGeom prst="roundRect">
            <a:avLst>
              <a:gd name="adj" fmla="val 11905"/>
            </a:avLst>
          </a:prstGeom>
          <a:solidFill>
            <a:srgbClr val="1A3C34"/>
          </a:solidFill>
          <a:ln w="12700">
            <a:solidFill>
              <a:srgbClr val="1A3C34"/>
            </a:solidFill>
            <a:prstDash val="solid"/>
          </a:ln>
        </p:spPr>
        <p:txBody>
          <a:bodyPr/>
          <a:lstStyle/>
          <a:p>
            <a:endParaRPr lang="en-US"/>
          </a:p>
        </p:txBody>
      </p:sp>
      <p:sp>
        <p:nvSpPr>
          <p:cNvPr id="8" name="Shape 6"/>
          <p:cNvSpPr/>
          <p:nvPr/>
        </p:nvSpPr>
        <p:spPr>
          <a:xfrm>
            <a:off x="1435608" y="987552"/>
            <a:ext cx="329184" cy="329184"/>
          </a:xfrm>
          <a:prstGeom prst="roundRect">
            <a:avLst>
              <a:gd name="adj" fmla="val 19444"/>
            </a:avLst>
          </a:prstGeom>
          <a:solidFill>
            <a:srgbClr val="C9A84C"/>
          </a:solidFill>
          <a:ln w="12700">
            <a:solidFill>
              <a:srgbClr val="C9A84C"/>
            </a:solidFill>
            <a:prstDash val="solid"/>
          </a:ln>
        </p:spPr>
        <p:txBody>
          <a:bodyPr/>
          <a:lstStyle/>
          <a:p>
            <a:endParaRPr lang="en-US"/>
          </a:p>
        </p:txBody>
      </p:sp>
      <p:pic>
        <p:nvPicPr>
          <p:cNvPr id="9" name="Image 0" descr="preencoded.png"/>
          <p:cNvPicPr>
            <a:picLocks noChangeAspect="1"/>
          </p:cNvPicPr>
          <p:nvPr/>
        </p:nvPicPr>
        <p:blipFill>
          <a:blip r:embed="rId5"/>
          <a:stretch>
            <a:fillRect/>
          </a:stretch>
        </p:blipFill>
        <p:spPr>
          <a:xfrm>
            <a:off x="1494861" y="1046805"/>
            <a:ext cx="210678" cy="210678"/>
          </a:xfrm>
          <a:prstGeom prst="rect">
            <a:avLst/>
          </a:prstGeom>
        </p:spPr>
      </p:pic>
      <p:sp>
        <p:nvSpPr>
          <p:cNvPr id="10" name="Text 7"/>
          <p:cNvSpPr/>
          <p:nvPr/>
        </p:nvSpPr>
        <p:spPr>
          <a:xfrm>
            <a:off x="384048" y="1737360"/>
            <a:ext cx="2505456" cy="347472"/>
          </a:xfrm>
          <a:prstGeom prst="rect">
            <a:avLst/>
          </a:prstGeom>
          <a:noFill/>
          <a:ln/>
        </p:spPr>
        <p:txBody>
          <a:bodyPr wrap="square" lIns="0" tIns="0" rIns="0" bIns="0" rtlCol="0" anchor="ctr"/>
          <a:lstStyle/>
          <a:p>
            <a:pPr marL="0" indent="0" algn="ctr">
              <a:buNone/>
            </a:pPr>
            <a:r>
              <a:rPr lang="en-US" sz="1150" b="1" dirty="0">
                <a:solidFill>
                  <a:srgbClr val="1A3C34"/>
                </a:solidFill>
                <a:latin typeface="Cambria" pitchFamily="34" charset="0"/>
                <a:ea typeface="Cambria" pitchFamily="34" charset="-122"/>
                <a:cs typeface="Cambria" pitchFamily="34" charset="-120"/>
              </a:rPr>
              <a:t>Disengagement Theory</a:t>
            </a:r>
            <a:endParaRPr lang="en-US" sz="1150" dirty="0"/>
          </a:p>
        </p:txBody>
      </p:sp>
      <p:sp>
        <p:nvSpPr>
          <p:cNvPr id="11" name="Text 8"/>
          <p:cNvSpPr/>
          <p:nvPr/>
        </p:nvSpPr>
        <p:spPr>
          <a:xfrm>
            <a:off x="384048" y="2084832"/>
            <a:ext cx="2505456" cy="292608"/>
          </a:xfrm>
          <a:prstGeom prst="rect">
            <a:avLst/>
          </a:prstGeom>
          <a:noFill/>
          <a:ln/>
        </p:spPr>
        <p:txBody>
          <a:bodyPr wrap="square" lIns="0" tIns="0" rIns="0" bIns="0" rtlCol="0" anchor="ctr"/>
          <a:lstStyle/>
          <a:p>
            <a:pPr marL="0" indent="0" algn="ctr">
              <a:buNone/>
            </a:pPr>
            <a:r>
              <a:rPr lang="en-US" sz="850" i="1" dirty="0">
                <a:solidFill>
                  <a:srgbClr val="6B7B6E"/>
                </a:solidFill>
                <a:latin typeface="Calibri" pitchFamily="34" charset="0"/>
                <a:ea typeface="Calibri" pitchFamily="34" charset="-122"/>
                <a:cs typeface="Calibri" pitchFamily="34" charset="-120"/>
              </a:rPr>
              <a:t>Cumming and Henry, 1961; reviewed Luo et al., 2021</a:t>
            </a:r>
            <a:endParaRPr lang="en-US" sz="850" dirty="0"/>
          </a:p>
        </p:txBody>
      </p:sp>
      <p:sp>
        <p:nvSpPr>
          <p:cNvPr id="12" name="Text 9"/>
          <p:cNvSpPr/>
          <p:nvPr/>
        </p:nvSpPr>
        <p:spPr>
          <a:xfrm>
            <a:off x="411480" y="2414016"/>
            <a:ext cx="2450592" cy="1921764"/>
          </a:xfrm>
          <a:prstGeom prst="rect">
            <a:avLst/>
          </a:prstGeom>
          <a:noFill/>
          <a:ln/>
        </p:spPr>
        <p:txBody>
          <a:bodyPr wrap="square" lIns="0" tIns="0" rIns="0" bIns="0" rtlCol="0" anchor="ctr"/>
          <a:lstStyle/>
          <a:p>
            <a:pPr marL="0" indent="0" algn="just">
              <a:lnSpc>
                <a:spcPct val="150000"/>
              </a:lnSpc>
              <a:buNone/>
            </a:pPr>
            <a:r>
              <a:rPr lang="en-US" sz="950" dirty="0">
                <a:solidFill>
                  <a:srgbClr val="2C3A2E"/>
                </a:solidFill>
                <a:latin typeface="Calibri" pitchFamily="34" charset="0"/>
                <a:ea typeface="Calibri" pitchFamily="34" charset="-122"/>
                <a:cs typeface="Calibri" pitchFamily="34" charset="-120"/>
              </a:rPr>
              <a:t>Proposes that older people naturally withdraw from society. Contemporary scholars critique this as a justification for passive care cultures (Luo et al., 2021). Care homes that limit social opportunities may inadvertently reinforce disengagement, compounding isolation.</a:t>
            </a:r>
            <a:endParaRPr lang="en-US" sz="950" dirty="0"/>
          </a:p>
        </p:txBody>
      </p:sp>
      <p:sp>
        <p:nvSpPr>
          <p:cNvPr id="13" name="Shape 10"/>
          <p:cNvSpPr/>
          <p:nvPr/>
        </p:nvSpPr>
        <p:spPr>
          <a:xfrm>
            <a:off x="3182112" y="914400"/>
            <a:ext cx="2724912" cy="3913632"/>
          </a:xfrm>
          <a:prstGeom prst="roundRect">
            <a:avLst>
              <a:gd name="adj" fmla="val 3356"/>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14" name="Shape 11"/>
          <p:cNvSpPr/>
          <p:nvPr/>
        </p:nvSpPr>
        <p:spPr>
          <a:xfrm>
            <a:off x="3182112" y="914400"/>
            <a:ext cx="2724912" cy="768096"/>
          </a:xfrm>
          <a:prstGeom prst="roundRect">
            <a:avLst>
              <a:gd name="adj" fmla="val 11905"/>
            </a:avLst>
          </a:prstGeom>
          <a:solidFill>
            <a:srgbClr val="1A3C34"/>
          </a:solidFill>
          <a:ln w="12700">
            <a:solidFill>
              <a:srgbClr val="1A3C34"/>
            </a:solidFill>
            <a:prstDash val="solid"/>
          </a:ln>
        </p:spPr>
        <p:txBody>
          <a:bodyPr/>
          <a:lstStyle/>
          <a:p>
            <a:endParaRPr lang="en-US"/>
          </a:p>
        </p:txBody>
      </p:sp>
      <p:sp>
        <p:nvSpPr>
          <p:cNvPr id="15" name="Shape 12"/>
          <p:cNvSpPr/>
          <p:nvPr/>
        </p:nvSpPr>
        <p:spPr>
          <a:xfrm>
            <a:off x="4343400" y="987552"/>
            <a:ext cx="329184" cy="329184"/>
          </a:xfrm>
          <a:prstGeom prst="roundRect">
            <a:avLst>
              <a:gd name="adj" fmla="val 19444"/>
            </a:avLst>
          </a:prstGeom>
          <a:solidFill>
            <a:srgbClr val="C9A84C"/>
          </a:solidFill>
          <a:ln w="12700">
            <a:solidFill>
              <a:srgbClr val="C9A84C"/>
            </a:solidFill>
            <a:prstDash val="solid"/>
          </a:ln>
        </p:spPr>
        <p:txBody>
          <a:bodyPr/>
          <a:lstStyle/>
          <a:p>
            <a:endParaRPr lang="en-US"/>
          </a:p>
        </p:txBody>
      </p:sp>
      <p:pic>
        <p:nvPicPr>
          <p:cNvPr id="16" name="Image 1" descr="preencoded.png"/>
          <p:cNvPicPr>
            <a:picLocks noChangeAspect="1"/>
          </p:cNvPicPr>
          <p:nvPr/>
        </p:nvPicPr>
        <p:blipFill>
          <a:blip r:embed="rId6"/>
          <a:stretch>
            <a:fillRect/>
          </a:stretch>
        </p:blipFill>
        <p:spPr>
          <a:xfrm>
            <a:off x="4402653" y="1046805"/>
            <a:ext cx="210678" cy="210678"/>
          </a:xfrm>
          <a:prstGeom prst="rect">
            <a:avLst/>
          </a:prstGeom>
        </p:spPr>
      </p:pic>
      <p:sp>
        <p:nvSpPr>
          <p:cNvPr id="17" name="Text 13"/>
          <p:cNvSpPr/>
          <p:nvPr/>
        </p:nvSpPr>
        <p:spPr>
          <a:xfrm>
            <a:off x="3291840" y="1737360"/>
            <a:ext cx="2505456" cy="347472"/>
          </a:xfrm>
          <a:prstGeom prst="rect">
            <a:avLst/>
          </a:prstGeom>
          <a:noFill/>
          <a:ln/>
        </p:spPr>
        <p:txBody>
          <a:bodyPr wrap="square" lIns="0" tIns="0" rIns="0" bIns="0" rtlCol="0" anchor="ctr"/>
          <a:lstStyle/>
          <a:p>
            <a:pPr marL="0" indent="0" algn="ctr">
              <a:buNone/>
            </a:pPr>
            <a:r>
              <a:rPr lang="en-US" sz="1150" b="1" dirty="0">
                <a:solidFill>
                  <a:srgbClr val="1A3C34"/>
                </a:solidFill>
                <a:latin typeface="Cambria" pitchFamily="34" charset="0"/>
                <a:ea typeface="Cambria" pitchFamily="34" charset="-122"/>
                <a:cs typeface="Cambria" pitchFamily="34" charset="-120"/>
              </a:rPr>
              <a:t>Activity Theory</a:t>
            </a:r>
            <a:endParaRPr lang="en-US" sz="1150" dirty="0"/>
          </a:p>
        </p:txBody>
      </p:sp>
      <p:sp>
        <p:nvSpPr>
          <p:cNvPr id="18" name="Text 14"/>
          <p:cNvSpPr/>
          <p:nvPr/>
        </p:nvSpPr>
        <p:spPr>
          <a:xfrm>
            <a:off x="3291840" y="2084832"/>
            <a:ext cx="2505456" cy="292608"/>
          </a:xfrm>
          <a:prstGeom prst="rect">
            <a:avLst/>
          </a:prstGeom>
          <a:noFill/>
          <a:ln/>
        </p:spPr>
        <p:txBody>
          <a:bodyPr wrap="square" lIns="0" tIns="0" rIns="0" bIns="0" rtlCol="0" anchor="ctr"/>
          <a:lstStyle/>
          <a:p>
            <a:pPr marL="0" indent="0" algn="ctr">
              <a:buNone/>
            </a:pPr>
            <a:r>
              <a:rPr lang="en-US" sz="850" i="1" dirty="0">
                <a:solidFill>
                  <a:srgbClr val="6B7B6E"/>
                </a:solidFill>
                <a:latin typeface="Calibri" pitchFamily="34" charset="0"/>
                <a:ea typeface="Calibri" pitchFamily="34" charset="-122"/>
                <a:cs typeface="Calibri" pitchFamily="34" charset="-120"/>
              </a:rPr>
              <a:t>Havighurst, 1961; supported by Piolatto et al., 2023</a:t>
            </a:r>
            <a:endParaRPr lang="en-US" sz="850" dirty="0"/>
          </a:p>
        </p:txBody>
      </p:sp>
      <p:sp>
        <p:nvSpPr>
          <p:cNvPr id="19" name="Text 15"/>
          <p:cNvSpPr/>
          <p:nvPr/>
        </p:nvSpPr>
        <p:spPr>
          <a:xfrm>
            <a:off x="3291840" y="2377440"/>
            <a:ext cx="2505456" cy="2144451"/>
          </a:xfrm>
          <a:prstGeom prst="rect">
            <a:avLst/>
          </a:prstGeom>
          <a:noFill/>
          <a:ln/>
        </p:spPr>
        <p:txBody>
          <a:bodyPr wrap="square" lIns="0" tIns="0" rIns="0" bIns="0" rtlCol="0" anchor="ctr"/>
          <a:lstStyle/>
          <a:p>
            <a:pPr marL="0" indent="0" algn="just">
              <a:lnSpc>
                <a:spcPct val="150000"/>
              </a:lnSpc>
              <a:buNone/>
            </a:pPr>
            <a:r>
              <a:rPr lang="en-US" sz="950" dirty="0">
                <a:solidFill>
                  <a:srgbClr val="2C3A2E"/>
                </a:solidFill>
                <a:latin typeface="Calibri" pitchFamily="34" charset="0"/>
                <a:ea typeface="Calibri" pitchFamily="34" charset="-122"/>
                <a:cs typeface="Calibri" pitchFamily="34" charset="-120"/>
              </a:rPr>
              <a:t>Argues that wellbeing in old age depends on maintaining social activity and meaningful roles. Piolatto et al. (2023) confirm in a systematic review that structured social participation in care homes significantly reduces loneliness scores and improves psychological wellbeing.</a:t>
            </a:r>
            <a:endParaRPr lang="en-US" sz="950" dirty="0"/>
          </a:p>
        </p:txBody>
      </p:sp>
      <p:sp>
        <p:nvSpPr>
          <p:cNvPr id="20" name="Shape 16"/>
          <p:cNvSpPr/>
          <p:nvPr/>
        </p:nvSpPr>
        <p:spPr>
          <a:xfrm>
            <a:off x="6089904" y="914400"/>
            <a:ext cx="2724912" cy="3913632"/>
          </a:xfrm>
          <a:prstGeom prst="roundRect">
            <a:avLst>
              <a:gd name="adj" fmla="val 3356"/>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21" name="Shape 17"/>
          <p:cNvSpPr/>
          <p:nvPr/>
        </p:nvSpPr>
        <p:spPr>
          <a:xfrm>
            <a:off x="6089904" y="914400"/>
            <a:ext cx="2724912" cy="768096"/>
          </a:xfrm>
          <a:prstGeom prst="roundRect">
            <a:avLst>
              <a:gd name="adj" fmla="val 11905"/>
            </a:avLst>
          </a:prstGeom>
          <a:solidFill>
            <a:srgbClr val="1A3C34"/>
          </a:solidFill>
          <a:ln w="12700">
            <a:solidFill>
              <a:srgbClr val="1A3C34"/>
            </a:solidFill>
            <a:prstDash val="solid"/>
          </a:ln>
        </p:spPr>
        <p:txBody>
          <a:bodyPr/>
          <a:lstStyle/>
          <a:p>
            <a:endParaRPr lang="en-US"/>
          </a:p>
        </p:txBody>
      </p:sp>
      <p:sp>
        <p:nvSpPr>
          <p:cNvPr id="22" name="Shape 18"/>
          <p:cNvSpPr/>
          <p:nvPr/>
        </p:nvSpPr>
        <p:spPr>
          <a:xfrm>
            <a:off x="7251192" y="987552"/>
            <a:ext cx="329184" cy="329184"/>
          </a:xfrm>
          <a:prstGeom prst="roundRect">
            <a:avLst>
              <a:gd name="adj" fmla="val 19444"/>
            </a:avLst>
          </a:prstGeom>
          <a:solidFill>
            <a:srgbClr val="C9A84C"/>
          </a:solidFill>
          <a:ln w="12700">
            <a:solidFill>
              <a:srgbClr val="C9A84C"/>
            </a:solidFill>
            <a:prstDash val="solid"/>
          </a:ln>
        </p:spPr>
        <p:txBody>
          <a:bodyPr/>
          <a:lstStyle/>
          <a:p>
            <a:endParaRPr lang="en-US"/>
          </a:p>
        </p:txBody>
      </p:sp>
      <p:pic>
        <p:nvPicPr>
          <p:cNvPr id="23" name="Image 2" descr="preencoded.png"/>
          <p:cNvPicPr>
            <a:picLocks noChangeAspect="1"/>
          </p:cNvPicPr>
          <p:nvPr/>
        </p:nvPicPr>
        <p:blipFill>
          <a:blip r:embed="rId7"/>
          <a:stretch>
            <a:fillRect/>
          </a:stretch>
        </p:blipFill>
        <p:spPr>
          <a:xfrm>
            <a:off x="7310445" y="1046805"/>
            <a:ext cx="210678" cy="210678"/>
          </a:xfrm>
          <a:prstGeom prst="rect">
            <a:avLst/>
          </a:prstGeom>
        </p:spPr>
      </p:pic>
      <p:sp>
        <p:nvSpPr>
          <p:cNvPr id="24" name="Text 19"/>
          <p:cNvSpPr/>
          <p:nvPr/>
        </p:nvSpPr>
        <p:spPr>
          <a:xfrm>
            <a:off x="6199632" y="1737360"/>
            <a:ext cx="2505456" cy="347472"/>
          </a:xfrm>
          <a:prstGeom prst="rect">
            <a:avLst/>
          </a:prstGeom>
          <a:noFill/>
          <a:ln/>
        </p:spPr>
        <p:txBody>
          <a:bodyPr wrap="square" lIns="0" tIns="0" rIns="0" bIns="0" rtlCol="0" anchor="ctr"/>
          <a:lstStyle/>
          <a:p>
            <a:pPr marL="0" indent="0" algn="ctr">
              <a:buNone/>
            </a:pPr>
            <a:r>
              <a:rPr lang="en-US" sz="1150" b="1" dirty="0">
                <a:solidFill>
                  <a:srgbClr val="1A3C34"/>
                </a:solidFill>
                <a:latin typeface="Cambria" pitchFamily="34" charset="0"/>
                <a:ea typeface="Cambria" pitchFamily="34" charset="-122"/>
                <a:cs typeface="Cambria" pitchFamily="34" charset="-120"/>
              </a:rPr>
              <a:t>Continuity Theory</a:t>
            </a:r>
            <a:endParaRPr lang="en-US" sz="1150" dirty="0"/>
          </a:p>
        </p:txBody>
      </p:sp>
      <p:sp>
        <p:nvSpPr>
          <p:cNvPr id="25" name="Text 20"/>
          <p:cNvSpPr/>
          <p:nvPr/>
        </p:nvSpPr>
        <p:spPr>
          <a:xfrm>
            <a:off x="6199632" y="2084832"/>
            <a:ext cx="2505456" cy="292608"/>
          </a:xfrm>
          <a:prstGeom prst="rect">
            <a:avLst/>
          </a:prstGeom>
          <a:noFill/>
          <a:ln/>
        </p:spPr>
        <p:txBody>
          <a:bodyPr wrap="square" lIns="0" tIns="0" rIns="0" bIns="0" rtlCol="0" anchor="ctr"/>
          <a:lstStyle/>
          <a:p>
            <a:pPr marL="0" indent="0" algn="ctr">
              <a:buNone/>
            </a:pPr>
            <a:r>
              <a:rPr lang="en-US" sz="850" i="1" dirty="0">
                <a:solidFill>
                  <a:srgbClr val="6B7B6E"/>
                </a:solidFill>
                <a:latin typeface="Calibri" pitchFamily="34" charset="0"/>
                <a:ea typeface="Calibri" pitchFamily="34" charset="-122"/>
                <a:cs typeface="Calibri" pitchFamily="34" charset="-120"/>
              </a:rPr>
              <a:t>Atchley, 1989; applied by Simons et al., 2022</a:t>
            </a:r>
            <a:endParaRPr lang="en-US" sz="850" dirty="0"/>
          </a:p>
        </p:txBody>
      </p:sp>
      <p:sp>
        <p:nvSpPr>
          <p:cNvPr id="26" name="Text 21"/>
          <p:cNvSpPr/>
          <p:nvPr/>
        </p:nvSpPr>
        <p:spPr>
          <a:xfrm>
            <a:off x="6227064" y="2314956"/>
            <a:ext cx="2450592" cy="2304288"/>
          </a:xfrm>
          <a:prstGeom prst="rect">
            <a:avLst/>
          </a:prstGeom>
          <a:noFill/>
          <a:ln/>
        </p:spPr>
        <p:txBody>
          <a:bodyPr wrap="square" lIns="0" tIns="0" rIns="0" bIns="0" rtlCol="0" anchor="ctr"/>
          <a:lstStyle/>
          <a:p>
            <a:pPr marL="0" indent="0" algn="just">
              <a:lnSpc>
                <a:spcPct val="150000"/>
              </a:lnSpc>
              <a:buNone/>
            </a:pPr>
            <a:r>
              <a:rPr lang="en-US" sz="950" dirty="0">
                <a:solidFill>
                  <a:srgbClr val="2C3A2E"/>
                </a:solidFill>
                <a:latin typeface="Calibri" pitchFamily="34" charset="0"/>
                <a:ea typeface="Calibri" pitchFamily="34" charset="-122"/>
                <a:cs typeface="Calibri" pitchFamily="34" charset="-120"/>
              </a:rPr>
              <a:t>People preserve identity by continuing earlier roles and habits. Admission to a care home often ruptures these continuities. Simons et al. (2022) found that person-centred approaches preserving residents' histories and relationships are associated with lower social isolation scores.</a:t>
            </a:r>
            <a:endParaRPr lang="en-US" sz="950" dirty="0"/>
          </a:p>
        </p:txBody>
      </p:sp>
      <p:pic>
        <p:nvPicPr>
          <p:cNvPr id="5" name="Audio 4">
            <a:hlinkClick r:id="" action="ppaction://media"/>
            <a:extLst>
              <a:ext uri="{FF2B5EF4-FFF2-40B4-BE49-F238E27FC236}">
                <a16:creationId xmlns:a16="http://schemas.microsoft.com/office/drawing/2014/main" id="{3CBC866C-F8E7-2D84-B733-56916672096B}"/>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6932"/>
    </mc:Choice>
    <mc:Fallback>
      <p:transition spd="slow" advTm="869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8F6F1"/>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A3C34"/>
          </a:solidFill>
          <a:ln w="12700">
            <a:solidFill>
              <a:srgbClr val="1A3C34"/>
            </a:solidFill>
            <a:prstDash val="solid"/>
          </a:ln>
        </p:spPr>
        <p:txBody>
          <a:bodyPr/>
          <a:lstStyle/>
          <a:p>
            <a:endParaRPr lang="en-US"/>
          </a:p>
        </p:txBody>
      </p:sp>
      <p:sp>
        <p:nvSpPr>
          <p:cNvPr id="3" name="Text 1"/>
          <p:cNvSpPr/>
          <p:nvPr/>
        </p:nvSpPr>
        <p:spPr>
          <a:xfrm>
            <a:off x="411480" y="54864"/>
            <a:ext cx="8321040" cy="713232"/>
          </a:xfrm>
          <a:prstGeom prst="rect">
            <a:avLst/>
          </a:prstGeom>
          <a:noFill/>
          <a:ln/>
        </p:spPr>
        <p:txBody>
          <a:bodyPr wrap="square" lIns="0" tIns="0" rIns="0" bIns="0"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Policy and Legislation</a:t>
            </a:r>
            <a:endParaRPr lang="en-US" sz="2200" dirty="0"/>
          </a:p>
        </p:txBody>
      </p:sp>
      <p:sp>
        <p:nvSpPr>
          <p:cNvPr id="6" name="Shape 4"/>
          <p:cNvSpPr/>
          <p:nvPr/>
        </p:nvSpPr>
        <p:spPr>
          <a:xfrm>
            <a:off x="274320" y="914400"/>
            <a:ext cx="4206240" cy="1847088"/>
          </a:xfrm>
          <a:prstGeom prst="roundRect">
            <a:avLst>
              <a:gd name="adj" fmla="val 4950"/>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7" name="Shape 5"/>
          <p:cNvSpPr/>
          <p:nvPr/>
        </p:nvSpPr>
        <p:spPr>
          <a:xfrm>
            <a:off x="438912" y="1097280"/>
            <a:ext cx="402336" cy="402336"/>
          </a:xfrm>
          <a:prstGeom prst="roundRect">
            <a:avLst>
              <a:gd name="adj" fmla="val 15909"/>
            </a:avLst>
          </a:prstGeom>
          <a:solidFill>
            <a:srgbClr val="1A3C34"/>
          </a:solidFill>
          <a:ln w="12700">
            <a:solidFill>
              <a:srgbClr val="1A3C34"/>
            </a:solidFill>
            <a:prstDash val="solid"/>
          </a:ln>
        </p:spPr>
        <p:txBody>
          <a:bodyPr/>
          <a:lstStyle/>
          <a:p>
            <a:endParaRPr lang="en-US"/>
          </a:p>
        </p:txBody>
      </p:sp>
      <p:pic>
        <p:nvPicPr>
          <p:cNvPr id="8" name="Image 0" descr="preencoded.png"/>
          <p:cNvPicPr>
            <a:picLocks noChangeAspect="1"/>
          </p:cNvPicPr>
          <p:nvPr/>
        </p:nvPicPr>
        <p:blipFill>
          <a:blip r:embed="rId5"/>
          <a:stretch>
            <a:fillRect/>
          </a:stretch>
        </p:blipFill>
        <p:spPr>
          <a:xfrm>
            <a:off x="511332" y="1169700"/>
            <a:ext cx="257495" cy="257495"/>
          </a:xfrm>
          <a:prstGeom prst="rect">
            <a:avLst/>
          </a:prstGeom>
        </p:spPr>
      </p:pic>
      <p:sp>
        <p:nvSpPr>
          <p:cNvPr id="9" name="Text 6"/>
          <p:cNvSpPr/>
          <p:nvPr/>
        </p:nvSpPr>
        <p:spPr>
          <a:xfrm>
            <a:off x="950976" y="1097280"/>
            <a:ext cx="3419856" cy="402336"/>
          </a:xfrm>
          <a:prstGeom prst="rect">
            <a:avLst/>
          </a:prstGeom>
          <a:noFill/>
          <a:ln/>
        </p:spPr>
        <p:txBody>
          <a:bodyPr wrap="square" lIns="0" tIns="0" rIns="0" bIns="0" rtlCol="0" anchor="ctr"/>
          <a:lstStyle/>
          <a:p>
            <a:pPr marL="0" indent="0">
              <a:buNone/>
            </a:pPr>
            <a:r>
              <a:rPr lang="en-US" sz="1200" b="1" dirty="0">
                <a:solidFill>
                  <a:srgbClr val="1A3C34"/>
                </a:solidFill>
                <a:latin typeface="Cambria" pitchFamily="34" charset="0"/>
                <a:ea typeface="Cambria" pitchFamily="34" charset="-122"/>
                <a:cs typeface="Cambria" pitchFamily="34" charset="-120"/>
              </a:rPr>
              <a:t>Care Act 2014</a:t>
            </a:r>
            <a:endParaRPr lang="en-US" sz="1200" dirty="0"/>
          </a:p>
        </p:txBody>
      </p:sp>
      <p:sp>
        <p:nvSpPr>
          <p:cNvPr id="10" name="Text 7"/>
          <p:cNvSpPr/>
          <p:nvPr/>
        </p:nvSpPr>
        <p:spPr>
          <a:xfrm>
            <a:off x="438912" y="1572768"/>
            <a:ext cx="3895344" cy="1097280"/>
          </a:xfrm>
          <a:prstGeom prst="rect">
            <a:avLst/>
          </a:prstGeom>
          <a:noFill/>
          <a:ln/>
        </p:spPr>
        <p:txBody>
          <a:bodyPr wrap="square" lIns="0" tIns="0" rIns="0" bIns="0" rtlCol="0" anchor="ctr"/>
          <a:lstStyle/>
          <a:p>
            <a:pPr marL="0" indent="0" algn="just">
              <a:lnSpc>
                <a:spcPct val="150000"/>
              </a:lnSpc>
              <a:buNone/>
            </a:pPr>
            <a:r>
              <a:rPr lang="en-US" sz="950" dirty="0">
                <a:solidFill>
                  <a:srgbClr val="2C3A2E"/>
                </a:solidFill>
                <a:latin typeface="Calibri" pitchFamily="34" charset="0"/>
                <a:ea typeface="Calibri" pitchFamily="34" charset="-122"/>
                <a:cs typeface="Calibri" pitchFamily="34" charset="-120"/>
              </a:rPr>
              <a:t>Places a statutory duty on local authorities to promote wellbeing including personal dignity, participation in recreation, and domestic and family relationships. Atkins et al. (2021) found implementation inconsistency remains a key gap between legislative intent and care home practice.</a:t>
            </a:r>
            <a:endParaRPr lang="en-US" sz="950" dirty="0"/>
          </a:p>
        </p:txBody>
      </p:sp>
      <p:sp>
        <p:nvSpPr>
          <p:cNvPr id="11" name="Shape 8"/>
          <p:cNvSpPr/>
          <p:nvPr/>
        </p:nvSpPr>
        <p:spPr>
          <a:xfrm>
            <a:off x="4736592" y="914400"/>
            <a:ext cx="4206240" cy="1847088"/>
          </a:xfrm>
          <a:prstGeom prst="roundRect">
            <a:avLst>
              <a:gd name="adj" fmla="val 4950"/>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12" name="Shape 9"/>
          <p:cNvSpPr/>
          <p:nvPr/>
        </p:nvSpPr>
        <p:spPr>
          <a:xfrm>
            <a:off x="4901184" y="1097280"/>
            <a:ext cx="402336" cy="402336"/>
          </a:xfrm>
          <a:prstGeom prst="roundRect">
            <a:avLst>
              <a:gd name="adj" fmla="val 15909"/>
            </a:avLst>
          </a:prstGeom>
          <a:solidFill>
            <a:srgbClr val="1A3C34"/>
          </a:solidFill>
          <a:ln w="12700">
            <a:solidFill>
              <a:srgbClr val="1A3C34"/>
            </a:solidFill>
            <a:prstDash val="solid"/>
          </a:ln>
        </p:spPr>
        <p:txBody>
          <a:bodyPr/>
          <a:lstStyle/>
          <a:p>
            <a:endParaRPr lang="en-US"/>
          </a:p>
        </p:txBody>
      </p:sp>
      <p:pic>
        <p:nvPicPr>
          <p:cNvPr id="13" name="Image 1" descr="preencoded.png"/>
          <p:cNvPicPr>
            <a:picLocks noChangeAspect="1"/>
          </p:cNvPicPr>
          <p:nvPr/>
        </p:nvPicPr>
        <p:blipFill>
          <a:blip r:embed="rId6"/>
          <a:stretch>
            <a:fillRect/>
          </a:stretch>
        </p:blipFill>
        <p:spPr>
          <a:xfrm>
            <a:off x="4973604" y="1169700"/>
            <a:ext cx="257495" cy="257495"/>
          </a:xfrm>
          <a:prstGeom prst="rect">
            <a:avLst/>
          </a:prstGeom>
        </p:spPr>
      </p:pic>
      <p:sp>
        <p:nvSpPr>
          <p:cNvPr id="14" name="Text 10"/>
          <p:cNvSpPr/>
          <p:nvPr/>
        </p:nvSpPr>
        <p:spPr>
          <a:xfrm>
            <a:off x="5413248" y="1097280"/>
            <a:ext cx="3419856" cy="402336"/>
          </a:xfrm>
          <a:prstGeom prst="rect">
            <a:avLst/>
          </a:prstGeom>
          <a:noFill/>
          <a:ln/>
        </p:spPr>
        <p:txBody>
          <a:bodyPr wrap="square" lIns="0" tIns="0" rIns="0" bIns="0" rtlCol="0" anchor="ctr"/>
          <a:lstStyle/>
          <a:p>
            <a:pPr marL="0" indent="0">
              <a:buNone/>
            </a:pPr>
            <a:r>
              <a:rPr lang="en-US" sz="1200" b="1" dirty="0">
                <a:solidFill>
                  <a:srgbClr val="1A3C34"/>
                </a:solidFill>
                <a:latin typeface="Cambria" pitchFamily="34" charset="0"/>
                <a:ea typeface="Cambria" pitchFamily="34" charset="-122"/>
                <a:cs typeface="Cambria" pitchFamily="34" charset="-120"/>
              </a:rPr>
              <a:t>Equality Act 2010</a:t>
            </a:r>
            <a:endParaRPr lang="en-US" sz="1200" dirty="0"/>
          </a:p>
        </p:txBody>
      </p:sp>
      <p:sp>
        <p:nvSpPr>
          <p:cNvPr id="15" name="Text 11"/>
          <p:cNvSpPr/>
          <p:nvPr/>
        </p:nvSpPr>
        <p:spPr>
          <a:xfrm>
            <a:off x="4901184" y="1572768"/>
            <a:ext cx="3895344" cy="1097280"/>
          </a:xfrm>
          <a:prstGeom prst="rect">
            <a:avLst/>
          </a:prstGeom>
          <a:noFill/>
          <a:ln/>
        </p:spPr>
        <p:txBody>
          <a:bodyPr wrap="square" lIns="0" tIns="0" rIns="0" bIns="0" rtlCol="0" anchor="ctr"/>
          <a:lstStyle/>
          <a:p>
            <a:pPr marL="0" indent="0" algn="just">
              <a:lnSpc>
                <a:spcPct val="150000"/>
              </a:lnSpc>
              <a:buNone/>
            </a:pPr>
            <a:r>
              <a:rPr lang="en-US" sz="950" dirty="0">
                <a:solidFill>
                  <a:srgbClr val="2C3A2E"/>
                </a:solidFill>
                <a:latin typeface="Calibri" pitchFamily="34" charset="0"/>
                <a:ea typeface="Calibri" pitchFamily="34" charset="-122"/>
                <a:cs typeface="Calibri" pitchFamily="34" charset="-120"/>
              </a:rPr>
              <a:t>Prohibits age discrimination in service provision. Care homes must ensure residents receive non-discriminatory care supporting participation and inclusion. Bhatt et al. (2023) highlight that ageist institutional cultures continue to undermine equitable care despite this legal requirement.</a:t>
            </a:r>
            <a:endParaRPr lang="en-US" sz="950" dirty="0"/>
          </a:p>
        </p:txBody>
      </p:sp>
      <p:sp>
        <p:nvSpPr>
          <p:cNvPr id="16" name="Shape 12"/>
          <p:cNvSpPr/>
          <p:nvPr/>
        </p:nvSpPr>
        <p:spPr>
          <a:xfrm>
            <a:off x="274320" y="2907792"/>
            <a:ext cx="4206240" cy="1847088"/>
          </a:xfrm>
          <a:prstGeom prst="roundRect">
            <a:avLst>
              <a:gd name="adj" fmla="val 4950"/>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17" name="Shape 13"/>
          <p:cNvSpPr/>
          <p:nvPr/>
        </p:nvSpPr>
        <p:spPr>
          <a:xfrm>
            <a:off x="438912" y="3090672"/>
            <a:ext cx="402336" cy="402336"/>
          </a:xfrm>
          <a:prstGeom prst="roundRect">
            <a:avLst>
              <a:gd name="adj" fmla="val 15909"/>
            </a:avLst>
          </a:prstGeom>
          <a:solidFill>
            <a:srgbClr val="1A3C34"/>
          </a:solidFill>
          <a:ln w="12700">
            <a:solidFill>
              <a:srgbClr val="1A3C34"/>
            </a:solidFill>
            <a:prstDash val="solid"/>
          </a:ln>
        </p:spPr>
        <p:txBody>
          <a:bodyPr/>
          <a:lstStyle/>
          <a:p>
            <a:endParaRPr lang="en-US"/>
          </a:p>
        </p:txBody>
      </p:sp>
      <p:pic>
        <p:nvPicPr>
          <p:cNvPr id="18" name="Image 2" descr="preencoded.png"/>
          <p:cNvPicPr>
            <a:picLocks noChangeAspect="1"/>
          </p:cNvPicPr>
          <p:nvPr/>
        </p:nvPicPr>
        <p:blipFill>
          <a:blip r:embed="rId7"/>
          <a:stretch>
            <a:fillRect/>
          </a:stretch>
        </p:blipFill>
        <p:spPr>
          <a:xfrm>
            <a:off x="511332" y="3163092"/>
            <a:ext cx="257495" cy="257495"/>
          </a:xfrm>
          <a:prstGeom prst="rect">
            <a:avLst/>
          </a:prstGeom>
        </p:spPr>
      </p:pic>
      <p:sp>
        <p:nvSpPr>
          <p:cNvPr id="19" name="Text 14"/>
          <p:cNvSpPr/>
          <p:nvPr/>
        </p:nvSpPr>
        <p:spPr>
          <a:xfrm>
            <a:off x="950976" y="3090672"/>
            <a:ext cx="3419856" cy="402336"/>
          </a:xfrm>
          <a:prstGeom prst="rect">
            <a:avLst/>
          </a:prstGeom>
          <a:noFill/>
          <a:ln/>
        </p:spPr>
        <p:txBody>
          <a:bodyPr wrap="square" lIns="0" tIns="0" rIns="0" bIns="0" rtlCol="0" anchor="ctr"/>
          <a:lstStyle/>
          <a:p>
            <a:pPr marL="0" indent="0">
              <a:buNone/>
            </a:pPr>
            <a:r>
              <a:rPr lang="en-US" sz="1200" b="1" dirty="0">
                <a:solidFill>
                  <a:srgbClr val="1A3C34"/>
                </a:solidFill>
                <a:latin typeface="Cambria" pitchFamily="34" charset="0"/>
                <a:ea typeface="Cambria" pitchFamily="34" charset="-122"/>
                <a:cs typeface="Cambria" pitchFamily="34" charset="-120"/>
              </a:rPr>
              <a:t>NHS Long Term Plan (2019)</a:t>
            </a:r>
            <a:endParaRPr lang="en-US" sz="1200" dirty="0"/>
          </a:p>
        </p:txBody>
      </p:sp>
      <p:sp>
        <p:nvSpPr>
          <p:cNvPr id="20" name="Text 15"/>
          <p:cNvSpPr/>
          <p:nvPr/>
        </p:nvSpPr>
        <p:spPr>
          <a:xfrm>
            <a:off x="438912" y="3566160"/>
            <a:ext cx="3895344" cy="1097280"/>
          </a:xfrm>
          <a:prstGeom prst="rect">
            <a:avLst/>
          </a:prstGeom>
          <a:noFill/>
          <a:ln/>
        </p:spPr>
        <p:txBody>
          <a:bodyPr wrap="square" lIns="0" tIns="0" rIns="0" bIns="0" rtlCol="0" anchor="ctr"/>
          <a:lstStyle/>
          <a:p>
            <a:pPr marL="0" indent="0" algn="just">
              <a:lnSpc>
                <a:spcPct val="150000"/>
              </a:lnSpc>
              <a:buNone/>
            </a:pPr>
            <a:r>
              <a:rPr lang="en-US" sz="950" dirty="0">
                <a:solidFill>
                  <a:srgbClr val="2C3A2E"/>
                </a:solidFill>
                <a:latin typeface="Calibri" pitchFamily="34" charset="0"/>
                <a:ea typeface="Calibri" pitchFamily="34" charset="-122"/>
                <a:cs typeface="Calibri" pitchFamily="34" charset="-120"/>
              </a:rPr>
              <a:t>Commits to expanding social prescribing and community-based support, recognising loneliness as a clinical risk factor. Sharman et al. (2022) evaluated social prescribing pilots and found significant reductions in loneliness scores among older adults in residential care settings.</a:t>
            </a:r>
            <a:endParaRPr lang="en-US" sz="950" dirty="0"/>
          </a:p>
        </p:txBody>
      </p:sp>
      <p:sp>
        <p:nvSpPr>
          <p:cNvPr id="21" name="Shape 16"/>
          <p:cNvSpPr/>
          <p:nvPr/>
        </p:nvSpPr>
        <p:spPr>
          <a:xfrm>
            <a:off x="4736592" y="2907792"/>
            <a:ext cx="4206240" cy="1847088"/>
          </a:xfrm>
          <a:prstGeom prst="roundRect">
            <a:avLst>
              <a:gd name="adj" fmla="val 4950"/>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22" name="Shape 17"/>
          <p:cNvSpPr/>
          <p:nvPr/>
        </p:nvSpPr>
        <p:spPr>
          <a:xfrm>
            <a:off x="4901184" y="3090672"/>
            <a:ext cx="402336" cy="402336"/>
          </a:xfrm>
          <a:prstGeom prst="roundRect">
            <a:avLst>
              <a:gd name="adj" fmla="val 15909"/>
            </a:avLst>
          </a:prstGeom>
          <a:solidFill>
            <a:srgbClr val="1A3C34"/>
          </a:solidFill>
          <a:ln w="12700">
            <a:solidFill>
              <a:srgbClr val="1A3C34"/>
            </a:solidFill>
            <a:prstDash val="solid"/>
          </a:ln>
        </p:spPr>
        <p:txBody>
          <a:bodyPr/>
          <a:lstStyle/>
          <a:p>
            <a:endParaRPr lang="en-US"/>
          </a:p>
        </p:txBody>
      </p:sp>
      <p:pic>
        <p:nvPicPr>
          <p:cNvPr id="23" name="Image 3" descr="preencoded.png"/>
          <p:cNvPicPr>
            <a:picLocks noChangeAspect="1"/>
          </p:cNvPicPr>
          <p:nvPr/>
        </p:nvPicPr>
        <p:blipFill>
          <a:blip r:embed="rId8"/>
          <a:stretch>
            <a:fillRect/>
          </a:stretch>
        </p:blipFill>
        <p:spPr>
          <a:xfrm>
            <a:off x="4973604" y="3163092"/>
            <a:ext cx="257495" cy="257495"/>
          </a:xfrm>
          <a:prstGeom prst="rect">
            <a:avLst/>
          </a:prstGeom>
        </p:spPr>
      </p:pic>
      <p:sp>
        <p:nvSpPr>
          <p:cNvPr id="24" name="Text 18"/>
          <p:cNvSpPr/>
          <p:nvPr/>
        </p:nvSpPr>
        <p:spPr>
          <a:xfrm>
            <a:off x="5413248" y="3090672"/>
            <a:ext cx="3419856" cy="402336"/>
          </a:xfrm>
          <a:prstGeom prst="rect">
            <a:avLst/>
          </a:prstGeom>
          <a:noFill/>
          <a:ln/>
        </p:spPr>
        <p:txBody>
          <a:bodyPr wrap="square" lIns="0" tIns="0" rIns="0" bIns="0" rtlCol="0" anchor="ctr"/>
          <a:lstStyle/>
          <a:p>
            <a:pPr marL="0" indent="0">
              <a:buNone/>
            </a:pPr>
            <a:r>
              <a:rPr lang="en-US" sz="1200" b="1" dirty="0">
                <a:solidFill>
                  <a:srgbClr val="1A3C34"/>
                </a:solidFill>
                <a:latin typeface="Cambria" pitchFamily="34" charset="0"/>
                <a:ea typeface="Cambria" pitchFamily="34" charset="-122"/>
                <a:cs typeface="Cambria" pitchFamily="34" charset="-120"/>
              </a:rPr>
              <a:t>Human Rights Act 1998</a:t>
            </a:r>
            <a:endParaRPr lang="en-US" sz="1200" dirty="0"/>
          </a:p>
        </p:txBody>
      </p:sp>
      <p:sp>
        <p:nvSpPr>
          <p:cNvPr id="25" name="Text 19"/>
          <p:cNvSpPr/>
          <p:nvPr/>
        </p:nvSpPr>
        <p:spPr>
          <a:xfrm>
            <a:off x="4901184" y="3566160"/>
            <a:ext cx="3895344" cy="1097280"/>
          </a:xfrm>
          <a:prstGeom prst="rect">
            <a:avLst/>
          </a:prstGeom>
          <a:noFill/>
          <a:ln/>
        </p:spPr>
        <p:txBody>
          <a:bodyPr wrap="square" lIns="0" tIns="0" rIns="0" bIns="0" rtlCol="0" anchor="ctr"/>
          <a:lstStyle/>
          <a:p>
            <a:pPr marL="0" indent="0" algn="just">
              <a:lnSpc>
                <a:spcPct val="150000"/>
              </a:lnSpc>
              <a:buNone/>
            </a:pPr>
            <a:r>
              <a:rPr lang="en-US" sz="950" dirty="0">
                <a:solidFill>
                  <a:srgbClr val="2C3A2E"/>
                </a:solidFill>
                <a:latin typeface="Calibri" pitchFamily="34" charset="0"/>
                <a:ea typeface="Calibri" pitchFamily="34" charset="-122"/>
                <a:cs typeface="Calibri" pitchFamily="34" charset="-120"/>
              </a:rPr>
              <a:t>Article 8, the right to private and family life, is directly relevant to care home residents' rights to maintain relationships. The CQC (2023) now uses Human Rights Act compliance as an inspection criterion, assessing whether care homes actively support residents' social connections.</a:t>
            </a:r>
            <a:endParaRPr lang="en-US" sz="950" dirty="0"/>
          </a:p>
        </p:txBody>
      </p:sp>
      <p:pic>
        <p:nvPicPr>
          <p:cNvPr id="5" name="Audio 4">
            <a:hlinkClick r:id="" action="ppaction://media"/>
            <a:extLst>
              <a:ext uri="{FF2B5EF4-FFF2-40B4-BE49-F238E27FC236}">
                <a16:creationId xmlns:a16="http://schemas.microsoft.com/office/drawing/2014/main" id="{DC4F006D-9A17-3AFE-7D5D-3678D2C49911}"/>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1897"/>
    </mc:Choice>
    <mc:Fallback>
      <p:transition spd="slow" advTm="81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8F6F1"/>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A3C34"/>
          </a:solidFill>
          <a:ln w="12700">
            <a:solidFill>
              <a:srgbClr val="1A3C34"/>
            </a:solidFill>
            <a:prstDash val="solid"/>
          </a:ln>
        </p:spPr>
        <p:txBody>
          <a:bodyPr/>
          <a:lstStyle/>
          <a:p>
            <a:endParaRPr lang="en-US"/>
          </a:p>
        </p:txBody>
      </p:sp>
      <p:sp>
        <p:nvSpPr>
          <p:cNvPr id="3" name="Text 1"/>
          <p:cNvSpPr/>
          <p:nvPr/>
        </p:nvSpPr>
        <p:spPr>
          <a:xfrm>
            <a:off x="411480" y="54864"/>
            <a:ext cx="8321040" cy="713232"/>
          </a:xfrm>
          <a:prstGeom prst="rect">
            <a:avLst/>
          </a:prstGeom>
          <a:noFill/>
          <a:ln/>
        </p:spPr>
        <p:txBody>
          <a:bodyPr wrap="square" lIns="0" tIns="0" rIns="0" bIns="0"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Current Care Provisions</a:t>
            </a:r>
            <a:endParaRPr lang="en-US" sz="2200" dirty="0"/>
          </a:p>
        </p:txBody>
      </p:sp>
      <p:sp>
        <p:nvSpPr>
          <p:cNvPr id="6" name="Shape 4"/>
          <p:cNvSpPr/>
          <p:nvPr/>
        </p:nvSpPr>
        <p:spPr>
          <a:xfrm>
            <a:off x="220980" y="944880"/>
            <a:ext cx="4846320" cy="4084320"/>
          </a:xfrm>
          <a:prstGeom prst="roundRect">
            <a:avLst>
              <a:gd name="adj" fmla="val 2370"/>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7" name="Shape 5"/>
          <p:cNvSpPr/>
          <p:nvPr/>
        </p:nvSpPr>
        <p:spPr>
          <a:xfrm>
            <a:off x="274320" y="914400"/>
            <a:ext cx="2286000" cy="246888"/>
          </a:xfrm>
          <a:prstGeom prst="roundRect">
            <a:avLst>
              <a:gd name="adj" fmla="val 18519"/>
            </a:avLst>
          </a:prstGeom>
          <a:solidFill>
            <a:srgbClr val="C9A84C"/>
          </a:solidFill>
          <a:ln w="12700">
            <a:solidFill>
              <a:srgbClr val="C9A84C"/>
            </a:solidFill>
            <a:prstDash val="solid"/>
          </a:ln>
        </p:spPr>
        <p:txBody>
          <a:bodyPr/>
          <a:lstStyle/>
          <a:p>
            <a:endParaRPr lang="en-US"/>
          </a:p>
        </p:txBody>
      </p:sp>
      <p:sp>
        <p:nvSpPr>
          <p:cNvPr id="8" name="Text 6"/>
          <p:cNvSpPr/>
          <p:nvPr/>
        </p:nvSpPr>
        <p:spPr>
          <a:xfrm>
            <a:off x="365760" y="941832"/>
            <a:ext cx="2103120" cy="192024"/>
          </a:xfrm>
          <a:prstGeom prst="rect">
            <a:avLst/>
          </a:prstGeom>
          <a:noFill/>
          <a:ln/>
        </p:spPr>
        <p:txBody>
          <a:bodyPr wrap="square" lIns="0" tIns="0" rIns="0" bIns="0" rtlCol="0" anchor="ctr"/>
          <a:lstStyle/>
          <a:p>
            <a:pPr marL="0" indent="0">
              <a:buNone/>
            </a:pPr>
            <a:r>
              <a:rPr lang="en-US" sz="750" b="1" kern="0" spc="200" dirty="0">
                <a:solidFill>
                  <a:srgbClr val="1A3C34"/>
                </a:solidFill>
                <a:latin typeface="Calibri" pitchFamily="34" charset="0"/>
                <a:ea typeface="Calibri" pitchFamily="34" charset="-122"/>
                <a:cs typeface="Calibri" pitchFamily="34" charset="-120"/>
              </a:rPr>
              <a:t>TYPES OF PROVISION IN THE UK</a:t>
            </a:r>
            <a:endParaRPr lang="en-US" sz="750" dirty="0"/>
          </a:p>
        </p:txBody>
      </p:sp>
      <p:sp>
        <p:nvSpPr>
          <p:cNvPr id="9" name="Shape 7"/>
          <p:cNvSpPr/>
          <p:nvPr/>
        </p:nvSpPr>
        <p:spPr>
          <a:xfrm>
            <a:off x="305897" y="1542288"/>
            <a:ext cx="310896" cy="310896"/>
          </a:xfrm>
          <a:prstGeom prst="roundRect">
            <a:avLst>
              <a:gd name="adj" fmla="val 20588"/>
            </a:avLst>
          </a:prstGeom>
          <a:solidFill>
            <a:srgbClr val="C9A84C"/>
          </a:solidFill>
          <a:ln w="12700">
            <a:solidFill>
              <a:srgbClr val="C9A84C"/>
            </a:solidFill>
            <a:prstDash val="solid"/>
          </a:ln>
        </p:spPr>
        <p:txBody>
          <a:bodyPr/>
          <a:lstStyle/>
          <a:p>
            <a:endParaRPr lang="en-US"/>
          </a:p>
        </p:txBody>
      </p:sp>
      <p:pic>
        <p:nvPicPr>
          <p:cNvPr id="10" name="Image 0" descr="preencoded.png"/>
          <p:cNvPicPr>
            <a:picLocks noChangeAspect="1"/>
          </p:cNvPicPr>
          <p:nvPr/>
        </p:nvPicPr>
        <p:blipFill>
          <a:blip r:embed="rId5"/>
          <a:stretch>
            <a:fillRect/>
          </a:stretch>
        </p:blipFill>
        <p:spPr>
          <a:xfrm>
            <a:off x="347472" y="1572044"/>
            <a:ext cx="198973" cy="198973"/>
          </a:xfrm>
          <a:prstGeom prst="rect">
            <a:avLst/>
          </a:prstGeom>
        </p:spPr>
      </p:pic>
      <p:sp>
        <p:nvSpPr>
          <p:cNvPr id="12" name="Text 9"/>
          <p:cNvSpPr/>
          <p:nvPr/>
        </p:nvSpPr>
        <p:spPr>
          <a:xfrm>
            <a:off x="739140" y="1470996"/>
            <a:ext cx="4244340" cy="502920"/>
          </a:xfrm>
          <a:prstGeom prst="rect">
            <a:avLst/>
          </a:prstGeom>
          <a:noFill/>
          <a:ln/>
        </p:spPr>
        <p:txBody>
          <a:bodyPr wrap="square" lIns="0" tIns="0" rIns="0" bIns="0" rtlCol="0" anchor="ctr"/>
          <a:lstStyle/>
          <a:p>
            <a:pPr marL="0" indent="0" algn="just">
              <a:lnSpc>
                <a:spcPct val="150000"/>
              </a:lnSpc>
              <a:buNone/>
            </a:pPr>
            <a:r>
              <a:rPr lang="en-US" sz="1100" b="1" dirty="0">
                <a:solidFill>
                  <a:srgbClr val="2C3A2E"/>
                </a:solidFill>
                <a:latin typeface="Calibri" pitchFamily="34" charset="0"/>
                <a:ea typeface="Calibri" pitchFamily="34" charset="-122"/>
                <a:cs typeface="Calibri" pitchFamily="34" charset="-120"/>
              </a:rPr>
              <a:t>Residential Care Homes: </a:t>
            </a:r>
            <a:r>
              <a:rPr lang="en-US" sz="1100" dirty="0">
                <a:solidFill>
                  <a:srgbClr val="2C3A2E"/>
                </a:solidFill>
                <a:latin typeface="Calibri" pitchFamily="34" charset="0"/>
                <a:ea typeface="Calibri" pitchFamily="34" charset="-122"/>
                <a:cs typeface="Calibri" pitchFamily="34" charset="-120"/>
              </a:rPr>
              <a:t>Provide 24-hour personal care. Around 410,000 older adults live in care homes in England (NHS Digital, 2023). High risk environment for social isolation.</a:t>
            </a:r>
            <a:endParaRPr lang="en-US" sz="1100" dirty="0"/>
          </a:p>
        </p:txBody>
      </p:sp>
      <p:sp>
        <p:nvSpPr>
          <p:cNvPr id="13" name="Shape 10"/>
          <p:cNvSpPr/>
          <p:nvPr/>
        </p:nvSpPr>
        <p:spPr>
          <a:xfrm>
            <a:off x="265085" y="2451263"/>
            <a:ext cx="310896" cy="310896"/>
          </a:xfrm>
          <a:prstGeom prst="roundRect">
            <a:avLst>
              <a:gd name="adj" fmla="val 20588"/>
            </a:avLst>
          </a:prstGeom>
          <a:solidFill>
            <a:srgbClr val="C9A84C"/>
          </a:solidFill>
          <a:ln w="12700">
            <a:solidFill>
              <a:srgbClr val="C9A84C"/>
            </a:solidFill>
            <a:prstDash val="solid"/>
          </a:ln>
        </p:spPr>
        <p:txBody>
          <a:bodyPr/>
          <a:lstStyle/>
          <a:p>
            <a:endParaRPr lang="en-US"/>
          </a:p>
        </p:txBody>
      </p:sp>
      <p:pic>
        <p:nvPicPr>
          <p:cNvPr id="14" name="Image 1" descr="preencoded.png"/>
          <p:cNvPicPr>
            <a:picLocks noChangeAspect="1"/>
          </p:cNvPicPr>
          <p:nvPr/>
        </p:nvPicPr>
        <p:blipFill>
          <a:blip r:embed="rId6"/>
          <a:stretch>
            <a:fillRect/>
          </a:stretch>
        </p:blipFill>
        <p:spPr>
          <a:xfrm>
            <a:off x="311565" y="2500871"/>
            <a:ext cx="198973" cy="198973"/>
          </a:xfrm>
          <a:prstGeom prst="rect">
            <a:avLst/>
          </a:prstGeom>
        </p:spPr>
      </p:pic>
      <p:sp>
        <p:nvSpPr>
          <p:cNvPr id="16" name="Text 12"/>
          <p:cNvSpPr/>
          <p:nvPr/>
        </p:nvSpPr>
        <p:spPr>
          <a:xfrm>
            <a:off x="739140" y="2459432"/>
            <a:ext cx="4244340" cy="502920"/>
          </a:xfrm>
          <a:prstGeom prst="rect">
            <a:avLst/>
          </a:prstGeom>
          <a:noFill/>
          <a:ln/>
        </p:spPr>
        <p:txBody>
          <a:bodyPr wrap="square" lIns="0" tIns="0" rIns="0" bIns="0" rtlCol="0" anchor="ctr"/>
          <a:lstStyle/>
          <a:p>
            <a:pPr algn="just">
              <a:lnSpc>
                <a:spcPct val="150000"/>
              </a:lnSpc>
            </a:pPr>
            <a:r>
              <a:rPr lang="en-US" sz="1100" b="1" dirty="0">
                <a:solidFill>
                  <a:srgbClr val="1A3C34"/>
                </a:solidFill>
                <a:ea typeface="Cambria" pitchFamily="34" charset="-122"/>
                <a:cs typeface="Cambria" pitchFamily="34" charset="-120"/>
              </a:rPr>
              <a:t>Domiciliary and Home Care</a:t>
            </a:r>
            <a:r>
              <a:rPr lang="en-US" sz="1100" b="1" dirty="0"/>
              <a:t>: </a:t>
            </a:r>
            <a:r>
              <a:rPr lang="en-US" sz="1100" dirty="0">
                <a:solidFill>
                  <a:srgbClr val="2C3A2E"/>
                </a:solidFill>
                <a:ea typeface="Calibri" pitchFamily="34" charset="-122"/>
                <a:cs typeface="Calibri" pitchFamily="34" charset="-120"/>
              </a:rPr>
              <a:t>Support in older peoples' own homes. Preferred by many but brief contact times can increase isolation. Moriarty et al. (2021) found 60 percent of home care recipients feel lonely most of the time.</a:t>
            </a:r>
            <a:endParaRPr lang="en-US" sz="1100" dirty="0"/>
          </a:p>
        </p:txBody>
      </p:sp>
      <p:sp>
        <p:nvSpPr>
          <p:cNvPr id="17" name="Shape 13"/>
          <p:cNvSpPr/>
          <p:nvPr/>
        </p:nvSpPr>
        <p:spPr>
          <a:xfrm>
            <a:off x="270510" y="3453371"/>
            <a:ext cx="310896" cy="310896"/>
          </a:xfrm>
          <a:prstGeom prst="roundRect">
            <a:avLst>
              <a:gd name="adj" fmla="val 20588"/>
            </a:avLst>
          </a:prstGeom>
          <a:solidFill>
            <a:srgbClr val="C9A84C"/>
          </a:solidFill>
          <a:ln w="12700">
            <a:solidFill>
              <a:srgbClr val="C9A84C"/>
            </a:solidFill>
            <a:prstDash val="solid"/>
          </a:ln>
        </p:spPr>
        <p:txBody>
          <a:bodyPr/>
          <a:lstStyle/>
          <a:p>
            <a:endParaRPr lang="en-US"/>
          </a:p>
        </p:txBody>
      </p:sp>
      <p:pic>
        <p:nvPicPr>
          <p:cNvPr id="18" name="Image 2" descr="preencoded.png"/>
          <p:cNvPicPr>
            <a:picLocks noChangeAspect="1"/>
          </p:cNvPicPr>
          <p:nvPr/>
        </p:nvPicPr>
        <p:blipFill>
          <a:blip r:embed="rId7"/>
          <a:stretch>
            <a:fillRect/>
          </a:stretch>
        </p:blipFill>
        <p:spPr>
          <a:xfrm>
            <a:off x="321047" y="3526652"/>
            <a:ext cx="198973" cy="198973"/>
          </a:xfrm>
          <a:prstGeom prst="rect">
            <a:avLst/>
          </a:prstGeom>
        </p:spPr>
      </p:pic>
      <p:sp>
        <p:nvSpPr>
          <p:cNvPr id="20" name="Text 15"/>
          <p:cNvSpPr/>
          <p:nvPr/>
        </p:nvSpPr>
        <p:spPr>
          <a:xfrm>
            <a:off x="760476" y="3420695"/>
            <a:ext cx="4160520" cy="502920"/>
          </a:xfrm>
          <a:prstGeom prst="rect">
            <a:avLst/>
          </a:prstGeom>
          <a:noFill/>
          <a:ln/>
        </p:spPr>
        <p:txBody>
          <a:bodyPr wrap="square" lIns="0" tIns="0" rIns="0" bIns="0" rtlCol="0" anchor="ctr"/>
          <a:lstStyle/>
          <a:p>
            <a:pPr algn="just">
              <a:lnSpc>
                <a:spcPct val="150000"/>
              </a:lnSpc>
            </a:pPr>
            <a:r>
              <a:rPr lang="en-US" sz="1100" b="1" dirty="0">
                <a:solidFill>
                  <a:srgbClr val="1A3C34"/>
                </a:solidFill>
                <a:latin typeface="Cambria" pitchFamily="34" charset="0"/>
                <a:ea typeface="Cambria" pitchFamily="34" charset="-122"/>
                <a:cs typeface="Cambria" pitchFamily="34" charset="-120"/>
              </a:rPr>
              <a:t>Day Centers</a:t>
            </a:r>
            <a:r>
              <a:rPr lang="en-US" sz="1100" b="1" dirty="0"/>
              <a:t>: </a:t>
            </a:r>
            <a:r>
              <a:rPr lang="en-US" sz="1100" dirty="0">
                <a:solidFill>
                  <a:srgbClr val="2C3A2E"/>
                </a:solidFill>
                <a:latin typeface="Calibri" pitchFamily="34" charset="0"/>
                <a:ea typeface="Calibri" pitchFamily="34" charset="-122"/>
                <a:cs typeface="Calibri" pitchFamily="34" charset="-120"/>
              </a:rPr>
              <a:t>Offer structured social activities. Attendance fell by 34 percent since 2015 due to funding cuts, reducing access to community social contact (Age UK, 2023).</a:t>
            </a:r>
            <a:endParaRPr lang="en-US" sz="1100" dirty="0"/>
          </a:p>
        </p:txBody>
      </p:sp>
      <p:sp>
        <p:nvSpPr>
          <p:cNvPr id="21" name="Shape 16"/>
          <p:cNvSpPr/>
          <p:nvPr/>
        </p:nvSpPr>
        <p:spPr>
          <a:xfrm>
            <a:off x="303274" y="4307573"/>
            <a:ext cx="310896" cy="310896"/>
          </a:xfrm>
          <a:prstGeom prst="roundRect">
            <a:avLst>
              <a:gd name="adj" fmla="val 20588"/>
            </a:avLst>
          </a:prstGeom>
          <a:solidFill>
            <a:srgbClr val="C9A84C"/>
          </a:solidFill>
          <a:ln w="12700">
            <a:solidFill>
              <a:srgbClr val="C9A84C"/>
            </a:solidFill>
            <a:prstDash val="solid"/>
          </a:ln>
        </p:spPr>
        <p:txBody>
          <a:bodyPr/>
          <a:lstStyle/>
          <a:p>
            <a:endParaRPr lang="en-US"/>
          </a:p>
        </p:txBody>
      </p:sp>
      <p:pic>
        <p:nvPicPr>
          <p:cNvPr id="22" name="Image 3" descr="preencoded.png"/>
          <p:cNvPicPr>
            <a:picLocks noChangeAspect="1"/>
          </p:cNvPicPr>
          <p:nvPr/>
        </p:nvPicPr>
        <p:blipFill>
          <a:blip r:embed="rId8"/>
          <a:stretch>
            <a:fillRect/>
          </a:stretch>
        </p:blipFill>
        <p:spPr>
          <a:xfrm>
            <a:off x="347471" y="4358458"/>
            <a:ext cx="198973" cy="198973"/>
          </a:xfrm>
          <a:prstGeom prst="rect">
            <a:avLst/>
          </a:prstGeom>
        </p:spPr>
      </p:pic>
      <p:sp>
        <p:nvSpPr>
          <p:cNvPr id="24" name="Text 18"/>
          <p:cNvSpPr/>
          <p:nvPr/>
        </p:nvSpPr>
        <p:spPr>
          <a:xfrm>
            <a:off x="749808" y="4291662"/>
            <a:ext cx="4160520" cy="502920"/>
          </a:xfrm>
          <a:prstGeom prst="rect">
            <a:avLst/>
          </a:prstGeom>
          <a:noFill/>
          <a:ln/>
        </p:spPr>
        <p:txBody>
          <a:bodyPr wrap="square" lIns="0" tIns="0" rIns="0" bIns="0" rtlCol="0" anchor="ctr"/>
          <a:lstStyle/>
          <a:p>
            <a:pPr algn="just">
              <a:lnSpc>
                <a:spcPct val="150000"/>
              </a:lnSpc>
            </a:pPr>
            <a:r>
              <a:rPr lang="en-US" sz="1100" b="1" dirty="0">
                <a:solidFill>
                  <a:srgbClr val="1A3C34"/>
                </a:solidFill>
                <a:latin typeface="Cambria" pitchFamily="34" charset="0"/>
                <a:ea typeface="Cambria" pitchFamily="34" charset="-122"/>
                <a:cs typeface="Cambria" pitchFamily="34" charset="-120"/>
              </a:rPr>
              <a:t>Hospice Care</a:t>
            </a:r>
            <a:r>
              <a:rPr lang="en-US" sz="1100" b="1" dirty="0"/>
              <a:t>: </a:t>
            </a:r>
            <a:r>
              <a:rPr lang="en-US" sz="1100" dirty="0">
                <a:solidFill>
                  <a:srgbClr val="2C3A2E"/>
                </a:solidFill>
                <a:latin typeface="Calibri" pitchFamily="34" charset="0"/>
                <a:ea typeface="Calibri" pitchFamily="34" charset="-122"/>
                <a:cs typeface="Calibri" pitchFamily="34" charset="-120"/>
              </a:rPr>
              <a:t>Specialist end-of-life care using holistic approaches addressing emotional and relational needs, increasingly incorporating social connection as a core outcome (Sleeman et al., 2021).</a:t>
            </a:r>
            <a:endParaRPr lang="en-US" sz="1100" dirty="0"/>
          </a:p>
        </p:txBody>
      </p:sp>
      <p:sp>
        <p:nvSpPr>
          <p:cNvPr id="25" name="Shape 19"/>
          <p:cNvSpPr/>
          <p:nvPr/>
        </p:nvSpPr>
        <p:spPr>
          <a:xfrm>
            <a:off x="5349240" y="914400"/>
            <a:ext cx="3749040" cy="1719072"/>
          </a:xfrm>
          <a:prstGeom prst="roundRect">
            <a:avLst>
              <a:gd name="adj" fmla="val 5319"/>
            </a:avLst>
          </a:prstGeom>
          <a:solidFill>
            <a:srgbClr val="1A3C34"/>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26" name="Text 20"/>
          <p:cNvSpPr/>
          <p:nvPr/>
        </p:nvSpPr>
        <p:spPr>
          <a:xfrm>
            <a:off x="5440680" y="1005840"/>
            <a:ext cx="3566160" cy="822960"/>
          </a:xfrm>
          <a:prstGeom prst="rect">
            <a:avLst/>
          </a:prstGeom>
          <a:noFill/>
          <a:ln/>
        </p:spPr>
        <p:txBody>
          <a:bodyPr wrap="square" lIns="0" tIns="0" rIns="0" bIns="0" rtlCol="0" anchor="ctr"/>
          <a:lstStyle/>
          <a:p>
            <a:pPr marL="0" indent="0" algn="ctr">
              <a:buNone/>
            </a:pPr>
            <a:r>
              <a:rPr lang="en-US" sz="4800" b="1" dirty="0">
                <a:solidFill>
                  <a:srgbClr val="C9A84C"/>
                </a:solidFill>
                <a:latin typeface="Cambria" pitchFamily="34" charset="0"/>
                <a:ea typeface="Cambria" pitchFamily="34" charset="-122"/>
                <a:cs typeface="Cambria" pitchFamily="34" charset="-120"/>
              </a:rPr>
              <a:t>410,000</a:t>
            </a:r>
            <a:endParaRPr lang="en-US" sz="4800" dirty="0"/>
          </a:p>
        </p:txBody>
      </p:sp>
      <p:sp>
        <p:nvSpPr>
          <p:cNvPr id="27" name="Text 21"/>
          <p:cNvSpPr/>
          <p:nvPr/>
        </p:nvSpPr>
        <p:spPr>
          <a:xfrm>
            <a:off x="5875021" y="1485900"/>
            <a:ext cx="3566160" cy="713232"/>
          </a:xfrm>
          <a:prstGeom prst="rect">
            <a:avLst/>
          </a:prstGeom>
          <a:noFill/>
          <a:ln/>
        </p:spPr>
        <p:txBody>
          <a:bodyPr wrap="square" lIns="0" tIns="0" rIns="0" bIns="0" rtlCol="0" anchor="ctr"/>
          <a:lstStyle/>
          <a:p>
            <a:pPr marL="0" indent="0" algn="just">
              <a:buNone/>
            </a:pPr>
            <a:r>
              <a:rPr lang="en-US" sz="1000" dirty="0">
                <a:solidFill>
                  <a:schemeClr val="bg1"/>
                </a:solidFill>
                <a:latin typeface="Calibri" pitchFamily="34" charset="0"/>
                <a:ea typeface="Calibri" pitchFamily="34" charset="-122"/>
                <a:cs typeface="Calibri" pitchFamily="34" charset="-120"/>
              </a:rPr>
              <a:t>older adults in English care homes</a:t>
            </a:r>
            <a:r>
              <a:rPr lang="en-US" sz="1000" dirty="0">
                <a:solidFill>
                  <a:schemeClr val="bg1"/>
                </a:solidFill>
              </a:rPr>
              <a:t> </a:t>
            </a:r>
            <a:r>
              <a:rPr lang="en-US" sz="1000" dirty="0">
                <a:solidFill>
                  <a:schemeClr val="bg1"/>
                </a:solidFill>
                <a:latin typeface="Calibri" pitchFamily="34" charset="0"/>
                <a:ea typeface="Calibri" pitchFamily="34" charset="-122"/>
                <a:cs typeface="Calibri" pitchFamily="34" charset="-120"/>
              </a:rPr>
              <a:t>(NHS Digital, 2023)</a:t>
            </a:r>
            <a:endParaRPr lang="en-US" sz="1000" dirty="0">
              <a:solidFill>
                <a:schemeClr val="bg1"/>
              </a:solidFill>
            </a:endParaRPr>
          </a:p>
        </p:txBody>
      </p:sp>
      <p:sp>
        <p:nvSpPr>
          <p:cNvPr id="28" name="Shape 22"/>
          <p:cNvSpPr/>
          <p:nvPr/>
        </p:nvSpPr>
        <p:spPr>
          <a:xfrm>
            <a:off x="5349240" y="2779776"/>
            <a:ext cx="3749040" cy="1993392"/>
          </a:xfrm>
          <a:prstGeom prst="roundRect">
            <a:avLst>
              <a:gd name="adj" fmla="val 4587"/>
            </a:avLst>
          </a:prstGeom>
          <a:solidFill>
            <a:srgbClr val="FAF0F2"/>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29" name="Shape 23"/>
          <p:cNvSpPr/>
          <p:nvPr/>
        </p:nvSpPr>
        <p:spPr>
          <a:xfrm>
            <a:off x="5349240" y="2779776"/>
            <a:ext cx="1280160" cy="246888"/>
          </a:xfrm>
          <a:prstGeom prst="roundRect">
            <a:avLst>
              <a:gd name="adj" fmla="val 18519"/>
            </a:avLst>
          </a:prstGeom>
          <a:solidFill>
            <a:srgbClr val="C9A84C"/>
          </a:solidFill>
          <a:ln w="12700">
            <a:solidFill>
              <a:srgbClr val="C9A84C"/>
            </a:solidFill>
            <a:prstDash val="solid"/>
          </a:ln>
        </p:spPr>
        <p:txBody>
          <a:bodyPr/>
          <a:lstStyle/>
          <a:p>
            <a:endParaRPr lang="en-US"/>
          </a:p>
        </p:txBody>
      </p:sp>
      <p:sp>
        <p:nvSpPr>
          <p:cNvPr id="30" name="Text 24"/>
          <p:cNvSpPr/>
          <p:nvPr/>
        </p:nvSpPr>
        <p:spPr>
          <a:xfrm>
            <a:off x="5440680" y="2807208"/>
            <a:ext cx="1097280" cy="192024"/>
          </a:xfrm>
          <a:prstGeom prst="rect">
            <a:avLst/>
          </a:prstGeom>
          <a:noFill/>
          <a:ln/>
        </p:spPr>
        <p:txBody>
          <a:bodyPr wrap="square" lIns="0" tIns="0" rIns="0" bIns="0" rtlCol="0" anchor="ctr"/>
          <a:lstStyle/>
          <a:p>
            <a:pPr marL="0" indent="0">
              <a:buNone/>
            </a:pPr>
            <a:r>
              <a:rPr lang="en-US" sz="750" b="1" kern="0" spc="200" dirty="0">
                <a:solidFill>
                  <a:srgbClr val="1A3C34"/>
                </a:solidFill>
                <a:latin typeface="Calibri" pitchFamily="34" charset="0"/>
                <a:ea typeface="Calibri" pitchFamily="34" charset="-122"/>
                <a:cs typeface="Calibri" pitchFamily="34" charset="-120"/>
              </a:rPr>
              <a:t>FUNDING CRISIS</a:t>
            </a:r>
            <a:endParaRPr lang="en-US" sz="750" dirty="0"/>
          </a:p>
        </p:txBody>
      </p:sp>
      <p:sp>
        <p:nvSpPr>
          <p:cNvPr id="31" name="Text 25"/>
          <p:cNvSpPr/>
          <p:nvPr/>
        </p:nvSpPr>
        <p:spPr>
          <a:xfrm>
            <a:off x="5513832" y="3081528"/>
            <a:ext cx="3419856" cy="1572768"/>
          </a:xfrm>
          <a:prstGeom prst="rect">
            <a:avLst/>
          </a:prstGeom>
          <a:noFill/>
          <a:ln/>
        </p:spPr>
        <p:txBody>
          <a:bodyPr wrap="square" lIns="0" tIns="0" rIns="0" bIns="0" rtlCol="0" anchor="ctr"/>
          <a:lstStyle/>
          <a:p>
            <a:pPr marL="0" indent="0" algn="just">
              <a:lnSpc>
                <a:spcPct val="150000"/>
              </a:lnSpc>
              <a:buNone/>
            </a:pPr>
            <a:r>
              <a:rPr lang="en-US" sz="1000" dirty="0">
                <a:solidFill>
                  <a:srgbClr val="2C3A2E"/>
                </a:solidFill>
                <a:latin typeface="Calibri" pitchFamily="34" charset="0"/>
                <a:ea typeface="Calibri" pitchFamily="34" charset="-122"/>
                <a:cs typeface="Calibri" pitchFamily="34" charset="-120"/>
              </a:rPr>
              <a:t>Between 2010 and 2023, adult social care funding fell by 12 percent in real terms (The Kings Fund, 2023). Day centre closures and shortened home care visits mean fewer opportunities for social contact, directly worsening isolation. Iparraguirre (2022) identifies austerity-driven cuts as the primary structural driver of deteriorating social care quality.</a:t>
            </a:r>
            <a:endParaRPr lang="en-US" sz="1000" dirty="0"/>
          </a:p>
        </p:txBody>
      </p:sp>
      <p:pic>
        <p:nvPicPr>
          <p:cNvPr id="5" name="Audio 4">
            <a:hlinkClick r:id="" action="ppaction://media"/>
            <a:extLst>
              <a:ext uri="{FF2B5EF4-FFF2-40B4-BE49-F238E27FC236}">
                <a16:creationId xmlns:a16="http://schemas.microsoft.com/office/drawing/2014/main" id="{1CB0951A-4019-D2F0-3363-45DF661D5A37}"/>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9331"/>
    </mc:Choice>
    <mc:Fallback>
      <p:transition spd="slow" advTm="69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8F6F1"/>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A3C34"/>
          </a:solidFill>
          <a:ln w="12700">
            <a:solidFill>
              <a:srgbClr val="1A3C34"/>
            </a:solidFill>
            <a:prstDash val="solid"/>
          </a:ln>
        </p:spPr>
        <p:txBody>
          <a:bodyPr/>
          <a:lstStyle/>
          <a:p>
            <a:endParaRPr lang="en-US"/>
          </a:p>
        </p:txBody>
      </p:sp>
      <p:sp>
        <p:nvSpPr>
          <p:cNvPr id="3" name="Text 1"/>
          <p:cNvSpPr/>
          <p:nvPr/>
        </p:nvSpPr>
        <p:spPr>
          <a:xfrm>
            <a:off x="411480" y="54864"/>
            <a:ext cx="8321040" cy="713232"/>
          </a:xfrm>
          <a:prstGeom prst="rect">
            <a:avLst/>
          </a:prstGeom>
          <a:noFill/>
          <a:ln/>
        </p:spPr>
        <p:txBody>
          <a:bodyPr wrap="square" lIns="0" tIns="0" rIns="0" bIns="0"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Care Homes as Strengths </a:t>
            </a:r>
            <a:endParaRPr lang="en-US" sz="2200" dirty="0"/>
          </a:p>
        </p:txBody>
      </p:sp>
      <p:sp>
        <p:nvSpPr>
          <p:cNvPr id="6" name="Shape 4"/>
          <p:cNvSpPr/>
          <p:nvPr/>
        </p:nvSpPr>
        <p:spPr>
          <a:xfrm>
            <a:off x="274320" y="914400"/>
            <a:ext cx="4206240" cy="1847088"/>
          </a:xfrm>
          <a:prstGeom prst="roundRect">
            <a:avLst>
              <a:gd name="adj" fmla="val 4950"/>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7" name="Shape 5"/>
          <p:cNvSpPr/>
          <p:nvPr/>
        </p:nvSpPr>
        <p:spPr>
          <a:xfrm>
            <a:off x="438912" y="1097280"/>
            <a:ext cx="402336" cy="402336"/>
          </a:xfrm>
          <a:prstGeom prst="roundRect">
            <a:avLst>
              <a:gd name="adj" fmla="val 15909"/>
            </a:avLst>
          </a:prstGeom>
          <a:solidFill>
            <a:srgbClr val="1A3C34"/>
          </a:solidFill>
          <a:ln w="12700">
            <a:solidFill>
              <a:srgbClr val="1A3C34"/>
            </a:solidFill>
            <a:prstDash val="solid"/>
          </a:ln>
        </p:spPr>
        <p:txBody>
          <a:bodyPr/>
          <a:lstStyle/>
          <a:p>
            <a:endParaRPr lang="en-US"/>
          </a:p>
        </p:txBody>
      </p:sp>
      <p:pic>
        <p:nvPicPr>
          <p:cNvPr id="8" name="Image 0" descr="preencoded.png"/>
          <p:cNvPicPr>
            <a:picLocks noChangeAspect="1"/>
          </p:cNvPicPr>
          <p:nvPr/>
        </p:nvPicPr>
        <p:blipFill>
          <a:blip r:embed="rId5"/>
          <a:stretch>
            <a:fillRect/>
          </a:stretch>
        </p:blipFill>
        <p:spPr>
          <a:xfrm>
            <a:off x="511332" y="1169700"/>
            <a:ext cx="257495" cy="257495"/>
          </a:xfrm>
          <a:prstGeom prst="rect">
            <a:avLst/>
          </a:prstGeom>
        </p:spPr>
      </p:pic>
      <p:sp>
        <p:nvSpPr>
          <p:cNvPr id="9" name="Text 6"/>
          <p:cNvSpPr/>
          <p:nvPr/>
        </p:nvSpPr>
        <p:spPr>
          <a:xfrm>
            <a:off x="950976" y="1097280"/>
            <a:ext cx="3419856" cy="402336"/>
          </a:xfrm>
          <a:prstGeom prst="rect">
            <a:avLst/>
          </a:prstGeom>
          <a:noFill/>
          <a:ln/>
        </p:spPr>
        <p:txBody>
          <a:bodyPr wrap="square" lIns="0" tIns="0" rIns="0" bIns="0" rtlCol="0" anchor="ctr"/>
          <a:lstStyle/>
          <a:p>
            <a:pPr marL="0" indent="0">
              <a:buNone/>
            </a:pPr>
            <a:r>
              <a:rPr lang="en-US" sz="1150" b="1" dirty="0">
                <a:solidFill>
                  <a:srgbClr val="1A3C34"/>
                </a:solidFill>
                <a:latin typeface="Cambria" pitchFamily="34" charset="0"/>
                <a:ea typeface="Cambria" pitchFamily="34" charset="-122"/>
                <a:cs typeface="Cambria" pitchFamily="34" charset="-120"/>
              </a:rPr>
              <a:t>Structured Social Activities</a:t>
            </a:r>
            <a:endParaRPr lang="en-US" sz="1150" dirty="0"/>
          </a:p>
        </p:txBody>
      </p:sp>
      <p:sp>
        <p:nvSpPr>
          <p:cNvPr id="10" name="Text 7"/>
          <p:cNvSpPr/>
          <p:nvPr/>
        </p:nvSpPr>
        <p:spPr>
          <a:xfrm>
            <a:off x="438912" y="1495044"/>
            <a:ext cx="3895344" cy="1097280"/>
          </a:xfrm>
          <a:prstGeom prst="rect">
            <a:avLst/>
          </a:prstGeom>
          <a:noFill/>
          <a:ln/>
        </p:spPr>
        <p:txBody>
          <a:bodyPr wrap="square" lIns="0" tIns="0" rIns="0" bIns="0" rtlCol="0" anchor="ctr"/>
          <a:lstStyle/>
          <a:p>
            <a:pPr marL="0" indent="0" algn="just">
              <a:lnSpc>
                <a:spcPct val="150000"/>
              </a:lnSpc>
              <a:buNone/>
            </a:pPr>
            <a:r>
              <a:rPr lang="en-US" sz="1200" dirty="0">
                <a:solidFill>
                  <a:srgbClr val="2C3A2E"/>
                </a:solidFill>
                <a:latin typeface="Calibri" pitchFamily="34" charset="0"/>
                <a:ea typeface="Calibri" pitchFamily="34" charset="-122"/>
                <a:cs typeface="Calibri" pitchFamily="34" charset="-120"/>
              </a:rPr>
              <a:t>Communal dining, group exercise and arts programmes reduce loneliness. Piolatto et al. (2023) found structured social participation significantly improves psychological wellbeing.</a:t>
            </a:r>
            <a:endParaRPr lang="en-US" sz="1200" dirty="0"/>
          </a:p>
        </p:txBody>
      </p:sp>
      <p:sp>
        <p:nvSpPr>
          <p:cNvPr id="11" name="Shape 8"/>
          <p:cNvSpPr/>
          <p:nvPr/>
        </p:nvSpPr>
        <p:spPr>
          <a:xfrm>
            <a:off x="4736592" y="914400"/>
            <a:ext cx="4206240" cy="1847088"/>
          </a:xfrm>
          <a:prstGeom prst="roundRect">
            <a:avLst>
              <a:gd name="adj" fmla="val 4950"/>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12" name="Shape 9"/>
          <p:cNvSpPr/>
          <p:nvPr/>
        </p:nvSpPr>
        <p:spPr>
          <a:xfrm>
            <a:off x="4901184" y="1097280"/>
            <a:ext cx="402336" cy="402336"/>
          </a:xfrm>
          <a:prstGeom prst="roundRect">
            <a:avLst>
              <a:gd name="adj" fmla="val 15909"/>
            </a:avLst>
          </a:prstGeom>
          <a:solidFill>
            <a:srgbClr val="1A3C34"/>
          </a:solidFill>
          <a:ln w="12700">
            <a:solidFill>
              <a:srgbClr val="1A3C34"/>
            </a:solidFill>
            <a:prstDash val="solid"/>
          </a:ln>
        </p:spPr>
        <p:txBody>
          <a:bodyPr/>
          <a:lstStyle/>
          <a:p>
            <a:endParaRPr lang="en-US"/>
          </a:p>
        </p:txBody>
      </p:sp>
      <p:pic>
        <p:nvPicPr>
          <p:cNvPr id="13" name="Image 1" descr="preencoded.png"/>
          <p:cNvPicPr>
            <a:picLocks noChangeAspect="1"/>
          </p:cNvPicPr>
          <p:nvPr/>
        </p:nvPicPr>
        <p:blipFill>
          <a:blip r:embed="rId6"/>
          <a:stretch>
            <a:fillRect/>
          </a:stretch>
        </p:blipFill>
        <p:spPr>
          <a:xfrm>
            <a:off x="4973604" y="1169700"/>
            <a:ext cx="257495" cy="257495"/>
          </a:xfrm>
          <a:prstGeom prst="rect">
            <a:avLst/>
          </a:prstGeom>
        </p:spPr>
      </p:pic>
      <p:sp>
        <p:nvSpPr>
          <p:cNvPr id="14" name="Text 10"/>
          <p:cNvSpPr/>
          <p:nvPr/>
        </p:nvSpPr>
        <p:spPr>
          <a:xfrm>
            <a:off x="5413248" y="1097280"/>
            <a:ext cx="3419856" cy="402336"/>
          </a:xfrm>
          <a:prstGeom prst="rect">
            <a:avLst/>
          </a:prstGeom>
          <a:noFill/>
          <a:ln/>
        </p:spPr>
        <p:txBody>
          <a:bodyPr wrap="square" lIns="0" tIns="0" rIns="0" bIns="0" rtlCol="0" anchor="ctr"/>
          <a:lstStyle/>
          <a:p>
            <a:pPr marL="0" indent="0">
              <a:buNone/>
            </a:pPr>
            <a:r>
              <a:rPr lang="en-US" sz="1150" b="1" dirty="0">
                <a:solidFill>
                  <a:srgbClr val="1A3C34"/>
                </a:solidFill>
                <a:latin typeface="Cambria" pitchFamily="34" charset="0"/>
                <a:ea typeface="Cambria" pitchFamily="34" charset="-122"/>
                <a:cs typeface="Cambria" pitchFamily="34" charset="-120"/>
              </a:rPr>
              <a:t>Intergenerational Programmes</a:t>
            </a:r>
            <a:endParaRPr lang="en-US" sz="1150" dirty="0"/>
          </a:p>
        </p:txBody>
      </p:sp>
      <p:sp>
        <p:nvSpPr>
          <p:cNvPr id="15" name="Text 11"/>
          <p:cNvSpPr/>
          <p:nvPr/>
        </p:nvSpPr>
        <p:spPr>
          <a:xfrm>
            <a:off x="4901184" y="1572768"/>
            <a:ext cx="3895344" cy="1097280"/>
          </a:xfrm>
          <a:prstGeom prst="rect">
            <a:avLst/>
          </a:prstGeom>
          <a:noFill/>
          <a:ln/>
        </p:spPr>
        <p:txBody>
          <a:bodyPr wrap="square" lIns="0" tIns="0" rIns="0" bIns="0" rtlCol="0" anchor="ctr"/>
          <a:lstStyle/>
          <a:p>
            <a:pPr marL="0" indent="0" algn="just">
              <a:lnSpc>
                <a:spcPct val="150000"/>
              </a:lnSpc>
              <a:buNone/>
            </a:pPr>
            <a:r>
              <a:rPr lang="en-US" sz="1200" dirty="0">
                <a:solidFill>
                  <a:srgbClr val="2C3A2E"/>
                </a:solidFill>
                <a:latin typeface="Calibri" pitchFamily="34" charset="0"/>
                <a:ea typeface="Calibri" pitchFamily="34" charset="-122"/>
                <a:cs typeface="Calibri" pitchFamily="34" charset="-120"/>
              </a:rPr>
              <a:t>Schemes linking care homes with schools reduce isolation. Springate and Bhanu (2022) found 74% of residents reported reduced loneliness after eight weeks.</a:t>
            </a:r>
            <a:endParaRPr lang="en-US" sz="1200" dirty="0"/>
          </a:p>
        </p:txBody>
      </p:sp>
      <p:sp>
        <p:nvSpPr>
          <p:cNvPr id="16" name="Shape 12"/>
          <p:cNvSpPr/>
          <p:nvPr/>
        </p:nvSpPr>
        <p:spPr>
          <a:xfrm>
            <a:off x="274320" y="2907792"/>
            <a:ext cx="4206240" cy="1847088"/>
          </a:xfrm>
          <a:prstGeom prst="roundRect">
            <a:avLst>
              <a:gd name="adj" fmla="val 4950"/>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17" name="Shape 13"/>
          <p:cNvSpPr/>
          <p:nvPr/>
        </p:nvSpPr>
        <p:spPr>
          <a:xfrm>
            <a:off x="438912" y="3090672"/>
            <a:ext cx="402336" cy="402336"/>
          </a:xfrm>
          <a:prstGeom prst="roundRect">
            <a:avLst>
              <a:gd name="adj" fmla="val 15909"/>
            </a:avLst>
          </a:prstGeom>
          <a:solidFill>
            <a:srgbClr val="1A3C34"/>
          </a:solidFill>
          <a:ln w="12700">
            <a:solidFill>
              <a:srgbClr val="1A3C34"/>
            </a:solidFill>
            <a:prstDash val="solid"/>
          </a:ln>
        </p:spPr>
        <p:txBody>
          <a:bodyPr/>
          <a:lstStyle/>
          <a:p>
            <a:endParaRPr lang="en-US"/>
          </a:p>
        </p:txBody>
      </p:sp>
      <p:pic>
        <p:nvPicPr>
          <p:cNvPr id="18" name="Image 2" descr="preencoded.png"/>
          <p:cNvPicPr>
            <a:picLocks noChangeAspect="1"/>
          </p:cNvPicPr>
          <p:nvPr/>
        </p:nvPicPr>
        <p:blipFill>
          <a:blip r:embed="rId7"/>
          <a:stretch>
            <a:fillRect/>
          </a:stretch>
        </p:blipFill>
        <p:spPr>
          <a:xfrm>
            <a:off x="511332" y="3163092"/>
            <a:ext cx="257495" cy="257495"/>
          </a:xfrm>
          <a:prstGeom prst="rect">
            <a:avLst/>
          </a:prstGeom>
        </p:spPr>
      </p:pic>
      <p:sp>
        <p:nvSpPr>
          <p:cNvPr id="19" name="Text 14"/>
          <p:cNvSpPr/>
          <p:nvPr/>
        </p:nvSpPr>
        <p:spPr>
          <a:xfrm>
            <a:off x="950976" y="3090672"/>
            <a:ext cx="3419856" cy="402336"/>
          </a:xfrm>
          <a:prstGeom prst="rect">
            <a:avLst/>
          </a:prstGeom>
          <a:noFill/>
          <a:ln/>
        </p:spPr>
        <p:txBody>
          <a:bodyPr wrap="square" lIns="0" tIns="0" rIns="0" bIns="0" rtlCol="0" anchor="ctr"/>
          <a:lstStyle/>
          <a:p>
            <a:pPr marL="0" indent="0">
              <a:buNone/>
            </a:pPr>
            <a:r>
              <a:rPr lang="en-US" sz="1150" b="1" dirty="0">
                <a:solidFill>
                  <a:srgbClr val="1A3C34"/>
                </a:solidFill>
                <a:latin typeface="Cambria" pitchFamily="34" charset="0"/>
                <a:ea typeface="Cambria" pitchFamily="34" charset="-122"/>
                <a:cs typeface="Cambria" pitchFamily="34" charset="-120"/>
              </a:rPr>
              <a:t>24-Hour Staffed Support</a:t>
            </a:r>
            <a:endParaRPr lang="en-US" sz="1150" dirty="0"/>
          </a:p>
        </p:txBody>
      </p:sp>
      <p:sp>
        <p:nvSpPr>
          <p:cNvPr id="20" name="Text 15"/>
          <p:cNvSpPr/>
          <p:nvPr/>
        </p:nvSpPr>
        <p:spPr>
          <a:xfrm>
            <a:off x="438912" y="3566160"/>
            <a:ext cx="3895344" cy="1097280"/>
          </a:xfrm>
          <a:prstGeom prst="rect">
            <a:avLst/>
          </a:prstGeom>
          <a:noFill/>
          <a:ln/>
        </p:spPr>
        <p:txBody>
          <a:bodyPr wrap="square" lIns="0" tIns="0" rIns="0" bIns="0" rtlCol="0" anchor="ctr"/>
          <a:lstStyle/>
          <a:p>
            <a:pPr marL="0" indent="0" algn="just">
              <a:lnSpc>
                <a:spcPct val="150000"/>
              </a:lnSpc>
              <a:buNone/>
            </a:pPr>
            <a:r>
              <a:rPr lang="en-US" sz="1200" dirty="0">
                <a:solidFill>
                  <a:srgbClr val="2C3A2E"/>
                </a:solidFill>
                <a:latin typeface="Calibri" pitchFamily="34" charset="0"/>
                <a:ea typeface="Calibri" pitchFamily="34" charset="-122"/>
                <a:cs typeface="Calibri" pitchFamily="34" charset="-120"/>
              </a:rPr>
              <a:t>Residential settings provide round-the-clock human contact. Sommerlad et al. (2021) link continuous social stimulation to slower cognitive decline in dementia.</a:t>
            </a:r>
            <a:endParaRPr lang="en-US" sz="1200" dirty="0"/>
          </a:p>
        </p:txBody>
      </p:sp>
      <p:sp>
        <p:nvSpPr>
          <p:cNvPr id="21" name="Shape 16"/>
          <p:cNvSpPr/>
          <p:nvPr/>
        </p:nvSpPr>
        <p:spPr>
          <a:xfrm>
            <a:off x="4736592" y="2907792"/>
            <a:ext cx="4206240" cy="1847088"/>
          </a:xfrm>
          <a:prstGeom prst="roundRect">
            <a:avLst>
              <a:gd name="adj" fmla="val 4950"/>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22" name="Shape 17"/>
          <p:cNvSpPr/>
          <p:nvPr/>
        </p:nvSpPr>
        <p:spPr>
          <a:xfrm>
            <a:off x="4901184" y="3090672"/>
            <a:ext cx="402336" cy="402336"/>
          </a:xfrm>
          <a:prstGeom prst="roundRect">
            <a:avLst>
              <a:gd name="adj" fmla="val 15909"/>
            </a:avLst>
          </a:prstGeom>
          <a:solidFill>
            <a:srgbClr val="1A3C34"/>
          </a:solidFill>
          <a:ln w="12700">
            <a:solidFill>
              <a:srgbClr val="1A3C34"/>
            </a:solidFill>
            <a:prstDash val="solid"/>
          </a:ln>
        </p:spPr>
        <p:txBody>
          <a:bodyPr/>
          <a:lstStyle/>
          <a:p>
            <a:endParaRPr lang="en-US"/>
          </a:p>
        </p:txBody>
      </p:sp>
      <p:pic>
        <p:nvPicPr>
          <p:cNvPr id="23" name="Image 3" descr="preencoded.png"/>
          <p:cNvPicPr>
            <a:picLocks noChangeAspect="1"/>
          </p:cNvPicPr>
          <p:nvPr/>
        </p:nvPicPr>
        <p:blipFill>
          <a:blip r:embed="rId8"/>
          <a:stretch>
            <a:fillRect/>
          </a:stretch>
        </p:blipFill>
        <p:spPr>
          <a:xfrm>
            <a:off x="4973604" y="3163092"/>
            <a:ext cx="257495" cy="257495"/>
          </a:xfrm>
          <a:prstGeom prst="rect">
            <a:avLst/>
          </a:prstGeom>
        </p:spPr>
      </p:pic>
      <p:sp>
        <p:nvSpPr>
          <p:cNvPr id="24" name="Text 18"/>
          <p:cNvSpPr/>
          <p:nvPr/>
        </p:nvSpPr>
        <p:spPr>
          <a:xfrm>
            <a:off x="5413248" y="3090672"/>
            <a:ext cx="3419856" cy="402336"/>
          </a:xfrm>
          <a:prstGeom prst="rect">
            <a:avLst/>
          </a:prstGeom>
          <a:noFill/>
          <a:ln/>
        </p:spPr>
        <p:txBody>
          <a:bodyPr wrap="square" lIns="0" tIns="0" rIns="0" bIns="0" rtlCol="0" anchor="ctr"/>
          <a:lstStyle/>
          <a:p>
            <a:pPr marL="0" indent="0">
              <a:buNone/>
            </a:pPr>
            <a:r>
              <a:rPr lang="en-US" sz="1150" b="1" dirty="0">
                <a:solidFill>
                  <a:srgbClr val="1A3C34"/>
                </a:solidFill>
                <a:latin typeface="Cambria" pitchFamily="34" charset="0"/>
                <a:ea typeface="Cambria" pitchFamily="34" charset="-122"/>
                <a:cs typeface="Cambria" pitchFamily="34" charset="-120"/>
              </a:rPr>
              <a:t>Peer Community and Belonging</a:t>
            </a:r>
            <a:endParaRPr lang="en-US" sz="1150" dirty="0"/>
          </a:p>
        </p:txBody>
      </p:sp>
      <p:sp>
        <p:nvSpPr>
          <p:cNvPr id="25" name="Text 19"/>
          <p:cNvSpPr/>
          <p:nvPr/>
        </p:nvSpPr>
        <p:spPr>
          <a:xfrm>
            <a:off x="4901184" y="3566160"/>
            <a:ext cx="3895344" cy="1097280"/>
          </a:xfrm>
          <a:prstGeom prst="rect">
            <a:avLst/>
          </a:prstGeom>
          <a:noFill/>
          <a:ln/>
        </p:spPr>
        <p:txBody>
          <a:bodyPr wrap="square" lIns="0" tIns="0" rIns="0" bIns="0" rtlCol="0" anchor="ctr"/>
          <a:lstStyle/>
          <a:p>
            <a:pPr marL="0" indent="0" algn="just">
              <a:lnSpc>
                <a:spcPct val="150000"/>
              </a:lnSpc>
              <a:buNone/>
            </a:pPr>
            <a:r>
              <a:rPr lang="en-US" sz="1200" dirty="0">
                <a:solidFill>
                  <a:srgbClr val="2C3A2E"/>
                </a:solidFill>
                <a:latin typeface="Calibri" pitchFamily="34" charset="0"/>
                <a:ea typeface="Calibri" pitchFamily="34" charset="-122"/>
                <a:cs typeface="Calibri" pitchFamily="34" charset="-120"/>
              </a:rPr>
              <a:t>Shared living with age peers reduces isolation. Fakoya et al. (2020) identify peer social support as a cost-effective loneliness intervention when actively structured into routines.</a:t>
            </a:r>
            <a:endParaRPr lang="en-US" sz="1200" dirty="0"/>
          </a:p>
        </p:txBody>
      </p:sp>
      <p:pic>
        <p:nvPicPr>
          <p:cNvPr id="5" name="Audio 4">
            <a:hlinkClick r:id="" action="ppaction://media"/>
            <a:extLst>
              <a:ext uri="{FF2B5EF4-FFF2-40B4-BE49-F238E27FC236}">
                <a16:creationId xmlns:a16="http://schemas.microsoft.com/office/drawing/2014/main" id="{16EFBB99-6ACF-4F40-DF94-A5B346AA9635}"/>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1690"/>
    </mc:Choice>
    <mc:Fallback>
      <p:transition spd="slow" advTm="616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8F6F1"/>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A3C34"/>
          </a:solidFill>
          <a:ln w="12700">
            <a:solidFill>
              <a:srgbClr val="1A3C34"/>
            </a:solidFill>
            <a:prstDash val="solid"/>
          </a:ln>
        </p:spPr>
        <p:txBody>
          <a:bodyPr/>
          <a:lstStyle/>
          <a:p>
            <a:endParaRPr lang="en-US"/>
          </a:p>
        </p:txBody>
      </p:sp>
      <p:sp>
        <p:nvSpPr>
          <p:cNvPr id="3" name="Text 1"/>
          <p:cNvSpPr/>
          <p:nvPr/>
        </p:nvSpPr>
        <p:spPr>
          <a:xfrm>
            <a:off x="411480" y="54864"/>
            <a:ext cx="8321040" cy="713232"/>
          </a:xfrm>
          <a:prstGeom prst="rect">
            <a:avLst/>
          </a:prstGeom>
          <a:noFill/>
          <a:ln/>
        </p:spPr>
        <p:txBody>
          <a:bodyPr wrap="square" lIns="0" tIns="0" rIns="0" bIns="0"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Limitations of Care Homes</a:t>
            </a:r>
            <a:endParaRPr lang="en-US" sz="2200" dirty="0"/>
          </a:p>
        </p:txBody>
      </p:sp>
      <p:sp>
        <p:nvSpPr>
          <p:cNvPr id="6" name="Shape 4"/>
          <p:cNvSpPr/>
          <p:nvPr/>
        </p:nvSpPr>
        <p:spPr>
          <a:xfrm>
            <a:off x="274320" y="914400"/>
            <a:ext cx="4206240" cy="1847088"/>
          </a:xfrm>
          <a:prstGeom prst="roundRect">
            <a:avLst>
              <a:gd name="adj" fmla="val 4950"/>
            </a:avLst>
          </a:prstGeom>
          <a:solidFill>
            <a:srgbClr val="FAF0F2"/>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7" name="Shape 5"/>
          <p:cNvSpPr/>
          <p:nvPr/>
        </p:nvSpPr>
        <p:spPr>
          <a:xfrm>
            <a:off x="438912" y="1097280"/>
            <a:ext cx="402336" cy="402336"/>
          </a:xfrm>
          <a:prstGeom prst="roundRect">
            <a:avLst>
              <a:gd name="adj" fmla="val 15909"/>
            </a:avLst>
          </a:prstGeom>
          <a:solidFill>
            <a:srgbClr val="8B2635"/>
          </a:solidFill>
          <a:ln w="12700">
            <a:solidFill>
              <a:srgbClr val="8B2635"/>
            </a:solidFill>
            <a:prstDash val="solid"/>
          </a:ln>
        </p:spPr>
        <p:txBody>
          <a:bodyPr/>
          <a:lstStyle/>
          <a:p>
            <a:endParaRPr lang="en-US"/>
          </a:p>
        </p:txBody>
      </p:sp>
      <p:pic>
        <p:nvPicPr>
          <p:cNvPr id="8" name="Image 0" descr="preencoded.png"/>
          <p:cNvPicPr>
            <a:picLocks noChangeAspect="1"/>
          </p:cNvPicPr>
          <p:nvPr/>
        </p:nvPicPr>
        <p:blipFill>
          <a:blip r:embed="rId5"/>
          <a:stretch>
            <a:fillRect/>
          </a:stretch>
        </p:blipFill>
        <p:spPr>
          <a:xfrm>
            <a:off x="511332" y="1169700"/>
            <a:ext cx="257495" cy="257495"/>
          </a:xfrm>
          <a:prstGeom prst="rect">
            <a:avLst/>
          </a:prstGeom>
        </p:spPr>
      </p:pic>
      <p:sp>
        <p:nvSpPr>
          <p:cNvPr id="9" name="Text 6"/>
          <p:cNvSpPr/>
          <p:nvPr/>
        </p:nvSpPr>
        <p:spPr>
          <a:xfrm>
            <a:off x="950976" y="1097280"/>
            <a:ext cx="3419856" cy="402336"/>
          </a:xfrm>
          <a:prstGeom prst="rect">
            <a:avLst/>
          </a:prstGeom>
          <a:noFill/>
          <a:ln/>
        </p:spPr>
        <p:txBody>
          <a:bodyPr wrap="square" lIns="0" tIns="0" rIns="0" bIns="0" rtlCol="0" anchor="ctr"/>
          <a:lstStyle/>
          <a:p>
            <a:pPr marL="0" indent="0">
              <a:buNone/>
            </a:pPr>
            <a:r>
              <a:rPr lang="en-US" sz="1150" b="1" dirty="0">
                <a:solidFill>
                  <a:srgbClr val="8B2635"/>
                </a:solidFill>
                <a:latin typeface="Cambria" pitchFamily="34" charset="0"/>
                <a:ea typeface="Cambria" pitchFamily="34" charset="-122"/>
                <a:cs typeface="Cambria" pitchFamily="34" charset="-120"/>
              </a:rPr>
              <a:t>Institutional Culture</a:t>
            </a:r>
            <a:endParaRPr lang="en-US" sz="1150" dirty="0"/>
          </a:p>
        </p:txBody>
      </p:sp>
      <p:sp>
        <p:nvSpPr>
          <p:cNvPr id="10" name="Text 7"/>
          <p:cNvSpPr/>
          <p:nvPr/>
        </p:nvSpPr>
        <p:spPr>
          <a:xfrm>
            <a:off x="438912" y="1420749"/>
            <a:ext cx="3895344" cy="1097280"/>
          </a:xfrm>
          <a:prstGeom prst="rect">
            <a:avLst/>
          </a:prstGeom>
          <a:noFill/>
          <a:ln/>
        </p:spPr>
        <p:txBody>
          <a:bodyPr wrap="square" lIns="0" tIns="0" rIns="0" bIns="0" rtlCol="0" anchor="ctr"/>
          <a:lstStyle/>
          <a:p>
            <a:pPr marL="0" indent="0" algn="just">
              <a:lnSpc>
                <a:spcPct val="150000"/>
              </a:lnSpc>
              <a:buNone/>
            </a:pPr>
            <a:r>
              <a:rPr lang="en-US" sz="1200" dirty="0">
                <a:solidFill>
                  <a:srgbClr val="2C3A2E"/>
                </a:solidFill>
                <a:latin typeface="Calibri" pitchFamily="34" charset="0"/>
                <a:ea typeface="Calibri" pitchFamily="34" charset="-122"/>
                <a:cs typeface="Calibri" pitchFamily="34" charset="-120"/>
              </a:rPr>
              <a:t>Task-oriented models reduce time for meaningful interaction. Bhatt et al. (2023) found ageist institutional cultures leave residents feeling invisible and disempowered.</a:t>
            </a:r>
            <a:endParaRPr lang="en-US" sz="1200" dirty="0"/>
          </a:p>
        </p:txBody>
      </p:sp>
      <p:sp>
        <p:nvSpPr>
          <p:cNvPr id="11" name="Shape 8"/>
          <p:cNvSpPr/>
          <p:nvPr/>
        </p:nvSpPr>
        <p:spPr>
          <a:xfrm>
            <a:off x="4736592" y="914400"/>
            <a:ext cx="4206240" cy="1847088"/>
          </a:xfrm>
          <a:prstGeom prst="roundRect">
            <a:avLst>
              <a:gd name="adj" fmla="val 4950"/>
            </a:avLst>
          </a:prstGeom>
          <a:solidFill>
            <a:srgbClr val="FAF0F2"/>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12" name="Shape 9"/>
          <p:cNvSpPr/>
          <p:nvPr/>
        </p:nvSpPr>
        <p:spPr>
          <a:xfrm>
            <a:off x="4901184" y="1097280"/>
            <a:ext cx="402336" cy="402336"/>
          </a:xfrm>
          <a:prstGeom prst="roundRect">
            <a:avLst>
              <a:gd name="adj" fmla="val 15909"/>
            </a:avLst>
          </a:prstGeom>
          <a:solidFill>
            <a:srgbClr val="8B2635"/>
          </a:solidFill>
          <a:ln w="12700">
            <a:solidFill>
              <a:srgbClr val="8B2635"/>
            </a:solidFill>
            <a:prstDash val="solid"/>
          </a:ln>
        </p:spPr>
        <p:txBody>
          <a:bodyPr/>
          <a:lstStyle/>
          <a:p>
            <a:endParaRPr lang="en-US"/>
          </a:p>
        </p:txBody>
      </p:sp>
      <p:pic>
        <p:nvPicPr>
          <p:cNvPr id="13" name="Image 1" descr="preencoded.png"/>
          <p:cNvPicPr>
            <a:picLocks noChangeAspect="1"/>
          </p:cNvPicPr>
          <p:nvPr/>
        </p:nvPicPr>
        <p:blipFill>
          <a:blip r:embed="rId5"/>
          <a:stretch>
            <a:fillRect/>
          </a:stretch>
        </p:blipFill>
        <p:spPr>
          <a:xfrm>
            <a:off x="4973604" y="1169700"/>
            <a:ext cx="257495" cy="257495"/>
          </a:xfrm>
          <a:prstGeom prst="rect">
            <a:avLst/>
          </a:prstGeom>
        </p:spPr>
      </p:pic>
      <p:sp>
        <p:nvSpPr>
          <p:cNvPr id="14" name="Text 10"/>
          <p:cNvSpPr/>
          <p:nvPr/>
        </p:nvSpPr>
        <p:spPr>
          <a:xfrm>
            <a:off x="5413248" y="1097280"/>
            <a:ext cx="3419856" cy="402336"/>
          </a:xfrm>
          <a:prstGeom prst="rect">
            <a:avLst/>
          </a:prstGeom>
          <a:noFill/>
          <a:ln/>
        </p:spPr>
        <p:txBody>
          <a:bodyPr wrap="square" lIns="0" tIns="0" rIns="0" bIns="0" rtlCol="0" anchor="ctr"/>
          <a:lstStyle/>
          <a:p>
            <a:pPr marL="0" indent="0">
              <a:buNone/>
            </a:pPr>
            <a:r>
              <a:rPr lang="en-US" sz="1150" b="1" dirty="0">
                <a:solidFill>
                  <a:srgbClr val="8B2635"/>
                </a:solidFill>
                <a:latin typeface="Cambria" pitchFamily="34" charset="0"/>
                <a:ea typeface="Cambria" pitchFamily="34" charset="-122"/>
                <a:cs typeface="Cambria" pitchFamily="34" charset="-120"/>
              </a:rPr>
              <a:t>Staffing Shortages</a:t>
            </a:r>
            <a:endParaRPr lang="en-US" sz="1150" dirty="0"/>
          </a:p>
        </p:txBody>
      </p:sp>
      <p:sp>
        <p:nvSpPr>
          <p:cNvPr id="15" name="Text 11"/>
          <p:cNvSpPr/>
          <p:nvPr/>
        </p:nvSpPr>
        <p:spPr>
          <a:xfrm>
            <a:off x="4892040" y="1442466"/>
            <a:ext cx="3895344" cy="1097280"/>
          </a:xfrm>
          <a:prstGeom prst="rect">
            <a:avLst/>
          </a:prstGeom>
          <a:noFill/>
          <a:ln/>
        </p:spPr>
        <p:txBody>
          <a:bodyPr wrap="square" lIns="0" tIns="0" rIns="0" bIns="0" rtlCol="0" anchor="ctr"/>
          <a:lstStyle/>
          <a:p>
            <a:pPr marL="0" indent="0" algn="just">
              <a:lnSpc>
                <a:spcPct val="150000"/>
              </a:lnSpc>
              <a:buNone/>
            </a:pPr>
            <a:r>
              <a:rPr lang="en-US" sz="1200" dirty="0">
                <a:solidFill>
                  <a:srgbClr val="2C3A2E"/>
                </a:solidFill>
                <a:latin typeface="Calibri" pitchFamily="34" charset="0"/>
                <a:ea typeface="Calibri" pitchFamily="34" charset="-122"/>
                <a:cs typeface="Calibri" pitchFamily="34" charset="-120"/>
              </a:rPr>
              <a:t>152,000 vacancies in 2023 (Skills for Care, 2023). High turnover disrupts relational continuity, significantly increasing dementia-related isolation (Sommerlad et al., 2021).</a:t>
            </a:r>
            <a:endParaRPr lang="en-US" sz="1200" dirty="0"/>
          </a:p>
        </p:txBody>
      </p:sp>
      <p:sp>
        <p:nvSpPr>
          <p:cNvPr id="16" name="Shape 12"/>
          <p:cNvSpPr/>
          <p:nvPr/>
        </p:nvSpPr>
        <p:spPr>
          <a:xfrm>
            <a:off x="274320" y="2907792"/>
            <a:ext cx="4206240" cy="1847088"/>
          </a:xfrm>
          <a:prstGeom prst="roundRect">
            <a:avLst>
              <a:gd name="adj" fmla="val 4950"/>
            </a:avLst>
          </a:prstGeom>
          <a:solidFill>
            <a:srgbClr val="FAF0F2"/>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17" name="Shape 13"/>
          <p:cNvSpPr/>
          <p:nvPr/>
        </p:nvSpPr>
        <p:spPr>
          <a:xfrm>
            <a:off x="438912" y="3090672"/>
            <a:ext cx="402336" cy="402336"/>
          </a:xfrm>
          <a:prstGeom prst="roundRect">
            <a:avLst>
              <a:gd name="adj" fmla="val 15909"/>
            </a:avLst>
          </a:prstGeom>
          <a:solidFill>
            <a:srgbClr val="8B2635"/>
          </a:solidFill>
          <a:ln w="12700">
            <a:solidFill>
              <a:srgbClr val="8B2635"/>
            </a:solidFill>
            <a:prstDash val="solid"/>
          </a:ln>
        </p:spPr>
        <p:txBody>
          <a:bodyPr/>
          <a:lstStyle/>
          <a:p>
            <a:endParaRPr lang="en-US"/>
          </a:p>
        </p:txBody>
      </p:sp>
      <p:pic>
        <p:nvPicPr>
          <p:cNvPr id="18" name="Image 2" descr="preencoded.png"/>
          <p:cNvPicPr>
            <a:picLocks noChangeAspect="1"/>
          </p:cNvPicPr>
          <p:nvPr/>
        </p:nvPicPr>
        <p:blipFill>
          <a:blip r:embed="rId5"/>
          <a:stretch>
            <a:fillRect/>
          </a:stretch>
        </p:blipFill>
        <p:spPr>
          <a:xfrm>
            <a:off x="511332" y="3163092"/>
            <a:ext cx="257495" cy="257495"/>
          </a:xfrm>
          <a:prstGeom prst="rect">
            <a:avLst/>
          </a:prstGeom>
        </p:spPr>
      </p:pic>
      <p:sp>
        <p:nvSpPr>
          <p:cNvPr id="19" name="Text 14"/>
          <p:cNvSpPr/>
          <p:nvPr/>
        </p:nvSpPr>
        <p:spPr>
          <a:xfrm>
            <a:off x="950976" y="3090672"/>
            <a:ext cx="3419856" cy="402336"/>
          </a:xfrm>
          <a:prstGeom prst="rect">
            <a:avLst/>
          </a:prstGeom>
          <a:noFill/>
          <a:ln/>
        </p:spPr>
        <p:txBody>
          <a:bodyPr wrap="square" lIns="0" tIns="0" rIns="0" bIns="0" rtlCol="0" anchor="ctr"/>
          <a:lstStyle/>
          <a:p>
            <a:pPr marL="0" indent="0">
              <a:buNone/>
            </a:pPr>
            <a:r>
              <a:rPr lang="en-US" sz="1150" b="1" dirty="0">
                <a:solidFill>
                  <a:srgbClr val="8B2635"/>
                </a:solidFill>
                <a:latin typeface="Cambria" pitchFamily="34" charset="0"/>
                <a:ea typeface="Cambria" pitchFamily="34" charset="-122"/>
                <a:cs typeface="Cambria" pitchFamily="34" charset="-120"/>
              </a:rPr>
              <a:t>Involuntary Admission</a:t>
            </a:r>
            <a:endParaRPr lang="en-US" sz="1150" dirty="0"/>
          </a:p>
        </p:txBody>
      </p:sp>
      <p:sp>
        <p:nvSpPr>
          <p:cNvPr id="20" name="Text 15"/>
          <p:cNvSpPr/>
          <p:nvPr/>
        </p:nvSpPr>
        <p:spPr>
          <a:xfrm>
            <a:off x="438912" y="3335274"/>
            <a:ext cx="3895344" cy="1097280"/>
          </a:xfrm>
          <a:prstGeom prst="rect">
            <a:avLst/>
          </a:prstGeom>
          <a:noFill/>
          <a:ln/>
        </p:spPr>
        <p:txBody>
          <a:bodyPr wrap="square" lIns="0" tIns="0" rIns="0" bIns="0" rtlCol="0" anchor="ctr"/>
          <a:lstStyle/>
          <a:p>
            <a:pPr marL="0" indent="0" algn="just">
              <a:lnSpc>
                <a:spcPct val="150000"/>
              </a:lnSpc>
              <a:buNone/>
            </a:pPr>
            <a:r>
              <a:rPr lang="en-US" sz="1200" dirty="0">
                <a:solidFill>
                  <a:srgbClr val="2C3A2E"/>
                </a:solidFill>
                <a:latin typeface="Calibri" pitchFamily="34" charset="0"/>
                <a:ea typeface="Calibri" pitchFamily="34" charset="-122"/>
                <a:cs typeface="Calibri" pitchFamily="34" charset="-120"/>
              </a:rPr>
              <a:t>Residents without choice experience acute grief and identity loss (Simons et al., 2022), directly worsening isolation and precipitating clinical depression.</a:t>
            </a:r>
            <a:endParaRPr lang="en-US" sz="1200" dirty="0"/>
          </a:p>
        </p:txBody>
      </p:sp>
      <p:sp>
        <p:nvSpPr>
          <p:cNvPr id="21" name="Shape 16"/>
          <p:cNvSpPr/>
          <p:nvPr/>
        </p:nvSpPr>
        <p:spPr>
          <a:xfrm>
            <a:off x="4736592" y="2907792"/>
            <a:ext cx="4206240" cy="1847088"/>
          </a:xfrm>
          <a:prstGeom prst="roundRect">
            <a:avLst>
              <a:gd name="adj" fmla="val 4950"/>
            </a:avLst>
          </a:prstGeom>
          <a:solidFill>
            <a:srgbClr val="FAF0F2"/>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22" name="Shape 17"/>
          <p:cNvSpPr/>
          <p:nvPr/>
        </p:nvSpPr>
        <p:spPr>
          <a:xfrm>
            <a:off x="4901184" y="3090672"/>
            <a:ext cx="402336" cy="402336"/>
          </a:xfrm>
          <a:prstGeom prst="roundRect">
            <a:avLst>
              <a:gd name="adj" fmla="val 15909"/>
            </a:avLst>
          </a:prstGeom>
          <a:solidFill>
            <a:srgbClr val="8B2635"/>
          </a:solidFill>
          <a:ln w="12700">
            <a:solidFill>
              <a:srgbClr val="8B2635"/>
            </a:solidFill>
            <a:prstDash val="solid"/>
          </a:ln>
        </p:spPr>
        <p:txBody>
          <a:bodyPr/>
          <a:lstStyle/>
          <a:p>
            <a:endParaRPr lang="en-US"/>
          </a:p>
        </p:txBody>
      </p:sp>
      <p:pic>
        <p:nvPicPr>
          <p:cNvPr id="23" name="Image 3" descr="preencoded.png"/>
          <p:cNvPicPr>
            <a:picLocks noChangeAspect="1"/>
          </p:cNvPicPr>
          <p:nvPr/>
        </p:nvPicPr>
        <p:blipFill>
          <a:blip r:embed="rId5"/>
          <a:stretch>
            <a:fillRect/>
          </a:stretch>
        </p:blipFill>
        <p:spPr>
          <a:xfrm>
            <a:off x="4973604" y="3163092"/>
            <a:ext cx="257495" cy="257495"/>
          </a:xfrm>
          <a:prstGeom prst="rect">
            <a:avLst/>
          </a:prstGeom>
        </p:spPr>
      </p:pic>
      <p:sp>
        <p:nvSpPr>
          <p:cNvPr id="24" name="Text 18"/>
          <p:cNvSpPr/>
          <p:nvPr/>
        </p:nvSpPr>
        <p:spPr>
          <a:xfrm>
            <a:off x="5413248" y="3090672"/>
            <a:ext cx="3419856" cy="402336"/>
          </a:xfrm>
          <a:prstGeom prst="rect">
            <a:avLst/>
          </a:prstGeom>
          <a:noFill/>
          <a:ln/>
        </p:spPr>
        <p:txBody>
          <a:bodyPr wrap="square" lIns="0" tIns="0" rIns="0" bIns="0" rtlCol="0" anchor="ctr"/>
          <a:lstStyle/>
          <a:p>
            <a:pPr marL="0" indent="0">
              <a:buNone/>
            </a:pPr>
            <a:r>
              <a:rPr lang="en-US" sz="1150" b="1" dirty="0">
                <a:solidFill>
                  <a:srgbClr val="8B2635"/>
                </a:solidFill>
                <a:latin typeface="Cambria" pitchFamily="34" charset="0"/>
                <a:ea typeface="Cambria" pitchFamily="34" charset="-122"/>
                <a:cs typeface="Cambria" pitchFamily="34" charset="-120"/>
              </a:rPr>
              <a:t>Inequality in Access and Quality</a:t>
            </a:r>
            <a:endParaRPr lang="en-US" sz="1150" dirty="0"/>
          </a:p>
        </p:txBody>
      </p:sp>
      <p:sp>
        <p:nvSpPr>
          <p:cNvPr id="25" name="Text 19"/>
          <p:cNvSpPr/>
          <p:nvPr/>
        </p:nvSpPr>
        <p:spPr>
          <a:xfrm>
            <a:off x="4892040" y="3335274"/>
            <a:ext cx="3895344" cy="1097280"/>
          </a:xfrm>
          <a:prstGeom prst="rect">
            <a:avLst/>
          </a:prstGeom>
          <a:noFill/>
          <a:ln/>
        </p:spPr>
        <p:txBody>
          <a:bodyPr wrap="square" lIns="0" tIns="0" rIns="0" bIns="0" rtlCol="0" anchor="ctr"/>
          <a:lstStyle/>
          <a:p>
            <a:pPr marL="0" indent="0" algn="just">
              <a:lnSpc>
                <a:spcPct val="150000"/>
              </a:lnSpc>
              <a:buNone/>
            </a:pPr>
            <a:r>
              <a:rPr lang="en-US" sz="1200" dirty="0">
                <a:solidFill>
                  <a:srgbClr val="2C3A2E"/>
                </a:solidFill>
                <a:latin typeface="Calibri" pitchFamily="34" charset="0"/>
                <a:ea typeface="Calibri" pitchFamily="34" charset="-122"/>
                <a:cs typeface="Calibri" pitchFamily="34" charset="-120"/>
              </a:rPr>
              <a:t>20% of care homes rated Requires Improvement or Inadequate (CQC, 2023). Poorer homes are concentrated in deprived areas (Marmot et al., 2022).</a:t>
            </a:r>
            <a:endParaRPr lang="en-US" sz="1200" dirty="0"/>
          </a:p>
        </p:txBody>
      </p:sp>
      <p:pic>
        <p:nvPicPr>
          <p:cNvPr id="5" name="Audio 4">
            <a:hlinkClick r:id="" action="ppaction://media"/>
            <a:extLst>
              <a:ext uri="{FF2B5EF4-FFF2-40B4-BE49-F238E27FC236}">
                <a16:creationId xmlns:a16="http://schemas.microsoft.com/office/drawing/2014/main" id="{67C99587-A535-B0B1-5189-F20155FBAF1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3447"/>
    </mc:Choice>
    <mc:Fallback>
      <p:transition spd="slow" advTm="634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8F6F1"/>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A3C34"/>
          </a:solidFill>
          <a:ln w="12700">
            <a:solidFill>
              <a:srgbClr val="1A3C34"/>
            </a:solidFill>
            <a:prstDash val="solid"/>
          </a:ln>
        </p:spPr>
        <p:txBody>
          <a:bodyPr/>
          <a:lstStyle/>
          <a:p>
            <a:endParaRPr lang="en-US"/>
          </a:p>
        </p:txBody>
      </p:sp>
      <p:sp>
        <p:nvSpPr>
          <p:cNvPr id="3" name="Text 1"/>
          <p:cNvSpPr/>
          <p:nvPr/>
        </p:nvSpPr>
        <p:spPr>
          <a:xfrm>
            <a:off x="411480" y="54864"/>
            <a:ext cx="8321040" cy="713232"/>
          </a:xfrm>
          <a:prstGeom prst="rect">
            <a:avLst/>
          </a:prstGeom>
          <a:noFill/>
          <a:ln/>
        </p:spPr>
        <p:txBody>
          <a:bodyPr wrap="square" lIns="0" tIns="0" rIns="0" bIns="0"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Independence and Functional Ability</a:t>
            </a:r>
            <a:endParaRPr lang="en-US" sz="2200" dirty="0"/>
          </a:p>
        </p:txBody>
      </p:sp>
      <p:sp>
        <p:nvSpPr>
          <p:cNvPr id="6" name="Shape 4"/>
          <p:cNvSpPr/>
          <p:nvPr/>
        </p:nvSpPr>
        <p:spPr>
          <a:xfrm>
            <a:off x="274320" y="914400"/>
            <a:ext cx="4754880" cy="3858768"/>
          </a:xfrm>
          <a:prstGeom prst="roundRect">
            <a:avLst>
              <a:gd name="adj" fmla="val 2370"/>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7" name="Shape 5"/>
          <p:cNvSpPr/>
          <p:nvPr/>
        </p:nvSpPr>
        <p:spPr>
          <a:xfrm>
            <a:off x="274320" y="914400"/>
            <a:ext cx="2468880" cy="246888"/>
          </a:xfrm>
          <a:prstGeom prst="roundRect">
            <a:avLst>
              <a:gd name="adj" fmla="val 18519"/>
            </a:avLst>
          </a:prstGeom>
          <a:solidFill>
            <a:srgbClr val="C9A84C"/>
          </a:solidFill>
          <a:ln w="12700">
            <a:solidFill>
              <a:srgbClr val="C9A84C"/>
            </a:solidFill>
            <a:prstDash val="solid"/>
          </a:ln>
        </p:spPr>
        <p:txBody>
          <a:bodyPr/>
          <a:lstStyle/>
          <a:p>
            <a:endParaRPr lang="en-US"/>
          </a:p>
        </p:txBody>
      </p:sp>
      <p:sp>
        <p:nvSpPr>
          <p:cNvPr id="8" name="Text 6"/>
          <p:cNvSpPr/>
          <p:nvPr/>
        </p:nvSpPr>
        <p:spPr>
          <a:xfrm>
            <a:off x="365760" y="941832"/>
            <a:ext cx="2286000" cy="192024"/>
          </a:xfrm>
          <a:prstGeom prst="rect">
            <a:avLst/>
          </a:prstGeom>
          <a:noFill/>
          <a:ln/>
        </p:spPr>
        <p:txBody>
          <a:bodyPr wrap="square" lIns="0" tIns="0" rIns="0" bIns="0" rtlCol="0" anchor="ctr"/>
          <a:lstStyle/>
          <a:p>
            <a:pPr marL="0" indent="0">
              <a:buNone/>
            </a:pPr>
            <a:r>
              <a:rPr lang="en-US" sz="750" b="1" kern="0" spc="200" dirty="0">
                <a:solidFill>
                  <a:srgbClr val="1A3C34"/>
                </a:solidFill>
                <a:latin typeface="Calibri" pitchFamily="34" charset="0"/>
                <a:ea typeface="Calibri" pitchFamily="34" charset="-122"/>
                <a:cs typeface="Calibri" pitchFamily="34" charset="-120"/>
              </a:rPr>
              <a:t>THE ISOLATION AND DECLINE CYCLE</a:t>
            </a:r>
            <a:endParaRPr lang="en-US" sz="750" dirty="0"/>
          </a:p>
        </p:txBody>
      </p:sp>
      <p:sp>
        <p:nvSpPr>
          <p:cNvPr id="9" name="Shape 7"/>
          <p:cNvSpPr/>
          <p:nvPr/>
        </p:nvSpPr>
        <p:spPr>
          <a:xfrm>
            <a:off x="411480" y="1463040"/>
            <a:ext cx="274320" cy="274320"/>
          </a:xfrm>
          <a:prstGeom prst="roundRect">
            <a:avLst>
              <a:gd name="adj" fmla="val 23333"/>
            </a:avLst>
          </a:prstGeom>
          <a:solidFill>
            <a:srgbClr val="1A3C34"/>
          </a:solidFill>
          <a:ln w="12700">
            <a:solidFill>
              <a:srgbClr val="1A3C34"/>
            </a:solidFill>
            <a:prstDash val="solid"/>
          </a:ln>
        </p:spPr>
        <p:txBody>
          <a:bodyPr/>
          <a:lstStyle/>
          <a:p>
            <a:endParaRPr lang="en-US"/>
          </a:p>
        </p:txBody>
      </p:sp>
      <p:pic>
        <p:nvPicPr>
          <p:cNvPr id="10" name="Image 0" descr="preencoded.png"/>
          <p:cNvPicPr>
            <a:picLocks noChangeAspect="1"/>
          </p:cNvPicPr>
          <p:nvPr/>
        </p:nvPicPr>
        <p:blipFill>
          <a:blip r:embed="rId5"/>
          <a:stretch>
            <a:fillRect/>
          </a:stretch>
        </p:blipFill>
        <p:spPr>
          <a:xfrm>
            <a:off x="460858" y="1497178"/>
            <a:ext cx="175565" cy="175565"/>
          </a:xfrm>
          <a:prstGeom prst="rect">
            <a:avLst/>
          </a:prstGeom>
        </p:spPr>
      </p:pic>
      <p:sp>
        <p:nvSpPr>
          <p:cNvPr id="11" name="Text 8"/>
          <p:cNvSpPr/>
          <p:nvPr/>
        </p:nvSpPr>
        <p:spPr>
          <a:xfrm>
            <a:off x="822960" y="1554480"/>
            <a:ext cx="4114800" cy="237744"/>
          </a:xfrm>
          <a:prstGeom prst="rect">
            <a:avLst/>
          </a:prstGeom>
          <a:noFill/>
          <a:ln/>
        </p:spPr>
        <p:txBody>
          <a:bodyPr wrap="square" lIns="0" tIns="0" rIns="0" bIns="0" rtlCol="0" anchor="ctr"/>
          <a:lstStyle/>
          <a:p>
            <a:pPr algn="just">
              <a:lnSpc>
                <a:spcPct val="150000"/>
              </a:lnSpc>
            </a:pPr>
            <a:r>
              <a:rPr lang="en-US" sz="1050" b="1" dirty="0">
                <a:solidFill>
                  <a:srgbClr val="1A3C34"/>
                </a:solidFill>
                <a:latin typeface="Calibri" pitchFamily="34" charset="0"/>
                <a:ea typeface="Calibri" pitchFamily="34" charset="-122"/>
                <a:cs typeface="Calibri" pitchFamily="34" charset="-120"/>
              </a:rPr>
              <a:t>Physical decline: </a:t>
            </a:r>
            <a:r>
              <a:rPr lang="en-US" sz="1050" dirty="0">
                <a:solidFill>
                  <a:srgbClr val="2C3A2E"/>
                </a:solidFill>
                <a:latin typeface="Calibri" pitchFamily="34" charset="0"/>
                <a:ea typeface="Calibri" pitchFamily="34" charset="-122"/>
                <a:cs typeface="Calibri" pitchFamily="34" charset="-120"/>
              </a:rPr>
              <a:t>Reduces mobility and ability to participate in social activities (Moriarty et al., 2021)</a:t>
            </a:r>
            <a:endParaRPr lang="en-US" sz="1050" dirty="0"/>
          </a:p>
          <a:p>
            <a:pPr marL="0" indent="0" algn="just">
              <a:lnSpc>
                <a:spcPct val="150000"/>
              </a:lnSpc>
              <a:buNone/>
            </a:pPr>
            <a:endParaRPr lang="en-US" sz="1050" dirty="0"/>
          </a:p>
        </p:txBody>
      </p:sp>
      <p:sp>
        <p:nvSpPr>
          <p:cNvPr id="13" name="Shape 10"/>
          <p:cNvSpPr/>
          <p:nvPr/>
        </p:nvSpPr>
        <p:spPr>
          <a:xfrm>
            <a:off x="411480" y="1965960"/>
            <a:ext cx="274320" cy="274320"/>
          </a:xfrm>
          <a:prstGeom prst="roundRect">
            <a:avLst>
              <a:gd name="adj" fmla="val 23333"/>
            </a:avLst>
          </a:prstGeom>
          <a:solidFill>
            <a:srgbClr val="1A3C34"/>
          </a:solidFill>
          <a:ln w="12700">
            <a:solidFill>
              <a:srgbClr val="1A3C34"/>
            </a:solidFill>
            <a:prstDash val="solid"/>
          </a:ln>
        </p:spPr>
        <p:txBody>
          <a:bodyPr/>
          <a:lstStyle/>
          <a:p>
            <a:endParaRPr lang="en-US"/>
          </a:p>
        </p:txBody>
      </p:sp>
      <p:pic>
        <p:nvPicPr>
          <p:cNvPr id="14" name="Image 1" descr="preencoded.png"/>
          <p:cNvPicPr>
            <a:picLocks noChangeAspect="1"/>
          </p:cNvPicPr>
          <p:nvPr/>
        </p:nvPicPr>
        <p:blipFill>
          <a:blip r:embed="rId6"/>
          <a:stretch>
            <a:fillRect/>
          </a:stretch>
        </p:blipFill>
        <p:spPr>
          <a:xfrm>
            <a:off x="460858" y="2015338"/>
            <a:ext cx="175565" cy="175565"/>
          </a:xfrm>
          <a:prstGeom prst="rect">
            <a:avLst/>
          </a:prstGeom>
        </p:spPr>
      </p:pic>
      <p:sp>
        <p:nvSpPr>
          <p:cNvPr id="15" name="Text 11"/>
          <p:cNvSpPr/>
          <p:nvPr/>
        </p:nvSpPr>
        <p:spPr>
          <a:xfrm>
            <a:off x="795528" y="2101596"/>
            <a:ext cx="4114800" cy="237744"/>
          </a:xfrm>
          <a:prstGeom prst="rect">
            <a:avLst/>
          </a:prstGeom>
          <a:noFill/>
          <a:ln/>
        </p:spPr>
        <p:txBody>
          <a:bodyPr wrap="square" lIns="0" tIns="0" rIns="0" bIns="0" rtlCol="0" anchor="ctr"/>
          <a:lstStyle/>
          <a:p>
            <a:pPr algn="just">
              <a:lnSpc>
                <a:spcPct val="150000"/>
              </a:lnSpc>
            </a:pPr>
            <a:r>
              <a:rPr lang="en-US" sz="1050" b="1" dirty="0">
                <a:solidFill>
                  <a:srgbClr val="1A3C34"/>
                </a:solidFill>
                <a:latin typeface="Calibri" pitchFamily="34" charset="0"/>
                <a:ea typeface="Calibri" pitchFamily="34" charset="-122"/>
                <a:cs typeface="Calibri" pitchFamily="34" charset="-120"/>
              </a:rPr>
              <a:t>Cognitive decline: </a:t>
            </a:r>
            <a:r>
              <a:rPr lang="en-US" sz="1050" dirty="0">
                <a:solidFill>
                  <a:srgbClr val="2C3A2E"/>
                </a:solidFill>
                <a:latin typeface="Calibri" pitchFamily="34" charset="0"/>
                <a:ea typeface="Calibri" pitchFamily="34" charset="-122"/>
                <a:cs typeface="Calibri" pitchFamily="34" charset="-120"/>
              </a:rPr>
              <a:t>Accelerated by social isolation, increasing dementia risk by 50 percent (</a:t>
            </a:r>
            <a:r>
              <a:rPr lang="en-US" sz="1050" dirty="0" err="1">
                <a:solidFill>
                  <a:srgbClr val="2C3A2E"/>
                </a:solidFill>
                <a:latin typeface="Calibri" pitchFamily="34" charset="0"/>
                <a:ea typeface="Calibri" pitchFamily="34" charset="-122"/>
                <a:cs typeface="Calibri" pitchFamily="34" charset="-120"/>
              </a:rPr>
              <a:t>Sommerlad</a:t>
            </a:r>
            <a:r>
              <a:rPr lang="en-US" sz="1050" dirty="0">
                <a:solidFill>
                  <a:srgbClr val="2C3A2E"/>
                </a:solidFill>
                <a:latin typeface="Calibri" pitchFamily="34" charset="0"/>
                <a:ea typeface="Calibri" pitchFamily="34" charset="-122"/>
                <a:cs typeface="Calibri" pitchFamily="34" charset="-120"/>
              </a:rPr>
              <a:t> et al., 2021)</a:t>
            </a:r>
            <a:endParaRPr lang="en-US" sz="1050" dirty="0"/>
          </a:p>
          <a:p>
            <a:pPr marL="0" indent="0" algn="just">
              <a:lnSpc>
                <a:spcPct val="150000"/>
              </a:lnSpc>
              <a:buNone/>
            </a:pPr>
            <a:endParaRPr lang="en-US" sz="1050" dirty="0"/>
          </a:p>
        </p:txBody>
      </p:sp>
      <p:sp>
        <p:nvSpPr>
          <p:cNvPr id="17" name="Shape 13"/>
          <p:cNvSpPr/>
          <p:nvPr/>
        </p:nvSpPr>
        <p:spPr>
          <a:xfrm>
            <a:off x="411480" y="2606040"/>
            <a:ext cx="274320" cy="274320"/>
          </a:xfrm>
          <a:prstGeom prst="roundRect">
            <a:avLst>
              <a:gd name="adj" fmla="val 23333"/>
            </a:avLst>
          </a:prstGeom>
          <a:solidFill>
            <a:srgbClr val="1A3C34"/>
          </a:solidFill>
          <a:ln w="12700">
            <a:solidFill>
              <a:srgbClr val="1A3C34"/>
            </a:solidFill>
            <a:prstDash val="solid"/>
          </a:ln>
        </p:spPr>
        <p:txBody>
          <a:bodyPr/>
          <a:lstStyle/>
          <a:p>
            <a:endParaRPr lang="en-US"/>
          </a:p>
        </p:txBody>
      </p:sp>
      <p:pic>
        <p:nvPicPr>
          <p:cNvPr id="18" name="Image 2" descr="preencoded.png"/>
          <p:cNvPicPr>
            <a:picLocks noChangeAspect="1"/>
          </p:cNvPicPr>
          <p:nvPr/>
        </p:nvPicPr>
        <p:blipFill>
          <a:blip r:embed="rId7"/>
          <a:stretch>
            <a:fillRect/>
          </a:stretch>
        </p:blipFill>
        <p:spPr>
          <a:xfrm>
            <a:off x="460858" y="2655418"/>
            <a:ext cx="175565" cy="175565"/>
          </a:xfrm>
          <a:prstGeom prst="rect">
            <a:avLst/>
          </a:prstGeom>
        </p:spPr>
      </p:pic>
      <p:sp>
        <p:nvSpPr>
          <p:cNvPr id="19" name="Text 14"/>
          <p:cNvSpPr/>
          <p:nvPr/>
        </p:nvSpPr>
        <p:spPr>
          <a:xfrm>
            <a:off x="795528" y="2702052"/>
            <a:ext cx="4114800" cy="237744"/>
          </a:xfrm>
          <a:prstGeom prst="rect">
            <a:avLst/>
          </a:prstGeom>
          <a:noFill/>
          <a:ln/>
        </p:spPr>
        <p:txBody>
          <a:bodyPr wrap="square" lIns="0" tIns="0" rIns="0" bIns="0" rtlCol="0" anchor="ctr"/>
          <a:lstStyle/>
          <a:p>
            <a:pPr>
              <a:lnSpc>
                <a:spcPct val="150000"/>
              </a:lnSpc>
            </a:pPr>
            <a:r>
              <a:rPr lang="en-US" sz="1050" b="1" dirty="0">
                <a:solidFill>
                  <a:srgbClr val="1A3C34"/>
                </a:solidFill>
                <a:latin typeface="Calibri" pitchFamily="34" charset="0"/>
                <a:ea typeface="Calibri" pitchFamily="34" charset="-122"/>
                <a:cs typeface="Calibri" pitchFamily="34" charset="-120"/>
              </a:rPr>
              <a:t>Loss of meaningful roles: </a:t>
            </a:r>
            <a:r>
              <a:rPr lang="en-US" sz="1050" dirty="0">
                <a:solidFill>
                  <a:srgbClr val="2C3A2E"/>
                </a:solidFill>
                <a:latin typeface="Calibri" pitchFamily="34" charset="0"/>
                <a:ea typeface="Calibri" pitchFamily="34" charset="-122"/>
                <a:cs typeface="Calibri" pitchFamily="34" charset="-120"/>
              </a:rPr>
              <a:t>Care home admission severs community identity, consistent with Continuity Theory (Simons et al., 2022)</a:t>
            </a:r>
            <a:endParaRPr lang="en-US" sz="1050" dirty="0"/>
          </a:p>
          <a:p>
            <a:pPr marL="0" indent="0">
              <a:lnSpc>
                <a:spcPct val="150000"/>
              </a:lnSpc>
              <a:buNone/>
            </a:pPr>
            <a:endParaRPr lang="en-US" sz="1050" dirty="0"/>
          </a:p>
        </p:txBody>
      </p:sp>
      <p:sp>
        <p:nvSpPr>
          <p:cNvPr id="20" name="Text 15"/>
          <p:cNvSpPr/>
          <p:nvPr/>
        </p:nvSpPr>
        <p:spPr>
          <a:xfrm>
            <a:off x="795528" y="2786634"/>
            <a:ext cx="4114800" cy="329184"/>
          </a:xfrm>
          <a:prstGeom prst="rect">
            <a:avLst/>
          </a:prstGeom>
          <a:noFill/>
          <a:ln/>
        </p:spPr>
        <p:txBody>
          <a:bodyPr wrap="square" lIns="0" tIns="0" rIns="0" bIns="0" rtlCol="0" anchor="ctr"/>
          <a:lstStyle/>
          <a:p>
            <a:pPr marL="0" indent="0">
              <a:buNone/>
            </a:pPr>
            <a:endParaRPr lang="en-US" sz="950" dirty="0"/>
          </a:p>
        </p:txBody>
      </p:sp>
      <p:sp>
        <p:nvSpPr>
          <p:cNvPr id="21" name="Shape 16"/>
          <p:cNvSpPr/>
          <p:nvPr/>
        </p:nvSpPr>
        <p:spPr>
          <a:xfrm>
            <a:off x="411480" y="3246120"/>
            <a:ext cx="274320" cy="274320"/>
          </a:xfrm>
          <a:prstGeom prst="roundRect">
            <a:avLst>
              <a:gd name="adj" fmla="val 23333"/>
            </a:avLst>
          </a:prstGeom>
          <a:solidFill>
            <a:srgbClr val="6B7B6E"/>
          </a:solidFill>
          <a:ln w="12700">
            <a:solidFill>
              <a:srgbClr val="6B7B6E"/>
            </a:solidFill>
            <a:prstDash val="solid"/>
          </a:ln>
        </p:spPr>
        <p:txBody>
          <a:bodyPr/>
          <a:lstStyle/>
          <a:p>
            <a:endParaRPr lang="en-US"/>
          </a:p>
        </p:txBody>
      </p:sp>
      <p:pic>
        <p:nvPicPr>
          <p:cNvPr id="22" name="Image 3" descr="preencoded.png"/>
          <p:cNvPicPr>
            <a:picLocks noChangeAspect="1"/>
          </p:cNvPicPr>
          <p:nvPr/>
        </p:nvPicPr>
        <p:blipFill>
          <a:blip r:embed="rId8"/>
          <a:stretch>
            <a:fillRect/>
          </a:stretch>
        </p:blipFill>
        <p:spPr>
          <a:xfrm>
            <a:off x="460858" y="3295498"/>
            <a:ext cx="175565" cy="175565"/>
          </a:xfrm>
          <a:prstGeom prst="rect">
            <a:avLst/>
          </a:prstGeom>
        </p:spPr>
      </p:pic>
      <p:sp>
        <p:nvSpPr>
          <p:cNvPr id="23" name="Text 17"/>
          <p:cNvSpPr/>
          <p:nvPr/>
        </p:nvSpPr>
        <p:spPr>
          <a:xfrm>
            <a:off x="795528" y="3353181"/>
            <a:ext cx="4114800" cy="237744"/>
          </a:xfrm>
          <a:prstGeom prst="rect">
            <a:avLst/>
          </a:prstGeom>
          <a:noFill/>
          <a:ln/>
        </p:spPr>
        <p:txBody>
          <a:bodyPr wrap="square" lIns="0" tIns="0" rIns="0" bIns="0" rtlCol="0" anchor="ctr"/>
          <a:lstStyle/>
          <a:p>
            <a:pPr algn="just">
              <a:lnSpc>
                <a:spcPct val="150000"/>
              </a:lnSpc>
            </a:pPr>
            <a:r>
              <a:rPr lang="en-US" sz="1050" b="1" dirty="0">
                <a:solidFill>
                  <a:srgbClr val="1A3C34"/>
                </a:solidFill>
                <a:latin typeface="Calibri" pitchFamily="34" charset="0"/>
                <a:ea typeface="Calibri" pitchFamily="34" charset="-122"/>
                <a:cs typeface="Calibri" pitchFamily="34" charset="-120"/>
              </a:rPr>
              <a:t>Reduced autonomy: </a:t>
            </a:r>
            <a:r>
              <a:rPr lang="en-US" sz="1050" dirty="0">
                <a:solidFill>
                  <a:srgbClr val="2C3A2E"/>
                </a:solidFill>
                <a:latin typeface="Calibri" pitchFamily="34" charset="0"/>
                <a:ea typeface="Calibri" pitchFamily="34" charset="-122"/>
                <a:cs typeface="Calibri" pitchFamily="34" charset="-120"/>
              </a:rPr>
              <a:t>Institutional routines restrict choice and diminish self-efficacy and sense of control</a:t>
            </a:r>
            <a:endParaRPr lang="en-US" sz="1050" dirty="0"/>
          </a:p>
          <a:p>
            <a:pPr marL="0" indent="0" algn="just">
              <a:lnSpc>
                <a:spcPct val="150000"/>
              </a:lnSpc>
              <a:buNone/>
            </a:pPr>
            <a:endParaRPr lang="en-US" sz="1050" dirty="0"/>
          </a:p>
        </p:txBody>
      </p:sp>
      <p:sp>
        <p:nvSpPr>
          <p:cNvPr id="25" name="Shape 19"/>
          <p:cNvSpPr/>
          <p:nvPr/>
        </p:nvSpPr>
        <p:spPr>
          <a:xfrm>
            <a:off x="411480" y="3886200"/>
            <a:ext cx="274320" cy="274320"/>
          </a:xfrm>
          <a:prstGeom prst="roundRect">
            <a:avLst>
              <a:gd name="adj" fmla="val 23333"/>
            </a:avLst>
          </a:prstGeom>
          <a:solidFill>
            <a:srgbClr val="8B2635"/>
          </a:solidFill>
          <a:ln w="12700">
            <a:solidFill>
              <a:srgbClr val="8B2635"/>
            </a:solidFill>
            <a:prstDash val="solid"/>
          </a:ln>
        </p:spPr>
        <p:txBody>
          <a:bodyPr/>
          <a:lstStyle/>
          <a:p>
            <a:endParaRPr lang="en-US"/>
          </a:p>
        </p:txBody>
      </p:sp>
      <p:pic>
        <p:nvPicPr>
          <p:cNvPr id="26" name="Image 4" descr="preencoded.png"/>
          <p:cNvPicPr>
            <a:picLocks noChangeAspect="1"/>
          </p:cNvPicPr>
          <p:nvPr/>
        </p:nvPicPr>
        <p:blipFill>
          <a:blip r:embed="rId9"/>
          <a:stretch>
            <a:fillRect/>
          </a:stretch>
        </p:blipFill>
        <p:spPr>
          <a:xfrm>
            <a:off x="460858" y="3935578"/>
            <a:ext cx="175565" cy="175565"/>
          </a:xfrm>
          <a:prstGeom prst="rect">
            <a:avLst/>
          </a:prstGeom>
        </p:spPr>
      </p:pic>
      <p:sp>
        <p:nvSpPr>
          <p:cNvPr id="27" name="Text 20"/>
          <p:cNvSpPr/>
          <p:nvPr/>
        </p:nvSpPr>
        <p:spPr>
          <a:xfrm>
            <a:off x="777240" y="3944874"/>
            <a:ext cx="4114800" cy="237744"/>
          </a:xfrm>
          <a:prstGeom prst="rect">
            <a:avLst/>
          </a:prstGeom>
          <a:noFill/>
          <a:ln/>
        </p:spPr>
        <p:txBody>
          <a:bodyPr wrap="square" lIns="0" tIns="0" rIns="0" bIns="0" rtlCol="0" anchor="ctr"/>
          <a:lstStyle/>
          <a:p>
            <a:pPr algn="just">
              <a:lnSpc>
                <a:spcPct val="150000"/>
              </a:lnSpc>
            </a:pPr>
            <a:r>
              <a:rPr lang="en-US" sz="1050" b="1" dirty="0">
                <a:solidFill>
                  <a:srgbClr val="1A3C34"/>
                </a:solidFill>
                <a:latin typeface="Calibri" pitchFamily="34" charset="0"/>
                <a:ea typeface="Calibri" pitchFamily="34" charset="-122"/>
                <a:cs typeface="Calibri" pitchFamily="34" charset="-120"/>
              </a:rPr>
              <a:t>Mental health impact: </a:t>
            </a:r>
            <a:r>
              <a:rPr lang="en-US" sz="1050" dirty="0">
                <a:solidFill>
                  <a:srgbClr val="2C3A2E"/>
                </a:solidFill>
                <a:latin typeface="Calibri" pitchFamily="34" charset="0"/>
                <a:ea typeface="Calibri" pitchFamily="34" charset="-122"/>
                <a:cs typeface="Calibri" pitchFamily="34" charset="-120"/>
              </a:rPr>
              <a:t>Depression affects 40 percent of care home residents (CQC, 2023), reducing social motivation further</a:t>
            </a:r>
            <a:endParaRPr lang="en-US" sz="1050" dirty="0"/>
          </a:p>
          <a:p>
            <a:pPr marL="0" indent="0" algn="just">
              <a:lnSpc>
                <a:spcPct val="150000"/>
              </a:lnSpc>
              <a:buNone/>
            </a:pPr>
            <a:endParaRPr lang="en-US" sz="1050" dirty="0"/>
          </a:p>
        </p:txBody>
      </p:sp>
      <p:sp>
        <p:nvSpPr>
          <p:cNvPr id="28" name="Text 21"/>
          <p:cNvSpPr/>
          <p:nvPr/>
        </p:nvSpPr>
        <p:spPr>
          <a:xfrm>
            <a:off x="777240" y="4066032"/>
            <a:ext cx="4114800" cy="329184"/>
          </a:xfrm>
          <a:prstGeom prst="rect">
            <a:avLst/>
          </a:prstGeom>
          <a:noFill/>
          <a:ln/>
        </p:spPr>
        <p:txBody>
          <a:bodyPr wrap="square" lIns="0" tIns="0" rIns="0" bIns="0" rtlCol="0" anchor="ctr"/>
          <a:lstStyle/>
          <a:p>
            <a:pPr marL="0" indent="0">
              <a:buNone/>
            </a:pPr>
            <a:endParaRPr lang="en-US" sz="950" dirty="0"/>
          </a:p>
        </p:txBody>
      </p:sp>
      <p:sp>
        <p:nvSpPr>
          <p:cNvPr id="29" name="Shape 22"/>
          <p:cNvSpPr/>
          <p:nvPr/>
        </p:nvSpPr>
        <p:spPr>
          <a:xfrm>
            <a:off x="5257800" y="914400"/>
            <a:ext cx="3749040" cy="1755648"/>
          </a:xfrm>
          <a:prstGeom prst="roundRect">
            <a:avLst>
              <a:gd name="adj" fmla="val 5208"/>
            </a:avLst>
          </a:prstGeom>
          <a:solidFill>
            <a:srgbClr val="1A3C34"/>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30" name="Text 23"/>
          <p:cNvSpPr/>
          <p:nvPr/>
        </p:nvSpPr>
        <p:spPr>
          <a:xfrm>
            <a:off x="5349240" y="1024128"/>
            <a:ext cx="3566160" cy="841248"/>
          </a:xfrm>
          <a:prstGeom prst="rect">
            <a:avLst/>
          </a:prstGeom>
          <a:noFill/>
          <a:ln/>
        </p:spPr>
        <p:txBody>
          <a:bodyPr wrap="square" lIns="0" tIns="0" rIns="0" bIns="0" rtlCol="0" anchor="ctr"/>
          <a:lstStyle/>
          <a:p>
            <a:pPr marL="0" indent="0" algn="ctr">
              <a:buNone/>
            </a:pPr>
            <a:r>
              <a:rPr lang="en-US" sz="5600" b="1" dirty="0">
                <a:solidFill>
                  <a:srgbClr val="C9A84C"/>
                </a:solidFill>
                <a:latin typeface="Cambria" pitchFamily="34" charset="0"/>
                <a:ea typeface="Cambria" pitchFamily="34" charset="-122"/>
                <a:cs typeface="Cambria" pitchFamily="34" charset="-120"/>
              </a:rPr>
              <a:t>50%</a:t>
            </a:r>
            <a:endParaRPr lang="en-US" sz="5600" dirty="0"/>
          </a:p>
        </p:txBody>
      </p:sp>
      <p:sp>
        <p:nvSpPr>
          <p:cNvPr id="31" name="Text 24"/>
          <p:cNvSpPr/>
          <p:nvPr/>
        </p:nvSpPr>
        <p:spPr>
          <a:xfrm>
            <a:off x="5349240" y="1810512"/>
            <a:ext cx="3566160" cy="731520"/>
          </a:xfrm>
          <a:prstGeom prst="rect">
            <a:avLst/>
          </a:prstGeom>
          <a:noFill/>
          <a:ln/>
        </p:spPr>
        <p:txBody>
          <a:bodyPr wrap="square" lIns="0" tIns="0" rIns="0" bIns="0" rtlCol="0" anchor="ctr"/>
          <a:lstStyle/>
          <a:p>
            <a:pPr marL="0" indent="0" algn="ctr">
              <a:buNone/>
            </a:pPr>
            <a:r>
              <a:rPr lang="en-US" sz="1000" dirty="0">
                <a:solidFill>
                  <a:schemeClr val="bg1"/>
                </a:solidFill>
                <a:latin typeface="Calibri" pitchFamily="34" charset="0"/>
                <a:ea typeface="Calibri" pitchFamily="34" charset="-122"/>
                <a:cs typeface="Calibri" pitchFamily="34" charset="-120"/>
              </a:rPr>
              <a:t>increased risk of dementia</a:t>
            </a:r>
            <a:endParaRPr lang="en-US" sz="1000" dirty="0">
              <a:solidFill>
                <a:schemeClr val="bg1"/>
              </a:solidFill>
            </a:endParaRPr>
          </a:p>
          <a:p>
            <a:pPr marL="0" indent="0" algn="ctr">
              <a:buNone/>
            </a:pPr>
            <a:r>
              <a:rPr lang="en-US" sz="1000" dirty="0">
                <a:solidFill>
                  <a:schemeClr val="bg1"/>
                </a:solidFill>
                <a:latin typeface="Calibri" pitchFamily="34" charset="0"/>
                <a:ea typeface="Calibri" pitchFamily="34" charset="-122"/>
                <a:cs typeface="Calibri" pitchFamily="34" charset="-120"/>
              </a:rPr>
              <a:t>from social isolation</a:t>
            </a:r>
            <a:endParaRPr lang="en-US" sz="1000" dirty="0">
              <a:solidFill>
                <a:schemeClr val="bg1"/>
              </a:solidFill>
            </a:endParaRPr>
          </a:p>
          <a:p>
            <a:pPr marL="0" indent="0" algn="ctr">
              <a:buNone/>
            </a:pPr>
            <a:r>
              <a:rPr lang="en-US" sz="1000" dirty="0">
                <a:solidFill>
                  <a:schemeClr val="bg1"/>
                </a:solidFill>
                <a:latin typeface="Calibri" pitchFamily="34" charset="0"/>
                <a:ea typeface="Calibri" pitchFamily="34" charset="-122"/>
                <a:cs typeface="Calibri" pitchFamily="34" charset="-120"/>
              </a:rPr>
              <a:t>(Sommerlad et al., 2021)</a:t>
            </a:r>
            <a:endParaRPr lang="en-US" sz="1000" dirty="0">
              <a:solidFill>
                <a:schemeClr val="bg1"/>
              </a:solidFill>
            </a:endParaRPr>
          </a:p>
        </p:txBody>
      </p:sp>
      <p:sp>
        <p:nvSpPr>
          <p:cNvPr id="32" name="Shape 25"/>
          <p:cNvSpPr/>
          <p:nvPr/>
        </p:nvSpPr>
        <p:spPr>
          <a:xfrm>
            <a:off x="5257800" y="2816352"/>
            <a:ext cx="3749040" cy="1956816"/>
          </a:xfrm>
          <a:prstGeom prst="roundRect">
            <a:avLst>
              <a:gd name="adj" fmla="val 4673"/>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33" name="Shape 26"/>
          <p:cNvSpPr/>
          <p:nvPr/>
        </p:nvSpPr>
        <p:spPr>
          <a:xfrm>
            <a:off x="5257800" y="2816352"/>
            <a:ext cx="1463040" cy="246888"/>
          </a:xfrm>
          <a:prstGeom prst="roundRect">
            <a:avLst>
              <a:gd name="adj" fmla="val 18519"/>
            </a:avLst>
          </a:prstGeom>
          <a:solidFill>
            <a:srgbClr val="C9A84C"/>
          </a:solidFill>
          <a:ln w="12700">
            <a:solidFill>
              <a:srgbClr val="C9A84C"/>
            </a:solidFill>
            <a:prstDash val="solid"/>
          </a:ln>
        </p:spPr>
        <p:txBody>
          <a:bodyPr/>
          <a:lstStyle/>
          <a:p>
            <a:endParaRPr lang="en-US"/>
          </a:p>
        </p:txBody>
      </p:sp>
      <p:sp>
        <p:nvSpPr>
          <p:cNvPr id="34" name="Text 27"/>
          <p:cNvSpPr/>
          <p:nvPr/>
        </p:nvSpPr>
        <p:spPr>
          <a:xfrm>
            <a:off x="5349240" y="2843784"/>
            <a:ext cx="1280160" cy="192024"/>
          </a:xfrm>
          <a:prstGeom prst="rect">
            <a:avLst/>
          </a:prstGeom>
          <a:noFill/>
          <a:ln/>
        </p:spPr>
        <p:txBody>
          <a:bodyPr wrap="square" lIns="0" tIns="0" rIns="0" bIns="0" rtlCol="0" anchor="ctr"/>
          <a:lstStyle/>
          <a:p>
            <a:pPr marL="0" indent="0">
              <a:buNone/>
            </a:pPr>
            <a:r>
              <a:rPr lang="en-US" sz="750" b="1" kern="0" spc="200" dirty="0">
                <a:solidFill>
                  <a:srgbClr val="1A3C34"/>
                </a:solidFill>
                <a:latin typeface="Calibri" pitchFamily="34" charset="0"/>
                <a:ea typeface="Calibri" pitchFamily="34" charset="-122"/>
                <a:cs typeface="Calibri" pitchFamily="34" charset="-120"/>
              </a:rPr>
              <a:t>POLICY RESPONSE</a:t>
            </a:r>
            <a:endParaRPr lang="en-US" sz="750" dirty="0"/>
          </a:p>
        </p:txBody>
      </p:sp>
      <p:sp>
        <p:nvSpPr>
          <p:cNvPr id="35" name="Text 28"/>
          <p:cNvSpPr/>
          <p:nvPr/>
        </p:nvSpPr>
        <p:spPr>
          <a:xfrm>
            <a:off x="5422392" y="3118104"/>
            <a:ext cx="3419856" cy="1545336"/>
          </a:xfrm>
          <a:prstGeom prst="rect">
            <a:avLst/>
          </a:prstGeom>
          <a:noFill/>
          <a:ln/>
        </p:spPr>
        <p:txBody>
          <a:bodyPr wrap="square" lIns="0" tIns="0" rIns="0" bIns="0" rtlCol="0" anchor="ctr"/>
          <a:lstStyle/>
          <a:p>
            <a:pPr marL="0" indent="0" algn="just">
              <a:lnSpc>
                <a:spcPct val="150000"/>
              </a:lnSpc>
              <a:buNone/>
            </a:pPr>
            <a:r>
              <a:rPr lang="en-US" sz="1000" dirty="0">
                <a:solidFill>
                  <a:srgbClr val="2C3A2E"/>
                </a:solidFill>
                <a:latin typeface="Calibri" pitchFamily="34" charset="0"/>
                <a:ea typeface="Calibri" pitchFamily="34" charset="-122"/>
                <a:cs typeface="Calibri" pitchFamily="34" charset="-120"/>
              </a:rPr>
              <a:t>The Care Act 2014 requires local authorities to consider how care prevents isolation and promotes independence. Atkins et al. (2021) found that despite this duty, most local authorities lack specific strategies to address social isolation in care homes. The Kings Fund (2023) identifies funding constraints as the primary barrier to implementing adequate relational care models.</a:t>
            </a:r>
            <a:endParaRPr lang="en-US" sz="1000" dirty="0"/>
          </a:p>
        </p:txBody>
      </p:sp>
      <p:pic>
        <p:nvPicPr>
          <p:cNvPr id="5" name="Audio 4">
            <a:hlinkClick r:id="" action="ppaction://media"/>
            <a:extLst>
              <a:ext uri="{FF2B5EF4-FFF2-40B4-BE49-F238E27FC236}">
                <a16:creationId xmlns:a16="http://schemas.microsoft.com/office/drawing/2014/main" id="{F0E07FAA-FE98-D516-8467-5964601F2902}"/>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4397"/>
    </mc:Choice>
    <mc:Fallback>
      <p:transition spd="slow" advTm="643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8F6F1"/>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A3C34"/>
          </a:solidFill>
          <a:ln w="12700">
            <a:solidFill>
              <a:srgbClr val="1A3C34"/>
            </a:solidFill>
            <a:prstDash val="solid"/>
          </a:ln>
        </p:spPr>
        <p:txBody>
          <a:bodyPr/>
          <a:lstStyle/>
          <a:p>
            <a:endParaRPr lang="en-US"/>
          </a:p>
        </p:txBody>
      </p:sp>
      <p:sp>
        <p:nvSpPr>
          <p:cNvPr id="3" name="Text 1"/>
          <p:cNvSpPr/>
          <p:nvPr/>
        </p:nvSpPr>
        <p:spPr>
          <a:xfrm>
            <a:off x="411480" y="54864"/>
            <a:ext cx="8321040" cy="713232"/>
          </a:xfrm>
          <a:prstGeom prst="rect">
            <a:avLst/>
          </a:prstGeom>
          <a:noFill/>
          <a:ln/>
        </p:spPr>
        <p:txBody>
          <a:bodyPr wrap="square" lIns="0" tIns="0" rIns="0" bIns="0"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Technological Innovations in Elderly Care</a:t>
            </a:r>
            <a:endParaRPr lang="en-US" sz="2200" dirty="0"/>
          </a:p>
        </p:txBody>
      </p:sp>
      <p:sp>
        <p:nvSpPr>
          <p:cNvPr id="6" name="Shape 4"/>
          <p:cNvSpPr/>
          <p:nvPr/>
        </p:nvSpPr>
        <p:spPr>
          <a:xfrm>
            <a:off x="274320" y="914400"/>
            <a:ext cx="2724912" cy="3858768"/>
          </a:xfrm>
          <a:prstGeom prst="roundRect">
            <a:avLst>
              <a:gd name="adj" fmla="val 3356"/>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7" name="Shape 5"/>
          <p:cNvSpPr/>
          <p:nvPr/>
        </p:nvSpPr>
        <p:spPr>
          <a:xfrm>
            <a:off x="274320" y="914400"/>
            <a:ext cx="2724912" cy="731520"/>
          </a:xfrm>
          <a:prstGeom prst="roundRect">
            <a:avLst>
              <a:gd name="adj" fmla="val 12500"/>
            </a:avLst>
          </a:prstGeom>
          <a:solidFill>
            <a:srgbClr val="1A3C34"/>
          </a:solidFill>
          <a:ln w="12700">
            <a:solidFill>
              <a:srgbClr val="1A3C34"/>
            </a:solidFill>
            <a:prstDash val="solid"/>
          </a:ln>
        </p:spPr>
        <p:txBody>
          <a:bodyPr/>
          <a:lstStyle/>
          <a:p>
            <a:endParaRPr lang="en-US"/>
          </a:p>
        </p:txBody>
      </p:sp>
      <p:sp>
        <p:nvSpPr>
          <p:cNvPr id="8" name="Shape 6"/>
          <p:cNvSpPr/>
          <p:nvPr/>
        </p:nvSpPr>
        <p:spPr>
          <a:xfrm>
            <a:off x="1435608" y="987552"/>
            <a:ext cx="329184" cy="329184"/>
          </a:xfrm>
          <a:prstGeom prst="roundRect">
            <a:avLst>
              <a:gd name="adj" fmla="val 19444"/>
            </a:avLst>
          </a:prstGeom>
          <a:solidFill>
            <a:srgbClr val="C9A84C"/>
          </a:solidFill>
          <a:ln w="12700">
            <a:solidFill>
              <a:srgbClr val="C9A84C"/>
            </a:solidFill>
            <a:prstDash val="solid"/>
          </a:ln>
        </p:spPr>
        <p:txBody>
          <a:bodyPr/>
          <a:lstStyle/>
          <a:p>
            <a:endParaRPr lang="en-US"/>
          </a:p>
        </p:txBody>
      </p:sp>
      <p:pic>
        <p:nvPicPr>
          <p:cNvPr id="9" name="Image 0" descr="preencoded.png"/>
          <p:cNvPicPr>
            <a:picLocks noChangeAspect="1"/>
          </p:cNvPicPr>
          <p:nvPr/>
        </p:nvPicPr>
        <p:blipFill>
          <a:blip r:embed="rId5"/>
          <a:stretch>
            <a:fillRect/>
          </a:stretch>
        </p:blipFill>
        <p:spPr>
          <a:xfrm>
            <a:off x="1494861" y="1046805"/>
            <a:ext cx="210678" cy="210678"/>
          </a:xfrm>
          <a:prstGeom prst="rect">
            <a:avLst/>
          </a:prstGeom>
        </p:spPr>
      </p:pic>
      <p:sp>
        <p:nvSpPr>
          <p:cNvPr id="10" name="Text 7"/>
          <p:cNvSpPr/>
          <p:nvPr/>
        </p:nvSpPr>
        <p:spPr>
          <a:xfrm>
            <a:off x="384048" y="1700784"/>
            <a:ext cx="2505456" cy="365760"/>
          </a:xfrm>
          <a:prstGeom prst="rect">
            <a:avLst/>
          </a:prstGeom>
          <a:noFill/>
          <a:ln/>
        </p:spPr>
        <p:txBody>
          <a:bodyPr wrap="square" lIns="0" tIns="0" rIns="0" bIns="0" rtlCol="0" anchor="ctr"/>
          <a:lstStyle/>
          <a:p>
            <a:pPr marL="0" indent="0" algn="ctr">
              <a:buNone/>
            </a:pPr>
            <a:r>
              <a:rPr lang="en-US" sz="1050" b="1" dirty="0">
                <a:solidFill>
                  <a:srgbClr val="1A3C34"/>
                </a:solidFill>
                <a:latin typeface="Cambria" pitchFamily="34" charset="0"/>
                <a:ea typeface="Cambria" pitchFamily="34" charset="-122"/>
                <a:cs typeface="Cambria" pitchFamily="34" charset="-120"/>
              </a:rPr>
              <a:t>Video Calling and Digital Connection</a:t>
            </a:r>
            <a:endParaRPr lang="en-US" sz="1050" dirty="0"/>
          </a:p>
        </p:txBody>
      </p:sp>
      <p:sp>
        <p:nvSpPr>
          <p:cNvPr id="11" name="Shape 8"/>
          <p:cNvSpPr/>
          <p:nvPr/>
        </p:nvSpPr>
        <p:spPr>
          <a:xfrm>
            <a:off x="384048" y="2103120"/>
            <a:ext cx="548640" cy="201168"/>
          </a:xfrm>
          <a:prstGeom prst="roundRect">
            <a:avLst>
              <a:gd name="adj" fmla="val 18182"/>
            </a:avLst>
          </a:prstGeom>
          <a:solidFill>
            <a:srgbClr val="EEF4F0"/>
          </a:solidFill>
          <a:ln w="12700">
            <a:solidFill>
              <a:srgbClr val="52B788"/>
            </a:solidFill>
            <a:prstDash val="solid"/>
          </a:ln>
        </p:spPr>
        <p:txBody>
          <a:bodyPr/>
          <a:lstStyle/>
          <a:p>
            <a:endParaRPr lang="en-US"/>
          </a:p>
        </p:txBody>
      </p:sp>
      <p:sp>
        <p:nvSpPr>
          <p:cNvPr id="12" name="Text 9"/>
          <p:cNvSpPr/>
          <p:nvPr/>
        </p:nvSpPr>
        <p:spPr>
          <a:xfrm>
            <a:off x="384048" y="2103120"/>
            <a:ext cx="548640" cy="201168"/>
          </a:xfrm>
          <a:prstGeom prst="rect">
            <a:avLst/>
          </a:prstGeom>
          <a:noFill/>
          <a:ln/>
        </p:spPr>
        <p:txBody>
          <a:bodyPr wrap="square" lIns="0" tIns="0" rIns="0" bIns="0" rtlCol="0" anchor="ctr"/>
          <a:lstStyle/>
          <a:p>
            <a:pPr marL="0" indent="0" algn="ctr">
              <a:buNone/>
            </a:pPr>
            <a:r>
              <a:rPr lang="en-US" sz="750" b="1" dirty="0">
                <a:solidFill>
                  <a:srgbClr val="2D6A4F"/>
                </a:solidFill>
                <a:latin typeface="Calibri" pitchFamily="34" charset="0"/>
                <a:ea typeface="Calibri" pitchFamily="34" charset="-122"/>
                <a:cs typeface="Calibri" pitchFamily="34" charset="-120"/>
              </a:rPr>
              <a:t>Benefit</a:t>
            </a:r>
            <a:endParaRPr lang="en-US" sz="750" dirty="0"/>
          </a:p>
        </p:txBody>
      </p:sp>
      <p:sp>
        <p:nvSpPr>
          <p:cNvPr id="13" name="Text 10"/>
          <p:cNvSpPr/>
          <p:nvPr/>
        </p:nvSpPr>
        <p:spPr>
          <a:xfrm>
            <a:off x="384048" y="2331720"/>
            <a:ext cx="2505456" cy="1170432"/>
          </a:xfrm>
          <a:prstGeom prst="rect">
            <a:avLst/>
          </a:prstGeom>
          <a:noFill/>
          <a:ln/>
        </p:spPr>
        <p:txBody>
          <a:bodyPr wrap="square" lIns="0" tIns="0" rIns="0" bIns="0" rtlCol="0" anchor="ctr"/>
          <a:lstStyle/>
          <a:p>
            <a:pPr marL="0" indent="0" algn="just">
              <a:lnSpc>
                <a:spcPct val="150000"/>
              </a:lnSpc>
              <a:buNone/>
            </a:pPr>
            <a:r>
              <a:rPr lang="en-US" sz="1100" dirty="0">
                <a:solidFill>
                  <a:srgbClr val="2C3A2E"/>
                </a:solidFill>
                <a:latin typeface="Calibri" pitchFamily="34" charset="0"/>
                <a:ea typeface="Calibri" pitchFamily="34" charset="-122"/>
                <a:cs typeface="Calibri" pitchFamily="34" charset="-120"/>
              </a:rPr>
              <a:t>Siette et al. (2021) RCT: video calling reduced loneliness scores by 24% among care home residents.</a:t>
            </a:r>
            <a:endParaRPr lang="en-US" sz="1100" dirty="0"/>
          </a:p>
        </p:txBody>
      </p:sp>
      <p:sp>
        <p:nvSpPr>
          <p:cNvPr id="14" name="Shape 11"/>
          <p:cNvSpPr/>
          <p:nvPr/>
        </p:nvSpPr>
        <p:spPr>
          <a:xfrm>
            <a:off x="384048" y="3529584"/>
            <a:ext cx="676656" cy="201168"/>
          </a:xfrm>
          <a:prstGeom prst="roundRect">
            <a:avLst>
              <a:gd name="adj" fmla="val 18182"/>
            </a:avLst>
          </a:prstGeom>
          <a:solidFill>
            <a:srgbClr val="FAF0F2"/>
          </a:solidFill>
          <a:ln w="12700">
            <a:solidFill>
              <a:srgbClr val="8B2635"/>
            </a:solidFill>
            <a:prstDash val="solid"/>
          </a:ln>
        </p:spPr>
        <p:txBody>
          <a:bodyPr/>
          <a:lstStyle/>
          <a:p>
            <a:endParaRPr lang="en-US"/>
          </a:p>
        </p:txBody>
      </p:sp>
      <p:sp>
        <p:nvSpPr>
          <p:cNvPr id="15" name="Text 12"/>
          <p:cNvSpPr/>
          <p:nvPr/>
        </p:nvSpPr>
        <p:spPr>
          <a:xfrm>
            <a:off x="384048" y="3529584"/>
            <a:ext cx="676656" cy="201168"/>
          </a:xfrm>
          <a:prstGeom prst="rect">
            <a:avLst/>
          </a:prstGeom>
          <a:noFill/>
          <a:ln/>
        </p:spPr>
        <p:txBody>
          <a:bodyPr wrap="square" lIns="0" tIns="0" rIns="0" bIns="0" rtlCol="0" anchor="ctr"/>
          <a:lstStyle/>
          <a:p>
            <a:pPr marL="0" indent="0" algn="ctr">
              <a:buNone/>
            </a:pPr>
            <a:r>
              <a:rPr lang="en-US" sz="750" b="1" dirty="0">
                <a:solidFill>
                  <a:srgbClr val="8B2635"/>
                </a:solidFill>
                <a:latin typeface="Calibri" pitchFamily="34" charset="0"/>
                <a:ea typeface="Calibri" pitchFamily="34" charset="-122"/>
                <a:cs typeface="Calibri" pitchFamily="34" charset="-120"/>
              </a:rPr>
              <a:t>Challenge</a:t>
            </a:r>
            <a:endParaRPr lang="en-US" sz="750" dirty="0"/>
          </a:p>
        </p:txBody>
      </p:sp>
      <p:sp>
        <p:nvSpPr>
          <p:cNvPr id="16" name="Text 13"/>
          <p:cNvSpPr/>
          <p:nvPr/>
        </p:nvSpPr>
        <p:spPr>
          <a:xfrm>
            <a:off x="384048" y="3758184"/>
            <a:ext cx="2505456" cy="914400"/>
          </a:xfrm>
          <a:prstGeom prst="rect">
            <a:avLst/>
          </a:prstGeom>
          <a:noFill/>
          <a:ln/>
        </p:spPr>
        <p:txBody>
          <a:bodyPr wrap="square" lIns="0" tIns="0" rIns="0" bIns="0" rtlCol="0" anchor="ctr"/>
          <a:lstStyle/>
          <a:p>
            <a:pPr marL="0" indent="0" algn="just">
              <a:lnSpc>
                <a:spcPct val="150000"/>
              </a:lnSpc>
              <a:buNone/>
            </a:pPr>
            <a:r>
              <a:rPr lang="en-US" sz="1100" dirty="0">
                <a:solidFill>
                  <a:srgbClr val="2C3A2E"/>
                </a:solidFill>
                <a:latin typeface="Calibri" pitchFamily="34" charset="0"/>
                <a:ea typeface="Calibri" pitchFamily="34" charset="-122"/>
                <a:cs typeface="Calibri" pitchFamily="34" charset="-120"/>
              </a:rPr>
              <a:t>43% of residents had never used a digital device (Moriarty et al., 2021), especially those with dementia or sensory impairments.</a:t>
            </a:r>
            <a:endParaRPr lang="en-US" sz="1100" dirty="0"/>
          </a:p>
        </p:txBody>
      </p:sp>
      <p:sp>
        <p:nvSpPr>
          <p:cNvPr id="17" name="Shape 14"/>
          <p:cNvSpPr/>
          <p:nvPr/>
        </p:nvSpPr>
        <p:spPr>
          <a:xfrm>
            <a:off x="3182112" y="914400"/>
            <a:ext cx="2724912" cy="3858768"/>
          </a:xfrm>
          <a:prstGeom prst="roundRect">
            <a:avLst>
              <a:gd name="adj" fmla="val 3356"/>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18" name="Shape 15"/>
          <p:cNvSpPr/>
          <p:nvPr/>
        </p:nvSpPr>
        <p:spPr>
          <a:xfrm>
            <a:off x="3182112" y="914400"/>
            <a:ext cx="2724912" cy="731520"/>
          </a:xfrm>
          <a:prstGeom prst="roundRect">
            <a:avLst>
              <a:gd name="adj" fmla="val 12500"/>
            </a:avLst>
          </a:prstGeom>
          <a:solidFill>
            <a:srgbClr val="1A3C34"/>
          </a:solidFill>
          <a:ln w="12700">
            <a:solidFill>
              <a:srgbClr val="1A3C34"/>
            </a:solidFill>
            <a:prstDash val="solid"/>
          </a:ln>
        </p:spPr>
        <p:txBody>
          <a:bodyPr/>
          <a:lstStyle/>
          <a:p>
            <a:endParaRPr lang="en-US"/>
          </a:p>
        </p:txBody>
      </p:sp>
      <p:sp>
        <p:nvSpPr>
          <p:cNvPr id="19" name="Shape 16"/>
          <p:cNvSpPr/>
          <p:nvPr/>
        </p:nvSpPr>
        <p:spPr>
          <a:xfrm>
            <a:off x="4343400" y="987552"/>
            <a:ext cx="329184" cy="329184"/>
          </a:xfrm>
          <a:prstGeom prst="roundRect">
            <a:avLst>
              <a:gd name="adj" fmla="val 19444"/>
            </a:avLst>
          </a:prstGeom>
          <a:solidFill>
            <a:srgbClr val="C9A84C"/>
          </a:solidFill>
          <a:ln w="12700">
            <a:solidFill>
              <a:srgbClr val="C9A84C"/>
            </a:solidFill>
            <a:prstDash val="solid"/>
          </a:ln>
        </p:spPr>
        <p:txBody>
          <a:bodyPr/>
          <a:lstStyle/>
          <a:p>
            <a:endParaRPr lang="en-US"/>
          </a:p>
        </p:txBody>
      </p:sp>
      <p:pic>
        <p:nvPicPr>
          <p:cNvPr id="20" name="Image 1" descr="preencoded.png"/>
          <p:cNvPicPr>
            <a:picLocks noChangeAspect="1"/>
          </p:cNvPicPr>
          <p:nvPr/>
        </p:nvPicPr>
        <p:blipFill>
          <a:blip r:embed="rId6"/>
          <a:stretch>
            <a:fillRect/>
          </a:stretch>
        </p:blipFill>
        <p:spPr>
          <a:xfrm>
            <a:off x="4402653" y="1046805"/>
            <a:ext cx="210678" cy="210678"/>
          </a:xfrm>
          <a:prstGeom prst="rect">
            <a:avLst/>
          </a:prstGeom>
        </p:spPr>
      </p:pic>
      <p:sp>
        <p:nvSpPr>
          <p:cNvPr id="21" name="Text 17"/>
          <p:cNvSpPr/>
          <p:nvPr/>
        </p:nvSpPr>
        <p:spPr>
          <a:xfrm>
            <a:off x="3291840" y="1700784"/>
            <a:ext cx="2505456" cy="365760"/>
          </a:xfrm>
          <a:prstGeom prst="rect">
            <a:avLst/>
          </a:prstGeom>
          <a:noFill/>
          <a:ln/>
        </p:spPr>
        <p:txBody>
          <a:bodyPr wrap="square" lIns="0" tIns="0" rIns="0" bIns="0" rtlCol="0" anchor="ctr"/>
          <a:lstStyle/>
          <a:p>
            <a:pPr marL="0" indent="0" algn="ctr">
              <a:buNone/>
            </a:pPr>
            <a:r>
              <a:rPr lang="en-US" sz="1050" b="1" dirty="0">
                <a:solidFill>
                  <a:srgbClr val="1A3C34"/>
                </a:solidFill>
                <a:latin typeface="Cambria" pitchFamily="34" charset="0"/>
                <a:ea typeface="Cambria" pitchFamily="34" charset="-122"/>
                <a:cs typeface="Cambria" pitchFamily="34" charset="-120"/>
              </a:rPr>
              <a:t>Companion Robots</a:t>
            </a:r>
            <a:endParaRPr lang="en-US" sz="1050" dirty="0"/>
          </a:p>
        </p:txBody>
      </p:sp>
      <p:sp>
        <p:nvSpPr>
          <p:cNvPr id="22" name="Shape 18"/>
          <p:cNvSpPr/>
          <p:nvPr/>
        </p:nvSpPr>
        <p:spPr>
          <a:xfrm>
            <a:off x="3291840" y="2103120"/>
            <a:ext cx="548640" cy="201168"/>
          </a:xfrm>
          <a:prstGeom prst="roundRect">
            <a:avLst>
              <a:gd name="adj" fmla="val 18182"/>
            </a:avLst>
          </a:prstGeom>
          <a:solidFill>
            <a:srgbClr val="EEF4F0"/>
          </a:solidFill>
          <a:ln w="12700">
            <a:solidFill>
              <a:srgbClr val="52B788"/>
            </a:solidFill>
            <a:prstDash val="solid"/>
          </a:ln>
        </p:spPr>
        <p:txBody>
          <a:bodyPr/>
          <a:lstStyle/>
          <a:p>
            <a:endParaRPr lang="en-US"/>
          </a:p>
        </p:txBody>
      </p:sp>
      <p:sp>
        <p:nvSpPr>
          <p:cNvPr id="23" name="Text 19"/>
          <p:cNvSpPr/>
          <p:nvPr/>
        </p:nvSpPr>
        <p:spPr>
          <a:xfrm>
            <a:off x="3291840" y="2103120"/>
            <a:ext cx="548640" cy="201168"/>
          </a:xfrm>
          <a:prstGeom prst="rect">
            <a:avLst/>
          </a:prstGeom>
          <a:noFill/>
          <a:ln/>
        </p:spPr>
        <p:txBody>
          <a:bodyPr wrap="square" lIns="0" tIns="0" rIns="0" bIns="0" rtlCol="0" anchor="ctr"/>
          <a:lstStyle/>
          <a:p>
            <a:pPr marL="0" indent="0" algn="ctr">
              <a:buNone/>
            </a:pPr>
            <a:r>
              <a:rPr lang="en-US" sz="750" b="1" dirty="0">
                <a:solidFill>
                  <a:srgbClr val="2D6A4F"/>
                </a:solidFill>
                <a:latin typeface="Calibri" pitchFamily="34" charset="0"/>
                <a:ea typeface="Calibri" pitchFamily="34" charset="-122"/>
                <a:cs typeface="Calibri" pitchFamily="34" charset="-120"/>
              </a:rPr>
              <a:t>Benefit</a:t>
            </a:r>
            <a:endParaRPr lang="en-US" sz="750" dirty="0"/>
          </a:p>
        </p:txBody>
      </p:sp>
      <p:sp>
        <p:nvSpPr>
          <p:cNvPr id="24" name="Text 20"/>
          <p:cNvSpPr/>
          <p:nvPr/>
        </p:nvSpPr>
        <p:spPr>
          <a:xfrm>
            <a:off x="3291840" y="2331720"/>
            <a:ext cx="2505456" cy="1170432"/>
          </a:xfrm>
          <a:prstGeom prst="rect">
            <a:avLst/>
          </a:prstGeom>
          <a:noFill/>
          <a:ln/>
        </p:spPr>
        <p:txBody>
          <a:bodyPr wrap="square" lIns="0" tIns="0" rIns="0" bIns="0" rtlCol="0" anchor="ctr"/>
          <a:lstStyle/>
          <a:p>
            <a:pPr marL="0" indent="0" algn="just">
              <a:lnSpc>
                <a:spcPct val="150000"/>
              </a:lnSpc>
              <a:buNone/>
            </a:pPr>
            <a:r>
              <a:rPr lang="en-US" sz="1100" dirty="0">
                <a:solidFill>
                  <a:srgbClr val="2C3A2E"/>
                </a:solidFill>
                <a:latin typeface="Calibri" pitchFamily="34" charset="0"/>
                <a:ea typeface="Calibri" pitchFamily="34" charset="-122"/>
                <a:cs typeface="Calibri" pitchFamily="34" charset="-120"/>
              </a:rPr>
              <a:t>PARO therapeutic robot has robust RCT evidence of reduced anxiety and loneliness in dementia patients (Wada et al., 2022).</a:t>
            </a:r>
            <a:endParaRPr lang="en-US" sz="1100" dirty="0"/>
          </a:p>
        </p:txBody>
      </p:sp>
      <p:sp>
        <p:nvSpPr>
          <p:cNvPr id="25" name="Shape 21"/>
          <p:cNvSpPr/>
          <p:nvPr/>
        </p:nvSpPr>
        <p:spPr>
          <a:xfrm>
            <a:off x="3291840" y="3529584"/>
            <a:ext cx="676656" cy="201168"/>
          </a:xfrm>
          <a:prstGeom prst="roundRect">
            <a:avLst>
              <a:gd name="adj" fmla="val 18182"/>
            </a:avLst>
          </a:prstGeom>
          <a:solidFill>
            <a:srgbClr val="FAF0F2"/>
          </a:solidFill>
          <a:ln w="12700">
            <a:solidFill>
              <a:srgbClr val="8B2635"/>
            </a:solidFill>
            <a:prstDash val="solid"/>
          </a:ln>
        </p:spPr>
        <p:txBody>
          <a:bodyPr/>
          <a:lstStyle/>
          <a:p>
            <a:endParaRPr lang="en-US"/>
          </a:p>
        </p:txBody>
      </p:sp>
      <p:sp>
        <p:nvSpPr>
          <p:cNvPr id="26" name="Text 22"/>
          <p:cNvSpPr/>
          <p:nvPr/>
        </p:nvSpPr>
        <p:spPr>
          <a:xfrm>
            <a:off x="3291840" y="3529584"/>
            <a:ext cx="676656" cy="201168"/>
          </a:xfrm>
          <a:prstGeom prst="rect">
            <a:avLst/>
          </a:prstGeom>
          <a:noFill/>
          <a:ln/>
        </p:spPr>
        <p:txBody>
          <a:bodyPr wrap="square" lIns="0" tIns="0" rIns="0" bIns="0" rtlCol="0" anchor="ctr"/>
          <a:lstStyle/>
          <a:p>
            <a:pPr marL="0" indent="0" algn="ctr">
              <a:buNone/>
            </a:pPr>
            <a:r>
              <a:rPr lang="en-US" sz="750" b="1" dirty="0">
                <a:solidFill>
                  <a:srgbClr val="8B2635"/>
                </a:solidFill>
                <a:latin typeface="Calibri" pitchFamily="34" charset="0"/>
                <a:ea typeface="Calibri" pitchFamily="34" charset="-122"/>
                <a:cs typeface="Calibri" pitchFamily="34" charset="-120"/>
              </a:rPr>
              <a:t>Challenge</a:t>
            </a:r>
            <a:endParaRPr lang="en-US" sz="750" dirty="0"/>
          </a:p>
        </p:txBody>
      </p:sp>
      <p:sp>
        <p:nvSpPr>
          <p:cNvPr id="27" name="Text 23"/>
          <p:cNvSpPr/>
          <p:nvPr/>
        </p:nvSpPr>
        <p:spPr>
          <a:xfrm>
            <a:off x="3291840" y="3758184"/>
            <a:ext cx="2505456" cy="914400"/>
          </a:xfrm>
          <a:prstGeom prst="rect">
            <a:avLst/>
          </a:prstGeom>
          <a:noFill/>
          <a:ln/>
        </p:spPr>
        <p:txBody>
          <a:bodyPr wrap="square" lIns="0" tIns="0" rIns="0" bIns="0" rtlCol="0" anchor="ctr"/>
          <a:lstStyle/>
          <a:p>
            <a:pPr marL="0" indent="0" algn="just">
              <a:lnSpc>
                <a:spcPct val="150000"/>
              </a:lnSpc>
              <a:buNone/>
            </a:pPr>
            <a:r>
              <a:rPr lang="en-US" sz="1100" dirty="0">
                <a:solidFill>
                  <a:srgbClr val="2C3A2E"/>
                </a:solidFill>
                <a:latin typeface="Calibri" pitchFamily="34" charset="0"/>
                <a:ea typeface="Calibri" pitchFamily="34" charset="-122"/>
                <a:cs typeface="Calibri" pitchFamily="34" charset="-120"/>
              </a:rPr>
              <a:t>Sharkey and Sharkey (2021): robot companions risk substituting for genuine human connection, raising dignity and safeguarding concerns.</a:t>
            </a:r>
            <a:endParaRPr lang="en-US" sz="1100" dirty="0"/>
          </a:p>
        </p:txBody>
      </p:sp>
      <p:sp>
        <p:nvSpPr>
          <p:cNvPr id="28" name="Shape 24"/>
          <p:cNvSpPr/>
          <p:nvPr/>
        </p:nvSpPr>
        <p:spPr>
          <a:xfrm>
            <a:off x="6089904" y="914400"/>
            <a:ext cx="2724912" cy="3858768"/>
          </a:xfrm>
          <a:prstGeom prst="roundRect">
            <a:avLst>
              <a:gd name="adj" fmla="val 3356"/>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29" name="Shape 25"/>
          <p:cNvSpPr/>
          <p:nvPr/>
        </p:nvSpPr>
        <p:spPr>
          <a:xfrm>
            <a:off x="6089904" y="914400"/>
            <a:ext cx="2724912" cy="731520"/>
          </a:xfrm>
          <a:prstGeom prst="roundRect">
            <a:avLst>
              <a:gd name="adj" fmla="val 12500"/>
            </a:avLst>
          </a:prstGeom>
          <a:solidFill>
            <a:srgbClr val="1A3C34"/>
          </a:solidFill>
          <a:ln w="12700">
            <a:solidFill>
              <a:srgbClr val="1A3C34"/>
            </a:solidFill>
            <a:prstDash val="solid"/>
          </a:ln>
        </p:spPr>
        <p:txBody>
          <a:bodyPr/>
          <a:lstStyle/>
          <a:p>
            <a:endParaRPr lang="en-US"/>
          </a:p>
        </p:txBody>
      </p:sp>
      <p:sp>
        <p:nvSpPr>
          <p:cNvPr id="30" name="Shape 26"/>
          <p:cNvSpPr/>
          <p:nvPr/>
        </p:nvSpPr>
        <p:spPr>
          <a:xfrm>
            <a:off x="7251192" y="987552"/>
            <a:ext cx="329184" cy="329184"/>
          </a:xfrm>
          <a:prstGeom prst="roundRect">
            <a:avLst>
              <a:gd name="adj" fmla="val 19444"/>
            </a:avLst>
          </a:prstGeom>
          <a:solidFill>
            <a:srgbClr val="C9A84C"/>
          </a:solidFill>
          <a:ln w="12700">
            <a:solidFill>
              <a:srgbClr val="C9A84C"/>
            </a:solidFill>
            <a:prstDash val="solid"/>
          </a:ln>
        </p:spPr>
        <p:txBody>
          <a:bodyPr/>
          <a:lstStyle/>
          <a:p>
            <a:endParaRPr lang="en-US"/>
          </a:p>
        </p:txBody>
      </p:sp>
      <p:pic>
        <p:nvPicPr>
          <p:cNvPr id="31" name="Image 2" descr="preencoded.png"/>
          <p:cNvPicPr>
            <a:picLocks noChangeAspect="1"/>
          </p:cNvPicPr>
          <p:nvPr/>
        </p:nvPicPr>
        <p:blipFill>
          <a:blip r:embed="rId7"/>
          <a:stretch>
            <a:fillRect/>
          </a:stretch>
        </p:blipFill>
        <p:spPr>
          <a:xfrm>
            <a:off x="7310445" y="1046805"/>
            <a:ext cx="210678" cy="210678"/>
          </a:xfrm>
          <a:prstGeom prst="rect">
            <a:avLst/>
          </a:prstGeom>
        </p:spPr>
      </p:pic>
      <p:sp>
        <p:nvSpPr>
          <p:cNvPr id="32" name="Text 27"/>
          <p:cNvSpPr/>
          <p:nvPr/>
        </p:nvSpPr>
        <p:spPr>
          <a:xfrm>
            <a:off x="6199632" y="1700784"/>
            <a:ext cx="2505456" cy="365760"/>
          </a:xfrm>
          <a:prstGeom prst="rect">
            <a:avLst/>
          </a:prstGeom>
          <a:noFill/>
          <a:ln/>
        </p:spPr>
        <p:txBody>
          <a:bodyPr wrap="square" lIns="0" tIns="0" rIns="0" bIns="0" rtlCol="0" anchor="ctr"/>
          <a:lstStyle/>
          <a:p>
            <a:pPr marL="0" indent="0" algn="ctr">
              <a:buNone/>
            </a:pPr>
            <a:r>
              <a:rPr lang="en-US" sz="1050" b="1" dirty="0">
                <a:solidFill>
                  <a:srgbClr val="1A3C34"/>
                </a:solidFill>
                <a:latin typeface="Cambria" pitchFamily="34" charset="0"/>
                <a:ea typeface="Cambria" pitchFamily="34" charset="-122"/>
                <a:cs typeface="Cambria" pitchFamily="34" charset="-120"/>
              </a:rPr>
              <a:t>Telecare and Remote Monitoring</a:t>
            </a:r>
            <a:endParaRPr lang="en-US" sz="1050" dirty="0"/>
          </a:p>
        </p:txBody>
      </p:sp>
      <p:sp>
        <p:nvSpPr>
          <p:cNvPr id="33" name="Shape 28"/>
          <p:cNvSpPr/>
          <p:nvPr/>
        </p:nvSpPr>
        <p:spPr>
          <a:xfrm>
            <a:off x="6199632" y="2103120"/>
            <a:ext cx="548640" cy="201168"/>
          </a:xfrm>
          <a:prstGeom prst="roundRect">
            <a:avLst>
              <a:gd name="adj" fmla="val 18182"/>
            </a:avLst>
          </a:prstGeom>
          <a:solidFill>
            <a:srgbClr val="EEF4F0"/>
          </a:solidFill>
          <a:ln w="12700">
            <a:solidFill>
              <a:srgbClr val="52B788"/>
            </a:solidFill>
            <a:prstDash val="solid"/>
          </a:ln>
        </p:spPr>
        <p:txBody>
          <a:bodyPr/>
          <a:lstStyle/>
          <a:p>
            <a:endParaRPr lang="en-US"/>
          </a:p>
        </p:txBody>
      </p:sp>
      <p:sp>
        <p:nvSpPr>
          <p:cNvPr id="34" name="Text 29"/>
          <p:cNvSpPr/>
          <p:nvPr/>
        </p:nvSpPr>
        <p:spPr>
          <a:xfrm>
            <a:off x="6199632" y="2103120"/>
            <a:ext cx="548640" cy="201168"/>
          </a:xfrm>
          <a:prstGeom prst="rect">
            <a:avLst/>
          </a:prstGeom>
          <a:noFill/>
          <a:ln/>
        </p:spPr>
        <p:txBody>
          <a:bodyPr wrap="square" lIns="0" tIns="0" rIns="0" bIns="0" rtlCol="0" anchor="ctr"/>
          <a:lstStyle/>
          <a:p>
            <a:pPr marL="0" indent="0" algn="ctr">
              <a:buNone/>
            </a:pPr>
            <a:r>
              <a:rPr lang="en-US" sz="750" b="1" dirty="0">
                <a:solidFill>
                  <a:srgbClr val="2D6A4F"/>
                </a:solidFill>
                <a:latin typeface="Calibri" pitchFamily="34" charset="0"/>
                <a:ea typeface="Calibri" pitchFamily="34" charset="-122"/>
                <a:cs typeface="Calibri" pitchFamily="34" charset="-120"/>
              </a:rPr>
              <a:t>Benefit</a:t>
            </a:r>
            <a:endParaRPr lang="en-US" sz="750" dirty="0"/>
          </a:p>
        </p:txBody>
      </p:sp>
      <p:sp>
        <p:nvSpPr>
          <p:cNvPr id="35" name="Text 30"/>
          <p:cNvSpPr/>
          <p:nvPr/>
        </p:nvSpPr>
        <p:spPr>
          <a:xfrm>
            <a:off x="6199632" y="2203704"/>
            <a:ext cx="2505456" cy="1170432"/>
          </a:xfrm>
          <a:prstGeom prst="rect">
            <a:avLst/>
          </a:prstGeom>
          <a:noFill/>
          <a:ln/>
        </p:spPr>
        <p:txBody>
          <a:bodyPr wrap="square" lIns="0" tIns="0" rIns="0" bIns="0" rtlCol="0" anchor="ctr"/>
          <a:lstStyle/>
          <a:p>
            <a:pPr marL="0" indent="0" algn="just">
              <a:lnSpc>
                <a:spcPct val="150000"/>
              </a:lnSpc>
              <a:buNone/>
            </a:pPr>
            <a:r>
              <a:rPr lang="en-US" sz="1100" dirty="0">
                <a:solidFill>
                  <a:srgbClr val="2C3A2E"/>
                </a:solidFill>
                <a:latin typeface="Calibri" pitchFamily="34" charset="0"/>
                <a:ea typeface="Calibri" pitchFamily="34" charset="-122"/>
                <a:cs typeface="Calibri" pitchFamily="34" charset="-120"/>
              </a:rPr>
              <a:t>Remote monitoring delays care home admission and preserves community connections. NHS England (2023) reports 18% fewer hospital admissions.</a:t>
            </a:r>
            <a:endParaRPr lang="en-US" sz="1100" dirty="0"/>
          </a:p>
        </p:txBody>
      </p:sp>
      <p:sp>
        <p:nvSpPr>
          <p:cNvPr id="36" name="Shape 31"/>
          <p:cNvSpPr/>
          <p:nvPr/>
        </p:nvSpPr>
        <p:spPr>
          <a:xfrm>
            <a:off x="6199632" y="3529584"/>
            <a:ext cx="676656" cy="201168"/>
          </a:xfrm>
          <a:prstGeom prst="roundRect">
            <a:avLst>
              <a:gd name="adj" fmla="val 18182"/>
            </a:avLst>
          </a:prstGeom>
          <a:solidFill>
            <a:srgbClr val="FAF0F2"/>
          </a:solidFill>
          <a:ln w="12700">
            <a:solidFill>
              <a:srgbClr val="8B2635"/>
            </a:solidFill>
            <a:prstDash val="solid"/>
          </a:ln>
        </p:spPr>
        <p:txBody>
          <a:bodyPr/>
          <a:lstStyle/>
          <a:p>
            <a:endParaRPr lang="en-US"/>
          </a:p>
        </p:txBody>
      </p:sp>
      <p:sp>
        <p:nvSpPr>
          <p:cNvPr id="37" name="Text 32"/>
          <p:cNvSpPr/>
          <p:nvPr/>
        </p:nvSpPr>
        <p:spPr>
          <a:xfrm>
            <a:off x="6199632" y="3529584"/>
            <a:ext cx="676656" cy="201168"/>
          </a:xfrm>
          <a:prstGeom prst="rect">
            <a:avLst/>
          </a:prstGeom>
          <a:noFill/>
          <a:ln/>
        </p:spPr>
        <p:txBody>
          <a:bodyPr wrap="square" lIns="0" tIns="0" rIns="0" bIns="0" rtlCol="0" anchor="ctr"/>
          <a:lstStyle/>
          <a:p>
            <a:pPr marL="0" indent="0" algn="ctr">
              <a:buNone/>
            </a:pPr>
            <a:r>
              <a:rPr lang="en-US" sz="750" b="1" dirty="0">
                <a:solidFill>
                  <a:srgbClr val="8B2635"/>
                </a:solidFill>
                <a:latin typeface="Calibri" pitchFamily="34" charset="0"/>
                <a:ea typeface="Calibri" pitchFamily="34" charset="-122"/>
                <a:cs typeface="Calibri" pitchFamily="34" charset="-120"/>
              </a:rPr>
              <a:t>Challenge</a:t>
            </a:r>
            <a:endParaRPr lang="en-US" sz="750" dirty="0"/>
          </a:p>
        </p:txBody>
      </p:sp>
      <p:sp>
        <p:nvSpPr>
          <p:cNvPr id="38" name="Text 33"/>
          <p:cNvSpPr/>
          <p:nvPr/>
        </p:nvSpPr>
        <p:spPr>
          <a:xfrm>
            <a:off x="6199632" y="3758184"/>
            <a:ext cx="2505456" cy="914400"/>
          </a:xfrm>
          <a:prstGeom prst="rect">
            <a:avLst/>
          </a:prstGeom>
          <a:noFill/>
          <a:ln/>
        </p:spPr>
        <p:txBody>
          <a:bodyPr wrap="square" lIns="0" tIns="0" rIns="0" bIns="0" rtlCol="0" anchor="ctr"/>
          <a:lstStyle/>
          <a:p>
            <a:pPr marL="0" indent="0" algn="just">
              <a:lnSpc>
                <a:spcPct val="150000"/>
              </a:lnSpc>
              <a:buNone/>
            </a:pPr>
            <a:r>
              <a:rPr lang="en-US" sz="1100" dirty="0">
                <a:solidFill>
                  <a:srgbClr val="2C3A2E"/>
                </a:solidFill>
                <a:latin typeface="Calibri" pitchFamily="34" charset="0"/>
                <a:ea typeface="Calibri" pitchFamily="34" charset="-122"/>
                <a:cs typeface="Calibri" pitchFamily="34" charset="-120"/>
              </a:rPr>
              <a:t>Lupton and Maslen (2022): many older adults perceived continuous monitoring as dehumanising rather than caring.</a:t>
            </a:r>
            <a:endParaRPr lang="en-US" sz="1100" dirty="0"/>
          </a:p>
        </p:txBody>
      </p:sp>
      <p:pic>
        <p:nvPicPr>
          <p:cNvPr id="5" name="Audio 4">
            <a:hlinkClick r:id="" action="ppaction://media"/>
            <a:extLst>
              <a:ext uri="{FF2B5EF4-FFF2-40B4-BE49-F238E27FC236}">
                <a16:creationId xmlns:a16="http://schemas.microsoft.com/office/drawing/2014/main" id="{66DC8126-EA5B-E902-42E3-8893D4598894}"/>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8341"/>
    </mc:Choice>
    <mc:Fallback>
      <p:transition spd="slow" advTm="783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8F6F1"/>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A3C34"/>
          </a:solidFill>
          <a:ln w="12700">
            <a:solidFill>
              <a:srgbClr val="1A3C34"/>
            </a:solidFill>
            <a:prstDash val="solid"/>
          </a:ln>
        </p:spPr>
        <p:txBody>
          <a:bodyPr/>
          <a:lstStyle/>
          <a:p>
            <a:endParaRPr lang="en-US"/>
          </a:p>
        </p:txBody>
      </p:sp>
      <p:sp>
        <p:nvSpPr>
          <p:cNvPr id="3" name="Text 1"/>
          <p:cNvSpPr/>
          <p:nvPr/>
        </p:nvSpPr>
        <p:spPr>
          <a:xfrm>
            <a:off x="411480" y="54864"/>
            <a:ext cx="8321040" cy="713232"/>
          </a:xfrm>
          <a:prstGeom prst="rect">
            <a:avLst/>
          </a:prstGeom>
          <a:noFill/>
          <a:ln/>
        </p:spPr>
        <p:txBody>
          <a:bodyPr wrap="square" lIns="0" tIns="0" rIns="0" bIns="0"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Case Study 1: Magic Me (UK)</a:t>
            </a:r>
            <a:endParaRPr lang="en-US" sz="2200" dirty="0"/>
          </a:p>
        </p:txBody>
      </p:sp>
      <p:sp>
        <p:nvSpPr>
          <p:cNvPr id="6" name="Shape 4"/>
          <p:cNvSpPr/>
          <p:nvPr/>
        </p:nvSpPr>
        <p:spPr>
          <a:xfrm>
            <a:off x="274320" y="914400"/>
            <a:ext cx="5440680" cy="3858768"/>
          </a:xfrm>
          <a:prstGeom prst="roundRect">
            <a:avLst>
              <a:gd name="adj" fmla="val 2370"/>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7" name="Shape 5"/>
          <p:cNvSpPr/>
          <p:nvPr/>
        </p:nvSpPr>
        <p:spPr>
          <a:xfrm>
            <a:off x="274320" y="914400"/>
            <a:ext cx="1920240" cy="246888"/>
          </a:xfrm>
          <a:prstGeom prst="roundRect">
            <a:avLst>
              <a:gd name="adj" fmla="val 18519"/>
            </a:avLst>
          </a:prstGeom>
          <a:solidFill>
            <a:srgbClr val="C9A84C"/>
          </a:solidFill>
          <a:ln w="12700">
            <a:solidFill>
              <a:srgbClr val="C9A84C"/>
            </a:solidFill>
            <a:prstDash val="solid"/>
          </a:ln>
        </p:spPr>
        <p:txBody>
          <a:bodyPr/>
          <a:lstStyle/>
          <a:p>
            <a:endParaRPr lang="en-US"/>
          </a:p>
        </p:txBody>
      </p:sp>
      <p:sp>
        <p:nvSpPr>
          <p:cNvPr id="8" name="Text 6"/>
          <p:cNvSpPr/>
          <p:nvPr/>
        </p:nvSpPr>
        <p:spPr>
          <a:xfrm>
            <a:off x="365760" y="941832"/>
            <a:ext cx="1737360" cy="192024"/>
          </a:xfrm>
          <a:prstGeom prst="rect">
            <a:avLst/>
          </a:prstGeom>
          <a:noFill/>
          <a:ln/>
        </p:spPr>
        <p:txBody>
          <a:bodyPr wrap="square" lIns="0" tIns="0" rIns="0" bIns="0" rtlCol="0" anchor="ctr"/>
          <a:lstStyle/>
          <a:p>
            <a:pPr marL="0" indent="0">
              <a:buNone/>
            </a:pPr>
            <a:r>
              <a:rPr lang="en-US" sz="750" b="1" kern="0" spc="200" dirty="0">
                <a:solidFill>
                  <a:srgbClr val="1A3C34"/>
                </a:solidFill>
                <a:latin typeface="Calibri" pitchFamily="34" charset="0"/>
                <a:ea typeface="Calibri" pitchFamily="34" charset="-122"/>
                <a:cs typeface="Calibri" pitchFamily="34" charset="-120"/>
              </a:rPr>
              <a:t>PROGRAMME OVERVIEW</a:t>
            </a:r>
            <a:endParaRPr lang="en-US" sz="750" dirty="0"/>
          </a:p>
        </p:txBody>
      </p:sp>
      <p:sp>
        <p:nvSpPr>
          <p:cNvPr id="9" name="Text 7"/>
          <p:cNvSpPr/>
          <p:nvPr/>
        </p:nvSpPr>
        <p:spPr>
          <a:xfrm>
            <a:off x="438912" y="1234440"/>
            <a:ext cx="5120640" cy="914400"/>
          </a:xfrm>
          <a:prstGeom prst="rect">
            <a:avLst/>
          </a:prstGeom>
          <a:noFill/>
          <a:ln/>
        </p:spPr>
        <p:txBody>
          <a:bodyPr wrap="square" lIns="0" tIns="0" rIns="0" bIns="0" rtlCol="0" anchor="ctr"/>
          <a:lstStyle/>
          <a:p>
            <a:pPr marL="0" indent="0" algn="just">
              <a:lnSpc>
                <a:spcPct val="150000"/>
              </a:lnSpc>
              <a:buNone/>
            </a:pPr>
            <a:r>
              <a:rPr lang="en-US" sz="1100" dirty="0">
                <a:solidFill>
                  <a:srgbClr val="2C3A2E"/>
                </a:solidFill>
                <a:latin typeface="Calibri" pitchFamily="34" charset="0"/>
                <a:ea typeface="Calibri" pitchFamily="34" charset="-122"/>
                <a:cs typeface="Calibri" pitchFamily="34" charset="-120"/>
              </a:rPr>
              <a:t>London-based charity bringing young people from schools and colleges together with care home residents through creative arts including theatre, music and storytelling.</a:t>
            </a:r>
            <a:endParaRPr lang="en-US" sz="1100" dirty="0"/>
          </a:p>
        </p:txBody>
      </p:sp>
      <p:sp>
        <p:nvSpPr>
          <p:cNvPr id="10" name="Shape 8"/>
          <p:cNvSpPr/>
          <p:nvPr/>
        </p:nvSpPr>
        <p:spPr>
          <a:xfrm>
            <a:off x="274320" y="2240280"/>
            <a:ext cx="1828800" cy="246888"/>
          </a:xfrm>
          <a:prstGeom prst="roundRect">
            <a:avLst>
              <a:gd name="adj" fmla="val 18519"/>
            </a:avLst>
          </a:prstGeom>
          <a:solidFill>
            <a:srgbClr val="C9A84C"/>
          </a:solidFill>
          <a:ln w="12700">
            <a:solidFill>
              <a:srgbClr val="C9A84C"/>
            </a:solidFill>
            <a:prstDash val="solid"/>
          </a:ln>
        </p:spPr>
        <p:txBody>
          <a:bodyPr/>
          <a:lstStyle/>
          <a:p>
            <a:endParaRPr lang="en-US"/>
          </a:p>
        </p:txBody>
      </p:sp>
      <p:sp>
        <p:nvSpPr>
          <p:cNvPr id="11" name="Text 9"/>
          <p:cNvSpPr/>
          <p:nvPr/>
        </p:nvSpPr>
        <p:spPr>
          <a:xfrm>
            <a:off x="365760" y="2267712"/>
            <a:ext cx="1645920" cy="192024"/>
          </a:xfrm>
          <a:prstGeom prst="rect">
            <a:avLst/>
          </a:prstGeom>
          <a:noFill/>
          <a:ln/>
        </p:spPr>
        <p:txBody>
          <a:bodyPr wrap="square" lIns="0" tIns="0" rIns="0" bIns="0" rtlCol="0" anchor="ctr"/>
          <a:lstStyle/>
          <a:p>
            <a:pPr marL="0" indent="0">
              <a:buNone/>
            </a:pPr>
            <a:r>
              <a:rPr lang="en-US" sz="750" b="1" kern="0" spc="200" dirty="0">
                <a:solidFill>
                  <a:srgbClr val="1A3C34"/>
                </a:solidFill>
                <a:latin typeface="Calibri" pitchFamily="34" charset="0"/>
                <a:ea typeface="Calibri" pitchFamily="34" charset="-122"/>
                <a:cs typeface="Calibri" pitchFamily="34" charset="-120"/>
              </a:rPr>
              <a:t>EVIDENCE AND OUTCOMES</a:t>
            </a:r>
            <a:endParaRPr lang="en-US" sz="750" dirty="0"/>
          </a:p>
        </p:txBody>
      </p:sp>
      <p:sp>
        <p:nvSpPr>
          <p:cNvPr id="12" name="Shape 10"/>
          <p:cNvSpPr/>
          <p:nvPr/>
        </p:nvSpPr>
        <p:spPr>
          <a:xfrm>
            <a:off x="438912" y="2749418"/>
            <a:ext cx="237744" cy="237744"/>
          </a:xfrm>
          <a:prstGeom prst="roundRect">
            <a:avLst>
              <a:gd name="adj" fmla="val 26923"/>
            </a:avLst>
          </a:prstGeom>
          <a:solidFill>
            <a:srgbClr val="C9A84C"/>
          </a:solidFill>
          <a:ln w="12700">
            <a:solidFill>
              <a:srgbClr val="C9A84C"/>
            </a:solidFill>
            <a:prstDash val="solid"/>
          </a:ln>
        </p:spPr>
        <p:txBody>
          <a:bodyPr/>
          <a:lstStyle/>
          <a:p>
            <a:endParaRPr lang="en-US"/>
          </a:p>
        </p:txBody>
      </p:sp>
      <p:sp>
        <p:nvSpPr>
          <p:cNvPr id="14" name="Text 11"/>
          <p:cNvSpPr/>
          <p:nvPr/>
        </p:nvSpPr>
        <p:spPr>
          <a:xfrm>
            <a:off x="816742" y="2587752"/>
            <a:ext cx="4828032" cy="493776"/>
          </a:xfrm>
          <a:prstGeom prst="rect">
            <a:avLst/>
          </a:prstGeom>
          <a:noFill/>
          <a:ln/>
        </p:spPr>
        <p:txBody>
          <a:bodyPr wrap="square" lIns="0" tIns="0" rIns="0" bIns="0" rtlCol="0" anchor="ctr"/>
          <a:lstStyle/>
          <a:p>
            <a:pPr algn="just"/>
            <a:r>
              <a:rPr lang="en-US" sz="1000" dirty="0">
                <a:solidFill>
                  <a:srgbClr val="2C3A2E"/>
                </a:solidFill>
                <a:latin typeface="Calibri" pitchFamily="34" charset="0"/>
                <a:ea typeface="Calibri" pitchFamily="34" charset="-122"/>
                <a:cs typeface="Calibri" pitchFamily="34" charset="-120"/>
              </a:rPr>
              <a:t>74% of residents reported reduced loneliness after eight weeks (Springate and Bhanu (2022).</a:t>
            </a:r>
            <a:endParaRPr lang="en-US" sz="1000" dirty="0"/>
          </a:p>
        </p:txBody>
      </p:sp>
      <p:sp>
        <p:nvSpPr>
          <p:cNvPr id="15" name="Shape 12"/>
          <p:cNvSpPr/>
          <p:nvPr/>
        </p:nvSpPr>
        <p:spPr>
          <a:xfrm>
            <a:off x="411480" y="3253740"/>
            <a:ext cx="237744" cy="237744"/>
          </a:xfrm>
          <a:prstGeom prst="roundRect">
            <a:avLst>
              <a:gd name="adj" fmla="val 26923"/>
            </a:avLst>
          </a:prstGeom>
          <a:solidFill>
            <a:srgbClr val="C9A84C"/>
          </a:solidFill>
          <a:ln w="12700">
            <a:solidFill>
              <a:srgbClr val="C9A84C"/>
            </a:solidFill>
            <a:prstDash val="solid"/>
          </a:ln>
        </p:spPr>
        <p:txBody>
          <a:bodyPr/>
          <a:lstStyle/>
          <a:p>
            <a:endParaRPr lang="en-US"/>
          </a:p>
        </p:txBody>
      </p:sp>
      <p:sp>
        <p:nvSpPr>
          <p:cNvPr id="17" name="Text 13"/>
          <p:cNvSpPr/>
          <p:nvPr/>
        </p:nvSpPr>
        <p:spPr>
          <a:xfrm>
            <a:off x="749808" y="3113532"/>
            <a:ext cx="4828032" cy="493776"/>
          </a:xfrm>
          <a:prstGeom prst="rect">
            <a:avLst/>
          </a:prstGeom>
          <a:noFill/>
          <a:ln/>
        </p:spPr>
        <p:txBody>
          <a:bodyPr wrap="square" lIns="0" tIns="0" rIns="0" bIns="0" rtlCol="0" anchor="ctr"/>
          <a:lstStyle/>
          <a:p>
            <a:pPr marL="0" indent="0">
              <a:buNone/>
            </a:pPr>
            <a:r>
              <a:rPr lang="en-US" sz="1000" dirty="0">
                <a:solidFill>
                  <a:srgbClr val="2C3A2E"/>
                </a:solidFill>
                <a:latin typeface="Calibri" pitchFamily="34" charset="0"/>
                <a:ea typeface="Calibri" pitchFamily="34" charset="-122"/>
                <a:cs typeface="Calibri" pitchFamily="34" charset="-120"/>
              </a:rPr>
              <a:t>Improved mood and sense of purpose on validated wellbeing scales.</a:t>
            </a:r>
            <a:endParaRPr lang="en-US" sz="1000" dirty="0"/>
          </a:p>
        </p:txBody>
      </p:sp>
      <p:sp>
        <p:nvSpPr>
          <p:cNvPr id="18" name="Shape 14"/>
          <p:cNvSpPr/>
          <p:nvPr/>
        </p:nvSpPr>
        <p:spPr>
          <a:xfrm>
            <a:off x="411480" y="3744468"/>
            <a:ext cx="237744" cy="237744"/>
          </a:xfrm>
          <a:prstGeom prst="roundRect">
            <a:avLst>
              <a:gd name="adj" fmla="val 26923"/>
            </a:avLst>
          </a:prstGeom>
          <a:solidFill>
            <a:srgbClr val="C9A84C"/>
          </a:solidFill>
          <a:ln w="12700">
            <a:solidFill>
              <a:srgbClr val="C9A84C"/>
            </a:solidFill>
            <a:prstDash val="solid"/>
          </a:ln>
        </p:spPr>
        <p:txBody>
          <a:bodyPr/>
          <a:lstStyle/>
          <a:p>
            <a:endParaRPr lang="en-US"/>
          </a:p>
        </p:txBody>
      </p:sp>
      <p:sp>
        <p:nvSpPr>
          <p:cNvPr id="20" name="Text 15"/>
          <p:cNvSpPr/>
          <p:nvPr/>
        </p:nvSpPr>
        <p:spPr>
          <a:xfrm>
            <a:off x="749808" y="3624072"/>
            <a:ext cx="4828032" cy="493776"/>
          </a:xfrm>
          <a:prstGeom prst="rect">
            <a:avLst/>
          </a:prstGeom>
          <a:noFill/>
          <a:ln/>
        </p:spPr>
        <p:txBody>
          <a:bodyPr wrap="square" lIns="0" tIns="0" rIns="0" bIns="0" rtlCol="0" anchor="ctr"/>
          <a:lstStyle/>
          <a:p>
            <a:pPr marL="0" indent="0">
              <a:buNone/>
            </a:pPr>
            <a:r>
              <a:rPr lang="en-US" sz="1000" dirty="0">
                <a:solidFill>
                  <a:srgbClr val="2C3A2E"/>
                </a:solidFill>
                <a:latin typeface="Calibri" pitchFamily="34" charset="0"/>
                <a:ea typeface="Calibri" pitchFamily="34" charset="-122"/>
                <a:cs typeface="Calibri" pitchFamily="34" charset="-120"/>
              </a:rPr>
              <a:t>Staff reported reduced behavioural incidents and greater resident engagement.</a:t>
            </a:r>
            <a:endParaRPr lang="en-US" sz="1000" dirty="0"/>
          </a:p>
        </p:txBody>
      </p:sp>
      <p:sp>
        <p:nvSpPr>
          <p:cNvPr id="21" name="Shape 16"/>
          <p:cNvSpPr/>
          <p:nvPr/>
        </p:nvSpPr>
        <p:spPr>
          <a:xfrm>
            <a:off x="411480" y="4288536"/>
            <a:ext cx="237744" cy="237744"/>
          </a:xfrm>
          <a:prstGeom prst="roundRect">
            <a:avLst>
              <a:gd name="adj" fmla="val 26923"/>
            </a:avLst>
          </a:prstGeom>
          <a:solidFill>
            <a:srgbClr val="C9A84C"/>
          </a:solidFill>
          <a:ln w="12700">
            <a:solidFill>
              <a:srgbClr val="C9A84C"/>
            </a:solidFill>
            <a:prstDash val="solid"/>
          </a:ln>
        </p:spPr>
        <p:txBody>
          <a:bodyPr/>
          <a:lstStyle/>
          <a:p>
            <a:endParaRPr lang="en-US"/>
          </a:p>
        </p:txBody>
      </p:sp>
      <p:pic>
        <p:nvPicPr>
          <p:cNvPr id="22" name="Image 3" descr="preencoded.png"/>
          <p:cNvPicPr>
            <a:picLocks noChangeAspect="1"/>
          </p:cNvPicPr>
          <p:nvPr/>
        </p:nvPicPr>
        <p:blipFill>
          <a:blip r:embed="rId5"/>
          <a:stretch>
            <a:fillRect/>
          </a:stretch>
        </p:blipFill>
        <p:spPr>
          <a:xfrm>
            <a:off x="454274" y="4331330"/>
            <a:ext cx="152156" cy="152156"/>
          </a:xfrm>
          <a:prstGeom prst="rect">
            <a:avLst/>
          </a:prstGeom>
        </p:spPr>
      </p:pic>
      <p:sp>
        <p:nvSpPr>
          <p:cNvPr id="23" name="Text 17"/>
          <p:cNvSpPr/>
          <p:nvPr/>
        </p:nvSpPr>
        <p:spPr>
          <a:xfrm>
            <a:off x="749808" y="4166616"/>
            <a:ext cx="4828032" cy="493776"/>
          </a:xfrm>
          <a:prstGeom prst="rect">
            <a:avLst/>
          </a:prstGeom>
          <a:noFill/>
          <a:ln/>
        </p:spPr>
        <p:txBody>
          <a:bodyPr wrap="square" lIns="0" tIns="0" rIns="0" bIns="0" rtlCol="0" anchor="ctr"/>
          <a:lstStyle/>
          <a:p>
            <a:pPr marL="0" indent="0">
              <a:buNone/>
            </a:pPr>
            <a:r>
              <a:rPr lang="en-US" sz="1000" dirty="0">
                <a:solidFill>
                  <a:srgbClr val="2C3A2E"/>
                </a:solidFill>
                <a:latin typeface="Calibri" pitchFamily="34" charset="0"/>
                <a:ea typeface="Calibri" pitchFamily="34" charset="-122"/>
                <a:cs typeface="Calibri" pitchFamily="34" charset="-120"/>
              </a:rPr>
              <a:t>Young participants showed measurably reduced ageist attitudes at follow-up.</a:t>
            </a:r>
            <a:endParaRPr lang="en-US" sz="1000" dirty="0"/>
          </a:p>
        </p:txBody>
      </p:sp>
      <p:sp>
        <p:nvSpPr>
          <p:cNvPr id="24" name="Shape 18"/>
          <p:cNvSpPr/>
          <p:nvPr/>
        </p:nvSpPr>
        <p:spPr>
          <a:xfrm>
            <a:off x="5925312" y="914400"/>
            <a:ext cx="2944368" cy="1938528"/>
          </a:xfrm>
          <a:prstGeom prst="roundRect">
            <a:avLst>
              <a:gd name="adj" fmla="val 4717"/>
            </a:avLst>
          </a:prstGeom>
          <a:solidFill>
            <a:srgbClr val="1A3C34"/>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25" name="Shape 19"/>
          <p:cNvSpPr/>
          <p:nvPr/>
        </p:nvSpPr>
        <p:spPr>
          <a:xfrm>
            <a:off x="5925312" y="914400"/>
            <a:ext cx="1188720" cy="246888"/>
          </a:xfrm>
          <a:prstGeom prst="roundRect">
            <a:avLst>
              <a:gd name="adj" fmla="val 18519"/>
            </a:avLst>
          </a:prstGeom>
          <a:solidFill>
            <a:srgbClr val="C9A84C"/>
          </a:solidFill>
          <a:ln w="12700">
            <a:solidFill>
              <a:srgbClr val="C9A84C"/>
            </a:solidFill>
            <a:prstDash val="solid"/>
          </a:ln>
        </p:spPr>
        <p:txBody>
          <a:bodyPr/>
          <a:lstStyle/>
          <a:p>
            <a:endParaRPr lang="en-US"/>
          </a:p>
        </p:txBody>
      </p:sp>
      <p:sp>
        <p:nvSpPr>
          <p:cNvPr id="26" name="Text 20"/>
          <p:cNvSpPr/>
          <p:nvPr/>
        </p:nvSpPr>
        <p:spPr>
          <a:xfrm>
            <a:off x="6016752" y="941832"/>
            <a:ext cx="1005840" cy="192024"/>
          </a:xfrm>
          <a:prstGeom prst="rect">
            <a:avLst/>
          </a:prstGeom>
          <a:noFill/>
          <a:ln/>
        </p:spPr>
        <p:txBody>
          <a:bodyPr wrap="square" lIns="0" tIns="0" rIns="0" bIns="0" rtlCol="0" anchor="ctr"/>
          <a:lstStyle/>
          <a:p>
            <a:pPr marL="0" indent="0">
              <a:buNone/>
            </a:pPr>
            <a:r>
              <a:rPr lang="en-US" sz="750" b="1" kern="0" spc="200" dirty="0">
                <a:solidFill>
                  <a:srgbClr val="1A3C34"/>
                </a:solidFill>
                <a:latin typeface="Calibri" pitchFamily="34" charset="0"/>
                <a:ea typeface="Calibri" pitchFamily="34" charset="-122"/>
                <a:cs typeface="Calibri" pitchFamily="34" charset="-120"/>
              </a:rPr>
              <a:t>THEORY LINK</a:t>
            </a:r>
            <a:endParaRPr lang="en-US" sz="750" dirty="0"/>
          </a:p>
        </p:txBody>
      </p:sp>
      <p:sp>
        <p:nvSpPr>
          <p:cNvPr id="27" name="Text 21"/>
          <p:cNvSpPr/>
          <p:nvPr/>
        </p:nvSpPr>
        <p:spPr>
          <a:xfrm>
            <a:off x="6080760" y="1207008"/>
            <a:ext cx="2633472" cy="1517904"/>
          </a:xfrm>
          <a:prstGeom prst="rect">
            <a:avLst/>
          </a:prstGeom>
          <a:noFill/>
          <a:ln/>
        </p:spPr>
        <p:txBody>
          <a:bodyPr wrap="square" lIns="0" tIns="0" rIns="0" bIns="0" rtlCol="0" anchor="ctr"/>
          <a:lstStyle/>
          <a:p>
            <a:pPr marL="0" indent="0" algn="just">
              <a:lnSpc>
                <a:spcPct val="150000"/>
              </a:lnSpc>
              <a:buNone/>
            </a:pPr>
            <a:r>
              <a:rPr lang="en-US" sz="1000" dirty="0">
                <a:solidFill>
                  <a:schemeClr val="bg1"/>
                </a:solidFill>
                <a:latin typeface="Calibri" pitchFamily="34" charset="0"/>
                <a:ea typeface="Calibri" pitchFamily="34" charset="-122"/>
                <a:cs typeface="Calibri" pitchFamily="34" charset="-120"/>
              </a:rPr>
              <a:t>Supports Activity Theory (meaningful roles) and Continuity Theory (reconnecting to pre-admission identity, Simons et al., 2022).</a:t>
            </a:r>
            <a:endParaRPr lang="en-US" sz="1000" dirty="0">
              <a:solidFill>
                <a:schemeClr val="bg1"/>
              </a:solidFill>
            </a:endParaRPr>
          </a:p>
        </p:txBody>
      </p:sp>
      <p:sp>
        <p:nvSpPr>
          <p:cNvPr id="28" name="Shape 22"/>
          <p:cNvSpPr/>
          <p:nvPr/>
        </p:nvSpPr>
        <p:spPr>
          <a:xfrm>
            <a:off x="5925312" y="2980944"/>
            <a:ext cx="2944368" cy="1536192"/>
          </a:xfrm>
          <a:prstGeom prst="roundRect">
            <a:avLst>
              <a:gd name="adj" fmla="val 5952"/>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29" name="Shape 23"/>
          <p:cNvSpPr/>
          <p:nvPr/>
        </p:nvSpPr>
        <p:spPr>
          <a:xfrm>
            <a:off x="5925312" y="2980944"/>
            <a:ext cx="1188720" cy="246888"/>
          </a:xfrm>
          <a:prstGeom prst="roundRect">
            <a:avLst>
              <a:gd name="adj" fmla="val 18519"/>
            </a:avLst>
          </a:prstGeom>
          <a:solidFill>
            <a:srgbClr val="C9A84C"/>
          </a:solidFill>
          <a:ln w="12700">
            <a:solidFill>
              <a:srgbClr val="C9A84C"/>
            </a:solidFill>
            <a:prstDash val="solid"/>
          </a:ln>
        </p:spPr>
        <p:txBody>
          <a:bodyPr/>
          <a:lstStyle/>
          <a:p>
            <a:endParaRPr lang="en-US"/>
          </a:p>
        </p:txBody>
      </p:sp>
      <p:sp>
        <p:nvSpPr>
          <p:cNvPr id="30" name="Text 24"/>
          <p:cNvSpPr/>
          <p:nvPr/>
        </p:nvSpPr>
        <p:spPr>
          <a:xfrm>
            <a:off x="6016752" y="3008376"/>
            <a:ext cx="1005840" cy="192024"/>
          </a:xfrm>
          <a:prstGeom prst="rect">
            <a:avLst/>
          </a:prstGeom>
          <a:noFill/>
          <a:ln/>
        </p:spPr>
        <p:txBody>
          <a:bodyPr wrap="square" lIns="0" tIns="0" rIns="0" bIns="0" rtlCol="0" anchor="ctr"/>
          <a:lstStyle/>
          <a:p>
            <a:pPr marL="0" indent="0">
              <a:buNone/>
            </a:pPr>
            <a:r>
              <a:rPr lang="en-US" sz="750" b="1" kern="0" spc="200" dirty="0">
                <a:solidFill>
                  <a:srgbClr val="1A3C34"/>
                </a:solidFill>
                <a:latin typeface="Calibri" pitchFamily="34" charset="0"/>
                <a:ea typeface="Calibri" pitchFamily="34" charset="-122"/>
                <a:cs typeface="Calibri" pitchFamily="34" charset="-120"/>
              </a:rPr>
              <a:t>POLICY LINK</a:t>
            </a:r>
            <a:endParaRPr lang="en-US" sz="750" dirty="0"/>
          </a:p>
        </p:txBody>
      </p:sp>
      <p:sp>
        <p:nvSpPr>
          <p:cNvPr id="31" name="Text 25"/>
          <p:cNvSpPr/>
          <p:nvPr/>
        </p:nvSpPr>
        <p:spPr>
          <a:xfrm>
            <a:off x="6080760" y="3273552"/>
            <a:ext cx="2633472" cy="1133856"/>
          </a:xfrm>
          <a:prstGeom prst="rect">
            <a:avLst/>
          </a:prstGeom>
          <a:noFill/>
          <a:ln/>
        </p:spPr>
        <p:txBody>
          <a:bodyPr wrap="square" lIns="0" tIns="0" rIns="0" bIns="0" rtlCol="0" anchor="ctr"/>
          <a:lstStyle/>
          <a:p>
            <a:pPr marL="0" indent="0" algn="just">
              <a:lnSpc>
                <a:spcPct val="150000"/>
              </a:lnSpc>
              <a:buNone/>
            </a:pPr>
            <a:r>
              <a:rPr lang="en-US" sz="1000" dirty="0">
                <a:solidFill>
                  <a:srgbClr val="2C3A2E"/>
                </a:solidFill>
                <a:latin typeface="Calibri" pitchFamily="34" charset="0"/>
                <a:ea typeface="Calibri" pitchFamily="34" charset="-122"/>
                <a:cs typeface="Calibri" pitchFamily="34" charset="-120"/>
              </a:rPr>
              <a:t>Fulfils Care Act 2014 wellbeing duty. Consistent with social prescribing evidence (Sharman et al., 2022).</a:t>
            </a:r>
            <a:endParaRPr lang="en-US" sz="1000" dirty="0"/>
          </a:p>
        </p:txBody>
      </p:sp>
      <p:pic>
        <p:nvPicPr>
          <p:cNvPr id="5" name="Audio 4">
            <a:hlinkClick r:id="" action="ppaction://media"/>
            <a:extLst>
              <a:ext uri="{FF2B5EF4-FFF2-40B4-BE49-F238E27FC236}">
                <a16:creationId xmlns:a16="http://schemas.microsoft.com/office/drawing/2014/main" id="{5ABC164F-11D9-85A5-18BA-76C0186C710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9515"/>
    </mc:Choice>
    <mc:Fallback>
      <p:transition spd="slow" advTm="595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8F6F1"/>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A3C34"/>
          </a:solidFill>
          <a:ln w="12700">
            <a:solidFill>
              <a:srgbClr val="1A3C34"/>
            </a:solidFill>
            <a:prstDash val="solid"/>
          </a:ln>
        </p:spPr>
        <p:txBody>
          <a:bodyPr/>
          <a:lstStyle/>
          <a:p>
            <a:endParaRPr lang="en-US"/>
          </a:p>
        </p:txBody>
      </p:sp>
      <p:sp>
        <p:nvSpPr>
          <p:cNvPr id="3" name="Text 1"/>
          <p:cNvSpPr/>
          <p:nvPr/>
        </p:nvSpPr>
        <p:spPr>
          <a:xfrm>
            <a:off x="411480" y="54864"/>
            <a:ext cx="8321040" cy="713232"/>
          </a:xfrm>
          <a:prstGeom prst="rect">
            <a:avLst/>
          </a:prstGeom>
          <a:noFill/>
          <a:ln/>
        </p:spPr>
        <p:txBody>
          <a:bodyPr wrap="square" lIns="0" tIns="0" rIns="0" bIns="0"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Case Study 2: Hogeweyk Dementia Village (Netherlands)</a:t>
            </a:r>
            <a:endParaRPr lang="en-US" sz="2200" dirty="0"/>
          </a:p>
        </p:txBody>
      </p:sp>
      <p:sp>
        <p:nvSpPr>
          <p:cNvPr id="6" name="Shape 4"/>
          <p:cNvSpPr/>
          <p:nvPr/>
        </p:nvSpPr>
        <p:spPr>
          <a:xfrm>
            <a:off x="274320" y="914400"/>
            <a:ext cx="8595360" cy="1170432"/>
          </a:xfrm>
          <a:prstGeom prst="roundRect">
            <a:avLst>
              <a:gd name="adj" fmla="val 7813"/>
            </a:avLst>
          </a:prstGeom>
          <a:solidFill>
            <a:srgbClr val="1A3C34"/>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7" name="Shape 5"/>
          <p:cNvSpPr/>
          <p:nvPr/>
        </p:nvSpPr>
        <p:spPr>
          <a:xfrm>
            <a:off x="274320" y="914400"/>
            <a:ext cx="1463040" cy="246888"/>
          </a:xfrm>
          <a:prstGeom prst="roundRect">
            <a:avLst>
              <a:gd name="adj" fmla="val 18519"/>
            </a:avLst>
          </a:prstGeom>
          <a:solidFill>
            <a:srgbClr val="C9A84C"/>
          </a:solidFill>
          <a:ln w="12700">
            <a:solidFill>
              <a:srgbClr val="C9A84C"/>
            </a:solidFill>
            <a:prstDash val="solid"/>
          </a:ln>
        </p:spPr>
        <p:txBody>
          <a:bodyPr/>
          <a:lstStyle/>
          <a:p>
            <a:endParaRPr lang="en-US"/>
          </a:p>
        </p:txBody>
      </p:sp>
      <p:sp>
        <p:nvSpPr>
          <p:cNvPr id="8" name="Text 6"/>
          <p:cNvSpPr/>
          <p:nvPr/>
        </p:nvSpPr>
        <p:spPr>
          <a:xfrm>
            <a:off x="365760" y="941832"/>
            <a:ext cx="1280160" cy="192024"/>
          </a:xfrm>
          <a:prstGeom prst="rect">
            <a:avLst/>
          </a:prstGeom>
          <a:noFill/>
          <a:ln/>
        </p:spPr>
        <p:txBody>
          <a:bodyPr wrap="square" lIns="0" tIns="0" rIns="0" bIns="0" rtlCol="0" anchor="ctr"/>
          <a:lstStyle/>
          <a:p>
            <a:pPr marL="0" indent="0">
              <a:buNone/>
            </a:pPr>
            <a:r>
              <a:rPr lang="en-US" sz="750" b="1" kern="0" spc="200" dirty="0">
                <a:solidFill>
                  <a:srgbClr val="1A3C34"/>
                </a:solidFill>
                <a:latin typeface="Calibri" pitchFamily="34" charset="0"/>
                <a:ea typeface="Calibri" pitchFamily="34" charset="-122"/>
                <a:cs typeface="Calibri" pitchFamily="34" charset="-120"/>
              </a:rPr>
              <a:t>WHAT IS HOGEWEYK</a:t>
            </a:r>
            <a:endParaRPr lang="en-US" sz="750" dirty="0"/>
          </a:p>
        </p:txBody>
      </p:sp>
      <p:sp>
        <p:nvSpPr>
          <p:cNvPr id="9" name="Text 7"/>
          <p:cNvSpPr/>
          <p:nvPr/>
        </p:nvSpPr>
        <p:spPr>
          <a:xfrm>
            <a:off x="438912" y="1216152"/>
            <a:ext cx="8266176" cy="749808"/>
          </a:xfrm>
          <a:prstGeom prst="rect">
            <a:avLst/>
          </a:prstGeom>
          <a:noFill/>
          <a:ln/>
        </p:spPr>
        <p:txBody>
          <a:bodyPr wrap="square" lIns="0" tIns="0" rIns="0" bIns="0" rtlCol="0" anchor="ctr"/>
          <a:lstStyle/>
          <a:p>
            <a:pPr marL="0" indent="0">
              <a:lnSpc>
                <a:spcPct val="150000"/>
              </a:lnSpc>
              <a:buNone/>
            </a:pPr>
            <a:r>
              <a:rPr lang="en-US" sz="1200" dirty="0">
                <a:solidFill>
                  <a:schemeClr val="bg1"/>
                </a:solidFill>
                <a:latin typeface="Calibri" pitchFamily="34" charset="0"/>
                <a:ea typeface="Calibri" pitchFamily="34" charset="-122"/>
                <a:cs typeface="Calibri" pitchFamily="34" charset="-120"/>
              </a:rPr>
              <a:t>Purpose-built village in Weesp, Netherlands, for 152 people with severe dementia. Residents move freely around shops, a restaurant and gardens, staffed by carers in plain clothes.</a:t>
            </a:r>
            <a:endParaRPr lang="en-US" sz="1200" dirty="0">
              <a:solidFill>
                <a:schemeClr val="bg1"/>
              </a:solidFill>
            </a:endParaRPr>
          </a:p>
        </p:txBody>
      </p:sp>
      <p:sp>
        <p:nvSpPr>
          <p:cNvPr id="10" name="Shape 8"/>
          <p:cNvSpPr/>
          <p:nvPr/>
        </p:nvSpPr>
        <p:spPr>
          <a:xfrm>
            <a:off x="274320" y="2212848"/>
            <a:ext cx="2724912" cy="2560320"/>
          </a:xfrm>
          <a:prstGeom prst="roundRect">
            <a:avLst>
              <a:gd name="adj" fmla="val 3571"/>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11" name="Shape 9"/>
          <p:cNvSpPr/>
          <p:nvPr/>
        </p:nvSpPr>
        <p:spPr>
          <a:xfrm>
            <a:off x="274320" y="2212848"/>
            <a:ext cx="1188720" cy="246888"/>
          </a:xfrm>
          <a:prstGeom prst="roundRect">
            <a:avLst>
              <a:gd name="adj" fmla="val 18519"/>
            </a:avLst>
          </a:prstGeom>
          <a:solidFill>
            <a:srgbClr val="C9A84C"/>
          </a:solidFill>
          <a:ln w="12700">
            <a:solidFill>
              <a:srgbClr val="C9A84C"/>
            </a:solidFill>
            <a:prstDash val="solid"/>
          </a:ln>
        </p:spPr>
        <p:txBody>
          <a:bodyPr/>
          <a:lstStyle/>
          <a:p>
            <a:endParaRPr lang="en-US"/>
          </a:p>
        </p:txBody>
      </p:sp>
      <p:sp>
        <p:nvSpPr>
          <p:cNvPr id="12" name="Text 10"/>
          <p:cNvSpPr/>
          <p:nvPr/>
        </p:nvSpPr>
        <p:spPr>
          <a:xfrm>
            <a:off x="365760" y="2240280"/>
            <a:ext cx="1005840" cy="192024"/>
          </a:xfrm>
          <a:prstGeom prst="rect">
            <a:avLst/>
          </a:prstGeom>
          <a:noFill/>
          <a:ln/>
        </p:spPr>
        <p:txBody>
          <a:bodyPr wrap="square" lIns="0" tIns="0" rIns="0" bIns="0" rtlCol="0" anchor="ctr"/>
          <a:lstStyle/>
          <a:p>
            <a:pPr marL="0" indent="0">
              <a:buNone/>
            </a:pPr>
            <a:r>
              <a:rPr lang="en-US" sz="750" b="1" kern="0" spc="200" dirty="0">
                <a:solidFill>
                  <a:srgbClr val="1A3C34"/>
                </a:solidFill>
                <a:latin typeface="Calibri" pitchFamily="34" charset="0"/>
                <a:ea typeface="Calibri" pitchFamily="34" charset="-122"/>
                <a:cs typeface="Calibri" pitchFamily="34" charset="-120"/>
              </a:rPr>
              <a:t>EVIDENCE</a:t>
            </a:r>
            <a:endParaRPr lang="en-US" sz="750" dirty="0"/>
          </a:p>
        </p:txBody>
      </p:sp>
      <p:sp>
        <p:nvSpPr>
          <p:cNvPr id="13" name="Text 11"/>
          <p:cNvSpPr/>
          <p:nvPr/>
        </p:nvSpPr>
        <p:spPr>
          <a:xfrm>
            <a:off x="411480" y="2523744"/>
            <a:ext cx="2450592" cy="2157984"/>
          </a:xfrm>
          <a:prstGeom prst="rect">
            <a:avLst/>
          </a:prstGeom>
          <a:noFill/>
          <a:ln/>
        </p:spPr>
        <p:txBody>
          <a:bodyPr wrap="square" lIns="0" tIns="0" rIns="0" bIns="0" rtlCol="0" anchor="ctr"/>
          <a:lstStyle/>
          <a:p>
            <a:pPr marL="0" indent="0" algn="just">
              <a:lnSpc>
                <a:spcPct val="150000"/>
              </a:lnSpc>
              <a:buNone/>
            </a:pPr>
            <a:r>
              <a:rPr lang="en-US" sz="1100" dirty="0">
                <a:solidFill>
                  <a:srgbClr val="2C3A2E"/>
                </a:solidFill>
                <a:latin typeface="Calibri" pitchFamily="34" charset="0"/>
                <a:ea typeface="Calibri" pitchFamily="34" charset="-122"/>
                <a:cs typeface="Calibri" pitchFamily="34" charset="-120"/>
              </a:rPr>
              <a:t>Hendriks et al. (2023): fewer antipsychotic medications, lower agitation, more time in social activities, and higher quality-of-life scores at six-month follow-up.</a:t>
            </a:r>
            <a:endParaRPr lang="en-US" sz="1100" dirty="0"/>
          </a:p>
        </p:txBody>
      </p:sp>
      <p:sp>
        <p:nvSpPr>
          <p:cNvPr id="14" name="Shape 12"/>
          <p:cNvSpPr/>
          <p:nvPr/>
        </p:nvSpPr>
        <p:spPr>
          <a:xfrm>
            <a:off x="3182112" y="2212848"/>
            <a:ext cx="2724912" cy="2560320"/>
          </a:xfrm>
          <a:prstGeom prst="roundRect">
            <a:avLst>
              <a:gd name="adj" fmla="val 3571"/>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15" name="Shape 13"/>
          <p:cNvSpPr/>
          <p:nvPr/>
        </p:nvSpPr>
        <p:spPr>
          <a:xfrm>
            <a:off x="3182112" y="2212848"/>
            <a:ext cx="1188720" cy="246888"/>
          </a:xfrm>
          <a:prstGeom prst="roundRect">
            <a:avLst>
              <a:gd name="adj" fmla="val 18519"/>
            </a:avLst>
          </a:prstGeom>
          <a:solidFill>
            <a:srgbClr val="C9A84C"/>
          </a:solidFill>
          <a:ln w="12700">
            <a:solidFill>
              <a:srgbClr val="C9A84C"/>
            </a:solidFill>
            <a:prstDash val="solid"/>
          </a:ln>
        </p:spPr>
        <p:txBody>
          <a:bodyPr/>
          <a:lstStyle/>
          <a:p>
            <a:endParaRPr lang="en-US"/>
          </a:p>
        </p:txBody>
      </p:sp>
      <p:sp>
        <p:nvSpPr>
          <p:cNvPr id="16" name="Text 14"/>
          <p:cNvSpPr/>
          <p:nvPr/>
        </p:nvSpPr>
        <p:spPr>
          <a:xfrm>
            <a:off x="3273552" y="2240280"/>
            <a:ext cx="1005840" cy="192024"/>
          </a:xfrm>
          <a:prstGeom prst="rect">
            <a:avLst/>
          </a:prstGeom>
          <a:noFill/>
          <a:ln/>
        </p:spPr>
        <p:txBody>
          <a:bodyPr wrap="square" lIns="0" tIns="0" rIns="0" bIns="0" rtlCol="0" anchor="ctr"/>
          <a:lstStyle/>
          <a:p>
            <a:pPr marL="0" indent="0">
              <a:buNone/>
            </a:pPr>
            <a:r>
              <a:rPr lang="en-US" sz="750" b="1" kern="0" spc="200" dirty="0">
                <a:solidFill>
                  <a:srgbClr val="1A3C34"/>
                </a:solidFill>
                <a:latin typeface="Calibri" pitchFamily="34" charset="0"/>
                <a:ea typeface="Calibri" pitchFamily="34" charset="-122"/>
                <a:cs typeface="Calibri" pitchFamily="34" charset="-120"/>
              </a:rPr>
              <a:t>THEORY APPLICATION</a:t>
            </a:r>
            <a:endParaRPr lang="en-US" sz="750" dirty="0"/>
          </a:p>
        </p:txBody>
      </p:sp>
      <p:sp>
        <p:nvSpPr>
          <p:cNvPr id="17" name="Text 15"/>
          <p:cNvSpPr/>
          <p:nvPr/>
        </p:nvSpPr>
        <p:spPr>
          <a:xfrm>
            <a:off x="3319272" y="2523744"/>
            <a:ext cx="2450592" cy="2157984"/>
          </a:xfrm>
          <a:prstGeom prst="rect">
            <a:avLst/>
          </a:prstGeom>
          <a:noFill/>
          <a:ln/>
        </p:spPr>
        <p:txBody>
          <a:bodyPr wrap="square" lIns="0" tIns="0" rIns="0" bIns="0" rtlCol="0" anchor="ctr"/>
          <a:lstStyle/>
          <a:p>
            <a:pPr marL="0" indent="0" algn="just">
              <a:lnSpc>
                <a:spcPct val="150000"/>
              </a:lnSpc>
              <a:buNone/>
            </a:pPr>
            <a:r>
              <a:rPr lang="en-US" sz="1100" dirty="0">
                <a:solidFill>
                  <a:srgbClr val="2C3A2E"/>
                </a:solidFill>
                <a:latin typeface="Calibri" pitchFamily="34" charset="0"/>
                <a:ea typeface="Calibri" pitchFamily="34" charset="-122"/>
                <a:cs typeface="Calibri" pitchFamily="34" charset="-120"/>
              </a:rPr>
              <a:t>Continuity Theory: culturally familiar environments preserve identity. Activity Theory: daily meaningful engagement without institutional constraints.</a:t>
            </a:r>
            <a:endParaRPr lang="en-US" sz="1100" dirty="0"/>
          </a:p>
        </p:txBody>
      </p:sp>
      <p:sp>
        <p:nvSpPr>
          <p:cNvPr id="18" name="Shape 16"/>
          <p:cNvSpPr/>
          <p:nvPr/>
        </p:nvSpPr>
        <p:spPr>
          <a:xfrm>
            <a:off x="6089904" y="2212848"/>
            <a:ext cx="2724912" cy="2560320"/>
          </a:xfrm>
          <a:prstGeom prst="roundRect">
            <a:avLst>
              <a:gd name="adj" fmla="val 3571"/>
            </a:avLst>
          </a:prstGeom>
          <a:solidFill>
            <a:srgbClr val="FAF0F2"/>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19" name="Shape 17"/>
          <p:cNvSpPr/>
          <p:nvPr/>
        </p:nvSpPr>
        <p:spPr>
          <a:xfrm>
            <a:off x="6089904" y="2212848"/>
            <a:ext cx="1463040" cy="246888"/>
          </a:xfrm>
          <a:prstGeom prst="roundRect">
            <a:avLst>
              <a:gd name="adj" fmla="val 18519"/>
            </a:avLst>
          </a:prstGeom>
          <a:solidFill>
            <a:srgbClr val="C9A84C"/>
          </a:solidFill>
          <a:ln w="12700">
            <a:solidFill>
              <a:srgbClr val="C9A84C"/>
            </a:solidFill>
            <a:prstDash val="solid"/>
          </a:ln>
        </p:spPr>
        <p:txBody>
          <a:bodyPr/>
          <a:lstStyle/>
          <a:p>
            <a:endParaRPr lang="en-US"/>
          </a:p>
        </p:txBody>
      </p:sp>
      <p:sp>
        <p:nvSpPr>
          <p:cNvPr id="20" name="Text 18"/>
          <p:cNvSpPr/>
          <p:nvPr/>
        </p:nvSpPr>
        <p:spPr>
          <a:xfrm>
            <a:off x="6181344" y="2240280"/>
            <a:ext cx="1280160" cy="192024"/>
          </a:xfrm>
          <a:prstGeom prst="rect">
            <a:avLst/>
          </a:prstGeom>
          <a:noFill/>
          <a:ln/>
        </p:spPr>
        <p:txBody>
          <a:bodyPr wrap="square" lIns="0" tIns="0" rIns="0" bIns="0" rtlCol="0" anchor="ctr"/>
          <a:lstStyle/>
          <a:p>
            <a:pPr marL="0" indent="0">
              <a:buNone/>
            </a:pPr>
            <a:r>
              <a:rPr lang="en-US" sz="750" b="1" kern="0" spc="200" dirty="0">
                <a:solidFill>
                  <a:srgbClr val="1A3C34"/>
                </a:solidFill>
                <a:latin typeface="Calibri" pitchFamily="34" charset="0"/>
                <a:ea typeface="Calibri" pitchFamily="34" charset="-122"/>
                <a:cs typeface="Calibri" pitchFamily="34" charset="-120"/>
              </a:rPr>
              <a:t>CRITICAL ANALYSIS</a:t>
            </a:r>
            <a:endParaRPr lang="en-US" sz="750" dirty="0"/>
          </a:p>
        </p:txBody>
      </p:sp>
      <p:sp>
        <p:nvSpPr>
          <p:cNvPr id="21" name="Text 19"/>
          <p:cNvSpPr/>
          <p:nvPr/>
        </p:nvSpPr>
        <p:spPr>
          <a:xfrm>
            <a:off x="6227064" y="2523744"/>
            <a:ext cx="2450592" cy="2157984"/>
          </a:xfrm>
          <a:prstGeom prst="rect">
            <a:avLst/>
          </a:prstGeom>
          <a:noFill/>
          <a:ln/>
        </p:spPr>
        <p:txBody>
          <a:bodyPr wrap="square" lIns="0" tIns="0" rIns="0" bIns="0" rtlCol="0" anchor="ctr"/>
          <a:lstStyle/>
          <a:p>
            <a:pPr marL="0" indent="0" algn="just">
              <a:lnSpc>
                <a:spcPct val="150000"/>
              </a:lnSpc>
              <a:buNone/>
            </a:pPr>
            <a:r>
              <a:rPr lang="en-US" sz="1000" dirty="0">
                <a:solidFill>
                  <a:srgbClr val="2C3A2E"/>
                </a:solidFill>
                <a:latin typeface="Calibri" pitchFamily="34" charset="0"/>
                <a:ea typeface="Calibri" pitchFamily="34" charset="-122"/>
                <a:cs typeface="Calibri" pitchFamily="34" charset="-120"/>
              </a:rPr>
              <a:t>Capital cost of £8–10M (Hendriks et al., 2023) makes replication unviable without major reform. Lupton and Maslen (2022) raise ethical concerns about simulated environments.</a:t>
            </a:r>
            <a:endParaRPr lang="en-US" sz="1000" dirty="0"/>
          </a:p>
        </p:txBody>
      </p:sp>
      <p:pic>
        <p:nvPicPr>
          <p:cNvPr id="5" name="Audio 4">
            <a:hlinkClick r:id="" action="ppaction://media"/>
            <a:extLst>
              <a:ext uri="{FF2B5EF4-FFF2-40B4-BE49-F238E27FC236}">
                <a16:creationId xmlns:a16="http://schemas.microsoft.com/office/drawing/2014/main" id="{1F98F916-68E3-2293-7F6C-800CDE76763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4012"/>
    </mc:Choice>
    <mc:Fallback>
      <p:transition spd="slow" advTm="540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8F6F1"/>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A3C34"/>
          </a:solidFill>
          <a:ln w="12700">
            <a:solidFill>
              <a:srgbClr val="1A3C34"/>
            </a:solidFill>
            <a:prstDash val="solid"/>
          </a:ln>
        </p:spPr>
        <p:txBody>
          <a:bodyPr/>
          <a:lstStyle/>
          <a:p>
            <a:endParaRPr lang="en-US"/>
          </a:p>
        </p:txBody>
      </p:sp>
      <p:sp>
        <p:nvSpPr>
          <p:cNvPr id="3" name="Text 1"/>
          <p:cNvSpPr/>
          <p:nvPr/>
        </p:nvSpPr>
        <p:spPr>
          <a:xfrm>
            <a:off x="411480" y="54864"/>
            <a:ext cx="8321040" cy="713232"/>
          </a:xfrm>
          <a:prstGeom prst="rect">
            <a:avLst/>
          </a:prstGeom>
          <a:noFill/>
          <a:ln/>
        </p:spPr>
        <p:txBody>
          <a:bodyPr wrap="square" lIns="0" tIns="0" rIns="0" bIns="0"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Recommendations</a:t>
            </a:r>
            <a:endParaRPr lang="en-US" sz="2200" dirty="0"/>
          </a:p>
        </p:txBody>
      </p:sp>
      <p:sp>
        <p:nvSpPr>
          <p:cNvPr id="6" name="Shape 4"/>
          <p:cNvSpPr/>
          <p:nvPr/>
        </p:nvSpPr>
        <p:spPr>
          <a:xfrm>
            <a:off x="274320" y="914400"/>
            <a:ext cx="4206240" cy="1847088"/>
          </a:xfrm>
          <a:prstGeom prst="roundRect">
            <a:avLst>
              <a:gd name="adj" fmla="val 4950"/>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7" name="Shape 5"/>
          <p:cNvSpPr/>
          <p:nvPr/>
        </p:nvSpPr>
        <p:spPr>
          <a:xfrm>
            <a:off x="438912" y="1097280"/>
            <a:ext cx="457200" cy="347472"/>
          </a:xfrm>
          <a:prstGeom prst="roundRect">
            <a:avLst>
              <a:gd name="adj" fmla="val 15789"/>
            </a:avLst>
          </a:prstGeom>
          <a:solidFill>
            <a:srgbClr val="C9A84C"/>
          </a:solidFill>
          <a:ln w="12700">
            <a:solidFill>
              <a:srgbClr val="C9A84C"/>
            </a:solidFill>
            <a:prstDash val="solid"/>
          </a:ln>
        </p:spPr>
        <p:txBody>
          <a:bodyPr/>
          <a:lstStyle/>
          <a:p>
            <a:endParaRPr lang="en-US"/>
          </a:p>
        </p:txBody>
      </p:sp>
      <p:sp>
        <p:nvSpPr>
          <p:cNvPr id="8" name="Text 6"/>
          <p:cNvSpPr/>
          <p:nvPr/>
        </p:nvSpPr>
        <p:spPr>
          <a:xfrm>
            <a:off x="438912" y="1097280"/>
            <a:ext cx="457200" cy="347472"/>
          </a:xfrm>
          <a:prstGeom prst="rect">
            <a:avLst/>
          </a:prstGeom>
          <a:noFill/>
          <a:ln/>
        </p:spPr>
        <p:txBody>
          <a:bodyPr wrap="square" lIns="0" tIns="0" rIns="0" bIns="0" rtlCol="0" anchor="ctr"/>
          <a:lstStyle/>
          <a:p>
            <a:pPr marL="0" indent="0" algn="ctr">
              <a:buNone/>
            </a:pPr>
            <a:r>
              <a:rPr lang="en-US" sz="1400" b="1" dirty="0">
                <a:solidFill>
                  <a:srgbClr val="1A3C34"/>
                </a:solidFill>
                <a:latin typeface="Cambria" pitchFamily="34" charset="0"/>
                <a:ea typeface="Cambria" pitchFamily="34" charset="-122"/>
                <a:cs typeface="Cambria" pitchFamily="34" charset="-120"/>
              </a:rPr>
              <a:t>01</a:t>
            </a:r>
            <a:endParaRPr lang="en-US" sz="1400" dirty="0"/>
          </a:p>
        </p:txBody>
      </p:sp>
      <p:sp>
        <p:nvSpPr>
          <p:cNvPr id="9" name="Shape 7"/>
          <p:cNvSpPr/>
          <p:nvPr/>
        </p:nvSpPr>
        <p:spPr>
          <a:xfrm>
            <a:off x="987552" y="1097280"/>
            <a:ext cx="347472" cy="347472"/>
          </a:xfrm>
          <a:prstGeom prst="roundRect">
            <a:avLst>
              <a:gd name="adj" fmla="val 18421"/>
            </a:avLst>
          </a:prstGeom>
          <a:solidFill>
            <a:srgbClr val="1A3C34"/>
          </a:solidFill>
          <a:ln w="12700">
            <a:solidFill>
              <a:srgbClr val="1A3C34"/>
            </a:solidFill>
            <a:prstDash val="solid"/>
          </a:ln>
        </p:spPr>
        <p:txBody>
          <a:bodyPr/>
          <a:lstStyle/>
          <a:p>
            <a:endParaRPr lang="en-US"/>
          </a:p>
        </p:txBody>
      </p:sp>
      <p:pic>
        <p:nvPicPr>
          <p:cNvPr id="10" name="Image 0" descr="preencoded.png"/>
          <p:cNvPicPr>
            <a:picLocks noChangeAspect="1"/>
          </p:cNvPicPr>
          <p:nvPr/>
        </p:nvPicPr>
        <p:blipFill>
          <a:blip r:embed="rId5"/>
          <a:stretch>
            <a:fillRect/>
          </a:stretch>
        </p:blipFill>
        <p:spPr>
          <a:xfrm>
            <a:off x="1050097" y="1159825"/>
            <a:ext cx="222382" cy="222382"/>
          </a:xfrm>
          <a:prstGeom prst="rect">
            <a:avLst/>
          </a:prstGeom>
        </p:spPr>
      </p:pic>
      <p:sp>
        <p:nvSpPr>
          <p:cNvPr id="11" name="Text 8"/>
          <p:cNvSpPr/>
          <p:nvPr/>
        </p:nvSpPr>
        <p:spPr>
          <a:xfrm>
            <a:off x="1426464" y="1097280"/>
            <a:ext cx="2944368" cy="347472"/>
          </a:xfrm>
          <a:prstGeom prst="rect">
            <a:avLst/>
          </a:prstGeom>
          <a:noFill/>
          <a:ln/>
        </p:spPr>
        <p:txBody>
          <a:bodyPr wrap="square" lIns="0" tIns="0" rIns="0" bIns="0" rtlCol="0" anchor="ctr"/>
          <a:lstStyle/>
          <a:p>
            <a:pPr marL="0" indent="0">
              <a:buNone/>
            </a:pPr>
            <a:r>
              <a:rPr lang="en-US" sz="1000" b="1" dirty="0">
                <a:solidFill>
                  <a:srgbClr val="1A3C34"/>
                </a:solidFill>
                <a:latin typeface="Cambria" pitchFamily="34" charset="0"/>
                <a:ea typeface="Cambria" pitchFamily="34" charset="-122"/>
                <a:cs typeface="Cambria" pitchFamily="34" charset="-120"/>
              </a:rPr>
              <a:t>Mandatory Social Prescribing in Care Homes</a:t>
            </a:r>
            <a:endParaRPr lang="en-US" sz="1000" dirty="0"/>
          </a:p>
        </p:txBody>
      </p:sp>
      <p:sp>
        <p:nvSpPr>
          <p:cNvPr id="12" name="Text 9"/>
          <p:cNvSpPr/>
          <p:nvPr/>
        </p:nvSpPr>
        <p:spPr>
          <a:xfrm>
            <a:off x="438912" y="1517904"/>
            <a:ext cx="3895344" cy="804672"/>
          </a:xfrm>
          <a:prstGeom prst="rect">
            <a:avLst/>
          </a:prstGeom>
          <a:noFill/>
          <a:ln/>
        </p:spPr>
        <p:txBody>
          <a:bodyPr wrap="square" lIns="0" tIns="0" rIns="0" bIns="0" rtlCol="0" anchor="ctr"/>
          <a:lstStyle/>
          <a:p>
            <a:pPr marL="0" indent="0" algn="just">
              <a:lnSpc>
                <a:spcPct val="150000"/>
              </a:lnSpc>
              <a:buNone/>
            </a:pPr>
            <a:r>
              <a:rPr lang="en-US" sz="1000" dirty="0">
                <a:solidFill>
                  <a:srgbClr val="2C3A2E"/>
                </a:solidFill>
                <a:latin typeface="Calibri" pitchFamily="34" charset="0"/>
                <a:ea typeface="Calibri" pitchFamily="34" charset="-122"/>
                <a:cs typeface="Calibri" pitchFamily="34" charset="-120"/>
              </a:rPr>
              <a:t>Embed social prescribing link workers within care home teams. Sharman et al. (2022) found social prescribing reduced loneliness scores by 32 percent among older care home residents over 12 weeks.</a:t>
            </a:r>
            <a:endParaRPr lang="en-US" sz="1000" dirty="0"/>
          </a:p>
        </p:txBody>
      </p:sp>
      <p:sp>
        <p:nvSpPr>
          <p:cNvPr id="13" name="Text 10"/>
          <p:cNvSpPr/>
          <p:nvPr/>
        </p:nvSpPr>
        <p:spPr>
          <a:xfrm>
            <a:off x="438912" y="2359152"/>
            <a:ext cx="3895344" cy="329184"/>
          </a:xfrm>
          <a:prstGeom prst="rect">
            <a:avLst/>
          </a:prstGeom>
          <a:noFill/>
          <a:ln/>
        </p:spPr>
        <p:txBody>
          <a:bodyPr wrap="square" lIns="0" tIns="0" rIns="0" bIns="0" rtlCol="0" anchor="ctr"/>
          <a:lstStyle/>
          <a:p>
            <a:pPr marL="0" indent="0">
              <a:buNone/>
            </a:pPr>
            <a:r>
              <a:rPr lang="en-US" sz="850" i="1" dirty="0">
                <a:solidFill>
                  <a:srgbClr val="8B2635"/>
                </a:solidFill>
                <a:latin typeface="Calibri" pitchFamily="34" charset="0"/>
                <a:ea typeface="Calibri" pitchFamily="34" charset="-122"/>
                <a:cs typeface="Calibri" pitchFamily="34" charset="-120"/>
              </a:rPr>
              <a:t>Barrier: Requires sustained NHS and local authority funding integration (The Kings Fund, 2023).</a:t>
            </a:r>
            <a:endParaRPr lang="en-US" sz="850" dirty="0"/>
          </a:p>
        </p:txBody>
      </p:sp>
      <p:sp>
        <p:nvSpPr>
          <p:cNvPr id="14" name="Shape 11"/>
          <p:cNvSpPr/>
          <p:nvPr/>
        </p:nvSpPr>
        <p:spPr>
          <a:xfrm>
            <a:off x="4736592" y="914400"/>
            <a:ext cx="4206240" cy="1847088"/>
          </a:xfrm>
          <a:prstGeom prst="roundRect">
            <a:avLst>
              <a:gd name="adj" fmla="val 4950"/>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15" name="Shape 12"/>
          <p:cNvSpPr/>
          <p:nvPr/>
        </p:nvSpPr>
        <p:spPr>
          <a:xfrm>
            <a:off x="4901184" y="1097280"/>
            <a:ext cx="457200" cy="347472"/>
          </a:xfrm>
          <a:prstGeom prst="roundRect">
            <a:avLst>
              <a:gd name="adj" fmla="val 15789"/>
            </a:avLst>
          </a:prstGeom>
          <a:solidFill>
            <a:srgbClr val="C9A84C"/>
          </a:solidFill>
          <a:ln w="12700">
            <a:solidFill>
              <a:srgbClr val="C9A84C"/>
            </a:solidFill>
            <a:prstDash val="solid"/>
          </a:ln>
        </p:spPr>
        <p:txBody>
          <a:bodyPr/>
          <a:lstStyle/>
          <a:p>
            <a:endParaRPr lang="en-US"/>
          </a:p>
        </p:txBody>
      </p:sp>
      <p:sp>
        <p:nvSpPr>
          <p:cNvPr id="16" name="Text 13"/>
          <p:cNvSpPr/>
          <p:nvPr/>
        </p:nvSpPr>
        <p:spPr>
          <a:xfrm>
            <a:off x="4901184" y="1097280"/>
            <a:ext cx="457200" cy="347472"/>
          </a:xfrm>
          <a:prstGeom prst="rect">
            <a:avLst/>
          </a:prstGeom>
          <a:noFill/>
          <a:ln/>
        </p:spPr>
        <p:txBody>
          <a:bodyPr wrap="square" lIns="0" tIns="0" rIns="0" bIns="0" rtlCol="0" anchor="ctr"/>
          <a:lstStyle/>
          <a:p>
            <a:pPr marL="0" indent="0" algn="ctr">
              <a:buNone/>
            </a:pPr>
            <a:r>
              <a:rPr lang="en-US" sz="1400" b="1" dirty="0">
                <a:solidFill>
                  <a:srgbClr val="1A3C34"/>
                </a:solidFill>
                <a:latin typeface="Cambria" pitchFamily="34" charset="0"/>
                <a:ea typeface="Cambria" pitchFamily="34" charset="-122"/>
                <a:cs typeface="Cambria" pitchFamily="34" charset="-120"/>
              </a:rPr>
              <a:t>02</a:t>
            </a:r>
            <a:endParaRPr lang="en-US" sz="1400" dirty="0"/>
          </a:p>
        </p:txBody>
      </p:sp>
      <p:sp>
        <p:nvSpPr>
          <p:cNvPr id="17" name="Shape 14"/>
          <p:cNvSpPr/>
          <p:nvPr/>
        </p:nvSpPr>
        <p:spPr>
          <a:xfrm>
            <a:off x="5449824" y="1097280"/>
            <a:ext cx="347472" cy="347472"/>
          </a:xfrm>
          <a:prstGeom prst="roundRect">
            <a:avLst>
              <a:gd name="adj" fmla="val 18421"/>
            </a:avLst>
          </a:prstGeom>
          <a:solidFill>
            <a:srgbClr val="1A3C34"/>
          </a:solidFill>
          <a:ln w="12700">
            <a:solidFill>
              <a:srgbClr val="1A3C34"/>
            </a:solidFill>
            <a:prstDash val="solid"/>
          </a:ln>
        </p:spPr>
        <p:txBody>
          <a:bodyPr/>
          <a:lstStyle/>
          <a:p>
            <a:endParaRPr lang="en-US"/>
          </a:p>
        </p:txBody>
      </p:sp>
      <p:pic>
        <p:nvPicPr>
          <p:cNvPr id="18" name="Image 1" descr="preencoded.png"/>
          <p:cNvPicPr>
            <a:picLocks noChangeAspect="1"/>
          </p:cNvPicPr>
          <p:nvPr/>
        </p:nvPicPr>
        <p:blipFill>
          <a:blip r:embed="rId6"/>
          <a:stretch>
            <a:fillRect/>
          </a:stretch>
        </p:blipFill>
        <p:spPr>
          <a:xfrm>
            <a:off x="5512369" y="1159825"/>
            <a:ext cx="222382" cy="222382"/>
          </a:xfrm>
          <a:prstGeom prst="rect">
            <a:avLst/>
          </a:prstGeom>
        </p:spPr>
      </p:pic>
      <p:sp>
        <p:nvSpPr>
          <p:cNvPr id="19" name="Text 15"/>
          <p:cNvSpPr/>
          <p:nvPr/>
        </p:nvSpPr>
        <p:spPr>
          <a:xfrm>
            <a:off x="5888736" y="1097280"/>
            <a:ext cx="2944368" cy="347472"/>
          </a:xfrm>
          <a:prstGeom prst="rect">
            <a:avLst/>
          </a:prstGeom>
          <a:noFill/>
          <a:ln/>
        </p:spPr>
        <p:txBody>
          <a:bodyPr wrap="square" lIns="0" tIns="0" rIns="0" bIns="0" rtlCol="0" anchor="ctr"/>
          <a:lstStyle/>
          <a:p>
            <a:pPr marL="0" indent="0">
              <a:buNone/>
            </a:pPr>
            <a:r>
              <a:rPr lang="en-US" sz="1000" b="1" dirty="0">
                <a:solidFill>
                  <a:srgbClr val="1A3C34"/>
                </a:solidFill>
                <a:latin typeface="Cambria" pitchFamily="34" charset="0"/>
                <a:ea typeface="Cambria" pitchFamily="34" charset="-122"/>
                <a:cs typeface="Cambria" pitchFamily="34" charset="-120"/>
              </a:rPr>
              <a:t>Structured Digital Inclusion</a:t>
            </a:r>
            <a:endParaRPr lang="en-US" sz="1000" dirty="0"/>
          </a:p>
        </p:txBody>
      </p:sp>
      <p:sp>
        <p:nvSpPr>
          <p:cNvPr id="20" name="Text 16"/>
          <p:cNvSpPr/>
          <p:nvPr/>
        </p:nvSpPr>
        <p:spPr>
          <a:xfrm>
            <a:off x="4901184" y="1517904"/>
            <a:ext cx="3895344" cy="804672"/>
          </a:xfrm>
          <a:prstGeom prst="rect">
            <a:avLst/>
          </a:prstGeom>
          <a:noFill/>
          <a:ln/>
        </p:spPr>
        <p:txBody>
          <a:bodyPr wrap="square" lIns="0" tIns="0" rIns="0" bIns="0" rtlCol="0" anchor="ctr"/>
          <a:lstStyle/>
          <a:p>
            <a:pPr marL="0" indent="0" algn="just">
              <a:lnSpc>
                <a:spcPct val="150000"/>
              </a:lnSpc>
              <a:buNone/>
            </a:pPr>
            <a:r>
              <a:rPr lang="en-US" sz="1000" dirty="0">
                <a:solidFill>
                  <a:srgbClr val="2C3A2E"/>
                </a:solidFill>
                <a:latin typeface="Calibri" pitchFamily="34" charset="0"/>
                <a:ea typeface="Calibri" pitchFamily="34" charset="-122"/>
                <a:cs typeface="Calibri" pitchFamily="34" charset="-120"/>
              </a:rPr>
              <a:t>Commission digital literacy training for all care home residents. Siette et al. (2021) demonstrate that supported access to video calling technology reduces loneliness scores by 24 percent in residential settings.</a:t>
            </a:r>
            <a:endParaRPr lang="en-US" sz="1000" dirty="0"/>
          </a:p>
        </p:txBody>
      </p:sp>
      <p:sp>
        <p:nvSpPr>
          <p:cNvPr id="21" name="Text 17"/>
          <p:cNvSpPr/>
          <p:nvPr/>
        </p:nvSpPr>
        <p:spPr>
          <a:xfrm>
            <a:off x="4901184" y="2359152"/>
            <a:ext cx="3895344" cy="329184"/>
          </a:xfrm>
          <a:prstGeom prst="rect">
            <a:avLst/>
          </a:prstGeom>
          <a:noFill/>
          <a:ln/>
        </p:spPr>
        <p:txBody>
          <a:bodyPr wrap="square" lIns="0" tIns="0" rIns="0" bIns="0" rtlCol="0" anchor="ctr"/>
          <a:lstStyle/>
          <a:p>
            <a:pPr marL="0" indent="0">
              <a:buNone/>
            </a:pPr>
            <a:r>
              <a:rPr lang="en-US" sz="850" i="1" dirty="0">
                <a:solidFill>
                  <a:srgbClr val="8B2635"/>
                </a:solidFill>
                <a:latin typeface="Calibri" pitchFamily="34" charset="0"/>
                <a:ea typeface="Calibri" pitchFamily="34" charset="-122"/>
                <a:cs typeface="Calibri" pitchFamily="34" charset="-120"/>
              </a:rPr>
              <a:t>Barrier: Infrastructure investment and accessible device design for those with cognitive or sensory impairments.</a:t>
            </a:r>
            <a:endParaRPr lang="en-US" sz="850" dirty="0"/>
          </a:p>
        </p:txBody>
      </p:sp>
      <p:sp>
        <p:nvSpPr>
          <p:cNvPr id="22" name="Shape 18"/>
          <p:cNvSpPr/>
          <p:nvPr/>
        </p:nvSpPr>
        <p:spPr>
          <a:xfrm>
            <a:off x="274320" y="2907792"/>
            <a:ext cx="4206240" cy="1847088"/>
          </a:xfrm>
          <a:prstGeom prst="roundRect">
            <a:avLst>
              <a:gd name="adj" fmla="val 4950"/>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23" name="Shape 19"/>
          <p:cNvSpPr/>
          <p:nvPr/>
        </p:nvSpPr>
        <p:spPr>
          <a:xfrm>
            <a:off x="438912" y="3090672"/>
            <a:ext cx="457200" cy="347472"/>
          </a:xfrm>
          <a:prstGeom prst="roundRect">
            <a:avLst>
              <a:gd name="adj" fmla="val 15789"/>
            </a:avLst>
          </a:prstGeom>
          <a:solidFill>
            <a:srgbClr val="C9A84C"/>
          </a:solidFill>
          <a:ln w="12700">
            <a:solidFill>
              <a:srgbClr val="C9A84C"/>
            </a:solidFill>
            <a:prstDash val="solid"/>
          </a:ln>
        </p:spPr>
        <p:txBody>
          <a:bodyPr/>
          <a:lstStyle/>
          <a:p>
            <a:endParaRPr lang="en-US"/>
          </a:p>
        </p:txBody>
      </p:sp>
      <p:sp>
        <p:nvSpPr>
          <p:cNvPr id="24" name="Text 20"/>
          <p:cNvSpPr/>
          <p:nvPr/>
        </p:nvSpPr>
        <p:spPr>
          <a:xfrm>
            <a:off x="438912" y="3090672"/>
            <a:ext cx="457200" cy="347472"/>
          </a:xfrm>
          <a:prstGeom prst="rect">
            <a:avLst/>
          </a:prstGeom>
          <a:noFill/>
          <a:ln/>
        </p:spPr>
        <p:txBody>
          <a:bodyPr wrap="square" lIns="0" tIns="0" rIns="0" bIns="0" rtlCol="0" anchor="ctr"/>
          <a:lstStyle/>
          <a:p>
            <a:pPr marL="0" indent="0" algn="ctr">
              <a:buNone/>
            </a:pPr>
            <a:r>
              <a:rPr lang="en-US" sz="1400" b="1" dirty="0">
                <a:solidFill>
                  <a:srgbClr val="1A3C34"/>
                </a:solidFill>
                <a:latin typeface="Cambria" pitchFamily="34" charset="0"/>
                <a:ea typeface="Cambria" pitchFamily="34" charset="-122"/>
                <a:cs typeface="Cambria" pitchFamily="34" charset="-120"/>
              </a:rPr>
              <a:t>03</a:t>
            </a:r>
            <a:endParaRPr lang="en-US" sz="1400" dirty="0"/>
          </a:p>
        </p:txBody>
      </p:sp>
      <p:sp>
        <p:nvSpPr>
          <p:cNvPr id="25" name="Shape 21"/>
          <p:cNvSpPr/>
          <p:nvPr/>
        </p:nvSpPr>
        <p:spPr>
          <a:xfrm>
            <a:off x="987552" y="3090672"/>
            <a:ext cx="347472" cy="347472"/>
          </a:xfrm>
          <a:prstGeom prst="roundRect">
            <a:avLst>
              <a:gd name="adj" fmla="val 18421"/>
            </a:avLst>
          </a:prstGeom>
          <a:solidFill>
            <a:srgbClr val="1A3C34"/>
          </a:solidFill>
          <a:ln w="12700">
            <a:solidFill>
              <a:srgbClr val="1A3C34"/>
            </a:solidFill>
            <a:prstDash val="solid"/>
          </a:ln>
        </p:spPr>
        <p:txBody>
          <a:bodyPr/>
          <a:lstStyle/>
          <a:p>
            <a:endParaRPr lang="en-US"/>
          </a:p>
        </p:txBody>
      </p:sp>
      <p:pic>
        <p:nvPicPr>
          <p:cNvPr id="26" name="Image 2" descr="preencoded.png"/>
          <p:cNvPicPr>
            <a:picLocks noChangeAspect="1"/>
          </p:cNvPicPr>
          <p:nvPr/>
        </p:nvPicPr>
        <p:blipFill>
          <a:blip r:embed="rId7"/>
          <a:stretch>
            <a:fillRect/>
          </a:stretch>
        </p:blipFill>
        <p:spPr>
          <a:xfrm>
            <a:off x="1050097" y="3153217"/>
            <a:ext cx="222382" cy="222382"/>
          </a:xfrm>
          <a:prstGeom prst="rect">
            <a:avLst/>
          </a:prstGeom>
        </p:spPr>
      </p:pic>
      <p:sp>
        <p:nvSpPr>
          <p:cNvPr id="27" name="Text 22"/>
          <p:cNvSpPr/>
          <p:nvPr/>
        </p:nvSpPr>
        <p:spPr>
          <a:xfrm>
            <a:off x="1426464" y="3090672"/>
            <a:ext cx="2944368" cy="347472"/>
          </a:xfrm>
          <a:prstGeom prst="rect">
            <a:avLst/>
          </a:prstGeom>
          <a:noFill/>
          <a:ln/>
        </p:spPr>
        <p:txBody>
          <a:bodyPr wrap="square" lIns="0" tIns="0" rIns="0" bIns="0" rtlCol="0" anchor="ctr"/>
          <a:lstStyle/>
          <a:p>
            <a:pPr marL="0" indent="0">
              <a:buNone/>
            </a:pPr>
            <a:r>
              <a:rPr lang="en-US" sz="1000" b="1" dirty="0">
                <a:solidFill>
                  <a:srgbClr val="1A3C34"/>
                </a:solidFill>
                <a:latin typeface="Cambria" pitchFamily="34" charset="0"/>
                <a:ea typeface="Cambria" pitchFamily="34" charset="-122"/>
                <a:cs typeface="Cambria" pitchFamily="34" charset="-120"/>
              </a:rPr>
              <a:t>Minimum Staffing Ratios in Legislation</a:t>
            </a:r>
            <a:endParaRPr lang="en-US" sz="1000" dirty="0"/>
          </a:p>
        </p:txBody>
      </p:sp>
      <p:sp>
        <p:nvSpPr>
          <p:cNvPr id="28" name="Text 23"/>
          <p:cNvSpPr/>
          <p:nvPr/>
        </p:nvSpPr>
        <p:spPr>
          <a:xfrm>
            <a:off x="438912" y="3511296"/>
            <a:ext cx="3895344" cy="804672"/>
          </a:xfrm>
          <a:prstGeom prst="rect">
            <a:avLst/>
          </a:prstGeom>
          <a:noFill/>
          <a:ln/>
        </p:spPr>
        <p:txBody>
          <a:bodyPr wrap="square" lIns="0" tIns="0" rIns="0" bIns="0" rtlCol="0" anchor="ctr"/>
          <a:lstStyle/>
          <a:p>
            <a:pPr marL="0" indent="0" algn="just">
              <a:lnSpc>
                <a:spcPct val="150000"/>
              </a:lnSpc>
              <a:buNone/>
            </a:pPr>
            <a:r>
              <a:rPr lang="en-US" sz="1000" dirty="0">
                <a:solidFill>
                  <a:srgbClr val="2C3A2E"/>
                </a:solidFill>
                <a:latin typeface="Calibri" pitchFamily="34" charset="0"/>
                <a:ea typeface="Calibri" pitchFamily="34" charset="-122"/>
                <a:cs typeface="Calibri" pitchFamily="34" charset="-120"/>
              </a:rPr>
              <a:t>Legislate minimum qualified staff ratios as recommended by Sommerlad et al. (2021). Consistent relational care is the single most effective intervention against isolation for residents with dementia.</a:t>
            </a:r>
            <a:endParaRPr lang="en-US" sz="1000" dirty="0"/>
          </a:p>
        </p:txBody>
      </p:sp>
      <p:sp>
        <p:nvSpPr>
          <p:cNvPr id="29" name="Text 24"/>
          <p:cNvSpPr/>
          <p:nvPr/>
        </p:nvSpPr>
        <p:spPr>
          <a:xfrm>
            <a:off x="438912" y="4352544"/>
            <a:ext cx="3895344" cy="329184"/>
          </a:xfrm>
          <a:prstGeom prst="rect">
            <a:avLst/>
          </a:prstGeom>
          <a:noFill/>
          <a:ln/>
        </p:spPr>
        <p:txBody>
          <a:bodyPr wrap="square" lIns="0" tIns="0" rIns="0" bIns="0" rtlCol="0" anchor="ctr"/>
          <a:lstStyle/>
          <a:p>
            <a:pPr marL="0" indent="0">
              <a:buNone/>
            </a:pPr>
            <a:r>
              <a:rPr lang="en-US" sz="850" i="1" dirty="0">
                <a:solidFill>
                  <a:srgbClr val="8B2635"/>
                </a:solidFill>
                <a:latin typeface="Calibri" pitchFamily="34" charset="0"/>
                <a:ea typeface="Calibri" pitchFamily="34" charset="-122"/>
                <a:cs typeface="Calibri" pitchFamily="34" charset="-120"/>
              </a:rPr>
              <a:t>Barrier: Estimated 1.2 billion pounds additional annual cost (Skills for Care, 2023).</a:t>
            </a:r>
            <a:endParaRPr lang="en-US" sz="850" dirty="0"/>
          </a:p>
        </p:txBody>
      </p:sp>
      <p:sp>
        <p:nvSpPr>
          <p:cNvPr id="30" name="Shape 25"/>
          <p:cNvSpPr/>
          <p:nvPr/>
        </p:nvSpPr>
        <p:spPr>
          <a:xfrm>
            <a:off x="4736592" y="2907792"/>
            <a:ext cx="4206240" cy="1847088"/>
          </a:xfrm>
          <a:prstGeom prst="roundRect">
            <a:avLst>
              <a:gd name="adj" fmla="val 4950"/>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31" name="Shape 26"/>
          <p:cNvSpPr/>
          <p:nvPr/>
        </p:nvSpPr>
        <p:spPr>
          <a:xfrm>
            <a:off x="4901184" y="3090672"/>
            <a:ext cx="457200" cy="347472"/>
          </a:xfrm>
          <a:prstGeom prst="roundRect">
            <a:avLst>
              <a:gd name="adj" fmla="val 15789"/>
            </a:avLst>
          </a:prstGeom>
          <a:solidFill>
            <a:srgbClr val="C9A84C"/>
          </a:solidFill>
          <a:ln w="12700">
            <a:solidFill>
              <a:srgbClr val="C9A84C"/>
            </a:solidFill>
            <a:prstDash val="solid"/>
          </a:ln>
        </p:spPr>
        <p:txBody>
          <a:bodyPr/>
          <a:lstStyle/>
          <a:p>
            <a:endParaRPr lang="en-US"/>
          </a:p>
        </p:txBody>
      </p:sp>
      <p:sp>
        <p:nvSpPr>
          <p:cNvPr id="32" name="Text 27"/>
          <p:cNvSpPr/>
          <p:nvPr/>
        </p:nvSpPr>
        <p:spPr>
          <a:xfrm>
            <a:off x="4901184" y="3090672"/>
            <a:ext cx="457200" cy="347472"/>
          </a:xfrm>
          <a:prstGeom prst="rect">
            <a:avLst/>
          </a:prstGeom>
          <a:noFill/>
          <a:ln/>
        </p:spPr>
        <p:txBody>
          <a:bodyPr wrap="square" lIns="0" tIns="0" rIns="0" bIns="0" rtlCol="0" anchor="ctr"/>
          <a:lstStyle/>
          <a:p>
            <a:pPr marL="0" indent="0" algn="ctr">
              <a:buNone/>
            </a:pPr>
            <a:r>
              <a:rPr lang="en-US" sz="1400" b="1" dirty="0">
                <a:solidFill>
                  <a:srgbClr val="1A3C34"/>
                </a:solidFill>
                <a:latin typeface="Cambria" pitchFamily="34" charset="0"/>
                <a:ea typeface="Cambria" pitchFamily="34" charset="-122"/>
                <a:cs typeface="Cambria" pitchFamily="34" charset="-120"/>
              </a:rPr>
              <a:t>04</a:t>
            </a:r>
            <a:endParaRPr lang="en-US" sz="1400" dirty="0"/>
          </a:p>
        </p:txBody>
      </p:sp>
      <p:sp>
        <p:nvSpPr>
          <p:cNvPr id="33" name="Shape 28"/>
          <p:cNvSpPr/>
          <p:nvPr/>
        </p:nvSpPr>
        <p:spPr>
          <a:xfrm>
            <a:off x="5449824" y="3090672"/>
            <a:ext cx="347472" cy="347472"/>
          </a:xfrm>
          <a:prstGeom prst="roundRect">
            <a:avLst>
              <a:gd name="adj" fmla="val 18421"/>
            </a:avLst>
          </a:prstGeom>
          <a:solidFill>
            <a:srgbClr val="1A3C34"/>
          </a:solidFill>
          <a:ln w="12700">
            <a:solidFill>
              <a:srgbClr val="1A3C34"/>
            </a:solidFill>
            <a:prstDash val="solid"/>
          </a:ln>
        </p:spPr>
        <p:txBody>
          <a:bodyPr/>
          <a:lstStyle/>
          <a:p>
            <a:endParaRPr lang="en-US"/>
          </a:p>
        </p:txBody>
      </p:sp>
      <p:pic>
        <p:nvPicPr>
          <p:cNvPr id="34" name="Image 3" descr="preencoded.png"/>
          <p:cNvPicPr>
            <a:picLocks noChangeAspect="1"/>
          </p:cNvPicPr>
          <p:nvPr/>
        </p:nvPicPr>
        <p:blipFill>
          <a:blip r:embed="rId8"/>
          <a:stretch>
            <a:fillRect/>
          </a:stretch>
        </p:blipFill>
        <p:spPr>
          <a:xfrm>
            <a:off x="5512369" y="3153217"/>
            <a:ext cx="222382" cy="222382"/>
          </a:xfrm>
          <a:prstGeom prst="rect">
            <a:avLst/>
          </a:prstGeom>
        </p:spPr>
      </p:pic>
      <p:sp>
        <p:nvSpPr>
          <p:cNvPr id="35" name="Text 29"/>
          <p:cNvSpPr/>
          <p:nvPr/>
        </p:nvSpPr>
        <p:spPr>
          <a:xfrm>
            <a:off x="5888736" y="3090672"/>
            <a:ext cx="2944368" cy="347472"/>
          </a:xfrm>
          <a:prstGeom prst="rect">
            <a:avLst/>
          </a:prstGeom>
          <a:noFill/>
          <a:ln/>
        </p:spPr>
        <p:txBody>
          <a:bodyPr wrap="square" lIns="0" tIns="0" rIns="0" bIns="0" rtlCol="0" anchor="ctr"/>
          <a:lstStyle/>
          <a:p>
            <a:pPr marL="0" indent="0">
              <a:buNone/>
            </a:pPr>
            <a:r>
              <a:rPr lang="en-US" sz="1000" b="1" dirty="0">
                <a:solidFill>
                  <a:srgbClr val="1A3C34"/>
                </a:solidFill>
                <a:latin typeface="Cambria" pitchFamily="34" charset="0"/>
                <a:ea typeface="Cambria" pitchFamily="34" charset="-122"/>
                <a:cs typeface="Cambria" pitchFamily="34" charset="-120"/>
              </a:rPr>
              <a:t>Resident Co-Production in Care Planning</a:t>
            </a:r>
            <a:endParaRPr lang="en-US" sz="1000" dirty="0"/>
          </a:p>
        </p:txBody>
      </p:sp>
      <p:sp>
        <p:nvSpPr>
          <p:cNvPr id="36" name="Text 30"/>
          <p:cNvSpPr/>
          <p:nvPr/>
        </p:nvSpPr>
        <p:spPr>
          <a:xfrm>
            <a:off x="4901184" y="3511296"/>
            <a:ext cx="3895344" cy="804672"/>
          </a:xfrm>
          <a:prstGeom prst="rect">
            <a:avLst/>
          </a:prstGeom>
          <a:noFill/>
          <a:ln/>
        </p:spPr>
        <p:txBody>
          <a:bodyPr wrap="square" lIns="0" tIns="0" rIns="0" bIns="0" rtlCol="0" anchor="ctr"/>
          <a:lstStyle/>
          <a:p>
            <a:pPr marL="0" indent="0" algn="just">
              <a:lnSpc>
                <a:spcPct val="150000"/>
              </a:lnSpc>
              <a:buNone/>
            </a:pPr>
            <a:r>
              <a:rPr lang="en-US" sz="1000" dirty="0">
                <a:solidFill>
                  <a:srgbClr val="2C3A2E"/>
                </a:solidFill>
                <a:latin typeface="Calibri" pitchFamily="34" charset="0"/>
                <a:ea typeface="Calibri" pitchFamily="34" charset="-122"/>
                <a:cs typeface="Calibri" pitchFamily="34" charset="-120"/>
              </a:rPr>
              <a:t>Involve residents in developing their own social care plans. Atkins et al. (2021) link resident-led care planning to measurably improved social wellbeing outcomes and greater engagement with community.</a:t>
            </a:r>
            <a:endParaRPr lang="en-US" sz="1000" dirty="0"/>
          </a:p>
        </p:txBody>
      </p:sp>
      <p:sp>
        <p:nvSpPr>
          <p:cNvPr id="37" name="Text 31"/>
          <p:cNvSpPr/>
          <p:nvPr/>
        </p:nvSpPr>
        <p:spPr>
          <a:xfrm>
            <a:off x="4901184" y="4352544"/>
            <a:ext cx="3895344" cy="329184"/>
          </a:xfrm>
          <a:prstGeom prst="rect">
            <a:avLst/>
          </a:prstGeom>
          <a:noFill/>
          <a:ln/>
        </p:spPr>
        <p:txBody>
          <a:bodyPr wrap="square" lIns="0" tIns="0" rIns="0" bIns="0" rtlCol="0" anchor="ctr"/>
          <a:lstStyle/>
          <a:p>
            <a:pPr marL="0" indent="0">
              <a:buNone/>
            </a:pPr>
            <a:r>
              <a:rPr lang="en-US" sz="850" i="1" dirty="0">
                <a:solidFill>
                  <a:srgbClr val="8B2635"/>
                </a:solidFill>
                <a:latin typeface="Calibri" pitchFamily="34" charset="0"/>
                <a:ea typeface="Calibri" pitchFamily="34" charset="-122"/>
                <a:cs typeface="Calibri" pitchFamily="34" charset="-120"/>
              </a:rPr>
              <a:t>Barrier: Requires training in supported decision-making and significant staff time investment.</a:t>
            </a:r>
            <a:endParaRPr lang="en-US" sz="850" dirty="0"/>
          </a:p>
        </p:txBody>
      </p:sp>
      <p:pic>
        <p:nvPicPr>
          <p:cNvPr id="5" name="Audio 4">
            <a:hlinkClick r:id="" action="ppaction://media"/>
            <a:extLst>
              <a:ext uri="{FF2B5EF4-FFF2-40B4-BE49-F238E27FC236}">
                <a16:creationId xmlns:a16="http://schemas.microsoft.com/office/drawing/2014/main" id="{7660E631-8E6E-6307-7F4A-4029BD5BBDC0}"/>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1977"/>
    </mc:Choice>
    <mc:Fallback>
      <p:transition spd="slow" advTm="21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8F6F1"/>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A3C34"/>
          </a:solidFill>
          <a:ln w="12700">
            <a:solidFill>
              <a:srgbClr val="1A3C34"/>
            </a:solidFill>
            <a:prstDash val="solid"/>
          </a:ln>
        </p:spPr>
        <p:txBody>
          <a:bodyPr/>
          <a:lstStyle/>
          <a:p>
            <a:endParaRPr lang="en-US"/>
          </a:p>
        </p:txBody>
      </p:sp>
      <p:sp>
        <p:nvSpPr>
          <p:cNvPr id="3" name="Text 1"/>
          <p:cNvSpPr/>
          <p:nvPr/>
        </p:nvSpPr>
        <p:spPr>
          <a:xfrm>
            <a:off x="411480" y="54864"/>
            <a:ext cx="8321040" cy="713232"/>
          </a:xfrm>
          <a:prstGeom prst="rect">
            <a:avLst/>
          </a:prstGeom>
          <a:noFill/>
          <a:ln/>
        </p:spPr>
        <p:txBody>
          <a:bodyPr wrap="square" lIns="0" tIns="0" rIns="0" bIns="0"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Barriers and Solutions</a:t>
            </a:r>
            <a:endParaRPr lang="en-US" sz="2200" dirty="0"/>
          </a:p>
        </p:txBody>
      </p:sp>
      <p:graphicFrame>
        <p:nvGraphicFramePr>
          <p:cNvPr id="30" name="Table 29">
            <a:extLst>
              <a:ext uri="{FF2B5EF4-FFF2-40B4-BE49-F238E27FC236}">
                <a16:creationId xmlns:a16="http://schemas.microsoft.com/office/drawing/2014/main" id="{9666C72B-D0E9-0C14-F896-0DFFAF4A9A11}"/>
              </a:ext>
            </a:extLst>
          </p:cNvPr>
          <p:cNvGraphicFramePr>
            <a:graphicFrameLocks noGrp="1"/>
          </p:cNvGraphicFramePr>
          <p:nvPr>
            <p:extLst>
              <p:ext uri="{D42A27DB-BD31-4B8C-83A1-F6EECF244321}">
                <p14:modId xmlns:p14="http://schemas.microsoft.com/office/powerpoint/2010/main" val="2213014058"/>
              </p:ext>
            </p:extLst>
          </p:nvPr>
        </p:nvGraphicFramePr>
        <p:xfrm>
          <a:off x="769620" y="1246404"/>
          <a:ext cx="7513319" cy="3474194"/>
        </p:xfrm>
        <a:graphic>
          <a:graphicData uri="http://schemas.openxmlformats.org/drawingml/2006/table">
            <a:tbl>
              <a:tblPr>
                <a:tableStyleId>{16D9F66E-5EB9-4882-86FB-DCBF35E3C3E4}</a:tableStyleId>
              </a:tblPr>
              <a:tblGrid>
                <a:gridCol w="2327844">
                  <a:extLst>
                    <a:ext uri="{9D8B030D-6E8A-4147-A177-3AD203B41FA5}">
                      <a16:colId xmlns:a16="http://schemas.microsoft.com/office/drawing/2014/main" val="2641670022"/>
                    </a:ext>
                  </a:extLst>
                </a:gridCol>
                <a:gridCol w="2488386">
                  <a:extLst>
                    <a:ext uri="{9D8B030D-6E8A-4147-A177-3AD203B41FA5}">
                      <a16:colId xmlns:a16="http://schemas.microsoft.com/office/drawing/2014/main" val="3609699228"/>
                    </a:ext>
                  </a:extLst>
                </a:gridCol>
                <a:gridCol w="2697089">
                  <a:extLst>
                    <a:ext uri="{9D8B030D-6E8A-4147-A177-3AD203B41FA5}">
                      <a16:colId xmlns:a16="http://schemas.microsoft.com/office/drawing/2014/main" val="3715156575"/>
                    </a:ext>
                  </a:extLst>
                </a:gridCol>
              </a:tblGrid>
              <a:tr h="332092">
                <a:tc>
                  <a:txBody>
                    <a:bodyPr/>
                    <a:lstStyle/>
                    <a:p>
                      <a:pPr marL="0" marR="0" algn="ctr">
                        <a:buNone/>
                      </a:pPr>
                      <a:r>
                        <a:rPr lang="en-US" sz="1200" b="1">
                          <a:effectLst/>
                        </a:rPr>
                        <a:t>Barrier</a:t>
                      </a:r>
                      <a:endParaRPr lang="en-US" sz="1200" b="1">
                        <a:effectLst/>
                        <a:latin typeface="Times New Roman" panose="02020603050405020304" pitchFamily="18" charset="0"/>
                        <a:ea typeface="Times New Roman" panose="02020603050405020304" pitchFamily="18" charset="0"/>
                      </a:endParaRPr>
                    </a:p>
                  </a:txBody>
                  <a:tcPr marL="97674" marR="97674" marT="85465" marB="85465" anchor="ctr"/>
                </a:tc>
                <a:tc>
                  <a:txBody>
                    <a:bodyPr/>
                    <a:lstStyle/>
                    <a:p>
                      <a:pPr marL="0" marR="0" algn="ctr">
                        <a:buNone/>
                      </a:pPr>
                      <a:r>
                        <a:rPr lang="en-US" sz="1200" b="1" dirty="0">
                          <a:effectLst/>
                        </a:rPr>
                        <a:t>Impact</a:t>
                      </a:r>
                      <a:endParaRPr lang="en-US" sz="1200" b="1" dirty="0">
                        <a:effectLst/>
                        <a:latin typeface="Times New Roman" panose="02020603050405020304" pitchFamily="18" charset="0"/>
                        <a:ea typeface="Times New Roman" panose="02020603050405020304" pitchFamily="18" charset="0"/>
                      </a:endParaRPr>
                    </a:p>
                  </a:txBody>
                  <a:tcPr marL="97674" marR="97674" marT="85465" marB="85465" anchor="ctr"/>
                </a:tc>
                <a:tc>
                  <a:txBody>
                    <a:bodyPr/>
                    <a:lstStyle/>
                    <a:p>
                      <a:pPr marL="0" marR="0" algn="ctr">
                        <a:buNone/>
                      </a:pPr>
                      <a:r>
                        <a:rPr lang="en-US" sz="1200" b="1" dirty="0">
                          <a:effectLst/>
                        </a:rPr>
                        <a:t>Proposed Solution</a:t>
                      </a:r>
                      <a:endParaRPr lang="en-US" sz="1200" b="1" dirty="0">
                        <a:effectLst/>
                        <a:latin typeface="Times New Roman" panose="02020603050405020304" pitchFamily="18" charset="0"/>
                        <a:ea typeface="Times New Roman" panose="02020603050405020304" pitchFamily="18" charset="0"/>
                      </a:endParaRPr>
                    </a:p>
                  </a:txBody>
                  <a:tcPr marL="97674" marR="97674" marT="85465" marB="85465" anchor="ctr"/>
                </a:tc>
                <a:extLst>
                  <a:ext uri="{0D108BD9-81ED-4DB2-BD59-A6C34878D82A}">
                    <a16:rowId xmlns:a16="http://schemas.microsoft.com/office/drawing/2014/main" val="1693410553"/>
                  </a:ext>
                </a:extLst>
              </a:tr>
              <a:tr h="586044">
                <a:tc>
                  <a:txBody>
                    <a:bodyPr/>
                    <a:lstStyle/>
                    <a:p>
                      <a:pPr marL="0" marR="0" algn="ctr">
                        <a:buNone/>
                      </a:pPr>
                      <a:r>
                        <a:rPr lang="en-US" sz="1100">
                          <a:effectLst/>
                        </a:rPr>
                        <a:t>Chronic underfunding: 12 percent real-terms cut (Kings Fund, 2023)</a:t>
                      </a:r>
                      <a:endParaRPr lang="en-US" sz="1100">
                        <a:effectLst/>
                        <a:latin typeface="Times New Roman" panose="02020603050405020304" pitchFamily="18" charset="0"/>
                        <a:ea typeface="Times New Roman" panose="02020603050405020304" pitchFamily="18" charset="0"/>
                      </a:endParaRPr>
                    </a:p>
                  </a:txBody>
                  <a:tcPr marL="97674" marR="97674" marT="73256" marB="73256"/>
                </a:tc>
                <a:tc>
                  <a:txBody>
                    <a:bodyPr/>
                    <a:lstStyle/>
                    <a:p>
                      <a:pPr marL="0" marR="0" algn="ctr">
                        <a:buNone/>
                      </a:pPr>
                      <a:r>
                        <a:rPr lang="en-US" sz="1100">
                          <a:effectLst/>
                        </a:rPr>
                        <a:t>Prevents adequate staffing, activities and technology investment</a:t>
                      </a:r>
                      <a:endParaRPr lang="en-US" sz="1100">
                        <a:effectLst/>
                        <a:latin typeface="Times New Roman" panose="02020603050405020304" pitchFamily="18" charset="0"/>
                        <a:ea typeface="Times New Roman" panose="02020603050405020304" pitchFamily="18" charset="0"/>
                      </a:endParaRPr>
                    </a:p>
                  </a:txBody>
                  <a:tcPr marL="97674" marR="97674" marT="73256" marB="73256"/>
                </a:tc>
                <a:tc>
                  <a:txBody>
                    <a:bodyPr/>
                    <a:lstStyle/>
                    <a:p>
                      <a:pPr marL="0" marR="0" algn="ctr">
                        <a:buNone/>
                      </a:pPr>
                      <a:r>
                        <a:rPr lang="en-US" sz="1100">
                          <a:effectLst/>
                        </a:rPr>
                        <a:t>Ring-fenced adult social care fund and cross-party reform (Iparraguirre, 2022)</a:t>
                      </a:r>
                      <a:endParaRPr lang="en-US" sz="1100">
                        <a:effectLst/>
                        <a:latin typeface="Times New Roman" panose="02020603050405020304" pitchFamily="18" charset="0"/>
                        <a:ea typeface="Times New Roman" panose="02020603050405020304" pitchFamily="18" charset="0"/>
                      </a:endParaRPr>
                    </a:p>
                  </a:txBody>
                  <a:tcPr marL="97674" marR="97674" marT="73256" marB="73256"/>
                </a:tc>
                <a:extLst>
                  <a:ext uri="{0D108BD9-81ED-4DB2-BD59-A6C34878D82A}">
                    <a16:rowId xmlns:a16="http://schemas.microsoft.com/office/drawing/2014/main" val="234900378"/>
                  </a:ext>
                </a:extLst>
              </a:tr>
              <a:tr h="586044">
                <a:tc>
                  <a:txBody>
                    <a:bodyPr/>
                    <a:lstStyle/>
                    <a:p>
                      <a:pPr marL="0" marR="0" algn="ctr">
                        <a:buNone/>
                      </a:pPr>
                      <a:r>
                        <a:rPr lang="en-US" sz="1100">
                          <a:effectLst/>
                        </a:rPr>
                        <a:t>Workforce instability: 152,000 vacancies (Skills for Care, 2023)</a:t>
                      </a:r>
                      <a:endParaRPr lang="en-US" sz="1100">
                        <a:effectLst/>
                        <a:latin typeface="Times New Roman" panose="02020603050405020304" pitchFamily="18" charset="0"/>
                        <a:ea typeface="Times New Roman" panose="02020603050405020304" pitchFamily="18" charset="0"/>
                      </a:endParaRPr>
                    </a:p>
                  </a:txBody>
                  <a:tcPr marL="97674" marR="97674" marT="73256" marB="73256"/>
                </a:tc>
                <a:tc>
                  <a:txBody>
                    <a:bodyPr/>
                    <a:lstStyle/>
                    <a:p>
                      <a:pPr marL="0" marR="0" algn="ctr">
                        <a:buNone/>
                      </a:pPr>
                      <a:r>
                        <a:rPr lang="en-US" sz="1100">
                          <a:effectLst/>
                        </a:rPr>
                        <a:t>Disrupts relational continuity and person-centred care delivery</a:t>
                      </a:r>
                      <a:endParaRPr lang="en-US" sz="1100">
                        <a:effectLst/>
                        <a:latin typeface="Times New Roman" panose="02020603050405020304" pitchFamily="18" charset="0"/>
                        <a:ea typeface="Times New Roman" panose="02020603050405020304" pitchFamily="18" charset="0"/>
                      </a:endParaRPr>
                    </a:p>
                  </a:txBody>
                  <a:tcPr marL="97674" marR="97674" marT="73256" marB="73256"/>
                </a:tc>
                <a:tc>
                  <a:txBody>
                    <a:bodyPr/>
                    <a:lstStyle/>
                    <a:p>
                      <a:pPr marL="0" marR="0" algn="ctr">
                        <a:buNone/>
                      </a:pPr>
                      <a:r>
                        <a:rPr lang="en-US" sz="1100">
                          <a:effectLst/>
                        </a:rPr>
                        <a:t>NHS pay parity, career progression frameworks, and improved retention incentives</a:t>
                      </a:r>
                      <a:endParaRPr lang="en-US" sz="1100">
                        <a:effectLst/>
                        <a:latin typeface="Times New Roman" panose="02020603050405020304" pitchFamily="18" charset="0"/>
                        <a:ea typeface="Times New Roman" panose="02020603050405020304" pitchFamily="18" charset="0"/>
                      </a:endParaRPr>
                    </a:p>
                  </a:txBody>
                  <a:tcPr marL="97674" marR="97674" marT="73256" marB="73256"/>
                </a:tc>
                <a:extLst>
                  <a:ext uri="{0D108BD9-81ED-4DB2-BD59-A6C34878D82A}">
                    <a16:rowId xmlns:a16="http://schemas.microsoft.com/office/drawing/2014/main" val="2089329131"/>
                  </a:ext>
                </a:extLst>
              </a:tr>
              <a:tr h="586044">
                <a:tc>
                  <a:txBody>
                    <a:bodyPr/>
                    <a:lstStyle/>
                    <a:p>
                      <a:pPr marL="0" marR="0" algn="ctr">
                        <a:buNone/>
                      </a:pPr>
                      <a:r>
                        <a:rPr lang="en-US" sz="1100">
                          <a:effectLst/>
                        </a:rPr>
                        <a:t>Digital exclusion: 43 percent of care home residents not online (Moriarty et al., 2021)</a:t>
                      </a:r>
                      <a:endParaRPr lang="en-US" sz="1100">
                        <a:effectLst/>
                        <a:latin typeface="Times New Roman" panose="02020603050405020304" pitchFamily="18" charset="0"/>
                        <a:ea typeface="Times New Roman" panose="02020603050405020304" pitchFamily="18" charset="0"/>
                      </a:endParaRPr>
                    </a:p>
                  </a:txBody>
                  <a:tcPr marL="97674" marR="97674" marT="73256" marB="73256"/>
                </a:tc>
                <a:tc>
                  <a:txBody>
                    <a:bodyPr/>
                    <a:lstStyle/>
                    <a:p>
                      <a:pPr marL="0" marR="0" algn="ctr">
                        <a:buNone/>
                      </a:pPr>
                      <a:r>
                        <a:rPr lang="en-US" sz="1100">
                          <a:effectLst/>
                        </a:rPr>
                        <a:t>Blocks access to technology-based isolation interventions</a:t>
                      </a:r>
                      <a:endParaRPr lang="en-US" sz="1100">
                        <a:effectLst/>
                        <a:latin typeface="Times New Roman" panose="02020603050405020304" pitchFamily="18" charset="0"/>
                        <a:ea typeface="Times New Roman" panose="02020603050405020304" pitchFamily="18" charset="0"/>
                      </a:endParaRPr>
                    </a:p>
                  </a:txBody>
                  <a:tcPr marL="97674" marR="97674" marT="73256" marB="73256"/>
                </a:tc>
                <a:tc>
                  <a:txBody>
                    <a:bodyPr/>
                    <a:lstStyle/>
                    <a:p>
                      <a:pPr marL="0" marR="0" algn="ctr">
                        <a:buNone/>
                      </a:pPr>
                      <a:r>
                        <a:rPr lang="en-US" sz="1100">
                          <a:effectLst/>
                        </a:rPr>
                        <a:t>Funded digital inclusion strategy with accessible device design for older adults</a:t>
                      </a:r>
                      <a:endParaRPr lang="en-US" sz="1100">
                        <a:effectLst/>
                        <a:latin typeface="Times New Roman" panose="02020603050405020304" pitchFamily="18" charset="0"/>
                        <a:ea typeface="Times New Roman" panose="02020603050405020304" pitchFamily="18" charset="0"/>
                      </a:endParaRPr>
                    </a:p>
                  </a:txBody>
                  <a:tcPr marL="97674" marR="97674" marT="73256" marB="73256"/>
                </a:tc>
                <a:extLst>
                  <a:ext uri="{0D108BD9-81ED-4DB2-BD59-A6C34878D82A}">
                    <a16:rowId xmlns:a16="http://schemas.microsoft.com/office/drawing/2014/main" val="2382582025"/>
                  </a:ext>
                </a:extLst>
              </a:tr>
              <a:tr h="586044">
                <a:tc>
                  <a:txBody>
                    <a:bodyPr/>
                    <a:lstStyle/>
                    <a:p>
                      <a:pPr marL="0" marR="0" algn="ctr">
                        <a:buNone/>
                      </a:pPr>
                      <a:r>
                        <a:rPr lang="en-US" sz="1100">
                          <a:effectLst/>
                        </a:rPr>
                        <a:t>Ageist institutional cultures (Bhatt et al., 2023)</a:t>
                      </a:r>
                      <a:endParaRPr lang="en-US" sz="1100">
                        <a:effectLst/>
                        <a:latin typeface="Times New Roman" panose="02020603050405020304" pitchFamily="18" charset="0"/>
                        <a:ea typeface="Times New Roman" panose="02020603050405020304" pitchFamily="18" charset="0"/>
                      </a:endParaRPr>
                    </a:p>
                  </a:txBody>
                  <a:tcPr marL="97674" marR="97674" marT="73256" marB="73256"/>
                </a:tc>
                <a:tc>
                  <a:txBody>
                    <a:bodyPr/>
                    <a:lstStyle/>
                    <a:p>
                      <a:pPr marL="0" marR="0" algn="ctr">
                        <a:buNone/>
                      </a:pPr>
                      <a:r>
                        <a:rPr lang="en-US" sz="1100">
                          <a:effectLst/>
                        </a:rPr>
                        <a:t>Task-centred rather than relationship-centred care models persist</a:t>
                      </a:r>
                      <a:endParaRPr lang="en-US" sz="1100">
                        <a:effectLst/>
                        <a:latin typeface="Times New Roman" panose="02020603050405020304" pitchFamily="18" charset="0"/>
                        <a:ea typeface="Times New Roman" panose="02020603050405020304" pitchFamily="18" charset="0"/>
                      </a:endParaRPr>
                    </a:p>
                  </a:txBody>
                  <a:tcPr marL="97674" marR="97674" marT="73256" marB="73256"/>
                </a:tc>
                <a:tc>
                  <a:txBody>
                    <a:bodyPr/>
                    <a:lstStyle/>
                    <a:p>
                      <a:pPr marL="0" marR="0" algn="ctr">
                        <a:buNone/>
                      </a:pPr>
                      <a:r>
                        <a:rPr lang="en-US" sz="1100">
                          <a:effectLst/>
                        </a:rPr>
                        <a:t>Mandatory relationship-centred care training and reformed CQC inspection criteria</a:t>
                      </a:r>
                      <a:endParaRPr lang="en-US" sz="1100">
                        <a:effectLst/>
                        <a:latin typeface="Times New Roman" panose="02020603050405020304" pitchFamily="18" charset="0"/>
                        <a:ea typeface="Times New Roman" panose="02020603050405020304" pitchFamily="18" charset="0"/>
                      </a:endParaRPr>
                    </a:p>
                  </a:txBody>
                  <a:tcPr marL="97674" marR="97674" marT="73256" marB="73256"/>
                </a:tc>
                <a:extLst>
                  <a:ext uri="{0D108BD9-81ED-4DB2-BD59-A6C34878D82A}">
                    <a16:rowId xmlns:a16="http://schemas.microsoft.com/office/drawing/2014/main" val="3922839406"/>
                  </a:ext>
                </a:extLst>
              </a:tr>
              <a:tr h="586044">
                <a:tc>
                  <a:txBody>
                    <a:bodyPr/>
                    <a:lstStyle/>
                    <a:p>
                      <a:pPr marL="0" marR="0" algn="ctr">
                        <a:buNone/>
                      </a:pPr>
                      <a:r>
                        <a:rPr lang="en-US" sz="1100">
                          <a:effectLst/>
                        </a:rPr>
                        <a:t>Absence of resident voice in policy design</a:t>
                      </a:r>
                      <a:endParaRPr lang="en-US" sz="1100">
                        <a:effectLst/>
                        <a:latin typeface="Times New Roman" panose="02020603050405020304" pitchFamily="18" charset="0"/>
                        <a:ea typeface="Times New Roman" panose="02020603050405020304" pitchFamily="18" charset="0"/>
                      </a:endParaRPr>
                    </a:p>
                  </a:txBody>
                  <a:tcPr marL="97674" marR="97674" marT="73256" marB="73256"/>
                </a:tc>
                <a:tc>
                  <a:txBody>
                    <a:bodyPr/>
                    <a:lstStyle/>
                    <a:p>
                      <a:pPr marL="0" marR="0" algn="ctr">
                        <a:buNone/>
                      </a:pPr>
                      <a:r>
                        <a:rPr lang="en-US" sz="1100">
                          <a:effectLst/>
                        </a:rPr>
                        <a:t>Older peoples' needs and preferences overlooked in reform planning</a:t>
                      </a:r>
                      <a:endParaRPr lang="en-US" sz="1100">
                        <a:effectLst/>
                        <a:latin typeface="Times New Roman" panose="02020603050405020304" pitchFamily="18" charset="0"/>
                        <a:ea typeface="Times New Roman" panose="02020603050405020304" pitchFamily="18" charset="0"/>
                      </a:endParaRPr>
                    </a:p>
                  </a:txBody>
                  <a:tcPr marL="97674" marR="97674" marT="73256" marB="73256"/>
                </a:tc>
                <a:tc>
                  <a:txBody>
                    <a:bodyPr/>
                    <a:lstStyle/>
                    <a:p>
                      <a:pPr marL="0" marR="0" algn="ctr">
                        <a:buNone/>
                      </a:pPr>
                      <a:r>
                        <a:rPr lang="en-US" sz="1100" dirty="0">
                          <a:effectLst/>
                        </a:rPr>
                        <a:t>Legislated resident forums and statutory right to co-production (Atkins et al., 2021)</a:t>
                      </a:r>
                      <a:endParaRPr lang="en-US" sz="1100" dirty="0">
                        <a:effectLst/>
                        <a:latin typeface="Times New Roman" panose="02020603050405020304" pitchFamily="18" charset="0"/>
                        <a:ea typeface="Times New Roman" panose="02020603050405020304" pitchFamily="18" charset="0"/>
                      </a:endParaRPr>
                    </a:p>
                  </a:txBody>
                  <a:tcPr marL="97674" marR="97674" marT="73256" marB="73256"/>
                </a:tc>
                <a:extLst>
                  <a:ext uri="{0D108BD9-81ED-4DB2-BD59-A6C34878D82A}">
                    <a16:rowId xmlns:a16="http://schemas.microsoft.com/office/drawing/2014/main" val="2089473175"/>
                  </a:ext>
                </a:extLst>
              </a:tr>
            </a:tbl>
          </a:graphicData>
        </a:graphic>
      </p:graphicFrame>
      <p:pic>
        <p:nvPicPr>
          <p:cNvPr id="5" name="Audio 4">
            <a:hlinkClick r:id="" action="ppaction://media"/>
            <a:extLst>
              <a:ext uri="{FF2B5EF4-FFF2-40B4-BE49-F238E27FC236}">
                <a16:creationId xmlns:a16="http://schemas.microsoft.com/office/drawing/2014/main" id="{06D6958E-3F67-C812-E659-6080C122BEB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6000"/>
    </mc:Choice>
    <mc:Fallback>
      <p:transition spd="slow" advTm="26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Shape 0"/>
          <p:cNvSpPr/>
          <p:nvPr/>
        </p:nvSpPr>
        <p:spPr>
          <a:xfrm>
            <a:off x="0" y="0"/>
            <a:ext cx="2926080" cy="5143500"/>
          </a:xfrm>
          <a:prstGeom prst="rect">
            <a:avLst/>
          </a:prstGeom>
          <a:solidFill>
            <a:srgbClr val="1A3C34"/>
          </a:solidFill>
          <a:ln w="12700">
            <a:solidFill>
              <a:srgbClr val="1A3C34"/>
            </a:solidFill>
            <a:prstDash val="solid"/>
          </a:ln>
        </p:spPr>
        <p:txBody>
          <a:bodyPr/>
          <a:lstStyle/>
          <a:p>
            <a:endParaRPr lang="en-US"/>
          </a:p>
        </p:txBody>
      </p:sp>
      <p:sp>
        <p:nvSpPr>
          <p:cNvPr id="3" name="Shape 1"/>
          <p:cNvSpPr/>
          <p:nvPr/>
        </p:nvSpPr>
        <p:spPr>
          <a:xfrm>
            <a:off x="2926080" y="0"/>
            <a:ext cx="6217920" cy="5143500"/>
          </a:xfrm>
          <a:prstGeom prst="rect">
            <a:avLst/>
          </a:prstGeom>
          <a:solidFill>
            <a:srgbClr val="F8F6F1"/>
          </a:solidFill>
          <a:ln w="12700">
            <a:solidFill>
              <a:srgbClr val="F8F6F1"/>
            </a:solidFill>
            <a:prstDash val="solid"/>
          </a:ln>
        </p:spPr>
        <p:txBody>
          <a:bodyPr/>
          <a:lstStyle/>
          <a:p>
            <a:endParaRPr lang="en-US"/>
          </a:p>
        </p:txBody>
      </p:sp>
      <p:sp>
        <p:nvSpPr>
          <p:cNvPr id="4" name="Shape 2"/>
          <p:cNvSpPr/>
          <p:nvPr/>
        </p:nvSpPr>
        <p:spPr>
          <a:xfrm>
            <a:off x="0" y="0"/>
            <a:ext cx="2926080" cy="475488"/>
          </a:xfrm>
          <a:prstGeom prst="rect">
            <a:avLst/>
          </a:prstGeom>
          <a:solidFill>
            <a:srgbClr val="C9A84C"/>
          </a:solidFill>
          <a:ln w="12700">
            <a:solidFill>
              <a:srgbClr val="C9A84C"/>
            </a:solidFill>
            <a:prstDash val="solid"/>
          </a:ln>
        </p:spPr>
        <p:txBody>
          <a:bodyPr/>
          <a:lstStyle/>
          <a:p>
            <a:endParaRPr lang="en-US"/>
          </a:p>
        </p:txBody>
      </p:sp>
      <p:sp>
        <p:nvSpPr>
          <p:cNvPr id="5" name="Text 3"/>
          <p:cNvSpPr/>
          <p:nvPr/>
        </p:nvSpPr>
        <p:spPr>
          <a:xfrm>
            <a:off x="137160" y="91440"/>
            <a:ext cx="2651760" cy="292608"/>
          </a:xfrm>
          <a:prstGeom prst="rect">
            <a:avLst/>
          </a:prstGeom>
          <a:noFill/>
          <a:ln/>
        </p:spPr>
        <p:txBody>
          <a:bodyPr wrap="square" lIns="0" tIns="0" rIns="0" bIns="0" rtlCol="0" anchor="ctr"/>
          <a:lstStyle/>
          <a:p>
            <a:pPr marL="0" indent="0" algn="ctr">
              <a:buNone/>
            </a:pPr>
            <a:r>
              <a:rPr lang="en-US" sz="1400" b="1" kern="0" spc="300" dirty="0">
                <a:solidFill>
                  <a:schemeClr val="bg1"/>
                </a:solidFill>
                <a:latin typeface="Calibri" pitchFamily="34" charset="0"/>
                <a:ea typeface="Calibri" pitchFamily="34" charset="-122"/>
                <a:cs typeface="Calibri" pitchFamily="34" charset="-120"/>
              </a:rPr>
              <a:t>CONCLUSION</a:t>
            </a:r>
            <a:endParaRPr lang="en-US" sz="1400" b="1" dirty="0">
              <a:solidFill>
                <a:schemeClr val="bg1"/>
              </a:solidFill>
            </a:endParaRPr>
          </a:p>
        </p:txBody>
      </p:sp>
      <p:sp>
        <p:nvSpPr>
          <p:cNvPr id="6" name="Text 4"/>
          <p:cNvSpPr/>
          <p:nvPr/>
        </p:nvSpPr>
        <p:spPr>
          <a:xfrm>
            <a:off x="182880" y="2032254"/>
            <a:ext cx="2560320" cy="1078992"/>
          </a:xfrm>
          <a:prstGeom prst="rect">
            <a:avLst/>
          </a:prstGeom>
          <a:noFill/>
          <a:ln/>
        </p:spPr>
        <p:txBody>
          <a:bodyPr wrap="square" lIns="0" tIns="0" rIns="0" bIns="0"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Key Insights</a:t>
            </a:r>
            <a:endParaRPr lang="en-US" sz="2800" dirty="0"/>
          </a:p>
          <a:p>
            <a:pPr marL="0" indent="0">
              <a:buNone/>
            </a:pPr>
            <a:r>
              <a:rPr lang="en-US" sz="2800" b="1" dirty="0">
                <a:solidFill>
                  <a:srgbClr val="FFFFFF"/>
                </a:solidFill>
                <a:latin typeface="Cambria" pitchFamily="34" charset="0"/>
                <a:ea typeface="Cambria" pitchFamily="34" charset="-122"/>
                <a:cs typeface="Cambria" pitchFamily="34" charset="-120"/>
              </a:rPr>
              <a:t>and Synthesis</a:t>
            </a:r>
            <a:endParaRPr lang="en-US" sz="2800" dirty="0"/>
          </a:p>
        </p:txBody>
      </p:sp>
      <p:sp>
        <p:nvSpPr>
          <p:cNvPr id="10" name="Shape 7"/>
          <p:cNvSpPr/>
          <p:nvPr/>
        </p:nvSpPr>
        <p:spPr>
          <a:xfrm>
            <a:off x="3108960" y="219456"/>
            <a:ext cx="5833872" cy="841248"/>
          </a:xfrm>
          <a:prstGeom prst="roundRect">
            <a:avLst>
              <a:gd name="adj" fmla="val 10870"/>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11" name="Text 8"/>
          <p:cNvSpPr/>
          <p:nvPr/>
        </p:nvSpPr>
        <p:spPr>
          <a:xfrm>
            <a:off x="3273552" y="320040"/>
            <a:ext cx="5504688" cy="640080"/>
          </a:xfrm>
          <a:prstGeom prst="rect">
            <a:avLst/>
          </a:prstGeom>
          <a:noFill/>
          <a:ln/>
        </p:spPr>
        <p:txBody>
          <a:bodyPr wrap="square" lIns="0" tIns="0" rIns="0" bIns="0" rtlCol="0" anchor="ctr"/>
          <a:lstStyle/>
          <a:p>
            <a:pPr marL="0" indent="0" algn="just">
              <a:lnSpc>
                <a:spcPct val="150000"/>
              </a:lnSpc>
              <a:buNone/>
            </a:pPr>
            <a:r>
              <a:rPr lang="en-US" sz="1100" b="1" dirty="0">
                <a:solidFill>
                  <a:srgbClr val="1A3C34"/>
                </a:solidFill>
                <a:latin typeface="Calibri" pitchFamily="34" charset="0"/>
                <a:ea typeface="Calibri" pitchFamily="34" charset="-122"/>
                <a:cs typeface="Calibri" pitchFamily="34" charset="-120"/>
              </a:rPr>
              <a:t>Social isolation </a:t>
            </a:r>
            <a:r>
              <a:rPr lang="en-US" sz="1100" dirty="0">
                <a:solidFill>
                  <a:srgbClr val="2C3A2E"/>
                </a:solidFill>
                <a:latin typeface="Calibri" pitchFamily="34" charset="0"/>
                <a:ea typeface="Calibri" pitchFamily="34" charset="-122"/>
                <a:cs typeface="Calibri" pitchFamily="34" charset="-120"/>
              </a:rPr>
              <a:t>is among the most significant public health challenges facing older people in the UK, carrying mortality risks equivalent to smoking 15 cigarettes per day (Holt-Lunstad, 2022).</a:t>
            </a:r>
            <a:endParaRPr lang="en-US" sz="1100" dirty="0"/>
          </a:p>
        </p:txBody>
      </p:sp>
      <p:sp>
        <p:nvSpPr>
          <p:cNvPr id="12" name="Shape 9"/>
          <p:cNvSpPr/>
          <p:nvPr/>
        </p:nvSpPr>
        <p:spPr>
          <a:xfrm>
            <a:off x="3108960" y="1170432"/>
            <a:ext cx="5833872" cy="841248"/>
          </a:xfrm>
          <a:prstGeom prst="roundRect">
            <a:avLst>
              <a:gd name="adj" fmla="val 10870"/>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13" name="Text 10"/>
          <p:cNvSpPr/>
          <p:nvPr/>
        </p:nvSpPr>
        <p:spPr>
          <a:xfrm>
            <a:off x="3273552" y="1271016"/>
            <a:ext cx="5504688" cy="640080"/>
          </a:xfrm>
          <a:prstGeom prst="rect">
            <a:avLst/>
          </a:prstGeom>
          <a:noFill/>
          <a:ln/>
        </p:spPr>
        <p:txBody>
          <a:bodyPr wrap="square" lIns="0" tIns="0" rIns="0" bIns="0" rtlCol="0" anchor="ctr"/>
          <a:lstStyle/>
          <a:p>
            <a:pPr marL="0" indent="0" algn="just">
              <a:lnSpc>
                <a:spcPct val="150000"/>
              </a:lnSpc>
              <a:buNone/>
            </a:pPr>
            <a:r>
              <a:rPr lang="en-US" sz="1100" b="1" dirty="0">
                <a:solidFill>
                  <a:srgbClr val="1A3C34"/>
                </a:solidFill>
                <a:latin typeface="Calibri" pitchFamily="34" charset="0"/>
                <a:ea typeface="Calibri" pitchFamily="34" charset="-122"/>
                <a:cs typeface="Calibri" pitchFamily="34" charset="-120"/>
              </a:rPr>
              <a:t>Care homes </a:t>
            </a:r>
            <a:r>
              <a:rPr lang="en-US" sz="1100" dirty="0">
                <a:solidFill>
                  <a:srgbClr val="2C3A2E"/>
                </a:solidFill>
                <a:latin typeface="Calibri" pitchFamily="34" charset="0"/>
                <a:ea typeface="Calibri" pitchFamily="34" charset="-122"/>
                <a:cs typeface="Calibri" pitchFamily="34" charset="-120"/>
              </a:rPr>
              <a:t>offer both protective potential and significant risks. Evidence reveals a persistent gap between the Care Act 2014 wellbeing duty and the lived reality of many residents (Atkins et al., 2021).</a:t>
            </a:r>
            <a:endParaRPr lang="en-US" sz="1100" dirty="0"/>
          </a:p>
        </p:txBody>
      </p:sp>
      <p:sp>
        <p:nvSpPr>
          <p:cNvPr id="14" name="Shape 11"/>
          <p:cNvSpPr/>
          <p:nvPr/>
        </p:nvSpPr>
        <p:spPr>
          <a:xfrm>
            <a:off x="3108960" y="2121408"/>
            <a:ext cx="5833872" cy="841248"/>
          </a:xfrm>
          <a:prstGeom prst="roundRect">
            <a:avLst>
              <a:gd name="adj" fmla="val 10870"/>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15" name="Text 12"/>
          <p:cNvSpPr/>
          <p:nvPr/>
        </p:nvSpPr>
        <p:spPr>
          <a:xfrm>
            <a:off x="3273552" y="2221992"/>
            <a:ext cx="5504688" cy="640080"/>
          </a:xfrm>
          <a:prstGeom prst="rect">
            <a:avLst/>
          </a:prstGeom>
          <a:noFill/>
          <a:ln/>
        </p:spPr>
        <p:txBody>
          <a:bodyPr wrap="square" lIns="0" tIns="0" rIns="0" bIns="0" rtlCol="0" anchor="ctr"/>
          <a:lstStyle/>
          <a:p>
            <a:pPr marL="0" indent="0" algn="just">
              <a:lnSpc>
                <a:spcPct val="150000"/>
              </a:lnSpc>
              <a:buNone/>
            </a:pPr>
            <a:r>
              <a:rPr lang="en-US" sz="1100" b="1" dirty="0">
                <a:solidFill>
                  <a:srgbClr val="1A3C34"/>
                </a:solidFill>
                <a:latin typeface="Calibri" pitchFamily="34" charset="0"/>
                <a:ea typeface="Calibri" pitchFamily="34" charset="-122"/>
                <a:cs typeface="Calibri" pitchFamily="34" charset="-120"/>
              </a:rPr>
              <a:t>Activity and Continuity Theories </a:t>
            </a:r>
            <a:r>
              <a:rPr lang="en-US" sz="1100" dirty="0">
                <a:solidFill>
                  <a:srgbClr val="2C3A2E"/>
                </a:solidFill>
                <a:latin typeface="Calibri" pitchFamily="34" charset="0"/>
                <a:ea typeface="Calibri" pitchFamily="34" charset="-122"/>
                <a:cs typeface="Calibri" pitchFamily="34" charset="-120"/>
              </a:rPr>
              <a:t>provide robust frameworks for designing social care that combats isolation. Where embedded in practice, as in Magic Me and Hogeweyk, outcomes demonstrably improve.</a:t>
            </a:r>
            <a:endParaRPr lang="en-US" sz="1100" dirty="0"/>
          </a:p>
        </p:txBody>
      </p:sp>
      <p:sp>
        <p:nvSpPr>
          <p:cNvPr id="16" name="Shape 13"/>
          <p:cNvSpPr/>
          <p:nvPr/>
        </p:nvSpPr>
        <p:spPr>
          <a:xfrm>
            <a:off x="3108960" y="3072384"/>
            <a:ext cx="5833872" cy="841248"/>
          </a:xfrm>
          <a:prstGeom prst="roundRect">
            <a:avLst>
              <a:gd name="adj" fmla="val 10870"/>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17" name="Text 14"/>
          <p:cNvSpPr/>
          <p:nvPr/>
        </p:nvSpPr>
        <p:spPr>
          <a:xfrm>
            <a:off x="3273552" y="3172968"/>
            <a:ext cx="5504688" cy="640080"/>
          </a:xfrm>
          <a:prstGeom prst="rect">
            <a:avLst/>
          </a:prstGeom>
          <a:noFill/>
          <a:ln/>
        </p:spPr>
        <p:txBody>
          <a:bodyPr wrap="square" lIns="0" tIns="0" rIns="0" bIns="0" rtlCol="0" anchor="ctr"/>
          <a:lstStyle/>
          <a:p>
            <a:pPr marL="0" indent="0" algn="just">
              <a:lnSpc>
                <a:spcPct val="150000"/>
              </a:lnSpc>
              <a:buNone/>
            </a:pPr>
            <a:r>
              <a:rPr lang="en-US" sz="1100" b="1" dirty="0">
                <a:solidFill>
                  <a:srgbClr val="1A3C34"/>
                </a:solidFill>
                <a:latin typeface="Calibri" pitchFamily="34" charset="0"/>
                <a:ea typeface="Calibri" pitchFamily="34" charset="-122"/>
                <a:cs typeface="Calibri" pitchFamily="34" charset="-120"/>
              </a:rPr>
              <a:t>Technological innovation </a:t>
            </a:r>
            <a:r>
              <a:rPr lang="en-US" sz="1100" dirty="0">
                <a:solidFill>
                  <a:srgbClr val="2C3A2E"/>
                </a:solidFill>
                <a:latin typeface="Calibri" pitchFamily="34" charset="0"/>
                <a:ea typeface="Calibri" pitchFamily="34" charset="-122"/>
                <a:cs typeface="Calibri" pitchFamily="34" charset="-120"/>
              </a:rPr>
              <a:t>holds real promise but only when implemented inclusively, ethically, and with human relationships at its centre rather than as a substitute for them (Lupton and Maslen, 2022).</a:t>
            </a:r>
            <a:endParaRPr lang="en-US" sz="1100" dirty="0"/>
          </a:p>
        </p:txBody>
      </p:sp>
      <p:sp>
        <p:nvSpPr>
          <p:cNvPr id="18" name="Shape 15"/>
          <p:cNvSpPr/>
          <p:nvPr/>
        </p:nvSpPr>
        <p:spPr>
          <a:xfrm>
            <a:off x="3108960" y="4023360"/>
            <a:ext cx="5833872" cy="841248"/>
          </a:xfrm>
          <a:prstGeom prst="roundRect">
            <a:avLst>
              <a:gd name="adj" fmla="val 10870"/>
            </a:avLst>
          </a:prstGeom>
          <a:solidFill>
            <a:srgbClr val="FFFFFF"/>
          </a:solidFill>
          <a:ln w="6350">
            <a:solidFill>
              <a:srgbClr val="D5E4D8"/>
            </a:solidFill>
            <a:prstDash val="solid"/>
          </a:ln>
          <a:effectLst>
            <a:outerShdw blurRad="127000" dist="38100" dir="2700000" algn="bl" rotWithShape="0">
              <a:srgbClr val="000000">
                <a:alpha val="10000"/>
              </a:srgbClr>
            </a:outerShdw>
          </a:effectLst>
        </p:spPr>
        <p:txBody>
          <a:bodyPr/>
          <a:lstStyle/>
          <a:p>
            <a:endParaRPr lang="en-US"/>
          </a:p>
        </p:txBody>
      </p:sp>
      <p:sp>
        <p:nvSpPr>
          <p:cNvPr id="19" name="Text 16"/>
          <p:cNvSpPr/>
          <p:nvPr/>
        </p:nvSpPr>
        <p:spPr>
          <a:xfrm>
            <a:off x="3273552" y="4123944"/>
            <a:ext cx="5504688" cy="640080"/>
          </a:xfrm>
          <a:prstGeom prst="rect">
            <a:avLst/>
          </a:prstGeom>
          <a:noFill/>
          <a:ln/>
        </p:spPr>
        <p:txBody>
          <a:bodyPr wrap="square" lIns="0" tIns="0" rIns="0" bIns="0" rtlCol="0" anchor="ctr"/>
          <a:lstStyle/>
          <a:p>
            <a:pPr marL="0" indent="0" algn="just">
              <a:lnSpc>
                <a:spcPct val="150000"/>
              </a:lnSpc>
              <a:buNone/>
            </a:pPr>
            <a:r>
              <a:rPr lang="en-US" sz="1100" b="1" dirty="0">
                <a:solidFill>
                  <a:srgbClr val="1A3C34"/>
                </a:solidFill>
                <a:latin typeface="Calibri" pitchFamily="34" charset="0"/>
                <a:ea typeface="Calibri" pitchFamily="34" charset="-122"/>
                <a:cs typeface="Calibri" pitchFamily="34" charset="-120"/>
              </a:rPr>
              <a:t>Evidence-based reform </a:t>
            </a:r>
            <a:r>
              <a:rPr lang="en-US" sz="1100" dirty="0">
                <a:solidFill>
                  <a:srgbClr val="2C3A2E"/>
                </a:solidFill>
                <a:latin typeface="Calibri" pitchFamily="34" charset="0"/>
                <a:ea typeface="Calibri" pitchFamily="34" charset="-122"/>
                <a:cs typeface="Calibri" pitchFamily="34" charset="-120"/>
              </a:rPr>
              <a:t>is available across social prescribing, digital inclusion, staffing and co-production. What is required is sustained political will and investment to implement it at scale.</a:t>
            </a:r>
            <a:endParaRPr lang="en-US" sz="1100" dirty="0"/>
          </a:p>
        </p:txBody>
      </p:sp>
      <p:pic>
        <p:nvPicPr>
          <p:cNvPr id="8" name="Audio 7">
            <a:hlinkClick r:id="" action="ppaction://media"/>
            <a:extLst>
              <a:ext uri="{FF2B5EF4-FFF2-40B4-BE49-F238E27FC236}">
                <a16:creationId xmlns:a16="http://schemas.microsoft.com/office/drawing/2014/main" id="{A5B6EE92-F8C0-E5BA-C1C6-8F231DE485B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2380"/>
    </mc:Choice>
    <mc:Fallback>
      <p:transition spd="slow" advTm="423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475488"/>
          </a:xfrm>
          <a:prstGeom prst="rect">
            <a:avLst/>
          </a:prstGeom>
          <a:solidFill>
            <a:srgbClr val="C9A84C"/>
          </a:solidFill>
          <a:ln w="12700">
            <a:solidFill>
              <a:srgbClr val="C9A84C"/>
            </a:solidFill>
            <a:prstDash val="solid"/>
          </a:ln>
        </p:spPr>
        <p:txBody>
          <a:bodyPr/>
          <a:lstStyle/>
          <a:p>
            <a:endParaRPr lang="en-US"/>
          </a:p>
        </p:txBody>
      </p:sp>
      <p:sp>
        <p:nvSpPr>
          <p:cNvPr id="3" name="Text 1"/>
          <p:cNvSpPr/>
          <p:nvPr/>
        </p:nvSpPr>
        <p:spPr>
          <a:xfrm>
            <a:off x="274320" y="73152"/>
            <a:ext cx="8595360" cy="329184"/>
          </a:xfrm>
          <a:prstGeom prst="rect">
            <a:avLst/>
          </a:prstGeom>
          <a:noFill/>
          <a:ln/>
        </p:spPr>
        <p:txBody>
          <a:bodyPr wrap="square" lIns="0" tIns="0" rIns="0" bIns="0" rtlCol="0" anchor="ctr"/>
          <a:lstStyle/>
          <a:p>
            <a:pPr marL="0" indent="0" algn="ctr">
              <a:buNone/>
            </a:pPr>
            <a:r>
              <a:rPr lang="en-US" sz="1400" b="1" dirty="0">
                <a:solidFill>
                  <a:schemeClr val="bg1"/>
                </a:solidFill>
                <a:latin typeface="Calibri" pitchFamily="34" charset="0"/>
                <a:ea typeface="Calibri" pitchFamily="34" charset="-122"/>
                <a:cs typeface="Calibri" pitchFamily="34" charset="-120"/>
              </a:rPr>
              <a:t>References</a:t>
            </a:r>
            <a:endParaRPr lang="en-US" sz="1400" dirty="0">
              <a:solidFill>
                <a:schemeClr val="bg1"/>
              </a:solidFill>
            </a:endParaRPr>
          </a:p>
        </p:txBody>
      </p:sp>
      <p:sp>
        <p:nvSpPr>
          <p:cNvPr id="4" name="Text 2"/>
          <p:cNvSpPr/>
          <p:nvPr/>
        </p:nvSpPr>
        <p:spPr>
          <a:xfrm>
            <a:off x="256032" y="5669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Age UK (2023) Later life in the United Kingdom 2023. London: Age UK.</a:t>
            </a:r>
            <a:endParaRPr lang="en-US" sz="750" dirty="0"/>
          </a:p>
        </p:txBody>
      </p:sp>
      <p:sp>
        <p:nvSpPr>
          <p:cNvPr id="5" name="Text 3"/>
          <p:cNvSpPr/>
          <p:nvPr/>
        </p:nvSpPr>
        <p:spPr>
          <a:xfrm>
            <a:off x="256032" y="9098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Age UK (2024) The state of health and care of older people in England. London: Age UK.</a:t>
            </a:r>
            <a:endParaRPr lang="en-US" sz="750" dirty="0"/>
          </a:p>
        </p:txBody>
      </p:sp>
      <p:sp>
        <p:nvSpPr>
          <p:cNvPr id="6" name="Text 4"/>
          <p:cNvSpPr/>
          <p:nvPr/>
        </p:nvSpPr>
        <p:spPr>
          <a:xfrm>
            <a:off x="256032" y="12527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Atkins, G., Greszczuk, C. and Thomas, J. (2021) Reforming social care funding: the practical challenges. London: Institute for Government.</a:t>
            </a:r>
            <a:endParaRPr lang="en-US" sz="750" dirty="0"/>
          </a:p>
        </p:txBody>
      </p:sp>
      <p:sp>
        <p:nvSpPr>
          <p:cNvPr id="7" name="Text 5"/>
          <p:cNvSpPr/>
          <p:nvPr/>
        </p:nvSpPr>
        <p:spPr>
          <a:xfrm>
            <a:off x="256032" y="15956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Bhatt, J., Bhatt, A. and Warwick-Booth, L. (2023) Ageism in health and social care: a critical review. Health and Social Care in the Community, 31(2), pp. 401-412.</a:t>
            </a:r>
            <a:endParaRPr lang="en-US" sz="750" dirty="0"/>
          </a:p>
        </p:txBody>
      </p:sp>
      <p:sp>
        <p:nvSpPr>
          <p:cNvPr id="8" name="Text 6"/>
          <p:cNvSpPr/>
          <p:nvPr/>
        </p:nvSpPr>
        <p:spPr>
          <a:xfrm>
            <a:off x="256032" y="19385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Care Quality Commission (2023) The state of health care and adult social care in England 2022/23. Newcastle: CQC.</a:t>
            </a:r>
            <a:endParaRPr lang="en-US" sz="750" dirty="0"/>
          </a:p>
        </p:txBody>
      </p:sp>
      <p:sp>
        <p:nvSpPr>
          <p:cNvPr id="9" name="Text 7"/>
          <p:cNvSpPr/>
          <p:nvPr/>
        </p:nvSpPr>
        <p:spPr>
          <a:xfrm>
            <a:off x="256032" y="22814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Fakoya, O., McCorry, N. and Donnelly, M. (2020) Loneliness and social isolation interventions for older adults: a scoping review. BMC Public Health, 20(1), p. 129.</a:t>
            </a:r>
            <a:endParaRPr lang="en-US" sz="750" dirty="0"/>
          </a:p>
        </p:txBody>
      </p:sp>
      <p:sp>
        <p:nvSpPr>
          <p:cNvPr id="10" name="Text 8"/>
          <p:cNvSpPr/>
          <p:nvPr/>
        </p:nvSpPr>
        <p:spPr>
          <a:xfrm>
            <a:off x="256032" y="26243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Hendriks, I., Meiland, F. and Sitskoorn, M. (2023) The Hogeweyk dementia village: an innovative residential care model. Dementia, 22(1), pp. 45-62.</a:t>
            </a:r>
            <a:endParaRPr lang="en-US" sz="750" dirty="0"/>
          </a:p>
        </p:txBody>
      </p:sp>
      <p:sp>
        <p:nvSpPr>
          <p:cNvPr id="11" name="Text 9"/>
          <p:cNvSpPr/>
          <p:nvPr/>
        </p:nvSpPr>
        <p:spPr>
          <a:xfrm>
            <a:off x="256032" y="29672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Holt-Lunstad, J. (2022) Social isolation and loneliness as medical issues. New England Journal of Medicine, 386(13), pp. 1176-1178.</a:t>
            </a:r>
            <a:endParaRPr lang="en-US" sz="750" dirty="0"/>
          </a:p>
        </p:txBody>
      </p:sp>
      <p:sp>
        <p:nvSpPr>
          <p:cNvPr id="12" name="Text 10"/>
          <p:cNvSpPr/>
          <p:nvPr/>
        </p:nvSpPr>
        <p:spPr>
          <a:xfrm>
            <a:off x="256032" y="33101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Iparraguirre, J.L. (2022) Economics of ageing, Vol. 5: Residential and nursing care. Cham: Palgrave Macmillan.</a:t>
            </a:r>
            <a:endParaRPr lang="en-US" sz="750" dirty="0"/>
          </a:p>
        </p:txBody>
      </p:sp>
      <p:sp>
        <p:nvSpPr>
          <p:cNvPr id="13" name="Text 11"/>
          <p:cNvSpPr/>
          <p:nvPr/>
        </p:nvSpPr>
        <p:spPr>
          <a:xfrm>
            <a:off x="256032" y="36530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The Kings Fund (2023) Social care 360: Funding and expenditure. London: The Kings Fund.</a:t>
            </a:r>
            <a:endParaRPr lang="en-US" sz="750" dirty="0"/>
          </a:p>
        </p:txBody>
      </p:sp>
      <p:sp>
        <p:nvSpPr>
          <p:cNvPr id="14" name="Text 12"/>
          <p:cNvSpPr/>
          <p:nvPr/>
        </p:nvSpPr>
        <p:spPr>
          <a:xfrm>
            <a:off x="256032" y="39959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Lupton, D. and Maslen, S. (2022) Wearable technologies, self-tracking and care of the self. Health Sociology Review, 31(3), pp. 180-195.</a:t>
            </a:r>
            <a:endParaRPr lang="en-US" sz="750" dirty="0"/>
          </a:p>
        </p:txBody>
      </p:sp>
      <p:sp>
        <p:nvSpPr>
          <p:cNvPr id="15" name="Text 13"/>
          <p:cNvSpPr/>
          <p:nvPr/>
        </p:nvSpPr>
        <p:spPr>
          <a:xfrm>
            <a:off x="256032" y="43388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Marmot, M., Allen, J. and Boyce, T. (2022) Health for all: building a fairer society. London: Institute of Health Equity.</a:t>
            </a:r>
            <a:endParaRPr lang="en-US" sz="750" dirty="0"/>
          </a:p>
        </p:txBody>
      </p:sp>
      <p:sp>
        <p:nvSpPr>
          <p:cNvPr id="16" name="Text 14"/>
          <p:cNvSpPr/>
          <p:nvPr/>
        </p:nvSpPr>
        <p:spPr>
          <a:xfrm>
            <a:off x="256032" y="46817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Moriarty, J., Manthorpe, J. and Cornes, M. (2021) Rebuilding a workforce: homecare, social isolation and COVID-19. British Journal of Social Work, 51(5), pp. 1690-1707.</a:t>
            </a:r>
            <a:endParaRPr lang="en-US" sz="750" dirty="0"/>
          </a:p>
        </p:txBody>
      </p:sp>
      <p:sp>
        <p:nvSpPr>
          <p:cNvPr id="18" name="Text 16"/>
          <p:cNvSpPr/>
          <p:nvPr/>
        </p:nvSpPr>
        <p:spPr>
          <a:xfrm>
            <a:off x="4736592" y="5669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NHS England (2023) Digital transformation for adult social care. London: NHS England.</a:t>
            </a:r>
            <a:endParaRPr lang="en-US" sz="750" dirty="0"/>
          </a:p>
        </p:txBody>
      </p:sp>
      <p:sp>
        <p:nvSpPr>
          <p:cNvPr id="19" name="Text 17"/>
          <p:cNvSpPr/>
          <p:nvPr/>
        </p:nvSpPr>
        <p:spPr>
          <a:xfrm>
            <a:off x="4736592" y="9098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ONS (2023) Overview of the UK population: 2023. Newport: Office for National Statistics.</a:t>
            </a:r>
            <a:endParaRPr lang="en-US" sz="750" dirty="0"/>
          </a:p>
        </p:txBody>
      </p:sp>
      <p:sp>
        <p:nvSpPr>
          <p:cNvPr id="20" name="Text 18"/>
          <p:cNvSpPr/>
          <p:nvPr/>
        </p:nvSpPr>
        <p:spPr>
          <a:xfrm>
            <a:off x="4736592" y="12527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Piolatto, M., Bianchi, F. and Rota, M. (2023) Social activity and loneliness in nursing home residents: systematic review. Ageing and Society, 43(6), pp. 1284-1307.</a:t>
            </a:r>
            <a:endParaRPr lang="en-US" sz="750" dirty="0"/>
          </a:p>
        </p:txBody>
      </p:sp>
      <p:sp>
        <p:nvSpPr>
          <p:cNvPr id="21" name="Text 19"/>
          <p:cNvSpPr/>
          <p:nvPr/>
        </p:nvSpPr>
        <p:spPr>
          <a:xfrm>
            <a:off x="4736592" y="15956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Sharkey, A. and Sharkey, N. (2021) Granny and the robots revisited: ethical issues in robot care for the elderly. Ethics and Information Technology, 23(4), pp. 769-781.</a:t>
            </a:r>
            <a:endParaRPr lang="en-US" sz="750" dirty="0"/>
          </a:p>
        </p:txBody>
      </p:sp>
      <p:sp>
        <p:nvSpPr>
          <p:cNvPr id="22" name="Text 20"/>
          <p:cNvSpPr/>
          <p:nvPr/>
        </p:nvSpPr>
        <p:spPr>
          <a:xfrm>
            <a:off x="4736592" y="19385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Sharman, S., Edwards, L. and Hawkins, J. (2022) Social prescribing to reduce loneliness in older adults in residential care. Journal of Public Health, 44(3), pp. 627-635.</a:t>
            </a:r>
            <a:endParaRPr lang="en-US" sz="750" dirty="0"/>
          </a:p>
        </p:txBody>
      </p:sp>
      <p:sp>
        <p:nvSpPr>
          <p:cNvPr id="23" name="Text 21"/>
          <p:cNvSpPr/>
          <p:nvPr/>
        </p:nvSpPr>
        <p:spPr>
          <a:xfrm>
            <a:off x="4736592" y="22814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Siette, J., Dodds, L. and Jorgensen, M. (2021) Effect of videoconferencing interventions on loneliness among aged care residents: RCT. BMJ Open, 11(4), e042837.</a:t>
            </a:r>
            <a:endParaRPr lang="en-US" sz="750" dirty="0"/>
          </a:p>
        </p:txBody>
      </p:sp>
      <p:sp>
        <p:nvSpPr>
          <p:cNvPr id="24" name="Text 22"/>
          <p:cNvSpPr/>
          <p:nvPr/>
        </p:nvSpPr>
        <p:spPr>
          <a:xfrm>
            <a:off x="4736592" y="26243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Simons, G., Thompson, A. and Dent, E. (2022) Identity, continuity and the transition to residential care: a qualitative synthesis. Ageing and Society, 42(8), pp. 1882-1901.</a:t>
            </a:r>
            <a:endParaRPr lang="en-US" sz="750" dirty="0"/>
          </a:p>
        </p:txBody>
      </p:sp>
      <p:sp>
        <p:nvSpPr>
          <p:cNvPr id="25" name="Text 23"/>
          <p:cNvSpPr/>
          <p:nvPr/>
        </p:nvSpPr>
        <p:spPr>
          <a:xfrm>
            <a:off x="4736592" y="29672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Skills for Care (2023) The state of the adult social care sector and workforce in England. Leeds: Skills for Care.</a:t>
            </a:r>
            <a:endParaRPr lang="en-US" sz="750" dirty="0"/>
          </a:p>
        </p:txBody>
      </p:sp>
      <p:sp>
        <p:nvSpPr>
          <p:cNvPr id="26" name="Text 24"/>
          <p:cNvSpPr/>
          <p:nvPr/>
        </p:nvSpPr>
        <p:spPr>
          <a:xfrm>
            <a:off x="4736592" y="33101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Sleeman, K., de Bienassis, K. and Gomes, B. (2021) Palliative care as an essential component of universal health coverage. EClinicalMedicine, 34, p. 100828.</a:t>
            </a:r>
            <a:endParaRPr lang="en-US" sz="750" dirty="0"/>
          </a:p>
        </p:txBody>
      </p:sp>
      <p:sp>
        <p:nvSpPr>
          <p:cNvPr id="27" name="Text 25"/>
          <p:cNvSpPr/>
          <p:nvPr/>
        </p:nvSpPr>
        <p:spPr>
          <a:xfrm>
            <a:off x="4736592" y="36530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Sommerlad, A., Kivimaki, M. and Hinton, L. (2021) Social relationships and risk of dementia: evidence from the UK Biobank. Alzheimers and Dementia, 17(10), pp. 1674-1685.</a:t>
            </a:r>
            <a:endParaRPr lang="en-US" sz="750" dirty="0"/>
          </a:p>
        </p:txBody>
      </p:sp>
      <p:sp>
        <p:nvSpPr>
          <p:cNvPr id="28" name="Text 26"/>
          <p:cNvSpPr/>
          <p:nvPr/>
        </p:nvSpPr>
        <p:spPr>
          <a:xfrm>
            <a:off x="4736592" y="39959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Springate, I. and Bhanu, C. (2022) Intergenerational programmes in care homes: a systematic review. Quality in Ageing and Older Adults, 23(4), pp. 112-129.</a:t>
            </a:r>
            <a:endParaRPr lang="en-US" sz="750" dirty="0"/>
          </a:p>
        </p:txBody>
      </p:sp>
      <p:sp>
        <p:nvSpPr>
          <p:cNvPr id="29" name="Text 27"/>
          <p:cNvSpPr/>
          <p:nvPr/>
        </p:nvSpPr>
        <p:spPr>
          <a:xfrm>
            <a:off x="4736592" y="43388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Wada, K., Shibata, T. and Musha, T. (2022) Robot therapy for residents in care houses. International Journal of Social Robotics, 14(3), pp. 871-882.</a:t>
            </a:r>
            <a:endParaRPr lang="en-US" sz="750" dirty="0"/>
          </a:p>
        </p:txBody>
      </p:sp>
      <p:sp>
        <p:nvSpPr>
          <p:cNvPr id="30" name="Text 28"/>
          <p:cNvSpPr/>
          <p:nvPr/>
        </p:nvSpPr>
        <p:spPr>
          <a:xfrm>
            <a:off x="4736592" y="4681728"/>
            <a:ext cx="4315968" cy="310896"/>
          </a:xfrm>
          <a:prstGeom prst="rect">
            <a:avLst/>
          </a:prstGeom>
          <a:noFill/>
          <a:ln/>
        </p:spPr>
        <p:txBody>
          <a:bodyPr wrap="square" lIns="0" tIns="0" rIns="0" bIns="0" rtlCol="0" anchor="ctr"/>
          <a:lstStyle/>
          <a:p>
            <a:pPr marL="0" indent="0">
              <a:buNone/>
            </a:pPr>
            <a:r>
              <a:rPr lang="en-US" sz="750" dirty="0">
                <a:solidFill>
                  <a:srgbClr val="1A3C34"/>
                </a:solidFill>
                <a:latin typeface="Calibri" pitchFamily="34" charset="0"/>
                <a:ea typeface="Calibri" pitchFamily="34" charset="-122"/>
                <a:cs typeface="Calibri" pitchFamily="34" charset="-120"/>
              </a:rPr>
              <a:t>World Health Organization (2021) Global report on ageism. Geneva: WHO.</a:t>
            </a:r>
            <a:endParaRPr lang="en-US" sz="7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472</TotalTime>
  <Words>3664</Words>
  <Application>Microsoft Office PowerPoint</Application>
  <PresentationFormat>On-screen Show (16:9)</PresentationFormat>
  <Paragraphs>241</Paragraphs>
  <Slides>17</Slides>
  <Notes>17</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Cambria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Isolation and the Role of Care Homes</dc:title>
  <dc:subject>PptxGenJS Presentation</dc:subject>
  <dc:creator>HP 1040 G7</dc:creator>
  <cp:lastModifiedBy>Adedeji Adelaja</cp:lastModifiedBy>
  <cp:revision>12</cp:revision>
  <dcterms:created xsi:type="dcterms:W3CDTF">2026-06-13T16:37:17Z</dcterms:created>
  <dcterms:modified xsi:type="dcterms:W3CDTF">2026-06-25T10:21:11Z</dcterms:modified>
</cp:coreProperties>
</file>