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4.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5.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6.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7.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18.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19.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8" r:id="rId1"/>
  </p:sldMasterIdLst>
  <p:notesMasterIdLst>
    <p:notesMasterId r:id="rId22"/>
  </p:notesMasterIdLst>
  <p:sldIdLst>
    <p:sldId id="256" r:id="rId2"/>
    <p:sldId id="257" r:id="rId3"/>
    <p:sldId id="258" r:id="rId4"/>
    <p:sldId id="259" r:id="rId5"/>
    <p:sldId id="272" r:id="rId6"/>
    <p:sldId id="273" r:id="rId7"/>
    <p:sldId id="274" r:id="rId8"/>
    <p:sldId id="275" r:id="rId9"/>
    <p:sldId id="260" r:id="rId10"/>
    <p:sldId id="262" r:id="rId11"/>
    <p:sldId id="263" r:id="rId12"/>
    <p:sldId id="264" r:id="rId13"/>
    <p:sldId id="265" r:id="rId14"/>
    <p:sldId id="266" r:id="rId15"/>
    <p:sldId id="271" r:id="rId16"/>
    <p:sldId id="267" r:id="rId17"/>
    <p:sldId id="268" r:id="rId18"/>
    <p:sldId id="269" r:id="rId19"/>
    <p:sldId id="270" r:id="rId20"/>
    <p:sldId id="261"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9885" autoAdjust="0"/>
  </p:normalViewPr>
  <p:slideViewPr>
    <p:cSldViewPr snapToGrid="0">
      <p:cViewPr varScale="1">
        <p:scale>
          <a:sx n="66" d="100"/>
          <a:sy n="66" d="100"/>
        </p:scale>
        <p:origin x="1330" y="4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_rels/data12.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12.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icontext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dgm:fillClrLst>
    <dgm:linClrLst meth="repeat">
      <a:schemeClr val="lt1">
        <a:alpha val="0"/>
      </a:schemeClr>
    </dgm:linClrLst>
    <dgm:effectClrLst/>
    <dgm:txLinClrLst/>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14BF65-918D-4BA7-9D56-FAA2C18BC52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D05371F-EA25-4A77-9D10-5C1B1B9F47D5}">
      <dgm:prSet custT="1"/>
      <dgm:spPr/>
      <dgm:t>
        <a:bodyPr/>
        <a:lstStyle/>
        <a:p>
          <a:r>
            <a:rPr lang="en-US" sz="1800" dirty="0"/>
            <a:t>Purpose: To assess the effectiveness of care systems in supporting older adults in the UK and enabling them.</a:t>
          </a:r>
        </a:p>
      </dgm:t>
    </dgm:pt>
    <dgm:pt modelId="{D62A063E-15E3-420D-8EC1-ADFC98E4B8F5}" type="parTrans" cxnId="{0B26A7F1-5DB7-4C52-B9A4-186E33D18489}">
      <dgm:prSet/>
      <dgm:spPr/>
      <dgm:t>
        <a:bodyPr/>
        <a:lstStyle/>
        <a:p>
          <a:endParaRPr lang="en-US" sz="2000"/>
        </a:p>
      </dgm:t>
    </dgm:pt>
    <dgm:pt modelId="{BD0AA5C9-96AD-4BBD-82DE-93C406674DCF}" type="sibTrans" cxnId="{0B26A7F1-5DB7-4C52-B9A4-186E33D18489}">
      <dgm:prSet/>
      <dgm:spPr/>
      <dgm:t>
        <a:bodyPr/>
        <a:lstStyle/>
        <a:p>
          <a:endParaRPr lang="en-US" sz="2000"/>
        </a:p>
      </dgm:t>
    </dgm:pt>
    <dgm:pt modelId="{AF3DA3DC-B1AE-4F96-9ABF-9662C7100097}">
      <dgm:prSet custT="1"/>
      <dgm:spPr/>
      <dgm:t>
        <a:bodyPr/>
        <a:lstStyle/>
        <a:p>
          <a:r>
            <a:rPr lang="en-US" sz="1800" dirty="0"/>
            <a:t>Definition: Ageing is the biological, psychological and social change throughout the life course (WHO, 2025).</a:t>
          </a:r>
        </a:p>
      </dgm:t>
    </dgm:pt>
    <dgm:pt modelId="{2EBA53DB-4F53-4F6E-9E92-3B2AF5D00504}" type="parTrans" cxnId="{42FC5822-74B9-4A03-B9A7-34C41C46AAD8}">
      <dgm:prSet/>
      <dgm:spPr/>
      <dgm:t>
        <a:bodyPr/>
        <a:lstStyle/>
        <a:p>
          <a:endParaRPr lang="en-US" sz="2000"/>
        </a:p>
      </dgm:t>
    </dgm:pt>
    <dgm:pt modelId="{26F93DA8-9F16-440E-BE73-E907A4C599AB}" type="sibTrans" cxnId="{42FC5822-74B9-4A03-B9A7-34C41C46AAD8}">
      <dgm:prSet/>
      <dgm:spPr/>
      <dgm:t>
        <a:bodyPr/>
        <a:lstStyle/>
        <a:p>
          <a:endParaRPr lang="en-US" sz="2000"/>
        </a:p>
      </dgm:t>
    </dgm:pt>
    <dgm:pt modelId="{E1EC7B9E-C321-4D8A-A3F0-AD0112CD2179}">
      <dgm:prSet custT="1"/>
      <dgm:spPr/>
      <dgm:t>
        <a:bodyPr/>
        <a:lstStyle/>
        <a:p>
          <a:r>
            <a:rPr lang="en-US" sz="1800"/>
            <a:t>Biological ageing theories:</a:t>
          </a:r>
        </a:p>
      </dgm:t>
    </dgm:pt>
    <dgm:pt modelId="{619C300F-1398-4356-8AB2-5CCC25A2D666}" type="parTrans" cxnId="{D6AEBABE-8460-42E3-9F5C-5A90DC5417ED}">
      <dgm:prSet/>
      <dgm:spPr/>
      <dgm:t>
        <a:bodyPr/>
        <a:lstStyle/>
        <a:p>
          <a:endParaRPr lang="en-US" sz="2000"/>
        </a:p>
      </dgm:t>
    </dgm:pt>
    <dgm:pt modelId="{F6346EF1-074D-4065-9146-3E125377B34D}" type="sibTrans" cxnId="{D6AEBABE-8460-42E3-9F5C-5A90DC5417ED}">
      <dgm:prSet/>
      <dgm:spPr/>
      <dgm:t>
        <a:bodyPr/>
        <a:lstStyle/>
        <a:p>
          <a:endParaRPr lang="en-US" sz="2000"/>
        </a:p>
      </dgm:t>
    </dgm:pt>
    <dgm:pt modelId="{53A602C8-F9E7-4E7B-B624-4FB29FB227B7}">
      <dgm:prSet custT="1"/>
      <dgm:spPr/>
      <dgm:t>
        <a:bodyPr/>
        <a:lstStyle/>
        <a:p>
          <a:r>
            <a:rPr lang="en-US" sz="1400"/>
            <a:t>Genetic programming theory (Magalhães, 2025)</a:t>
          </a:r>
        </a:p>
      </dgm:t>
    </dgm:pt>
    <dgm:pt modelId="{E285EB42-37DF-49B7-8940-23F4F3D76E6F}" type="parTrans" cxnId="{ADB0A6C1-5D6E-426A-8DFF-3E1AC0399948}">
      <dgm:prSet/>
      <dgm:spPr/>
      <dgm:t>
        <a:bodyPr/>
        <a:lstStyle/>
        <a:p>
          <a:endParaRPr lang="en-US" sz="2000"/>
        </a:p>
      </dgm:t>
    </dgm:pt>
    <dgm:pt modelId="{75CC713A-FF5D-4ED6-8B56-FE4415A64561}" type="sibTrans" cxnId="{ADB0A6C1-5D6E-426A-8DFF-3E1AC0399948}">
      <dgm:prSet/>
      <dgm:spPr/>
      <dgm:t>
        <a:bodyPr/>
        <a:lstStyle/>
        <a:p>
          <a:endParaRPr lang="en-US" sz="2000"/>
        </a:p>
      </dgm:t>
    </dgm:pt>
    <dgm:pt modelId="{1EB72DC1-0DC0-4008-B94A-E0EB9B4DECAC}">
      <dgm:prSet custT="1"/>
      <dgm:spPr/>
      <dgm:t>
        <a:bodyPr/>
        <a:lstStyle/>
        <a:p>
          <a:r>
            <a:rPr lang="en-US" sz="1400"/>
            <a:t>Wear-and-tear theory (Ameen and Taqa, 2024).</a:t>
          </a:r>
        </a:p>
      </dgm:t>
    </dgm:pt>
    <dgm:pt modelId="{95144C21-4C4B-40E1-8774-821E56744B48}" type="parTrans" cxnId="{F7C1DCB2-F82C-4F3A-8B08-28D4373C483E}">
      <dgm:prSet/>
      <dgm:spPr/>
      <dgm:t>
        <a:bodyPr/>
        <a:lstStyle/>
        <a:p>
          <a:endParaRPr lang="en-US" sz="2000"/>
        </a:p>
      </dgm:t>
    </dgm:pt>
    <dgm:pt modelId="{ABA5C13C-EF0A-4C73-8A28-7F1A0EAEEDDA}" type="sibTrans" cxnId="{F7C1DCB2-F82C-4F3A-8B08-28D4373C483E}">
      <dgm:prSet/>
      <dgm:spPr/>
      <dgm:t>
        <a:bodyPr/>
        <a:lstStyle/>
        <a:p>
          <a:endParaRPr lang="en-US" sz="2000"/>
        </a:p>
      </dgm:t>
    </dgm:pt>
    <dgm:pt modelId="{7E8F2AFE-8AF9-471E-9664-FA0C78951DB8}">
      <dgm:prSet custT="1"/>
      <dgm:spPr/>
      <dgm:t>
        <a:bodyPr/>
        <a:lstStyle/>
        <a:p>
          <a:r>
            <a:rPr lang="en-US" sz="1800"/>
            <a:t>This presentation will focus on:</a:t>
          </a:r>
        </a:p>
      </dgm:t>
    </dgm:pt>
    <dgm:pt modelId="{5DE7584C-AC5F-4F2A-8707-18C5530F5F1F}" type="parTrans" cxnId="{7549D867-4038-4626-BB75-0FB6FC855FA6}">
      <dgm:prSet/>
      <dgm:spPr/>
      <dgm:t>
        <a:bodyPr/>
        <a:lstStyle/>
        <a:p>
          <a:endParaRPr lang="en-US" sz="2000"/>
        </a:p>
      </dgm:t>
    </dgm:pt>
    <dgm:pt modelId="{F24D3276-2542-486E-90BE-88AF02C2AFF4}" type="sibTrans" cxnId="{7549D867-4038-4626-BB75-0FB6FC855FA6}">
      <dgm:prSet/>
      <dgm:spPr/>
      <dgm:t>
        <a:bodyPr/>
        <a:lstStyle/>
        <a:p>
          <a:endParaRPr lang="en-US" sz="2000"/>
        </a:p>
      </dgm:t>
    </dgm:pt>
    <dgm:pt modelId="{12F83A8A-CC46-427F-8FEE-94AB35D25815}">
      <dgm:prSet custT="1"/>
      <dgm:spPr/>
      <dgm:t>
        <a:bodyPr/>
        <a:lstStyle/>
        <a:p>
          <a:r>
            <a:rPr lang="en-US" sz="1400"/>
            <a:t>Care provision evaluation</a:t>
          </a:r>
        </a:p>
      </dgm:t>
    </dgm:pt>
    <dgm:pt modelId="{F28754C9-1830-4C66-A84E-CD4F678B45F6}" type="parTrans" cxnId="{929D6D37-539B-44AE-A03C-096A20E8DD3F}">
      <dgm:prSet/>
      <dgm:spPr/>
      <dgm:t>
        <a:bodyPr/>
        <a:lstStyle/>
        <a:p>
          <a:endParaRPr lang="en-US" sz="2000"/>
        </a:p>
      </dgm:t>
    </dgm:pt>
    <dgm:pt modelId="{16951874-9341-4586-B1BC-8353AE24D05E}" type="sibTrans" cxnId="{929D6D37-539B-44AE-A03C-096A20E8DD3F}">
      <dgm:prSet/>
      <dgm:spPr/>
      <dgm:t>
        <a:bodyPr/>
        <a:lstStyle/>
        <a:p>
          <a:endParaRPr lang="en-US" sz="2000"/>
        </a:p>
      </dgm:t>
    </dgm:pt>
    <dgm:pt modelId="{222A217F-0475-436C-83A0-E65940156D65}">
      <dgm:prSet custT="1"/>
      <dgm:spPr/>
      <dgm:t>
        <a:bodyPr/>
        <a:lstStyle/>
        <a:p>
          <a:r>
            <a:rPr lang="en-US" sz="1400"/>
            <a:t>Ageing theories</a:t>
          </a:r>
        </a:p>
      </dgm:t>
    </dgm:pt>
    <dgm:pt modelId="{16BEA433-01A5-452A-B3D3-4A270165EF05}" type="parTrans" cxnId="{3872C120-8D30-467C-89A3-70D9CCA56689}">
      <dgm:prSet/>
      <dgm:spPr/>
      <dgm:t>
        <a:bodyPr/>
        <a:lstStyle/>
        <a:p>
          <a:endParaRPr lang="en-US" sz="2000"/>
        </a:p>
      </dgm:t>
    </dgm:pt>
    <dgm:pt modelId="{A14AD07B-3F5D-4148-BA00-4FDC6207D4D4}" type="sibTrans" cxnId="{3872C120-8D30-467C-89A3-70D9CCA56689}">
      <dgm:prSet/>
      <dgm:spPr/>
      <dgm:t>
        <a:bodyPr/>
        <a:lstStyle/>
        <a:p>
          <a:endParaRPr lang="en-US" sz="2000"/>
        </a:p>
      </dgm:t>
    </dgm:pt>
    <dgm:pt modelId="{94544AD2-10A1-468B-93EB-0B1379EACBF4}">
      <dgm:prSet custT="1"/>
      <dgm:spPr/>
      <dgm:t>
        <a:bodyPr/>
        <a:lstStyle/>
        <a:p>
          <a:r>
            <a:rPr lang="en-US" sz="1400"/>
            <a:t>Policy and legislation</a:t>
          </a:r>
        </a:p>
      </dgm:t>
    </dgm:pt>
    <dgm:pt modelId="{1862A206-C17A-44D3-A09F-856CDFE6472E}" type="parTrans" cxnId="{AED8C7F5-BE52-41BB-9AC8-B7B40EB497B8}">
      <dgm:prSet/>
      <dgm:spPr/>
      <dgm:t>
        <a:bodyPr/>
        <a:lstStyle/>
        <a:p>
          <a:endParaRPr lang="en-US" sz="2000"/>
        </a:p>
      </dgm:t>
    </dgm:pt>
    <dgm:pt modelId="{1AB08920-07DD-4C3D-9920-83FC8575F31D}" type="sibTrans" cxnId="{AED8C7F5-BE52-41BB-9AC8-B7B40EB497B8}">
      <dgm:prSet/>
      <dgm:spPr/>
      <dgm:t>
        <a:bodyPr/>
        <a:lstStyle/>
        <a:p>
          <a:endParaRPr lang="en-US" sz="2000"/>
        </a:p>
      </dgm:t>
    </dgm:pt>
    <dgm:pt modelId="{FFE6B8C2-5F7E-40B3-BBBB-F15FD47CF813}">
      <dgm:prSet custT="1"/>
      <dgm:spPr/>
      <dgm:t>
        <a:bodyPr/>
        <a:lstStyle/>
        <a:p>
          <a:r>
            <a:rPr lang="en-US" sz="1400" dirty="0"/>
            <a:t>Technology in care</a:t>
          </a:r>
        </a:p>
      </dgm:t>
    </dgm:pt>
    <dgm:pt modelId="{63D97BD5-C68D-46D8-BAEC-F4B0B7FDFD02}" type="parTrans" cxnId="{5BA495F3-1260-483F-A1D7-A19090A6F204}">
      <dgm:prSet/>
      <dgm:spPr/>
      <dgm:t>
        <a:bodyPr/>
        <a:lstStyle/>
        <a:p>
          <a:endParaRPr lang="en-US" sz="2000"/>
        </a:p>
      </dgm:t>
    </dgm:pt>
    <dgm:pt modelId="{1467AB7D-DCF6-4110-A113-10A2BB13EFF5}" type="sibTrans" cxnId="{5BA495F3-1260-483F-A1D7-A19090A6F204}">
      <dgm:prSet/>
      <dgm:spPr/>
      <dgm:t>
        <a:bodyPr/>
        <a:lstStyle/>
        <a:p>
          <a:endParaRPr lang="en-US" sz="2000"/>
        </a:p>
      </dgm:t>
    </dgm:pt>
    <dgm:pt modelId="{C4402F7E-8B28-498A-9F0B-38DA5745D7C2}">
      <dgm:prSet custT="1"/>
      <dgm:spPr/>
      <dgm:t>
        <a:bodyPr/>
        <a:lstStyle/>
        <a:p>
          <a:r>
            <a:rPr lang="en-US" sz="1400"/>
            <a:t>Cases and recommendations.</a:t>
          </a:r>
        </a:p>
      </dgm:t>
    </dgm:pt>
    <dgm:pt modelId="{A0DC3921-2564-4E6B-B152-15AC0A996BE0}" type="parTrans" cxnId="{853932B5-CD35-4BA8-B5A5-72840604B0CD}">
      <dgm:prSet/>
      <dgm:spPr/>
      <dgm:t>
        <a:bodyPr/>
        <a:lstStyle/>
        <a:p>
          <a:endParaRPr lang="en-US" sz="2000"/>
        </a:p>
      </dgm:t>
    </dgm:pt>
    <dgm:pt modelId="{57438024-FF1C-4E6E-B6E2-3FCD527C42E6}" type="sibTrans" cxnId="{853932B5-CD35-4BA8-B5A5-72840604B0CD}">
      <dgm:prSet/>
      <dgm:spPr/>
      <dgm:t>
        <a:bodyPr/>
        <a:lstStyle/>
        <a:p>
          <a:endParaRPr lang="en-US" sz="2000"/>
        </a:p>
      </dgm:t>
    </dgm:pt>
    <dgm:pt modelId="{A3FA85A9-876A-4B02-BA69-F072F56F70F5}" type="pres">
      <dgm:prSet presAssocID="{8F14BF65-918D-4BA7-9D56-FAA2C18BC524}" presName="linear" presStyleCnt="0">
        <dgm:presLayoutVars>
          <dgm:animLvl val="lvl"/>
          <dgm:resizeHandles val="exact"/>
        </dgm:presLayoutVars>
      </dgm:prSet>
      <dgm:spPr/>
    </dgm:pt>
    <dgm:pt modelId="{B789CADE-10EB-473D-9289-8B1136E08AB3}" type="pres">
      <dgm:prSet presAssocID="{FD05371F-EA25-4A77-9D10-5C1B1B9F47D5}" presName="parentText" presStyleLbl="node1" presStyleIdx="0" presStyleCnt="4">
        <dgm:presLayoutVars>
          <dgm:chMax val="0"/>
          <dgm:bulletEnabled val="1"/>
        </dgm:presLayoutVars>
      </dgm:prSet>
      <dgm:spPr/>
    </dgm:pt>
    <dgm:pt modelId="{06731B82-8DC5-473B-83C5-CF4F59366352}" type="pres">
      <dgm:prSet presAssocID="{BD0AA5C9-96AD-4BBD-82DE-93C406674DCF}" presName="spacer" presStyleCnt="0"/>
      <dgm:spPr/>
    </dgm:pt>
    <dgm:pt modelId="{1BB58CCA-84D0-4751-AA8F-9B213FEB7596}" type="pres">
      <dgm:prSet presAssocID="{AF3DA3DC-B1AE-4F96-9ABF-9662C7100097}" presName="parentText" presStyleLbl="node1" presStyleIdx="1" presStyleCnt="4">
        <dgm:presLayoutVars>
          <dgm:chMax val="0"/>
          <dgm:bulletEnabled val="1"/>
        </dgm:presLayoutVars>
      </dgm:prSet>
      <dgm:spPr/>
    </dgm:pt>
    <dgm:pt modelId="{2B9EF15B-69B0-448C-BF85-4348145345C8}" type="pres">
      <dgm:prSet presAssocID="{26F93DA8-9F16-440E-BE73-E907A4C599AB}" presName="spacer" presStyleCnt="0"/>
      <dgm:spPr/>
    </dgm:pt>
    <dgm:pt modelId="{2DA7FC9D-7014-4DA5-91A6-E009737C16DB}" type="pres">
      <dgm:prSet presAssocID="{E1EC7B9E-C321-4D8A-A3F0-AD0112CD2179}" presName="parentText" presStyleLbl="node1" presStyleIdx="2" presStyleCnt="4">
        <dgm:presLayoutVars>
          <dgm:chMax val="0"/>
          <dgm:bulletEnabled val="1"/>
        </dgm:presLayoutVars>
      </dgm:prSet>
      <dgm:spPr/>
    </dgm:pt>
    <dgm:pt modelId="{538EEBBA-2113-48C2-85B6-924D66C2CDEC}" type="pres">
      <dgm:prSet presAssocID="{E1EC7B9E-C321-4D8A-A3F0-AD0112CD2179}" presName="childText" presStyleLbl="revTx" presStyleIdx="0" presStyleCnt="2">
        <dgm:presLayoutVars>
          <dgm:bulletEnabled val="1"/>
        </dgm:presLayoutVars>
      </dgm:prSet>
      <dgm:spPr/>
    </dgm:pt>
    <dgm:pt modelId="{C1703FC3-B882-4600-A39D-07C45DC01CA6}" type="pres">
      <dgm:prSet presAssocID="{7E8F2AFE-8AF9-471E-9664-FA0C78951DB8}" presName="parentText" presStyleLbl="node1" presStyleIdx="3" presStyleCnt="4">
        <dgm:presLayoutVars>
          <dgm:chMax val="0"/>
          <dgm:bulletEnabled val="1"/>
        </dgm:presLayoutVars>
      </dgm:prSet>
      <dgm:spPr/>
    </dgm:pt>
    <dgm:pt modelId="{AAD89FAD-3594-422C-877A-C7ED6B2073B7}" type="pres">
      <dgm:prSet presAssocID="{7E8F2AFE-8AF9-471E-9664-FA0C78951DB8}" presName="childText" presStyleLbl="revTx" presStyleIdx="1" presStyleCnt="2">
        <dgm:presLayoutVars>
          <dgm:bulletEnabled val="1"/>
        </dgm:presLayoutVars>
      </dgm:prSet>
      <dgm:spPr/>
    </dgm:pt>
  </dgm:ptLst>
  <dgm:cxnLst>
    <dgm:cxn modelId="{7721731D-113F-43E2-8228-796947E06757}" type="presOf" srcId="{FD05371F-EA25-4A77-9D10-5C1B1B9F47D5}" destId="{B789CADE-10EB-473D-9289-8B1136E08AB3}" srcOrd="0" destOrd="0" presId="urn:microsoft.com/office/officeart/2005/8/layout/vList2"/>
    <dgm:cxn modelId="{3872C120-8D30-467C-89A3-70D9CCA56689}" srcId="{7E8F2AFE-8AF9-471E-9664-FA0C78951DB8}" destId="{222A217F-0475-436C-83A0-E65940156D65}" srcOrd="1" destOrd="0" parTransId="{16BEA433-01A5-452A-B3D3-4A270165EF05}" sibTransId="{A14AD07B-3F5D-4148-BA00-4FDC6207D4D4}"/>
    <dgm:cxn modelId="{42FC5822-74B9-4A03-B9A7-34C41C46AAD8}" srcId="{8F14BF65-918D-4BA7-9D56-FAA2C18BC524}" destId="{AF3DA3DC-B1AE-4F96-9ABF-9662C7100097}" srcOrd="1" destOrd="0" parTransId="{2EBA53DB-4F53-4F6E-9E92-3B2AF5D00504}" sibTransId="{26F93DA8-9F16-440E-BE73-E907A4C599AB}"/>
    <dgm:cxn modelId="{CE358C34-C105-48A1-93B9-69552F600997}" type="presOf" srcId="{E1EC7B9E-C321-4D8A-A3F0-AD0112CD2179}" destId="{2DA7FC9D-7014-4DA5-91A6-E009737C16DB}" srcOrd="0" destOrd="0" presId="urn:microsoft.com/office/officeart/2005/8/layout/vList2"/>
    <dgm:cxn modelId="{929D6D37-539B-44AE-A03C-096A20E8DD3F}" srcId="{7E8F2AFE-8AF9-471E-9664-FA0C78951DB8}" destId="{12F83A8A-CC46-427F-8FEE-94AB35D25815}" srcOrd="0" destOrd="0" parTransId="{F28754C9-1830-4C66-A84E-CD4F678B45F6}" sibTransId="{16951874-9341-4586-B1BC-8353AE24D05E}"/>
    <dgm:cxn modelId="{F653A13E-29B5-44ED-9A28-ED0A99831CA6}" type="presOf" srcId="{12F83A8A-CC46-427F-8FEE-94AB35D25815}" destId="{AAD89FAD-3594-422C-877A-C7ED6B2073B7}" srcOrd="0" destOrd="0" presId="urn:microsoft.com/office/officeart/2005/8/layout/vList2"/>
    <dgm:cxn modelId="{C02D9B5E-5735-4DB6-B883-23604663DFFC}" type="presOf" srcId="{FFE6B8C2-5F7E-40B3-BBBB-F15FD47CF813}" destId="{AAD89FAD-3594-422C-877A-C7ED6B2073B7}" srcOrd="0" destOrd="3" presId="urn:microsoft.com/office/officeart/2005/8/layout/vList2"/>
    <dgm:cxn modelId="{4214835F-28B9-4BF4-9DFA-3CDE58F3AE4F}" type="presOf" srcId="{1EB72DC1-0DC0-4008-B94A-E0EB9B4DECAC}" destId="{538EEBBA-2113-48C2-85B6-924D66C2CDEC}" srcOrd="0" destOrd="1" presId="urn:microsoft.com/office/officeart/2005/8/layout/vList2"/>
    <dgm:cxn modelId="{1E0BC45F-9023-4831-B8AC-B38CD20D088B}" type="presOf" srcId="{8F14BF65-918D-4BA7-9D56-FAA2C18BC524}" destId="{A3FA85A9-876A-4B02-BA69-F072F56F70F5}" srcOrd="0" destOrd="0" presId="urn:microsoft.com/office/officeart/2005/8/layout/vList2"/>
    <dgm:cxn modelId="{7549D867-4038-4626-BB75-0FB6FC855FA6}" srcId="{8F14BF65-918D-4BA7-9D56-FAA2C18BC524}" destId="{7E8F2AFE-8AF9-471E-9664-FA0C78951DB8}" srcOrd="3" destOrd="0" parTransId="{5DE7584C-AC5F-4F2A-8707-18C5530F5F1F}" sibTransId="{F24D3276-2542-486E-90BE-88AF02C2AFF4}"/>
    <dgm:cxn modelId="{E3E91169-58C0-41F8-8C1E-98EB9064DE04}" type="presOf" srcId="{C4402F7E-8B28-498A-9F0B-38DA5745D7C2}" destId="{AAD89FAD-3594-422C-877A-C7ED6B2073B7}" srcOrd="0" destOrd="4" presId="urn:microsoft.com/office/officeart/2005/8/layout/vList2"/>
    <dgm:cxn modelId="{7473827A-C8F5-459B-8604-94EDB940270C}" type="presOf" srcId="{53A602C8-F9E7-4E7B-B624-4FB29FB227B7}" destId="{538EEBBA-2113-48C2-85B6-924D66C2CDEC}" srcOrd="0" destOrd="0" presId="urn:microsoft.com/office/officeart/2005/8/layout/vList2"/>
    <dgm:cxn modelId="{D0292886-A239-4E59-B924-7902A98B61CC}" type="presOf" srcId="{AF3DA3DC-B1AE-4F96-9ABF-9662C7100097}" destId="{1BB58CCA-84D0-4751-AA8F-9B213FEB7596}" srcOrd="0" destOrd="0" presId="urn:microsoft.com/office/officeart/2005/8/layout/vList2"/>
    <dgm:cxn modelId="{F0AF788B-B65F-4B98-AF07-D0BC9F36C16A}" type="presOf" srcId="{222A217F-0475-436C-83A0-E65940156D65}" destId="{AAD89FAD-3594-422C-877A-C7ED6B2073B7}" srcOrd="0" destOrd="1" presId="urn:microsoft.com/office/officeart/2005/8/layout/vList2"/>
    <dgm:cxn modelId="{ABDDFA9B-75EB-4E44-980C-9CAC6D688BAF}" type="presOf" srcId="{94544AD2-10A1-468B-93EB-0B1379EACBF4}" destId="{AAD89FAD-3594-422C-877A-C7ED6B2073B7}" srcOrd="0" destOrd="2" presId="urn:microsoft.com/office/officeart/2005/8/layout/vList2"/>
    <dgm:cxn modelId="{D7F5A2B1-F0CA-42E0-8115-33512CD1BE04}" type="presOf" srcId="{7E8F2AFE-8AF9-471E-9664-FA0C78951DB8}" destId="{C1703FC3-B882-4600-A39D-07C45DC01CA6}" srcOrd="0" destOrd="0" presId="urn:microsoft.com/office/officeart/2005/8/layout/vList2"/>
    <dgm:cxn modelId="{F7C1DCB2-F82C-4F3A-8B08-28D4373C483E}" srcId="{E1EC7B9E-C321-4D8A-A3F0-AD0112CD2179}" destId="{1EB72DC1-0DC0-4008-B94A-E0EB9B4DECAC}" srcOrd="1" destOrd="0" parTransId="{95144C21-4C4B-40E1-8774-821E56744B48}" sibTransId="{ABA5C13C-EF0A-4C73-8A28-7F1A0EAEEDDA}"/>
    <dgm:cxn modelId="{853932B5-CD35-4BA8-B5A5-72840604B0CD}" srcId="{7E8F2AFE-8AF9-471E-9664-FA0C78951DB8}" destId="{C4402F7E-8B28-498A-9F0B-38DA5745D7C2}" srcOrd="4" destOrd="0" parTransId="{A0DC3921-2564-4E6B-B152-15AC0A996BE0}" sibTransId="{57438024-FF1C-4E6E-B6E2-3FCD527C42E6}"/>
    <dgm:cxn modelId="{D6AEBABE-8460-42E3-9F5C-5A90DC5417ED}" srcId="{8F14BF65-918D-4BA7-9D56-FAA2C18BC524}" destId="{E1EC7B9E-C321-4D8A-A3F0-AD0112CD2179}" srcOrd="2" destOrd="0" parTransId="{619C300F-1398-4356-8AB2-5CCC25A2D666}" sibTransId="{F6346EF1-074D-4065-9146-3E125377B34D}"/>
    <dgm:cxn modelId="{ADB0A6C1-5D6E-426A-8DFF-3E1AC0399948}" srcId="{E1EC7B9E-C321-4D8A-A3F0-AD0112CD2179}" destId="{53A602C8-F9E7-4E7B-B624-4FB29FB227B7}" srcOrd="0" destOrd="0" parTransId="{E285EB42-37DF-49B7-8940-23F4F3D76E6F}" sibTransId="{75CC713A-FF5D-4ED6-8B56-FE4415A64561}"/>
    <dgm:cxn modelId="{0B26A7F1-5DB7-4C52-B9A4-186E33D18489}" srcId="{8F14BF65-918D-4BA7-9D56-FAA2C18BC524}" destId="{FD05371F-EA25-4A77-9D10-5C1B1B9F47D5}" srcOrd="0" destOrd="0" parTransId="{D62A063E-15E3-420D-8EC1-ADFC98E4B8F5}" sibTransId="{BD0AA5C9-96AD-4BBD-82DE-93C406674DCF}"/>
    <dgm:cxn modelId="{5BA495F3-1260-483F-A1D7-A19090A6F204}" srcId="{7E8F2AFE-8AF9-471E-9664-FA0C78951DB8}" destId="{FFE6B8C2-5F7E-40B3-BBBB-F15FD47CF813}" srcOrd="3" destOrd="0" parTransId="{63D97BD5-C68D-46D8-BAEC-F4B0B7FDFD02}" sibTransId="{1467AB7D-DCF6-4110-A113-10A2BB13EFF5}"/>
    <dgm:cxn modelId="{AED8C7F5-BE52-41BB-9AC8-B7B40EB497B8}" srcId="{7E8F2AFE-8AF9-471E-9664-FA0C78951DB8}" destId="{94544AD2-10A1-468B-93EB-0B1379EACBF4}" srcOrd="2" destOrd="0" parTransId="{1862A206-C17A-44D3-A09F-856CDFE6472E}" sibTransId="{1AB08920-07DD-4C3D-9920-83FC8575F31D}"/>
    <dgm:cxn modelId="{B03A4A3D-98AF-443D-A903-9B065D3B2C72}" type="presParOf" srcId="{A3FA85A9-876A-4B02-BA69-F072F56F70F5}" destId="{B789CADE-10EB-473D-9289-8B1136E08AB3}" srcOrd="0" destOrd="0" presId="urn:microsoft.com/office/officeart/2005/8/layout/vList2"/>
    <dgm:cxn modelId="{83A05B43-02CC-42D6-B914-8331F2158507}" type="presParOf" srcId="{A3FA85A9-876A-4B02-BA69-F072F56F70F5}" destId="{06731B82-8DC5-473B-83C5-CF4F59366352}" srcOrd="1" destOrd="0" presId="urn:microsoft.com/office/officeart/2005/8/layout/vList2"/>
    <dgm:cxn modelId="{7F5F3E3D-5852-4027-82FF-B8103F7685BB}" type="presParOf" srcId="{A3FA85A9-876A-4B02-BA69-F072F56F70F5}" destId="{1BB58CCA-84D0-4751-AA8F-9B213FEB7596}" srcOrd="2" destOrd="0" presId="urn:microsoft.com/office/officeart/2005/8/layout/vList2"/>
    <dgm:cxn modelId="{0C93437C-4E28-4FF9-B145-E2DE321C7004}" type="presParOf" srcId="{A3FA85A9-876A-4B02-BA69-F072F56F70F5}" destId="{2B9EF15B-69B0-448C-BF85-4348145345C8}" srcOrd="3" destOrd="0" presId="urn:microsoft.com/office/officeart/2005/8/layout/vList2"/>
    <dgm:cxn modelId="{0BFF4AE1-D5FA-4563-9AB6-6006769C6B50}" type="presParOf" srcId="{A3FA85A9-876A-4B02-BA69-F072F56F70F5}" destId="{2DA7FC9D-7014-4DA5-91A6-E009737C16DB}" srcOrd="4" destOrd="0" presId="urn:microsoft.com/office/officeart/2005/8/layout/vList2"/>
    <dgm:cxn modelId="{EE0AD6D9-D439-455C-A8DE-BC7EA945C6CF}" type="presParOf" srcId="{A3FA85A9-876A-4B02-BA69-F072F56F70F5}" destId="{538EEBBA-2113-48C2-85B6-924D66C2CDEC}" srcOrd="5" destOrd="0" presId="urn:microsoft.com/office/officeart/2005/8/layout/vList2"/>
    <dgm:cxn modelId="{FF7D2A0B-7C47-4FFE-BE35-BB1EAB08EA31}" type="presParOf" srcId="{A3FA85A9-876A-4B02-BA69-F072F56F70F5}" destId="{C1703FC3-B882-4600-A39D-07C45DC01CA6}" srcOrd="6" destOrd="0" presId="urn:microsoft.com/office/officeart/2005/8/layout/vList2"/>
    <dgm:cxn modelId="{4C3BFAE0-37C3-4B13-A9D8-27C1F3DCFEAD}" type="presParOf" srcId="{A3FA85A9-876A-4B02-BA69-F072F56F70F5}" destId="{AAD89FAD-3594-422C-877A-C7ED6B2073B7}" srcOrd="7"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8FF8E3E-3E0A-4175-BB6E-C33F32F5F8C7}" type="doc">
      <dgm:prSet loTypeId="urn:microsoft.com/office/officeart/2005/8/layout/vList2" loCatId="list" qsTypeId="urn:microsoft.com/office/officeart/2005/8/quickstyle/simple1" qsCatId="simple" csTypeId="urn:microsoft.com/office/officeart/2005/8/colors/colorful4" csCatId="colorful" phldr="1"/>
      <dgm:spPr/>
      <dgm:t>
        <a:bodyPr/>
        <a:lstStyle/>
        <a:p>
          <a:endParaRPr lang="en-US"/>
        </a:p>
      </dgm:t>
    </dgm:pt>
    <dgm:pt modelId="{BDB79BBF-B331-4B53-B7C3-C8300F7AD5A6}">
      <dgm:prSet/>
      <dgm:spPr/>
      <dgm:t>
        <a:bodyPr/>
        <a:lstStyle/>
        <a:p>
          <a:r>
            <a:rPr lang="en-US" dirty="0"/>
            <a:t>UK population ageing at an alarming rate:</a:t>
          </a:r>
        </a:p>
      </dgm:t>
    </dgm:pt>
    <dgm:pt modelId="{15003C60-BA9F-41CD-9B3C-CF990BCDF191}" type="parTrans" cxnId="{55663701-9EFA-4E46-B169-5635AA4E8DF2}">
      <dgm:prSet/>
      <dgm:spPr/>
      <dgm:t>
        <a:bodyPr/>
        <a:lstStyle/>
        <a:p>
          <a:endParaRPr lang="en-US"/>
        </a:p>
      </dgm:t>
    </dgm:pt>
    <dgm:pt modelId="{F6F90904-C955-4FCF-A806-E4E9734BE41E}" type="sibTrans" cxnId="{55663701-9EFA-4E46-B169-5635AA4E8DF2}">
      <dgm:prSet/>
      <dgm:spPr/>
      <dgm:t>
        <a:bodyPr/>
        <a:lstStyle/>
        <a:p>
          <a:endParaRPr lang="en-US"/>
        </a:p>
      </dgm:t>
    </dgm:pt>
    <dgm:pt modelId="{5AE30CEB-BA82-4F5D-B20B-BB815B896F1E}">
      <dgm:prSet/>
      <dgm:spPr/>
      <dgm:t>
        <a:bodyPr/>
        <a:lstStyle/>
        <a:p>
          <a:r>
            <a:rPr lang="en-US"/>
            <a:t>The percentage of 65+ years in 2023 is 18.6 (Centre for Ageing Better, 2023).</a:t>
          </a:r>
        </a:p>
      </dgm:t>
    </dgm:pt>
    <dgm:pt modelId="{EA90E627-2A79-406D-9FA7-97DFD9753430}" type="parTrans" cxnId="{2E05FE6E-7793-406C-ADE1-E4D4303D2CC1}">
      <dgm:prSet/>
      <dgm:spPr/>
      <dgm:t>
        <a:bodyPr/>
        <a:lstStyle/>
        <a:p>
          <a:endParaRPr lang="en-US"/>
        </a:p>
      </dgm:t>
    </dgm:pt>
    <dgm:pt modelId="{109E9220-448D-42CB-AE33-0C9C762E8A70}" type="sibTrans" cxnId="{2E05FE6E-7793-406C-ADE1-E4D4303D2CC1}">
      <dgm:prSet/>
      <dgm:spPr/>
      <dgm:t>
        <a:bodyPr/>
        <a:lstStyle/>
        <a:p>
          <a:endParaRPr lang="en-US"/>
        </a:p>
      </dgm:t>
    </dgm:pt>
    <dgm:pt modelId="{B7AFE215-6C73-49FD-9772-BA89AA188AFC}">
      <dgm:prSet/>
      <dgm:spPr/>
      <dgm:t>
        <a:bodyPr/>
        <a:lstStyle/>
        <a:p>
          <a:r>
            <a:rPr lang="en-US"/>
            <a:t>Life expectancy is rising, whereas healthy life expectancy is not.</a:t>
          </a:r>
        </a:p>
      </dgm:t>
    </dgm:pt>
    <dgm:pt modelId="{3B5526E4-EA55-424A-AB65-5E4365E0D0B4}" type="parTrans" cxnId="{B0B22D2C-29F1-45E9-BE29-F3B760C8D408}">
      <dgm:prSet/>
      <dgm:spPr/>
      <dgm:t>
        <a:bodyPr/>
        <a:lstStyle/>
        <a:p>
          <a:endParaRPr lang="en-US"/>
        </a:p>
      </dgm:t>
    </dgm:pt>
    <dgm:pt modelId="{B95C78F4-1FDA-4D6C-A2F2-B9D30AC229BD}" type="sibTrans" cxnId="{B0B22D2C-29F1-45E9-BE29-F3B760C8D408}">
      <dgm:prSet/>
      <dgm:spPr/>
      <dgm:t>
        <a:bodyPr/>
        <a:lstStyle/>
        <a:p>
          <a:endParaRPr lang="en-US"/>
        </a:p>
      </dgm:t>
    </dgm:pt>
    <dgm:pt modelId="{8F62EBA1-5ACA-43A5-ACAB-29451B857ECC}">
      <dgm:prSet/>
      <dgm:spPr/>
      <dgm:t>
        <a:bodyPr/>
        <a:lstStyle/>
        <a:p>
          <a:r>
            <a:rPr lang="en-US"/>
            <a:t>Main care needs:</a:t>
          </a:r>
        </a:p>
      </dgm:t>
    </dgm:pt>
    <dgm:pt modelId="{9B44BBBE-7470-48C5-8408-7D420DE1B3A1}" type="parTrans" cxnId="{CB3E4026-EF48-4707-9E66-BB9A7C5DB344}">
      <dgm:prSet/>
      <dgm:spPr/>
      <dgm:t>
        <a:bodyPr/>
        <a:lstStyle/>
        <a:p>
          <a:endParaRPr lang="en-US"/>
        </a:p>
      </dgm:t>
    </dgm:pt>
    <dgm:pt modelId="{0DDC9B4B-5474-41E6-99AE-D67484B0C207}" type="sibTrans" cxnId="{CB3E4026-EF48-4707-9E66-BB9A7C5DB344}">
      <dgm:prSet/>
      <dgm:spPr/>
      <dgm:t>
        <a:bodyPr/>
        <a:lstStyle/>
        <a:p>
          <a:endParaRPr lang="en-US"/>
        </a:p>
      </dgm:t>
    </dgm:pt>
    <dgm:pt modelId="{A1F0FF79-C9A9-4B81-BE3F-C255E4232CEB}">
      <dgm:prSet/>
      <dgm:spPr/>
      <dgm:t>
        <a:bodyPr/>
        <a:lstStyle/>
        <a:p>
          <a:r>
            <a:rPr lang="en-US"/>
            <a:t>Physical (multimorbidity)</a:t>
          </a:r>
        </a:p>
      </dgm:t>
    </dgm:pt>
    <dgm:pt modelId="{557EB5A5-BEFA-4A6E-8B11-CED99C596C54}" type="parTrans" cxnId="{8925DF4C-9E6D-4782-838A-A2D316DD25E6}">
      <dgm:prSet/>
      <dgm:spPr/>
      <dgm:t>
        <a:bodyPr/>
        <a:lstStyle/>
        <a:p>
          <a:endParaRPr lang="en-US"/>
        </a:p>
      </dgm:t>
    </dgm:pt>
    <dgm:pt modelId="{26A81F96-1408-4766-BFD6-C6DC18878A8E}" type="sibTrans" cxnId="{8925DF4C-9E6D-4782-838A-A2D316DD25E6}">
      <dgm:prSet/>
      <dgm:spPr/>
      <dgm:t>
        <a:bodyPr/>
        <a:lstStyle/>
        <a:p>
          <a:endParaRPr lang="en-US"/>
        </a:p>
      </dgm:t>
    </dgm:pt>
    <dgm:pt modelId="{6151FA86-03B1-40CF-947A-156F1DEA4B3D}">
      <dgm:prSet/>
      <dgm:spPr/>
      <dgm:t>
        <a:bodyPr/>
        <a:lstStyle/>
        <a:p>
          <a:r>
            <a:rPr lang="en-US"/>
            <a:t>Psychological (loneliness, dementia)</a:t>
          </a:r>
        </a:p>
      </dgm:t>
    </dgm:pt>
    <dgm:pt modelId="{41FC970C-89D8-4286-96FC-5FA9F79FC7CF}" type="parTrans" cxnId="{330ED369-32C7-4071-9EC7-67B1A342BA05}">
      <dgm:prSet/>
      <dgm:spPr/>
      <dgm:t>
        <a:bodyPr/>
        <a:lstStyle/>
        <a:p>
          <a:endParaRPr lang="en-US"/>
        </a:p>
      </dgm:t>
    </dgm:pt>
    <dgm:pt modelId="{4E0B7512-8E52-463B-BC00-EC6759CDB958}" type="sibTrans" cxnId="{330ED369-32C7-4071-9EC7-67B1A342BA05}">
      <dgm:prSet/>
      <dgm:spPr/>
      <dgm:t>
        <a:bodyPr/>
        <a:lstStyle/>
        <a:p>
          <a:endParaRPr lang="en-US"/>
        </a:p>
      </dgm:t>
    </dgm:pt>
    <dgm:pt modelId="{E00DA3A7-C606-4C3B-8ACB-EC351228F2D0}">
      <dgm:prSet/>
      <dgm:spPr/>
      <dgm:t>
        <a:bodyPr/>
        <a:lstStyle/>
        <a:p>
          <a:r>
            <a:rPr lang="en-US"/>
            <a:t>Social support needs.</a:t>
          </a:r>
        </a:p>
      </dgm:t>
    </dgm:pt>
    <dgm:pt modelId="{889EF7EF-14A6-44D7-9B57-69DB38A552CF}" type="parTrans" cxnId="{A97A4472-5543-4916-862F-91D84474CC64}">
      <dgm:prSet/>
      <dgm:spPr/>
      <dgm:t>
        <a:bodyPr/>
        <a:lstStyle/>
        <a:p>
          <a:endParaRPr lang="en-US"/>
        </a:p>
      </dgm:t>
    </dgm:pt>
    <dgm:pt modelId="{F2C9A988-1DAB-494D-9FCC-8740AA521FDA}" type="sibTrans" cxnId="{A97A4472-5543-4916-862F-91D84474CC64}">
      <dgm:prSet/>
      <dgm:spPr/>
      <dgm:t>
        <a:bodyPr/>
        <a:lstStyle/>
        <a:p>
          <a:endParaRPr lang="en-US"/>
        </a:p>
      </dgm:t>
    </dgm:pt>
    <dgm:pt modelId="{2F1261D7-DDD3-4A3E-96BF-BBE7C6250696}">
      <dgm:prSet/>
      <dgm:spPr/>
      <dgm:t>
        <a:bodyPr/>
        <a:lstStyle/>
        <a:p>
          <a:r>
            <a:rPr lang="en-US"/>
            <a:t>One out of every three adults over 65 years of age is living with at least two chronic conditions (OECD, 2026). </a:t>
          </a:r>
        </a:p>
      </dgm:t>
    </dgm:pt>
    <dgm:pt modelId="{914863A3-5311-4178-90FA-88FE74921778}" type="parTrans" cxnId="{55EEE59B-9312-4F76-A457-05DCA074026F}">
      <dgm:prSet/>
      <dgm:spPr/>
      <dgm:t>
        <a:bodyPr/>
        <a:lstStyle/>
        <a:p>
          <a:endParaRPr lang="en-US"/>
        </a:p>
      </dgm:t>
    </dgm:pt>
    <dgm:pt modelId="{99D83DAD-841C-4633-95A9-1A3E6E1EF64B}" type="sibTrans" cxnId="{55EEE59B-9312-4F76-A457-05DCA074026F}">
      <dgm:prSet/>
      <dgm:spPr/>
      <dgm:t>
        <a:bodyPr/>
        <a:lstStyle/>
        <a:p>
          <a:endParaRPr lang="en-US"/>
        </a:p>
      </dgm:t>
    </dgm:pt>
    <dgm:pt modelId="{954D7AF2-8F93-494E-B3E6-0FF9A14F59C6}">
      <dgm:prSet/>
      <dgm:spPr/>
      <dgm:t>
        <a:bodyPr/>
        <a:lstStyle/>
        <a:p>
          <a:r>
            <a:rPr lang="en-US"/>
            <a:t>Increased demand puts a strain on health and social care systems.</a:t>
          </a:r>
        </a:p>
      </dgm:t>
    </dgm:pt>
    <dgm:pt modelId="{EF2EC7EF-EBE8-40F2-94FF-58C5D60CDAB2}" type="parTrans" cxnId="{1CE4F536-FF5C-4087-836D-9B767C1EF8E6}">
      <dgm:prSet/>
      <dgm:spPr/>
      <dgm:t>
        <a:bodyPr/>
        <a:lstStyle/>
        <a:p>
          <a:endParaRPr lang="en-US"/>
        </a:p>
      </dgm:t>
    </dgm:pt>
    <dgm:pt modelId="{48F5FE81-4AEB-4717-865F-1C2259848D3F}" type="sibTrans" cxnId="{1CE4F536-FF5C-4087-836D-9B767C1EF8E6}">
      <dgm:prSet/>
      <dgm:spPr/>
      <dgm:t>
        <a:bodyPr/>
        <a:lstStyle/>
        <a:p>
          <a:endParaRPr lang="en-US"/>
        </a:p>
      </dgm:t>
    </dgm:pt>
    <dgm:pt modelId="{8B1E7CDF-F04B-40B7-97E9-40856742CEAB}" type="pres">
      <dgm:prSet presAssocID="{E8FF8E3E-3E0A-4175-BB6E-C33F32F5F8C7}" presName="linear" presStyleCnt="0">
        <dgm:presLayoutVars>
          <dgm:animLvl val="lvl"/>
          <dgm:resizeHandles val="exact"/>
        </dgm:presLayoutVars>
      </dgm:prSet>
      <dgm:spPr/>
    </dgm:pt>
    <dgm:pt modelId="{7FD28C1F-9C90-4333-B151-83FF983DABB4}" type="pres">
      <dgm:prSet presAssocID="{BDB79BBF-B331-4B53-B7C3-C8300F7AD5A6}" presName="parentText" presStyleLbl="node1" presStyleIdx="0" presStyleCnt="5">
        <dgm:presLayoutVars>
          <dgm:chMax val="0"/>
          <dgm:bulletEnabled val="1"/>
        </dgm:presLayoutVars>
      </dgm:prSet>
      <dgm:spPr/>
    </dgm:pt>
    <dgm:pt modelId="{DA99BE91-2B3B-41F2-9EF6-1CF6E5B94781}" type="pres">
      <dgm:prSet presAssocID="{BDB79BBF-B331-4B53-B7C3-C8300F7AD5A6}" presName="childText" presStyleLbl="revTx" presStyleIdx="0" presStyleCnt="2">
        <dgm:presLayoutVars>
          <dgm:bulletEnabled val="1"/>
        </dgm:presLayoutVars>
      </dgm:prSet>
      <dgm:spPr/>
    </dgm:pt>
    <dgm:pt modelId="{81384E04-DFD6-4983-AEED-914E14FD1F01}" type="pres">
      <dgm:prSet presAssocID="{B7AFE215-6C73-49FD-9772-BA89AA188AFC}" presName="parentText" presStyleLbl="node1" presStyleIdx="1" presStyleCnt="5">
        <dgm:presLayoutVars>
          <dgm:chMax val="0"/>
          <dgm:bulletEnabled val="1"/>
        </dgm:presLayoutVars>
      </dgm:prSet>
      <dgm:spPr/>
    </dgm:pt>
    <dgm:pt modelId="{5B6C9558-A6F3-4714-AAD8-3DFDF84B96EA}" type="pres">
      <dgm:prSet presAssocID="{B95C78F4-1FDA-4D6C-A2F2-B9D30AC229BD}" presName="spacer" presStyleCnt="0"/>
      <dgm:spPr/>
    </dgm:pt>
    <dgm:pt modelId="{C940721C-785C-4DE2-991C-D1118051302A}" type="pres">
      <dgm:prSet presAssocID="{8F62EBA1-5ACA-43A5-ACAB-29451B857ECC}" presName="parentText" presStyleLbl="node1" presStyleIdx="2" presStyleCnt="5">
        <dgm:presLayoutVars>
          <dgm:chMax val="0"/>
          <dgm:bulletEnabled val="1"/>
        </dgm:presLayoutVars>
      </dgm:prSet>
      <dgm:spPr/>
    </dgm:pt>
    <dgm:pt modelId="{6036DF9A-3316-475F-82E8-2285B72E2C06}" type="pres">
      <dgm:prSet presAssocID="{8F62EBA1-5ACA-43A5-ACAB-29451B857ECC}" presName="childText" presStyleLbl="revTx" presStyleIdx="1" presStyleCnt="2">
        <dgm:presLayoutVars>
          <dgm:bulletEnabled val="1"/>
        </dgm:presLayoutVars>
      </dgm:prSet>
      <dgm:spPr/>
    </dgm:pt>
    <dgm:pt modelId="{30090763-84A0-4F65-A322-E401D6363B86}" type="pres">
      <dgm:prSet presAssocID="{2F1261D7-DDD3-4A3E-96BF-BBE7C6250696}" presName="parentText" presStyleLbl="node1" presStyleIdx="3" presStyleCnt="5">
        <dgm:presLayoutVars>
          <dgm:chMax val="0"/>
          <dgm:bulletEnabled val="1"/>
        </dgm:presLayoutVars>
      </dgm:prSet>
      <dgm:spPr/>
    </dgm:pt>
    <dgm:pt modelId="{FEBBCCA0-67D0-494D-ADD5-B7E9E4BB641E}" type="pres">
      <dgm:prSet presAssocID="{99D83DAD-841C-4633-95A9-1A3E6E1EF64B}" presName="spacer" presStyleCnt="0"/>
      <dgm:spPr/>
    </dgm:pt>
    <dgm:pt modelId="{8BE8221C-5C5E-4B0F-83E7-7D5B466D8300}" type="pres">
      <dgm:prSet presAssocID="{954D7AF2-8F93-494E-B3E6-0FF9A14F59C6}" presName="parentText" presStyleLbl="node1" presStyleIdx="4" presStyleCnt="5">
        <dgm:presLayoutVars>
          <dgm:chMax val="0"/>
          <dgm:bulletEnabled val="1"/>
        </dgm:presLayoutVars>
      </dgm:prSet>
      <dgm:spPr/>
    </dgm:pt>
  </dgm:ptLst>
  <dgm:cxnLst>
    <dgm:cxn modelId="{55663701-9EFA-4E46-B169-5635AA4E8DF2}" srcId="{E8FF8E3E-3E0A-4175-BB6E-C33F32F5F8C7}" destId="{BDB79BBF-B331-4B53-B7C3-C8300F7AD5A6}" srcOrd="0" destOrd="0" parTransId="{15003C60-BA9F-41CD-9B3C-CF990BCDF191}" sibTransId="{F6F90904-C955-4FCF-A806-E4E9734BE41E}"/>
    <dgm:cxn modelId="{CB3E4026-EF48-4707-9E66-BB9A7C5DB344}" srcId="{E8FF8E3E-3E0A-4175-BB6E-C33F32F5F8C7}" destId="{8F62EBA1-5ACA-43A5-ACAB-29451B857ECC}" srcOrd="2" destOrd="0" parTransId="{9B44BBBE-7470-48C5-8408-7D420DE1B3A1}" sibTransId="{0DDC9B4B-5474-41E6-99AE-D67484B0C207}"/>
    <dgm:cxn modelId="{B0B22D2C-29F1-45E9-BE29-F3B760C8D408}" srcId="{E8FF8E3E-3E0A-4175-BB6E-C33F32F5F8C7}" destId="{B7AFE215-6C73-49FD-9772-BA89AA188AFC}" srcOrd="1" destOrd="0" parTransId="{3B5526E4-EA55-424A-AB65-5E4365E0D0B4}" sibTransId="{B95C78F4-1FDA-4D6C-A2F2-B9D30AC229BD}"/>
    <dgm:cxn modelId="{1CE4F536-FF5C-4087-836D-9B767C1EF8E6}" srcId="{E8FF8E3E-3E0A-4175-BB6E-C33F32F5F8C7}" destId="{954D7AF2-8F93-494E-B3E6-0FF9A14F59C6}" srcOrd="4" destOrd="0" parTransId="{EF2EC7EF-EBE8-40F2-94FF-58C5D60CDAB2}" sibTransId="{48F5FE81-4AEB-4717-865F-1C2259848D3F}"/>
    <dgm:cxn modelId="{4E946241-F5AF-479A-9487-03B5AF1D8164}" type="presOf" srcId="{2F1261D7-DDD3-4A3E-96BF-BBE7C6250696}" destId="{30090763-84A0-4F65-A322-E401D6363B86}" srcOrd="0" destOrd="0" presId="urn:microsoft.com/office/officeart/2005/8/layout/vList2"/>
    <dgm:cxn modelId="{9139F162-0509-4E48-A3FF-A7830E5A7F23}" type="presOf" srcId="{BDB79BBF-B331-4B53-B7C3-C8300F7AD5A6}" destId="{7FD28C1F-9C90-4333-B151-83FF983DABB4}" srcOrd="0" destOrd="0" presId="urn:microsoft.com/office/officeart/2005/8/layout/vList2"/>
    <dgm:cxn modelId="{C9400843-BF4B-48FB-8BDE-344F8F5662EC}" type="presOf" srcId="{6151FA86-03B1-40CF-947A-156F1DEA4B3D}" destId="{6036DF9A-3316-475F-82E8-2285B72E2C06}" srcOrd="0" destOrd="1" presId="urn:microsoft.com/office/officeart/2005/8/layout/vList2"/>
    <dgm:cxn modelId="{330ED369-32C7-4071-9EC7-67B1A342BA05}" srcId="{8F62EBA1-5ACA-43A5-ACAB-29451B857ECC}" destId="{6151FA86-03B1-40CF-947A-156F1DEA4B3D}" srcOrd="1" destOrd="0" parTransId="{41FC970C-89D8-4286-96FC-5FA9F79FC7CF}" sibTransId="{4E0B7512-8E52-463B-BC00-EC6759CDB958}"/>
    <dgm:cxn modelId="{8925DF4C-9E6D-4782-838A-A2D316DD25E6}" srcId="{8F62EBA1-5ACA-43A5-ACAB-29451B857ECC}" destId="{A1F0FF79-C9A9-4B81-BE3F-C255E4232CEB}" srcOrd="0" destOrd="0" parTransId="{557EB5A5-BEFA-4A6E-8B11-CED99C596C54}" sibTransId="{26A81F96-1408-4766-BFD6-C6DC18878A8E}"/>
    <dgm:cxn modelId="{2E05FE6E-7793-406C-ADE1-E4D4303D2CC1}" srcId="{BDB79BBF-B331-4B53-B7C3-C8300F7AD5A6}" destId="{5AE30CEB-BA82-4F5D-B20B-BB815B896F1E}" srcOrd="0" destOrd="0" parTransId="{EA90E627-2A79-406D-9FA7-97DFD9753430}" sibTransId="{109E9220-448D-42CB-AE33-0C9C762E8A70}"/>
    <dgm:cxn modelId="{A97A4472-5543-4916-862F-91D84474CC64}" srcId="{8F62EBA1-5ACA-43A5-ACAB-29451B857ECC}" destId="{E00DA3A7-C606-4C3B-8ACB-EC351228F2D0}" srcOrd="2" destOrd="0" parTransId="{889EF7EF-14A6-44D7-9B57-69DB38A552CF}" sibTransId="{F2C9A988-1DAB-494D-9FCC-8740AA521FDA}"/>
    <dgm:cxn modelId="{C2258E83-0EF8-4442-B8A8-9796835398EA}" type="presOf" srcId="{A1F0FF79-C9A9-4B81-BE3F-C255E4232CEB}" destId="{6036DF9A-3316-475F-82E8-2285B72E2C06}" srcOrd="0" destOrd="0" presId="urn:microsoft.com/office/officeart/2005/8/layout/vList2"/>
    <dgm:cxn modelId="{E816248D-CC1A-4613-84ED-10E833F8364F}" type="presOf" srcId="{8F62EBA1-5ACA-43A5-ACAB-29451B857ECC}" destId="{C940721C-785C-4DE2-991C-D1118051302A}" srcOrd="0" destOrd="0" presId="urn:microsoft.com/office/officeart/2005/8/layout/vList2"/>
    <dgm:cxn modelId="{001FE58F-FA5A-4097-937E-229382987546}" type="presOf" srcId="{E8FF8E3E-3E0A-4175-BB6E-C33F32F5F8C7}" destId="{8B1E7CDF-F04B-40B7-97E9-40856742CEAB}" srcOrd="0" destOrd="0" presId="urn:microsoft.com/office/officeart/2005/8/layout/vList2"/>
    <dgm:cxn modelId="{55EEE59B-9312-4F76-A457-05DCA074026F}" srcId="{E8FF8E3E-3E0A-4175-BB6E-C33F32F5F8C7}" destId="{2F1261D7-DDD3-4A3E-96BF-BBE7C6250696}" srcOrd="3" destOrd="0" parTransId="{914863A3-5311-4178-90FA-88FE74921778}" sibTransId="{99D83DAD-841C-4633-95A9-1A3E6E1EF64B}"/>
    <dgm:cxn modelId="{E22FBCB0-DB55-4524-A740-C7525C2E28D0}" type="presOf" srcId="{E00DA3A7-C606-4C3B-8ACB-EC351228F2D0}" destId="{6036DF9A-3316-475F-82E8-2285B72E2C06}" srcOrd="0" destOrd="2" presId="urn:microsoft.com/office/officeart/2005/8/layout/vList2"/>
    <dgm:cxn modelId="{F5B22EB2-C4F6-4332-BAB5-A55FE068BB01}" type="presOf" srcId="{B7AFE215-6C73-49FD-9772-BA89AA188AFC}" destId="{81384E04-DFD6-4983-AEED-914E14FD1F01}" srcOrd="0" destOrd="0" presId="urn:microsoft.com/office/officeart/2005/8/layout/vList2"/>
    <dgm:cxn modelId="{15E9D9B2-D5F5-46E4-BBA1-E8423C871574}" type="presOf" srcId="{954D7AF2-8F93-494E-B3E6-0FF9A14F59C6}" destId="{8BE8221C-5C5E-4B0F-83E7-7D5B466D8300}" srcOrd="0" destOrd="0" presId="urn:microsoft.com/office/officeart/2005/8/layout/vList2"/>
    <dgm:cxn modelId="{8EAF20F6-74B2-41A1-9FCE-F4ACCA68C6B5}" type="presOf" srcId="{5AE30CEB-BA82-4F5D-B20B-BB815B896F1E}" destId="{DA99BE91-2B3B-41F2-9EF6-1CF6E5B94781}" srcOrd="0" destOrd="0" presId="urn:microsoft.com/office/officeart/2005/8/layout/vList2"/>
    <dgm:cxn modelId="{7B3D2F34-5654-40F9-B3D4-781EC1B3011B}" type="presParOf" srcId="{8B1E7CDF-F04B-40B7-97E9-40856742CEAB}" destId="{7FD28C1F-9C90-4333-B151-83FF983DABB4}" srcOrd="0" destOrd="0" presId="urn:microsoft.com/office/officeart/2005/8/layout/vList2"/>
    <dgm:cxn modelId="{6B65A79F-5269-4DD2-AA8C-6A7642212BCD}" type="presParOf" srcId="{8B1E7CDF-F04B-40B7-97E9-40856742CEAB}" destId="{DA99BE91-2B3B-41F2-9EF6-1CF6E5B94781}" srcOrd="1" destOrd="0" presId="urn:microsoft.com/office/officeart/2005/8/layout/vList2"/>
    <dgm:cxn modelId="{312E7AD9-4A05-4B5D-8352-FF3010E2762B}" type="presParOf" srcId="{8B1E7CDF-F04B-40B7-97E9-40856742CEAB}" destId="{81384E04-DFD6-4983-AEED-914E14FD1F01}" srcOrd="2" destOrd="0" presId="urn:microsoft.com/office/officeart/2005/8/layout/vList2"/>
    <dgm:cxn modelId="{C25250AD-7ED2-43F8-9554-4D0768991115}" type="presParOf" srcId="{8B1E7CDF-F04B-40B7-97E9-40856742CEAB}" destId="{5B6C9558-A6F3-4714-AAD8-3DFDF84B96EA}" srcOrd="3" destOrd="0" presId="urn:microsoft.com/office/officeart/2005/8/layout/vList2"/>
    <dgm:cxn modelId="{79B7D658-38FC-4092-9941-BA86AFA82027}" type="presParOf" srcId="{8B1E7CDF-F04B-40B7-97E9-40856742CEAB}" destId="{C940721C-785C-4DE2-991C-D1118051302A}" srcOrd="4" destOrd="0" presId="urn:microsoft.com/office/officeart/2005/8/layout/vList2"/>
    <dgm:cxn modelId="{D156B0D3-8799-488A-BA68-121B4BA43A2E}" type="presParOf" srcId="{8B1E7CDF-F04B-40B7-97E9-40856742CEAB}" destId="{6036DF9A-3316-475F-82E8-2285B72E2C06}" srcOrd="5" destOrd="0" presId="urn:microsoft.com/office/officeart/2005/8/layout/vList2"/>
    <dgm:cxn modelId="{ABACDE3B-767E-45B7-BD19-C763F00B4398}" type="presParOf" srcId="{8B1E7CDF-F04B-40B7-97E9-40856742CEAB}" destId="{30090763-84A0-4F65-A322-E401D6363B86}" srcOrd="6" destOrd="0" presId="urn:microsoft.com/office/officeart/2005/8/layout/vList2"/>
    <dgm:cxn modelId="{1BDFF426-E81D-4A17-8E22-205FB60A6818}" type="presParOf" srcId="{8B1E7CDF-F04B-40B7-97E9-40856742CEAB}" destId="{FEBBCCA0-67D0-494D-ADD5-B7E9E4BB641E}" srcOrd="7" destOrd="0" presId="urn:microsoft.com/office/officeart/2005/8/layout/vList2"/>
    <dgm:cxn modelId="{22FEAD05-7F56-415F-B2B9-A857281CC47A}" type="presParOf" srcId="{8B1E7CDF-F04B-40B7-97E9-40856742CEAB}" destId="{8BE8221C-5C5E-4B0F-83E7-7D5B466D8300}"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22E4A90-7E26-4A95-A478-D418EF9B8E37}" type="doc">
      <dgm:prSet loTypeId="urn:microsoft.com/office/officeart/2016/7/layout/LinearBlockProcessNumbered" loCatId="process" qsTypeId="urn:microsoft.com/office/officeart/2005/8/quickstyle/simple1" qsCatId="simple" csTypeId="urn:microsoft.com/office/officeart/2005/8/colors/colorful5" csCatId="colorful"/>
      <dgm:spPr/>
      <dgm:t>
        <a:bodyPr/>
        <a:lstStyle/>
        <a:p>
          <a:endParaRPr lang="en-US"/>
        </a:p>
      </dgm:t>
    </dgm:pt>
    <dgm:pt modelId="{34F0DEF2-531F-420E-B8F9-E380CEF94996}">
      <dgm:prSet/>
      <dgm:spPr/>
      <dgm:t>
        <a:bodyPr/>
        <a:lstStyle/>
        <a:p>
          <a:r>
            <a:rPr lang="en-US" dirty="0"/>
            <a:t>Activity Theory - well-being preserved by partaking (Havighurst).</a:t>
          </a:r>
        </a:p>
      </dgm:t>
    </dgm:pt>
    <dgm:pt modelId="{DE160EDC-CE40-4634-B639-D35407E39585}" type="parTrans" cxnId="{3B96D9C2-549F-403B-B14D-853689F52F6E}">
      <dgm:prSet/>
      <dgm:spPr/>
      <dgm:t>
        <a:bodyPr/>
        <a:lstStyle/>
        <a:p>
          <a:endParaRPr lang="en-US"/>
        </a:p>
      </dgm:t>
    </dgm:pt>
    <dgm:pt modelId="{97B065A4-973A-40CA-849B-D2A0C911C70B}" type="sibTrans" cxnId="{3B96D9C2-549F-403B-B14D-853689F52F6E}">
      <dgm:prSet phldrT="01"/>
      <dgm:spPr/>
      <dgm:t>
        <a:bodyPr/>
        <a:lstStyle/>
        <a:p>
          <a:r>
            <a:rPr lang="en-US"/>
            <a:t>01</a:t>
          </a:r>
        </a:p>
      </dgm:t>
    </dgm:pt>
    <dgm:pt modelId="{455AB04E-1F49-4B16-BE73-2E6BF9CAC5C5}">
      <dgm:prSet/>
      <dgm:spPr/>
      <dgm:t>
        <a:bodyPr/>
        <a:lstStyle/>
        <a:p>
          <a:r>
            <a:rPr lang="en-US" dirty="0"/>
            <a:t>Disengagement Theory - gradual withdrawal, which is considered a natural ageing.</a:t>
          </a:r>
        </a:p>
      </dgm:t>
    </dgm:pt>
    <dgm:pt modelId="{486CE976-0C14-4625-B516-D6F443278356}" type="parTrans" cxnId="{A4B08381-0165-42A0-B382-E7A77E03644D}">
      <dgm:prSet/>
      <dgm:spPr/>
      <dgm:t>
        <a:bodyPr/>
        <a:lstStyle/>
        <a:p>
          <a:endParaRPr lang="en-US"/>
        </a:p>
      </dgm:t>
    </dgm:pt>
    <dgm:pt modelId="{3E8E0C1D-3434-413F-ACCF-B7B430DF96CF}" type="sibTrans" cxnId="{A4B08381-0165-42A0-B382-E7A77E03644D}">
      <dgm:prSet phldrT="02"/>
      <dgm:spPr/>
      <dgm:t>
        <a:bodyPr/>
        <a:lstStyle/>
        <a:p>
          <a:r>
            <a:rPr lang="en-US"/>
            <a:t>02</a:t>
          </a:r>
        </a:p>
      </dgm:t>
    </dgm:pt>
    <dgm:pt modelId="{CF952D04-18C3-497D-8D87-83382EF14B73}">
      <dgm:prSet/>
      <dgm:spPr/>
      <dgm:t>
        <a:bodyPr/>
        <a:lstStyle/>
        <a:p>
          <a:r>
            <a:rPr lang="en-US"/>
            <a:t>Continuity Theory - people uphold identity by having modified roles (Atchley).</a:t>
          </a:r>
        </a:p>
      </dgm:t>
    </dgm:pt>
    <dgm:pt modelId="{EEE0BA98-573B-4A9A-8962-53250526191A}" type="parTrans" cxnId="{686F1925-8D1F-4B71-B42F-5550C1C4777E}">
      <dgm:prSet/>
      <dgm:spPr/>
      <dgm:t>
        <a:bodyPr/>
        <a:lstStyle/>
        <a:p>
          <a:endParaRPr lang="en-US"/>
        </a:p>
      </dgm:t>
    </dgm:pt>
    <dgm:pt modelId="{AE11B8DB-2634-445A-A020-2FD0D80437E4}" type="sibTrans" cxnId="{686F1925-8D1F-4B71-B42F-5550C1C4777E}">
      <dgm:prSet phldrT="03"/>
      <dgm:spPr/>
      <dgm:t>
        <a:bodyPr/>
        <a:lstStyle/>
        <a:p>
          <a:r>
            <a:rPr lang="en-US"/>
            <a:t>03</a:t>
          </a:r>
        </a:p>
      </dgm:t>
    </dgm:pt>
    <dgm:pt modelId="{32592C2D-959B-4036-8159-D5A74DB0DBCE}">
      <dgm:prSet/>
      <dgm:spPr/>
      <dgm:t>
        <a:bodyPr/>
        <a:lstStyle/>
        <a:p>
          <a:r>
            <a:rPr lang="en-US"/>
            <a:t>The life-course perspective is a perspective that accentuates accruing inequalities (Dannefer, 2020).</a:t>
          </a:r>
        </a:p>
      </dgm:t>
    </dgm:pt>
    <dgm:pt modelId="{25470639-7C91-4F60-BD3E-EB52E1C0D40A}" type="parTrans" cxnId="{32EA7ED8-FCBC-4384-B789-3A0AC4B80744}">
      <dgm:prSet/>
      <dgm:spPr/>
      <dgm:t>
        <a:bodyPr/>
        <a:lstStyle/>
        <a:p>
          <a:endParaRPr lang="en-US"/>
        </a:p>
      </dgm:t>
    </dgm:pt>
    <dgm:pt modelId="{C272707C-1A2B-4FC5-AE72-C91DCB6B5D80}" type="sibTrans" cxnId="{32EA7ED8-FCBC-4384-B789-3A0AC4B80744}">
      <dgm:prSet phldrT="04"/>
      <dgm:spPr/>
      <dgm:t>
        <a:bodyPr/>
        <a:lstStyle/>
        <a:p>
          <a:r>
            <a:rPr lang="en-US"/>
            <a:t>04</a:t>
          </a:r>
        </a:p>
      </dgm:t>
    </dgm:pt>
    <dgm:pt modelId="{F3DF9BA5-3772-47A3-8ACB-D9C7FF84EAC1}">
      <dgm:prSet/>
      <dgm:spPr/>
      <dgm:t>
        <a:bodyPr/>
        <a:lstStyle/>
        <a:p>
          <a:r>
            <a:rPr lang="en-US"/>
            <a:t>Theories assist in determining the extent to which the services enhance independence or dependency.</a:t>
          </a:r>
        </a:p>
      </dgm:t>
    </dgm:pt>
    <dgm:pt modelId="{064800F3-7DF4-46EE-8FA6-B14C6637C528}" type="parTrans" cxnId="{A54EE14A-C5A9-40A7-B268-B345582367B0}">
      <dgm:prSet/>
      <dgm:spPr/>
      <dgm:t>
        <a:bodyPr/>
        <a:lstStyle/>
        <a:p>
          <a:endParaRPr lang="en-US"/>
        </a:p>
      </dgm:t>
    </dgm:pt>
    <dgm:pt modelId="{3753A636-E280-4301-9F33-D9ED7A87E70C}" type="sibTrans" cxnId="{A54EE14A-C5A9-40A7-B268-B345582367B0}">
      <dgm:prSet phldrT="05"/>
      <dgm:spPr/>
      <dgm:t>
        <a:bodyPr/>
        <a:lstStyle/>
        <a:p>
          <a:r>
            <a:rPr lang="en-US"/>
            <a:t>05</a:t>
          </a:r>
        </a:p>
      </dgm:t>
    </dgm:pt>
    <dgm:pt modelId="{C51D1782-9CD6-4BF7-9D68-1C846C4689B4}" type="pres">
      <dgm:prSet presAssocID="{A22E4A90-7E26-4A95-A478-D418EF9B8E37}" presName="Name0" presStyleCnt="0">
        <dgm:presLayoutVars>
          <dgm:animLvl val="lvl"/>
          <dgm:resizeHandles val="exact"/>
        </dgm:presLayoutVars>
      </dgm:prSet>
      <dgm:spPr/>
    </dgm:pt>
    <dgm:pt modelId="{DDAA0E10-71AB-4296-B988-9AAC01E63ED5}" type="pres">
      <dgm:prSet presAssocID="{34F0DEF2-531F-420E-B8F9-E380CEF94996}" presName="compositeNode" presStyleCnt="0">
        <dgm:presLayoutVars>
          <dgm:bulletEnabled val="1"/>
        </dgm:presLayoutVars>
      </dgm:prSet>
      <dgm:spPr/>
    </dgm:pt>
    <dgm:pt modelId="{D8630EE8-7214-4251-B762-2559F1BD8283}" type="pres">
      <dgm:prSet presAssocID="{34F0DEF2-531F-420E-B8F9-E380CEF94996}" presName="bgRect" presStyleLbl="alignNode1" presStyleIdx="0" presStyleCnt="5"/>
      <dgm:spPr/>
    </dgm:pt>
    <dgm:pt modelId="{B000EC7B-9935-4218-A242-D408A214FA14}" type="pres">
      <dgm:prSet presAssocID="{97B065A4-973A-40CA-849B-D2A0C911C70B}" presName="sibTransNodeRect" presStyleLbl="alignNode1" presStyleIdx="0" presStyleCnt="5">
        <dgm:presLayoutVars>
          <dgm:chMax val="0"/>
          <dgm:bulletEnabled val="1"/>
        </dgm:presLayoutVars>
      </dgm:prSet>
      <dgm:spPr/>
    </dgm:pt>
    <dgm:pt modelId="{BB99B1CC-0D51-43DA-9792-1F55D661CC4D}" type="pres">
      <dgm:prSet presAssocID="{34F0DEF2-531F-420E-B8F9-E380CEF94996}" presName="nodeRect" presStyleLbl="alignNode1" presStyleIdx="0" presStyleCnt="5">
        <dgm:presLayoutVars>
          <dgm:bulletEnabled val="1"/>
        </dgm:presLayoutVars>
      </dgm:prSet>
      <dgm:spPr/>
    </dgm:pt>
    <dgm:pt modelId="{E2185074-FA0E-498E-8127-BC9FA8935E2C}" type="pres">
      <dgm:prSet presAssocID="{97B065A4-973A-40CA-849B-D2A0C911C70B}" presName="sibTrans" presStyleCnt="0"/>
      <dgm:spPr/>
    </dgm:pt>
    <dgm:pt modelId="{CCABE96F-E913-47C5-8038-3069A7A9E636}" type="pres">
      <dgm:prSet presAssocID="{455AB04E-1F49-4B16-BE73-2E6BF9CAC5C5}" presName="compositeNode" presStyleCnt="0">
        <dgm:presLayoutVars>
          <dgm:bulletEnabled val="1"/>
        </dgm:presLayoutVars>
      </dgm:prSet>
      <dgm:spPr/>
    </dgm:pt>
    <dgm:pt modelId="{1FFF688B-E0AA-4432-AF77-3DB502A6A31D}" type="pres">
      <dgm:prSet presAssocID="{455AB04E-1F49-4B16-BE73-2E6BF9CAC5C5}" presName="bgRect" presStyleLbl="alignNode1" presStyleIdx="1" presStyleCnt="5"/>
      <dgm:spPr/>
    </dgm:pt>
    <dgm:pt modelId="{17853289-A064-4348-BD1E-C2CCF6AE8F61}" type="pres">
      <dgm:prSet presAssocID="{3E8E0C1D-3434-413F-ACCF-B7B430DF96CF}" presName="sibTransNodeRect" presStyleLbl="alignNode1" presStyleIdx="1" presStyleCnt="5">
        <dgm:presLayoutVars>
          <dgm:chMax val="0"/>
          <dgm:bulletEnabled val="1"/>
        </dgm:presLayoutVars>
      </dgm:prSet>
      <dgm:spPr/>
    </dgm:pt>
    <dgm:pt modelId="{2C9920A0-C3E6-42AD-B023-DD08E9F39BC9}" type="pres">
      <dgm:prSet presAssocID="{455AB04E-1F49-4B16-BE73-2E6BF9CAC5C5}" presName="nodeRect" presStyleLbl="alignNode1" presStyleIdx="1" presStyleCnt="5">
        <dgm:presLayoutVars>
          <dgm:bulletEnabled val="1"/>
        </dgm:presLayoutVars>
      </dgm:prSet>
      <dgm:spPr/>
    </dgm:pt>
    <dgm:pt modelId="{0FFE5625-1B9D-4B6D-9D62-D0240042A8B2}" type="pres">
      <dgm:prSet presAssocID="{3E8E0C1D-3434-413F-ACCF-B7B430DF96CF}" presName="sibTrans" presStyleCnt="0"/>
      <dgm:spPr/>
    </dgm:pt>
    <dgm:pt modelId="{CA2EC354-6BF3-478A-A6AC-24BDB1F9E0E8}" type="pres">
      <dgm:prSet presAssocID="{CF952D04-18C3-497D-8D87-83382EF14B73}" presName="compositeNode" presStyleCnt="0">
        <dgm:presLayoutVars>
          <dgm:bulletEnabled val="1"/>
        </dgm:presLayoutVars>
      </dgm:prSet>
      <dgm:spPr/>
    </dgm:pt>
    <dgm:pt modelId="{4E74FE02-3ADE-46BA-BFF6-2897B3947096}" type="pres">
      <dgm:prSet presAssocID="{CF952D04-18C3-497D-8D87-83382EF14B73}" presName="bgRect" presStyleLbl="alignNode1" presStyleIdx="2" presStyleCnt="5"/>
      <dgm:spPr/>
    </dgm:pt>
    <dgm:pt modelId="{4411E313-B397-4878-A927-EDA9CC927B27}" type="pres">
      <dgm:prSet presAssocID="{AE11B8DB-2634-445A-A020-2FD0D80437E4}" presName="sibTransNodeRect" presStyleLbl="alignNode1" presStyleIdx="2" presStyleCnt="5">
        <dgm:presLayoutVars>
          <dgm:chMax val="0"/>
          <dgm:bulletEnabled val="1"/>
        </dgm:presLayoutVars>
      </dgm:prSet>
      <dgm:spPr/>
    </dgm:pt>
    <dgm:pt modelId="{0D1B09FD-304C-4C6E-9E48-FB7149CEDE2E}" type="pres">
      <dgm:prSet presAssocID="{CF952D04-18C3-497D-8D87-83382EF14B73}" presName="nodeRect" presStyleLbl="alignNode1" presStyleIdx="2" presStyleCnt="5">
        <dgm:presLayoutVars>
          <dgm:bulletEnabled val="1"/>
        </dgm:presLayoutVars>
      </dgm:prSet>
      <dgm:spPr/>
    </dgm:pt>
    <dgm:pt modelId="{0C25D489-9594-47A5-BAE0-1DE4E4FD97B8}" type="pres">
      <dgm:prSet presAssocID="{AE11B8DB-2634-445A-A020-2FD0D80437E4}" presName="sibTrans" presStyleCnt="0"/>
      <dgm:spPr/>
    </dgm:pt>
    <dgm:pt modelId="{EEBBE035-0977-4C40-9ED3-2A31F0BAC442}" type="pres">
      <dgm:prSet presAssocID="{32592C2D-959B-4036-8159-D5A74DB0DBCE}" presName="compositeNode" presStyleCnt="0">
        <dgm:presLayoutVars>
          <dgm:bulletEnabled val="1"/>
        </dgm:presLayoutVars>
      </dgm:prSet>
      <dgm:spPr/>
    </dgm:pt>
    <dgm:pt modelId="{628459EC-2182-4558-8EE7-60FD48B0CA81}" type="pres">
      <dgm:prSet presAssocID="{32592C2D-959B-4036-8159-D5A74DB0DBCE}" presName="bgRect" presStyleLbl="alignNode1" presStyleIdx="3" presStyleCnt="5"/>
      <dgm:spPr/>
    </dgm:pt>
    <dgm:pt modelId="{8AAD2FAB-0224-43BC-B530-25CBB45C7E50}" type="pres">
      <dgm:prSet presAssocID="{C272707C-1A2B-4FC5-AE72-C91DCB6B5D80}" presName="sibTransNodeRect" presStyleLbl="alignNode1" presStyleIdx="3" presStyleCnt="5">
        <dgm:presLayoutVars>
          <dgm:chMax val="0"/>
          <dgm:bulletEnabled val="1"/>
        </dgm:presLayoutVars>
      </dgm:prSet>
      <dgm:spPr/>
    </dgm:pt>
    <dgm:pt modelId="{135EA940-C5AF-49AC-B40F-5807A2701E53}" type="pres">
      <dgm:prSet presAssocID="{32592C2D-959B-4036-8159-D5A74DB0DBCE}" presName="nodeRect" presStyleLbl="alignNode1" presStyleIdx="3" presStyleCnt="5">
        <dgm:presLayoutVars>
          <dgm:bulletEnabled val="1"/>
        </dgm:presLayoutVars>
      </dgm:prSet>
      <dgm:spPr/>
    </dgm:pt>
    <dgm:pt modelId="{0698A322-8E57-4359-BCC2-8F6120B25B3E}" type="pres">
      <dgm:prSet presAssocID="{C272707C-1A2B-4FC5-AE72-C91DCB6B5D80}" presName="sibTrans" presStyleCnt="0"/>
      <dgm:spPr/>
    </dgm:pt>
    <dgm:pt modelId="{ED2272B3-8928-44F0-B3D8-253493EB5576}" type="pres">
      <dgm:prSet presAssocID="{F3DF9BA5-3772-47A3-8ACB-D9C7FF84EAC1}" presName="compositeNode" presStyleCnt="0">
        <dgm:presLayoutVars>
          <dgm:bulletEnabled val="1"/>
        </dgm:presLayoutVars>
      </dgm:prSet>
      <dgm:spPr/>
    </dgm:pt>
    <dgm:pt modelId="{58D3857C-5050-4A7A-B31A-887417D7BF41}" type="pres">
      <dgm:prSet presAssocID="{F3DF9BA5-3772-47A3-8ACB-D9C7FF84EAC1}" presName="bgRect" presStyleLbl="alignNode1" presStyleIdx="4" presStyleCnt="5"/>
      <dgm:spPr/>
    </dgm:pt>
    <dgm:pt modelId="{CC0824C3-16EB-4831-B756-2E13203AC053}" type="pres">
      <dgm:prSet presAssocID="{3753A636-E280-4301-9F33-D9ED7A87E70C}" presName="sibTransNodeRect" presStyleLbl="alignNode1" presStyleIdx="4" presStyleCnt="5">
        <dgm:presLayoutVars>
          <dgm:chMax val="0"/>
          <dgm:bulletEnabled val="1"/>
        </dgm:presLayoutVars>
      </dgm:prSet>
      <dgm:spPr/>
    </dgm:pt>
    <dgm:pt modelId="{C3CA5610-6330-43D4-B89E-7CBB0EFED4C3}" type="pres">
      <dgm:prSet presAssocID="{F3DF9BA5-3772-47A3-8ACB-D9C7FF84EAC1}" presName="nodeRect" presStyleLbl="alignNode1" presStyleIdx="4" presStyleCnt="5">
        <dgm:presLayoutVars>
          <dgm:bulletEnabled val="1"/>
        </dgm:presLayoutVars>
      </dgm:prSet>
      <dgm:spPr/>
    </dgm:pt>
  </dgm:ptLst>
  <dgm:cxnLst>
    <dgm:cxn modelId="{6FD91F0D-47B4-4270-926A-68F0BC444265}" type="presOf" srcId="{34F0DEF2-531F-420E-B8F9-E380CEF94996}" destId="{BB99B1CC-0D51-43DA-9792-1F55D661CC4D}" srcOrd="1" destOrd="0" presId="urn:microsoft.com/office/officeart/2016/7/layout/LinearBlockProcessNumbered"/>
    <dgm:cxn modelId="{4D420F23-3C58-489C-9942-BCB3A6DCB282}" type="presOf" srcId="{3E8E0C1D-3434-413F-ACCF-B7B430DF96CF}" destId="{17853289-A064-4348-BD1E-C2CCF6AE8F61}" srcOrd="0" destOrd="0" presId="urn:microsoft.com/office/officeart/2016/7/layout/LinearBlockProcessNumbered"/>
    <dgm:cxn modelId="{686F1925-8D1F-4B71-B42F-5550C1C4777E}" srcId="{A22E4A90-7E26-4A95-A478-D418EF9B8E37}" destId="{CF952D04-18C3-497D-8D87-83382EF14B73}" srcOrd="2" destOrd="0" parTransId="{EEE0BA98-573B-4A9A-8962-53250526191A}" sibTransId="{AE11B8DB-2634-445A-A020-2FD0D80437E4}"/>
    <dgm:cxn modelId="{9E18FA41-2B23-4A52-9B10-3A040759293A}" type="presOf" srcId="{A22E4A90-7E26-4A95-A478-D418EF9B8E37}" destId="{C51D1782-9CD6-4BF7-9D68-1C846C4689B4}" srcOrd="0" destOrd="0" presId="urn:microsoft.com/office/officeart/2016/7/layout/LinearBlockProcessNumbered"/>
    <dgm:cxn modelId="{E45FD443-BD35-43CE-99FE-5E90B95FDBA6}" type="presOf" srcId="{455AB04E-1F49-4B16-BE73-2E6BF9CAC5C5}" destId="{2C9920A0-C3E6-42AD-B023-DD08E9F39BC9}" srcOrd="1" destOrd="0" presId="urn:microsoft.com/office/officeart/2016/7/layout/LinearBlockProcessNumbered"/>
    <dgm:cxn modelId="{C0C24145-3DB0-454E-B1D9-B5B88406810C}" type="presOf" srcId="{AE11B8DB-2634-445A-A020-2FD0D80437E4}" destId="{4411E313-B397-4878-A927-EDA9CC927B27}" srcOrd="0" destOrd="0" presId="urn:microsoft.com/office/officeart/2016/7/layout/LinearBlockProcessNumbered"/>
    <dgm:cxn modelId="{A54EE14A-C5A9-40A7-B268-B345582367B0}" srcId="{A22E4A90-7E26-4A95-A478-D418EF9B8E37}" destId="{F3DF9BA5-3772-47A3-8ACB-D9C7FF84EAC1}" srcOrd="4" destOrd="0" parTransId="{064800F3-7DF4-46EE-8FA6-B14C6637C528}" sibTransId="{3753A636-E280-4301-9F33-D9ED7A87E70C}"/>
    <dgm:cxn modelId="{3A727F4D-299B-4F67-940C-BC27C90D0A03}" type="presOf" srcId="{CF952D04-18C3-497D-8D87-83382EF14B73}" destId="{4E74FE02-3ADE-46BA-BFF6-2897B3947096}" srcOrd="0" destOrd="0" presId="urn:microsoft.com/office/officeart/2016/7/layout/LinearBlockProcessNumbered"/>
    <dgm:cxn modelId="{8E7C6C72-D7B5-4381-901C-6FB5F315BFD3}" type="presOf" srcId="{3753A636-E280-4301-9F33-D9ED7A87E70C}" destId="{CC0824C3-16EB-4831-B756-2E13203AC053}" srcOrd="0" destOrd="0" presId="urn:microsoft.com/office/officeart/2016/7/layout/LinearBlockProcessNumbered"/>
    <dgm:cxn modelId="{2CDFC352-4E95-4FF2-8918-9A9173B00B51}" type="presOf" srcId="{455AB04E-1F49-4B16-BE73-2E6BF9CAC5C5}" destId="{1FFF688B-E0AA-4432-AF77-3DB502A6A31D}" srcOrd="0" destOrd="0" presId="urn:microsoft.com/office/officeart/2016/7/layout/LinearBlockProcessNumbered"/>
    <dgm:cxn modelId="{A4B08381-0165-42A0-B382-E7A77E03644D}" srcId="{A22E4A90-7E26-4A95-A478-D418EF9B8E37}" destId="{455AB04E-1F49-4B16-BE73-2E6BF9CAC5C5}" srcOrd="1" destOrd="0" parTransId="{486CE976-0C14-4625-B516-D6F443278356}" sibTransId="{3E8E0C1D-3434-413F-ACCF-B7B430DF96CF}"/>
    <dgm:cxn modelId="{BF710085-01F7-4D70-9D8D-6681D4CAFCD5}" type="presOf" srcId="{C272707C-1A2B-4FC5-AE72-C91DCB6B5D80}" destId="{8AAD2FAB-0224-43BC-B530-25CBB45C7E50}" srcOrd="0" destOrd="0" presId="urn:microsoft.com/office/officeart/2016/7/layout/LinearBlockProcessNumbered"/>
    <dgm:cxn modelId="{49D5A2A4-51A8-48C5-AE7E-68196BCDB8B1}" type="presOf" srcId="{32592C2D-959B-4036-8159-D5A74DB0DBCE}" destId="{135EA940-C5AF-49AC-B40F-5807A2701E53}" srcOrd="1" destOrd="0" presId="urn:microsoft.com/office/officeart/2016/7/layout/LinearBlockProcessNumbered"/>
    <dgm:cxn modelId="{AEBE3EA5-F95C-4D1E-B67B-62DDC91B5983}" type="presOf" srcId="{F3DF9BA5-3772-47A3-8ACB-D9C7FF84EAC1}" destId="{C3CA5610-6330-43D4-B89E-7CBB0EFED4C3}" srcOrd="1" destOrd="0" presId="urn:microsoft.com/office/officeart/2016/7/layout/LinearBlockProcessNumbered"/>
    <dgm:cxn modelId="{895CC0B1-D9B8-424C-9B94-129E91755280}" type="presOf" srcId="{F3DF9BA5-3772-47A3-8ACB-D9C7FF84EAC1}" destId="{58D3857C-5050-4A7A-B31A-887417D7BF41}" srcOrd="0" destOrd="0" presId="urn:microsoft.com/office/officeart/2016/7/layout/LinearBlockProcessNumbered"/>
    <dgm:cxn modelId="{3B96D9C2-549F-403B-B14D-853689F52F6E}" srcId="{A22E4A90-7E26-4A95-A478-D418EF9B8E37}" destId="{34F0DEF2-531F-420E-B8F9-E380CEF94996}" srcOrd="0" destOrd="0" parTransId="{DE160EDC-CE40-4634-B639-D35407E39585}" sibTransId="{97B065A4-973A-40CA-849B-D2A0C911C70B}"/>
    <dgm:cxn modelId="{A23C6CC6-74AD-457E-8E77-39F9CEE04C3C}" type="presOf" srcId="{34F0DEF2-531F-420E-B8F9-E380CEF94996}" destId="{D8630EE8-7214-4251-B762-2559F1BD8283}" srcOrd="0" destOrd="0" presId="urn:microsoft.com/office/officeart/2016/7/layout/LinearBlockProcessNumbered"/>
    <dgm:cxn modelId="{59E91CD7-76F7-4D26-BE20-D1F58C845A26}" type="presOf" srcId="{CF952D04-18C3-497D-8D87-83382EF14B73}" destId="{0D1B09FD-304C-4C6E-9E48-FB7149CEDE2E}" srcOrd="1" destOrd="0" presId="urn:microsoft.com/office/officeart/2016/7/layout/LinearBlockProcessNumbered"/>
    <dgm:cxn modelId="{32EA7ED8-FCBC-4384-B789-3A0AC4B80744}" srcId="{A22E4A90-7E26-4A95-A478-D418EF9B8E37}" destId="{32592C2D-959B-4036-8159-D5A74DB0DBCE}" srcOrd="3" destOrd="0" parTransId="{25470639-7C91-4F60-BD3E-EB52E1C0D40A}" sibTransId="{C272707C-1A2B-4FC5-AE72-C91DCB6B5D80}"/>
    <dgm:cxn modelId="{2E6408DA-F90B-4A1B-983A-EFD52EFC02D2}" type="presOf" srcId="{32592C2D-959B-4036-8159-D5A74DB0DBCE}" destId="{628459EC-2182-4558-8EE7-60FD48B0CA81}" srcOrd="0" destOrd="0" presId="urn:microsoft.com/office/officeart/2016/7/layout/LinearBlockProcessNumbered"/>
    <dgm:cxn modelId="{30D9C0E0-64EF-4F8B-B459-8EB6BC50502E}" type="presOf" srcId="{97B065A4-973A-40CA-849B-D2A0C911C70B}" destId="{B000EC7B-9935-4218-A242-D408A214FA14}" srcOrd="0" destOrd="0" presId="urn:microsoft.com/office/officeart/2016/7/layout/LinearBlockProcessNumbered"/>
    <dgm:cxn modelId="{7C6BB51B-86D6-49D6-88FE-B31E3998F156}" type="presParOf" srcId="{C51D1782-9CD6-4BF7-9D68-1C846C4689B4}" destId="{DDAA0E10-71AB-4296-B988-9AAC01E63ED5}" srcOrd="0" destOrd="0" presId="urn:microsoft.com/office/officeart/2016/7/layout/LinearBlockProcessNumbered"/>
    <dgm:cxn modelId="{2FA75B1E-8AD1-48B6-AF1A-9C043FCE0BCE}" type="presParOf" srcId="{DDAA0E10-71AB-4296-B988-9AAC01E63ED5}" destId="{D8630EE8-7214-4251-B762-2559F1BD8283}" srcOrd="0" destOrd="0" presId="urn:microsoft.com/office/officeart/2016/7/layout/LinearBlockProcessNumbered"/>
    <dgm:cxn modelId="{FA88EEF7-643D-4A2A-A043-A66E28825C5C}" type="presParOf" srcId="{DDAA0E10-71AB-4296-B988-9AAC01E63ED5}" destId="{B000EC7B-9935-4218-A242-D408A214FA14}" srcOrd="1" destOrd="0" presId="urn:microsoft.com/office/officeart/2016/7/layout/LinearBlockProcessNumbered"/>
    <dgm:cxn modelId="{79331892-F913-4C03-B2EA-DA5AC3E1071F}" type="presParOf" srcId="{DDAA0E10-71AB-4296-B988-9AAC01E63ED5}" destId="{BB99B1CC-0D51-43DA-9792-1F55D661CC4D}" srcOrd="2" destOrd="0" presId="urn:microsoft.com/office/officeart/2016/7/layout/LinearBlockProcessNumbered"/>
    <dgm:cxn modelId="{B8F1D398-2F33-4A42-AC13-1CC15E521C77}" type="presParOf" srcId="{C51D1782-9CD6-4BF7-9D68-1C846C4689B4}" destId="{E2185074-FA0E-498E-8127-BC9FA8935E2C}" srcOrd="1" destOrd="0" presId="urn:microsoft.com/office/officeart/2016/7/layout/LinearBlockProcessNumbered"/>
    <dgm:cxn modelId="{3DE376D4-8BB6-412F-9C66-AC9EBDF4A624}" type="presParOf" srcId="{C51D1782-9CD6-4BF7-9D68-1C846C4689B4}" destId="{CCABE96F-E913-47C5-8038-3069A7A9E636}" srcOrd="2" destOrd="0" presId="urn:microsoft.com/office/officeart/2016/7/layout/LinearBlockProcessNumbered"/>
    <dgm:cxn modelId="{07648DF3-0986-4762-8E82-FE3326E0CE5C}" type="presParOf" srcId="{CCABE96F-E913-47C5-8038-3069A7A9E636}" destId="{1FFF688B-E0AA-4432-AF77-3DB502A6A31D}" srcOrd="0" destOrd="0" presId="urn:microsoft.com/office/officeart/2016/7/layout/LinearBlockProcessNumbered"/>
    <dgm:cxn modelId="{C20E196D-CD2F-47F6-89DE-B87A6DF030B1}" type="presParOf" srcId="{CCABE96F-E913-47C5-8038-3069A7A9E636}" destId="{17853289-A064-4348-BD1E-C2CCF6AE8F61}" srcOrd="1" destOrd="0" presId="urn:microsoft.com/office/officeart/2016/7/layout/LinearBlockProcessNumbered"/>
    <dgm:cxn modelId="{7D3B12A7-7731-459A-97C8-571A0BFDCD2B}" type="presParOf" srcId="{CCABE96F-E913-47C5-8038-3069A7A9E636}" destId="{2C9920A0-C3E6-42AD-B023-DD08E9F39BC9}" srcOrd="2" destOrd="0" presId="urn:microsoft.com/office/officeart/2016/7/layout/LinearBlockProcessNumbered"/>
    <dgm:cxn modelId="{4E7F77C2-8C64-49A6-9094-40557A648692}" type="presParOf" srcId="{C51D1782-9CD6-4BF7-9D68-1C846C4689B4}" destId="{0FFE5625-1B9D-4B6D-9D62-D0240042A8B2}" srcOrd="3" destOrd="0" presId="urn:microsoft.com/office/officeart/2016/7/layout/LinearBlockProcessNumbered"/>
    <dgm:cxn modelId="{FF924D39-8DA5-46A2-ABEB-DCB5DA78B5EC}" type="presParOf" srcId="{C51D1782-9CD6-4BF7-9D68-1C846C4689B4}" destId="{CA2EC354-6BF3-478A-A6AC-24BDB1F9E0E8}" srcOrd="4" destOrd="0" presId="urn:microsoft.com/office/officeart/2016/7/layout/LinearBlockProcessNumbered"/>
    <dgm:cxn modelId="{DB017772-D1EB-405D-AC6A-242A06E7A66C}" type="presParOf" srcId="{CA2EC354-6BF3-478A-A6AC-24BDB1F9E0E8}" destId="{4E74FE02-3ADE-46BA-BFF6-2897B3947096}" srcOrd="0" destOrd="0" presId="urn:microsoft.com/office/officeart/2016/7/layout/LinearBlockProcessNumbered"/>
    <dgm:cxn modelId="{F7C54FBB-87D9-413B-AEDD-D6B97BCB72A8}" type="presParOf" srcId="{CA2EC354-6BF3-478A-A6AC-24BDB1F9E0E8}" destId="{4411E313-B397-4878-A927-EDA9CC927B27}" srcOrd="1" destOrd="0" presId="urn:microsoft.com/office/officeart/2016/7/layout/LinearBlockProcessNumbered"/>
    <dgm:cxn modelId="{5CB8BB2D-D845-4B91-88A9-5026C3230B37}" type="presParOf" srcId="{CA2EC354-6BF3-478A-A6AC-24BDB1F9E0E8}" destId="{0D1B09FD-304C-4C6E-9E48-FB7149CEDE2E}" srcOrd="2" destOrd="0" presId="urn:microsoft.com/office/officeart/2016/7/layout/LinearBlockProcessNumbered"/>
    <dgm:cxn modelId="{521D87CE-6354-4364-83EE-58DCDF862B42}" type="presParOf" srcId="{C51D1782-9CD6-4BF7-9D68-1C846C4689B4}" destId="{0C25D489-9594-47A5-BAE0-1DE4E4FD97B8}" srcOrd="5" destOrd="0" presId="urn:microsoft.com/office/officeart/2016/7/layout/LinearBlockProcessNumbered"/>
    <dgm:cxn modelId="{09F71070-7EE8-405F-9045-566ED9E77526}" type="presParOf" srcId="{C51D1782-9CD6-4BF7-9D68-1C846C4689B4}" destId="{EEBBE035-0977-4C40-9ED3-2A31F0BAC442}" srcOrd="6" destOrd="0" presId="urn:microsoft.com/office/officeart/2016/7/layout/LinearBlockProcessNumbered"/>
    <dgm:cxn modelId="{C05A08DD-F53B-4E64-BD05-0224082A4C50}" type="presParOf" srcId="{EEBBE035-0977-4C40-9ED3-2A31F0BAC442}" destId="{628459EC-2182-4558-8EE7-60FD48B0CA81}" srcOrd="0" destOrd="0" presId="urn:microsoft.com/office/officeart/2016/7/layout/LinearBlockProcessNumbered"/>
    <dgm:cxn modelId="{BA86CCD3-CC6F-4ADC-9D9E-081F4CFF9C45}" type="presParOf" srcId="{EEBBE035-0977-4C40-9ED3-2A31F0BAC442}" destId="{8AAD2FAB-0224-43BC-B530-25CBB45C7E50}" srcOrd="1" destOrd="0" presId="urn:microsoft.com/office/officeart/2016/7/layout/LinearBlockProcessNumbered"/>
    <dgm:cxn modelId="{0FC0CC64-6969-4B0F-9526-CB27FF3BD174}" type="presParOf" srcId="{EEBBE035-0977-4C40-9ED3-2A31F0BAC442}" destId="{135EA940-C5AF-49AC-B40F-5807A2701E53}" srcOrd="2" destOrd="0" presId="urn:microsoft.com/office/officeart/2016/7/layout/LinearBlockProcessNumbered"/>
    <dgm:cxn modelId="{29CE8FA4-EE06-45AD-99F6-DDCECE484270}" type="presParOf" srcId="{C51D1782-9CD6-4BF7-9D68-1C846C4689B4}" destId="{0698A322-8E57-4359-BCC2-8F6120B25B3E}" srcOrd="7" destOrd="0" presId="urn:microsoft.com/office/officeart/2016/7/layout/LinearBlockProcessNumbered"/>
    <dgm:cxn modelId="{F674FD53-D5D6-44D8-8C52-93864671E94D}" type="presParOf" srcId="{C51D1782-9CD6-4BF7-9D68-1C846C4689B4}" destId="{ED2272B3-8928-44F0-B3D8-253493EB5576}" srcOrd="8" destOrd="0" presId="urn:microsoft.com/office/officeart/2016/7/layout/LinearBlockProcessNumbered"/>
    <dgm:cxn modelId="{3E99CC03-8A15-40E2-A634-3624807AD71C}" type="presParOf" srcId="{ED2272B3-8928-44F0-B3D8-253493EB5576}" destId="{58D3857C-5050-4A7A-B31A-887417D7BF41}" srcOrd="0" destOrd="0" presId="urn:microsoft.com/office/officeart/2016/7/layout/LinearBlockProcessNumbered"/>
    <dgm:cxn modelId="{33F385A1-FB1F-4BBD-A20C-70EBE373F67D}" type="presParOf" srcId="{ED2272B3-8928-44F0-B3D8-253493EB5576}" destId="{CC0824C3-16EB-4831-B756-2E13203AC053}" srcOrd="1" destOrd="0" presId="urn:microsoft.com/office/officeart/2016/7/layout/LinearBlockProcessNumbered"/>
    <dgm:cxn modelId="{A22F6CB5-1809-4FC1-AE7A-1F8FD17045D2}" type="presParOf" srcId="{ED2272B3-8928-44F0-B3D8-253493EB5576}" destId="{C3CA5610-6330-43D4-B89E-7CBB0EFED4C3}" srcOrd="2" destOrd="0" presId="urn:microsoft.com/office/officeart/2016/7/layout/LinearBlockProcessNumbered"/>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77121CE-815D-48A7-824F-198B60597F56}" type="doc">
      <dgm:prSet loTypeId="urn:microsoft.com/office/officeart/2008/layout/LinedList" loCatId="list" qsTypeId="urn:microsoft.com/office/officeart/2005/8/quickstyle/simple4" qsCatId="simple" csTypeId="urn:microsoft.com/office/officeart/2005/8/colors/accent1_2" csCatId="accent1"/>
      <dgm:spPr/>
      <dgm:t>
        <a:bodyPr/>
        <a:lstStyle/>
        <a:p>
          <a:endParaRPr lang="en-US"/>
        </a:p>
      </dgm:t>
    </dgm:pt>
    <dgm:pt modelId="{DBBCBD72-6EAE-47B0-8DD9-F3B02333B05F}">
      <dgm:prSet/>
      <dgm:spPr/>
      <dgm:t>
        <a:bodyPr/>
        <a:lstStyle/>
        <a:p>
          <a:r>
            <a:rPr lang="en-US" dirty="0"/>
            <a:t>Functional ability consists of Activities of Daily Living (ADLs) and mobility (</a:t>
          </a:r>
          <a:r>
            <a:rPr lang="en-US" dirty="0" err="1"/>
            <a:t>Edemekong</a:t>
          </a:r>
          <a:r>
            <a:rPr lang="en-US" dirty="0"/>
            <a:t> et al., 2025).</a:t>
          </a:r>
        </a:p>
      </dgm:t>
    </dgm:pt>
    <dgm:pt modelId="{F55AC79D-8D5B-4BD5-B92E-45E9531E08CD}" type="parTrans" cxnId="{761355D8-9EBD-49F6-8194-35F2DB25D5DC}">
      <dgm:prSet/>
      <dgm:spPr/>
      <dgm:t>
        <a:bodyPr/>
        <a:lstStyle/>
        <a:p>
          <a:endParaRPr lang="en-US"/>
        </a:p>
      </dgm:t>
    </dgm:pt>
    <dgm:pt modelId="{A8B72CEC-9520-43CE-828E-3A20BD349173}" type="sibTrans" cxnId="{761355D8-9EBD-49F6-8194-35F2DB25D5DC}">
      <dgm:prSet/>
      <dgm:spPr/>
      <dgm:t>
        <a:bodyPr/>
        <a:lstStyle/>
        <a:p>
          <a:endParaRPr lang="en-US"/>
        </a:p>
      </dgm:t>
    </dgm:pt>
    <dgm:pt modelId="{D82D7D2C-C080-4C30-B2EA-97A78F2F1A69}">
      <dgm:prSet/>
      <dgm:spPr/>
      <dgm:t>
        <a:bodyPr/>
        <a:lstStyle/>
        <a:p>
          <a:r>
            <a:rPr lang="en-US" dirty="0"/>
            <a:t>Healthy Ageing model focuses on being independent (WHO, 2020),  </a:t>
          </a:r>
        </a:p>
      </dgm:t>
    </dgm:pt>
    <dgm:pt modelId="{CD5E0D57-03DA-4BB2-BFA2-C225103F2747}" type="parTrans" cxnId="{862D8316-5CAB-48C1-BF14-20070CA33674}">
      <dgm:prSet/>
      <dgm:spPr/>
      <dgm:t>
        <a:bodyPr/>
        <a:lstStyle/>
        <a:p>
          <a:endParaRPr lang="en-US"/>
        </a:p>
      </dgm:t>
    </dgm:pt>
    <dgm:pt modelId="{EC9389B4-97E5-402F-A69A-179442C378B0}" type="sibTrans" cxnId="{862D8316-5CAB-48C1-BF14-20070CA33674}">
      <dgm:prSet/>
      <dgm:spPr/>
      <dgm:t>
        <a:bodyPr/>
        <a:lstStyle/>
        <a:p>
          <a:endParaRPr lang="en-US"/>
        </a:p>
      </dgm:t>
    </dgm:pt>
    <dgm:pt modelId="{3CEA9F93-47E5-408B-ABFC-41BB1C372807}">
      <dgm:prSet/>
      <dgm:spPr/>
      <dgm:t>
        <a:bodyPr/>
        <a:lstStyle/>
        <a:p>
          <a:r>
            <a:rPr lang="en-US"/>
            <a:t>Independence enhances life quality and well-being.</a:t>
          </a:r>
        </a:p>
      </dgm:t>
    </dgm:pt>
    <dgm:pt modelId="{396B74C8-6A56-4FCA-B3B0-C83ED1861815}" type="parTrans" cxnId="{582BCA25-A1F1-4DBC-B5CC-D252F9EA723F}">
      <dgm:prSet/>
      <dgm:spPr/>
      <dgm:t>
        <a:bodyPr/>
        <a:lstStyle/>
        <a:p>
          <a:endParaRPr lang="en-US"/>
        </a:p>
      </dgm:t>
    </dgm:pt>
    <dgm:pt modelId="{86A78B05-721E-43FE-AA87-5EC76E777308}" type="sibTrans" cxnId="{582BCA25-A1F1-4DBC-B5CC-D252F9EA723F}">
      <dgm:prSet/>
      <dgm:spPr/>
      <dgm:t>
        <a:bodyPr/>
        <a:lstStyle/>
        <a:p>
          <a:endParaRPr lang="en-US"/>
        </a:p>
      </dgm:t>
    </dgm:pt>
    <dgm:pt modelId="{6DC6380F-6C3D-4656-B836-B01C597C7338}">
      <dgm:prSet/>
      <dgm:spPr/>
      <dgm:t>
        <a:bodyPr/>
        <a:lstStyle/>
        <a:p>
          <a:r>
            <a:rPr lang="en-US"/>
            <a:t>Minimises the use of formal care services.</a:t>
          </a:r>
        </a:p>
      </dgm:t>
    </dgm:pt>
    <dgm:pt modelId="{AD4D60E6-7525-4BEB-AAB5-BBF7E18881E3}" type="parTrans" cxnId="{B9597FDF-2330-48C1-B199-026EDD363E1B}">
      <dgm:prSet/>
      <dgm:spPr/>
      <dgm:t>
        <a:bodyPr/>
        <a:lstStyle/>
        <a:p>
          <a:endParaRPr lang="en-US"/>
        </a:p>
      </dgm:t>
    </dgm:pt>
    <dgm:pt modelId="{3E4ACAC7-9E30-421D-B65B-A3B687F3848B}" type="sibTrans" cxnId="{B9597FDF-2330-48C1-B199-026EDD363E1B}">
      <dgm:prSet/>
      <dgm:spPr/>
      <dgm:t>
        <a:bodyPr/>
        <a:lstStyle/>
        <a:p>
          <a:endParaRPr lang="en-US"/>
        </a:p>
      </dgm:t>
    </dgm:pt>
    <dgm:pt modelId="{B4311914-D34D-4907-B9AD-76CFB04DC76A}">
      <dgm:prSet/>
      <dgm:spPr/>
      <dgm:t>
        <a:bodyPr/>
        <a:lstStyle/>
        <a:p>
          <a:r>
            <a:rPr lang="en-US"/>
            <a:t>Supported with rehabilitation, assistive technology and community care.</a:t>
          </a:r>
        </a:p>
      </dgm:t>
    </dgm:pt>
    <dgm:pt modelId="{BBFB7BEA-86BC-4FF3-857F-DAD993CA13C1}" type="parTrans" cxnId="{C90FE8A1-598C-49BA-BF26-3FF606AFF749}">
      <dgm:prSet/>
      <dgm:spPr/>
      <dgm:t>
        <a:bodyPr/>
        <a:lstStyle/>
        <a:p>
          <a:endParaRPr lang="en-US"/>
        </a:p>
      </dgm:t>
    </dgm:pt>
    <dgm:pt modelId="{D3ED8418-0229-4C9D-8722-712251D2A805}" type="sibTrans" cxnId="{C90FE8A1-598C-49BA-BF26-3FF606AFF749}">
      <dgm:prSet/>
      <dgm:spPr/>
      <dgm:t>
        <a:bodyPr/>
        <a:lstStyle/>
        <a:p>
          <a:endParaRPr lang="en-US"/>
        </a:p>
      </dgm:t>
    </dgm:pt>
    <dgm:pt modelId="{0D19CEC7-0E84-4C21-BEB9-9047E629FC6D}" type="pres">
      <dgm:prSet presAssocID="{F77121CE-815D-48A7-824F-198B60597F56}" presName="vert0" presStyleCnt="0">
        <dgm:presLayoutVars>
          <dgm:dir/>
          <dgm:animOne val="branch"/>
          <dgm:animLvl val="lvl"/>
        </dgm:presLayoutVars>
      </dgm:prSet>
      <dgm:spPr/>
    </dgm:pt>
    <dgm:pt modelId="{061D6F1B-75F9-43B2-B6A7-180DDE2CBE03}" type="pres">
      <dgm:prSet presAssocID="{DBBCBD72-6EAE-47B0-8DD9-F3B02333B05F}" presName="thickLine" presStyleLbl="alignNode1" presStyleIdx="0" presStyleCnt="5"/>
      <dgm:spPr/>
    </dgm:pt>
    <dgm:pt modelId="{34BB210D-8EE0-4ED0-B420-22A7AAC66FDB}" type="pres">
      <dgm:prSet presAssocID="{DBBCBD72-6EAE-47B0-8DD9-F3B02333B05F}" presName="horz1" presStyleCnt="0"/>
      <dgm:spPr/>
    </dgm:pt>
    <dgm:pt modelId="{88A78D49-35BC-448D-96B0-ED8F0B5C4707}" type="pres">
      <dgm:prSet presAssocID="{DBBCBD72-6EAE-47B0-8DD9-F3B02333B05F}" presName="tx1" presStyleLbl="revTx" presStyleIdx="0" presStyleCnt="5"/>
      <dgm:spPr/>
    </dgm:pt>
    <dgm:pt modelId="{A0896568-0966-4BC0-9300-8BBD86F6F710}" type="pres">
      <dgm:prSet presAssocID="{DBBCBD72-6EAE-47B0-8DD9-F3B02333B05F}" presName="vert1" presStyleCnt="0"/>
      <dgm:spPr/>
    </dgm:pt>
    <dgm:pt modelId="{A9E2809A-1FB8-4141-9B4D-ECC4553E2719}" type="pres">
      <dgm:prSet presAssocID="{D82D7D2C-C080-4C30-B2EA-97A78F2F1A69}" presName="thickLine" presStyleLbl="alignNode1" presStyleIdx="1" presStyleCnt="5"/>
      <dgm:spPr/>
    </dgm:pt>
    <dgm:pt modelId="{7254E384-F0E3-4262-A8C8-7631DA79E625}" type="pres">
      <dgm:prSet presAssocID="{D82D7D2C-C080-4C30-B2EA-97A78F2F1A69}" presName="horz1" presStyleCnt="0"/>
      <dgm:spPr/>
    </dgm:pt>
    <dgm:pt modelId="{B1C0C5D3-2CB9-4072-802E-D9CF6F0686C6}" type="pres">
      <dgm:prSet presAssocID="{D82D7D2C-C080-4C30-B2EA-97A78F2F1A69}" presName="tx1" presStyleLbl="revTx" presStyleIdx="1" presStyleCnt="5"/>
      <dgm:spPr/>
    </dgm:pt>
    <dgm:pt modelId="{A8041649-D3C5-45D7-98E6-3ADCCF9C49DE}" type="pres">
      <dgm:prSet presAssocID="{D82D7D2C-C080-4C30-B2EA-97A78F2F1A69}" presName="vert1" presStyleCnt="0"/>
      <dgm:spPr/>
    </dgm:pt>
    <dgm:pt modelId="{259C620C-0E76-4B62-83C7-B740A4C3B682}" type="pres">
      <dgm:prSet presAssocID="{3CEA9F93-47E5-408B-ABFC-41BB1C372807}" presName="thickLine" presStyleLbl="alignNode1" presStyleIdx="2" presStyleCnt="5"/>
      <dgm:spPr/>
    </dgm:pt>
    <dgm:pt modelId="{BEDFB15E-835F-4A07-A7FC-5F67FF4E2B64}" type="pres">
      <dgm:prSet presAssocID="{3CEA9F93-47E5-408B-ABFC-41BB1C372807}" presName="horz1" presStyleCnt="0"/>
      <dgm:spPr/>
    </dgm:pt>
    <dgm:pt modelId="{A8EA2918-CD02-4E1B-9350-E651DBD6954F}" type="pres">
      <dgm:prSet presAssocID="{3CEA9F93-47E5-408B-ABFC-41BB1C372807}" presName="tx1" presStyleLbl="revTx" presStyleIdx="2" presStyleCnt="5"/>
      <dgm:spPr/>
    </dgm:pt>
    <dgm:pt modelId="{67D75858-1549-4029-A41F-3A7CA834397D}" type="pres">
      <dgm:prSet presAssocID="{3CEA9F93-47E5-408B-ABFC-41BB1C372807}" presName="vert1" presStyleCnt="0"/>
      <dgm:spPr/>
    </dgm:pt>
    <dgm:pt modelId="{061C4901-42E9-4CAE-9E4C-AFF52E720CDD}" type="pres">
      <dgm:prSet presAssocID="{6DC6380F-6C3D-4656-B836-B01C597C7338}" presName="thickLine" presStyleLbl="alignNode1" presStyleIdx="3" presStyleCnt="5"/>
      <dgm:spPr/>
    </dgm:pt>
    <dgm:pt modelId="{DE7DD35A-3E64-44AE-ACFA-7A7899811E86}" type="pres">
      <dgm:prSet presAssocID="{6DC6380F-6C3D-4656-B836-B01C597C7338}" presName="horz1" presStyleCnt="0"/>
      <dgm:spPr/>
    </dgm:pt>
    <dgm:pt modelId="{D9F420D4-B856-4E91-987A-6A12C6BFAEA7}" type="pres">
      <dgm:prSet presAssocID="{6DC6380F-6C3D-4656-B836-B01C597C7338}" presName="tx1" presStyleLbl="revTx" presStyleIdx="3" presStyleCnt="5"/>
      <dgm:spPr/>
    </dgm:pt>
    <dgm:pt modelId="{0284865C-CCED-4311-8873-E559DA121DD3}" type="pres">
      <dgm:prSet presAssocID="{6DC6380F-6C3D-4656-B836-B01C597C7338}" presName="vert1" presStyleCnt="0"/>
      <dgm:spPr/>
    </dgm:pt>
    <dgm:pt modelId="{ABEB3B94-C4E1-4B26-8A8F-B4AD43B018F7}" type="pres">
      <dgm:prSet presAssocID="{B4311914-D34D-4907-B9AD-76CFB04DC76A}" presName="thickLine" presStyleLbl="alignNode1" presStyleIdx="4" presStyleCnt="5"/>
      <dgm:spPr/>
    </dgm:pt>
    <dgm:pt modelId="{6C1E2073-BD02-4417-923F-62939AB70B56}" type="pres">
      <dgm:prSet presAssocID="{B4311914-D34D-4907-B9AD-76CFB04DC76A}" presName="horz1" presStyleCnt="0"/>
      <dgm:spPr/>
    </dgm:pt>
    <dgm:pt modelId="{64BC7018-45A0-425C-9001-52B60BB3FC92}" type="pres">
      <dgm:prSet presAssocID="{B4311914-D34D-4907-B9AD-76CFB04DC76A}" presName="tx1" presStyleLbl="revTx" presStyleIdx="4" presStyleCnt="5"/>
      <dgm:spPr/>
    </dgm:pt>
    <dgm:pt modelId="{619B47B3-67AE-45A9-97F3-5BACB3323F2C}" type="pres">
      <dgm:prSet presAssocID="{B4311914-D34D-4907-B9AD-76CFB04DC76A}" presName="vert1" presStyleCnt="0"/>
      <dgm:spPr/>
    </dgm:pt>
  </dgm:ptLst>
  <dgm:cxnLst>
    <dgm:cxn modelId="{862D8316-5CAB-48C1-BF14-20070CA33674}" srcId="{F77121CE-815D-48A7-824F-198B60597F56}" destId="{D82D7D2C-C080-4C30-B2EA-97A78F2F1A69}" srcOrd="1" destOrd="0" parTransId="{CD5E0D57-03DA-4BB2-BFA2-C225103F2747}" sibTransId="{EC9389B4-97E5-402F-A69A-179442C378B0}"/>
    <dgm:cxn modelId="{582BCA25-A1F1-4DBC-B5CC-D252F9EA723F}" srcId="{F77121CE-815D-48A7-824F-198B60597F56}" destId="{3CEA9F93-47E5-408B-ABFC-41BB1C372807}" srcOrd="2" destOrd="0" parTransId="{396B74C8-6A56-4FCA-B3B0-C83ED1861815}" sibTransId="{86A78B05-721E-43FE-AA87-5EC76E777308}"/>
    <dgm:cxn modelId="{7683A451-DD8E-42C7-B797-6A426162FDC6}" type="presOf" srcId="{DBBCBD72-6EAE-47B0-8DD9-F3B02333B05F}" destId="{88A78D49-35BC-448D-96B0-ED8F0B5C4707}" srcOrd="0" destOrd="0" presId="urn:microsoft.com/office/officeart/2008/layout/LinedList"/>
    <dgm:cxn modelId="{8CEBF672-9253-42E2-926F-5B9E6299B3FF}" type="presOf" srcId="{D82D7D2C-C080-4C30-B2EA-97A78F2F1A69}" destId="{B1C0C5D3-2CB9-4072-802E-D9CF6F0686C6}" srcOrd="0" destOrd="0" presId="urn:microsoft.com/office/officeart/2008/layout/LinedList"/>
    <dgm:cxn modelId="{C90FE8A1-598C-49BA-BF26-3FF606AFF749}" srcId="{F77121CE-815D-48A7-824F-198B60597F56}" destId="{B4311914-D34D-4907-B9AD-76CFB04DC76A}" srcOrd="4" destOrd="0" parTransId="{BBFB7BEA-86BC-4FF3-857F-DAD993CA13C1}" sibTransId="{D3ED8418-0229-4C9D-8722-712251D2A805}"/>
    <dgm:cxn modelId="{5BB90CAD-138E-41CD-B740-875588FA275B}" type="presOf" srcId="{B4311914-D34D-4907-B9AD-76CFB04DC76A}" destId="{64BC7018-45A0-425C-9001-52B60BB3FC92}" srcOrd="0" destOrd="0" presId="urn:microsoft.com/office/officeart/2008/layout/LinedList"/>
    <dgm:cxn modelId="{B53C23D1-4043-4284-BD40-18B0BC07E8BA}" type="presOf" srcId="{F77121CE-815D-48A7-824F-198B60597F56}" destId="{0D19CEC7-0E84-4C21-BEB9-9047E629FC6D}" srcOrd="0" destOrd="0" presId="urn:microsoft.com/office/officeart/2008/layout/LinedList"/>
    <dgm:cxn modelId="{B4D7D2D3-04DE-494F-81F3-A6BF63A3FCD0}" type="presOf" srcId="{6DC6380F-6C3D-4656-B836-B01C597C7338}" destId="{D9F420D4-B856-4E91-987A-6A12C6BFAEA7}" srcOrd="0" destOrd="0" presId="urn:microsoft.com/office/officeart/2008/layout/LinedList"/>
    <dgm:cxn modelId="{761355D8-9EBD-49F6-8194-35F2DB25D5DC}" srcId="{F77121CE-815D-48A7-824F-198B60597F56}" destId="{DBBCBD72-6EAE-47B0-8DD9-F3B02333B05F}" srcOrd="0" destOrd="0" parTransId="{F55AC79D-8D5B-4BD5-B92E-45E9531E08CD}" sibTransId="{A8B72CEC-9520-43CE-828E-3A20BD349173}"/>
    <dgm:cxn modelId="{B9597FDF-2330-48C1-B199-026EDD363E1B}" srcId="{F77121CE-815D-48A7-824F-198B60597F56}" destId="{6DC6380F-6C3D-4656-B836-B01C597C7338}" srcOrd="3" destOrd="0" parTransId="{AD4D60E6-7525-4BEB-AAB5-BBF7E18881E3}" sibTransId="{3E4ACAC7-9E30-421D-B65B-A3B687F3848B}"/>
    <dgm:cxn modelId="{6F0824EA-E57F-4A42-AAB2-83BF58393EB4}" type="presOf" srcId="{3CEA9F93-47E5-408B-ABFC-41BB1C372807}" destId="{A8EA2918-CD02-4E1B-9350-E651DBD6954F}" srcOrd="0" destOrd="0" presId="urn:microsoft.com/office/officeart/2008/layout/LinedList"/>
    <dgm:cxn modelId="{1B8FC13C-7205-4886-A92A-584F278ED149}" type="presParOf" srcId="{0D19CEC7-0E84-4C21-BEB9-9047E629FC6D}" destId="{061D6F1B-75F9-43B2-B6A7-180DDE2CBE03}" srcOrd="0" destOrd="0" presId="urn:microsoft.com/office/officeart/2008/layout/LinedList"/>
    <dgm:cxn modelId="{C5F737CC-6C92-46FE-AE31-6BF1FEE6A30A}" type="presParOf" srcId="{0D19CEC7-0E84-4C21-BEB9-9047E629FC6D}" destId="{34BB210D-8EE0-4ED0-B420-22A7AAC66FDB}" srcOrd="1" destOrd="0" presId="urn:microsoft.com/office/officeart/2008/layout/LinedList"/>
    <dgm:cxn modelId="{90029B59-D1C2-48CF-8529-836954E52341}" type="presParOf" srcId="{34BB210D-8EE0-4ED0-B420-22A7AAC66FDB}" destId="{88A78D49-35BC-448D-96B0-ED8F0B5C4707}" srcOrd="0" destOrd="0" presId="urn:microsoft.com/office/officeart/2008/layout/LinedList"/>
    <dgm:cxn modelId="{F98EEDF4-1C81-428A-AE9E-0AA4FEF8B962}" type="presParOf" srcId="{34BB210D-8EE0-4ED0-B420-22A7AAC66FDB}" destId="{A0896568-0966-4BC0-9300-8BBD86F6F710}" srcOrd="1" destOrd="0" presId="urn:microsoft.com/office/officeart/2008/layout/LinedList"/>
    <dgm:cxn modelId="{9C65666A-0EC3-48EB-9C05-31F6013A70AA}" type="presParOf" srcId="{0D19CEC7-0E84-4C21-BEB9-9047E629FC6D}" destId="{A9E2809A-1FB8-4141-9B4D-ECC4553E2719}" srcOrd="2" destOrd="0" presId="urn:microsoft.com/office/officeart/2008/layout/LinedList"/>
    <dgm:cxn modelId="{61321387-1566-4096-9E48-A1B283A4C1C3}" type="presParOf" srcId="{0D19CEC7-0E84-4C21-BEB9-9047E629FC6D}" destId="{7254E384-F0E3-4262-A8C8-7631DA79E625}" srcOrd="3" destOrd="0" presId="urn:microsoft.com/office/officeart/2008/layout/LinedList"/>
    <dgm:cxn modelId="{269B257B-B57A-45A0-8C70-0FA719AFF30A}" type="presParOf" srcId="{7254E384-F0E3-4262-A8C8-7631DA79E625}" destId="{B1C0C5D3-2CB9-4072-802E-D9CF6F0686C6}" srcOrd="0" destOrd="0" presId="urn:microsoft.com/office/officeart/2008/layout/LinedList"/>
    <dgm:cxn modelId="{30E98A57-E344-442A-869C-29BFD54EF6B9}" type="presParOf" srcId="{7254E384-F0E3-4262-A8C8-7631DA79E625}" destId="{A8041649-D3C5-45D7-98E6-3ADCCF9C49DE}" srcOrd="1" destOrd="0" presId="urn:microsoft.com/office/officeart/2008/layout/LinedList"/>
    <dgm:cxn modelId="{7831F2A2-64B8-4467-BD01-EB2E157A16BF}" type="presParOf" srcId="{0D19CEC7-0E84-4C21-BEB9-9047E629FC6D}" destId="{259C620C-0E76-4B62-83C7-B740A4C3B682}" srcOrd="4" destOrd="0" presId="urn:microsoft.com/office/officeart/2008/layout/LinedList"/>
    <dgm:cxn modelId="{15A539CF-BC5F-4529-8A7C-A12AE9F8BCA7}" type="presParOf" srcId="{0D19CEC7-0E84-4C21-BEB9-9047E629FC6D}" destId="{BEDFB15E-835F-4A07-A7FC-5F67FF4E2B64}" srcOrd="5" destOrd="0" presId="urn:microsoft.com/office/officeart/2008/layout/LinedList"/>
    <dgm:cxn modelId="{4277B4C5-3FAE-428E-937F-6C8200BCEB71}" type="presParOf" srcId="{BEDFB15E-835F-4A07-A7FC-5F67FF4E2B64}" destId="{A8EA2918-CD02-4E1B-9350-E651DBD6954F}" srcOrd="0" destOrd="0" presId="urn:microsoft.com/office/officeart/2008/layout/LinedList"/>
    <dgm:cxn modelId="{34989AA1-3F85-488B-828B-99E430CB6C6C}" type="presParOf" srcId="{BEDFB15E-835F-4A07-A7FC-5F67FF4E2B64}" destId="{67D75858-1549-4029-A41F-3A7CA834397D}" srcOrd="1" destOrd="0" presId="urn:microsoft.com/office/officeart/2008/layout/LinedList"/>
    <dgm:cxn modelId="{B64560F7-B89F-4CA4-84DD-43706A495B9C}" type="presParOf" srcId="{0D19CEC7-0E84-4C21-BEB9-9047E629FC6D}" destId="{061C4901-42E9-4CAE-9E4C-AFF52E720CDD}" srcOrd="6" destOrd="0" presId="urn:microsoft.com/office/officeart/2008/layout/LinedList"/>
    <dgm:cxn modelId="{5E602DCC-BE06-4FC8-B44D-681D20816269}" type="presParOf" srcId="{0D19CEC7-0E84-4C21-BEB9-9047E629FC6D}" destId="{DE7DD35A-3E64-44AE-ACFA-7A7899811E86}" srcOrd="7" destOrd="0" presId="urn:microsoft.com/office/officeart/2008/layout/LinedList"/>
    <dgm:cxn modelId="{4C326EC2-6555-4D8E-8DF1-4C43A67CCE02}" type="presParOf" srcId="{DE7DD35A-3E64-44AE-ACFA-7A7899811E86}" destId="{D9F420D4-B856-4E91-987A-6A12C6BFAEA7}" srcOrd="0" destOrd="0" presId="urn:microsoft.com/office/officeart/2008/layout/LinedList"/>
    <dgm:cxn modelId="{F89C1B00-96EF-4BB5-BB93-D024E9520989}" type="presParOf" srcId="{DE7DD35A-3E64-44AE-ACFA-7A7899811E86}" destId="{0284865C-CCED-4311-8873-E559DA121DD3}" srcOrd="1" destOrd="0" presId="urn:microsoft.com/office/officeart/2008/layout/LinedList"/>
    <dgm:cxn modelId="{B440B676-5C0A-4E1B-9C9D-514609AD3553}" type="presParOf" srcId="{0D19CEC7-0E84-4C21-BEB9-9047E629FC6D}" destId="{ABEB3B94-C4E1-4B26-8A8F-B4AD43B018F7}" srcOrd="8" destOrd="0" presId="urn:microsoft.com/office/officeart/2008/layout/LinedList"/>
    <dgm:cxn modelId="{9CF17E1A-DCA0-46D6-8CAE-AFB6BF41058D}" type="presParOf" srcId="{0D19CEC7-0E84-4C21-BEB9-9047E629FC6D}" destId="{6C1E2073-BD02-4417-923F-62939AB70B56}" srcOrd="9" destOrd="0" presId="urn:microsoft.com/office/officeart/2008/layout/LinedList"/>
    <dgm:cxn modelId="{94606B9C-23EE-4F07-AA12-02352997ED11}" type="presParOf" srcId="{6C1E2073-BD02-4417-923F-62939AB70B56}" destId="{64BC7018-45A0-425C-9001-52B60BB3FC92}" srcOrd="0" destOrd="0" presId="urn:microsoft.com/office/officeart/2008/layout/LinedList"/>
    <dgm:cxn modelId="{04B667BA-558C-499B-AB5F-F7294B68D592}" type="presParOf" srcId="{6C1E2073-BD02-4417-923F-62939AB70B56}" destId="{619B47B3-67AE-45A9-97F3-5BACB3323F2C}"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818A683-1100-4F0E-B363-26FB36D6D40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6A561B5-D4C8-4D1F-B02C-60DF47173890}">
      <dgm:prSet/>
      <dgm:spPr/>
      <dgm:t>
        <a:bodyPr/>
        <a:lstStyle/>
        <a:p>
          <a:r>
            <a:rPr lang="en-US"/>
            <a:t>Loneliness and social isolation influence mental and physical well-being.</a:t>
          </a:r>
        </a:p>
      </dgm:t>
    </dgm:pt>
    <dgm:pt modelId="{3A803A00-B6CA-4141-9244-FEB1A7399659}" type="parTrans" cxnId="{CDE7AF6B-9053-4ED1-920D-857C3031ADA9}">
      <dgm:prSet/>
      <dgm:spPr/>
      <dgm:t>
        <a:bodyPr/>
        <a:lstStyle/>
        <a:p>
          <a:endParaRPr lang="en-US"/>
        </a:p>
      </dgm:t>
    </dgm:pt>
    <dgm:pt modelId="{CB772F4D-C082-4EEB-B31C-625E032C0DEE}" type="sibTrans" cxnId="{CDE7AF6B-9053-4ED1-920D-857C3031ADA9}">
      <dgm:prSet/>
      <dgm:spPr/>
      <dgm:t>
        <a:bodyPr/>
        <a:lstStyle/>
        <a:p>
          <a:endParaRPr lang="en-US"/>
        </a:p>
      </dgm:t>
    </dgm:pt>
    <dgm:pt modelId="{FE93542F-A365-4E9A-867D-172CCF9D4EAC}">
      <dgm:prSet/>
      <dgm:spPr/>
      <dgm:t>
        <a:bodyPr/>
        <a:lstStyle/>
        <a:p>
          <a:r>
            <a:rPr lang="en-US" dirty="0"/>
            <a:t>Social participation enhances life satisfaction and well-being.</a:t>
          </a:r>
        </a:p>
      </dgm:t>
    </dgm:pt>
    <dgm:pt modelId="{6B6A50AD-973C-4B5E-8E46-D1D5E07C4FCD}" type="parTrans" cxnId="{F21D4CEC-DBAC-4A41-AA5A-4F69D9E8D09D}">
      <dgm:prSet/>
      <dgm:spPr/>
      <dgm:t>
        <a:bodyPr/>
        <a:lstStyle/>
        <a:p>
          <a:endParaRPr lang="en-US"/>
        </a:p>
      </dgm:t>
    </dgm:pt>
    <dgm:pt modelId="{3106E288-B5F7-43D6-8E49-5662E4283A94}" type="sibTrans" cxnId="{F21D4CEC-DBAC-4A41-AA5A-4F69D9E8D09D}">
      <dgm:prSet/>
      <dgm:spPr/>
      <dgm:t>
        <a:bodyPr/>
        <a:lstStyle/>
        <a:p>
          <a:endParaRPr lang="en-US"/>
        </a:p>
      </dgm:t>
    </dgm:pt>
    <dgm:pt modelId="{61D9A30B-741E-4395-926F-C3E92944E68F}">
      <dgm:prSet/>
      <dgm:spPr/>
      <dgm:t>
        <a:bodyPr/>
        <a:lstStyle/>
        <a:p>
          <a:r>
            <a:rPr lang="en-US"/>
            <a:t>Emotional support assists in sustaining purpose and identity (Kim et al., 2021).</a:t>
          </a:r>
        </a:p>
      </dgm:t>
    </dgm:pt>
    <dgm:pt modelId="{DBE6B7C5-A240-49B7-AD15-681875117747}" type="parTrans" cxnId="{AC3B2C9E-EEE3-4308-AA37-9E6F04494EDD}">
      <dgm:prSet/>
      <dgm:spPr/>
      <dgm:t>
        <a:bodyPr/>
        <a:lstStyle/>
        <a:p>
          <a:endParaRPr lang="en-US"/>
        </a:p>
      </dgm:t>
    </dgm:pt>
    <dgm:pt modelId="{68A6EDC1-80EA-4D23-B939-1AF8B6297872}" type="sibTrans" cxnId="{AC3B2C9E-EEE3-4308-AA37-9E6F04494EDD}">
      <dgm:prSet/>
      <dgm:spPr/>
      <dgm:t>
        <a:bodyPr/>
        <a:lstStyle/>
        <a:p>
          <a:endParaRPr lang="en-US"/>
        </a:p>
      </dgm:t>
    </dgm:pt>
    <dgm:pt modelId="{D476ECCF-0917-437C-A59D-A85EF01F69E0}">
      <dgm:prSet/>
      <dgm:spPr/>
      <dgm:t>
        <a:bodyPr/>
        <a:lstStyle/>
        <a:p>
          <a:r>
            <a:rPr lang="en-US"/>
            <a:t>Community programmes minimise risks of isolation.</a:t>
          </a:r>
        </a:p>
      </dgm:t>
    </dgm:pt>
    <dgm:pt modelId="{C818A9F1-93D4-4E07-805F-00998CFD05A4}" type="parTrans" cxnId="{91C40AC9-D7C9-4998-BB4D-92E7776E918B}">
      <dgm:prSet/>
      <dgm:spPr/>
      <dgm:t>
        <a:bodyPr/>
        <a:lstStyle/>
        <a:p>
          <a:endParaRPr lang="en-US"/>
        </a:p>
      </dgm:t>
    </dgm:pt>
    <dgm:pt modelId="{41352592-4608-46C0-BD2E-D3F2E0FCCAF7}" type="sibTrans" cxnId="{91C40AC9-D7C9-4998-BB4D-92E7776E918B}">
      <dgm:prSet/>
      <dgm:spPr/>
      <dgm:t>
        <a:bodyPr/>
        <a:lstStyle/>
        <a:p>
          <a:endParaRPr lang="en-US"/>
        </a:p>
      </dgm:t>
    </dgm:pt>
    <dgm:pt modelId="{270C204E-A302-46DE-ADF3-51A69870161B}">
      <dgm:prSet/>
      <dgm:spPr/>
      <dgm:t>
        <a:bodyPr/>
        <a:lstStyle/>
        <a:p>
          <a:r>
            <a:rPr lang="en-US"/>
            <a:t>Activity Theory stresses the significance of ongoing interaction (Teles and Ribeiro, 2022)</a:t>
          </a:r>
        </a:p>
      </dgm:t>
    </dgm:pt>
    <dgm:pt modelId="{65E435AE-28F6-4FE2-9A0C-AA99F1FE1A6A}" type="parTrans" cxnId="{4E8C6851-DEF1-496C-B759-79097C9BCE3A}">
      <dgm:prSet/>
      <dgm:spPr/>
      <dgm:t>
        <a:bodyPr/>
        <a:lstStyle/>
        <a:p>
          <a:endParaRPr lang="en-US"/>
        </a:p>
      </dgm:t>
    </dgm:pt>
    <dgm:pt modelId="{DB055255-FDC7-4D73-9D94-DF20A37C368C}" type="sibTrans" cxnId="{4E8C6851-DEF1-496C-B759-79097C9BCE3A}">
      <dgm:prSet/>
      <dgm:spPr/>
      <dgm:t>
        <a:bodyPr/>
        <a:lstStyle/>
        <a:p>
          <a:endParaRPr lang="en-US"/>
        </a:p>
      </dgm:t>
    </dgm:pt>
    <dgm:pt modelId="{E995136E-B323-4A47-83F2-08E057FBC251}" type="pres">
      <dgm:prSet presAssocID="{9818A683-1100-4F0E-B363-26FB36D6D40B}" presName="linear" presStyleCnt="0">
        <dgm:presLayoutVars>
          <dgm:animLvl val="lvl"/>
          <dgm:resizeHandles val="exact"/>
        </dgm:presLayoutVars>
      </dgm:prSet>
      <dgm:spPr/>
    </dgm:pt>
    <dgm:pt modelId="{1E92AE1F-0736-4518-9D00-2727455ECDD9}" type="pres">
      <dgm:prSet presAssocID="{B6A561B5-D4C8-4D1F-B02C-60DF47173890}" presName="parentText" presStyleLbl="node1" presStyleIdx="0" presStyleCnt="5">
        <dgm:presLayoutVars>
          <dgm:chMax val="0"/>
          <dgm:bulletEnabled val="1"/>
        </dgm:presLayoutVars>
      </dgm:prSet>
      <dgm:spPr/>
    </dgm:pt>
    <dgm:pt modelId="{710D57A5-6351-41E6-B9BF-B681EA803835}" type="pres">
      <dgm:prSet presAssocID="{CB772F4D-C082-4EEB-B31C-625E032C0DEE}" presName="spacer" presStyleCnt="0"/>
      <dgm:spPr/>
    </dgm:pt>
    <dgm:pt modelId="{CFB5601A-F866-46AA-9A32-EDCBD6752563}" type="pres">
      <dgm:prSet presAssocID="{FE93542F-A365-4E9A-867D-172CCF9D4EAC}" presName="parentText" presStyleLbl="node1" presStyleIdx="1" presStyleCnt="5">
        <dgm:presLayoutVars>
          <dgm:chMax val="0"/>
          <dgm:bulletEnabled val="1"/>
        </dgm:presLayoutVars>
      </dgm:prSet>
      <dgm:spPr/>
    </dgm:pt>
    <dgm:pt modelId="{63F38DF7-23BA-4F84-BAD0-96AC840BD99E}" type="pres">
      <dgm:prSet presAssocID="{3106E288-B5F7-43D6-8E49-5662E4283A94}" presName="spacer" presStyleCnt="0"/>
      <dgm:spPr/>
    </dgm:pt>
    <dgm:pt modelId="{83964FFA-BFE9-4C74-A1C1-5F087D4D3A89}" type="pres">
      <dgm:prSet presAssocID="{61D9A30B-741E-4395-926F-C3E92944E68F}" presName="parentText" presStyleLbl="node1" presStyleIdx="2" presStyleCnt="5">
        <dgm:presLayoutVars>
          <dgm:chMax val="0"/>
          <dgm:bulletEnabled val="1"/>
        </dgm:presLayoutVars>
      </dgm:prSet>
      <dgm:spPr/>
    </dgm:pt>
    <dgm:pt modelId="{BE3E309F-508D-4761-AA71-CAACE8395DA9}" type="pres">
      <dgm:prSet presAssocID="{68A6EDC1-80EA-4D23-B939-1AF8B6297872}" presName="spacer" presStyleCnt="0"/>
      <dgm:spPr/>
    </dgm:pt>
    <dgm:pt modelId="{41824144-375F-46EF-BB19-9B5826FB8ADC}" type="pres">
      <dgm:prSet presAssocID="{D476ECCF-0917-437C-A59D-A85EF01F69E0}" presName="parentText" presStyleLbl="node1" presStyleIdx="3" presStyleCnt="5">
        <dgm:presLayoutVars>
          <dgm:chMax val="0"/>
          <dgm:bulletEnabled val="1"/>
        </dgm:presLayoutVars>
      </dgm:prSet>
      <dgm:spPr/>
    </dgm:pt>
    <dgm:pt modelId="{56CB148F-1DAF-4F79-8240-46D8CFB9268D}" type="pres">
      <dgm:prSet presAssocID="{41352592-4608-46C0-BD2E-D3F2E0FCCAF7}" presName="spacer" presStyleCnt="0"/>
      <dgm:spPr/>
    </dgm:pt>
    <dgm:pt modelId="{EDB51967-16CF-4C9D-ADD4-C4E13C8F4997}" type="pres">
      <dgm:prSet presAssocID="{270C204E-A302-46DE-ADF3-51A69870161B}" presName="parentText" presStyleLbl="node1" presStyleIdx="4" presStyleCnt="5">
        <dgm:presLayoutVars>
          <dgm:chMax val="0"/>
          <dgm:bulletEnabled val="1"/>
        </dgm:presLayoutVars>
      </dgm:prSet>
      <dgm:spPr/>
    </dgm:pt>
  </dgm:ptLst>
  <dgm:cxnLst>
    <dgm:cxn modelId="{CDE7AF6B-9053-4ED1-920D-857C3031ADA9}" srcId="{9818A683-1100-4F0E-B363-26FB36D6D40B}" destId="{B6A561B5-D4C8-4D1F-B02C-60DF47173890}" srcOrd="0" destOrd="0" parTransId="{3A803A00-B6CA-4141-9244-FEB1A7399659}" sibTransId="{CB772F4D-C082-4EEB-B31C-625E032C0DEE}"/>
    <dgm:cxn modelId="{6FD61D4E-470F-4583-BBF1-BC51F5A8C2AC}" type="presOf" srcId="{FE93542F-A365-4E9A-867D-172CCF9D4EAC}" destId="{CFB5601A-F866-46AA-9A32-EDCBD6752563}" srcOrd="0" destOrd="0" presId="urn:microsoft.com/office/officeart/2005/8/layout/vList2"/>
    <dgm:cxn modelId="{4E8C6851-DEF1-496C-B759-79097C9BCE3A}" srcId="{9818A683-1100-4F0E-B363-26FB36D6D40B}" destId="{270C204E-A302-46DE-ADF3-51A69870161B}" srcOrd="4" destOrd="0" parTransId="{65E435AE-28F6-4FE2-9A0C-AA99F1FE1A6A}" sibTransId="{DB055255-FDC7-4D73-9D94-DF20A37C368C}"/>
    <dgm:cxn modelId="{305CC358-E2A9-46B6-96D0-B12FC8247DD9}" type="presOf" srcId="{D476ECCF-0917-437C-A59D-A85EF01F69E0}" destId="{41824144-375F-46EF-BB19-9B5826FB8ADC}" srcOrd="0" destOrd="0" presId="urn:microsoft.com/office/officeart/2005/8/layout/vList2"/>
    <dgm:cxn modelId="{F884DA78-CFA1-4CB5-A944-600569B1780F}" type="presOf" srcId="{61D9A30B-741E-4395-926F-C3E92944E68F}" destId="{83964FFA-BFE9-4C74-A1C1-5F087D4D3A89}" srcOrd="0" destOrd="0" presId="urn:microsoft.com/office/officeart/2005/8/layout/vList2"/>
    <dgm:cxn modelId="{40C10090-3C15-47A4-9101-5105128FFF06}" type="presOf" srcId="{9818A683-1100-4F0E-B363-26FB36D6D40B}" destId="{E995136E-B323-4A47-83F2-08E057FBC251}" srcOrd="0" destOrd="0" presId="urn:microsoft.com/office/officeart/2005/8/layout/vList2"/>
    <dgm:cxn modelId="{AC3B2C9E-EEE3-4308-AA37-9E6F04494EDD}" srcId="{9818A683-1100-4F0E-B363-26FB36D6D40B}" destId="{61D9A30B-741E-4395-926F-C3E92944E68F}" srcOrd="2" destOrd="0" parTransId="{DBE6B7C5-A240-49B7-AD15-681875117747}" sibTransId="{68A6EDC1-80EA-4D23-B939-1AF8B6297872}"/>
    <dgm:cxn modelId="{510FC8A8-FCBD-4736-AECE-43206186D3FB}" type="presOf" srcId="{270C204E-A302-46DE-ADF3-51A69870161B}" destId="{EDB51967-16CF-4C9D-ADD4-C4E13C8F4997}" srcOrd="0" destOrd="0" presId="urn:microsoft.com/office/officeart/2005/8/layout/vList2"/>
    <dgm:cxn modelId="{91C40AC9-D7C9-4998-BB4D-92E7776E918B}" srcId="{9818A683-1100-4F0E-B363-26FB36D6D40B}" destId="{D476ECCF-0917-437C-A59D-A85EF01F69E0}" srcOrd="3" destOrd="0" parTransId="{C818A9F1-93D4-4E07-805F-00998CFD05A4}" sibTransId="{41352592-4608-46C0-BD2E-D3F2E0FCCAF7}"/>
    <dgm:cxn modelId="{790F01D1-A5E7-4074-B683-D44F7F98D8BA}" type="presOf" srcId="{B6A561B5-D4C8-4D1F-B02C-60DF47173890}" destId="{1E92AE1F-0736-4518-9D00-2727455ECDD9}" srcOrd="0" destOrd="0" presId="urn:microsoft.com/office/officeart/2005/8/layout/vList2"/>
    <dgm:cxn modelId="{F21D4CEC-DBAC-4A41-AA5A-4F69D9E8D09D}" srcId="{9818A683-1100-4F0E-B363-26FB36D6D40B}" destId="{FE93542F-A365-4E9A-867D-172CCF9D4EAC}" srcOrd="1" destOrd="0" parTransId="{6B6A50AD-973C-4B5E-8E46-D1D5E07C4FCD}" sibTransId="{3106E288-B5F7-43D6-8E49-5662E4283A94}"/>
    <dgm:cxn modelId="{8E4A8683-0CA3-4105-A37F-77AF91A5BF0E}" type="presParOf" srcId="{E995136E-B323-4A47-83F2-08E057FBC251}" destId="{1E92AE1F-0736-4518-9D00-2727455ECDD9}" srcOrd="0" destOrd="0" presId="urn:microsoft.com/office/officeart/2005/8/layout/vList2"/>
    <dgm:cxn modelId="{4107CF36-096D-415B-977E-2A0F1DA63F24}" type="presParOf" srcId="{E995136E-B323-4A47-83F2-08E057FBC251}" destId="{710D57A5-6351-41E6-B9BF-B681EA803835}" srcOrd="1" destOrd="0" presId="urn:microsoft.com/office/officeart/2005/8/layout/vList2"/>
    <dgm:cxn modelId="{9501FC34-84B6-4248-AD9F-F970E2491BB8}" type="presParOf" srcId="{E995136E-B323-4A47-83F2-08E057FBC251}" destId="{CFB5601A-F866-46AA-9A32-EDCBD6752563}" srcOrd="2" destOrd="0" presId="urn:microsoft.com/office/officeart/2005/8/layout/vList2"/>
    <dgm:cxn modelId="{F43A8185-5F51-4BB2-B4C2-3E73257D9118}" type="presParOf" srcId="{E995136E-B323-4A47-83F2-08E057FBC251}" destId="{63F38DF7-23BA-4F84-BAD0-96AC840BD99E}" srcOrd="3" destOrd="0" presId="urn:microsoft.com/office/officeart/2005/8/layout/vList2"/>
    <dgm:cxn modelId="{1C2957F9-7D19-4934-9576-917E1EA7A854}" type="presParOf" srcId="{E995136E-B323-4A47-83F2-08E057FBC251}" destId="{83964FFA-BFE9-4C74-A1C1-5F087D4D3A89}" srcOrd="4" destOrd="0" presId="urn:microsoft.com/office/officeart/2005/8/layout/vList2"/>
    <dgm:cxn modelId="{3D13019F-3F58-47F6-8383-0C354B22A27E}" type="presParOf" srcId="{E995136E-B323-4A47-83F2-08E057FBC251}" destId="{BE3E309F-508D-4761-AA71-CAACE8395DA9}" srcOrd="5" destOrd="0" presId="urn:microsoft.com/office/officeart/2005/8/layout/vList2"/>
    <dgm:cxn modelId="{75770B77-6A23-4CD9-BCBD-93897F35034C}" type="presParOf" srcId="{E995136E-B323-4A47-83F2-08E057FBC251}" destId="{41824144-375F-46EF-BB19-9B5826FB8ADC}" srcOrd="6" destOrd="0" presId="urn:microsoft.com/office/officeart/2005/8/layout/vList2"/>
    <dgm:cxn modelId="{439BE85D-579B-4F38-AF7E-81928356B1CA}" type="presParOf" srcId="{E995136E-B323-4A47-83F2-08E057FBC251}" destId="{56CB148F-1DAF-4F79-8240-46D8CFB9268D}" srcOrd="7" destOrd="0" presId="urn:microsoft.com/office/officeart/2005/8/layout/vList2"/>
    <dgm:cxn modelId="{814F60F4-2F0F-4B32-AA57-44926F0614AB}" type="presParOf" srcId="{E995136E-B323-4A47-83F2-08E057FBC251}" destId="{EDB51967-16CF-4C9D-ADD4-C4E13C8F4997}"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76344D7-9D23-4695-A234-2D036321111B}" type="doc">
      <dgm:prSet loTypeId="urn:microsoft.com/office/officeart/2005/8/layout/rings+Icon" loCatId="relationship" qsTypeId="urn:microsoft.com/office/officeart/2005/8/quickstyle/simple4" qsCatId="simple" csTypeId="urn:microsoft.com/office/officeart/2005/8/colors/colorful4" csCatId="colorful"/>
      <dgm:spPr/>
      <dgm:t>
        <a:bodyPr/>
        <a:lstStyle/>
        <a:p>
          <a:endParaRPr lang="en-US"/>
        </a:p>
      </dgm:t>
    </dgm:pt>
    <dgm:pt modelId="{A9B00F29-D241-4619-907B-A10723BC8E01}">
      <dgm:prSet/>
      <dgm:spPr/>
      <dgm:t>
        <a:bodyPr/>
        <a:lstStyle/>
        <a:p>
          <a:r>
            <a:rPr lang="en-US" b="0"/>
            <a:t>Safeguarding helps the elderly to avoid abuse and neglect.</a:t>
          </a:r>
        </a:p>
      </dgm:t>
    </dgm:pt>
    <dgm:pt modelId="{DADAA53F-B70D-40EB-812B-33448E8CB520}" type="parTrans" cxnId="{625AA5ED-F1E0-43C6-9186-3C6C8BE88836}">
      <dgm:prSet/>
      <dgm:spPr/>
      <dgm:t>
        <a:bodyPr/>
        <a:lstStyle/>
        <a:p>
          <a:endParaRPr lang="en-US" b="0"/>
        </a:p>
      </dgm:t>
    </dgm:pt>
    <dgm:pt modelId="{F1627778-49BE-412A-BBDC-662040F15CCC}" type="sibTrans" cxnId="{625AA5ED-F1E0-43C6-9186-3C6C8BE88836}">
      <dgm:prSet/>
      <dgm:spPr/>
      <dgm:t>
        <a:bodyPr/>
        <a:lstStyle/>
        <a:p>
          <a:endParaRPr lang="en-US" b="0"/>
        </a:p>
      </dgm:t>
    </dgm:pt>
    <dgm:pt modelId="{9FB948E1-1B77-469A-B618-EE548B49BE4D}">
      <dgm:prSet/>
      <dgm:spPr/>
      <dgm:t>
        <a:bodyPr/>
        <a:lstStyle/>
        <a:p>
          <a:r>
            <a:rPr lang="en-US" b="0" dirty="0"/>
            <a:t>Dignity and respect are basic human rights.</a:t>
          </a:r>
        </a:p>
      </dgm:t>
    </dgm:pt>
    <dgm:pt modelId="{8190E0FD-3909-4A2C-A64E-4010B9A4E5BA}" type="parTrans" cxnId="{F87B0D0F-78BD-4A8B-9279-EB78071C7D62}">
      <dgm:prSet/>
      <dgm:spPr/>
      <dgm:t>
        <a:bodyPr/>
        <a:lstStyle/>
        <a:p>
          <a:endParaRPr lang="en-US" b="0"/>
        </a:p>
      </dgm:t>
    </dgm:pt>
    <dgm:pt modelId="{5C715494-9E22-4D93-AAEF-BC3A46F9C7C3}" type="sibTrans" cxnId="{F87B0D0F-78BD-4A8B-9279-EB78071C7D62}">
      <dgm:prSet/>
      <dgm:spPr/>
      <dgm:t>
        <a:bodyPr/>
        <a:lstStyle/>
        <a:p>
          <a:endParaRPr lang="en-US" b="0"/>
        </a:p>
      </dgm:t>
    </dgm:pt>
    <dgm:pt modelId="{E171442C-917D-4B56-9A67-C1D063042FAE}">
      <dgm:prSet/>
      <dgm:spPr/>
      <dgm:t>
        <a:bodyPr/>
        <a:lstStyle/>
        <a:p>
          <a:r>
            <a:rPr lang="en-US" b="0"/>
            <a:t>Care Act 2014 encourages autonomy and wellbeing.</a:t>
          </a:r>
        </a:p>
      </dgm:t>
    </dgm:pt>
    <dgm:pt modelId="{5AFCE49B-0048-4EF1-958C-BC2776DAB113}" type="parTrans" cxnId="{7A18113E-3AD6-4E78-AEA9-9B9962C94F35}">
      <dgm:prSet/>
      <dgm:spPr/>
      <dgm:t>
        <a:bodyPr/>
        <a:lstStyle/>
        <a:p>
          <a:endParaRPr lang="en-US" b="0"/>
        </a:p>
      </dgm:t>
    </dgm:pt>
    <dgm:pt modelId="{B57AC831-223E-4C54-8A8D-8F8C79414C93}" type="sibTrans" cxnId="{7A18113E-3AD6-4E78-AEA9-9B9962C94F35}">
      <dgm:prSet/>
      <dgm:spPr/>
      <dgm:t>
        <a:bodyPr/>
        <a:lstStyle/>
        <a:p>
          <a:endParaRPr lang="en-US" b="0"/>
        </a:p>
      </dgm:t>
    </dgm:pt>
    <dgm:pt modelId="{D9516BE8-1CE5-4B4F-8F75-46BE9210FDCA}">
      <dgm:prSet/>
      <dgm:spPr/>
      <dgm:t>
        <a:bodyPr/>
        <a:lstStyle/>
        <a:p>
          <a:r>
            <a:rPr lang="en-US" b="0"/>
            <a:t>Choice enhances happiness and emotional wellbeing.</a:t>
          </a:r>
        </a:p>
      </dgm:t>
    </dgm:pt>
    <dgm:pt modelId="{75C5036F-4CB1-4F7F-BD27-050328604730}" type="parTrans" cxnId="{8404BB79-0E67-424D-B487-148265567EE3}">
      <dgm:prSet/>
      <dgm:spPr/>
      <dgm:t>
        <a:bodyPr/>
        <a:lstStyle/>
        <a:p>
          <a:endParaRPr lang="en-US" b="0"/>
        </a:p>
      </dgm:t>
    </dgm:pt>
    <dgm:pt modelId="{AE3D22BB-98BD-4209-9237-D644E9C2F75C}" type="sibTrans" cxnId="{8404BB79-0E67-424D-B487-148265567EE3}">
      <dgm:prSet/>
      <dgm:spPr/>
      <dgm:t>
        <a:bodyPr/>
        <a:lstStyle/>
        <a:p>
          <a:endParaRPr lang="en-US" b="0"/>
        </a:p>
      </dgm:t>
    </dgm:pt>
    <dgm:pt modelId="{EBCC51F8-31C8-45D8-BB10-6E9960A904E9}">
      <dgm:prSet/>
      <dgm:spPr/>
      <dgm:t>
        <a:bodyPr/>
        <a:lstStyle/>
        <a:p>
          <a:r>
            <a:rPr lang="en-US" b="0"/>
            <a:t>Person-centred care is in favour of independence and empowerment.</a:t>
          </a:r>
        </a:p>
      </dgm:t>
    </dgm:pt>
    <dgm:pt modelId="{46C4185E-A520-4F93-8EE5-0AC280D6C55F}" type="parTrans" cxnId="{251DFEBC-5A43-4BE5-8680-ED9C918AC819}">
      <dgm:prSet/>
      <dgm:spPr/>
      <dgm:t>
        <a:bodyPr/>
        <a:lstStyle/>
        <a:p>
          <a:endParaRPr lang="en-US" b="0"/>
        </a:p>
      </dgm:t>
    </dgm:pt>
    <dgm:pt modelId="{1E46155F-A903-4162-A73D-BEBECFE12123}" type="sibTrans" cxnId="{251DFEBC-5A43-4BE5-8680-ED9C918AC819}">
      <dgm:prSet/>
      <dgm:spPr/>
      <dgm:t>
        <a:bodyPr/>
        <a:lstStyle/>
        <a:p>
          <a:endParaRPr lang="en-US" b="0"/>
        </a:p>
      </dgm:t>
    </dgm:pt>
    <dgm:pt modelId="{87C7223D-D0F4-4DF6-889E-E8104F093651}" type="pres">
      <dgm:prSet presAssocID="{A76344D7-9D23-4695-A234-2D036321111B}" presName="Name0" presStyleCnt="0">
        <dgm:presLayoutVars>
          <dgm:chMax val="7"/>
          <dgm:dir/>
          <dgm:resizeHandles val="exact"/>
        </dgm:presLayoutVars>
      </dgm:prSet>
      <dgm:spPr/>
    </dgm:pt>
    <dgm:pt modelId="{10300A58-C7DD-4A4A-BF22-2835A3982125}" type="pres">
      <dgm:prSet presAssocID="{A76344D7-9D23-4695-A234-2D036321111B}" presName="ellipse1" presStyleLbl="vennNode1" presStyleIdx="0" presStyleCnt="5">
        <dgm:presLayoutVars>
          <dgm:bulletEnabled val="1"/>
        </dgm:presLayoutVars>
      </dgm:prSet>
      <dgm:spPr/>
    </dgm:pt>
    <dgm:pt modelId="{DD1EC716-1E3B-4220-86A6-2C717E11D2F5}" type="pres">
      <dgm:prSet presAssocID="{A76344D7-9D23-4695-A234-2D036321111B}" presName="ellipse2" presStyleLbl="vennNode1" presStyleIdx="1" presStyleCnt="5">
        <dgm:presLayoutVars>
          <dgm:bulletEnabled val="1"/>
        </dgm:presLayoutVars>
      </dgm:prSet>
      <dgm:spPr/>
    </dgm:pt>
    <dgm:pt modelId="{72E73A4B-5303-45A5-8454-CE97A9906F0F}" type="pres">
      <dgm:prSet presAssocID="{A76344D7-9D23-4695-A234-2D036321111B}" presName="ellipse3" presStyleLbl="vennNode1" presStyleIdx="2" presStyleCnt="5">
        <dgm:presLayoutVars>
          <dgm:bulletEnabled val="1"/>
        </dgm:presLayoutVars>
      </dgm:prSet>
      <dgm:spPr/>
    </dgm:pt>
    <dgm:pt modelId="{EE8D8CA6-131F-414B-9CA5-CA4EAE5C8394}" type="pres">
      <dgm:prSet presAssocID="{A76344D7-9D23-4695-A234-2D036321111B}" presName="ellipse4" presStyleLbl="vennNode1" presStyleIdx="3" presStyleCnt="5">
        <dgm:presLayoutVars>
          <dgm:bulletEnabled val="1"/>
        </dgm:presLayoutVars>
      </dgm:prSet>
      <dgm:spPr/>
    </dgm:pt>
    <dgm:pt modelId="{EC39F7D3-58D3-4FED-82F8-BA79308D19EB}" type="pres">
      <dgm:prSet presAssocID="{A76344D7-9D23-4695-A234-2D036321111B}" presName="ellipse5" presStyleLbl="vennNode1" presStyleIdx="4" presStyleCnt="5">
        <dgm:presLayoutVars>
          <dgm:bulletEnabled val="1"/>
        </dgm:presLayoutVars>
      </dgm:prSet>
      <dgm:spPr/>
    </dgm:pt>
  </dgm:ptLst>
  <dgm:cxnLst>
    <dgm:cxn modelId="{F87B0D0F-78BD-4A8B-9279-EB78071C7D62}" srcId="{A76344D7-9D23-4695-A234-2D036321111B}" destId="{9FB948E1-1B77-469A-B618-EE548B49BE4D}" srcOrd="1" destOrd="0" parTransId="{8190E0FD-3909-4A2C-A64E-4010B9A4E5BA}" sibTransId="{5C715494-9E22-4D93-AAEF-BC3A46F9C7C3}"/>
    <dgm:cxn modelId="{7A18113E-3AD6-4E78-AEA9-9B9962C94F35}" srcId="{A76344D7-9D23-4695-A234-2D036321111B}" destId="{E171442C-917D-4B56-9A67-C1D063042FAE}" srcOrd="2" destOrd="0" parTransId="{5AFCE49B-0048-4EF1-958C-BC2776DAB113}" sibTransId="{B57AC831-223E-4C54-8A8D-8F8C79414C93}"/>
    <dgm:cxn modelId="{8404BB79-0E67-424D-B487-148265567EE3}" srcId="{A76344D7-9D23-4695-A234-2D036321111B}" destId="{D9516BE8-1CE5-4B4F-8F75-46BE9210FDCA}" srcOrd="3" destOrd="0" parTransId="{75C5036F-4CB1-4F7F-BD27-050328604730}" sibTransId="{AE3D22BB-98BD-4209-9237-D644E9C2F75C}"/>
    <dgm:cxn modelId="{F71A7B8C-DDA0-4205-BD5F-153E522E49FD}" type="presOf" srcId="{E171442C-917D-4B56-9A67-C1D063042FAE}" destId="{72E73A4B-5303-45A5-8454-CE97A9906F0F}" srcOrd="0" destOrd="0" presId="urn:microsoft.com/office/officeart/2005/8/layout/rings+Icon"/>
    <dgm:cxn modelId="{D6B2E09E-34E2-41D5-90B1-5BFC590B2E48}" type="presOf" srcId="{EBCC51F8-31C8-45D8-BB10-6E9960A904E9}" destId="{EC39F7D3-58D3-4FED-82F8-BA79308D19EB}" srcOrd="0" destOrd="0" presId="urn:microsoft.com/office/officeart/2005/8/layout/rings+Icon"/>
    <dgm:cxn modelId="{251DFEBC-5A43-4BE5-8680-ED9C918AC819}" srcId="{A76344D7-9D23-4695-A234-2D036321111B}" destId="{EBCC51F8-31C8-45D8-BB10-6E9960A904E9}" srcOrd="4" destOrd="0" parTransId="{46C4185E-A520-4F93-8EE5-0AC280D6C55F}" sibTransId="{1E46155F-A903-4162-A73D-BEBECFE12123}"/>
    <dgm:cxn modelId="{131E0DBD-1C5D-49C9-AB5E-A8983F78625D}" type="presOf" srcId="{D9516BE8-1CE5-4B4F-8F75-46BE9210FDCA}" destId="{EE8D8CA6-131F-414B-9CA5-CA4EAE5C8394}" srcOrd="0" destOrd="0" presId="urn:microsoft.com/office/officeart/2005/8/layout/rings+Icon"/>
    <dgm:cxn modelId="{59CDD4C5-8898-473C-A60F-EF2C0B14A138}" type="presOf" srcId="{A9B00F29-D241-4619-907B-A10723BC8E01}" destId="{10300A58-C7DD-4A4A-BF22-2835A3982125}" srcOrd="0" destOrd="0" presId="urn:microsoft.com/office/officeart/2005/8/layout/rings+Icon"/>
    <dgm:cxn modelId="{1DEC36C9-2403-4C61-9CD1-77E60E623C6B}" type="presOf" srcId="{A76344D7-9D23-4695-A234-2D036321111B}" destId="{87C7223D-D0F4-4DF6-889E-E8104F093651}" srcOrd="0" destOrd="0" presId="urn:microsoft.com/office/officeart/2005/8/layout/rings+Icon"/>
    <dgm:cxn modelId="{625AA5ED-F1E0-43C6-9186-3C6C8BE88836}" srcId="{A76344D7-9D23-4695-A234-2D036321111B}" destId="{A9B00F29-D241-4619-907B-A10723BC8E01}" srcOrd="0" destOrd="0" parTransId="{DADAA53F-B70D-40EB-812B-33448E8CB520}" sibTransId="{F1627778-49BE-412A-BBDC-662040F15CCC}"/>
    <dgm:cxn modelId="{173528FD-7B9C-4F51-A30B-6886FD4CE8F9}" type="presOf" srcId="{9FB948E1-1B77-469A-B618-EE548B49BE4D}" destId="{DD1EC716-1E3B-4220-86A6-2C717E11D2F5}" srcOrd="0" destOrd="0" presId="urn:microsoft.com/office/officeart/2005/8/layout/rings+Icon"/>
    <dgm:cxn modelId="{34078A46-7808-4C1B-8E34-9C78D42C3A68}" type="presParOf" srcId="{87C7223D-D0F4-4DF6-889E-E8104F093651}" destId="{10300A58-C7DD-4A4A-BF22-2835A3982125}" srcOrd="0" destOrd="0" presId="urn:microsoft.com/office/officeart/2005/8/layout/rings+Icon"/>
    <dgm:cxn modelId="{32C7DE66-8F9F-43D9-AC11-2E998978646B}" type="presParOf" srcId="{87C7223D-D0F4-4DF6-889E-E8104F093651}" destId="{DD1EC716-1E3B-4220-86A6-2C717E11D2F5}" srcOrd="1" destOrd="0" presId="urn:microsoft.com/office/officeart/2005/8/layout/rings+Icon"/>
    <dgm:cxn modelId="{ED6C7597-05C3-44E2-A1E0-F0883D3483B9}" type="presParOf" srcId="{87C7223D-D0F4-4DF6-889E-E8104F093651}" destId="{72E73A4B-5303-45A5-8454-CE97A9906F0F}" srcOrd="2" destOrd="0" presId="urn:microsoft.com/office/officeart/2005/8/layout/rings+Icon"/>
    <dgm:cxn modelId="{AF2E95B0-61BD-43F4-AA96-124685E09F71}" type="presParOf" srcId="{87C7223D-D0F4-4DF6-889E-E8104F093651}" destId="{EE8D8CA6-131F-414B-9CA5-CA4EAE5C8394}" srcOrd="3" destOrd="0" presId="urn:microsoft.com/office/officeart/2005/8/layout/rings+Icon"/>
    <dgm:cxn modelId="{9E83F074-0150-41C2-B4B6-F863E4337265}" type="presParOf" srcId="{87C7223D-D0F4-4DF6-889E-E8104F093651}" destId="{EC39F7D3-58D3-4FED-82F8-BA79308D19EB}" srcOrd="4" destOrd="0" presId="urn:microsoft.com/office/officeart/2005/8/layout/rings+Icon"/>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ABEE94E-5242-4308-9FA1-1F0595919D82}" type="doc">
      <dgm:prSet loTypeId="urn:microsoft.com/office/officeart/2016/7/layout/LinearBlockProcessNumbered" loCatId="process" qsTypeId="urn:microsoft.com/office/officeart/2005/8/quickstyle/simple1" qsCatId="simple" csTypeId="urn:microsoft.com/office/officeart/2005/8/colors/colorful1" csCatId="colorful"/>
      <dgm:spPr/>
      <dgm:t>
        <a:bodyPr/>
        <a:lstStyle/>
        <a:p>
          <a:endParaRPr lang="en-US"/>
        </a:p>
      </dgm:t>
    </dgm:pt>
    <dgm:pt modelId="{07FD3A39-C519-43A1-B59D-20D7B57B5991}">
      <dgm:prSet/>
      <dgm:spPr/>
      <dgm:t>
        <a:bodyPr/>
        <a:lstStyle/>
        <a:p>
          <a:r>
            <a:rPr lang="en-US"/>
            <a:t>Person-centred care is concerned with personal needs and preferences.</a:t>
          </a:r>
        </a:p>
      </dgm:t>
    </dgm:pt>
    <dgm:pt modelId="{32C8C8C2-FAA5-42C5-AD5F-A939F3D954BD}" type="parTrans" cxnId="{F3800B0B-FB76-4AED-9EB6-74BDABAC1556}">
      <dgm:prSet/>
      <dgm:spPr/>
      <dgm:t>
        <a:bodyPr/>
        <a:lstStyle/>
        <a:p>
          <a:endParaRPr lang="en-US"/>
        </a:p>
      </dgm:t>
    </dgm:pt>
    <dgm:pt modelId="{EBD8EF4C-C1F3-4321-A97F-B1F838CCADD5}" type="sibTrans" cxnId="{F3800B0B-FB76-4AED-9EB6-74BDABAC1556}">
      <dgm:prSet phldrT="01" phldr="0"/>
      <dgm:spPr/>
      <dgm:t>
        <a:bodyPr/>
        <a:lstStyle/>
        <a:p>
          <a:r>
            <a:rPr lang="en-US"/>
            <a:t>01</a:t>
          </a:r>
        </a:p>
      </dgm:t>
    </dgm:pt>
    <dgm:pt modelId="{72A420A1-ABF0-4E92-8A1A-3DC1E12011D4}">
      <dgm:prSet/>
      <dgm:spPr/>
      <dgm:t>
        <a:bodyPr/>
        <a:lstStyle/>
        <a:p>
          <a:r>
            <a:rPr lang="en-US"/>
            <a:t>Powers autonomy, independence, and dignity.</a:t>
          </a:r>
        </a:p>
      </dgm:t>
    </dgm:pt>
    <dgm:pt modelId="{38DB6DEF-23C7-4260-93DC-47B0F6C217A4}" type="parTrans" cxnId="{268E72D6-A82A-4C9D-9725-0610AD62B437}">
      <dgm:prSet/>
      <dgm:spPr/>
      <dgm:t>
        <a:bodyPr/>
        <a:lstStyle/>
        <a:p>
          <a:endParaRPr lang="en-US"/>
        </a:p>
      </dgm:t>
    </dgm:pt>
    <dgm:pt modelId="{2A88C003-8081-4870-A822-46AF15AB491D}" type="sibTrans" cxnId="{268E72D6-A82A-4C9D-9725-0610AD62B437}">
      <dgm:prSet phldrT="02" phldr="0"/>
      <dgm:spPr/>
      <dgm:t>
        <a:bodyPr/>
        <a:lstStyle/>
        <a:p>
          <a:r>
            <a:rPr lang="en-US"/>
            <a:t>02</a:t>
          </a:r>
        </a:p>
      </dgm:t>
    </dgm:pt>
    <dgm:pt modelId="{ACFA33FC-A8EC-4279-B372-ADDBDEEABF14}">
      <dgm:prSet/>
      <dgm:spPr/>
      <dgm:t>
        <a:bodyPr/>
        <a:lstStyle/>
        <a:p>
          <a:r>
            <a:rPr lang="en-US"/>
            <a:t>Nurtured by the wellbeing principle in the Care Act 2014.</a:t>
          </a:r>
        </a:p>
      </dgm:t>
    </dgm:pt>
    <dgm:pt modelId="{00902AF6-2573-4496-9D84-B3F5AC319D99}" type="parTrans" cxnId="{F58827D8-7081-4A9A-82EE-6F2FD1394820}">
      <dgm:prSet/>
      <dgm:spPr/>
      <dgm:t>
        <a:bodyPr/>
        <a:lstStyle/>
        <a:p>
          <a:endParaRPr lang="en-US"/>
        </a:p>
      </dgm:t>
    </dgm:pt>
    <dgm:pt modelId="{1DD2B94E-02BF-49F1-AD95-BDF7555F5049}" type="sibTrans" cxnId="{F58827D8-7081-4A9A-82EE-6F2FD1394820}">
      <dgm:prSet phldrT="03" phldr="0"/>
      <dgm:spPr/>
      <dgm:t>
        <a:bodyPr/>
        <a:lstStyle/>
        <a:p>
          <a:r>
            <a:rPr lang="en-US"/>
            <a:t>03</a:t>
          </a:r>
        </a:p>
      </dgm:t>
    </dgm:pt>
    <dgm:pt modelId="{EC98B743-73BB-44ED-A03D-9E78C72814E3}">
      <dgm:prSet/>
      <dgm:spPr/>
      <dgm:t>
        <a:bodyPr/>
        <a:lstStyle/>
        <a:p>
          <a:r>
            <a:rPr lang="en-US"/>
            <a:t>Enhances health and care satisfaction.</a:t>
          </a:r>
        </a:p>
      </dgm:t>
    </dgm:pt>
    <dgm:pt modelId="{91836229-9416-496E-9018-C47939902C73}" type="parTrans" cxnId="{4D3D08F3-CCBB-457D-85E7-656C590B2758}">
      <dgm:prSet/>
      <dgm:spPr/>
      <dgm:t>
        <a:bodyPr/>
        <a:lstStyle/>
        <a:p>
          <a:endParaRPr lang="en-US"/>
        </a:p>
      </dgm:t>
    </dgm:pt>
    <dgm:pt modelId="{0737551F-34E5-4337-A4C8-3D68BF466001}" type="sibTrans" cxnId="{4D3D08F3-CCBB-457D-85E7-656C590B2758}">
      <dgm:prSet phldrT="04" phldr="0"/>
      <dgm:spPr/>
      <dgm:t>
        <a:bodyPr/>
        <a:lstStyle/>
        <a:p>
          <a:r>
            <a:rPr lang="en-US"/>
            <a:t>04</a:t>
          </a:r>
        </a:p>
      </dgm:t>
    </dgm:pt>
    <dgm:pt modelId="{B943B15C-0AE7-4FBF-AA7B-8346BDC58179}">
      <dgm:prSet/>
      <dgm:spPr/>
      <dgm:t>
        <a:bodyPr/>
        <a:lstStyle/>
        <a:p>
          <a:r>
            <a:rPr lang="en-US"/>
            <a:t>Fosters team decision-making.</a:t>
          </a:r>
        </a:p>
      </dgm:t>
    </dgm:pt>
    <dgm:pt modelId="{112BCB8F-1292-4E4B-A6D9-008060B2DFAE}" type="parTrans" cxnId="{096A9C77-687D-4CBC-9775-5EB7728A13CA}">
      <dgm:prSet/>
      <dgm:spPr/>
      <dgm:t>
        <a:bodyPr/>
        <a:lstStyle/>
        <a:p>
          <a:endParaRPr lang="en-US"/>
        </a:p>
      </dgm:t>
    </dgm:pt>
    <dgm:pt modelId="{B6EECAD8-B224-48DA-8013-37AB58ACF811}" type="sibTrans" cxnId="{096A9C77-687D-4CBC-9775-5EB7728A13CA}">
      <dgm:prSet phldrT="05" phldr="0"/>
      <dgm:spPr/>
      <dgm:t>
        <a:bodyPr/>
        <a:lstStyle/>
        <a:p>
          <a:r>
            <a:rPr lang="en-US"/>
            <a:t>05</a:t>
          </a:r>
        </a:p>
      </dgm:t>
    </dgm:pt>
    <dgm:pt modelId="{5BEFE617-0C17-4BDB-BEEC-1C2191D4E01F}" type="pres">
      <dgm:prSet presAssocID="{EABEE94E-5242-4308-9FA1-1F0595919D82}" presName="Name0" presStyleCnt="0">
        <dgm:presLayoutVars>
          <dgm:animLvl val="lvl"/>
          <dgm:resizeHandles val="exact"/>
        </dgm:presLayoutVars>
      </dgm:prSet>
      <dgm:spPr/>
    </dgm:pt>
    <dgm:pt modelId="{662A8EBC-9BEC-41FD-9E21-722A9F3FB3ED}" type="pres">
      <dgm:prSet presAssocID="{07FD3A39-C519-43A1-B59D-20D7B57B5991}" presName="compositeNode" presStyleCnt="0">
        <dgm:presLayoutVars>
          <dgm:bulletEnabled val="1"/>
        </dgm:presLayoutVars>
      </dgm:prSet>
      <dgm:spPr/>
    </dgm:pt>
    <dgm:pt modelId="{D7CC62BF-25D6-4CAB-BB70-C97D0B0BA1EF}" type="pres">
      <dgm:prSet presAssocID="{07FD3A39-C519-43A1-B59D-20D7B57B5991}" presName="bgRect" presStyleLbl="alignNode1" presStyleIdx="0" presStyleCnt="5"/>
      <dgm:spPr/>
    </dgm:pt>
    <dgm:pt modelId="{EAD68C18-315C-4A54-8997-136BC0C70F40}" type="pres">
      <dgm:prSet presAssocID="{EBD8EF4C-C1F3-4321-A97F-B1F838CCADD5}" presName="sibTransNodeRect" presStyleLbl="alignNode1" presStyleIdx="0" presStyleCnt="5">
        <dgm:presLayoutVars>
          <dgm:chMax val="0"/>
          <dgm:bulletEnabled val="1"/>
        </dgm:presLayoutVars>
      </dgm:prSet>
      <dgm:spPr/>
    </dgm:pt>
    <dgm:pt modelId="{7B0234B5-061D-47D7-BDFB-10937AEB6E93}" type="pres">
      <dgm:prSet presAssocID="{07FD3A39-C519-43A1-B59D-20D7B57B5991}" presName="nodeRect" presStyleLbl="alignNode1" presStyleIdx="0" presStyleCnt="5">
        <dgm:presLayoutVars>
          <dgm:bulletEnabled val="1"/>
        </dgm:presLayoutVars>
      </dgm:prSet>
      <dgm:spPr/>
    </dgm:pt>
    <dgm:pt modelId="{39E1F278-842E-4B17-806B-DC4AE299B77C}" type="pres">
      <dgm:prSet presAssocID="{EBD8EF4C-C1F3-4321-A97F-B1F838CCADD5}" presName="sibTrans" presStyleCnt="0"/>
      <dgm:spPr/>
    </dgm:pt>
    <dgm:pt modelId="{0DD34960-13B6-4A90-BF97-AE05D4AC18AC}" type="pres">
      <dgm:prSet presAssocID="{72A420A1-ABF0-4E92-8A1A-3DC1E12011D4}" presName="compositeNode" presStyleCnt="0">
        <dgm:presLayoutVars>
          <dgm:bulletEnabled val="1"/>
        </dgm:presLayoutVars>
      </dgm:prSet>
      <dgm:spPr/>
    </dgm:pt>
    <dgm:pt modelId="{892DFDE2-E25C-4FDB-B887-77ABB081FD6F}" type="pres">
      <dgm:prSet presAssocID="{72A420A1-ABF0-4E92-8A1A-3DC1E12011D4}" presName="bgRect" presStyleLbl="alignNode1" presStyleIdx="1" presStyleCnt="5"/>
      <dgm:spPr/>
    </dgm:pt>
    <dgm:pt modelId="{CC39D4A1-5C32-4005-8761-8BB0C633DB33}" type="pres">
      <dgm:prSet presAssocID="{2A88C003-8081-4870-A822-46AF15AB491D}" presName="sibTransNodeRect" presStyleLbl="alignNode1" presStyleIdx="1" presStyleCnt="5">
        <dgm:presLayoutVars>
          <dgm:chMax val="0"/>
          <dgm:bulletEnabled val="1"/>
        </dgm:presLayoutVars>
      </dgm:prSet>
      <dgm:spPr/>
    </dgm:pt>
    <dgm:pt modelId="{1507F849-4F87-491E-8C76-BC8DE98A1447}" type="pres">
      <dgm:prSet presAssocID="{72A420A1-ABF0-4E92-8A1A-3DC1E12011D4}" presName="nodeRect" presStyleLbl="alignNode1" presStyleIdx="1" presStyleCnt="5">
        <dgm:presLayoutVars>
          <dgm:bulletEnabled val="1"/>
        </dgm:presLayoutVars>
      </dgm:prSet>
      <dgm:spPr/>
    </dgm:pt>
    <dgm:pt modelId="{FAE8F983-D8D8-4A7E-B635-523788B8C9EE}" type="pres">
      <dgm:prSet presAssocID="{2A88C003-8081-4870-A822-46AF15AB491D}" presName="sibTrans" presStyleCnt="0"/>
      <dgm:spPr/>
    </dgm:pt>
    <dgm:pt modelId="{8158985D-E3DD-4F32-9759-6EBB88AB62D2}" type="pres">
      <dgm:prSet presAssocID="{ACFA33FC-A8EC-4279-B372-ADDBDEEABF14}" presName="compositeNode" presStyleCnt="0">
        <dgm:presLayoutVars>
          <dgm:bulletEnabled val="1"/>
        </dgm:presLayoutVars>
      </dgm:prSet>
      <dgm:spPr/>
    </dgm:pt>
    <dgm:pt modelId="{14FDDBDC-39EB-4AAE-92C5-4E27C56620E4}" type="pres">
      <dgm:prSet presAssocID="{ACFA33FC-A8EC-4279-B372-ADDBDEEABF14}" presName="bgRect" presStyleLbl="alignNode1" presStyleIdx="2" presStyleCnt="5"/>
      <dgm:spPr/>
    </dgm:pt>
    <dgm:pt modelId="{AE9A24C3-BEF3-4CFA-AEAC-DC90A1B62C25}" type="pres">
      <dgm:prSet presAssocID="{1DD2B94E-02BF-49F1-AD95-BDF7555F5049}" presName="sibTransNodeRect" presStyleLbl="alignNode1" presStyleIdx="2" presStyleCnt="5">
        <dgm:presLayoutVars>
          <dgm:chMax val="0"/>
          <dgm:bulletEnabled val="1"/>
        </dgm:presLayoutVars>
      </dgm:prSet>
      <dgm:spPr/>
    </dgm:pt>
    <dgm:pt modelId="{C56BA213-66BD-4529-9CA0-CA9D4D6F19D9}" type="pres">
      <dgm:prSet presAssocID="{ACFA33FC-A8EC-4279-B372-ADDBDEEABF14}" presName="nodeRect" presStyleLbl="alignNode1" presStyleIdx="2" presStyleCnt="5">
        <dgm:presLayoutVars>
          <dgm:bulletEnabled val="1"/>
        </dgm:presLayoutVars>
      </dgm:prSet>
      <dgm:spPr/>
    </dgm:pt>
    <dgm:pt modelId="{C6500EA3-C1EF-4A32-945E-5F5F44EC488B}" type="pres">
      <dgm:prSet presAssocID="{1DD2B94E-02BF-49F1-AD95-BDF7555F5049}" presName="sibTrans" presStyleCnt="0"/>
      <dgm:spPr/>
    </dgm:pt>
    <dgm:pt modelId="{5EC41EBB-B2D9-40DC-8DDF-4A0E4597E021}" type="pres">
      <dgm:prSet presAssocID="{EC98B743-73BB-44ED-A03D-9E78C72814E3}" presName="compositeNode" presStyleCnt="0">
        <dgm:presLayoutVars>
          <dgm:bulletEnabled val="1"/>
        </dgm:presLayoutVars>
      </dgm:prSet>
      <dgm:spPr/>
    </dgm:pt>
    <dgm:pt modelId="{110B22FE-53CA-4B73-BECA-7B8D74786C7C}" type="pres">
      <dgm:prSet presAssocID="{EC98B743-73BB-44ED-A03D-9E78C72814E3}" presName="bgRect" presStyleLbl="alignNode1" presStyleIdx="3" presStyleCnt="5"/>
      <dgm:spPr/>
    </dgm:pt>
    <dgm:pt modelId="{CA09FE8C-5905-414B-8223-028D19DDBFE4}" type="pres">
      <dgm:prSet presAssocID="{0737551F-34E5-4337-A4C8-3D68BF466001}" presName="sibTransNodeRect" presStyleLbl="alignNode1" presStyleIdx="3" presStyleCnt="5">
        <dgm:presLayoutVars>
          <dgm:chMax val="0"/>
          <dgm:bulletEnabled val="1"/>
        </dgm:presLayoutVars>
      </dgm:prSet>
      <dgm:spPr/>
    </dgm:pt>
    <dgm:pt modelId="{2A444471-D7B2-490A-8DE0-80F58211CF56}" type="pres">
      <dgm:prSet presAssocID="{EC98B743-73BB-44ED-A03D-9E78C72814E3}" presName="nodeRect" presStyleLbl="alignNode1" presStyleIdx="3" presStyleCnt="5">
        <dgm:presLayoutVars>
          <dgm:bulletEnabled val="1"/>
        </dgm:presLayoutVars>
      </dgm:prSet>
      <dgm:spPr/>
    </dgm:pt>
    <dgm:pt modelId="{D35A4732-EDEE-43A5-9448-ADEB4879C320}" type="pres">
      <dgm:prSet presAssocID="{0737551F-34E5-4337-A4C8-3D68BF466001}" presName="sibTrans" presStyleCnt="0"/>
      <dgm:spPr/>
    </dgm:pt>
    <dgm:pt modelId="{DD6FFEBE-171D-4100-9096-88CCEF333F23}" type="pres">
      <dgm:prSet presAssocID="{B943B15C-0AE7-4FBF-AA7B-8346BDC58179}" presName="compositeNode" presStyleCnt="0">
        <dgm:presLayoutVars>
          <dgm:bulletEnabled val="1"/>
        </dgm:presLayoutVars>
      </dgm:prSet>
      <dgm:spPr/>
    </dgm:pt>
    <dgm:pt modelId="{53391B7D-E4D4-4A1E-ABB1-54105D388529}" type="pres">
      <dgm:prSet presAssocID="{B943B15C-0AE7-4FBF-AA7B-8346BDC58179}" presName="bgRect" presStyleLbl="alignNode1" presStyleIdx="4" presStyleCnt="5"/>
      <dgm:spPr/>
    </dgm:pt>
    <dgm:pt modelId="{6856D2CB-A9DB-4709-884D-8234C7EADF32}" type="pres">
      <dgm:prSet presAssocID="{B6EECAD8-B224-48DA-8013-37AB58ACF811}" presName="sibTransNodeRect" presStyleLbl="alignNode1" presStyleIdx="4" presStyleCnt="5">
        <dgm:presLayoutVars>
          <dgm:chMax val="0"/>
          <dgm:bulletEnabled val="1"/>
        </dgm:presLayoutVars>
      </dgm:prSet>
      <dgm:spPr/>
    </dgm:pt>
    <dgm:pt modelId="{D5E7E3BC-2024-4392-B50D-A201109E2A6F}" type="pres">
      <dgm:prSet presAssocID="{B943B15C-0AE7-4FBF-AA7B-8346BDC58179}" presName="nodeRect" presStyleLbl="alignNode1" presStyleIdx="4" presStyleCnt="5">
        <dgm:presLayoutVars>
          <dgm:bulletEnabled val="1"/>
        </dgm:presLayoutVars>
      </dgm:prSet>
      <dgm:spPr/>
    </dgm:pt>
  </dgm:ptLst>
  <dgm:cxnLst>
    <dgm:cxn modelId="{F3800B0B-FB76-4AED-9EB6-74BDABAC1556}" srcId="{EABEE94E-5242-4308-9FA1-1F0595919D82}" destId="{07FD3A39-C519-43A1-B59D-20D7B57B5991}" srcOrd="0" destOrd="0" parTransId="{32C8C8C2-FAA5-42C5-AD5F-A939F3D954BD}" sibTransId="{EBD8EF4C-C1F3-4321-A97F-B1F838CCADD5}"/>
    <dgm:cxn modelId="{7C048129-C0AF-48D6-9E0C-B9158E8E9EE9}" type="presOf" srcId="{B943B15C-0AE7-4FBF-AA7B-8346BDC58179}" destId="{D5E7E3BC-2024-4392-B50D-A201109E2A6F}" srcOrd="1" destOrd="0" presId="urn:microsoft.com/office/officeart/2016/7/layout/LinearBlockProcessNumbered"/>
    <dgm:cxn modelId="{F370D029-57CB-48AB-BB55-C4BD9F80FB35}" type="presOf" srcId="{72A420A1-ABF0-4E92-8A1A-3DC1E12011D4}" destId="{1507F849-4F87-491E-8C76-BC8DE98A1447}" srcOrd="1" destOrd="0" presId="urn:microsoft.com/office/officeart/2016/7/layout/LinearBlockProcessNumbered"/>
    <dgm:cxn modelId="{912B582B-909F-43F8-B1B9-2586B9D85C56}" type="presOf" srcId="{ACFA33FC-A8EC-4279-B372-ADDBDEEABF14}" destId="{14FDDBDC-39EB-4AAE-92C5-4E27C56620E4}" srcOrd="0" destOrd="0" presId="urn:microsoft.com/office/officeart/2016/7/layout/LinearBlockProcessNumbered"/>
    <dgm:cxn modelId="{2821552D-8DF3-4804-8EC3-13FC4BFD30FE}" type="presOf" srcId="{B943B15C-0AE7-4FBF-AA7B-8346BDC58179}" destId="{53391B7D-E4D4-4A1E-ABB1-54105D388529}" srcOrd="0" destOrd="0" presId="urn:microsoft.com/office/officeart/2016/7/layout/LinearBlockProcessNumbered"/>
    <dgm:cxn modelId="{A3186E3C-0FBB-4265-AF03-3AF0331F5EBB}" type="presOf" srcId="{EABEE94E-5242-4308-9FA1-1F0595919D82}" destId="{5BEFE617-0C17-4BDB-BEEC-1C2191D4E01F}" srcOrd="0" destOrd="0" presId="urn:microsoft.com/office/officeart/2016/7/layout/LinearBlockProcessNumbered"/>
    <dgm:cxn modelId="{60A3EF61-294E-483D-B104-B76970A8FA0C}" type="presOf" srcId="{07FD3A39-C519-43A1-B59D-20D7B57B5991}" destId="{D7CC62BF-25D6-4CAB-BB70-C97D0B0BA1EF}" srcOrd="0" destOrd="0" presId="urn:microsoft.com/office/officeart/2016/7/layout/LinearBlockProcessNumbered"/>
    <dgm:cxn modelId="{F4A04663-CA6F-48F4-A1D8-D51A38380DFF}" type="presOf" srcId="{1DD2B94E-02BF-49F1-AD95-BDF7555F5049}" destId="{AE9A24C3-BEF3-4CFA-AEAC-DC90A1B62C25}" srcOrd="0" destOrd="0" presId="urn:microsoft.com/office/officeart/2016/7/layout/LinearBlockProcessNumbered"/>
    <dgm:cxn modelId="{AD029154-474A-413C-B4AB-B5A2E152248E}" type="presOf" srcId="{ACFA33FC-A8EC-4279-B372-ADDBDEEABF14}" destId="{C56BA213-66BD-4529-9CA0-CA9D4D6F19D9}" srcOrd="1" destOrd="0" presId="urn:microsoft.com/office/officeart/2016/7/layout/LinearBlockProcessNumbered"/>
    <dgm:cxn modelId="{096A9C77-687D-4CBC-9775-5EB7728A13CA}" srcId="{EABEE94E-5242-4308-9FA1-1F0595919D82}" destId="{B943B15C-0AE7-4FBF-AA7B-8346BDC58179}" srcOrd="4" destOrd="0" parTransId="{112BCB8F-1292-4E4B-A6D9-008060B2DFAE}" sibTransId="{B6EECAD8-B224-48DA-8013-37AB58ACF811}"/>
    <dgm:cxn modelId="{9B83A079-7F9D-4878-990A-B0B64ADD8C35}" type="presOf" srcId="{EBD8EF4C-C1F3-4321-A97F-B1F838CCADD5}" destId="{EAD68C18-315C-4A54-8997-136BC0C70F40}" srcOrd="0" destOrd="0" presId="urn:microsoft.com/office/officeart/2016/7/layout/LinearBlockProcessNumbered"/>
    <dgm:cxn modelId="{6ECF359C-D079-4177-A9DA-A88A1E8042BF}" type="presOf" srcId="{B6EECAD8-B224-48DA-8013-37AB58ACF811}" destId="{6856D2CB-A9DB-4709-884D-8234C7EADF32}" srcOrd="0" destOrd="0" presId="urn:microsoft.com/office/officeart/2016/7/layout/LinearBlockProcessNumbered"/>
    <dgm:cxn modelId="{106FA8BE-FB5E-4E30-808F-9BA6830D950E}" type="presOf" srcId="{07FD3A39-C519-43A1-B59D-20D7B57B5991}" destId="{7B0234B5-061D-47D7-BDFB-10937AEB6E93}" srcOrd="1" destOrd="0" presId="urn:microsoft.com/office/officeart/2016/7/layout/LinearBlockProcessNumbered"/>
    <dgm:cxn modelId="{0AF663C4-9045-4E90-8068-79F9BBFC9AC4}" type="presOf" srcId="{72A420A1-ABF0-4E92-8A1A-3DC1E12011D4}" destId="{892DFDE2-E25C-4FDB-B887-77ABB081FD6F}" srcOrd="0" destOrd="0" presId="urn:microsoft.com/office/officeart/2016/7/layout/LinearBlockProcessNumbered"/>
    <dgm:cxn modelId="{B24E67CD-4EE8-4818-9BBE-E4BAA283A435}" type="presOf" srcId="{2A88C003-8081-4870-A822-46AF15AB491D}" destId="{CC39D4A1-5C32-4005-8761-8BB0C633DB33}" srcOrd="0" destOrd="0" presId="urn:microsoft.com/office/officeart/2016/7/layout/LinearBlockProcessNumbered"/>
    <dgm:cxn modelId="{ABF29FD3-43B8-43A0-9D90-BD12241A5ED1}" type="presOf" srcId="{EC98B743-73BB-44ED-A03D-9E78C72814E3}" destId="{110B22FE-53CA-4B73-BECA-7B8D74786C7C}" srcOrd="0" destOrd="0" presId="urn:microsoft.com/office/officeart/2016/7/layout/LinearBlockProcessNumbered"/>
    <dgm:cxn modelId="{268E72D6-A82A-4C9D-9725-0610AD62B437}" srcId="{EABEE94E-5242-4308-9FA1-1F0595919D82}" destId="{72A420A1-ABF0-4E92-8A1A-3DC1E12011D4}" srcOrd="1" destOrd="0" parTransId="{38DB6DEF-23C7-4260-93DC-47B0F6C217A4}" sibTransId="{2A88C003-8081-4870-A822-46AF15AB491D}"/>
    <dgm:cxn modelId="{F58827D8-7081-4A9A-82EE-6F2FD1394820}" srcId="{EABEE94E-5242-4308-9FA1-1F0595919D82}" destId="{ACFA33FC-A8EC-4279-B372-ADDBDEEABF14}" srcOrd="2" destOrd="0" parTransId="{00902AF6-2573-4496-9D84-B3F5AC319D99}" sibTransId="{1DD2B94E-02BF-49F1-AD95-BDF7555F5049}"/>
    <dgm:cxn modelId="{09659FD9-D90E-43F0-93AC-55EB0FCC2414}" type="presOf" srcId="{EC98B743-73BB-44ED-A03D-9E78C72814E3}" destId="{2A444471-D7B2-490A-8DE0-80F58211CF56}" srcOrd="1" destOrd="0" presId="urn:microsoft.com/office/officeart/2016/7/layout/LinearBlockProcessNumbered"/>
    <dgm:cxn modelId="{FBE917E7-46DB-484D-B951-6E7C37110A08}" type="presOf" srcId="{0737551F-34E5-4337-A4C8-3D68BF466001}" destId="{CA09FE8C-5905-414B-8223-028D19DDBFE4}" srcOrd="0" destOrd="0" presId="urn:microsoft.com/office/officeart/2016/7/layout/LinearBlockProcessNumbered"/>
    <dgm:cxn modelId="{4D3D08F3-CCBB-457D-85E7-656C590B2758}" srcId="{EABEE94E-5242-4308-9FA1-1F0595919D82}" destId="{EC98B743-73BB-44ED-A03D-9E78C72814E3}" srcOrd="3" destOrd="0" parTransId="{91836229-9416-496E-9018-C47939902C73}" sibTransId="{0737551F-34E5-4337-A4C8-3D68BF466001}"/>
    <dgm:cxn modelId="{FBAE1112-224C-4D10-93DB-BADFC970BDEE}" type="presParOf" srcId="{5BEFE617-0C17-4BDB-BEEC-1C2191D4E01F}" destId="{662A8EBC-9BEC-41FD-9E21-722A9F3FB3ED}" srcOrd="0" destOrd="0" presId="urn:microsoft.com/office/officeart/2016/7/layout/LinearBlockProcessNumbered"/>
    <dgm:cxn modelId="{4D3C9513-6EC1-4FAA-895F-1C439FEDC596}" type="presParOf" srcId="{662A8EBC-9BEC-41FD-9E21-722A9F3FB3ED}" destId="{D7CC62BF-25D6-4CAB-BB70-C97D0B0BA1EF}" srcOrd="0" destOrd="0" presId="urn:microsoft.com/office/officeart/2016/7/layout/LinearBlockProcessNumbered"/>
    <dgm:cxn modelId="{5A1F7540-8996-413F-9517-D946F775A600}" type="presParOf" srcId="{662A8EBC-9BEC-41FD-9E21-722A9F3FB3ED}" destId="{EAD68C18-315C-4A54-8997-136BC0C70F40}" srcOrd="1" destOrd="0" presId="urn:microsoft.com/office/officeart/2016/7/layout/LinearBlockProcessNumbered"/>
    <dgm:cxn modelId="{BF91BC3E-9F8A-437A-9BC7-E8F0AB147AF3}" type="presParOf" srcId="{662A8EBC-9BEC-41FD-9E21-722A9F3FB3ED}" destId="{7B0234B5-061D-47D7-BDFB-10937AEB6E93}" srcOrd="2" destOrd="0" presId="urn:microsoft.com/office/officeart/2016/7/layout/LinearBlockProcessNumbered"/>
    <dgm:cxn modelId="{DE6D4113-6829-40CC-AC28-557C31D82D35}" type="presParOf" srcId="{5BEFE617-0C17-4BDB-BEEC-1C2191D4E01F}" destId="{39E1F278-842E-4B17-806B-DC4AE299B77C}" srcOrd="1" destOrd="0" presId="urn:microsoft.com/office/officeart/2016/7/layout/LinearBlockProcessNumbered"/>
    <dgm:cxn modelId="{324F9065-2666-41CD-B126-5F3E333F3678}" type="presParOf" srcId="{5BEFE617-0C17-4BDB-BEEC-1C2191D4E01F}" destId="{0DD34960-13B6-4A90-BF97-AE05D4AC18AC}" srcOrd="2" destOrd="0" presId="urn:microsoft.com/office/officeart/2016/7/layout/LinearBlockProcessNumbered"/>
    <dgm:cxn modelId="{88371B6E-A3CC-437A-B031-F854189DFDEB}" type="presParOf" srcId="{0DD34960-13B6-4A90-BF97-AE05D4AC18AC}" destId="{892DFDE2-E25C-4FDB-B887-77ABB081FD6F}" srcOrd="0" destOrd="0" presId="urn:microsoft.com/office/officeart/2016/7/layout/LinearBlockProcessNumbered"/>
    <dgm:cxn modelId="{C3D8616B-60B6-4014-A0C3-26A78C289F10}" type="presParOf" srcId="{0DD34960-13B6-4A90-BF97-AE05D4AC18AC}" destId="{CC39D4A1-5C32-4005-8761-8BB0C633DB33}" srcOrd="1" destOrd="0" presId="urn:microsoft.com/office/officeart/2016/7/layout/LinearBlockProcessNumbered"/>
    <dgm:cxn modelId="{EDC85A4D-A232-494C-8410-BE37342DF8EE}" type="presParOf" srcId="{0DD34960-13B6-4A90-BF97-AE05D4AC18AC}" destId="{1507F849-4F87-491E-8C76-BC8DE98A1447}" srcOrd="2" destOrd="0" presId="urn:microsoft.com/office/officeart/2016/7/layout/LinearBlockProcessNumbered"/>
    <dgm:cxn modelId="{AD88C0A1-4208-4EF6-A422-CD21A41A7D88}" type="presParOf" srcId="{5BEFE617-0C17-4BDB-BEEC-1C2191D4E01F}" destId="{FAE8F983-D8D8-4A7E-B635-523788B8C9EE}" srcOrd="3" destOrd="0" presId="urn:microsoft.com/office/officeart/2016/7/layout/LinearBlockProcessNumbered"/>
    <dgm:cxn modelId="{282DAE16-11EF-46D8-B3FE-2FDB3D79968B}" type="presParOf" srcId="{5BEFE617-0C17-4BDB-BEEC-1C2191D4E01F}" destId="{8158985D-E3DD-4F32-9759-6EBB88AB62D2}" srcOrd="4" destOrd="0" presId="urn:microsoft.com/office/officeart/2016/7/layout/LinearBlockProcessNumbered"/>
    <dgm:cxn modelId="{FB312246-4D5B-4A01-AE8A-F4E820139D53}" type="presParOf" srcId="{8158985D-E3DD-4F32-9759-6EBB88AB62D2}" destId="{14FDDBDC-39EB-4AAE-92C5-4E27C56620E4}" srcOrd="0" destOrd="0" presId="urn:microsoft.com/office/officeart/2016/7/layout/LinearBlockProcessNumbered"/>
    <dgm:cxn modelId="{8A00AE85-5516-4646-B758-955B804D5CDA}" type="presParOf" srcId="{8158985D-E3DD-4F32-9759-6EBB88AB62D2}" destId="{AE9A24C3-BEF3-4CFA-AEAC-DC90A1B62C25}" srcOrd="1" destOrd="0" presId="urn:microsoft.com/office/officeart/2016/7/layout/LinearBlockProcessNumbered"/>
    <dgm:cxn modelId="{1141467C-723C-4F44-9B7B-12FB618AE4A3}" type="presParOf" srcId="{8158985D-E3DD-4F32-9759-6EBB88AB62D2}" destId="{C56BA213-66BD-4529-9CA0-CA9D4D6F19D9}" srcOrd="2" destOrd="0" presId="urn:microsoft.com/office/officeart/2016/7/layout/LinearBlockProcessNumbered"/>
    <dgm:cxn modelId="{DDDA781C-F9C3-46A1-A61A-B97B559BF2E3}" type="presParOf" srcId="{5BEFE617-0C17-4BDB-BEEC-1C2191D4E01F}" destId="{C6500EA3-C1EF-4A32-945E-5F5F44EC488B}" srcOrd="5" destOrd="0" presId="urn:microsoft.com/office/officeart/2016/7/layout/LinearBlockProcessNumbered"/>
    <dgm:cxn modelId="{02F18C81-3CF6-4CAA-843B-E78E32216B63}" type="presParOf" srcId="{5BEFE617-0C17-4BDB-BEEC-1C2191D4E01F}" destId="{5EC41EBB-B2D9-40DC-8DDF-4A0E4597E021}" srcOrd="6" destOrd="0" presId="urn:microsoft.com/office/officeart/2016/7/layout/LinearBlockProcessNumbered"/>
    <dgm:cxn modelId="{D4615C57-74BC-42FD-9246-B5C838C3E7B1}" type="presParOf" srcId="{5EC41EBB-B2D9-40DC-8DDF-4A0E4597E021}" destId="{110B22FE-53CA-4B73-BECA-7B8D74786C7C}" srcOrd="0" destOrd="0" presId="urn:microsoft.com/office/officeart/2016/7/layout/LinearBlockProcessNumbered"/>
    <dgm:cxn modelId="{CCC810DE-C339-474B-9DD8-D01693EBB3CB}" type="presParOf" srcId="{5EC41EBB-B2D9-40DC-8DDF-4A0E4597E021}" destId="{CA09FE8C-5905-414B-8223-028D19DDBFE4}" srcOrd="1" destOrd="0" presId="urn:microsoft.com/office/officeart/2016/7/layout/LinearBlockProcessNumbered"/>
    <dgm:cxn modelId="{A5CA9EDE-CFF5-422D-99F1-3A3508938846}" type="presParOf" srcId="{5EC41EBB-B2D9-40DC-8DDF-4A0E4597E021}" destId="{2A444471-D7B2-490A-8DE0-80F58211CF56}" srcOrd="2" destOrd="0" presId="urn:microsoft.com/office/officeart/2016/7/layout/LinearBlockProcessNumbered"/>
    <dgm:cxn modelId="{FF744CC7-E221-4EDC-BFE0-79AAEBDE8331}" type="presParOf" srcId="{5BEFE617-0C17-4BDB-BEEC-1C2191D4E01F}" destId="{D35A4732-EDEE-43A5-9448-ADEB4879C320}" srcOrd="7" destOrd="0" presId="urn:microsoft.com/office/officeart/2016/7/layout/LinearBlockProcessNumbered"/>
    <dgm:cxn modelId="{7EF5CC93-EF95-4E9C-BFA3-E9A30B43D2A5}" type="presParOf" srcId="{5BEFE617-0C17-4BDB-BEEC-1C2191D4E01F}" destId="{DD6FFEBE-171D-4100-9096-88CCEF333F23}" srcOrd="8" destOrd="0" presId="urn:microsoft.com/office/officeart/2016/7/layout/LinearBlockProcessNumbered"/>
    <dgm:cxn modelId="{E5200C65-AFDB-42DA-A55E-882CB2AF90E9}" type="presParOf" srcId="{DD6FFEBE-171D-4100-9096-88CCEF333F23}" destId="{53391B7D-E4D4-4A1E-ABB1-54105D388529}" srcOrd="0" destOrd="0" presId="urn:microsoft.com/office/officeart/2016/7/layout/LinearBlockProcessNumbered"/>
    <dgm:cxn modelId="{AA03A20E-1DED-45C7-8416-4A09019E9EB6}" type="presParOf" srcId="{DD6FFEBE-171D-4100-9096-88CCEF333F23}" destId="{6856D2CB-A9DB-4709-884D-8234C7EADF32}" srcOrd="1" destOrd="0" presId="urn:microsoft.com/office/officeart/2016/7/layout/LinearBlockProcessNumbered"/>
    <dgm:cxn modelId="{023CE392-C34B-4A77-9A97-2AF1154E8278}" type="presParOf" srcId="{DD6FFEBE-171D-4100-9096-88CCEF333F23}" destId="{D5E7E3BC-2024-4392-B50D-A201109E2A6F}" srcOrd="2" destOrd="0" presId="urn:microsoft.com/office/officeart/2016/7/layout/LinearBlockProcessNumbered"/>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DEDC253-3161-400D-9584-40BC69420DC4}" type="doc">
      <dgm:prSet loTypeId="urn:microsoft.com/office/officeart/2005/8/layout/default" loCatId="list" qsTypeId="urn:microsoft.com/office/officeart/2005/8/quickstyle/simple5" qsCatId="simple" csTypeId="urn:microsoft.com/office/officeart/2005/8/colors/colorful5" csCatId="colorful"/>
      <dgm:spPr/>
      <dgm:t>
        <a:bodyPr/>
        <a:lstStyle/>
        <a:p>
          <a:endParaRPr lang="en-US"/>
        </a:p>
      </dgm:t>
    </dgm:pt>
    <dgm:pt modelId="{A4320323-C4E6-4F8D-B44F-E77ECC49A7F2}">
      <dgm:prSet custT="1"/>
      <dgm:spPr/>
      <dgm:t>
        <a:bodyPr/>
        <a:lstStyle/>
        <a:p>
          <a:r>
            <a:rPr lang="en-US" sz="1600"/>
            <a:t>Care Act 2014 - wellbeing principle and personalised care planning.</a:t>
          </a:r>
        </a:p>
      </dgm:t>
    </dgm:pt>
    <dgm:pt modelId="{A13EA99C-F0E9-4CCC-A1CC-CE67697CEDB5}" type="parTrans" cxnId="{CB785BA8-C0F7-40F4-9926-C059042EE383}">
      <dgm:prSet/>
      <dgm:spPr/>
      <dgm:t>
        <a:bodyPr/>
        <a:lstStyle/>
        <a:p>
          <a:endParaRPr lang="en-US" sz="2400"/>
        </a:p>
      </dgm:t>
    </dgm:pt>
    <dgm:pt modelId="{BB6C4B12-6880-4971-925B-B41B2AC92D28}" type="sibTrans" cxnId="{CB785BA8-C0F7-40F4-9926-C059042EE383}">
      <dgm:prSet phldrT="01"/>
      <dgm:spPr/>
      <dgm:t>
        <a:bodyPr/>
        <a:lstStyle/>
        <a:p>
          <a:endParaRPr lang="en-US" sz="3200"/>
        </a:p>
      </dgm:t>
    </dgm:pt>
    <dgm:pt modelId="{9B2CA47D-0E53-474D-8B33-AC93BA0C4842}">
      <dgm:prSet custT="1"/>
      <dgm:spPr/>
      <dgm:t>
        <a:bodyPr/>
        <a:lstStyle/>
        <a:p>
          <a:r>
            <a:rPr lang="en-US" sz="1600"/>
            <a:t>Equality Act 2010 -age discrimination protection.</a:t>
          </a:r>
        </a:p>
      </dgm:t>
    </dgm:pt>
    <dgm:pt modelId="{0D9DAAEA-0B60-4EA4-A00E-2547EAD07DE7}" type="parTrans" cxnId="{4C4302B5-9313-4F1D-8560-7C19050855C0}">
      <dgm:prSet/>
      <dgm:spPr/>
      <dgm:t>
        <a:bodyPr/>
        <a:lstStyle/>
        <a:p>
          <a:endParaRPr lang="en-US" sz="2400"/>
        </a:p>
      </dgm:t>
    </dgm:pt>
    <dgm:pt modelId="{9BFA9831-48F0-4F28-8915-CF23D0E32E16}" type="sibTrans" cxnId="{4C4302B5-9313-4F1D-8560-7C19050855C0}">
      <dgm:prSet phldrT="02"/>
      <dgm:spPr/>
      <dgm:t>
        <a:bodyPr/>
        <a:lstStyle/>
        <a:p>
          <a:endParaRPr lang="en-US" sz="3200"/>
        </a:p>
      </dgm:t>
    </dgm:pt>
    <dgm:pt modelId="{FEF1D655-D92E-4772-8CD3-5B0E7EEE08D1}">
      <dgm:prSet custT="1"/>
      <dgm:spPr/>
      <dgm:t>
        <a:bodyPr/>
        <a:lstStyle/>
        <a:p>
          <a:r>
            <a:rPr lang="en-US" sz="1600"/>
            <a:t>Human Rights Act 1998 - rights of dignity and autonomy.</a:t>
          </a:r>
        </a:p>
      </dgm:t>
    </dgm:pt>
    <dgm:pt modelId="{9F02DFCF-EB55-42C9-AADC-D41132F86760}" type="parTrans" cxnId="{903077E3-2B42-4CFC-A7E2-5828D31123F7}">
      <dgm:prSet/>
      <dgm:spPr/>
      <dgm:t>
        <a:bodyPr/>
        <a:lstStyle/>
        <a:p>
          <a:endParaRPr lang="en-US" sz="2400"/>
        </a:p>
      </dgm:t>
    </dgm:pt>
    <dgm:pt modelId="{FAFF4693-F552-433A-A3E7-5F5A28D13FC5}" type="sibTrans" cxnId="{903077E3-2B42-4CFC-A7E2-5828D31123F7}">
      <dgm:prSet phldrT="03"/>
      <dgm:spPr/>
      <dgm:t>
        <a:bodyPr/>
        <a:lstStyle/>
        <a:p>
          <a:endParaRPr lang="en-US" sz="3200"/>
        </a:p>
      </dgm:t>
    </dgm:pt>
    <dgm:pt modelId="{66C5D80A-487D-4F50-AB7B-05228396179E}">
      <dgm:prSet custT="1"/>
      <dgm:spPr/>
      <dgm:t>
        <a:bodyPr/>
        <a:lstStyle/>
        <a:p>
          <a:r>
            <a:rPr lang="en-US" sz="1600"/>
            <a:t>The NHS Long Term Plan will encourage community care and integrated care (Alderwick and Dixon, 2019).</a:t>
          </a:r>
        </a:p>
      </dgm:t>
    </dgm:pt>
    <dgm:pt modelId="{3E6B300B-11B4-412F-AAA0-C9C95476BE7D}" type="parTrans" cxnId="{293ECDA8-A6BA-40A5-89A3-195C2ACBB459}">
      <dgm:prSet/>
      <dgm:spPr/>
      <dgm:t>
        <a:bodyPr/>
        <a:lstStyle/>
        <a:p>
          <a:endParaRPr lang="en-US" sz="2400"/>
        </a:p>
      </dgm:t>
    </dgm:pt>
    <dgm:pt modelId="{77723BCC-934B-40A5-8BF9-60215D5E921D}" type="sibTrans" cxnId="{293ECDA8-A6BA-40A5-89A3-195C2ACBB459}">
      <dgm:prSet phldrT="04"/>
      <dgm:spPr/>
      <dgm:t>
        <a:bodyPr/>
        <a:lstStyle/>
        <a:p>
          <a:endParaRPr lang="en-US" sz="3200"/>
        </a:p>
      </dgm:t>
    </dgm:pt>
    <dgm:pt modelId="{7C1B8C9C-4059-4A1D-A643-296C86BC3687}">
      <dgm:prSet custT="1"/>
      <dgm:spPr/>
      <dgm:t>
        <a:bodyPr/>
        <a:lstStyle/>
        <a:p>
          <a:r>
            <a:rPr lang="en-US" sz="1600"/>
            <a:t>The goal of policies is to transition to independence and the prevention of institutional care.</a:t>
          </a:r>
        </a:p>
      </dgm:t>
    </dgm:pt>
    <dgm:pt modelId="{90D6BD27-387D-4685-8448-856BEB4E690E}" type="parTrans" cxnId="{ECD7020D-8DAC-4FFA-AD2D-D115DB955934}">
      <dgm:prSet/>
      <dgm:spPr/>
      <dgm:t>
        <a:bodyPr/>
        <a:lstStyle/>
        <a:p>
          <a:endParaRPr lang="en-US" sz="2400"/>
        </a:p>
      </dgm:t>
    </dgm:pt>
    <dgm:pt modelId="{F491CCC2-06DC-40AC-A561-5E95CD70414A}" type="sibTrans" cxnId="{ECD7020D-8DAC-4FFA-AD2D-D115DB955934}">
      <dgm:prSet phldrT="05"/>
      <dgm:spPr/>
      <dgm:t>
        <a:bodyPr/>
        <a:lstStyle/>
        <a:p>
          <a:endParaRPr lang="en-US" sz="3200"/>
        </a:p>
      </dgm:t>
    </dgm:pt>
    <dgm:pt modelId="{89B76314-C165-4102-917E-CD436ADBBD03}" type="pres">
      <dgm:prSet presAssocID="{1DEDC253-3161-400D-9584-40BC69420DC4}" presName="diagram" presStyleCnt="0">
        <dgm:presLayoutVars>
          <dgm:dir/>
          <dgm:resizeHandles val="exact"/>
        </dgm:presLayoutVars>
      </dgm:prSet>
      <dgm:spPr/>
    </dgm:pt>
    <dgm:pt modelId="{2671F156-FDCD-405F-94EE-EA8D1F6D8B54}" type="pres">
      <dgm:prSet presAssocID="{A4320323-C4E6-4F8D-B44F-E77ECC49A7F2}" presName="node" presStyleLbl="node1" presStyleIdx="0" presStyleCnt="5">
        <dgm:presLayoutVars>
          <dgm:bulletEnabled val="1"/>
        </dgm:presLayoutVars>
      </dgm:prSet>
      <dgm:spPr/>
    </dgm:pt>
    <dgm:pt modelId="{192C4E54-9360-4DC5-9634-937C5D30CB3F}" type="pres">
      <dgm:prSet presAssocID="{BB6C4B12-6880-4971-925B-B41B2AC92D28}" presName="sibTrans" presStyleCnt="0"/>
      <dgm:spPr/>
    </dgm:pt>
    <dgm:pt modelId="{BA16030E-7A48-47FF-9375-1077D43D20B7}" type="pres">
      <dgm:prSet presAssocID="{9B2CA47D-0E53-474D-8B33-AC93BA0C4842}" presName="node" presStyleLbl="node1" presStyleIdx="1" presStyleCnt="5">
        <dgm:presLayoutVars>
          <dgm:bulletEnabled val="1"/>
        </dgm:presLayoutVars>
      </dgm:prSet>
      <dgm:spPr/>
    </dgm:pt>
    <dgm:pt modelId="{916B2C46-E2AA-4FE2-AD9A-6FB71C2ECC8E}" type="pres">
      <dgm:prSet presAssocID="{9BFA9831-48F0-4F28-8915-CF23D0E32E16}" presName="sibTrans" presStyleCnt="0"/>
      <dgm:spPr/>
    </dgm:pt>
    <dgm:pt modelId="{13034117-522F-4C5D-8A75-CB77F9E50F9B}" type="pres">
      <dgm:prSet presAssocID="{FEF1D655-D92E-4772-8CD3-5B0E7EEE08D1}" presName="node" presStyleLbl="node1" presStyleIdx="2" presStyleCnt="5">
        <dgm:presLayoutVars>
          <dgm:bulletEnabled val="1"/>
        </dgm:presLayoutVars>
      </dgm:prSet>
      <dgm:spPr/>
    </dgm:pt>
    <dgm:pt modelId="{1CEF54FB-68B9-4278-AC8E-9DAC83AE77C3}" type="pres">
      <dgm:prSet presAssocID="{FAFF4693-F552-433A-A3E7-5F5A28D13FC5}" presName="sibTrans" presStyleCnt="0"/>
      <dgm:spPr/>
    </dgm:pt>
    <dgm:pt modelId="{00336F82-11E6-4DB3-AB6A-F8F0C8451715}" type="pres">
      <dgm:prSet presAssocID="{66C5D80A-487D-4F50-AB7B-05228396179E}" presName="node" presStyleLbl="node1" presStyleIdx="3" presStyleCnt="5">
        <dgm:presLayoutVars>
          <dgm:bulletEnabled val="1"/>
        </dgm:presLayoutVars>
      </dgm:prSet>
      <dgm:spPr/>
    </dgm:pt>
    <dgm:pt modelId="{99307293-53BF-4ADA-99D2-E7E106EDCE1F}" type="pres">
      <dgm:prSet presAssocID="{77723BCC-934B-40A5-8BF9-60215D5E921D}" presName="sibTrans" presStyleCnt="0"/>
      <dgm:spPr/>
    </dgm:pt>
    <dgm:pt modelId="{191F3B8A-A449-4833-B520-166035B865A8}" type="pres">
      <dgm:prSet presAssocID="{7C1B8C9C-4059-4A1D-A643-296C86BC3687}" presName="node" presStyleLbl="node1" presStyleIdx="4" presStyleCnt="5">
        <dgm:presLayoutVars>
          <dgm:bulletEnabled val="1"/>
        </dgm:presLayoutVars>
      </dgm:prSet>
      <dgm:spPr/>
    </dgm:pt>
  </dgm:ptLst>
  <dgm:cxnLst>
    <dgm:cxn modelId="{ECD7020D-8DAC-4FFA-AD2D-D115DB955934}" srcId="{1DEDC253-3161-400D-9584-40BC69420DC4}" destId="{7C1B8C9C-4059-4A1D-A643-296C86BC3687}" srcOrd="4" destOrd="0" parTransId="{90D6BD27-387D-4685-8448-856BEB4E690E}" sibTransId="{F491CCC2-06DC-40AC-A561-5E95CD70414A}"/>
    <dgm:cxn modelId="{D44AA571-6D10-4F83-A26B-08F7F62AE999}" type="presOf" srcId="{A4320323-C4E6-4F8D-B44F-E77ECC49A7F2}" destId="{2671F156-FDCD-405F-94EE-EA8D1F6D8B54}" srcOrd="0" destOrd="0" presId="urn:microsoft.com/office/officeart/2005/8/layout/default"/>
    <dgm:cxn modelId="{ECF9827B-24D8-4920-B20D-88DDF15AADCD}" type="presOf" srcId="{9B2CA47D-0E53-474D-8B33-AC93BA0C4842}" destId="{BA16030E-7A48-47FF-9375-1077D43D20B7}" srcOrd="0" destOrd="0" presId="urn:microsoft.com/office/officeart/2005/8/layout/default"/>
    <dgm:cxn modelId="{CB785BA8-C0F7-40F4-9926-C059042EE383}" srcId="{1DEDC253-3161-400D-9584-40BC69420DC4}" destId="{A4320323-C4E6-4F8D-B44F-E77ECC49A7F2}" srcOrd="0" destOrd="0" parTransId="{A13EA99C-F0E9-4CCC-A1CC-CE67697CEDB5}" sibTransId="{BB6C4B12-6880-4971-925B-B41B2AC92D28}"/>
    <dgm:cxn modelId="{293ECDA8-A6BA-40A5-89A3-195C2ACBB459}" srcId="{1DEDC253-3161-400D-9584-40BC69420DC4}" destId="{66C5D80A-487D-4F50-AB7B-05228396179E}" srcOrd="3" destOrd="0" parTransId="{3E6B300B-11B4-412F-AAA0-C9C95476BE7D}" sibTransId="{77723BCC-934B-40A5-8BF9-60215D5E921D}"/>
    <dgm:cxn modelId="{464B93AE-7AB0-4CA1-BE9F-C6DE6642D174}" type="presOf" srcId="{FEF1D655-D92E-4772-8CD3-5B0E7EEE08D1}" destId="{13034117-522F-4C5D-8A75-CB77F9E50F9B}" srcOrd="0" destOrd="0" presId="urn:microsoft.com/office/officeart/2005/8/layout/default"/>
    <dgm:cxn modelId="{4C4302B5-9313-4F1D-8560-7C19050855C0}" srcId="{1DEDC253-3161-400D-9584-40BC69420DC4}" destId="{9B2CA47D-0E53-474D-8B33-AC93BA0C4842}" srcOrd="1" destOrd="0" parTransId="{0D9DAAEA-0B60-4EA4-A00E-2547EAD07DE7}" sibTransId="{9BFA9831-48F0-4F28-8915-CF23D0E32E16}"/>
    <dgm:cxn modelId="{9130ECC4-5DF4-41E2-8A33-4117626836A5}" type="presOf" srcId="{7C1B8C9C-4059-4A1D-A643-296C86BC3687}" destId="{191F3B8A-A449-4833-B520-166035B865A8}" srcOrd="0" destOrd="0" presId="urn:microsoft.com/office/officeart/2005/8/layout/default"/>
    <dgm:cxn modelId="{EF37EFD8-A575-4EF9-B2D5-8B3FE391153D}" type="presOf" srcId="{66C5D80A-487D-4F50-AB7B-05228396179E}" destId="{00336F82-11E6-4DB3-AB6A-F8F0C8451715}" srcOrd="0" destOrd="0" presId="urn:microsoft.com/office/officeart/2005/8/layout/default"/>
    <dgm:cxn modelId="{903077E3-2B42-4CFC-A7E2-5828D31123F7}" srcId="{1DEDC253-3161-400D-9584-40BC69420DC4}" destId="{FEF1D655-D92E-4772-8CD3-5B0E7EEE08D1}" srcOrd="2" destOrd="0" parTransId="{9F02DFCF-EB55-42C9-AADC-D41132F86760}" sibTransId="{FAFF4693-F552-433A-A3E7-5F5A28D13FC5}"/>
    <dgm:cxn modelId="{FB40B6EE-9A52-4D88-9CF1-6BB490D26D8F}" type="presOf" srcId="{1DEDC253-3161-400D-9584-40BC69420DC4}" destId="{89B76314-C165-4102-917E-CD436ADBBD03}" srcOrd="0" destOrd="0" presId="urn:microsoft.com/office/officeart/2005/8/layout/default"/>
    <dgm:cxn modelId="{37768C38-B06D-4482-9B80-5BB6A4FDD59D}" type="presParOf" srcId="{89B76314-C165-4102-917E-CD436ADBBD03}" destId="{2671F156-FDCD-405F-94EE-EA8D1F6D8B54}" srcOrd="0" destOrd="0" presId="urn:microsoft.com/office/officeart/2005/8/layout/default"/>
    <dgm:cxn modelId="{22B84382-906E-4705-9851-D5D130588BE7}" type="presParOf" srcId="{89B76314-C165-4102-917E-CD436ADBBD03}" destId="{192C4E54-9360-4DC5-9634-937C5D30CB3F}" srcOrd="1" destOrd="0" presId="urn:microsoft.com/office/officeart/2005/8/layout/default"/>
    <dgm:cxn modelId="{824CA826-228B-4177-AB61-DF0154FEC3FA}" type="presParOf" srcId="{89B76314-C165-4102-917E-CD436ADBBD03}" destId="{BA16030E-7A48-47FF-9375-1077D43D20B7}" srcOrd="2" destOrd="0" presId="urn:microsoft.com/office/officeart/2005/8/layout/default"/>
    <dgm:cxn modelId="{A6CB7C44-47D1-4998-B245-25A9F348A973}" type="presParOf" srcId="{89B76314-C165-4102-917E-CD436ADBBD03}" destId="{916B2C46-E2AA-4FE2-AD9A-6FB71C2ECC8E}" srcOrd="3" destOrd="0" presId="urn:microsoft.com/office/officeart/2005/8/layout/default"/>
    <dgm:cxn modelId="{2C765C65-7B49-4378-A913-C46C62358BB2}" type="presParOf" srcId="{89B76314-C165-4102-917E-CD436ADBBD03}" destId="{13034117-522F-4C5D-8A75-CB77F9E50F9B}" srcOrd="4" destOrd="0" presId="urn:microsoft.com/office/officeart/2005/8/layout/default"/>
    <dgm:cxn modelId="{97E07CEE-6D78-4D09-BEF6-B00B61D80B56}" type="presParOf" srcId="{89B76314-C165-4102-917E-CD436ADBBD03}" destId="{1CEF54FB-68B9-4278-AC8E-9DAC83AE77C3}" srcOrd="5" destOrd="0" presId="urn:microsoft.com/office/officeart/2005/8/layout/default"/>
    <dgm:cxn modelId="{E002DA50-1845-4B08-AF35-A5EFD7DD65CD}" type="presParOf" srcId="{89B76314-C165-4102-917E-CD436ADBBD03}" destId="{00336F82-11E6-4DB3-AB6A-F8F0C8451715}" srcOrd="6" destOrd="0" presId="urn:microsoft.com/office/officeart/2005/8/layout/default"/>
    <dgm:cxn modelId="{CF216512-3CD0-4E8D-820B-0D729CE0793D}" type="presParOf" srcId="{89B76314-C165-4102-917E-CD436ADBBD03}" destId="{99307293-53BF-4ADA-99D2-E7E106EDCE1F}" srcOrd="7" destOrd="0" presId="urn:microsoft.com/office/officeart/2005/8/layout/default"/>
    <dgm:cxn modelId="{F00E089D-10F0-494D-8F8B-E81AAB9C3E3D}" type="presParOf" srcId="{89B76314-C165-4102-917E-CD436ADBBD03}" destId="{191F3B8A-A449-4833-B520-166035B865A8}" srcOrd="8" destOrd="0" presId="urn:microsoft.com/office/officeart/2005/8/layout/defaul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2734B1D-4B1A-4D57-91D1-BFF3441C4650}" type="doc">
      <dgm:prSet loTypeId="urn:microsoft.com/office/officeart/2005/8/layout/default" loCatId="list" qsTypeId="urn:microsoft.com/office/officeart/2005/8/quickstyle/simple4" qsCatId="simple" csTypeId="urn:microsoft.com/office/officeart/2005/8/colors/accent1_2" csCatId="accent1"/>
      <dgm:spPr/>
      <dgm:t>
        <a:bodyPr/>
        <a:lstStyle/>
        <a:p>
          <a:endParaRPr lang="en-US"/>
        </a:p>
      </dgm:t>
    </dgm:pt>
    <dgm:pt modelId="{1AA939D5-5B31-4B87-BD60-579C6648E9E1}">
      <dgm:prSet/>
      <dgm:spPr/>
      <dgm:t>
        <a:bodyPr/>
        <a:lstStyle/>
        <a:p>
          <a:r>
            <a:rPr lang="en-US"/>
            <a:t>UK services include:</a:t>
          </a:r>
        </a:p>
      </dgm:t>
    </dgm:pt>
    <dgm:pt modelId="{373145C5-BF4E-453F-AACB-BA5B6636DBF8}" type="parTrans" cxnId="{772D122D-185D-4EDB-9159-70D7AB0458E9}">
      <dgm:prSet/>
      <dgm:spPr/>
      <dgm:t>
        <a:bodyPr/>
        <a:lstStyle/>
        <a:p>
          <a:endParaRPr lang="en-US"/>
        </a:p>
      </dgm:t>
    </dgm:pt>
    <dgm:pt modelId="{E10E12DC-49C9-4DD0-B423-CAB0A459C757}" type="sibTrans" cxnId="{772D122D-185D-4EDB-9159-70D7AB0458E9}">
      <dgm:prSet/>
      <dgm:spPr/>
      <dgm:t>
        <a:bodyPr/>
        <a:lstStyle/>
        <a:p>
          <a:endParaRPr lang="en-US"/>
        </a:p>
      </dgm:t>
    </dgm:pt>
    <dgm:pt modelId="{614102A2-20AF-4790-A6B7-8D15DB343BA8}">
      <dgm:prSet/>
      <dgm:spPr/>
      <dgm:t>
        <a:bodyPr/>
        <a:lstStyle/>
        <a:p>
          <a:r>
            <a:rPr lang="en-US"/>
            <a:t>Residential care homes</a:t>
          </a:r>
        </a:p>
      </dgm:t>
    </dgm:pt>
    <dgm:pt modelId="{04FCA021-3C77-486E-AE9E-34A2DFA10DC9}" type="parTrans" cxnId="{13F9AFE3-93FE-458E-A198-4D3F794514CA}">
      <dgm:prSet/>
      <dgm:spPr/>
      <dgm:t>
        <a:bodyPr/>
        <a:lstStyle/>
        <a:p>
          <a:endParaRPr lang="en-US"/>
        </a:p>
      </dgm:t>
    </dgm:pt>
    <dgm:pt modelId="{5CB89725-2E07-49B7-B572-B5EDE269C114}" type="sibTrans" cxnId="{13F9AFE3-93FE-458E-A198-4D3F794514CA}">
      <dgm:prSet/>
      <dgm:spPr/>
      <dgm:t>
        <a:bodyPr/>
        <a:lstStyle/>
        <a:p>
          <a:endParaRPr lang="en-US"/>
        </a:p>
      </dgm:t>
    </dgm:pt>
    <dgm:pt modelId="{1288B529-40D9-431A-A481-43973213D443}">
      <dgm:prSet/>
      <dgm:spPr/>
      <dgm:t>
        <a:bodyPr/>
        <a:lstStyle/>
        <a:p>
          <a:r>
            <a:rPr lang="en-US"/>
            <a:t>Home care services</a:t>
          </a:r>
        </a:p>
      </dgm:t>
    </dgm:pt>
    <dgm:pt modelId="{469409A1-B6E0-45FE-B264-E728D4EC0125}" type="parTrans" cxnId="{C07DEB1D-271E-436E-B475-6270FE43886A}">
      <dgm:prSet/>
      <dgm:spPr/>
      <dgm:t>
        <a:bodyPr/>
        <a:lstStyle/>
        <a:p>
          <a:endParaRPr lang="en-US"/>
        </a:p>
      </dgm:t>
    </dgm:pt>
    <dgm:pt modelId="{FBCBAC4F-AC1A-48FD-A536-6F2D5E865169}" type="sibTrans" cxnId="{C07DEB1D-271E-436E-B475-6270FE43886A}">
      <dgm:prSet/>
      <dgm:spPr/>
      <dgm:t>
        <a:bodyPr/>
        <a:lstStyle/>
        <a:p>
          <a:endParaRPr lang="en-US"/>
        </a:p>
      </dgm:t>
    </dgm:pt>
    <dgm:pt modelId="{471CFD41-B35A-4836-91DE-110F7D9F8E07}">
      <dgm:prSet/>
      <dgm:spPr/>
      <dgm:t>
        <a:bodyPr/>
        <a:lstStyle/>
        <a:p>
          <a:r>
            <a:rPr lang="en-US"/>
            <a:t>Day centres</a:t>
          </a:r>
        </a:p>
      </dgm:t>
    </dgm:pt>
    <dgm:pt modelId="{BDE28F79-C0F9-4DF4-8D22-BDF985E73920}" type="parTrans" cxnId="{EC3E49FE-A379-4D70-869F-D0F48278B8B8}">
      <dgm:prSet/>
      <dgm:spPr/>
      <dgm:t>
        <a:bodyPr/>
        <a:lstStyle/>
        <a:p>
          <a:endParaRPr lang="en-US"/>
        </a:p>
      </dgm:t>
    </dgm:pt>
    <dgm:pt modelId="{C61E6250-D62B-4FDE-9658-F121F9D7832D}" type="sibTrans" cxnId="{EC3E49FE-A379-4D70-869F-D0F48278B8B8}">
      <dgm:prSet/>
      <dgm:spPr/>
      <dgm:t>
        <a:bodyPr/>
        <a:lstStyle/>
        <a:p>
          <a:endParaRPr lang="en-US"/>
        </a:p>
      </dgm:t>
    </dgm:pt>
    <dgm:pt modelId="{30947AEF-1B76-4C75-AF95-E0BC995E963B}">
      <dgm:prSet/>
      <dgm:spPr/>
      <dgm:t>
        <a:bodyPr/>
        <a:lstStyle/>
        <a:p>
          <a:r>
            <a:rPr lang="en-US"/>
            <a:t>Community health teams.</a:t>
          </a:r>
        </a:p>
      </dgm:t>
    </dgm:pt>
    <dgm:pt modelId="{E231545C-6BCA-47DF-B8DA-25108E8599E3}" type="parTrans" cxnId="{09734036-B743-4CE9-9906-20DED8AADBFB}">
      <dgm:prSet/>
      <dgm:spPr/>
      <dgm:t>
        <a:bodyPr/>
        <a:lstStyle/>
        <a:p>
          <a:endParaRPr lang="en-US"/>
        </a:p>
      </dgm:t>
    </dgm:pt>
    <dgm:pt modelId="{1188482D-8591-48CF-8C45-F2F2068C6439}" type="sibTrans" cxnId="{09734036-B743-4CE9-9906-20DED8AADBFB}">
      <dgm:prSet/>
      <dgm:spPr/>
      <dgm:t>
        <a:bodyPr/>
        <a:lstStyle/>
        <a:p>
          <a:endParaRPr lang="en-US"/>
        </a:p>
      </dgm:t>
    </dgm:pt>
    <dgm:pt modelId="{A6AA26A9-B1B0-48A3-BEA5-5B6FC178C186}">
      <dgm:prSet/>
      <dgm:spPr/>
      <dgm:t>
        <a:bodyPr/>
        <a:lstStyle/>
        <a:p>
          <a:r>
            <a:rPr lang="en-US"/>
            <a:t>More emphasis was placed on home-based care (Komal Dighe, 2025).</a:t>
          </a:r>
        </a:p>
      </dgm:t>
    </dgm:pt>
    <dgm:pt modelId="{141C5106-F7F0-4F0B-9782-E23DF143705A}" type="parTrans" cxnId="{F80570F4-3CEB-4729-B8A0-317EC7812FC9}">
      <dgm:prSet/>
      <dgm:spPr/>
      <dgm:t>
        <a:bodyPr/>
        <a:lstStyle/>
        <a:p>
          <a:endParaRPr lang="en-US"/>
        </a:p>
      </dgm:t>
    </dgm:pt>
    <dgm:pt modelId="{1F4E7873-02E0-4BD2-9146-9BBD42A44498}" type="sibTrans" cxnId="{F80570F4-3CEB-4729-B8A0-317EC7812FC9}">
      <dgm:prSet/>
      <dgm:spPr/>
      <dgm:t>
        <a:bodyPr/>
        <a:lstStyle/>
        <a:p>
          <a:endParaRPr lang="en-US"/>
        </a:p>
      </dgm:t>
    </dgm:pt>
    <dgm:pt modelId="{012D8B2E-5630-403F-837A-3396430C295A}">
      <dgm:prSet/>
      <dgm:spPr/>
      <dgm:t>
        <a:bodyPr/>
        <a:lstStyle/>
        <a:p>
          <a:r>
            <a:rPr lang="en-US"/>
            <a:t>Person-centred care was associated with better wellbeing (Baxter et al., 2018).</a:t>
          </a:r>
        </a:p>
      </dgm:t>
    </dgm:pt>
    <dgm:pt modelId="{10C02FE9-A2B2-4659-A383-CAA630B8CB1B}" type="parTrans" cxnId="{A19AF720-53F1-492E-9A41-249B96C59651}">
      <dgm:prSet/>
      <dgm:spPr/>
      <dgm:t>
        <a:bodyPr/>
        <a:lstStyle/>
        <a:p>
          <a:endParaRPr lang="en-US"/>
        </a:p>
      </dgm:t>
    </dgm:pt>
    <dgm:pt modelId="{3EBD7547-8E64-4043-871E-8BC76C6CAEEF}" type="sibTrans" cxnId="{A19AF720-53F1-492E-9A41-249B96C59651}">
      <dgm:prSet/>
      <dgm:spPr/>
      <dgm:t>
        <a:bodyPr/>
        <a:lstStyle/>
        <a:p>
          <a:endParaRPr lang="en-US"/>
        </a:p>
      </dgm:t>
    </dgm:pt>
    <dgm:pt modelId="{7E57924A-4C07-477C-B7FB-1B8127D87C0A}">
      <dgm:prSet/>
      <dgm:spPr/>
      <dgm:t>
        <a:bodyPr/>
        <a:lstStyle/>
        <a:p>
          <a:r>
            <a:rPr lang="en-US"/>
            <a:t>Service integration is not consistent (Ghannam et al., 2025).</a:t>
          </a:r>
        </a:p>
      </dgm:t>
    </dgm:pt>
    <dgm:pt modelId="{C9A48AA2-00FC-4376-901E-A1D30A3721B1}" type="parTrans" cxnId="{C0CD62E6-2CE6-4F11-AB7A-05EE1DC1542F}">
      <dgm:prSet/>
      <dgm:spPr/>
      <dgm:t>
        <a:bodyPr/>
        <a:lstStyle/>
        <a:p>
          <a:endParaRPr lang="en-US"/>
        </a:p>
      </dgm:t>
    </dgm:pt>
    <dgm:pt modelId="{12F2C79D-4F23-4DEF-B98B-F7A723E8D341}" type="sibTrans" cxnId="{C0CD62E6-2CE6-4F11-AB7A-05EE1DC1542F}">
      <dgm:prSet/>
      <dgm:spPr/>
      <dgm:t>
        <a:bodyPr/>
        <a:lstStyle/>
        <a:p>
          <a:endParaRPr lang="en-US"/>
        </a:p>
      </dgm:t>
    </dgm:pt>
    <dgm:pt modelId="{22AFD977-1712-44EF-849E-5A145863702B}" type="pres">
      <dgm:prSet presAssocID="{02734B1D-4B1A-4D57-91D1-BFF3441C4650}" presName="diagram" presStyleCnt="0">
        <dgm:presLayoutVars>
          <dgm:dir/>
          <dgm:resizeHandles val="exact"/>
        </dgm:presLayoutVars>
      </dgm:prSet>
      <dgm:spPr/>
    </dgm:pt>
    <dgm:pt modelId="{4B604A4F-4C76-4340-B15E-FED067DCBE92}" type="pres">
      <dgm:prSet presAssocID="{1AA939D5-5B31-4B87-BD60-579C6648E9E1}" presName="node" presStyleLbl="node1" presStyleIdx="0" presStyleCnt="4">
        <dgm:presLayoutVars>
          <dgm:bulletEnabled val="1"/>
        </dgm:presLayoutVars>
      </dgm:prSet>
      <dgm:spPr/>
    </dgm:pt>
    <dgm:pt modelId="{734E668D-8E73-49C2-B196-F3B5F18AD11D}" type="pres">
      <dgm:prSet presAssocID="{E10E12DC-49C9-4DD0-B423-CAB0A459C757}" presName="sibTrans" presStyleCnt="0"/>
      <dgm:spPr/>
    </dgm:pt>
    <dgm:pt modelId="{D9E13F33-F8C7-4F2F-B180-97383E7595DE}" type="pres">
      <dgm:prSet presAssocID="{A6AA26A9-B1B0-48A3-BEA5-5B6FC178C186}" presName="node" presStyleLbl="node1" presStyleIdx="1" presStyleCnt="4">
        <dgm:presLayoutVars>
          <dgm:bulletEnabled val="1"/>
        </dgm:presLayoutVars>
      </dgm:prSet>
      <dgm:spPr/>
    </dgm:pt>
    <dgm:pt modelId="{217DAF80-2812-4678-B68E-BDB475CE9161}" type="pres">
      <dgm:prSet presAssocID="{1F4E7873-02E0-4BD2-9146-9BBD42A44498}" presName="sibTrans" presStyleCnt="0"/>
      <dgm:spPr/>
    </dgm:pt>
    <dgm:pt modelId="{BAC54FB6-A9F8-4E4A-8731-CF93B2A03E90}" type="pres">
      <dgm:prSet presAssocID="{012D8B2E-5630-403F-837A-3396430C295A}" presName="node" presStyleLbl="node1" presStyleIdx="2" presStyleCnt="4">
        <dgm:presLayoutVars>
          <dgm:bulletEnabled val="1"/>
        </dgm:presLayoutVars>
      </dgm:prSet>
      <dgm:spPr/>
    </dgm:pt>
    <dgm:pt modelId="{AD2BA393-D758-46AA-AE69-899AF4D3237A}" type="pres">
      <dgm:prSet presAssocID="{3EBD7547-8E64-4043-871E-8BC76C6CAEEF}" presName="sibTrans" presStyleCnt="0"/>
      <dgm:spPr/>
    </dgm:pt>
    <dgm:pt modelId="{A13F30A9-2F8F-4F8C-B0CE-698B544FB495}" type="pres">
      <dgm:prSet presAssocID="{7E57924A-4C07-477C-B7FB-1B8127D87C0A}" presName="node" presStyleLbl="node1" presStyleIdx="3" presStyleCnt="4">
        <dgm:presLayoutVars>
          <dgm:bulletEnabled val="1"/>
        </dgm:presLayoutVars>
      </dgm:prSet>
      <dgm:spPr/>
    </dgm:pt>
  </dgm:ptLst>
  <dgm:cxnLst>
    <dgm:cxn modelId="{D48A4609-3C2D-4F8B-A5B8-A1A678023EC8}" type="presOf" srcId="{A6AA26A9-B1B0-48A3-BEA5-5B6FC178C186}" destId="{D9E13F33-F8C7-4F2F-B180-97383E7595DE}" srcOrd="0" destOrd="0" presId="urn:microsoft.com/office/officeart/2005/8/layout/default"/>
    <dgm:cxn modelId="{C07DEB1D-271E-436E-B475-6270FE43886A}" srcId="{1AA939D5-5B31-4B87-BD60-579C6648E9E1}" destId="{1288B529-40D9-431A-A481-43973213D443}" srcOrd="1" destOrd="0" parTransId="{469409A1-B6E0-45FE-B264-E728D4EC0125}" sibTransId="{FBCBAC4F-AC1A-48FD-A536-6F2D5E865169}"/>
    <dgm:cxn modelId="{A19AF720-53F1-492E-9A41-249B96C59651}" srcId="{02734B1D-4B1A-4D57-91D1-BFF3441C4650}" destId="{012D8B2E-5630-403F-837A-3396430C295A}" srcOrd="2" destOrd="0" parTransId="{10C02FE9-A2B2-4659-A383-CAA630B8CB1B}" sibTransId="{3EBD7547-8E64-4043-871E-8BC76C6CAEEF}"/>
    <dgm:cxn modelId="{51715F2C-1E73-4B89-A0CC-82D40878BB69}" type="presOf" srcId="{1AA939D5-5B31-4B87-BD60-579C6648E9E1}" destId="{4B604A4F-4C76-4340-B15E-FED067DCBE92}" srcOrd="0" destOrd="0" presId="urn:microsoft.com/office/officeart/2005/8/layout/default"/>
    <dgm:cxn modelId="{772D122D-185D-4EDB-9159-70D7AB0458E9}" srcId="{02734B1D-4B1A-4D57-91D1-BFF3441C4650}" destId="{1AA939D5-5B31-4B87-BD60-579C6648E9E1}" srcOrd="0" destOrd="0" parTransId="{373145C5-BF4E-453F-AACB-BA5B6636DBF8}" sibTransId="{E10E12DC-49C9-4DD0-B423-CAB0A459C757}"/>
    <dgm:cxn modelId="{09734036-B743-4CE9-9906-20DED8AADBFB}" srcId="{1AA939D5-5B31-4B87-BD60-579C6648E9E1}" destId="{30947AEF-1B76-4C75-AF95-E0BC995E963B}" srcOrd="3" destOrd="0" parTransId="{E231545C-6BCA-47DF-B8DA-25108E8599E3}" sibTransId="{1188482D-8591-48CF-8C45-F2F2068C6439}"/>
    <dgm:cxn modelId="{5284D240-FC67-4A1B-8FBE-9359B797CDF1}" type="presOf" srcId="{1288B529-40D9-431A-A481-43973213D443}" destId="{4B604A4F-4C76-4340-B15E-FED067DCBE92}" srcOrd="0" destOrd="2" presId="urn:microsoft.com/office/officeart/2005/8/layout/default"/>
    <dgm:cxn modelId="{C7D90251-DF59-493D-B144-E0407AF0035B}" type="presOf" srcId="{012D8B2E-5630-403F-837A-3396430C295A}" destId="{BAC54FB6-A9F8-4E4A-8731-CF93B2A03E90}" srcOrd="0" destOrd="0" presId="urn:microsoft.com/office/officeart/2005/8/layout/default"/>
    <dgm:cxn modelId="{70B1D480-204E-48F3-AA6E-A94A6EECA1B5}" type="presOf" srcId="{614102A2-20AF-4790-A6B7-8D15DB343BA8}" destId="{4B604A4F-4C76-4340-B15E-FED067DCBE92}" srcOrd="0" destOrd="1" presId="urn:microsoft.com/office/officeart/2005/8/layout/default"/>
    <dgm:cxn modelId="{F3C4AFD5-3B3E-40F0-8452-BB63AC0C3335}" type="presOf" srcId="{30947AEF-1B76-4C75-AF95-E0BC995E963B}" destId="{4B604A4F-4C76-4340-B15E-FED067DCBE92}" srcOrd="0" destOrd="4" presId="urn:microsoft.com/office/officeart/2005/8/layout/default"/>
    <dgm:cxn modelId="{8D613BE1-77F5-4A9F-BDBC-3BA0A0194A36}" type="presOf" srcId="{02734B1D-4B1A-4D57-91D1-BFF3441C4650}" destId="{22AFD977-1712-44EF-849E-5A145863702B}" srcOrd="0" destOrd="0" presId="urn:microsoft.com/office/officeart/2005/8/layout/default"/>
    <dgm:cxn modelId="{13F9AFE3-93FE-458E-A198-4D3F794514CA}" srcId="{1AA939D5-5B31-4B87-BD60-579C6648E9E1}" destId="{614102A2-20AF-4790-A6B7-8D15DB343BA8}" srcOrd="0" destOrd="0" parTransId="{04FCA021-3C77-486E-AE9E-34A2DFA10DC9}" sibTransId="{5CB89725-2E07-49B7-B572-B5EDE269C114}"/>
    <dgm:cxn modelId="{C0CD62E6-2CE6-4F11-AB7A-05EE1DC1542F}" srcId="{02734B1D-4B1A-4D57-91D1-BFF3441C4650}" destId="{7E57924A-4C07-477C-B7FB-1B8127D87C0A}" srcOrd="3" destOrd="0" parTransId="{C9A48AA2-00FC-4376-901E-A1D30A3721B1}" sibTransId="{12F2C79D-4F23-4DEF-B98B-F7A723E8D341}"/>
    <dgm:cxn modelId="{45B789E7-A33C-4669-B488-411583C95810}" type="presOf" srcId="{471CFD41-B35A-4836-91DE-110F7D9F8E07}" destId="{4B604A4F-4C76-4340-B15E-FED067DCBE92}" srcOrd="0" destOrd="3" presId="urn:microsoft.com/office/officeart/2005/8/layout/default"/>
    <dgm:cxn modelId="{5581E5E8-B971-4D70-958D-D2FB28BC22C6}" type="presOf" srcId="{7E57924A-4C07-477C-B7FB-1B8127D87C0A}" destId="{A13F30A9-2F8F-4F8C-B0CE-698B544FB495}" srcOrd="0" destOrd="0" presId="urn:microsoft.com/office/officeart/2005/8/layout/default"/>
    <dgm:cxn modelId="{F80570F4-3CEB-4729-B8A0-317EC7812FC9}" srcId="{02734B1D-4B1A-4D57-91D1-BFF3441C4650}" destId="{A6AA26A9-B1B0-48A3-BEA5-5B6FC178C186}" srcOrd="1" destOrd="0" parTransId="{141C5106-F7F0-4F0B-9782-E23DF143705A}" sibTransId="{1F4E7873-02E0-4BD2-9146-9BBD42A44498}"/>
    <dgm:cxn modelId="{EC3E49FE-A379-4D70-869F-D0F48278B8B8}" srcId="{1AA939D5-5B31-4B87-BD60-579C6648E9E1}" destId="{471CFD41-B35A-4836-91DE-110F7D9F8E07}" srcOrd="2" destOrd="0" parTransId="{BDE28F79-C0F9-4DF4-8D22-BDF985E73920}" sibTransId="{C61E6250-D62B-4FDE-9658-F121F9D7832D}"/>
    <dgm:cxn modelId="{48AF36D2-99C9-4460-80F6-F78E80409F45}" type="presParOf" srcId="{22AFD977-1712-44EF-849E-5A145863702B}" destId="{4B604A4F-4C76-4340-B15E-FED067DCBE92}" srcOrd="0" destOrd="0" presId="urn:microsoft.com/office/officeart/2005/8/layout/default"/>
    <dgm:cxn modelId="{87C253CC-FEDA-4B9C-A5B6-75570C575955}" type="presParOf" srcId="{22AFD977-1712-44EF-849E-5A145863702B}" destId="{734E668D-8E73-49C2-B196-F3B5F18AD11D}" srcOrd="1" destOrd="0" presId="urn:microsoft.com/office/officeart/2005/8/layout/default"/>
    <dgm:cxn modelId="{70A2A504-E1B8-4612-9AB2-C3B63AE5ACBC}" type="presParOf" srcId="{22AFD977-1712-44EF-849E-5A145863702B}" destId="{D9E13F33-F8C7-4F2F-B180-97383E7595DE}" srcOrd="2" destOrd="0" presId="urn:microsoft.com/office/officeart/2005/8/layout/default"/>
    <dgm:cxn modelId="{D4855958-BE97-4465-A364-1D081C7EBC24}" type="presParOf" srcId="{22AFD977-1712-44EF-849E-5A145863702B}" destId="{217DAF80-2812-4678-B68E-BDB475CE9161}" srcOrd="3" destOrd="0" presId="urn:microsoft.com/office/officeart/2005/8/layout/default"/>
    <dgm:cxn modelId="{319EE27A-FA44-4C3B-A75E-4B193CDF3DEE}" type="presParOf" srcId="{22AFD977-1712-44EF-849E-5A145863702B}" destId="{BAC54FB6-A9F8-4E4A-8731-CF93B2A03E90}" srcOrd="4" destOrd="0" presId="urn:microsoft.com/office/officeart/2005/8/layout/default"/>
    <dgm:cxn modelId="{027193D0-E29D-47F5-896A-F3F760CE0C71}" type="presParOf" srcId="{22AFD977-1712-44EF-849E-5A145863702B}" destId="{AD2BA393-D758-46AA-AE69-899AF4D3237A}" srcOrd="5" destOrd="0" presId="urn:microsoft.com/office/officeart/2005/8/layout/default"/>
    <dgm:cxn modelId="{910D8229-3054-4CA1-A615-068A1EB863EB}" type="presParOf" srcId="{22AFD977-1712-44EF-849E-5A145863702B}" destId="{A13F30A9-2F8F-4F8C-B0CE-698B544FB495}" srcOrd="6"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9D1A348-8195-44A4-ADD3-C846A11F8B0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A647958F-178B-472D-B40A-4907A58CB2BE}">
      <dgm:prSet/>
      <dgm:spPr/>
      <dgm:t>
        <a:bodyPr/>
        <a:lstStyle/>
        <a:p>
          <a:r>
            <a:rPr lang="en-US"/>
            <a:t>Offer 24-hours of support on complicated needs.</a:t>
          </a:r>
        </a:p>
      </dgm:t>
    </dgm:pt>
    <dgm:pt modelId="{5681F429-1999-4855-9320-F9D67E9B0412}" type="parTrans" cxnId="{D7A8F3AB-5410-4B9E-AB11-55E4B350BC82}">
      <dgm:prSet/>
      <dgm:spPr/>
      <dgm:t>
        <a:bodyPr/>
        <a:lstStyle/>
        <a:p>
          <a:endParaRPr lang="en-US"/>
        </a:p>
      </dgm:t>
    </dgm:pt>
    <dgm:pt modelId="{A1E54E0B-92CC-454E-9A38-E5E749FC5A7D}" type="sibTrans" cxnId="{D7A8F3AB-5410-4B9E-AB11-55E4B350BC82}">
      <dgm:prSet/>
      <dgm:spPr/>
      <dgm:t>
        <a:bodyPr/>
        <a:lstStyle/>
        <a:p>
          <a:endParaRPr lang="en-US"/>
        </a:p>
      </dgm:t>
    </dgm:pt>
    <dgm:pt modelId="{34EC7D4A-2996-4103-8D19-28C3F6DB34AD}">
      <dgm:prSet/>
      <dgm:spPr/>
      <dgm:t>
        <a:bodyPr/>
        <a:lstStyle/>
        <a:p>
          <a:r>
            <a:rPr lang="en-US"/>
            <a:t>Enhance safety and medical surveillance (CQC, 2023).</a:t>
          </a:r>
        </a:p>
      </dgm:t>
    </dgm:pt>
    <dgm:pt modelId="{D2E9FD7A-852D-45FB-ABE4-9EF4F81F3E59}" type="parTrans" cxnId="{55F68BD7-736E-4A65-AB95-549448B7585D}">
      <dgm:prSet/>
      <dgm:spPr/>
      <dgm:t>
        <a:bodyPr/>
        <a:lstStyle/>
        <a:p>
          <a:endParaRPr lang="en-US"/>
        </a:p>
      </dgm:t>
    </dgm:pt>
    <dgm:pt modelId="{D5571521-8FD6-4C45-BD80-C95D083213A2}" type="sibTrans" cxnId="{55F68BD7-736E-4A65-AB95-549448B7585D}">
      <dgm:prSet/>
      <dgm:spPr/>
      <dgm:t>
        <a:bodyPr/>
        <a:lstStyle/>
        <a:p>
          <a:endParaRPr lang="en-US"/>
        </a:p>
      </dgm:t>
    </dgm:pt>
    <dgm:pt modelId="{9831203D-86AF-4645-A58B-47BBED62B874}">
      <dgm:prSet/>
      <dgm:spPr/>
      <dgm:t>
        <a:bodyPr/>
        <a:lstStyle/>
        <a:p>
          <a:r>
            <a:rPr lang="en-US"/>
            <a:t>Risks:</a:t>
          </a:r>
        </a:p>
      </dgm:t>
    </dgm:pt>
    <dgm:pt modelId="{E409F8A5-7221-4C19-99FC-9E58EAF0BA21}" type="parTrans" cxnId="{839E7CCF-0528-460A-8E2D-EAA6587C2DDD}">
      <dgm:prSet/>
      <dgm:spPr/>
      <dgm:t>
        <a:bodyPr/>
        <a:lstStyle/>
        <a:p>
          <a:endParaRPr lang="en-US"/>
        </a:p>
      </dgm:t>
    </dgm:pt>
    <dgm:pt modelId="{6EC26089-BE56-4A3E-B70C-F1E6D59F2983}" type="sibTrans" cxnId="{839E7CCF-0528-460A-8E2D-EAA6587C2DDD}">
      <dgm:prSet/>
      <dgm:spPr/>
      <dgm:t>
        <a:bodyPr/>
        <a:lstStyle/>
        <a:p>
          <a:endParaRPr lang="en-US"/>
        </a:p>
      </dgm:t>
    </dgm:pt>
    <dgm:pt modelId="{FB89CA4D-2277-4EF4-ADC1-0E97567D94C0}">
      <dgm:prSet/>
      <dgm:spPr/>
      <dgm:t>
        <a:bodyPr/>
        <a:lstStyle/>
        <a:p>
          <a:r>
            <a:rPr lang="en-US"/>
            <a:t>Loss of autonomy</a:t>
          </a:r>
        </a:p>
      </dgm:t>
    </dgm:pt>
    <dgm:pt modelId="{FBE294B9-76C6-44D2-9BF6-33D51E7936F5}" type="parTrans" cxnId="{AA17C174-E6D1-4FC9-B278-3C82A59D1645}">
      <dgm:prSet/>
      <dgm:spPr/>
      <dgm:t>
        <a:bodyPr/>
        <a:lstStyle/>
        <a:p>
          <a:endParaRPr lang="en-US"/>
        </a:p>
      </dgm:t>
    </dgm:pt>
    <dgm:pt modelId="{C1E1BAD6-E5C7-4468-8105-2E79633B57A9}" type="sibTrans" cxnId="{AA17C174-E6D1-4FC9-B278-3C82A59D1645}">
      <dgm:prSet/>
      <dgm:spPr/>
      <dgm:t>
        <a:bodyPr/>
        <a:lstStyle/>
        <a:p>
          <a:endParaRPr lang="en-US"/>
        </a:p>
      </dgm:t>
    </dgm:pt>
    <dgm:pt modelId="{9CEE354C-2B50-4186-AFBB-8AEB4618067A}">
      <dgm:prSet/>
      <dgm:spPr/>
      <dgm:t>
        <a:bodyPr/>
        <a:lstStyle/>
        <a:p>
          <a:r>
            <a:rPr lang="en-US"/>
            <a:t>Institutional routines.</a:t>
          </a:r>
        </a:p>
      </dgm:t>
    </dgm:pt>
    <dgm:pt modelId="{67DCFECA-1E69-4730-9EC6-FC9D8ACD5D57}" type="parTrans" cxnId="{526B0861-D4C6-44D6-9257-C8533FF3D5C7}">
      <dgm:prSet/>
      <dgm:spPr/>
      <dgm:t>
        <a:bodyPr/>
        <a:lstStyle/>
        <a:p>
          <a:endParaRPr lang="en-US"/>
        </a:p>
      </dgm:t>
    </dgm:pt>
    <dgm:pt modelId="{E88BE75D-4BCB-4802-B01D-DDC86005017C}" type="sibTrans" cxnId="{526B0861-D4C6-44D6-9257-C8533FF3D5C7}">
      <dgm:prSet/>
      <dgm:spPr/>
      <dgm:t>
        <a:bodyPr/>
        <a:lstStyle/>
        <a:p>
          <a:endParaRPr lang="en-US"/>
        </a:p>
      </dgm:t>
    </dgm:pt>
    <dgm:pt modelId="{C6C43F8A-74AD-4FE4-8E4C-3693526F836B}">
      <dgm:prSet/>
      <dgm:spPr/>
      <dgm:t>
        <a:bodyPr/>
        <a:lstStyle/>
        <a:p>
          <a:r>
            <a:rPr lang="en-US"/>
            <a:t>The quality of the providers is different (CQC, 2023).</a:t>
          </a:r>
        </a:p>
      </dgm:t>
    </dgm:pt>
    <dgm:pt modelId="{09025EE9-370C-46B9-A6C9-7A34F249156F}" type="parTrans" cxnId="{404D9679-EF5F-43C1-97FB-D8C3F8DBD3D1}">
      <dgm:prSet/>
      <dgm:spPr/>
      <dgm:t>
        <a:bodyPr/>
        <a:lstStyle/>
        <a:p>
          <a:endParaRPr lang="en-US"/>
        </a:p>
      </dgm:t>
    </dgm:pt>
    <dgm:pt modelId="{5D2E9781-7B60-4E8A-8AB8-439041283C47}" type="sibTrans" cxnId="{404D9679-EF5F-43C1-97FB-D8C3F8DBD3D1}">
      <dgm:prSet/>
      <dgm:spPr/>
      <dgm:t>
        <a:bodyPr/>
        <a:lstStyle/>
        <a:p>
          <a:endParaRPr lang="en-US"/>
        </a:p>
      </dgm:t>
    </dgm:pt>
    <dgm:pt modelId="{E1A28D8F-9C0A-4AA2-A185-D3AEC505B71B}">
      <dgm:prSet/>
      <dgm:spPr/>
      <dgm:t>
        <a:bodyPr/>
        <a:lstStyle/>
        <a:p>
          <a:r>
            <a:rPr lang="en-US"/>
            <a:t>Reported social isolation, though living communally (Age UK, 2019).</a:t>
          </a:r>
        </a:p>
      </dgm:t>
    </dgm:pt>
    <dgm:pt modelId="{42E0E1CE-76AB-4502-82B4-789966300231}" type="parTrans" cxnId="{A18B3190-954D-41C1-BFE5-D4BA0079197B}">
      <dgm:prSet/>
      <dgm:spPr/>
      <dgm:t>
        <a:bodyPr/>
        <a:lstStyle/>
        <a:p>
          <a:endParaRPr lang="en-US"/>
        </a:p>
      </dgm:t>
    </dgm:pt>
    <dgm:pt modelId="{69C5FA1B-F417-4100-BFA8-028EED7DB4C0}" type="sibTrans" cxnId="{A18B3190-954D-41C1-BFE5-D4BA0079197B}">
      <dgm:prSet/>
      <dgm:spPr/>
      <dgm:t>
        <a:bodyPr/>
        <a:lstStyle/>
        <a:p>
          <a:endParaRPr lang="en-US"/>
        </a:p>
      </dgm:t>
    </dgm:pt>
    <dgm:pt modelId="{8B7E9F4E-FC3F-4EBE-905B-E8CFC4A6D356}" type="pres">
      <dgm:prSet presAssocID="{A9D1A348-8195-44A4-ADD3-C846A11F8B09}" presName="linear" presStyleCnt="0">
        <dgm:presLayoutVars>
          <dgm:animLvl val="lvl"/>
          <dgm:resizeHandles val="exact"/>
        </dgm:presLayoutVars>
      </dgm:prSet>
      <dgm:spPr/>
    </dgm:pt>
    <dgm:pt modelId="{F61CE5B5-D8CF-4E67-BBA6-27BEC1CAAAB4}" type="pres">
      <dgm:prSet presAssocID="{A647958F-178B-472D-B40A-4907A58CB2BE}" presName="parentText" presStyleLbl="node1" presStyleIdx="0" presStyleCnt="5">
        <dgm:presLayoutVars>
          <dgm:chMax val="0"/>
          <dgm:bulletEnabled val="1"/>
        </dgm:presLayoutVars>
      </dgm:prSet>
      <dgm:spPr/>
    </dgm:pt>
    <dgm:pt modelId="{56504C0D-58E7-41E8-AE5F-6665E7861AEB}" type="pres">
      <dgm:prSet presAssocID="{A1E54E0B-92CC-454E-9A38-E5E749FC5A7D}" presName="spacer" presStyleCnt="0"/>
      <dgm:spPr/>
    </dgm:pt>
    <dgm:pt modelId="{31B0BA88-FDAE-4F34-BD34-8FA77D9D007B}" type="pres">
      <dgm:prSet presAssocID="{34EC7D4A-2996-4103-8D19-28C3F6DB34AD}" presName="parentText" presStyleLbl="node1" presStyleIdx="1" presStyleCnt="5">
        <dgm:presLayoutVars>
          <dgm:chMax val="0"/>
          <dgm:bulletEnabled val="1"/>
        </dgm:presLayoutVars>
      </dgm:prSet>
      <dgm:spPr/>
    </dgm:pt>
    <dgm:pt modelId="{58056374-BDF4-4A5F-9BDD-8F029AC472F0}" type="pres">
      <dgm:prSet presAssocID="{D5571521-8FD6-4C45-BD80-C95D083213A2}" presName="spacer" presStyleCnt="0"/>
      <dgm:spPr/>
    </dgm:pt>
    <dgm:pt modelId="{2712A687-325D-47C6-9446-11EACCC4A54A}" type="pres">
      <dgm:prSet presAssocID="{9831203D-86AF-4645-A58B-47BBED62B874}" presName="parentText" presStyleLbl="node1" presStyleIdx="2" presStyleCnt="5">
        <dgm:presLayoutVars>
          <dgm:chMax val="0"/>
          <dgm:bulletEnabled val="1"/>
        </dgm:presLayoutVars>
      </dgm:prSet>
      <dgm:spPr/>
    </dgm:pt>
    <dgm:pt modelId="{A68F6BBB-E25C-4C55-A8EA-9F697F3CD38B}" type="pres">
      <dgm:prSet presAssocID="{9831203D-86AF-4645-A58B-47BBED62B874}" presName="childText" presStyleLbl="revTx" presStyleIdx="0" presStyleCnt="1">
        <dgm:presLayoutVars>
          <dgm:bulletEnabled val="1"/>
        </dgm:presLayoutVars>
      </dgm:prSet>
      <dgm:spPr/>
    </dgm:pt>
    <dgm:pt modelId="{85117EA5-E42D-4522-A955-15C90753929A}" type="pres">
      <dgm:prSet presAssocID="{C6C43F8A-74AD-4FE4-8E4C-3693526F836B}" presName="parentText" presStyleLbl="node1" presStyleIdx="3" presStyleCnt="5">
        <dgm:presLayoutVars>
          <dgm:chMax val="0"/>
          <dgm:bulletEnabled val="1"/>
        </dgm:presLayoutVars>
      </dgm:prSet>
      <dgm:spPr/>
    </dgm:pt>
    <dgm:pt modelId="{EB660D80-63EB-4203-A008-579D65BA2908}" type="pres">
      <dgm:prSet presAssocID="{5D2E9781-7B60-4E8A-8AB8-439041283C47}" presName="spacer" presStyleCnt="0"/>
      <dgm:spPr/>
    </dgm:pt>
    <dgm:pt modelId="{2257D10B-E61F-445C-A339-B84362CCF914}" type="pres">
      <dgm:prSet presAssocID="{E1A28D8F-9C0A-4AA2-A185-D3AEC505B71B}" presName="parentText" presStyleLbl="node1" presStyleIdx="4" presStyleCnt="5">
        <dgm:presLayoutVars>
          <dgm:chMax val="0"/>
          <dgm:bulletEnabled val="1"/>
        </dgm:presLayoutVars>
      </dgm:prSet>
      <dgm:spPr/>
    </dgm:pt>
  </dgm:ptLst>
  <dgm:cxnLst>
    <dgm:cxn modelId="{4D9D1506-DB82-45E8-8C10-81E35844B99D}" type="presOf" srcId="{A647958F-178B-472D-B40A-4907A58CB2BE}" destId="{F61CE5B5-D8CF-4E67-BBA6-27BEC1CAAAB4}" srcOrd="0" destOrd="0" presId="urn:microsoft.com/office/officeart/2005/8/layout/vList2"/>
    <dgm:cxn modelId="{B4F1AC1F-7E62-4A17-B4B0-29238837114D}" type="presOf" srcId="{9CEE354C-2B50-4186-AFBB-8AEB4618067A}" destId="{A68F6BBB-E25C-4C55-A8EA-9F697F3CD38B}" srcOrd="0" destOrd="1" presId="urn:microsoft.com/office/officeart/2005/8/layout/vList2"/>
    <dgm:cxn modelId="{5B05193D-DB97-47E8-8172-F83F367A0275}" type="presOf" srcId="{A9D1A348-8195-44A4-ADD3-C846A11F8B09}" destId="{8B7E9F4E-FC3F-4EBE-905B-E8CFC4A6D356}" srcOrd="0" destOrd="0" presId="urn:microsoft.com/office/officeart/2005/8/layout/vList2"/>
    <dgm:cxn modelId="{526B0861-D4C6-44D6-9257-C8533FF3D5C7}" srcId="{9831203D-86AF-4645-A58B-47BBED62B874}" destId="{9CEE354C-2B50-4186-AFBB-8AEB4618067A}" srcOrd="1" destOrd="0" parTransId="{67DCFECA-1E69-4730-9EC6-FC9D8ACD5D57}" sibTransId="{E88BE75D-4BCB-4802-B01D-DDC86005017C}"/>
    <dgm:cxn modelId="{AA17C174-E6D1-4FC9-B278-3C82A59D1645}" srcId="{9831203D-86AF-4645-A58B-47BBED62B874}" destId="{FB89CA4D-2277-4EF4-ADC1-0E97567D94C0}" srcOrd="0" destOrd="0" parTransId="{FBE294B9-76C6-44D2-9BF6-33D51E7936F5}" sibTransId="{C1E1BAD6-E5C7-4468-8105-2E79633B57A9}"/>
    <dgm:cxn modelId="{404D9679-EF5F-43C1-97FB-D8C3F8DBD3D1}" srcId="{A9D1A348-8195-44A4-ADD3-C846A11F8B09}" destId="{C6C43F8A-74AD-4FE4-8E4C-3693526F836B}" srcOrd="3" destOrd="0" parTransId="{09025EE9-370C-46B9-A6C9-7A34F249156F}" sibTransId="{5D2E9781-7B60-4E8A-8AB8-439041283C47}"/>
    <dgm:cxn modelId="{20D41E80-A8E9-4D68-B751-68754B95102C}" type="presOf" srcId="{C6C43F8A-74AD-4FE4-8E4C-3693526F836B}" destId="{85117EA5-E42D-4522-A955-15C90753929A}" srcOrd="0" destOrd="0" presId="urn:microsoft.com/office/officeart/2005/8/layout/vList2"/>
    <dgm:cxn modelId="{A18B3190-954D-41C1-BFE5-D4BA0079197B}" srcId="{A9D1A348-8195-44A4-ADD3-C846A11F8B09}" destId="{E1A28D8F-9C0A-4AA2-A185-D3AEC505B71B}" srcOrd="4" destOrd="0" parTransId="{42E0E1CE-76AB-4502-82B4-789966300231}" sibTransId="{69C5FA1B-F417-4100-BFA8-028EED7DB4C0}"/>
    <dgm:cxn modelId="{21E815A1-E554-4E56-B935-517C97F92950}" type="presOf" srcId="{34EC7D4A-2996-4103-8D19-28C3F6DB34AD}" destId="{31B0BA88-FDAE-4F34-BD34-8FA77D9D007B}" srcOrd="0" destOrd="0" presId="urn:microsoft.com/office/officeart/2005/8/layout/vList2"/>
    <dgm:cxn modelId="{D7A8F3AB-5410-4B9E-AB11-55E4B350BC82}" srcId="{A9D1A348-8195-44A4-ADD3-C846A11F8B09}" destId="{A647958F-178B-472D-B40A-4907A58CB2BE}" srcOrd="0" destOrd="0" parTransId="{5681F429-1999-4855-9320-F9D67E9B0412}" sibTransId="{A1E54E0B-92CC-454E-9A38-E5E749FC5A7D}"/>
    <dgm:cxn modelId="{12A24ABD-2368-44C0-9A66-0167DB8B0DFC}" type="presOf" srcId="{E1A28D8F-9C0A-4AA2-A185-D3AEC505B71B}" destId="{2257D10B-E61F-445C-A339-B84362CCF914}" srcOrd="0" destOrd="0" presId="urn:microsoft.com/office/officeart/2005/8/layout/vList2"/>
    <dgm:cxn modelId="{4097A2C2-1753-47EA-B056-8DAF5D20903E}" type="presOf" srcId="{FB89CA4D-2277-4EF4-ADC1-0E97567D94C0}" destId="{A68F6BBB-E25C-4C55-A8EA-9F697F3CD38B}" srcOrd="0" destOrd="0" presId="urn:microsoft.com/office/officeart/2005/8/layout/vList2"/>
    <dgm:cxn modelId="{839E7CCF-0528-460A-8E2D-EAA6587C2DDD}" srcId="{A9D1A348-8195-44A4-ADD3-C846A11F8B09}" destId="{9831203D-86AF-4645-A58B-47BBED62B874}" srcOrd="2" destOrd="0" parTransId="{E409F8A5-7221-4C19-99FC-9E58EAF0BA21}" sibTransId="{6EC26089-BE56-4A3E-B70C-F1E6D59F2983}"/>
    <dgm:cxn modelId="{55F68BD7-736E-4A65-AB95-549448B7585D}" srcId="{A9D1A348-8195-44A4-ADD3-C846A11F8B09}" destId="{34EC7D4A-2996-4103-8D19-28C3F6DB34AD}" srcOrd="1" destOrd="0" parTransId="{D2E9FD7A-852D-45FB-ABE4-9EF4F81F3E59}" sibTransId="{D5571521-8FD6-4C45-BD80-C95D083213A2}"/>
    <dgm:cxn modelId="{6444D0E7-F8C3-408A-9DE2-C6BB781F60E8}" type="presOf" srcId="{9831203D-86AF-4645-A58B-47BBED62B874}" destId="{2712A687-325D-47C6-9446-11EACCC4A54A}" srcOrd="0" destOrd="0" presId="urn:microsoft.com/office/officeart/2005/8/layout/vList2"/>
    <dgm:cxn modelId="{8F7C6F11-8477-44C5-83C7-539B9A44A4B8}" type="presParOf" srcId="{8B7E9F4E-FC3F-4EBE-905B-E8CFC4A6D356}" destId="{F61CE5B5-D8CF-4E67-BBA6-27BEC1CAAAB4}" srcOrd="0" destOrd="0" presId="urn:microsoft.com/office/officeart/2005/8/layout/vList2"/>
    <dgm:cxn modelId="{2F268D43-A10D-43A0-916D-B0C4B7753942}" type="presParOf" srcId="{8B7E9F4E-FC3F-4EBE-905B-E8CFC4A6D356}" destId="{56504C0D-58E7-41E8-AE5F-6665E7861AEB}" srcOrd="1" destOrd="0" presId="urn:microsoft.com/office/officeart/2005/8/layout/vList2"/>
    <dgm:cxn modelId="{DCF9A694-CDEB-41EA-903A-51C5E515B36D}" type="presParOf" srcId="{8B7E9F4E-FC3F-4EBE-905B-E8CFC4A6D356}" destId="{31B0BA88-FDAE-4F34-BD34-8FA77D9D007B}" srcOrd="2" destOrd="0" presId="urn:microsoft.com/office/officeart/2005/8/layout/vList2"/>
    <dgm:cxn modelId="{D63F7618-3A3C-4C5D-ABA3-E4CA6DCFD763}" type="presParOf" srcId="{8B7E9F4E-FC3F-4EBE-905B-E8CFC4A6D356}" destId="{58056374-BDF4-4A5F-9BDD-8F029AC472F0}" srcOrd="3" destOrd="0" presId="urn:microsoft.com/office/officeart/2005/8/layout/vList2"/>
    <dgm:cxn modelId="{1EBE5BD9-43BA-438D-8D59-42B8CDDA08DE}" type="presParOf" srcId="{8B7E9F4E-FC3F-4EBE-905B-E8CFC4A6D356}" destId="{2712A687-325D-47C6-9446-11EACCC4A54A}" srcOrd="4" destOrd="0" presId="urn:microsoft.com/office/officeart/2005/8/layout/vList2"/>
    <dgm:cxn modelId="{39DB8CC4-5A48-4D69-B36C-4DD13E601BF6}" type="presParOf" srcId="{8B7E9F4E-FC3F-4EBE-905B-E8CFC4A6D356}" destId="{A68F6BBB-E25C-4C55-A8EA-9F697F3CD38B}" srcOrd="5" destOrd="0" presId="urn:microsoft.com/office/officeart/2005/8/layout/vList2"/>
    <dgm:cxn modelId="{31EDB8E9-546C-4613-A324-F469662D385B}" type="presParOf" srcId="{8B7E9F4E-FC3F-4EBE-905B-E8CFC4A6D356}" destId="{85117EA5-E42D-4522-A955-15C90753929A}" srcOrd="6" destOrd="0" presId="urn:microsoft.com/office/officeart/2005/8/layout/vList2"/>
    <dgm:cxn modelId="{769B1751-C47C-4E33-876D-BDEAF4A294D9}" type="presParOf" srcId="{8B7E9F4E-FC3F-4EBE-905B-E8CFC4A6D356}" destId="{EB660D80-63EB-4203-A008-579D65BA2908}" srcOrd="7" destOrd="0" presId="urn:microsoft.com/office/officeart/2005/8/layout/vList2"/>
    <dgm:cxn modelId="{449332A6-C70D-47DA-8267-FF114F1919C3}" type="presParOf" srcId="{8B7E9F4E-FC3F-4EBE-905B-E8CFC4A6D356}" destId="{2257D10B-E61F-445C-A339-B84362CCF914}"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DDA4FF4-E373-4B53-AF77-5E7C8267C46B}" type="doc">
      <dgm:prSet loTypeId="urn:microsoft.com/office/officeart/2005/8/layout/vList2" loCatId="list" qsTypeId="urn:microsoft.com/office/officeart/2005/8/quickstyle/simple4" qsCatId="simple" csTypeId="urn:microsoft.com/office/officeart/2005/8/colors/accent3_2" csCatId="accent3"/>
      <dgm:spPr/>
      <dgm:t>
        <a:bodyPr/>
        <a:lstStyle/>
        <a:p>
          <a:endParaRPr lang="en-US"/>
        </a:p>
      </dgm:t>
    </dgm:pt>
    <dgm:pt modelId="{97146EF6-0F93-4985-B720-08A33B58F1EC}">
      <dgm:prSet/>
      <dgm:spPr/>
      <dgm:t>
        <a:bodyPr/>
        <a:lstStyle/>
        <a:p>
          <a:r>
            <a:rPr lang="en-US" dirty="0"/>
            <a:t>Helps people to be independent and age at home (WHO, 2025).</a:t>
          </a:r>
        </a:p>
      </dgm:t>
    </dgm:pt>
    <dgm:pt modelId="{2D357ACD-4FA7-47C8-9686-609CD6DDF12C}" type="parTrans" cxnId="{E168FB1E-8E8D-4470-8026-659F49853791}">
      <dgm:prSet/>
      <dgm:spPr/>
      <dgm:t>
        <a:bodyPr/>
        <a:lstStyle/>
        <a:p>
          <a:endParaRPr lang="en-US" sz="2000"/>
        </a:p>
      </dgm:t>
    </dgm:pt>
    <dgm:pt modelId="{B2CC4727-6EDA-4332-A6EF-2A6C5A99D594}" type="sibTrans" cxnId="{E168FB1E-8E8D-4470-8026-659F49853791}">
      <dgm:prSet/>
      <dgm:spPr/>
      <dgm:t>
        <a:bodyPr/>
        <a:lstStyle/>
        <a:p>
          <a:endParaRPr lang="en-US"/>
        </a:p>
      </dgm:t>
    </dgm:pt>
    <dgm:pt modelId="{29C85B80-801B-4CF6-A659-E92F1249D9B3}">
      <dgm:prSet/>
      <dgm:spPr/>
      <dgm:t>
        <a:bodyPr/>
        <a:lstStyle/>
        <a:p>
          <a:r>
            <a:rPr lang="en-US" dirty="0"/>
            <a:t>Related to increased life satisfaction (Frost et al., 2020).</a:t>
          </a:r>
        </a:p>
      </dgm:t>
    </dgm:pt>
    <dgm:pt modelId="{EDBCA7E1-6CB2-412D-814E-77C2A6681589}" type="parTrans" cxnId="{EE48F432-CE9E-4F7F-8D3F-859E9B272BE8}">
      <dgm:prSet/>
      <dgm:spPr/>
      <dgm:t>
        <a:bodyPr/>
        <a:lstStyle/>
        <a:p>
          <a:endParaRPr lang="en-US" sz="2000"/>
        </a:p>
      </dgm:t>
    </dgm:pt>
    <dgm:pt modelId="{20689C8D-70CE-42C7-A0BD-0DB76AAC6201}" type="sibTrans" cxnId="{EE48F432-CE9E-4F7F-8D3F-859E9B272BE8}">
      <dgm:prSet/>
      <dgm:spPr/>
      <dgm:t>
        <a:bodyPr/>
        <a:lstStyle/>
        <a:p>
          <a:endParaRPr lang="en-US"/>
        </a:p>
      </dgm:t>
    </dgm:pt>
    <dgm:pt modelId="{02A4AFF0-1C3F-4E23-983F-CC6C25A2605B}">
      <dgm:prSet/>
      <dgm:spPr/>
      <dgm:t>
        <a:bodyPr/>
        <a:lstStyle/>
        <a:p>
          <a:r>
            <a:rPr lang="en-US"/>
            <a:t>Challenges:</a:t>
          </a:r>
        </a:p>
      </dgm:t>
    </dgm:pt>
    <dgm:pt modelId="{D09ACA99-CFF5-499F-9917-5FAB0CBD3433}" type="parTrans" cxnId="{1C7B82BE-33C7-4DBD-8321-B2CD680B82D7}">
      <dgm:prSet/>
      <dgm:spPr/>
      <dgm:t>
        <a:bodyPr/>
        <a:lstStyle/>
        <a:p>
          <a:endParaRPr lang="en-US" sz="2000"/>
        </a:p>
      </dgm:t>
    </dgm:pt>
    <dgm:pt modelId="{02E8C011-07DB-4040-857A-606520EEC10B}" type="sibTrans" cxnId="{1C7B82BE-33C7-4DBD-8321-B2CD680B82D7}">
      <dgm:prSet/>
      <dgm:spPr/>
      <dgm:t>
        <a:bodyPr/>
        <a:lstStyle/>
        <a:p>
          <a:endParaRPr lang="en-US"/>
        </a:p>
      </dgm:t>
    </dgm:pt>
    <dgm:pt modelId="{2BCCF99B-4147-4E5A-A6BA-2E52FBCA1A78}">
      <dgm:prSet/>
      <dgm:spPr/>
      <dgm:t>
        <a:bodyPr/>
        <a:lstStyle/>
        <a:p>
          <a:r>
            <a:rPr lang="en-US"/>
            <a:t>Workforce shortages</a:t>
          </a:r>
        </a:p>
      </dgm:t>
    </dgm:pt>
    <dgm:pt modelId="{4D82E66E-36CF-4F4F-8B2F-56C5297E48CC}" type="parTrans" cxnId="{62BBBADF-DAA9-4F75-9E88-5A293C1AB0DB}">
      <dgm:prSet/>
      <dgm:spPr/>
      <dgm:t>
        <a:bodyPr/>
        <a:lstStyle/>
        <a:p>
          <a:endParaRPr lang="en-US" sz="2000"/>
        </a:p>
      </dgm:t>
    </dgm:pt>
    <dgm:pt modelId="{827FF901-5AEA-44BB-8011-6A86A7790554}" type="sibTrans" cxnId="{62BBBADF-DAA9-4F75-9E88-5A293C1AB0DB}">
      <dgm:prSet/>
      <dgm:spPr/>
      <dgm:t>
        <a:bodyPr/>
        <a:lstStyle/>
        <a:p>
          <a:endParaRPr lang="en-US"/>
        </a:p>
      </dgm:t>
    </dgm:pt>
    <dgm:pt modelId="{CC714D26-F508-4B6F-A48E-B35F57229FDF}">
      <dgm:prSet/>
      <dgm:spPr/>
      <dgm:t>
        <a:bodyPr/>
        <a:lstStyle/>
        <a:p>
          <a:r>
            <a:rPr lang="en-US"/>
            <a:t>Short visit times.</a:t>
          </a:r>
        </a:p>
      </dgm:t>
    </dgm:pt>
    <dgm:pt modelId="{42D97419-D595-4F8F-B4B3-F2AFEB40BE42}" type="parTrans" cxnId="{91C6E9A4-B112-45E8-8C7B-803C219CDF3C}">
      <dgm:prSet/>
      <dgm:spPr/>
      <dgm:t>
        <a:bodyPr/>
        <a:lstStyle/>
        <a:p>
          <a:endParaRPr lang="en-US" sz="2000"/>
        </a:p>
      </dgm:t>
    </dgm:pt>
    <dgm:pt modelId="{D52AB5EE-8790-4C60-B370-C83593B3498A}" type="sibTrans" cxnId="{91C6E9A4-B112-45E8-8C7B-803C219CDF3C}">
      <dgm:prSet/>
      <dgm:spPr/>
      <dgm:t>
        <a:bodyPr/>
        <a:lstStyle/>
        <a:p>
          <a:endParaRPr lang="en-US"/>
        </a:p>
      </dgm:t>
    </dgm:pt>
    <dgm:pt modelId="{0571DB60-31EA-4633-9178-787FD94A79A9}">
      <dgm:prSet/>
      <dgm:spPr/>
      <dgm:t>
        <a:bodyPr/>
        <a:lstStyle/>
        <a:p>
          <a:r>
            <a:rPr lang="en-US" dirty="0"/>
            <a:t>Major support is offered by informal carers (Carers First, 2023).</a:t>
          </a:r>
        </a:p>
      </dgm:t>
    </dgm:pt>
    <dgm:pt modelId="{34C2C557-29CF-461C-9872-73B6CA9F5CD5}" type="parTrans" cxnId="{B4C441EA-D3E8-4BF7-985B-50479F0198A7}">
      <dgm:prSet/>
      <dgm:spPr/>
      <dgm:t>
        <a:bodyPr/>
        <a:lstStyle/>
        <a:p>
          <a:endParaRPr lang="en-US" sz="2000"/>
        </a:p>
      </dgm:t>
    </dgm:pt>
    <dgm:pt modelId="{BBB96064-BEA5-46FE-9F15-720B1772DDE7}" type="sibTrans" cxnId="{B4C441EA-D3E8-4BF7-985B-50479F0198A7}">
      <dgm:prSet/>
      <dgm:spPr/>
      <dgm:t>
        <a:bodyPr/>
        <a:lstStyle/>
        <a:p>
          <a:endParaRPr lang="en-US"/>
        </a:p>
      </dgm:t>
    </dgm:pt>
    <dgm:pt modelId="{56B64EAA-5008-4E3D-AE8B-2990DB9F8090}">
      <dgm:prSet/>
      <dgm:spPr/>
      <dgm:t>
        <a:bodyPr/>
        <a:lstStyle/>
        <a:p>
          <a:r>
            <a:rPr lang="en-US"/>
            <a:t>Demand: There are ageing population trends that are driving the demand.</a:t>
          </a:r>
        </a:p>
      </dgm:t>
    </dgm:pt>
    <dgm:pt modelId="{17E09E4E-D29E-4F38-ACE1-E78028B58162}" type="parTrans" cxnId="{548C5688-4F71-4902-908D-36EAA67B2640}">
      <dgm:prSet/>
      <dgm:spPr/>
      <dgm:t>
        <a:bodyPr/>
        <a:lstStyle/>
        <a:p>
          <a:endParaRPr lang="en-US" sz="2000"/>
        </a:p>
      </dgm:t>
    </dgm:pt>
    <dgm:pt modelId="{6A5F8FE6-D0AE-4CAA-A41D-54D5BBCDD1EA}" type="sibTrans" cxnId="{548C5688-4F71-4902-908D-36EAA67B2640}">
      <dgm:prSet/>
      <dgm:spPr/>
      <dgm:t>
        <a:bodyPr/>
        <a:lstStyle/>
        <a:p>
          <a:endParaRPr lang="en-US"/>
        </a:p>
      </dgm:t>
    </dgm:pt>
    <dgm:pt modelId="{FA9E01C8-1E03-4B20-B420-D8A62B5FCEA8}" type="pres">
      <dgm:prSet presAssocID="{DDDA4FF4-E373-4B53-AF77-5E7C8267C46B}" presName="linear" presStyleCnt="0">
        <dgm:presLayoutVars>
          <dgm:animLvl val="lvl"/>
          <dgm:resizeHandles val="exact"/>
        </dgm:presLayoutVars>
      </dgm:prSet>
      <dgm:spPr/>
    </dgm:pt>
    <dgm:pt modelId="{A72B0E7D-A233-4FD7-AA8B-4ADE2B986874}" type="pres">
      <dgm:prSet presAssocID="{97146EF6-0F93-4985-B720-08A33B58F1EC}" presName="parentText" presStyleLbl="node1" presStyleIdx="0" presStyleCnt="5">
        <dgm:presLayoutVars>
          <dgm:chMax val="0"/>
          <dgm:bulletEnabled val="1"/>
        </dgm:presLayoutVars>
      </dgm:prSet>
      <dgm:spPr/>
    </dgm:pt>
    <dgm:pt modelId="{44728CD6-6ECA-476A-8BEF-DE809F94A14C}" type="pres">
      <dgm:prSet presAssocID="{B2CC4727-6EDA-4332-A6EF-2A6C5A99D594}" presName="spacer" presStyleCnt="0"/>
      <dgm:spPr/>
    </dgm:pt>
    <dgm:pt modelId="{B984A307-F858-4A98-8A4C-829EAF4C0BFB}" type="pres">
      <dgm:prSet presAssocID="{29C85B80-801B-4CF6-A659-E92F1249D9B3}" presName="parentText" presStyleLbl="node1" presStyleIdx="1" presStyleCnt="5">
        <dgm:presLayoutVars>
          <dgm:chMax val="0"/>
          <dgm:bulletEnabled val="1"/>
        </dgm:presLayoutVars>
      </dgm:prSet>
      <dgm:spPr/>
    </dgm:pt>
    <dgm:pt modelId="{91957356-BF37-4A71-ADAB-C052049A1063}" type="pres">
      <dgm:prSet presAssocID="{20689C8D-70CE-42C7-A0BD-0DB76AAC6201}" presName="spacer" presStyleCnt="0"/>
      <dgm:spPr/>
    </dgm:pt>
    <dgm:pt modelId="{62D732C5-329A-4E39-8CE2-E25F7B7DF083}" type="pres">
      <dgm:prSet presAssocID="{02A4AFF0-1C3F-4E23-983F-CC6C25A2605B}" presName="parentText" presStyleLbl="node1" presStyleIdx="2" presStyleCnt="5">
        <dgm:presLayoutVars>
          <dgm:chMax val="0"/>
          <dgm:bulletEnabled val="1"/>
        </dgm:presLayoutVars>
      </dgm:prSet>
      <dgm:spPr/>
    </dgm:pt>
    <dgm:pt modelId="{56503832-25D3-45B6-AD37-202153C88477}" type="pres">
      <dgm:prSet presAssocID="{02A4AFF0-1C3F-4E23-983F-CC6C25A2605B}" presName="childText" presStyleLbl="revTx" presStyleIdx="0" presStyleCnt="1">
        <dgm:presLayoutVars>
          <dgm:bulletEnabled val="1"/>
        </dgm:presLayoutVars>
      </dgm:prSet>
      <dgm:spPr/>
    </dgm:pt>
    <dgm:pt modelId="{924467E1-D543-43A5-BFDD-C40C0251F708}" type="pres">
      <dgm:prSet presAssocID="{0571DB60-31EA-4633-9178-787FD94A79A9}" presName="parentText" presStyleLbl="node1" presStyleIdx="3" presStyleCnt="5">
        <dgm:presLayoutVars>
          <dgm:chMax val="0"/>
          <dgm:bulletEnabled val="1"/>
        </dgm:presLayoutVars>
      </dgm:prSet>
      <dgm:spPr/>
    </dgm:pt>
    <dgm:pt modelId="{9A4C3815-1B3F-469B-BA58-B8A83DE02FD4}" type="pres">
      <dgm:prSet presAssocID="{BBB96064-BEA5-46FE-9F15-720B1772DDE7}" presName="spacer" presStyleCnt="0"/>
      <dgm:spPr/>
    </dgm:pt>
    <dgm:pt modelId="{125CD675-0C2B-4A92-8483-D9E2CE757615}" type="pres">
      <dgm:prSet presAssocID="{56B64EAA-5008-4E3D-AE8B-2990DB9F8090}" presName="parentText" presStyleLbl="node1" presStyleIdx="4" presStyleCnt="5">
        <dgm:presLayoutVars>
          <dgm:chMax val="0"/>
          <dgm:bulletEnabled val="1"/>
        </dgm:presLayoutVars>
      </dgm:prSet>
      <dgm:spPr/>
    </dgm:pt>
  </dgm:ptLst>
  <dgm:cxnLst>
    <dgm:cxn modelId="{11A6A401-B931-4E92-9D15-3ECD64BED396}" type="presOf" srcId="{2BCCF99B-4147-4E5A-A6BA-2E52FBCA1A78}" destId="{56503832-25D3-45B6-AD37-202153C88477}" srcOrd="0" destOrd="0" presId="urn:microsoft.com/office/officeart/2005/8/layout/vList2"/>
    <dgm:cxn modelId="{E168FB1E-8E8D-4470-8026-659F49853791}" srcId="{DDDA4FF4-E373-4B53-AF77-5E7C8267C46B}" destId="{97146EF6-0F93-4985-B720-08A33B58F1EC}" srcOrd="0" destOrd="0" parTransId="{2D357ACD-4FA7-47C8-9686-609CD6DDF12C}" sibTransId="{B2CC4727-6EDA-4332-A6EF-2A6C5A99D594}"/>
    <dgm:cxn modelId="{35B75C21-4A84-44DB-90E5-CBCCF458A114}" type="presOf" srcId="{0571DB60-31EA-4633-9178-787FD94A79A9}" destId="{924467E1-D543-43A5-BFDD-C40C0251F708}" srcOrd="0" destOrd="0" presId="urn:microsoft.com/office/officeart/2005/8/layout/vList2"/>
    <dgm:cxn modelId="{BAD6E221-8821-48C4-B658-E4CC3086BC8D}" type="presOf" srcId="{DDDA4FF4-E373-4B53-AF77-5E7C8267C46B}" destId="{FA9E01C8-1E03-4B20-B420-D8A62B5FCEA8}" srcOrd="0" destOrd="0" presId="urn:microsoft.com/office/officeart/2005/8/layout/vList2"/>
    <dgm:cxn modelId="{EE48F432-CE9E-4F7F-8D3F-859E9B272BE8}" srcId="{DDDA4FF4-E373-4B53-AF77-5E7C8267C46B}" destId="{29C85B80-801B-4CF6-A659-E92F1249D9B3}" srcOrd="1" destOrd="0" parTransId="{EDBCA7E1-6CB2-412D-814E-77C2A6681589}" sibTransId="{20689C8D-70CE-42C7-A0BD-0DB76AAC6201}"/>
    <dgm:cxn modelId="{9C0F7D39-65BA-45A3-A5D0-75DFB5343C5C}" type="presOf" srcId="{29C85B80-801B-4CF6-A659-E92F1249D9B3}" destId="{B984A307-F858-4A98-8A4C-829EAF4C0BFB}" srcOrd="0" destOrd="0" presId="urn:microsoft.com/office/officeart/2005/8/layout/vList2"/>
    <dgm:cxn modelId="{535D7064-B16F-41EA-A2CF-AD41ABF0E738}" type="presOf" srcId="{CC714D26-F508-4B6F-A48E-B35F57229FDF}" destId="{56503832-25D3-45B6-AD37-202153C88477}" srcOrd="0" destOrd="1" presId="urn:microsoft.com/office/officeart/2005/8/layout/vList2"/>
    <dgm:cxn modelId="{548C5688-4F71-4902-908D-36EAA67B2640}" srcId="{DDDA4FF4-E373-4B53-AF77-5E7C8267C46B}" destId="{56B64EAA-5008-4E3D-AE8B-2990DB9F8090}" srcOrd="4" destOrd="0" parTransId="{17E09E4E-D29E-4F38-ACE1-E78028B58162}" sibTransId="{6A5F8FE6-D0AE-4CAA-A41D-54D5BBCDD1EA}"/>
    <dgm:cxn modelId="{35EE5195-3B2C-49C4-99DD-065D61FE6657}" type="presOf" srcId="{02A4AFF0-1C3F-4E23-983F-CC6C25A2605B}" destId="{62D732C5-329A-4E39-8CE2-E25F7B7DF083}" srcOrd="0" destOrd="0" presId="urn:microsoft.com/office/officeart/2005/8/layout/vList2"/>
    <dgm:cxn modelId="{91C6E9A4-B112-45E8-8C7B-803C219CDF3C}" srcId="{02A4AFF0-1C3F-4E23-983F-CC6C25A2605B}" destId="{CC714D26-F508-4B6F-A48E-B35F57229FDF}" srcOrd="1" destOrd="0" parTransId="{42D97419-D595-4F8F-B4B3-F2AFEB40BE42}" sibTransId="{D52AB5EE-8790-4C60-B370-C83593B3498A}"/>
    <dgm:cxn modelId="{1C7B82BE-33C7-4DBD-8321-B2CD680B82D7}" srcId="{DDDA4FF4-E373-4B53-AF77-5E7C8267C46B}" destId="{02A4AFF0-1C3F-4E23-983F-CC6C25A2605B}" srcOrd="2" destOrd="0" parTransId="{D09ACA99-CFF5-499F-9917-5FAB0CBD3433}" sibTransId="{02E8C011-07DB-4040-857A-606520EEC10B}"/>
    <dgm:cxn modelId="{DF8772DF-183E-4C49-B732-30F8B05CF094}" type="presOf" srcId="{97146EF6-0F93-4985-B720-08A33B58F1EC}" destId="{A72B0E7D-A233-4FD7-AA8B-4ADE2B986874}" srcOrd="0" destOrd="0" presId="urn:microsoft.com/office/officeart/2005/8/layout/vList2"/>
    <dgm:cxn modelId="{62BBBADF-DAA9-4F75-9E88-5A293C1AB0DB}" srcId="{02A4AFF0-1C3F-4E23-983F-CC6C25A2605B}" destId="{2BCCF99B-4147-4E5A-A6BA-2E52FBCA1A78}" srcOrd="0" destOrd="0" parTransId="{4D82E66E-36CF-4F4F-8B2F-56C5297E48CC}" sibTransId="{827FF901-5AEA-44BB-8011-6A86A7790554}"/>
    <dgm:cxn modelId="{B4C441EA-D3E8-4BF7-985B-50479F0198A7}" srcId="{DDDA4FF4-E373-4B53-AF77-5E7C8267C46B}" destId="{0571DB60-31EA-4633-9178-787FD94A79A9}" srcOrd="3" destOrd="0" parTransId="{34C2C557-29CF-461C-9872-73B6CA9F5CD5}" sibTransId="{BBB96064-BEA5-46FE-9F15-720B1772DDE7}"/>
    <dgm:cxn modelId="{8BFBFCEB-C990-43FE-B980-B4503E5F521B}" type="presOf" srcId="{56B64EAA-5008-4E3D-AE8B-2990DB9F8090}" destId="{125CD675-0C2B-4A92-8483-D9E2CE757615}" srcOrd="0" destOrd="0" presId="urn:microsoft.com/office/officeart/2005/8/layout/vList2"/>
    <dgm:cxn modelId="{9D13E038-677D-4FD7-84C0-90F37FED0902}" type="presParOf" srcId="{FA9E01C8-1E03-4B20-B420-D8A62B5FCEA8}" destId="{A72B0E7D-A233-4FD7-AA8B-4ADE2B986874}" srcOrd="0" destOrd="0" presId="urn:microsoft.com/office/officeart/2005/8/layout/vList2"/>
    <dgm:cxn modelId="{01F3A383-730A-459A-B896-F37DAD37FB69}" type="presParOf" srcId="{FA9E01C8-1E03-4B20-B420-D8A62B5FCEA8}" destId="{44728CD6-6ECA-476A-8BEF-DE809F94A14C}" srcOrd="1" destOrd="0" presId="urn:microsoft.com/office/officeart/2005/8/layout/vList2"/>
    <dgm:cxn modelId="{6F3B6D8C-7512-4BF7-8567-C66AF92D2055}" type="presParOf" srcId="{FA9E01C8-1E03-4B20-B420-D8A62B5FCEA8}" destId="{B984A307-F858-4A98-8A4C-829EAF4C0BFB}" srcOrd="2" destOrd="0" presId="urn:microsoft.com/office/officeart/2005/8/layout/vList2"/>
    <dgm:cxn modelId="{A6BEF7FD-346E-460E-B12E-BC8C269B24FC}" type="presParOf" srcId="{FA9E01C8-1E03-4B20-B420-D8A62B5FCEA8}" destId="{91957356-BF37-4A71-ADAB-C052049A1063}" srcOrd="3" destOrd="0" presId="urn:microsoft.com/office/officeart/2005/8/layout/vList2"/>
    <dgm:cxn modelId="{6801AD81-B61F-47A0-91A3-98372FD5147C}" type="presParOf" srcId="{FA9E01C8-1E03-4B20-B420-D8A62B5FCEA8}" destId="{62D732C5-329A-4E39-8CE2-E25F7B7DF083}" srcOrd="4" destOrd="0" presId="urn:microsoft.com/office/officeart/2005/8/layout/vList2"/>
    <dgm:cxn modelId="{C698B4D2-7AD2-49EA-94F7-4E202F02847B}" type="presParOf" srcId="{FA9E01C8-1E03-4B20-B420-D8A62B5FCEA8}" destId="{56503832-25D3-45B6-AD37-202153C88477}" srcOrd="5" destOrd="0" presId="urn:microsoft.com/office/officeart/2005/8/layout/vList2"/>
    <dgm:cxn modelId="{550744DD-D745-47C3-BF80-8193048C6D0F}" type="presParOf" srcId="{FA9E01C8-1E03-4B20-B420-D8A62B5FCEA8}" destId="{924467E1-D543-43A5-BFDD-C40C0251F708}" srcOrd="6" destOrd="0" presId="urn:microsoft.com/office/officeart/2005/8/layout/vList2"/>
    <dgm:cxn modelId="{DABD700E-5939-4033-9670-12BE9668A880}" type="presParOf" srcId="{FA9E01C8-1E03-4B20-B420-D8A62B5FCEA8}" destId="{9A4C3815-1B3F-469B-BA58-B8A83DE02FD4}" srcOrd="7" destOrd="0" presId="urn:microsoft.com/office/officeart/2005/8/layout/vList2"/>
    <dgm:cxn modelId="{79DE24CE-61DC-490A-A33F-DBB099A40143}" type="presParOf" srcId="{FA9E01C8-1E03-4B20-B420-D8A62B5FCEA8}" destId="{125CD675-0C2B-4A92-8483-D9E2CE757615}" srcOrd="8"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7C34E31A-9968-450D-9C82-686BAACA11AE}" type="doc">
      <dgm:prSet loTypeId="urn:microsoft.com/office/officeart/2018/2/layout/IconVerticalSolidList" loCatId="icon" qsTypeId="urn:microsoft.com/office/officeart/2005/8/quickstyle/simple1" qsCatId="simple" csTypeId="urn:microsoft.com/office/officeart/2018/5/colors/Iconchunking_neutralicontext_accent2_2" csCatId="accent2" phldr="1"/>
      <dgm:spPr/>
      <dgm:t>
        <a:bodyPr/>
        <a:lstStyle/>
        <a:p>
          <a:endParaRPr lang="en-US"/>
        </a:p>
      </dgm:t>
    </dgm:pt>
    <dgm:pt modelId="{5C603D3B-ECC7-4749-8B91-DBADDA4D7FAC}">
      <dgm:prSet/>
      <dgm:spPr/>
      <dgm:t>
        <a:bodyPr/>
        <a:lstStyle/>
        <a:p>
          <a:r>
            <a:rPr lang="en-US"/>
            <a:t>The number of telehealth consultations increased after COVID (NHS Digital, 2023).</a:t>
          </a:r>
        </a:p>
      </dgm:t>
    </dgm:pt>
    <dgm:pt modelId="{0246C8BF-694D-491F-8E32-E1E9196C47B0}" type="parTrans" cxnId="{138D7C88-0410-4152-8382-12898DA50BA6}">
      <dgm:prSet/>
      <dgm:spPr/>
      <dgm:t>
        <a:bodyPr/>
        <a:lstStyle/>
        <a:p>
          <a:endParaRPr lang="en-US"/>
        </a:p>
      </dgm:t>
    </dgm:pt>
    <dgm:pt modelId="{5339785D-086B-4440-BEDE-5ABA1F25C0C1}" type="sibTrans" cxnId="{138D7C88-0410-4152-8382-12898DA50BA6}">
      <dgm:prSet/>
      <dgm:spPr/>
      <dgm:t>
        <a:bodyPr/>
        <a:lstStyle/>
        <a:p>
          <a:endParaRPr lang="en-US"/>
        </a:p>
      </dgm:t>
    </dgm:pt>
    <dgm:pt modelId="{9249C3BA-C4D6-4D21-B3C5-B133DC300913}">
      <dgm:prSet/>
      <dgm:spPr/>
      <dgm:t>
        <a:bodyPr/>
        <a:lstStyle/>
        <a:p>
          <a:r>
            <a:rPr lang="en-US"/>
            <a:t>Remote monitoring devices facilitate the management of chronic diseases.</a:t>
          </a:r>
        </a:p>
      </dgm:t>
    </dgm:pt>
    <dgm:pt modelId="{D412F190-B2D6-447D-AB7E-BD21474A842A}" type="parTrans" cxnId="{63C3041F-1283-4408-B4CA-B1939D27A88F}">
      <dgm:prSet/>
      <dgm:spPr/>
      <dgm:t>
        <a:bodyPr/>
        <a:lstStyle/>
        <a:p>
          <a:endParaRPr lang="en-US"/>
        </a:p>
      </dgm:t>
    </dgm:pt>
    <dgm:pt modelId="{13F20777-BFDC-4C9C-B9E2-8140FAA11B37}" type="sibTrans" cxnId="{63C3041F-1283-4408-B4CA-B1939D27A88F}">
      <dgm:prSet/>
      <dgm:spPr/>
      <dgm:t>
        <a:bodyPr/>
        <a:lstStyle/>
        <a:p>
          <a:endParaRPr lang="en-US"/>
        </a:p>
      </dgm:t>
    </dgm:pt>
    <dgm:pt modelId="{7367C915-967B-433A-9C0E-EEB43234F7FA}">
      <dgm:prSet/>
      <dgm:spPr/>
      <dgm:t>
        <a:bodyPr/>
        <a:lstStyle/>
        <a:p>
          <a:r>
            <a:rPr lang="en-US" dirty="0"/>
            <a:t>Home sensors </a:t>
          </a:r>
          <a:r>
            <a:rPr lang="en-US" dirty="0" err="1"/>
            <a:t>minimise</a:t>
          </a:r>
          <a:r>
            <a:rPr lang="en-US" dirty="0"/>
            <a:t> the risk of falls (</a:t>
          </a:r>
          <a:r>
            <a:rPr lang="en-US" dirty="0" err="1"/>
            <a:t>Demiris</a:t>
          </a:r>
          <a:r>
            <a:rPr lang="en-US" dirty="0"/>
            <a:t> and Hensel, 2021).</a:t>
          </a:r>
        </a:p>
      </dgm:t>
    </dgm:pt>
    <dgm:pt modelId="{535F91D8-2CC8-4F6B-A8C4-2E7A30971034}" type="parTrans" cxnId="{AAB2469C-2CFA-42F8-8C7A-0101F746C2AA}">
      <dgm:prSet/>
      <dgm:spPr/>
      <dgm:t>
        <a:bodyPr/>
        <a:lstStyle/>
        <a:p>
          <a:endParaRPr lang="en-US"/>
        </a:p>
      </dgm:t>
    </dgm:pt>
    <dgm:pt modelId="{85D0F79D-69AF-48C5-97A1-DBBC6BE70D27}" type="sibTrans" cxnId="{AAB2469C-2CFA-42F8-8C7A-0101F746C2AA}">
      <dgm:prSet/>
      <dgm:spPr/>
      <dgm:t>
        <a:bodyPr/>
        <a:lstStyle/>
        <a:p>
          <a:endParaRPr lang="en-US"/>
        </a:p>
      </dgm:t>
    </dgm:pt>
    <dgm:pt modelId="{248D916A-FF77-46AC-8A3B-889BF873092B}">
      <dgm:prSet/>
      <dgm:spPr/>
      <dgm:t>
        <a:bodyPr/>
        <a:lstStyle/>
        <a:p>
          <a:r>
            <a:rPr lang="en-US"/>
            <a:t>Providers communicate better with each other using digital care apps.</a:t>
          </a:r>
        </a:p>
      </dgm:t>
    </dgm:pt>
    <dgm:pt modelId="{43CC68BB-EDBB-4A14-8273-AAA9F439A75F}" type="parTrans" cxnId="{96BB70FA-CCC2-4760-BE98-6E27C67F2296}">
      <dgm:prSet/>
      <dgm:spPr/>
      <dgm:t>
        <a:bodyPr/>
        <a:lstStyle/>
        <a:p>
          <a:endParaRPr lang="en-US"/>
        </a:p>
      </dgm:t>
    </dgm:pt>
    <dgm:pt modelId="{1974782D-94E8-440A-92EA-A028554402FA}" type="sibTrans" cxnId="{96BB70FA-CCC2-4760-BE98-6E27C67F2296}">
      <dgm:prSet/>
      <dgm:spPr/>
      <dgm:t>
        <a:bodyPr/>
        <a:lstStyle/>
        <a:p>
          <a:endParaRPr lang="en-US"/>
        </a:p>
      </dgm:t>
    </dgm:pt>
    <dgm:pt modelId="{569F99DA-1E2E-49A8-A658-239EE88F3B87}" type="pres">
      <dgm:prSet presAssocID="{7C34E31A-9968-450D-9C82-686BAACA11AE}" presName="root" presStyleCnt="0">
        <dgm:presLayoutVars>
          <dgm:dir/>
          <dgm:resizeHandles val="exact"/>
        </dgm:presLayoutVars>
      </dgm:prSet>
      <dgm:spPr/>
    </dgm:pt>
    <dgm:pt modelId="{9F990A91-1171-4E55-B328-3C2C9C56A12B}" type="pres">
      <dgm:prSet presAssocID="{5C603D3B-ECC7-4749-8B91-DBADDA4D7FAC}" presName="compNode" presStyleCnt="0"/>
      <dgm:spPr/>
    </dgm:pt>
    <dgm:pt modelId="{6BF116DC-780B-4A51-90FF-95EB0B2BB891}" type="pres">
      <dgm:prSet presAssocID="{5C603D3B-ECC7-4749-8B91-DBADDA4D7FAC}" presName="bgRect" presStyleLbl="bgShp" presStyleIdx="0" presStyleCnt="4"/>
      <dgm:spPr/>
    </dgm:pt>
    <dgm:pt modelId="{EE2CD9D6-842C-4301-972B-1E2AB672E1FB}" type="pres">
      <dgm:prSet presAssocID="{5C603D3B-ECC7-4749-8B91-DBADDA4D7FA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ocessor"/>
        </a:ext>
      </dgm:extLst>
    </dgm:pt>
    <dgm:pt modelId="{966B027D-871D-4779-9AA8-F9E74C1F4B55}" type="pres">
      <dgm:prSet presAssocID="{5C603D3B-ECC7-4749-8B91-DBADDA4D7FAC}" presName="spaceRect" presStyleCnt="0"/>
      <dgm:spPr/>
    </dgm:pt>
    <dgm:pt modelId="{CC9A28EA-67DF-407B-AF55-BC8042CC6C25}" type="pres">
      <dgm:prSet presAssocID="{5C603D3B-ECC7-4749-8B91-DBADDA4D7FAC}" presName="parTx" presStyleLbl="revTx" presStyleIdx="0" presStyleCnt="4">
        <dgm:presLayoutVars>
          <dgm:chMax val="0"/>
          <dgm:chPref val="0"/>
        </dgm:presLayoutVars>
      </dgm:prSet>
      <dgm:spPr/>
    </dgm:pt>
    <dgm:pt modelId="{C5FFD7D4-BB06-41A4-BD24-79C44B932800}" type="pres">
      <dgm:prSet presAssocID="{5339785D-086B-4440-BEDE-5ABA1F25C0C1}" presName="sibTrans" presStyleCnt="0"/>
      <dgm:spPr/>
    </dgm:pt>
    <dgm:pt modelId="{0D83F784-E9F5-4E0B-8259-40790B2851C1}" type="pres">
      <dgm:prSet presAssocID="{9249C3BA-C4D6-4D21-B3C5-B133DC300913}" presName="compNode" presStyleCnt="0"/>
      <dgm:spPr/>
    </dgm:pt>
    <dgm:pt modelId="{F5658079-6144-420D-87BC-4F512B43E01D}" type="pres">
      <dgm:prSet presAssocID="{9249C3BA-C4D6-4D21-B3C5-B133DC300913}" presName="bgRect" presStyleLbl="bgShp" presStyleIdx="1" presStyleCnt="4"/>
      <dgm:spPr/>
    </dgm:pt>
    <dgm:pt modelId="{0653A884-6E27-4C31-95F4-3A06A7B6FBC7}" type="pres">
      <dgm:prSet presAssocID="{9249C3BA-C4D6-4D21-B3C5-B133DC30091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mote control"/>
        </a:ext>
      </dgm:extLst>
    </dgm:pt>
    <dgm:pt modelId="{F8081FC0-0293-4277-A16C-9C7C5CA6B46F}" type="pres">
      <dgm:prSet presAssocID="{9249C3BA-C4D6-4D21-B3C5-B133DC300913}" presName="spaceRect" presStyleCnt="0"/>
      <dgm:spPr/>
    </dgm:pt>
    <dgm:pt modelId="{299A98A9-6136-45A0-8F91-685106E5DB93}" type="pres">
      <dgm:prSet presAssocID="{9249C3BA-C4D6-4D21-B3C5-B133DC300913}" presName="parTx" presStyleLbl="revTx" presStyleIdx="1" presStyleCnt="4">
        <dgm:presLayoutVars>
          <dgm:chMax val="0"/>
          <dgm:chPref val="0"/>
        </dgm:presLayoutVars>
      </dgm:prSet>
      <dgm:spPr/>
    </dgm:pt>
    <dgm:pt modelId="{8457C623-27C2-4525-8A8C-1E8E399EF81D}" type="pres">
      <dgm:prSet presAssocID="{13F20777-BFDC-4C9C-B9E2-8140FAA11B37}" presName="sibTrans" presStyleCnt="0"/>
      <dgm:spPr/>
    </dgm:pt>
    <dgm:pt modelId="{865B9A9A-0555-42A6-A184-016F80D5D202}" type="pres">
      <dgm:prSet presAssocID="{7367C915-967B-433A-9C0E-EEB43234F7FA}" presName="compNode" presStyleCnt="0"/>
      <dgm:spPr/>
    </dgm:pt>
    <dgm:pt modelId="{6EEFAF10-4B09-4281-B71E-CCE2D2D7F3C2}" type="pres">
      <dgm:prSet presAssocID="{7367C915-967B-433A-9C0E-EEB43234F7FA}" presName="bgRect" presStyleLbl="bgShp" presStyleIdx="2" presStyleCnt="4"/>
      <dgm:spPr/>
    </dgm:pt>
    <dgm:pt modelId="{737F784C-A90C-470D-8B2C-C8CE23178E60}" type="pres">
      <dgm:prSet presAssocID="{7367C915-967B-433A-9C0E-EEB43234F7F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uburban scene"/>
        </a:ext>
      </dgm:extLst>
    </dgm:pt>
    <dgm:pt modelId="{4A499993-681E-4215-BC54-EA3BBB21691B}" type="pres">
      <dgm:prSet presAssocID="{7367C915-967B-433A-9C0E-EEB43234F7FA}" presName="spaceRect" presStyleCnt="0"/>
      <dgm:spPr/>
    </dgm:pt>
    <dgm:pt modelId="{11CADD42-37E1-4E82-8BD4-EA6A2563F771}" type="pres">
      <dgm:prSet presAssocID="{7367C915-967B-433A-9C0E-EEB43234F7FA}" presName="parTx" presStyleLbl="revTx" presStyleIdx="2" presStyleCnt="4">
        <dgm:presLayoutVars>
          <dgm:chMax val="0"/>
          <dgm:chPref val="0"/>
        </dgm:presLayoutVars>
      </dgm:prSet>
      <dgm:spPr/>
    </dgm:pt>
    <dgm:pt modelId="{3905F122-8563-40A9-91DC-62B14836F44C}" type="pres">
      <dgm:prSet presAssocID="{85D0F79D-69AF-48C5-97A1-DBBC6BE70D27}" presName="sibTrans" presStyleCnt="0"/>
      <dgm:spPr/>
    </dgm:pt>
    <dgm:pt modelId="{8A4ED579-69E5-466E-A43F-F88068568354}" type="pres">
      <dgm:prSet presAssocID="{248D916A-FF77-46AC-8A3B-889BF873092B}" presName="compNode" presStyleCnt="0"/>
      <dgm:spPr/>
    </dgm:pt>
    <dgm:pt modelId="{14EBD5E8-86A6-4C78-8ADD-38E0BA353D66}" type="pres">
      <dgm:prSet presAssocID="{248D916A-FF77-46AC-8A3B-889BF873092B}" presName="bgRect" presStyleLbl="bgShp" presStyleIdx="3" presStyleCnt="4"/>
      <dgm:spPr/>
    </dgm:pt>
    <dgm:pt modelId="{B7F92885-3542-4759-8BC9-605756B5133E}" type="pres">
      <dgm:prSet presAssocID="{248D916A-FF77-46AC-8A3B-889BF873092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ctor"/>
        </a:ext>
      </dgm:extLst>
    </dgm:pt>
    <dgm:pt modelId="{42CF3B77-50F6-4E8D-AD72-1F6EADF0162D}" type="pres">
      <dgm:prSet presAssocID="{248D916A-FF77-46AC-8A3B-889BF873092B}" presName="spaceRect" presStyleCnt="0"/>
      <dgm:spPr/>
    </dgm:pt>
    <dgm:pt modelId="{91E838BE-E68D-4FF4-8023-4DFE197915E9}" type="pres">
      <dgm:prSet presAssocID="{248D916A-FF77-46AC-8A3B-889BF873092B}" presName="parTx" presStyleLbl="revTx" presStyleIdx="3" presStyleCnt="4">
        <dgm:presLayoutVars>
          <dgm:chMax val="0"/>
          <dgm:chPref val="0"/>
        </dgm:presLayoutVars>
      </dgm:prSet>
      <dgm:spPr/>
    </dgm:pt>
  </dgm:ptLst>
  <dgm:cxnLst>
    <dgm:cxn modelId="{500A5B13-B756-40A3-A55C-E082D6CD983E}" type="presOf" srcId="{5C603D3B-ECC7-4749-8B91-DBADDA4D7FAC}" destId="{CC9A28EA-67DF-407B-AF55-BC8042CC6C25}" srcOrd="0" destOrd="0" presId="urn:microsoft.com/office/officeart/2018/2/layout/IconVerticalSolidList"/>
    <dgm:cxn modelId="{0AE7A113-B77F-47A6-9B54-7E3F5DF60879}" type="presOf" srcId="{248D916A-FF77-46AC-8A3B-889BF873092B}" destId="{91E838BE-E68D-4FF4-8023-4DFE197915E9}" srcOrd="0" destOrd="0" presId="urn:microsoft.com/office/officeart/2018/2/layout/IconVerticalSolidList"/>
    <dgm:cxn modelId="{7C216119-C868-4A3C-A3F8-A676123CFC37}" type="presOf" srcId="{9249C3BA-C4D6-4D21-B3C5-B133DC300913}" destId="{299A98A9-6136-45A0-8F91-685106E5DB93}" srcOrd="0" destOrd="0" presId="urn:microsoft.com/office/officeart/2018/2/layout/IconVerticalSolidList"/>
    <dgm:cxn modelId="{63C3041F-1283-4408-B4CA-B1939D27A88F}" srcId="{7C34E31A-9968-450D-9C82-686BAACA11AE}" destId="{9249C3BA-C4D6-4D21-B3C5-B133DC300913}" srcOrd="1" destOrd="0" parTransId="{D412F190-B2D6-447D-AB7E-BD21474A842A}" sibTransId="{13F20777-BFDC-4C9C-B9E2-8140FAA11B37}"/>
    <dgm:cxn modelId="{36C3D61F-0FD6-4CB8-8BCC-9368F53296C1}" type="presOf" srcId="{7C34E31A-9968-450D-9C82-686BAACA11AE}" destId="{569F99DA-1E2E-49A8-A658-239EE88F3B87}" srcOrd="0" destOrd="0" presId="urn:microsoft.com/office/officeart/2018/2/layout/IconVerticalSolidList"/>
    <dgm:cxn modelId="{118CDF78-9F26-4990-A7A3-A140AFF5882F}" type="presOf" srcId="{7367C915-967B-433A-9C0E-EEB43234F7FA}" destId="{11CADD42-37E1-4E82-8BD4-EA6A2563F771}" srcOrd="0" destOrd="0" presId="urn:microsoft.com/office/officeart/2018/2/layout/IconVerticalSolidList"/>
    <dgm:cxn modelId="{138D7C88-0410-4152-8382-12898DA50BA6}" srcId="{7C34E31A-9968-450D-9C82-686BAACA11AE}" destId="{5C603D3B-ECC7-4749-8B91-DBADDA4D7FAC}" srcOrd="0" destOrd="0" parTransId="{0246C8BF-694D-491F-8E32-E1E9196C47B0}" sibTransId="{5339785D-086B-4440-BEDE-5ABA1F25C0C1}"/>
    <dgm:cxn modelId="{AAB2469C-2CFA-42F8-8C7A-0101F746C2AA}" srcId="{7C34E31A-9968-450D-9C82-686BAACA11AE}" destId="{7367C915-967B-433A-9C0E-EEB43234F7FA}" srcOrd="2" destOrd="0" parTransId="{535F91D8-2CC8-4F6B-A8C4-2E7A30971034}" sibTransId="{85D0F79D-69AF-48C5-97A1-DBBC6BE70D27}"/>
    <dgm:cxn modelId="{96BB70FA-CCC2-4760-BE98-6E27C67F2296}" srcId="{7C34E31A-9968-450D-9C82-686BAACA11AE}" destId="{248D916A-FF77-46AC-8A3B-889BF873092B}" srcOrd="3" destOrd="0" parTransId="{43CC68BB-EDBB-4A14-8273-AAA9F439A75F}" sibTransId="{1974782D-94E8-440A-92EA-A028554402FA}"/>
    <dgm:cxn modelId="{BBEFA166-2849-4DBD-BF56-434162F0C8EE}" type="presParOf" srcId="{569F99DA-1E2E-49A8-A658-239EE88F3B87}" destId="{9F990A91-1171-4E55-B328-3C2C9C56A12B}" srcOrd="0" destOrd="0" presId="urn:microsoft.com/office/officeart/2018/2/layout/IconVerticalSolidList"/>
    <dgm:cxn modelId="{BC029D0B-A964-4865-831A-97A8880F38A7}" type="presParOf" srcId="{9F990A91-1171-4E55-B328-3C2C9C56A12B}" destId="{6BF116DC-780B-4A51-90FF-95EB0B2BB891}" srcOrd="0" destOrd="0" presId="urn:microsoft.com/office/officeart/2018/2/layout/IconVerticalSolidList"/>
    <dgm:cxn modelId="{614EC4AE-AE41-40CF-B0FD-4927B092BC4C}" type="presParOf" srcId="{9F990A91-1171-4E55-B328-3C2C9C56A12B}" destId="{EE2CD9D6-842C-4301-972B-1E2AB672E1FB}" srcOrd="1" destOrd="0" presId="urn:microsoft.com/office/officeart/2018/2/layout/IconVerticalSolidList"/>
    <dgm:cxn modelId="{EC3F53B3-2239-4674-99FD-CCAA3BF5C374}" type="presParOf" srcId="{9F990A91-1171-4E55-B328-3C2C9C56A12B}" destId="{966B027D-871D-4779-9AA8-F9E74C1F4B55}" srcOrd="2" destOrd="0" presId="urn:microsoft.com/office/officeart/2018/2/layout/IconVerticalSolidList"/>
    <dgm:cxn modelId="{13FD998D-D2D1-4D25-89AB-295F78136314}" type="presParOf" srcId="{9F990A91-1171-4E55-B328-3C2C9C56A12B}" destId="{CC9A28EA-67DF-407B-AF55-BC8042CC6C25}" srcOrd="3" destOrd="0" presId="urn:microsoft.com/office/officeart/2018/2/layout/IconVerticalSolidList"/>
    <dgm:cxn modelId="{190A1C98-8499-40EE-9D31-C5B410A3E96F}" type="presParOf" srcId="{569F99DA-1E2E-49A8-A658-239EE88F3B87}" destId="{C5FFD7D4-BB06-41A4-BD24-79C44B932800}" srcOrd="1" destOrd="0" presId="urn:microsoft.com/office/officeart/2018/2/layout/IconVerticalSolidList"/>
    <dgm:cxn modelId="{FF47E71D-E88A-4D46-A625-1105707DC3AE}" type="presParOf" srcId="{569F99DA-1E2E-49A8-A658-239EE88F3B87}" destId="{0D83F784-E9F5-4E0B-8259-40790B2851C1}" srcOrd="2" destOrd="0" presId="urn:microsoft.com/office/officeart/2018/2/layout/IconVerticalSolidList"/>
    <dgm:cxn modelId="{6A6358FF-2AAA-4681-BC7F-86BA80E29500}" type="presParOf" srcId="{0D83F784-E9F5-4E0B-8259-40790B2851C1}" destId="{F5658079-6144-420D-87BC-4F512B43E01D}" srcOrd="0" destOrd="0" presId="urn:microsoft.com/office/officeart/2018/2/layout/IconVerticalSolidList"/>
    <dgm:cxn modelId="{57E4280B-0FF8-4DF3-9C78-E93C232F6CCA}" type="presParOf" srcId="{0D83F784-E9F5-4E0B-8259-40790B2851C1}" destId="{0653A884-6E27-4C31-95F4-3A06A7B6FBC7}" srcOrd="1" destOrd="0" presId="urn:microsoft.com/office/officeart/2018/2/layout/IconVerticalSolidList"/>
    <dgm:cxn modelId="{3B5C9E88-0376-4E85-83A3-7048470B3FDE}" type="presParOf" srcId="{0D83F784-E9F5-4E0B-8259-40790B2851C1}" destId="{F8081FC0-0293-4277-A16C-9C7C5CA6B46F}" srcOrd="2" destOrd="0" presId="urn:microsoft.com/office/officeart/2018/2/layout/IconVerticalSolidList"/>
    <dgm:cxn modelId="{E0047BA5-6456-4A56-982E-D0C7CBCA2AF2}" type="presParOf" srcId="{0D83F784-E9F5-4E0B-8259-40790B2851C1}" destId="{299A98A9-6136-45A0-8F91-685106E5DB93}" srcOrd="3" destOrd="0" presId="urn:microsoft.com/office/officeart/2018/2/layout/IconVerticalSolidList"/>
    <dgm:cxn modelId="{BFCB31EF-50D2-4816-9F9D-7E70EE0B1BDA}" type="presParOf" srcId="{569F99DA-1E2E-49A8-A658-239EE88F3B87}" destId="{8457C623-27C2-4525-8A8C-1E8E399EF81D}" srcOrd="3" destOrd="0" presId="urn:microsoft.com/office/officeart/2018/2/layout/IconVerticalSolidList"/>
    <dgm:cxn modelId="{5C84F63B-D0DA-4983-9454-CE024F5F2A90}" type="presParOf" srcId="{569F99DA-1E2E-49A8-A658-239EE88F3B87}" destId="{865B9A9A-0555-42A6-A184-016F80D5D202}" srcOrd="4" destOrd="0" presId="urn:microsoft.com/office/officeart/2018/2/layout/IconVerticalSolidList"/>
    <dgm:cxn modelId="{335910E5-18C0-4D4A-84AE-A79724E07208}" type="presParOf" srcId="{865B9A9A-0555-42A6-A184-016F80D5D202}" destId="{6EEFAF10-4B09-4281-B71E-CCE2D2D7F3C2}" srcOrd="0" destOrd="0" presId="urn:microsoft.com/office/officeart/2018/2/layout/IconVerticalSolidList"/>
    <dgm:cxn modelId="{FF5C5257-3588-45AA-BFAA-604860B5D4CA}" type="presParOf" srcId="{865B9A9A-0555-42A6-A184-016F80D5D202}" destId="{737F784C-A90C-470D-8B2C-C8CE23178E60}" srcOrd="1" destOrd="0" presId="urn:microsoft.com/office/officeart/2018/2/layout/IconVerticalSolidList"/>
    <dgm:cxn modelId="{E377377B-7D4A-42E7-AF76-91F29D02D68B}" type="presParOf" srcId="{865B9A9A-0555-42A6-A184-016F80D5D202}" destId="{4A499993-681E-4215-BC54-EA3BBB21691B}" srcOrd="2" destOrd="0" presId="urn:microsoft.com/office/officeart/2018/2/layout/IconVerticalSolidList"/>
    <dgm:cxn modelId="{7ED9150D-BE0F-4F65-BA78-9ADC235CC9C9}" type="presParOf" srcId="{865B9A9A-0555-42A6-A184-016F80D5D202}" destId="{11CADD42-37E1-4E82-8BD4-EA6A2563F771}" srcOrd="3" destOrd="0" presId="urn:microsoft.com/office/officeart/2018/2/layout/IconVerticalSolidList"/>
    <dgm:cxn modelId="{88CD3265-546B-430D-9C39-312408F26F89}" type="presParOf" srcId="{569F99DA-1E2E-49A8-A658-239EE88F3B87}" destId="{3905F122-8563-40A9-91DC-62B14836F44C}" srcOrd="5" destOrd="0" presId="urn:microsoft.com/office/officeart/2018/2/layout/IconVerticalSolidList"/>
    <dgm:cxn modelId="{20DD6AC5-91B9-472C-ABF2-2BFE5F5E5495}" type="presParOf" srcId="{569F99DA-1E2E-49A8-A658-239EE88F3B87}" destId="{8A4ED579-69E5-466E-A43F-F88068568354}" srcOrd="6" destOrd="0" presId="urn:microsoft.com/office/officeart/2018/2/layout/IconVerticalSolidList"/>
    <dgm:cxn modelId="{FABFA42F-900E-4B27-B687-E3E9FE980137}" type="presParOf" srcId="{8A4ED579-69E5-466E-A43F-F88068568354}" destId="{14EBD5E8-86A6-4C78-8ADD-38E0BA353D66}" srcOrd="0" destOrd="0" presId="urn:microsoft.com/office/officeart/2018/2/layout/IconVerticalSolidList"/>
    <dgm:cxn modelId="{7E044A59-3420-49D2-A029-335472A0D39A}" type="presParOf" srcId="{8A4ED579-69E5-466E-A43F-F88068568354}" destId="{B7F92885-3542-4759-8BC9-605756B5133E}" srcOrd="1" destOrd="0" presId="urn:microsoft.com/office/officeart/2018/2/layout/IconVerticalSolidList"/>
    <dgm:cxn modelId="{9737D8DE-CD9A-4E88-B30A-B522E0D7F85E}" type="presParOf" srcId="{8A4ED579-69E5-466E-A43F-F88068568354}" destId="{42CF3B77-50F6-4E8D-AD72-1F6EADF0162D}" srcOrd="2" destOrd="0" presId="urn:microsoft.com/office/officeart/2018/2/layout/IconVerticalSolidList"/>
    <dgm:cxn modelId="{7FCB8B0F-8DC4-489C-932C-78FA6434992D}" type="presParOf" srcId="{8A4ED579-69E5-466E-A43F-F88068568354}" destId="{91E838BE-E68D-4FF4-8023-4DFE197915E9}"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B2252F0D-7594-47E5-915E-D88247BCD5B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B618B6A-57FA-435D-9A6E-E1C2C26FAAD3}">
      <dgm:prSet/>
      <dgm:spPr/>
      <dgm:t>
        <a:bodyPr/>
        <a:lstStyle/>
        <a:p>
          <a:r>
            <a:rPr lang="en-US" b="1" dirty="0"/>
            <a:t>Enhances autonomy by using remote monitoring and assistive devices.</a:t>
          </a:r>
          <a:endParaRPr lang="en-US" dirty="0"/>
        </a:p>
      </dgm:t>
    </dgm:pt>
    <dgm:pt modelId="{53310A4F-33B6-458E-86C2-15B6470C8880}" type="parTrans" cxnId="{640706D2-33EC-4C6D-829C-00BA21BA5261}">
      <dgm:prSet/>
      <dgm:spPr/>
      <dgm:t>
        <a:bodyPr/>
        <a:lstStyle/>
        <a:p>
          <a:endParaRPr lang="en-US"/>
        </a:p>
      </dgm:t>
    </dgm:pt>
    <dgm:pt modelId="{FAC74A22-2F80-40CA-8A99-6252C6D46349}" type="sibTrans" cxnId="{640706D2-33EC-4C6D-829C-00BA21BA5261}">
      <dgm:prSet/>
      <dgm:spPr/>
      <dgm:t>
        <a:bodyPr/>
        <a:lstStyle/>
        <a:p>
          <a:endParaRPr lang="en-US"/>
        </a:p>
      </dgm:t>
    </dgm:pt>
    <dgm:pt modelId="{E0E5503A-2582-43A9-865B-A5DC726FA588}">
      <dgm:prSet/>
      <dgm:spPr/>
      <dgm:t>
        <a:bodyPr/>
        <a:lstStyle/>
        <a:p>
          <a:r>
            <a:rPr lang="en-US" b="1"/>
            <a:t>Allows early intervention through the early detection of health worsening.</a:t>
          </a:r>
          <a:endParaRPr lang="en-US"/>
        </a:p>
      </dgm:t>
    </dgm:pt>
    <dgm:pt modelId="{21D10298-8EB0-4B84-B327-A2605104547C}" type="parTrans" cxnId="{69FB36DE-64E9-4BF6-9E4C-51C776EC7829}">
      <dgm:prSet/>
      <dgm:spPr/>
      <dgm:t>
        <a:bodyPr/>
        <a:lstStyle/>
        <a:p>
          <a:endParaRPr lang="en-US"/>
        </a:p>
      </dgm:t>
    </dgm:pt>
    <dgm:pt modelId="{B7A9B4BD-6CA6-432E-B8EA-12B0ED66C43D}" type="sibTrans" cxnId="{69FB36DE-64E9-4BF6-9E4C-51C776EC7829}">
      <dgm:prSet/>
      <dgm:spPr/>
      <dgm:t>
        <a:bodyPr/>
        <a:lstStyle/>
        <a:p>
          <a:endParaRPr lang="en-US"/>
        </a:p>
      </dgm:t>
    </dgm:pt>
    <dgm:pt modelId="{94C789F7-38E3-43DC-99C5-55F39DA65CF2}">
      <dgm:prSet/>
      <dgm:spPr/>
      <dgm:t>
        <a:bodyPr/>
        <a:lstStyle/>
        <a:p>
          <a:r>
            <a:rPr lang="en-US" b="1"/>
            <a:t>Minimizes hospitalization and emergency treatment (Shaw et al., 2019)</a:t>
          </a:r>
          <a:endParaRPr lang="en-US"/>
        </a:p>
      </dgm:t>
    </dgm:pt>
    <dgm:pt modelId="{78EBAF0A-6C01-4818-BEE3-AD41718FF845}" type="parTrans" cxnId="{E5FD7573-3FDC-4DF0-A5AA-F22429A037F2}">
      <dgm:prSet/>
      <dgm:spPr/>
      <dgm:t>
        <a:bodyPr/>
        <a:lstStyle/>
        <a:p>
          <a:endParaRPr lang="en-US"/>
        </a:p>
      </dgm:t>
    </dgm:pt>
    <dgm:pt modelId="{4925EF65-1AA0-4940-B914-2509F8FF467C}" type="sibTrans" cxnId="{E5FD7573-3FDC-4DF0-A5AA-F22429A037F2}">
      <dgm:prSet/>
      <dgm:spPr/>
      <dgm:t>
        <a:bodyPr/>
        <a:lstStyle/>
        <a:p>
          <a:endParaRPr lang="en-US"/>
        </a:p>
      </dgm:t>
    </dgm:pt>
    <dgm:pt modelId="{61909FAD-4DF3-4376-8102-36E5D439631F}">
      <dgm:prSet/>
      <dgm:spPr/>
      <dgm:t>
        <a:bodyPr/>
        <a:lstStyle/>
        <a:p>
          <a:r>
            <a:rPr lang="en-US" b="1"/>
            <a:t>Favours preventive medicine and ageing at home.</a:t>
          </a:r>
          <a:endParaRPr lang="en-US"/>
        </a:p>
      </dgm:t>
    </dgm:pt>
    <dgm:pt modelId="{E391E15B-3824-426B-BDB0-008A9F19C28F}" type="parTrans" cxnId="{CA8EDFD1-1D9B-4068-B69E-F33CFD6256A6}">
      <dgm:prSet/>
      <dgm:spPr/>
      <dgm:t>
        <a:bodyPr/>
        <a:lstStyle/>
        <a:p>
          <a:endParaRPr lang="en-US"/>
        </a:p>
      </dgm:t>
    </dgm:pt>
    <dgm:pt modelId="{0A436655-EBEE-45BB-9D96-414EF1E7B4EA}" type="sibTrans" cxnId="{CA8EDFD1-1D9B-4068-B69E-F33CFD6256A6}">
      <dgm:prSet/>
      <dgm:spPr/>
      <dgm:t>
        <a:bodyPr/>
        <a:lstStyle/>
        <a:p>
          <a:endParaRPr lang="en-US"/>
        </a:p>
      </dgm:t>
    </dgm:pt>
    <dgm:pt modelId="{7AC3DED4-6C82-436E-BD1B-51C0BA1DB0F3}" type="pres">
      <dgm:prSet presAssocID="{B2252F0D-7594-47E5-915E-D88247BCD5B7}" presName="linear" presStyleCnt="0">
        <dgm:presLayoutVars>
          <dgm:animLvl val="lvl"/>
          <dgm:resizeHandles val="exact"/>
        </dgm:presLayoutVars>
      </dgm:prSet>
      <dgm:spPr/>
    </dgm:pt>
    <dgm:pt modelId="{FA8FE9F4-0211-4F5E-8785-1B2F16B77F55}" type="pres">
      <dgm:prSet presAssocID="{BB618B6A-57FA-435D-9A6E-E1C2C26FAAD3}" presName="parentText" presStyleLbl="node1" presStyleIdx="0" presStyleCnt="4">
        <dgm:presLayoutVars>
          <dgm:chMax val="0"/>
          <dgm:bulletEnabled val="1"/>
        </dgm:presLayoutVars>
      </dgm:prSet>
      <dgm:spPr/>
    </dgm:pt>
    <dgm:pt modelId="{61EF8409-00D6-40E5-8174-D15CF4ECA883}" type="pres">
      <dgm:prSet presAssocID="{FAC74A22-2F80-40CA-8A99-6252C6D46349}" presName="spacer" presStyleCnt="0"/>
      <dgm:spPr/>
    </dgm:pt>
    <dgm:pt modelId="{61F364BA-36AC-4626-A9E9-E6C05EF60E3B}" type="pres">
      <dgm:prSet presAssocID="{E0E5503A-2582-43A9-865B-A5DC726FA588}" presName="parentText" presStyleLbl="node1" presStyleIdx="1" presStyleCnt="4">
        <dgm:presLayoutVars>
          <dgm:chMax val="0"/>
          <dgm:bulletEnabled val="1"/>
        </dgm:presLayoutVars>
      </dgm:prSet>
      <dgm:spPr/>
    </dgm:pt>
    <dgm:pt modelId="{7E4FB9A4-A29B-4C2F-9621-774480932323}" type="pres">
      <dgm:prSet presAssocID="{B7A9B4BD-6CA6-432E-B8EA-12B0ED66C43D}" presName="spacer" presStyleCnt="0"/>
      <dgm:spPr/>
    </dgm:pt>
    <dgm:pt modelId="{3CF9898E-2D24-4B1D-B722-CE0DBC45E142}" type="pres">
      <dgm:prSet presAssocID="{94C789F7-38E3-43DC-99C5-55F39DA65CF2}" presName="parentText" presStyleLbl="node1" presStyleIdx="2" presStyleCnt="4">
        <dgm:presLayoutVars>
          <dgm:chMax val="0"/>
          <dgm:bulletEnabled val="1"/>
        </dgm:presLayoutVars>
      </dgm:prSet>
      <dgm:spPr/>
    </dgm:pt>
    <dgm:pt modelId="{5C7F62EE-F0FB-4536-B0C2-DB6498215127}" type="pres">
      <dgm:prSet presAssocID="{4925EF65-1AA0-4940-B914-2509F8FF467C}" presName="spacer" presStyleCnt="0"/>
      <dgm:spPr/>
    </dgm:pt>
    <dgm:pt modelId="{5266C56E-FB43-4850-86DA-717B92527FDB}" type="pres">
      <dgm:prSet presAssocID="{61909FAD-4DF3-4376-8102-36E5D439631F}" presName="parentText" presStyleLbl="node1" presStyleIdx="3" presStyleCnt="4">
        <dgm:presLayoutVars>
          <dgm:chMax val="0"/>
          <dgm:bulletEnabled val="1"/>
        </dgm:presLayoutVars>
      </dgm:prSet>
      <dgm:spPr/>
    </dgm:pt>
  </dgm:ptLst>
  <dgm:cxnLst>
    <dgm:cxn modelId="{E5FD7573-3FDC-4DF0-A5AA-F22429A037F2}" srcId="{B2252F0D-7594-47E5-915E-D88247BCD5B7}" destId="{94C789F7-38E3-43DC-99C5-55F39DA65CF2}" srcOrd="2" destOrd="0" parTransId="{78EBAF0A-6C01-4818-BEE3-AD41718FF845}" sibTransId="{4925EF65-1AA0-4940-B914-2509F8FF467C}"/>
    <dgm:cxn modelId="{F109F2A0-746D-44FE-A87D-63D23FECB9E3}" type="presOf" srcId="{61909FAD-4DF3-4376-8102-36E5D439631F}" destId="{5266C56E-FB43-4850-86DA-717B92527FDB}" srcOrd="0" destOrd="0" presId="urn:microsoft.com/office/officeart/2005/8/layout/vList2"/>
    <dgm:cxn modelId="{CA8EDFD1-1D9B-4068-B69E-F33CFD6256A6}" srcId="{B2252F0D-7594-47E5-915E-D88247BCD5B7}" destId="{61909FAD-4DF3-4376-8102-36E5D439631F}" srcOrd="3" destOrd="0" parTransId="{E391E15B-3824-426B-BDB0-008A9F19C28F}" sibTransId="{0A436655-EBEE-45BB-9D96-414EF1E7B4EA}"/>
    <dgm:cxn modelId="{7B9CE9D1-6CEA-4B0F-9985-1F179F86CE3D}" type="presOf" srcId="{B2252F0D-7594-47E5-915E-D88247BCD5B7}" destId="{7AC3DED4-6C82-436E-BD1B-51C0BA1DB0F3}" srcOrd="0" destOrd="0" presId="urn:microsoft.com/office/officeart/2005/8/layout/vList2"/>
    <dgm:cxn modelId="{640706D2-33EC-4C6D-829C-00BA21BA5261}" srcId="{B2252F0D-7594-47E5-915E-D88247BCD5B7}" destId="{BB618B6A-57FA-435D-9A6E-E1C2C26FAAD3}" srcOrd="0" destOrd="0" parTransId="{53310A4F-33B6-458E-86C2-15B6470C8880}" sibTransId="{FAC74A22-2F80-40CA-8A99-6252C6D46349}"/>
    <dgm:cxn modelId="{69FB36DE-64E9-4BF6-9E4C-51C776EC7829}" srcId="{B2252F0D-7594-47E5-915E-D88247BCD5B7}" destId="{E0E5503A-2582-43A9-865B-A5DC726FA588}" srcOrd="1" destOrd="0" parTransId="{21D10298-8EB0-4B84-B327-A2605104547C}" sibTransId="{B7A9B4BD-6CA6-432E-B8EA-12B0ED66C43D}"/>
    <dgm:cxn modelId="{CE0DBCEC-6AFF-4589-81C6-CC44CFDF01B5}" type="presOf" srcId="{94C789F7-38E3-43DC-99C5-55F39DA65CF2}" destId="{3CF9898E-2D24-4B1D-B722-CE0DBC45E142}" srcOrd="0" destOrd="0" presId="urn:microsoft.com/office/officeart/2005/8/layout/vList2"/>
    <dgm:cxn modelId="{5314B9F4-1080-47CB-92C2-FDD6CD8CF042}" type="presOf" srcId="{BB618B6A-57FA-435D-9A6E-E1C2C26FAAD3}" destId="{FA8FE9F4-0211-4F5E-8785-1B2F16B77F55}" srcOrd="0" destOrd="0" presId="urn:microsoft.com/office/officeart/2005/8/layout/vList2"/>
    <dgm:cxn modelId="{27FDCBFE-0C47-4A3F-9C3D-7F403C6FFA22}" type="presOf" srcId="{E0E5503A-2582-43A9-865B-A5DC726FA588}" destId="{61F364BA-36AC-4626-A9E9-E6C05EF60E3B}" srcOrd="0" destOrd="0" presId="urn:microsoft.com/office/officeart/2005/8/layout/vList2"/>
    <dgm:cxn modelId="{6A7BF4C2-9CBC-4FE3-8BAF-9ADED9E4E502}" type="presParOf" srcId="{7AC3DED4-6C82-436E-BD1B-51C0BA1DB0F3}" destId="{FA8FE9F4-0211-4F5E-8785-1B2F16B77F55}" srcOrd="0" destOrd="0" presId="urn:microsoft.com/office/officeart/2005/8/layout/vList2"/>
    <dgm:cxn modelId="{4CB34351-5C00-4AA2-8BC3-C169B1187BD5}" type="presParOf" srcId="{7AC3DED4-6C82-436E-BD1B-51C0BA1DB0F3}" destId="{61EF8409-00D6-40E5-8174-D15CF4ECA883}" srcOrd="1" destOrd="0" presId="urn:microsoft.com/office/officeart/2005/8/layout/vList2"/>
    <dgm:cxn modelId="{32D9047D-6C5B-4813-88A2-5493D8238520}" type="presParOf" srcId="{7AC3DED4-6C82-436E-BD1B-51C0BA1DB0F3}" destId="{61F364BA-36AC-4626-A9E9-E6C05EF60E3B}" srcOrd="2" destOrd="0" presId="urn:microsoft.com/office/officeart/2005/8/layout/vList2"/>
    <dgm:cxn modelId="{711E9AC2-BE6A-487C-A25A-1D0839CADA17}" type="presParOf" srcId="{7AC3DED4-6C82-436E-BD1B-51C0BA1DB0F3}" destId="{7E4FB9A4-A29B-4C2F-9621-774480932323}" srcOrd="3" destOrd="0" presId="urn:microsoft.com/office/officeart/2005/8/layout/vList2"/>
    <dgm:cxn modelId="{C9F074C0-2301-4237-862B-D7E536D8544F}" type="presParOf" srcId="{7AC3DED4-6C82-436E-BD1B-51C0BA1DB0F3}" destId="{3CF9898E-2D24-4B1D-B722-CE0DBC45E142}" srcOrd="4" destOrd="0" presId="urn:microsoft.com/office/officeart/2005/8/layout/vList2"/>
    <dgm:cxn modelId="{93EE65AA-69BD-4C2F-B5B9-58C7BDE590DB}" type="presParOf" srcId="{7AC3DED4-6C82-436E-BD1B-51C0BA1DB0F3}" destId="{5C7F62EE-F0FB-4536-B0C2-DB6498215127}" srcOrd="5" destOrd="0" presId="urn:microsoft.com/office/officeart/2005/8/layout/vList2"/>
    <dgm:cxn modelId="{DAC98FDC-9EBF-4A62-9E70-7F22E4A338A9}" type="presParOf" srcId="{7AC3DED4-6C82-436E-BD1B-51C0BA1DB0F3}" destId="{5266C56E-FB43-4850-86DA-717B92527FDB}" srcOrd="6"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F282A7C0-BAA5-42AF-9799-9D23D151A96A}" type="doc">
      <dgm:prSet loTypeId="urn:microsoft.com/office/officeart/2016/7/layout/LinearBlockProcessNumbered" loCatId="process" qsTypeId="urn:microsoft.com/office/officeart/2005/8/quickstyle/simple1" qsCatId="simple" csTypeId="urn:microsoft.com/office/officeart/2005/8/colors/colorful3" csCatId="colorful"/>
      <dgm:spPr/>
      <dgm:t>
        <a:bodyPr/>
        <a:lstStyle/>
        <a:p>
          <a:endParaRPr lang="en-US"/>
        </a:p>
      </dgm:t>
    </dgm:pt>
    <dgm:pt modelId="{13BE0076-FC56-48E4-8125-EF9EC336FD02}">
      <dgm:prSet/>
      <dgm:spPr/>
      <dgm:t>
        <a:bodyPr/>
        <a:lstStyle/>
        <a:p>
          <a:r>
            <a:rPr lang="en-US"/>
            <a:t>Digital exclusion restricts the access of the low-digital skilled older adults.</a:t>
          </a:r>
        </a:p>
      </dgm:t>
    </dgm:pt>
    <dgm:pt modelId="{D7D61956-934F-4ECB-AC1F-9E821F5CA184}" type="parTrans" cxnId="{E363D02C-2FA7-40B4-A242-4D4D8FB9B7E4}">
      <dgm:prSet/>
      <dgm:spPr/>
      <dgm:t>
        <a:bodyPr/>
        <a:lstStyle/>
        <a:p>
          <a:endParaRPr lang="en-US"/>
        </a:p>
      </dgm:t>
    </dgm:pt>
    <dgm:pt modelId="{958809FC-8349-4388-88EA-0FCE731CA441}" type="sibTrans" cxnId="{E363D02C-2FA7-40B4-A242-4D4D8FB9B7E4}">
      <dgm:prSet phldrT="01"/>
      <dgm:spPr/>
      <dgm:t>
        <a:bodyPr/>
        <a:lstStyle/>
        <a:p>
          <a:r>
            <a:rPr lang="en-US"/>
            <a:t>01</a:t>
          </a:r>
        </a:p>
      </dgm:t>
    </dgm:pt>
    <dgm:pt modelId="{975F2758-8774-4C89-A90C-E4440CE21913}">
      <dgm:prSet/>
      <dgm:spPr/>
      <dgm:t>
        <a:bodyPr/>
        <a:lstStyle/>
        <a:p>
          <a:r>
            <a:rPr lang="en-US"/>
            <a:t>The cost is one of the barriers to high-technological solutions.</a:t>
          </a:r>
        </a:p>
      </dgm:t>
    </dgm:pt>
    <dgm:pt modelId="{6F979127-4829-45E9-9A6E-8640ECB1E831}" type="parTrans" cxnId="{8D3C6EEA-9A4C-4A5D-B8EC-71B8535B2FFA}">
      <dgm:prSet/>
      <dgm:spPr/>
      <dgm:t>
        <a:bodyPr/>
        <a:lstStyle/>
        <a:p>
          <a:endParaRPr lang="en-US"/>
        </a:p>
      </dgm:t>
    </dgm:pt>
    <dgm:pt modelId="{0F5AA84F-FED3-4471-BB20-91B23905DFF6}" type="sibTrans" cxnId="{8D3C6EEA-9A4C-4A5D-B8EC-71B8535B2FFA}">
      <dgm:prSet phldrT="02"/>
      <dgm:spPr/>
      <dgm:t>
        <a:bodyPr/>
        <a:lstStyle/>
        <a:p>
          <a:r>
            <a:rPr lang="en-US"/>
            <a:t>02</a:t>
          </a:r>
        </a:p>
      </dgm:t>
    </dgm:pt>
    <dgm:pt modelId="{A23231D7-A174-4237-970C-F69BF3B987EF}">
      <dgm:prSet/>
      <dgm:spPr/>
      <dgm:t>
        <a:bodyPr/>
        <a:lstStyle/>
        <a:p>
          <a:r>
            <a:rPr lang="en-US"/>
            <a:t>Monitoring system privacy and data security issues.</a:t>
          </a:r>
        </a:p>
      </dgm:t>
    </dgm:pt>
    <dgm:pt modelId="{F2009039-6DDC-46AF-9314-DFB12B26F404}" type="parTrans" cxnId="{799AE286-D7F1-462A-8E86-AAE7A96ABADF}">
      <dgm:prSet/>
      <dgm:spPr/>
      <dgm:t>
        <a:bodyPr/>
        <a:lstStyle/>
        <a:p>
          <a:endParaRPr lang="en-US"/>
        </a:p>
      </dgm:t>
    </dgm:pt>
    <dgm:pt modelId="{BDE8C375-1811-46EB-9A4B-78B26D9B6AED}" type="sibTrans" cxnId="{799AE286-D7F1-462A-8E86-AAE7A96ABADF}">
      <dgm:prSet phldrT="03"/>
      <dgm:spPr/>
      <dgm:t>
        <a:bodyPr/>
        <a:lstStyle/>
        <a:p>
          <a:r>
            <a:rPr lang="en-US"/>
            <a:t>03</a:t>
          </a:r>
        </a:p>
      </dgm:t>
    </dgm:pt>
    <dgm:pt modelId="{5203DC9A-7A16-440D-B6E3-613DFDB8271A}">
      <dgm:prSet/>
      <dgm:spPr/>
      <dgm:t>
        <a:bodyPr/>
        <a:lstStyle/>
        <a:p>
          <a:r>
            <a:rPr lang="en-US"/>
            <a:t>Ethical dilemma of safety, autonomy, and consent (Bertolazzi, Quaglia and Bongelli, 2024).</a:t>
          </a:r>
        </a:p>
      </dgm:t>
    </dgm:pt>
    <dgm:pt modelId="{69037860-AE0B-43E6-8AAC-97D6561CE9D2}" type="parTrans" cxnId="{C9CBCAF3-7D95-4720-B5CE-39FFB60D7125}">
      <dgm:prSet/>
      <dgm:spPr/>
      <dgm:t>
        <a:bodyPr/>
        <a:lstStyle/>
        <a:p>
          <a:endParaRPr lang="en-US"/>
        </a:p>
      </dgm:t>
    </dgm:pt>
    <dgm:pt modelId="{FC425AC6-9DF0-4207-AFDF-99A8509A3F6B}" type="sibTrans" cxnId="{C9CBCAF3-7D95-4720-B5CE-39FFB60D7125}">
      <dgm:prSet phldrT="04"/>
      <dgm:spPr/>
      <dgm:t>
        <a:bodyPr/>
        <a:lstStyle/>
        <a:p>
          <a:r>
            <a:rPr lang="en-US"/>
            <a:t>04</a:t>
          </a:r>
        </a:p>
      </dgm:t>
    </dgm:pt>
    <dgm:pt modelId="{3F494265-8F7F-45A3-B4AB-57080B424AAA}" type="pres">
      <dgm:prSet presAssocID="{F282A7C0-BAA5-42AF-9799-9D23D151A96A}" presName="Name0" presStyleCnt="0">
        <dgm:presLayoutVars>
          <dgm:animLvl val="lvl"/>
          <dgm:resizeHandles val="exact"/>
        </dgm:presLayoutVars>
      </dgm:prSet>
      <dgm:spPr/>
    </dgm:pt>
    <dgm:pt modelId="{1FF0F853-D008-48C4-B854-ED09702819B8}" type="pres">
      <dgm:prSet presAssocID="{13BE0076-FC56-48E4-8125-EF9EC336FD02}" presName="compositeNode" presStyleCnt="0">
        <dgm:presLayoutVars>
          <dgm:bulletEnabled val="1"/>
        </dgm:presLayoutVars>
      </dgm:prSet>
      <dgm:spPr/>
    </dgm:pt>
    <dgm:pt modelId="{ACA08080-0951-4174-9F79-1BE73D15ECC8}" type="pres">
      <dgm:prSet presAssocID="{13BE0076-FC56-48E4-8125-EF9EC336FD02}" presName="bgRect" presStyleLbl="alignNode1" presStyleIdx="0" presStyleCnt="4"/>
      <dgm:spPr/>
    </dgm:pt>
    <dgm:pt modelId="{2C6626BC-B667-4220-B234-09F20896E643}" type="pres">
      <dgm:prSet presAssocID="{958809FC-8349-4388-88EA-0FCE731CA441}" presName="sibTransNodeRect" presStyleLbl="alignNode1" presStyleIdx="0" presStyleCnt="4">
        <dgm:presLayoutVars>
          <dgm:chMax val="0"/>
          <dgm:bulletEnabled val="1"/>
        </dgm:presLayoutVars>
      </dgm:prSet>
      <dgm:spPr/>
    </dgm:pt>
    <dgm:pt modelId="{122DF38E-DB3D-437B-8E7A-A141E24539C8}" type="pres">
      <dgm:prSet presAssocID="{13BE0076-FC56-48E4-8125-EF9EC336FD02}" presName="nodeRect" presStyleLbl="alignNode1" presStyleIdx="0" presStyleCnt="4">
        <dgm:presLayoutVars>
          <dgm:bulletEnabled val="1"/>
        </dgm:presLayoutVars>
      </dgm:prSet>
      <dgm:spPr/>
    </dgm:pt>
    <dgm:pt modelId="{51066189-BC08-4D7E-9FF7-CF989DBCAEF8}" type="pres">
      <dgm:prSet presAssocID="{958809FC-8349-4388-88EA-0FCE731CA441}" presName="sibTrans" presStyleCnt="0"/>
      <dgm:spPr/>
    </dgm:pt>
    <dgm:pt modelId="{2B39EB27-4FA4-45E2-9BCB-62E2D44A290F}" type="pres">
      <dgm:prSet presAssocID="{975F2758-8774-4C89-A90C-E4440CE21913}" presName="compositeNode" presStyleCnt="0">
        <dgm:presLayoutVars>
          <dgm:bulletEnabled val="1"/>
        </dgm:presLayoutVars>
      </dgm:prSet>
      <dgm:spPr/>
    </dgm:pt>
    <dgm:pt modelId="{EABC0A8B-FC10-4F5F-9BCE-F67307FAE5B3}" type="pres">
      <dgm:prSet presAssocID="{975F2758-8774-4C89-A90C-E4440CE21913}" presName="bgRect" presStyleLbl="alignNode1" presStyleIdx="1" presStyleCnt="4"/>
      <dgm:spPr/>
    </dgm:pt>
    <dgm:pt modelId="{2F886092-8629-4F34-83D9-6995339A3079}" type="pres">
      <dgm:prSet presAssocID="{0F5AA84F-FED3-4471-BB20-91B23905DFF6}" presName="sibTransNodeRect" presStyleLbl="alignNode1" presStyleIdx="1" presStyleCnt="4">
        <dgm:presLayoutVars>
          <dgm:chMax val="0"/>
          <dgm:bulletEnabled val="1"/>
        </dgm:presLayoutVars>
      </dgm:prSet>
      <dgm:spPr/>
    </dgm:pt>
    <dgm:pt modelId="{CD118F0A-AF10-4610-9C66-1FF86C8B04D5}" type="pres">
      <dgm:prSet presAssocID="{975F2758-8774-4C89-A90C-E4440CE21913}" presName="nodeRect" presStyleLbl="alignNode1" presStyleIdx="1" presStyleCnt="4">
        <dgm:presLayoutVars>
          <dgm:bulletEnabled val="1"/>
        </dgm:presLayoutVars>
      </dgm:prSet>
      <dgm:spPr/>
    </dgm:pt>
    <dgm:pt modelId="{C47E3160-4233-4BA7-9F9F-87C23145CC6F}" type="pres">
      <dgm:prSet presAssocID="{0F5AA84F-FED3-4471-BB20-91B23905DFF6}" presName="sibTrans" presStyleCnt="0"/>
      <dgm:spPr/>
    </dgm:pt>
    <dgm:pt modelId="{0AD4AA19-C127-4B19-8FC3-F4E0655E0692}" type="pres">
      <dgm:prSet presAssocID="{A23231D7-A174-4237-970C-F69BF3B987EF}" presName="compositeNode" presStyleCnt="0">
        <dgm:presLayoutVars>
          <dgm:bulletEnabled val="1"/>
        </dgm:presLayoutVars>
      </dgm:prSet>
      <dgm:spPr/>
    </dgm:pt>
    <dgm:pt modelId="{D3EEF1FD-D93B-48CF-B580-CCC5F4F8E13A}" type="pres">
      <dgm:prSet presAssocID="{A23231D7-A174-4237-970C-F69BF3B987EF}" presName="bgRect" presStyleLbl="alignNode1" presStyleIdx="2" presStyleCnt="4"/>
      <dgm:spPr/>
    </dgm:pt>
    <dgm:pt modelId="{38E2CF5A-C700-4D55-B129-E20F442E9BE9}" type="pres">
      <dgm:prSet presAssocID="{BDE8C375-1811-46EB-9A4B-78B26D9B6AED}" presName="sibTransNodeRect" presStyleLbl="alignNode1" presStyleIdx="2" presStyleCnt="4">
        <dgm:presLayoutVars>
          <dgm:chMax val="0"/>
          <dgm:bulletEnabled val="1"/>
        </dgm:presLayoutVars>
      </dgm:prSet>
      <dgm:spPr/>
    </dgm:pt>
    <dgm:pt modelId="{33103D6C-4A05-45A4-BEDE-B37803D58FA8}" type="pres">
      <dgm:prSet presAssocID="{A23231D7-A174-4237-970C-F69BF3B987EF}" presName="nodeRect" presStyleLbl="alignNode1" presStyleIdx="2" presStyleCnt="4">
        <dgm:presLayoutVars>
          <dgm:bulletEnabled val="1"/>
        </dgm:presLayoutVars>
      </dgm:prSet>
      <dgm:spPr/>
    </dgm:pt>
    <dgm:pt modelId="{65246161-E670-4087-A582-5D24084DB132}" type="pres">
      <dgm:prSet presAssocID="{BDE8C375-1811-46EB-9A4B-78B26D9B6AED}" presName="sibTrans" presStyleCnt="0"/>
      <dgm:spPr/>
    </dgm:pt>
    <dgm:pt modelId="{C68B0033-2AE1-4744-8A17-E74B248FED64}" type="pres">
      <dgm:prSet presAssocID="{5203DC9A-7A16-440D-B6E3-613DFDB8271A}" presName="compositeNode" presStyleCnt="0">
        <dgm:presLayoutVars>
          <dgm:bulletEnabled val="1"/>
        </dgm:presLayoutVars>
      </dgm:prSet>
      <dgm:spPr/>
    </dgm:pt>
    <dgm:pt modelId="{416268B9-A582-416A-B674-50C9250A0DDC}" type="pres">
      <dgm:prSet presAssocID="{5203DC9A-7A16-440D-B6E3-613DFDB8271A}" presName="bgRect" presStyleLbl="alignNode1" presStyleIdx="3" presStyleCnt="4"/>
      <dgm:spPr/>
    </dgm:pt>
    <dgm:pt modelId="{EDD9BBEE-AC82-4B18-BAF0-B4BFC7D5568C}" type="pres">
      <dgm:prSet presAssocID="{FC425AC6-9DF0-4207-AFDF-99A8509A3F6B}" presName="sibTransNodeRect" presStyleLbl="alignNode1" presStyleIdx="3" presStyleCnt="4">
        <dgm:presLayoutVars>
          <dgm:chMax val="0"/>
          <dgm:bulletEnabled val="1"/>
        </dgm:presLayoutVars>
      </dgm:prSet>
      <dgm:spPr/>
    </dgm:pt>
    <dgm:pt modelId="{90FE3580-3F52-4597-A26C-BF9D2DC2BA88}" type="pres">
      <dgm:prSet presAssocID="{5203DC9A-7A16-440D-B6E3-613DFDB8271A}" presName="nodeRect" presStyleLbl="alignNode1" presStyleIdx="3" presStyleCnt="4">
        <dgm:presLayoutVars>
          <dgm:bulletEnabled val="1"/>
        </dgm:presLayoutVars>
      </dgm:prSet>
      <dgm:spPr/>
    </dgm:pt>
  </dgm:ptLst>
  <dgm:cxnLst>
    <dgm:cxn modelId="{A826D01C-199F-434B-AF77-C4A9CADADF01}" type="presOf" srcId="{BDE8C375-1811-46EB-9A4B-78B26D9B6AED}" destId="{38E2CF5A-C700-4D55-B129-E20F442E9BE9}" srcOrd="0" destOrd="0" presId="urn:microsoft.com/office/officeart/2016/7/layout/LinearBlockProcessNumbered"/>
    <dgm:cxn modelId="{8E0F5222-9D0C-490D-8C01-86BA94761B75}" type="presOf" srcId="{5203DC9A-7A16-440D-B6E3-613DFDB8271A}" destId="{416268B9-A582-416A-B674-50C9250A0DDC}" srcOrd="0" destOrd="0" presId="urn:microsoft.com/office/officeart/2016/7/layout/LinearBlockProcessNumbered"/>
    <dgm:cxn modelId="{E363D02C-2FA7-40B4-A242-4D4D8FB9B7E4}" srcId="{F282A7C0-BAA5-42AF-9799-9D23D151A96A}" destId="{13BE0076-FC56-48E4-8125-EF9EC336FD02}" srcOrd="0" destOrd="0" parTransId="{D7D61956-934F-4ECB-AC1F-9E821F5CA184}" sibTransId="{958809FC-8349-4388-88EA-0FCE731CA441}"/>
    <dgm:cxn modelId="{9325F138-DBF1-4784-9A32-E8533920A725}" type="presOf" srcId="{958809FC-8349-4388-88EA-0FCE731CA441}" destId="{2C6626BC-B667-4220-B234-09F20896E643}" srcOrd="0" destOrd="0" presId="urn:microsoft.com/office/officeart/2016/7/layout/LinearBlockProcessNumbered"/>
    <dgm:cxn modelId="{1C1D7339-E010-48EE-BD96-913D849D5BFD}" type="presOf" srcId="{0F5AA84F-FED3-4471-BB20-91B23905DFF6}" destId="{2F886092-8629-4F34-83D9-6995339A3079}" srcOrd="0" destOrd="0" presId="urn:microsoft.com/office/officeart/2016/7/layout/LinearBlockProcessNumbered"/>
    <dgm:cxn modelId="{D2D24D42-CA06-42F9-AFAF-BF283B0EC7A8}" type="presOf" srcId="{FC425AC6-9DF0-4207-AFDF-99A8509A3F6B}" destId="{EDD9BBEE-AC82-4B18-BAF0-B4BFC7D5568C}" srcOrd="0" destOrd="0" presId="urn:microsoft.com/office/officeart/2016/7/layout/LinearBlockProcessNumbered"/>
    <dgm:cxn modelId="{347AEF6D-A496-4AE8-8EC5-B4C4F7A548A7}" type="presOf" srcId="{13BE0076-FC56-48E4-8125-EF9EC336FD02}" destId="{ACA08080-0951-4174-9F79-1BE73D15ECC8}" srcOrd="0" destOrd="0" presId="urn:microsoft.com/office/officeart/2016/7/layout/LinearBlockProcessNumbered"/>
    <dgm:cxn modelId="{799AE286-D7F1-462A-8E86-AAE7A96ABADF}" srcId="{F282A7C0-BAA5-42AF-9799-9D23D151A96A}" destId="{A23231D7-A174-4237-970C-F69BF3B987EF}" srcOrd="2" destOrd="0" parTransId="{F2009039-6DDC-46AF-9314-DFB12B26F404}" sibTransId="{BDE8C375-1811-46EB-9A4B-78B26D9B6AED}"/>
    <dgm:cxn modelId="{F5C0C1A3-15A5-4A45-AA24-FF849D4B4F41}" type="presOf" srcId="{A23231D7-A174-4237-970C-F69BF3B987EF}" destId="{33103D6C-4A05-45A4-BEDE-B37803D58FA8}" srcOrd="1" destOrd="0" presId="urn:microsoft.com/office/officeart/2016/7/layout/LinearBlockProcessNumbered"/>
    <dgm:cxn modelId="{AF1A04AD-DC49-4AD1-8338-46CF23BA0D0F}" type="presOf" srcId="{975F2758-8774-4C89-A90C-E4440CE21913}" destId="{EABC0A8B-FC10-4F5F-9BCE-F67307FAE5B3}" srcOrd="0" destOrd="0" presId="urn:microsoft.com/office/officeart/2016/7/layout/LinearBlockProcessNumbered"/>
    <dgm:cxn modelId="{1ACB67B2-A1DE-4B67-97B6-3A4F1BF3F82D}" type="presOf" srcId="{13BE0076-FC56-48E4-8125-EF9EC336FD02}" destId="{122DF38E-DB3D-437B-8E7A-A141E24539C8}" srcOrd="1" destOrd="0" presId="urn:microsoft.com/office/officeart/2016/7/layout/LinearBlockProcessNumbered"/>
    <dgm:cxn modelId="{851562C3-20AC-4553-93F5-9003E2C6935D}" type="presOf" srcId="{F282A7C0-BAA5-42AF-9799-9D23D151A96A}" destId="{3F494265-8F7F-45A3-B4AB-57080B424AAA}" srcOrd="0" destOrd="0" presId="urn:microsoft.com/office/officeart/2016/7/layout/LinearBlockProcessNumbered"/>
    <dgm:cxn modelId="{277880C6-5CA5-4A39-9AE4-5836F6EA8B24}" type="presOf" srcId="{A23231D7-A174-4237-970C-F69BF3B987EF}" destId="{D3EEF1FD-D93B-48CF-B580-CCC5F4F8E13A}" srcOrd="0" destOrd="0" presId="urn:microsoft.com/office/officeart/2016/7/layout/LinearBlockProcessNumbered"/>
    <dgm:cxn modelId="{8D3C6EEA-9A4C-4A5D-B8EC-71B8535B2FFA}" srcId="{F282A7C0-BAA5-42AF-9799-9D23D151A96A}" destId="{975F2758-8774-4C89-A90C-E4440CE21913}" srcOrd="1" destOrd="0" parTransId="{6F979127-4829-45E9-9A6E-8640ECB1E831}" sibTransId="{0F5AA84F-FED3-4471-BB20-91B23905DFF6}"/>
    <dgm:cxn modelId="{C9CBCAF3-7D95-4720-B5CE-39FFB60D7125}" srcId="{F282A7C0-BAA5-42AF-9799-9D23D151A96A}" destId="{5203DC9A-7A16-440D-B6E3-613DFDB8271A}" srcOrd="3" destOrd="0" parTransId="{69037860-AE0B-43E6-8AAC-97D6561CE9D2}" sibTransId="{FC425AC6-9DF0-4207-AFDF-99A8509A3F6B}"/>
    <dgm:cxn modelId="{687106F5-A777-46DE-96BF-E47E4B1E6570}" type="presOf" srcId="{975F2758-8774-4C89-A90C-E4440CE21913}" destId="{CD118F0A-AF10-4610-9C66-1FF86C8B04D5}" srcOrd="1" destOrd="0" presId="urn:microsoft.com/office/officeart/2016/7/layout/LinearBlockProcessNumbered"/>
    <dgm:cxn modelId="{BBA3EBF8-5F9E-49F1-BA07-9FA379EC466F}" type="presOf" srcId="{5203DC9A-7A16-440D-B6E3-613DFDB8271A}" destId="{90FE3580-3F52-4597-A26C-BF9D2DC2BA88}" srcOrd="1" destOrd="0" presId="urn:microsoft.com/office/officeart/2016/7/layout/LinearBlockProcessNumbered"/>
    <dgm:cxn modelId="{2FE59179-867A-456A-ACF6-D4659A1F9AC9}" type="presParOf" srcId="{3F494265-8F7F-45A3-B4AB-57080B424AAA}" destId="{1FF0F853-D008-48C4-B854-ED09702819B8}" srcOrd="0" destOrd="0" presId="urn:microsoft.com/office/officeart/2016/7/layout/LinearBlockProcessNumbered"/>
    <dgm:cxn modelId="{06F70985-D183-4958-A913-95A8198394C1}" type="presParOf" srcId="{1FF0F853-D008-48C4-B854-ED09702819B8}" destId="{ACA08080-0951-4174-9F79-1BE73D15ECC8}" srcOrd="0" destOrd="0" presId="urn:microsoft.com/office/officeart/2016/7/layout/LinearBlockProcessNumbered"/>
    <dgm:cxn modelId="{E5B23311-9591-4508-9E5E-45D9B5692391}" type="presParOf" srcId="{1FF0F853-D008-48C4-B854-ED09702819B8}" destId="{2C6626BC-B667-4220-B234-09F20896E643}" srcOrd="1" destOrd="0" presId="urn:microsoft.com/office/officeart/2016/7/layout/LinearBlockProcessNumbered"/>
    <dgm:cxn modelId="{C0138505-1F3A-471F-8819-0539A8D30798}" type="presParOf" srcId="{1FF0F853-D008-48C4-B854-ED09702819B8}" destId="{122DF38E-DB3D-437B-8E7A-A141E24539C8}" srcOrd="2" destOrd="0" presId="urn:microsoft.com/office/officeart/2016/7/layout/LinearBlockProcessNumbered"/>
    <dgm:cxn modelId="{9992CB1F-5550-4819-9D1C-04DACB0E8B98}" type="presParOf" srcId="{3F494265-8F7F-45A3-B4AB-57080B424AAA}" destId="{51066189-BC08-4D7E-9FF7-CF989DBCAEF8}" srcOrd="1" destOrd="0" presId="urn:microsoft.com/office/officeart/2016/7/layout/LinearBlockProcessNumbered"/>
    <dgm:cxn modelId="{3DE646EE-C2C5-41E9-8B95-2FFA58B69D23}" type="presParOf" srcId="{3F494265-8F7F-45A3-B4AB-57080B424AAA}" destId="{2B39EB27-4FA4-45E2-9BCB-62E2D44A290F}" srcOrd="2" destOrd="0" presId="urn:microsoft.com/office/officeart/2016/7/layout/LinearBlockProcessNumbered"/>
    <dgm:cxn modelId="{4A8C29C3-36CC-408A-A372-E67D7774E383}" type="presParOf" srcId="{2B39EB27-4FA4-45E2-9BCB-62E2D44A290F}" destId="{EABC0A8B-FC10-4F5F-9BCE-F67307FAE5B3}" srcOrd="0" destOrd="0" presId="urn:microsoft.com/office/officeart/2016/7/layout/LinearBlockProcessNumbered"/>
    <dgm:cxn modelId="{BEE9043D-603E-46C4-8474-CAE2AE9D0276}" type="presParOf" srcId="{2B39EB27-4FA4-45E2-9BCB-62E2D44A290F}" destId="{2F886092-8629-4F34-83D9-6995339A3079}" srcOrd="1" destOrd="0" presId="urn:microsoft.com/office/officeart/2016/7/layout/LinearBlockProcessNumbered"/>
    <dgm:cxn modelId="{53418B6B-B44A-4D9C-9A51-3A75E4420742}" type="presParOf" srcId="{2B39EB27-4FA4-45E2-9BCB-62E2D44A290F}" destId="{CD118F0A-AF10-4610-9C66-1FF86C8B04D5}" srcOrd="2" destOrd="0" presId="urn:microsoft.com/office/officeart/2016/7/layout/LinearBlockProcessNumbered"/>
    <dgm:cxn modelId="{7F87663A-2F18-4FA6-857B-0DDC96BAA7C0}" type="presParOf" srcId="{3F494265-8F7F-45A3-B4AB-57080B424AAA}" destId="{C47E3160-4233-4BA7-9F9F-87C23145CC6F}" srcOrd="3" destOrd="0" presId="urn:microsoft.com/office/officeart/2016/7/layout/LinearBlockProcessNumbered"/>
    <dgm:cxn modelId="{0741AB2F-00FD-4DF7-BC24-282FDBD75442}" type="presParOf" srcId="{3F494265-8F7F-45A3-B4AB-57080B424AAA}" destId="{0AD4AA19-C127-4B19-8FC3-F4E0655E0692}" srcOrd="4" destOrd="0" presId="urn:microsoft.com/office/officeart/2016/7/layout/LinearBlockProcessNumbered"/>
    <dgm:cxn modelId="{32047E33-58FA-4580-874A-8770A03955A1}" type="presParOf" srcId="{0AD4AA19-C127-4B19-8FC3-F4E0655E0692}" destId="{D3EEF1FD-D93B-48CF-B580-CCC5F4F8E13A}" srcOrd="0" destOrd="0" presId="urn:microsoft.com/office/officeart/2016/7/layout/LinearBlockProcessNumbered"/>
    <dgm:cxn modelId="{1DCB0830-D93D-47CB-B41B-659D019F0523}" type="presParOf" srcId="{0AD4AA19-C127-4B19-8FC3-F4E0655E0692}" destId="{38E2CF5A-C700-4D55-B129-E20F442E9BE9}" srcOrd="1" destOrd="0" presId="urn:microsoft.com/office/officeart/2016/7/layout/LinearBlockProcessNumbered"/>
    <dgm:cxn modelId="{575B6145-62B0-4A5B-8C93-31727739F0D7}" type="presParOf" srcId="{0AD4AA19-C127-4B19-8FC3-F4E0655E0692}" destId="{33103D6C-4A05-45A4-BEDE-B37803D58FA8}" srcOrd="2" destOrd="0" presId="urn:microsoft.com/office/officeart/2016/7/layout/LinearBlockProcessNumbered"/>
    <dgm:cxn modelId="{3AC9CC91-C994-412F-951E-220D73B92403}" type="presParOf" srcId="{3F494265-8F7F-45A3-B4AB-57080B424AAA}" destId="{65246161-E670-4087-A582-5D24084DB132}" srcOrd="5" destOrd="0" presId="urn:microsoft.com/office/officeart/2016/7/layout/LinearBlockProcessNumbered"/>
    <dgm:cxn modelId="{2D1DBD39-4193-4526-AAD5-A9938B9E7979}" type="presParOf" srcId="{3F494265-8F7F-45A3-B4AB-57080B424AAA}" destId="{C68B0033-2AE1-4744-8A17-E74B248FED64}" srcOrd="6" destOrd="0" presId="urn:microsoft.com/office/officeart/2016/7/layout/LinearBlockProcessNumbered"/>
    <dgm:cxn modelId="{44AB5578-BAC9-4AF8-9CD4-5802F4DB7383}" type="presParOf" srcId="{C68B0033-2AE1-4744-8A17-E74B248FED64}" destId="{416268B9-A582-416A-B674-50C9250A0DDC}" srcOrd="0" destOrd="0" presId="urn:microsoft.com/office/officeart/2016/7/layout/LinearBlockProcessNumbered"/>
    <dgm:cxn modelId="{D93B7F87-827F-4DAA-9135-D593D6596442}" type="presParOf" srcId="{C68B0033-2AE1-4744-8A17-E74B248FED64}" destId="{EDD9BBEE-AC82-4B18-BAF0-B4BFC7D5568C}" srcOrd="1" destOrd="0" presId="urn:microsoft.com/office/officeart/2016/7/layout/LinearBlockProcessNumbered"/>
    <dgm:cxn modelId="{AC59463A-1502-48C6-87BA-1F7DD0575FF8}" type="presParOf" srcId="{C68B0033-2AE1-4744-8A17-E74B248FED64}" destId="{90FE3580-3F52-4597-A26C-BF9D2DC2BA88}" srcOrd="2" destOrd="0" presId="urn:microsoft.com/office/officeart/2016/7/layout/LinearBlockProcessNumbered"/>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E85D405E-54F0-404F-8404-889DB09CF310}" type="doc">
      <dgm:prSet loTypeId="urn:microsoft.com/office/officeart/2016/7/layout/LinearBlockProcessNumbered" loCatId="process" qsTypeId="urn:microsoft.com/office/officeart/2005/8/quickstyle/simple1" qsCatId="simple" csTypeId="urn:microsoft.com/office/officeart/2005/8/colors/colorful5" csCatId="colorful" phldr="1"/>
      <dgm:spPr/>
      <dgm:t>
        <a:bodyPr/>
        <a:lstStyle/>
        <a:p>
          <a:endParaRPr lang="en-US"/>
        </a:p>
      </dgm:t>
    </dgm:pt>
    <dgm:pt modelId="{6AA1E00D-5D26-4FDD-ADB7-E46A89375659}">
      <dgm:prSet/>
      <dgm:spPr/>
      <dgm:t>
        <a:bodyPr/>
        <a:lstStyle/>
        <a:p>
          <a:pPr>
            <a:lnSpc>
              <a:spcPct val="100000"/>
            </a:lnSpc>
            <a:defRPr cap="all"/>
          </a:pPr>
          <a:r>
            <a:rPr lang="en-US"/>
            <a:t>UK Integrated Care Systems were introduced nationally in 2022 (NHS, 2022).</a:t>
          </a:r>
        </a:p>
      </dgm:t>
    </dgm:pt>
    <dgm:pt modelId="{C3E1BEFE-69A2-43BC-974B-1A1B8D60236C}" type="parTrans" cxnId="{269C9697-FB96-4E82-8A99-C1263C1EF263}">
      <dgm:prSet/>
      <dgm:spPr/>
      <dgm:t>
        <a:bodyPr/>
        <a:lstStyle/>
        <a:p>
          <a:endParaRPr lang="en-US"/>
        </a:p>
      </dgm:t>
    </dgm:pt>
    <dgm:pt modelId="{967823A4-864F-453A-9413-8AA0E5CD49C1}" type="sibTrans" cxnId="{269C9697-FB96-4E82-8A99-C1263C1EF263}">
      <dgm:prSet phldrT="01"/>
      <dgm:spPr/>
      <dgm:t>
        <a:bodyPr/>
        <a:lstStyle/>
        <a:p>
          <a:r>
            <a:rPr lang="en-US"/>
            <a:t>01</a:t>
          </a:r>
        </a:p>
      </dgm:t>
    </dgm:pt>
    <dgm:pt modelId="{9C1128F5-0E1D-4C29-8D75-686BE7173FFF}">
      <dgm:prSet/>
      <dgm:spPr/>
      <dgm:t>
        <a:bodyPr/>
        <a:lstStyle/>
        <a:p>
          <a:pPr>
            <a:lnSpc>
              <a:spcPct val="100000"/>
            </a:lnSpc>
            <a:defRPr cap="all"/>
          </a:pPr>
          <a:r>
            <a:rPr lang="en-US"/>
            <a:t>Aim: coordinate NHS and social care services.</a:t>
          </a:r>
        </a:p>
      </dgm:t>
    </dgm:pt>
    <dgm:pt modelId="{9185C3A8-C1FF-4A99-9E77-4A0A6D6E0E2D}" type="parTrans" cxnId="{2CEA2B22-BAC9-4421-B676-91A69E423916}">
      <dgm:prSet/>
      <dgm:spPr/>
      <dgm:t>
        <a:bodyPr/>
        <a:lstStyle/>
        <a:p>
          <a:endParaRPr lang="en-US"/>
        </a:p>
      </dgm:t>
    </dgm:pt>
    <dgm:pt modelId="{5D330B39-EFC1-400D-93D1-A5C65F57D51A}" type="sibTrans" cxnId="{2CEA2B22-BAC9-4421-B676-91A69E423916}">
      <dgm:prSet phldrT="02"/>
      <dgm:spPr/>
      <dgm:t>
        <a:bodyPr/>
        <a:lstStyle/>
        <a:p>
          <a:r>
            <a:rPr lang="en-US"/>
            <a:t>02</a:t>
          </a:r>
        </a:p>
      </dgm:t>
    </dgm:pt>
    <dgm:pt modelId="{B4FF5B6C-18AD-40F6-BBC5-31D813B37DB6}">
      <dgm:prSet/>
      <dgm:spPr/>
      <dgm:t>
        <a:bodyPr/>
        <a:lstStyle/>
        <a:p>
          <a:pPr>
            <a:lnSpc>
              <a:spcPct val="100000"/>
            </a:lnSpc>
            <a:defRPr cap="all"/>
          </a:pPr>
          <a:r>
            <a:rPr lang="en-US"/>
            <a:t>Early evidence shows improved collaboration (Health Foundation, 2023).</a:t>
          </a:r>
        </a:p>
      </dgm:t>
    </dgm:pt>
    <dgm:pt modelId="{CD445199-597B-4DA3-8725-5DE06ADDF0E7}" type="parTrans" cxnId="{2BCB9AC2-6FC3-4B2B-9858-F19FC92028C9}">
      <dgm:prSet/>
      <dgm:spPr/>
      <dgm:t>
        <a:bodyPr/>
        <a:lstStyle/>
        <a:p>
          <a:endParaRPr lang="en-US"/>
        </a:p>
      </dgm:t>
    </dgm:pt>
    <dgm:pt modelId="{633DEBBD-72A1-44C9-9019-2B53C6AED44C}" type="sibTrans" cxnId="{2BCB9AC2-6FC3-4B2B-9858-F19FC92028C9}">
      <dgm:prSet phldrT="03"/>
      <dgm:spPr/>
      <dgm:t>
        <a:bodyPr/>
        <a:lstStyle/>
        <a:p>
          <a:r>
            <a:rPr lang="en-US"/>
            <a:t>03</a:t>
          </a:r>
        </a:p>
      </dgm:t>
    </dgm:pt>
    <dgm:pt modelId="{EB517C3B-0C33-4D8E-BDF9-B8DBC4A8D2BD}">
      <dgm:prSet/>
      <dgm:spPr/>
      <dgm:t>
        <a:bodyPr/>
        <a:lstStyle/>
        <a:p>
          <a:pPr>
            <a:lnSpc>
              <a:spcPct val="100000"/>
            </a:lnSpc>
            <a:defRPr cap="all"/>
          </a:pPr>
          <a:r>
            <a:rPr lang="en-US"/>
            <a:t>Focus on prevention and community services.</a:t>
          </a:r>
        </a:p>
      </dgm:t>
    </dgm:pt>
    <dgm:pt modelId="{F27D1D04-C8A7-4F8D-88BD-7C3832CFF8DD}" type="parTrans" cxnId="{7B4D4B17-A5F5-4071-B6BB-BF32F2FEC677}">
      <dgm:prSet/>
      <dgm:spPr/>
      <dgm:t>
        <a:bodyPr/>
        <a:lstStyle/>
        <a:p>
          <a:endParaRPr lang="en-US"/>
        </a:p>
      </dgm:t>
    </dgm:pt>
    <dgm:pt modelId="{CC6ECB8F-3A3F-4C7B-B655-E797410ED172}" type="sibTrans" cxnId="{7B4D4B17-A5F5-4071-B6BB-BF32F2FEC677}">
      <dgm:prSet phldrT="04"/>
      <dgm:spPr/>
      <dgm:t>
        <a:bodyPr/>
        <a:lstStyle/>
        <a:p>
          <a:r>
            <a:rPr lang="en-US"/>
            <a:t>04</a:t>
          </a:r>
        </a:p>
      </dgm:t>
    </dgm:pt>
    <dgm:pt modelId="{76A1C068-10C0-4BBB-B514-900B6D24C1B3}" type="pres">
      <dgm:prSet presAssocID="{E85D405E-54F0-404F-8404-889DB09CF310}" presName="Name0" presStyleCnt="0">
        <dgm:presLayoutVars>
          <dgm:animLvl val="lvl"/>
          <dgm:resizeHandles val="exact"/>
        </dgm:presLayoutVars>
      </dgm:prSet>
      <dgm:spPr/>
    </dgm:pt>
    <dgm:pt modelId="{CF0FCEA9-D3DE-4FAB-ADF0-B6F19DA18ECA}" type="pres">
      <dgm:prSet presAssocID="{6AA1E00D-5D26-4FDD-ADB7-E46A89375659}" presName="compositeNode" presStyleCnt="0">
        <dgm:presLayoutVars>
          <dgm:bulletEnabled val="1"/>
        </dgm:presLayoutVars>
      </dgm:prSet>
      <dgm:spPr/>
    </dgm:pt>
    <dgm:pt modelId="{827EF7F5-4140-4A40-953B-762DFBAA55C9}" type="pres">
      <dgm:prSet presAssocID="{6AA1E00D-5D26-4FDD-ADB7-E46A89375659}" presName="bgRect" presStyleLbl="alignNode1" presStyleIdx="0" presStyleCnt="4"/>
      <dgm:spPr/>
    </dgm:pt>
    <dgm:pt modelId="{BDA4B9DD-4E5A-49A1-839F-4A222F165A2B}" type="pres">
      <dgm:prSet presAssocID="{967823A4-864F-453A-9413-8AA0E5CD49C1}" presName="sibTransNodeRect" presStyleLbl="alignNode1" presStyleIdx="0" presStyleCnt="4">
        <dgm:presLayoutVars>
          <dgm:chMax val="0"/>
          <dgm:bulletEnabled val="1"/>
        </dgm:presLayoutVars>
      </dgm:prSet>
      <dgm:spPr/>
    </dgm:pt>
    <dgm:pt modelId="{AC0FBA1D-9623-4DE4-9350-18EB926D898B}" type="pres">
      <dgm:prSet presAssocID="{6AA1E00D-5D26-4FDD-ADB7-E46A89375659}" presName="nodeRect" presStyleLbl="alignNode1" presStyleIdx="0" presStyleCnt="4">
        <dgm:presLayoutVars>
          <dgm:bulletEnabled val="1"/>
        </dgm:presLayoutVars>
      </dgm:prSet>
      <dgm:spPr/>
    </dgm:pt>
    <dgm:pt modelId="{3563A382-1E03-4C81-9B5B-733FC1C7E2E4}" type="pres">
      <dgm:prSet presAssocID="{967823A4-864F-453A-9413-8AA0E5CD49C1}" presName="sibTrans" presStyleCnt="0"/>
      <dgm:spPr/>
    </dgm:pt>
    <dgm:pt modelId="{F671C5EF-58F8-43A2-9A61-99AA32CD7732}" type="pres">
      <dgm:prSet presAssocID="{9C1128F5-0E1D-4C29-8D75-686BE7173FFF}" presName="compositeNode" presStyleCnt="0">
        <dgm:presLayoutVars>
          <dgm:bulletEnabled val="1"/>
        </dgm:presLayoutVars>
      </dgm:prSet>
      <dgm:spPr/>
    </dgm:pt>
    <dgm:pt modelId="{FEBB3D43-8C17-4392-A6BA-CB1D689ACA1A}" type="pres">
      <dgm:prSet presAssocID="{9C1128F5-0E1D-4C29-8D75-686BE7173FFF}" presName="bgRect" presStyleLbl="alignNode1" presStyleIdx="1" presStyleCnt="4"/>
      <dgm:spPr/>
    </dgm:pt>
    <dgm:pt modelId="{F255B536-810C-4D2F-9E31-5644B119A9CF}" type="pres">
      <dgm:prSet presAssocID="{5D330B39-EFC1-400D-93D1-A5C65F57D51A}" presName="sibTransNodeRect" presStyleLbl="alignNode1" presStyleIdx="1" presStyleCnt="4">
        <dgm:presLayoutVars>
          <dgm:chMax val="0"/>
          <dgm:bulletEnabled val="1"/>
        </dgm:presLayoutVars>
      </dgm:prSet>
      <dgm:spPr/>
    </dgm:pt>
    <dgm:pt modelId="{D1CCED79-BEC1-443F-9AE4-41875CBCF7CD}" type="pres">
      <dgm:prSet presAssocID="{9C1128F5-0E1D-4C29-8D75-686BE7173FFF}" presName="nodeRect" presStyleLbl="alignNode1" presStyleIdx="1" presStyleCnt="4">
        <dgm:presLayoutVars>
          <dgm:bulletEnabled val="1"/>
        </dgm:presLayoutVars>
      </dgm:prSet>
      <dgm:spPr/>
    </dgm:pt>
    <dgm:pt modelId="{3F3EC7D5-FD76-4C3B-9C06-D5E523F7BB4D}" type="pres">
      <dgm:prSet presAssocID="{5D330B39-EFC1-400D-93D1-A5C65F57D51A}" presName="sibTrans" presStyleCnt="0"/>
      <dgm:spPr/>
    </dgm:pt>
    <dgm:pt modelId="{C3794EC7-C202-4490-80AE-8E1E56EA20F8}" type="pres">
      <dgm:prSet presAssocID="{B4FF5B6C-18AD-40F6-BBC5-31D813B37DB6}" presName="compositeNode" presStyleCnt="0">
        <dgm:presLayoutVars>
          <dgm:bulletEnabled val="1"/>
        </dgm:presLayoutVars>
      </dgm:prSet>
      <dgm:spPr/>
    </dgm:pt>
    <dgm:pt modelId="{15BAE938-6721-4820-95D4-E06476B21890}" type="pres">
      <dgm:prSet presAssocID="{B4FF5B6C-18AD-40F6-BBC5-31D813B37DB6}" presName="bgRect" presStyleLbl="alignNode1" presStyleIdx="2" presStyleCnt="4"/>
      <dgm:spPr/>
    </dgm:pt>
    <dgm:pt modelId="{B7353BFC-568D-4F85-8F05-A05BDCAE6FFF}" type="pres">
      <dgm:prSet presAssocID="{633DEBBD-72A1-44C9-9019-2B53C6AED44C}" presName="sibTransNodeRect" presStyleLbl="alignNode1" presStyleIdx="2" presStyleCnt="4">
        <dgm:presLayoutVars>
          <dgm:chMax val="0"/>
          <dgm:bulletEnabled val="1"/>
        </dgm:presLayoutVars>
      </dgm:prSet>
      <dgm:spPr/>
    </dgm:pt>
    <dgm:pt modelId="{9CEFFD6A-2B40-486D-9730-82ECB27AC333}" type="pres">
      <dgm:prSet presAssocID="{B4FF5B6C-18AD-40F6-BBC5-31D813B37DB6}" presName="nodeRect" presStyleLbl="alignNode1" presStyleIdx="2" presStyleCnt="4">
        <dgm:presLayoutVars>
          <dgm:bulletEnabled val="1"/>
        </dgm:presLayoutVars>
      </dgm:prSet>
      <dgm:spPr/>
    </dgm:pt>
    <dgm:pt modelId="{6EF1D3D1-43CC-421C-A6F2-61CAB5B285DE}" type="pres">
      <dgm:prSet presAssocID="{633DEBBD-72A1-44C9-9019-2B53C6AED44C}" presName="sibTrans" presStyleCnt="0"/>
      <dgm:spPr/>
    </dgm:pt>
    <dgm:pt modelId="{A9FDF6A9-ABAD-40D8-9BD8-8A9D8E05D2A4}" type="pres">
      <dgm:prSet presAssocID="{EB517C3B-0C33-4D8E-BDF9-B8DBC4A8D2BD}" presName="compositeNode" presStyleCnt="0">
        <dgm:presLayoutVars>
          <dgm:bulletEnabled val="1"/>
        </dgm:presLayoutVars>
      </dgm:prSet>
      <dgm:spPr/>
    </dgm:pt>
    <dgm:pt modelId="{849A4175-1E5B-4AA4-A086-64B35A3961FC}" type="pres">
      <dgm:prSet presAssocID="{EB517C3B-0C33-4D8E-BDF9-B8DBC4A8D2BD}" presName="bgRect" presStyleLbl="alignNode1" presStyleIdx="3" presStyleCnt="4"/>
      <dgm:spPr/>
    </dgm:pt>
    <dgm:pt modelId="{4CF0AE0D-9508-4D15-99E2-EEB96A8F4C89}" type="pres">
      <dgm:prSet presAssocID="{CC6ECB8F-3A3F-4C7B-B655-E797410ED172}" presName="sibTransNodeRect" presStyleLbl="alignNode1" presStyleIdx="3" presStyleCnt="4">
        <dgm:presLayoutVars>
          <dgm:chMax val="0"/>
          <dgm:bulletEnabled val="1"/>
        </dgm:presLayoutVars>
      </dgm:prSet>
      <dgm:spPr/>
    </dgm:pt>
    <dgm:pt modelId="{A1384785-3C27-4B1F-B27C-0819A0A9C5ED}" type="pres">
      <dgm:prSet presAssocID="{EB517C3B-0C33-4D8E-BDF9-B8DBC4A8D2BD}" presName="nodeRect" presStyleLbl="alignNode1" presStyleIdx="3" presStyleCnt="4">
        <dgm:presLayoutVars>
          <dgm:bulletEnabled val="1"/>
        </dgm:presLayoutVars>
      </dgm:prSet>
      <dgm:spPr/>
    </dgm:pt>
  </dgm:ptLst>
  <dgm:cxnLst>
    <dgm:cxn modelId="{7B4D4B17-A5F5-4071-B6BB-BF32F2FEC677}" srcId="{E85D405E-54F0-404F-8404-889DB09CF310}" destId="{EB517C3B-0C33-4D8E-BDF9-B8DBC4A8D2BD}" srcOrd="3" destOrd="0" parTransId="{F27D1D04-C8A7-4F8D-88BD-7C3832CFF8DD}" sibTransId="{CC6ECB8F-3A3F-4C7B-B655-E797410ED172}"/>
    <dgm:cxn modelId="{25384A1A-252D-4884-A0D2-41C6704A16CB}" type="presOf" srcId="{EB517C3B-0C33-4D8E-BDF9-B8DBC4A8D2BD}" destId="{A1384785-3C27-4B1F-B27C-0819A0A9C5ED}" srcOrd="1" destOrd="0" presId="urn:microsoft.com/office/officeart/2016/7/layout/LinearBlockProcessNumbered"/>
    <dgm:cxn modelId="{45021D1D-38D7-4F76-8A1E-CBAE8F0FDBE8}" type="presOf" srcId="{B4FF5B6C-18AD-40F6-BBC5-31D813B37DB6}" destId="{15BAE938-6721-4820-95D4-E06476B21890}" srcOrd="0" destOrd="0" presId="urn:microsoft.com/office/officeart/2016/7/layout/LinearBlockProcessNumbered"/>
    <dgm:cxn modelId="{2CEA2B22-BAC9-4421-B676-91A69E423916}" srcId="{E85D405E-54F0-404F-8404-889DB09CF310}" destId="{9C1128F5-0E1D-4C29-8D75-686BE7173FFF}" srcOrd="1" destOrd="0" parTransId="{9185C3A8-C1FF-4A99-9E77-4A0A6D6E0E2D}" sibTransId="{5D330B39-EFC1-400D-93D1-A5C65F57D51A}"/>
    <dgm:cxn modelId="{32621175-F628-481C-82F9-774A996632D4}" type="presOf" srcId="{9C1128F5-0E1D-4C29-8D75-686BE7173FFF}" destId="{FEBB3D43-8C17-4392-A6BA-CB1D689ACA1A}" srcOrd="0" destOrd="0" presId="urn:microsoft.com/office/officeart/2016/7/layout/LinearBlockProcessNumbered"/>
    <dgm:cxn modelId="{E6827C5A-4384-41E5-97BF-C1C59973A86C}" type="presOf" srcId="{CC6ECB8F-3A3F-4C7B-B655-E797410ED172}" destId="{4CF0AE0D-9508-4D15-99E2-EEB96A8F4C89}" srcOrd="0" destOrd="0" presId="urn:microsoft.com/office/officeart/2016/7/layout/LinearBlockProcessNumbered"/>
    <dgm:cxn modelId="{8A706B96-2B35-47D0-B96D-724F22321688}" type="presOf" srcId="{633DEBBD-72A1-44C9-9019-2B53C6AED44C}" destId="{B7353BFC-568D-4F85-8F05-A05BDCAE6FFF}" srcOrd="0" destOrd="0" presId="urn:microsoft.com/office/officeart/2016/7/layout/LinearBlockProcessNumbered"/>
    <dgm:cxn modelId="{269C9697-FB96-4E82-8A99-C1263C1EF263}" srcId="{E85D405E-54F0-404F-8404-889DB09CF310}" destId="{6AA1E00D-5D26-4FDD-ADB7-E46A89375659}" srcOrd="0" destOrd="0" parTransId="{C3E1BEFE-69A2-43BC-974B-1A1B8D60236C}" sibTransId="{967823A4-864F-453A-9413-8AA0E5CD49C1}"/>
    <dgm:cxn modelId="{4154D399-E445-4831-9A2C-79450307EF06}" type="presOf" srcId="{5D330B39-EFC1-400D-93D1-A5C65F57D51A}" destId="{F255B536-810C-4D2F-9E31-5644B119A9CF}" srcOrd="0" destOrd="0" presId="urn:microsoft.com/office/officeart/2016/7/layout/LinearBlockProcessNumbered"/>
    <dgm:cxn modelId="{CD8DD3B5-4A66-4504-9A70-6AFE775C539F}" type="presOf" srcId="{967823A4-864F-453A-9413-8AA0E5CD49C1}" destId="{BDA4B9DD-4E5A-49A1-839F-4A222F165A2B}" srcOrd="0" destOrd="0" presId="urn:microsoft.com/office/officeart/2016/7/layout/LinearBlockProcessNumbered"/>
    <dgm:cxn modelId="{2BCB9AC2-6FC3-4B2B-9858-F19FC92028C9}" srcId="{E85D405E-54F0-404F-8404-889DB09CF310}" destId="{B4FF5B6C-18AD-40F6-BBC5-31D813B37DB6}" srcOrd="2" destOrd="0" parTransId="{CD445199-597B-4DA3-8725-5DE06ADDF0E7}" sibTransId="{633DEBBD-72A1-44C9-9019-2B53C6AED44C}"/>
    <dgm:cxn modelId="{20C104C8-F498-4EA3-8835-BF9287652E17}" type="presOf" srcId="{6AA1E00D-5D26-4FDD-ADB7-E46A89375659}" destId="{AC0FBA1D-9623-4DE4-9350-18EB926D898B}" srcOrd="1" destOrd="0" presId="urn:microsoft.com/office/officeart/2016/7/layout/LinearBlockProcessNumbered"/>
    <dgm:cxn modelId="{A69222DF-6A4C-4776-A242-BEE8498D0C44}" type="presOf" srcId="{E85D405E-54F0-404F-8404-889DB09CF310}" destId="{76A1C068-10C0-4BBB-B514-900B6D24C1B3}" srcOrd="0" destOrd="0" presId="urn:microsoft.com/office/officeart/2016/7/layout/LinearBlockProcessNumbered"/>
    <dgm:cxn modelId="{E237E3E5-ACC1-4BFC-BB2E-08977046BFB0}" type="presOf" srcId="{EB517C3B-0C33-4D8E-BDF9-B8DBC4A8D2BD}" destId="{849A4175-1E5B-4AA4-A086-64B35A3961FC}" srcOrd="0" destOrd="0" presId="urn:microsoft.com/office/officeart/2016/7/layout/LinearBlockProcessNumbered"/>
    <dgm:cxn modelId="{A657AAE7-07E4-46A4-B491-23126DF42C29}" type="presOf" srcId="{9C1128F5-0E1D-4C29-8D75-686BE7173FFF}" destId="{D1CCED79-BEC1-443F-9AE4-41875CBCF7CD}" srcOrd="1" destOrd="0" presId="urn:microsoft.com/office/officeart/2016/7/layout/LinearBlockProcessNumbered"/>
    <dgm:cxn modelId="{06C261EB-D73C-4D90-BBE2-E48CA4EC35AD}" type="presOf" srcId="{B4FF5B6C-18AD-40F6-BBC5-31D813B37DB6}" destId="{9CEFFD6A-2B40-486D-9730-82ECB27AC333}" srcOrd="1" destOrd="0" presId="urn:microsoft.com/office/officeart/2016/7/layout/LinearBlockProcessNumbered"/>
    <dgm:cxn modelId="{13961DF5-A849-421B-981C-A7D70558284A}" type="presOf" srcId="{6AA1E00D-5D26-4FDD-ADB7-E46A89375659}" destId="{827EF7F5-4140-4A40-953B-762DFBAA55C9}" srcOrd="0" destOrd="0" presId="urn:microsoft.com/office/officeart/2016/7/layout/LinearBlockProcessNumbered"/>
    <dgm:cxn modelId="{9C7B1EDC-CA46-4AB2-B8DA-DB496ABBB553}" type="presParOf" srcId="{76A1C068-10C0-4BBB-B514-900B6D24C1B3}" destId="{CF0FCEA9-D3DE-4FAB-ADF0-B6F19DA18ECA}" srcOrd="0" destOrd="0" presId="urn:microsoft.com/office/officeart/2016/7/layout/LinearBlockProcessNumbered"/>
    <dgm:cxn modelId="{F2697A16-4C7A-4061-B8BE-1AFEE2F66E9D}" type="presParOf" srcId="{CF0FCEA9-D3DE-4FAB-ADF0-B6F19DA18ECA}" destId="{827EF7F5-4140-4A40-953B-762DFBAA55C9}" srcOrd="0" destOrd="0" presId="urn:microsoft.com/office/officeart/2016/7/layout/LinearBlockProcessNumbered"/>
    <dgm:cxn modelId="{DB2B8905-2F0C-40BF-9FD5-843C7F0BA2B1}" type="presParOf" srcId="{CF0FCEA9-D3DE-4FAB-ADF0-B6F19DA18ECA}" destId="{BDA4B9DD-4E5A-49A1-839F-4A222F165A2B}" srcOrd="1" destOrd="0" presId="urn:microsoft.com/office/officeart/2016/7/layout/LinearBlockProcessNumbered"/>
    <dgm:cxn modelId="{BC90E6C1-631A-433E-9C8C-FDD316A3D876}" type="presParOf" srcId="{CF0FCEA9-D3DE-4FAB-ADF0-B6F19DA18ECA}" destId="{AC0FBA1D-9623-4DE4-9350-18EB926D898B}" srcOrd="2" destOrd="0" presId="urn:microsoft.com/office/officeart/2016/7/layout/LinearBlockProcessNumbered"/>
    <dgm:cxn modelId="{D5548777-C84B-4758-8753-E179070B3E72}" type="presParOf" srcId="{76A1C068-10C0-4BBB-B514-900B6D24C1B3}" destId="{3563A382-1E03-4C81-9B5B-733FC1C7E2E4}" srcOrd="1" destOrd="0" presId="urn:microsoft.com/office/officeart/2016/7/layout/LinearBlockProcessNumbered"/>
    <dgm:cxn modelId="{83E79337-EBF6-4E27-8F24-7EAA12AAA0F7}" type="presParOf" srcId="{76A1C068-10C0-4BBB-B514-900B6D24C1B3}" destId="{F671C5EF-58F8-43A2-9A61-99AA32CD7732}" srcOrd="2" destOrd="0" presId="urn:microsoft.com/office/officeart/2016/7/layout/LinearBlockProcessNumbered"/>
    <dgm:cxn modelId="{2427ABC7-2D44-49DD-B252-D850B81F6A2C}" type="presParOf" srcId="{F671C5EF-58F8-43A2-9A61-99AA32CD7732}" destId="{FEBB3D43-8C17-4392-A6BA-CB1D689ACA1A}" srcOrd="0" destOrd="0" presId="urn:microsoft.com/office/officeart/2016/7/layout/LinearBlockProcessNumbered"/>
    <dgm:cxn modelId="{4616BA1A-5566-4E5D-9AB9-5C42ABF1B24A}" type="presParOf" srcId="{F671C5EF-58F8-43A2-9A61-99AA32CD7732}" destId="{F255B536-810C-4D2F-9E31-5644B119A9CF}" srcOrd="1" destOrd="0" presId="urn:microsoft.com/office/officeart/2016/7/layout/LinearBlockProcessNumbered"/>
    <dgm:cxn modelId="{85A0CE3D-4519-4B4C-8B4C-6B05E5798E8A}" type="presParOf" srcId="{F671C5EF-58F8-43A2-9A61-99AA32CD7732}" destId="{D1CCED79-BEC1-443F-9AE4-41875CBCF7CD}" srcOrd="2" destOrd="0" presId="urn:microsoft.com/office/officeart/2016/7/layout/LinearBlockProcessNumbered"/>
    <dgm:cxn modelId="{A682D4E3-DC2A-4ED1-8889-9E277F013962}" type="presParOf" srcId="{76A1C068-10C0-4BBB-B514-900B6D24C1B3}" destId="{3F3EC7D5-FD76-4C3B-9C06-D5E523F7BB4D}" srcOrd="3" destOrd="0" presId="urn:microsoft.com/office/officeart/2016/7/layout/LinearBlockProcessNumbered"/>
    <dgm:cxn modelId="{2B2D24E3-58BB-4995-86F8-6C9BC9DBB8EF}" type="presParOf" srcId="{76A1C068-10C0-4BBB-B514-900B6D24C1B3}" destId="{C3794EC7-C202-4490-80AE-8E1E56EA20F8}" srcOrd="4" destOrd="0" presId="urn:microsoft.com/office/officeart/2016/7/layout/LinearBlockProcessNumbered"/>
    <dgm:cxn modelId="{D3E0BA10-B428-49C1-BA44-566DEB91224C}" type="presParOf" srcId="{C3794EC7-C202-4490-80AE-8E1E56EA20F8}" destId="{15BAE938-6721-4820-95D4-E06476B21890}" srcOrd="0" destOrd="0" presId="urn:microsoft.com/office/officeart/2016/7/layout/LinearBlockProcessNumbered"/>
    <dgm:cxn modelId="{28C3C5BD-BF31-4D04-BA07-BEFDE6813992}" type="presParOf" srcId="{C3794EC7-C202-4490-80AE-8E1E56EA20F8}" destId="{B7353BFC-568D-4F85-8F05-A05BDCAE6FFF}" srcOrd="1" destOrd="0" presId="urn:microsoft.com/office/officeart/2016/7/layout/LinearBlockProcessNumbered"/>
    <dgm:cxn modelId="{88AE2F51-E23E-4B53-AE77-0794AC1AAA20}" type="presParOf" srcId="{C3794EC7-C202-4490-80AE-8E1E56EA20F8}" destId="{9CEFFD6A-2B40-486D-9730-82ECB27AC333}" srcOrd="2" destOrd="0" presId="urn:microsoft.com/office/officeart/2016/7/layout/LinearBlockProcessNumbered"/>
    <dgm:cxn modelId="{0A4133F0-01FC-4528-A6F7-1A3FA68CFE96}" type="presParOf" srcId="{76A1C068-10C0-4BBB-B514-900B6D24C1B3}" destId="{6EF1D3D1-43CC-421C-A6F2-61CAB5B285DE}" srcOrd="5" destOrd="0" presId="urn:microsoft.com/office/officeart/2016/7/layout/LinearBlockProcessNumbered"/>
    <dgm:cxn modelId="{EE3EAE33-FF6C-485D-97DB-0404C69B3227}" type="presParOf" srcId="{76A1C068-10C0-4BBB-B514-900B6D24C1B3}" destId="{A9FDF6A9-ABAD-40D8-9BD8-8A9D8E05D2A4}" srcOrd="6" destOrd="0" presId="urn:microsoft.com/office/officeart/2016/7/layout/LinearBlockProcessNumbered"/>
    <dgm:cxn modelId="{21FF22B4-313A-4073-9972-8E4E1D856503}" type="presParOf" srcId="{A9FDF6A9-ABAD-40D8-9BD8-8A9D8E05D2A4}" destId="{849A4175-1E5B-4AA4-A086-64B35A3961FC}" srcOrd="0" destOrd="0" presId="urn:microsoft.com/office/officeart/2016/7/layout/LinearBlockProcessNumbered"/>
    <dgm:cxn modelId="{54E8BD91-CEF1-4171-AD23-55FED1E110DD}" type="presParOf" srcId="{A9FDF6A9-ABAD-40D8-9BD8-8A9D8E05D2A4}" destId="{4CF0AE0D-9508-4D15-99E2-EEB96A8F4C89}" srcOrd="1" destOrd="0" presId="urn:microsoft.com/office/officeart/2016/7/layout/LinearBlockProcessNumbered"/>
    <dgm:cxn modelId="{C7599736-0E9F-425B-BA65-9969F7423C25}" type="presParOf" srcId="{A9FDF6A9-ABAD-40D8-9BD8-8A9D8E05D2A4}" destId="{A1384785-3C27-4B1F-B27C-0819A0A9C5ED}" srcOrd="2" destOrd="0" presId="urn:microsoft.com/office/officeart/2016/7/layout/LinearBlockProcessNumbered"/>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D98DF9F9-E839-4E68-9B13-11FF8BB7BC44}"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D16FBEF-66BF-40C3-BD8D-DCB91A0A5000}">
      <dgm:prSet/>
      <dgm:spPr/>
      <dgm:t>
        <a:bodyPr/>
        <a:lstStyle/>
        <a:p>
          <a:pPr>
            <a:defRPr cap="all"/>
          </a:pPr>
          <a:r>
            <a:rPr lang="en-US"/>
            <a:t>GPS tracking and reminder apps support dementia independence.</a:t>
          </a:r>
        </a:p>
      </dgm:t>
    </dgm:pt>
    <dgm:pt modelId="{CDF32F7A-AA1D-4738-97E9-C86FF9309C9D}" type="parTrans" cxnId="{58053E89-5155-49FC-A4B7-F609EDDAE938}">
      <dgm:prSet/>
      <dgm:spPr/>
      <dgm:t>
        <a:bodyPr/>
        <a:lstStyle/>
        <a:p>
          <a:endParaRPr lang="en-US"/>
        </a:p>
      </dgm:t>
    </dgm:pt>
    <dgm:pt modelId="{EB8E0393-D2B9-4754-9442-233F15A1C011}" type="sibTrans" cxnId="{58053E89-5155-49FC-A4B7-F609EDDAE938}">
      <dgm:prSet/>
      <dgm:spPr/>
      <dgm:t>
        <a:bodyPr/>
        <a:lstStyle/>
        <a:p>
          <a:endParaRPr lang="en-US"/>
        </a:p>
      </dgm:t>
    </dgm:pt>
    <dgm:pt modelId="{CC21F6C6-EC2D-4708-8931-4326D2EAEDC5}">
      <dgm:prSet/>
      <dgm:spPr/>
      <dgm:t>
        <a:bodyPr/>
        <a:lstStyle/>
        <a:p>
          <a:pPr>
            <a:defRPr cap="all"/>
          </a:pPr>
          <a:r>
            <a:rPr lang="en-US"/>
            <a:t>Assistive technology delays institutionalisation (Boyapati, 2025).</a:t>
          </a:r>
        </a:p>
      </dgm:t>
    </dgm:pt>
    <dgm:pt modelId="{113BEA43-8095-47EA-BE5C-5BCF99EEAFE0}" type="parTrans" cxnId="{2D6AFDB7-7D4D-4FAC-9549-082172EC15BB}">
      <dgm:prSet/>
      <dgm:spPr/>
      <dgm:t>
        <a:bodyPr/>
        <a:lstStyle/>
        <a:p>
          <a:endParaRPr lang="en-US"/>
        </a:p>
      </dgm:t>
    </dgm:pt>
    <dgm:pt modelId="{8DDF9DBB-88B2-40EC-9571-37401C44B9D8}" type="sibTrans" cxnId="{2D6AFDB7-7D4D-4FAC-9549-082172EC15BB}">
      <dgm:prSet/>
      <dgm:spPr/>
      <dgm:t>
        <a:bodyPr/>
        <a:lstStyle/>
        <a:p>
          <a:endParaRPr lang="en-US"/>
        </a:p>
      </dgm:t>
    </dgm:pt>
    <dgm:pt modelId="{D619B41E-24A9-463D-ACA2-3786E1F2735F}">
      <dgm:prSet/>
      <dgm:spPr/>
      <dgm:t>
        <a:bodyPr/>
        <a:lstStyle/>
        <a:p>
          <a:pPr>
            <a:defRPr cap="all"/>
          </a:pPr>
          <a:r>
            <a:rPr lang="en-US"/>
            <a:t>Ethical debate around consent and monitoring.</a:t>
          </a:r>
        </a:p>
      </dgm:t>
    </dgm:pt>
    <dgm:pt modelId="{483FF9B5-32A5-423E-913E-D105D46B19EF}" type="parTrans" cxnId="{B9311E66-EA36-44B0-BF9F-3B2B1A7AE27A}">
      <dgm:prSet/>
      <dgm:spPr/>
      <dgm:t>
        <a:bodyPr/>
        <a:lstStyle/>
        <a:p>
          <a:endParaRPr lang="en-US"/>
        </a:p>
      </dgm:t>
    </dgm:pt>
    <dgm:pt modelId="{78C3E271-C3F2-42EF-90CE-2F0E6AFFAD0B}" type="sibTrans" cxnId="{B9311E66-EA36-44B0-BF9F-3B2B1A7AE27A}">
      <dgm:prSet/>
      <dgm:spPr/>
      <dgm:t>
        <a:bodyPr/>
        <a:lstStyle/>
        <a:p>
          <a:endParaRPr lang="en-US"/>
        </a:p>
      </dgm:t>
    </dgm:pt>
    <dgm:pt modelId="{6F74564D-65BA-4B6D-A4DD-AA18810E6404}" type="pres">
      <dgm:prSet presAssocID="{D98DF9F9-E839-4E68-9B13-11FF8BB7BC44}" presName="root" presStyleCnt="0">
        <dgm:presLayoutVars>
          <dgm:dir/>
          <dgm:resizeHandles val="exact"/>
        </dgm:presLayoutVars>
      </dgm:prSet>
      <dgm:spPr/>
    </dgm:pt>
    <dgm:pt modelId="{2C8B8F23-5765-4CBE-A0E0-3BA5F4BA2A70}" type="pres">
      <dgm:prSet presAssocID="{1D16FBEF-66BF-40C3-BD8D-DCB91A0A5000}" presName="compNode" presStyleCnt="0"/>
      <dgm:spPr/>
    </dgm:pt>
    <dgm:pt modelId="{AF234CF9-E83D-4F40-A530-C9FA807A4FE3}" type="pres">
      <dgm:prSet presAssocID="{1D16FBEF-66BF-40C3-BD8D-DCB91A0A5000}" presName="iconBgRect" presStyleLbl="bgShp" presStyleIdx="0" presStyleCnt="3"/>
      <dgm:spPr>
        <a:prstGeom prst="round2DiagRect">
          <a:avLst>
            <a:gd name="adj1" fmla="val 29727"/>
            <a:gd name="adj2" fmla="val 0"/>
          </a:avLst>
        </a:prstGeom>
      </dgm:spPr>
    </dgm:pt>
    <dgm:pt modelId="{D5F839AD-F497-4BB2-BE8F-33C109603472}" type="pres">
      <dgm:prSet presAssocID="{1D16FBEF-66BF-40C3-BD8D-DCB91A0A500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p with pin"/>
        </a:ext>
      </dgm:extLst>
    </dgm:pt>
    <dgm:pt modelId="{84328F8F-B7D3-40A9-A092-C942CADA1E3D}" type="pres">
      <dgm:prSet presAssocID="{1D16FBEF-66BF-40C3-BD8D-DCB91A0A5000}" presName="spaceRect" presStyleCnt="0"/>
      <dgm:spPr/>
    </dgm:pt>
    <dgm:pt modelId="{1E9FDE42-C017-4F11-BB5E-A6D154E97FED}" type="pres">
      <dgm:prSet presAssocID="{1D16FBEF-66BF-40C3-BD8D-DCB91A0A5000}" presName="textRect" presStyleLbl="revTx" presStyleIdx="0" presStyleCnt="3">
        <dgm:presLayoutVars>
          <dgm:chMax val="1"/>
          <dgm:chPref val="1"/>
        </dgm:presLayoutVars>
      </dgm:prSet>
      <dgm:spPr/>
    </dgm:pt>
    <dgm:pt modelId="{133C5EFB-3567-4B68-ADAB-B01EACB7DC9F}" type="pres">
      <dgm:prSet presAssocID="{EB8E0393-D2B9-4754-9442-233F15A1C011}" presName="sibTrans" presStyleCnt="0"/>
      <dgm:spPr/>
    </dgm:pt>
    <dgm:pt modelId="{D389F071-AAF6-4BE4-8C98-DFAC6A0C9C96}" type="pres">
      <dgm:prSet presAssocID="{CC21F6C6-EC2D-4708-8931-4326D2EAEDC5}" presName="compNode" presStyleCnt="0"/>
      <dgm:spPr/>
    </dgm:pt>
    <dgm:pt modelId="{761A8709-6782-4C4D-ACB7-331227C7BFBF}" type="pres">
      <dgm:prSet presAssocID="{CC21F6C6-EC2D-4708-8931-4326D2EAEDC5}" presName="iconBgRect" presStyleLbl="bgShp" presStyleIdx="1" presStyleCnt="3"/>
      <dgm:spPr>
        <a:prstGeom prst="round2DiagRect">
          <a:avLst>
            <a:gd name="adj1" fmla="val 29727"/>
            <a:gd name="adj2" fmla="val 0"/>
          </a:avLst>
        </a:prstGeom>
      </dgm:spPr>
    </dgm:pt>
    <dgm:pt modelId="{D34733BB-3C64-4C4F-8BA7-4E01B157024D}" type="pres">
      <dgm:prSet presAssocID="{CC21F6C6-EC2D-4708-8931-4326D2EAEDC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mbulance"/>
        </a:ext>
      </dgm:extLst>
    </dgm:pt>
    <dgm:pt modelId="{4225454E-9E45-49D2-B9E7-54DC60605543}" type="pres">
      <dgm:prSet presAssocID="{CC21F6C6-EC2D-4708-8931-4326D2EAEDC5}" presName="spaceRect" presStyleCnt="0"/>
      <dgm:spPr/>
    </dgm:pt>
    <dgm:pt modelId="{5DEC9F3C-2162-4B38-9382-8F2F34D39D7D}" type="pres">
      <dgm:prSet presAssocID="{CC21F6C6-EC2D-4708-8931-4326D2EAEDC5}" presName="textRect" presStyleLbl="revTx" presStyleIdx="1" presStyleCnt="3">
        <dgm:presLayoutVars>
          <dgm:chMax val="1"/>
          <dgm:chPref val="1"/>
        </dgm:presLayoutVars>
      </dgm:prSet>
      <dgm:spPr/>
    </dgm:pt>
    <dgm:pt modelId="{9E749F43-5686-4A6C-8D98-98883E77DFFA}" type="pres">
      <dgm:prSet presAssocID="{8DDF9DBB-88B2-40EC-9571-37401C44B9D8}" presName="sibTrans" presStyleCnt="0"/>
      <dgm:spPr/>
    </dgm:pt>
    <dgm:pt modelId="{9D4143D8-2786-4C3E-B53C-623BB2127BA5}" type="pres">
      <dgm:prSet presAssocID="{D619B41E-24A9-463D-ACA2-3786E1F2735F}" presName="compNode" presStyleCnt="0"/>
      <dgm:spPr/>
    </dgm:pt>
    <dgm:pt modelId="{B78ECB24-3D2D-411A-82C6-11D80C0BDA68}" type="pres">
      <dgm:prSet presAssocID="{D619B41E-24A9-463D-ACA2-3786E1F2735F}" presName="iconBgRect" presStyleLbl="bgShp" presStyleIdx="2" presStyleCnt="3"/>
      <dgm:spPr>
        <a:prstGeom prst="round2DiagRect">
          <a:avLst>
            <a:gd name="adj1" fmla="val 29727"/>
            <a:gd name="adj2" fmla="val 0"/>
          </a:avLst>
        </a:prstGeom>
      </dgm:spPr>
    </dgm:pt>
    <dgm:pt modelId="{C4D8DDFB-3C07-4650-8369-F3B436DACDC0}" type="pres">
      <dgm:prSet presAssocID="{D619B41E-24A9-463D-ACA2-3786E1F2735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774137BD-DCE2-43D9-84A5-B5E5342AF35A}" type="pres">
      <dgm:prSet presAssocID="{D619B41E-24A9-463D-ACA2-3786E1F2735F}" presName="spaceRect" presStyleCnt="0"/>
      <dgm:spPr/>
    </dgm:pt>
    <dgm:pt modelId="{159F5D6E-C0EF-451C-AC8C-B0D8B223D703}" type="pres">
      <dgm:prSet presAssocID="{D619B41E-24A9-463D-ACA2-3786E1F2735F}" presName="textRect" presStyleLbl="revTx" presStyleIdx="2" presStyleCnt="3">
        <dgm:presLayoutVars>
          <dgm:chMax val="1"/>
          <dgm:chPref val="1"/>
        </dgm:presLayoutVars>
      </dgm:prSet>
      <dgm:spPr/>
    </dgm:pt>
  </dgm:ptLst>
  <dgm:cxnLst>
    <dgm:cxn modelId="{DC49CC60-1667-4B39-B437-11773BA8666F}" type="presOf" srcId="{CC21F6C6-EC2D-4708-8931-4326D2EAEDC5}" destId="{5DEC9F3C-2162-4B38-9382-8F2F34D39D7D}" srcOrd="0" destOrd="0" presId="urn:microsoft.com/office/officeart/2018/5/layout/IconLeafLabelList"/>
    <dgm:cxn modelId="{F3166465-7C05-4B56-A815-6277C40C4EFE}" type="presOf" srcId="{1D16FBEF-66BF-40C3-BD8D-DCB91A0A5000}" destId="{1E9FDE42-C017-4F11-BB5E-A6D154E97FED}" srcOrd="0" destOrd="0" presId="urn:microsoft.com/office/officeart/2018/5/layout/IconLeafLabelList"/>
    <dgm:cxn modelId="{B9311E66-EA36-44B0-BF9F-3B2B1A7AE27A}" srcId="{D98DF9F9-E839-4E68-9B13-11FF8BB7BC44}" destId="{D619B41E-24A9-463D-ACA2-3786E1F2735F}" srcOrd="2" destOrd="0" parTransId="{483FF9B5-32A5-423E-913E-D105D46B19EF}" sibTransId="{78C3E271-C3F2-42EF-90CE-2F0E6AFFAD0B}"/>
    <dgm:cxn modelId="{58053E89-5155-49FC-A4B7-F609EDDAE938}" srcId="{D98DF9F9-E839-4E68-9B13-11FF8BB7BC44}" destId="{1D16FBEF-66BF-40C3-BD8D-DCB91A0A5000}" srcOrd="0" destOrd="0" parTransId="{CDF32F7A-AA1D-4738-97E9-C86FF9309C9D}" sibTransId="{EB8E0393-D2B9-4754-9442-233F15A1C011}"/>
    <dgm:cxn modelId="{2D6AFDB7-7D4D-4FAC-9549-082172EC15BB}" srcId="{D98DF9F9-E839-4E68-9B13-11FF8BB7BC44}" destId="{CC21F6C6-EC2D-4708-8931-4326D2EAEDC5}" srcOrd="1" destOrd="0" parTransId="{113BEA43-8095-47EA-BE5C-5BCF99EEAFE0}" sibTransId="{8DDF9DBB-88B2-40EC-9571-37401C44B9D8}"/>
    <dgm:cxn modelId="{419831BE-1B93-4E93-AAD8-03ABC970A4BC}" type="presOf" srcId="{D619B41E-24A9-463D-ACA2-3786E1F2735F}" destId="{159F5D6E-C0EF-451C-AC8C-B0D8B223D703}" srcOrd="0" destOrd="0" presId="urn:microsoft.com/office/officeart/2018/5/layout/IconLeafLabelList"/>
    <dgm:cxn modelId="{FC074CF4-FDD7-4DAA-8B7D-D639EFBF9C9C}" type="presOf" srcId="{D98DF9F9-E839-4E68-9B13-11FF8BB7BC44}" destId="{6F74564D-65BA-4B6D-A4DD-AA18810E6404}" srcOrd="0" destOrd="0" presId="urn:microsoft.com/office/officeart/2018/5/layout/IconLeafLabelList"/>
    <dgm:cxn modelId="{E37FFE48-B29E-40F0-8CC3-74501477E189}" type="presParOf" srcId="{6F74564D-65BA-4B6D-A4DD-AA18810E6404}" destId="{2C8B8F23-5765-4CBE-A0E0-3BA5F4BA2A70}" srcOrd="0" destOrd="0" presId="urn:microsoft.com/office/officeart/2018/5/layout/IconLeafLabelList"/>
    <dgm:cxn modelId="{FA805F51-6E9E-41EC-9055-17391FC0B1E9}" type="presParOf" srcId="{2C8B8F23-5765-4CBE-A0E0-3BA5F4BA2A70}" destId="{AF234CF9-E83D-4F40-A530-C9FA807A4FE3}" srcOrd="0" destOrd="0" presId="urn:microsoft.com/office/officeart/2018/5/layout/IconLeafLabelList"/>
    <dgm:cxn modelId="{E2CF43CF-BFAA-4D2D-8032-2A922ECBF7A2}" type="presParOf" srcId="{2C8B8F23-5765-4CBE-A0E0-3BA5F4BA2A70}" destId="{D5F839AD-F497-4BB2-BE8F-33C109603472}" srcOrd="1" destOrd="0" presId="urn:microsoft.com/office/officeart/2018/5/layout/IconLeafLabelList"/>
    <dgm:cxn modelId="{9A33B409-8836-4603-BE2B-E2A4CCCF3C84}" type="presParOf" srcId="{2C8B8F23-5765-4CBE-A0E0-3BA5F4BA2A70}" destId="{84328F8F-B7D3-40A9-A092-C942CADA1E3D}" srcOrd="2" destOrd="0" presId="urn:microsoft.com/office/officeart/2018/5/layout/IconLeafLabelList"/>
    <dgm:cxn modelId="{52C76A0B-9F3B-4AD5-90CC-58EEAA96B4DE}" type="presParOf" srcId="{2C8B8F23-5765-4CBE-A0E0-3BA5F4BA2A70}" destId="{1E9FDE42-C017-4F11-BB5E-A6D154E97FED}" srcOrd="3" destOrd="0" presId="urn:microsoft.com/office/officeart/2018/5/layout/IconLeafLabelList"/>
    <dgm:cxn modelId="{5212E252-1C08-460F-B09B-A1E736C56255}" type="presParOf" srcId="{6F74564D-65BA-4B6D-A4DD-AA18810E6404}" destId="{133C5EFB-3567-4B68-ADAB-B01EACB7DC9F}" srcOrd="1" destOrd="0" presId="urn:microsoft.com/office/officeart/2018/5/layout/IconLeafLabelList"/>
    <dgm:cxn modelId="{F1680CAE-95DD-4742-80CD-B0E4FC8FCC9C}" type="presParOf" srcId="{6F74564D-65BA-4B6D-A4DD-AA18810E6404}" destId="{D389F071-AAF6-4BE4-8C98-DFAC6A0C9C96}" srcOrd="2" destOrd="0" presId="urn:microsoft.com/office/officeart/2018/5/layout/IconLeafLabelList"/>
    <dgm:cxn modelId="{42E1073C-28E8-4F1D-9B9C-AA2EA258B77E}" type="presParOf" srcId="{D389F071-AAF6-4BE4-8C98-DFAC6A0C9C96}" destId="{761A8709-6782-4C4D-ACB7-331227C7BFBF}" srcOrd="0" destOrd="0" presId="urn:microsoft.com/office/officeart/2018/5/layout/IconLeafLabelList"/>
    <dgm:cxn modelId="{03737896-DAC1-4CD3-AB8C-3CAE51F42995}" type="presParOf" srcId="{D389F071-AAF6-4BE4-8C98-DFAC6A0C9C96}" destId="{D34733BB-3C64-4C4F-8BA7-4E01B157024D}" srcOrd="1" destOrd="0" presId="urn:microsoft.com/office/officeart/2018/5/layout/IconLeafLabelList"/>
    <dgm:cxn modelId="{B17CF705-E431-47B2-A74F-54ABA320EED2}" type="presParOf" srcId="{D389F071-AAF6-4BE4-8C98-DFAC6A0C9C96}" destId="{4225454E-9E45-49D2-B9E7-54DC60605543}" srcOrd="2" destOrd="0" presId="urn:microsoft.com/office/officeart/2018/5/layout/IconLeafLabelList"/>
    <dgm:cxn modelId="{E866BCF0-A71C-4E0A-BF06-70B8C81A51A5}" type="presParOf" srcId="{D389F071-AAF6-4BE4-8C98-DFAC6A0C9C96}" destId="{5DEC9F3C-2162-4B38-9382-8F2F34D39D7D}" srcOrd="3" destOrd="0" presId="urn:microsoft.com/office/officeart/2018/5/layout/IconLeafLabelList"/>
    <dgm:cxn modelId="{4DD49622-E1CA-4881-B71C-AB788502C1F7}" type="presParOf" srcId="{6F74564D-65BA-4B6D-A4DD-AA18810E6404}" destId="{9E749F43-5686-4A6C-8D98-98883E77DFFA}" srcOrd="3" destOrd="0" presId="urn:microsoft.com/office/officeart/2018/5/layout/IconLeafLabelList"/>
    <dgm:cxn modelId="{B20AC225-E4E0-40DF-8BEE-A81D01BDDB2F}" type="presParOf" srcId="{6F74564D-65BA-4B6D-A4DD-AA18810E6404}" destId="{9D4143D8-2786-4C3E-B53C-623BB2127BA5}" srcOrd="4" destOrd="0" presId="urn:microsoft.com/office/officeart/2018/5/layout/IconLeafLabelList"/>
    <dgm:cxn modelId="{F47DBF64-78DE-4C2E-9891-43FF07D49026}" type="presParOf" srcId="{9D4143D8-2786-4C3E-B53C-623BB2127BA5}" destId="{B78ECB24-3D2D-411A-82C6-11D80C0BDA68}" srcOrd="0" destOrd="0" presId="urn:microsoft.com/office/officeart/2018/5/layout/IconLeafLabelList"/>
    <dgm:cxn modelId="{C5B9F326-68E1-4548-8A64-0EC141210A02}" type="presParOf" srcId="{9D4143D8-2786-4C3E-B53C-623BB2127BA5}" destId="{C4D8DDFB-3C07-4650-8369-F3B436DACDC0}" srcOrd="1" destOrd="0" presId="urn:microsoft.com/office/officeart/2018/5/layout/IconLeafLabelList"/>
    <dgm:cxn modelId="{CCEE7EBA-81D0-434B-A2E1-8D7390EB285C}" type="presParOf" srcId="{9D4143D8-2786-4C3E-B53C-623BB2127BA5}" destId="{774137BD-DCE2-43D9-84A5-B5E5342AF35A}" srcOrd="2" destOrd="0" presId="urn:microsoft.com/office/officeart/2018/5/layout/IconLeafLabelList"/>
    <dgm:cxn modelId="{23BD6A2A-88CF-4E61-9D0D-80AE10D0B6B0}" type="presParOf" srcId="{9D4143D8-2786-4C3E-B53C-623BB2127BA5}" destId="{159F5D6E-C0EF-451C-AC8C-B0D8B223D703}" srcOrd="3" destOrd="0" presId="urn:microsoft.com/office/officeart/2018/5/layout/IconLeaf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3D610A61-DD1A-46DA-B68B-8DFD55BB95B3}"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5466BB3C-11E0-4B3C-B533-F917AA91AF51}">
      <dgm:prSet/>
      <dgm:spPr/>
      <dgm:t>
        <a:bodyPr/>
        <a:lstStyle/>
        <a:p>
          <a:r>
            <a:rPr lang="en-US"/>
            <a:t>Increase funding for community prevention services (Mbata et al., 2024).</a:t>
          </a:r>
        </a:p>
      </dgm:t>
    </dgm:pt>
    <dgm:pt modelId="{D9056A0C-F419-4C31-AC4F-92C796FE7FA4}" type="parTrans" cxnId="{886301AA-CF07-4A4A-89C3-603BD31C012C}">
      <dgm:prSet/>
      <dgm:spPr/>
      <dgm:t>
        <a:bodyPr/>
        <a:lstStyle/>
        <a:p>
          <a:endParaRPr lang="en-US"/>
        </a:p>
      </dgm:t>
    </dgm:pt>
    <dgm:pt modelId="{DB0A8338-31C4-4C18-9D72-EA686DE135B1}" type="sibTrans" cxnId="{886301AA-CF07-4A4A-89C3-603BD31C012C}">
      <dgm:prSet/>
      <dgm:spPr/>
      <dgm:t>
        <a:bodyPr/>
        <a:lstStyle/>
        <a:p>
          <a:endParaRPr lang="en-US"/>
        </a:p>
      </dgm:t>
    </dgm:pt>
    <dgm:pt modelId="{CCC91D6B-86D9-4895-85C1-D144C13F181A}">
      <dgm:prSet/>
      <dgm:spPr/>
      <dgm:t>
        <a:bodyPr/>
        <a:lstStyle/>
        <a:p>
          <a:r>
            <a:rPr lang="en-US"/>
            <a:t>Expand workforce training in person-centred care.</a:t>
          </a:r>
        </a:p>
      </dgm:t>
    </dgm:pt>
    <dgm:pt modelId="{0AFA0F25-6068-4D91-95AC-C98854CF96CD}" type="parTrans" cxnId="{1C0FDC6F-D364-4470-9546-08D77CD15E66}">
      <dgm:prSet/>
      <dgm:spPr/>
      <dgm:t>
        <a:bodyPr/>
        <a:lstStyle/>
        <a:p>
          <a:endParaRPr lang="en-US"/>
        </a:p>
      </dgm:t>
    </dgm:pt>
    <dgm:pt modelId="{7CB06C07-1DA0-47CE-8E5A-283A51CB876D}" type="sibTrans" cxnId="{1C0FDC6F-D364-4470-9546-08D77CD15E66}">
      <dgm:prSet/>
      <dgm:spPr/>
      <dgm:t>
        <a:bodyPr/>
        <a:lstStyle/>
        <a:p>
          <a:endParaRPr lang="en-US"/>
        </a:p>
      </dgm:t>
    </dgm:pt>
    <dgm:pt modelId="{65C0DB79-FC0D-4072-A59A-CBD451DE474B}">
      <dgm:prSet/>
      <dgm:spPr/>
      <dgm:t>
        <a:bodyPr/>
        <a:lstStyle/>
        <a:p>
          <a:r>
            <a:rPr lang="en-US"/>
            <a:t>Improve digital inclusion programmes.</a:t>
          </a:r>
        </a:p>
      </dgm:t>
    </dgm:pt>
    <dgm:pt modelId="{096BE5DD-0DE4-4639-8D4E-BF5FEEE30F9D}" type="parTrans" cxnId="{7D42D7F0-66BF-4EB2-9E4D-BEA5159B38A3}">
      <dgm:prSet/>
      <dgm:spPr/>
      <dgm:t>
        <a:bodyPr/>
        <a:lstStyle/>
        <a:p>
          <a:endParaRPr lang="en-US"/>
        </a:p>
      </dgm:t>
    </dgm:pt>
    <dgm:pt modelId="{2780092F-D290-4C07-B13F-FEE3B4B8372C}" type="sibTrans" cxnId="{7D42D7F0-66BF-4EB2-9E4D-BEA5159B38A3}">
      <dgm:prSet/>
      <dgm:spPr/>
      <dgm:t>
        <a:bodyPr/>
        <a:lstStyle/>
        <a:p>
          <a:endParaRPr lang="en-US"/>
        </a:p>
      </dgm:t>
    </dgm:pt>
    <dgm:pt modelId="{6EEB3414-DF82-4B8B-8DD3-CF36911F72CD}">
      <dgm:prSet/>
      <dgm:spPr/>
      <dgm:t>
        <a:bodyPr/>
        <a:lstStyle/>
        <a:p>
          <a:r>
            <a:rPr lang="en-US"/>
            <a:t>Strengthen integration between health and social care.</a:t>
          </a:r>
        </a:p>
      </dgm:t>
    </dgm:pt>
    <dgm:pt modelId="{4F51609D-FCF3-4C96-A96F-A35E2F4DC594}" type="parTrans" cxnId="{B702E600-6FFE-45B4-8A2D-12362619AAD9}">
      <dgm:prSet/>
      <dgm:spPr/>
      <dgm:t>
        <a:bodyPr/>
        <a:lstStyle/>
        <a:p>
          <a:endParaRPr lang="en-US"/>
        </a:p>
      </dgm:t>
    </dgm:pt>
    <dgm:pt modelId="{2289809D-7B20-4A21-8723-3739BC0DEE79}" type="sibTrans" cxnId="{B702E600-6FFE-45B4-8A2D-12362619AAD9}">
      <dgm:prSet/>
      <dgm:spPr/>
      <dgm:t>
        <a:bodyPr/>
        <a:lstStyle/>
        <a:p>
          <a:endParaRPr lang="en-US"/>
        </a:p>
      </dgm:t>
    </dgm:pt>
    <dgm:pt modelId="{ED27447F-BF5A-4D8F-853B-4D251737540B}">
      <dgm:prSet/>
      <dgm:spPr/>
      <dgm:t>
        <a:bodyPr/>
        <a:lstStyle/>
        <a:p>
          <a:r>
            <a:rPr lang="en-US"/>
            <a:t>Policy focus on preventative ageing strategies.</a:t>
          </a:r>
        </a:p>
      </dgm:t>
    </dgm:pt>
    <dgm:pt modelId="{502348EA-0E0B-4743-B109-AB117E99B5A9}" type="parTrans" cxnId="{135833F6-1CE2-4076-AA48-1FE586DBD955}">
      <dgm:prSet/>
      <dgm:spPr/>
      <dgm:t>
        <a:bodyPr/>
        <a:lstStyle/>
        <a:p>
          <a:endParaRPr lang="en-US"/>
        </a:p>
      </dgm:t>
    </dgm:pt>
    <dgm:pt modelId="{2DD6F14B-C78C-49E3-A6AD-8286A4E762DE}" type="sibTrans" cxnId="{135833F6-1CE2-4076-AA48-1FE586DBD955}">
      <dgm:prSet/>
      <dgm:spPr/>
      <dgm:t>
        <a:bodyPr/>
        <a:lstStyle/>
        <a:p>
          <a:endParaRPr lang="en-US"/>
        </a:p>
      </dgm:t>
    </dgm:pt>
    <dgm:pt modelId="{69193037-6761-4D4F-ABE0-3C9F8CC16785}" type="pres">
      <dgm:prSet presAssocID="{3D610A61-DD1A-46DA-B68B-8DFD55BB95B3}" presName="vert0" presStyleCnt="0">
        <dgm:presLayoutVars>
          <dgm:dir/>
          <dgm:animOne val="branch"/>
          <dgm:animLvl val="lvl"/>
        </dgm:presLayoutVars>
      </dgm:prSet>
      <dgm:spPr/>
    </dgm:pt>
    <dgm:pt modelId="{D9E45458-0826-4F0E-B1C6-49BE00432D40}" type="pres">
      <dgm:prSet presAssocID="{5466BB3C-11E0-4B3C-B533-F917AA91AF51}" presName="thickLine" presStyleLbl="alignNode1" presStyleIdx="0" presStyleCnt="5"/>
      <dgm:spPr/>
    </dgm:pt>
    <dgm:pt modelId="{06736F33-B904-42F3-AFBA-E276DE5CFBEF}" type="pres">
      <dgm:prSet presAssocID="{5466BB3C-11E0-4B3C-B533-F917AA91AF51}" presName="horz1" presStyleCnt="0"/>
      <dgm:spPr/>
    </dgm:pt>
    <dgm:pt modelId="{F1A6E1E2-67CB-490B-AFE8-92A5E599F81A}" type="pres">
      <dgm:prSet presAssocID="{5466BB3C-11E0-4B3C-B533-F917AA91AF51}" presName="tx1" presStyleLbl="revTx" presStyleIdx="0" presStyleCnt="5"/>
      <dgm:spPr/>
    </dgm:pt>
    <dgm:pt modelId="{A3DB2450-C238-4C5A-90BF-C45E7F775A2B}" type="pres">
      <dgm:prSet presAssocID="{5466BB3C-11E0-4B3C-B533-F917AA91AF51}" presName="vert1" presStyleCnt="0"/>
      <dgm:spPr/>
    </dgm:pt>
    <dgm:pt modelId="{1E6F7DD2-7988-42C2-B566-0620D6707A79}" type="pres">
      <dgm:prSet presAssocID="{CCC91D6B-86D9-4895-85C1-D144C13F181A}" presName="thickLine" presStyleLbl="alignNode1" presStyleIdx="1" presStyleCnt="5"/>
      <dgm:spPr/>
    </dgm:pt>
    <dgm:pt modelId="{7179BA61-2919-4F1C-AA32-7EF4467091D0}" type="pres">
      <dgm:prSet presAssocID="{CCC91D6B-86D9-4895-85C1-D144C13F181A}" presName="horz1" presStyleCnt="0"/>
      <dgm:spPr/>
    </dgm:pt>
    <dgm:pt modelId="{7DAE2B40-AD64-464E-9719-E8977677EBD1}" type="pres">
      <dgm:prSet presAssocID="{CCC91D6B-86D9-4895-85C1-D144C13F181A}" presName="tx1" presStyleLbl="revTx" presStyleIdx="1" presStyleCnt="5"/>
      <dgm:spPr/>
    </dgm:pt>
    <dgm:pt modelId="{BEA30DD4-8609-43C9-BC43-8BECA95690F1}" type="pres">
      <dgm:prSet presAssocID="{CCC91D6B-86D9-4895-85C1-D144C13F181A}" presName="vert1" presStyleCnt="0"/>
      <dgm:spPr/>
    </dgm:pt>
    <dgm:pt modelId="{DD522B75-7C3F-440A-8870-0252B55A2F3A}" type="pres">
      <dgm:prSet presAssocID="{65C0DB79-FC0D-4072-A59A-CBD451DE474B}" presName="thickLine" presStyleLbl="alignNode1" presStyleIdx="2" presStyleCnt="5"/>
      <dgm:spPr/>
    </dgm:pt>
    <dgm:pt modelId="{2D2867B7-FAD9-4841-B1ED-305AC03D2414}" type="pres">
      <dgm:prSet presAssocID="{65C0DB79-FC0D-4072-A59A-CBD451DE474B}" presName="horz1" presStyleCnt="0"/>
      <dgm:spPr/>
    </dgm:pt>
    <dgm:pt modelId="{E4C9F4A6-376D-4F0D-A63E-C9627E273C98}" type="pres">
      <dgm:prSet presAssocID="{65C0DB79-FC0D-4072-A59A-CBD451DE474B}" presName="tx1" presStyleLbl="revTx" presStyleIdx="2" presStyleCnt="5"/>
      <dgm:spPr/>
    </dgm:pt>
    <dgm:pt modelId="{2DAAEECD-FD51-41A6-AB07-F2B46FED9ACB}" type="pres">
      <dgm:prSet presAssocID="{65C0DB79-FC0D-4072-A59A-CBD451DE474B}" presName="vert1" presStyleCnt="0"/>
      <dgm:spPr/>
    </dgm:pt>
    <dgm:pt modelId="{111C093F-5EAD-4E90-95DB-A4F90311155C}" type="pres">
      <dgm:prSet presAssocID="{6EEB3414-DF82-4B8B-8DD3-CF36911F72CD}" presName="thickLine" presStyleLbl="alignNode1" presStyleIdx="3" presStyleCnt="5"/>
      <dgm:spPr/>
    </dgm:pt>
    <dgm:pt modelId="{EBF35E1F-7720-40F7-BAF6-9FBB1CAE13EC}" type="pres">
      <dgm:prSet presAssocID="{6EEB3414-DF82-4B8B-8DD3-CF36911F72CD}" presName="horz1" presStyleCnt="0"/>
      <dgm:spPr/>
    </dgm:pt>
    <dgm:pt modelId="{DF6F9FDA-5927-4365-809A-5905DF23CADC}" type="pres">
      <dgm:prSet presAssocID="{6EEB3414-DF82-4B8B-8DD3-CF36911F72CD}" presName="tx1" presStyleLbl="revTx" presStyleIdx="3" presStyleCnt="5"/>
      <dgm:spPr/>
    </dgm:pt>
    <dgm:pt modelId="{95358181-839D-4375-806E-9BBDC317C416}" type="pres">
      <dgm:prSet presAssocID="{6EEB3414-DF82-4B8B-8DD3-CF36911F72CD}" presName="vert1" presStyleCnt="0"/>
      <dgm:spPr/>
    </dgm:pt>
    <dgm:pt modelId="{8658F3DD-67B5-4B88-A17D-8B47328399BB}" type="pres">
      <dgm:prSet presAssocID="{ED27447F-BF5A-4D8F-853B-4D251737540B}" presName="thickLine" presStyleLbl="alignNode1" presStyleIdx="4" presStyleCnt="5"/>
      <dgm:spPr/>
    </dgm:pt>
    <dgm:pt modelId="{CD064C76-35B7-4447-A49D-F351A9680086}" type="pres">
      <dgm:prSet presAssocID="{ED27447F-BF5A-4D8F-853B-4D251737540B}" presName="horz1" presStyleCnt="0"/>
      <dgm:spPr/>
    </dgm:pt>
    <dgm:pt modelId="{633944A0-AE2D-424F-A763-B3858E181C9E}" type="pres">
      <dgm:prSet presAssocID="{ED27447F-BF5A-4D8F-853B-4D251737540B}" presName="tx1" presStyleLbl="revTx" presStyleIdx="4" presStyleCnt="5"/>
      <dgm:spPr/>
    </dgm:pt>
    <dgm:pt modelId="{553904C4-F2DB-4F3B-AD23-468136199F59}" type="pres">
      <dgm:prSet presAssocID="{ED27447F-BF5A-4D8F-853B-4D251737540B}" presName="vert1" presStyleCnt="0"/>
      <dgm:spPr/>
    </dgm:pt>
  </dgm:ptLst>
  <dgm:cxnLst>
    <dgm:cxn modelId="{B702E600-6FFE-45B4-8A2D-12362619AAD9}" srcId="{3D610A61-DD1A-46DA-B68B-8DFD55BB95B3}" destId="{6EEB3414-DF82-4B8B-8DD3-CF36911F72CD}" srcOrd="3" destOrd="0" parTransId="{4F51609D-FCF3-4C96-A96F-A35E2F4DC594}" sibTransId="{2289809D-7B20-4A21-8723-3739BC0DEE79}"/>
    <dgm:cxn modelId="{A581A614-3D63-4192-A96C-1922E5668A55}" type="presOf" srcId="{ED27447F-BF5A-4D8F-853B-4D251737540B}" destId="{633944A0-AE2D-424F-A763-B3858E181C9E}" srcOrd="0" destOrd="0" presId="urn:microsoft.com/office/officeart/2008/layout/LinedList"/>
    <dgm:cxn modelId="{99304A19-2DFF-457B-8A2B-CA8B6470117B}" type="presOf" srcId="{CCC91D6B-86D9-4895-85C1-D144C13F181A}" destId="{7DAE2B40-AD64-464E-9719-E8977677EBD1}" srcOrd="0" destOrd="0" presId="urn:microsoft.com/office/officeart/2008/layout/LinedList"/>
    <dgm:cxn modelId="{223D602A-2866-4520-84C1-77D2D4726D31}" type="presOf" srcId="{5466BB3C-11E0-4B3C-B533-F917AA91AF51}" destId="{F1A6E1E2-67CB-490B-AFE8-92A5E599F81A}" srcOrd="0" destOrd="0" presId="urn:microsoft.com/office/officeart/2008/layout/LinedList"/>
    <dgm:cxn modelId="{6A9AEB4C-0673-4084-80F6-361EBF9512B4}" type="presOf" srcId="{65C0DB79-FC0D-4072-A59A-CBD451DE474B}" destId="{E4C9F4A6-376D-4F0D-A63E-C9627E273C98}" srcOrd="0" destOrd="0" presId="urn:microsoft.com/office/officeart/2008/layout/LinedList"/>
    <dgm:cxn modelId="{1C0FDC6F-D364-4470-9546-08D77CD15E66}" srcId="{3D610A61-DD1A-46DA-B68B-8DFD55BB95B3}" destId="{CCC91D6B-86D9-4895-85C1-D144C13F181A}" srcOrd="1" destOrd="0" parTransId="{0AFA0F25-6068-4D91-95AC-C98854CF96CD}" sibTransId="{7CB06C07-1DA0-47CE-8E5A-283A51CB876D}"/>
    <dgm:cxn modelId="{886301AA-CF07-4A4A-89C3-603BD31C012C}" srcId="{3D610A61-DD1A-46DA-B68B-8DFD55BB95B3}" destId="{5466BB3C-11E0-4B3C-B533-F917AA91AF51}" srcOrd="0" destOrd="0" parTransId="{D9056A0C-F419-4C31-AC4F-92C796FE7FA4}" sibTransId="{DB0A8338-31C4-4C18-9D72-EA686DE135B1}"/>
    <dgm:cxn modelId="{F53096E8-20B6-4A7D-BD06-ADAA3880025E}" type="presOf" srcId="{3D610A61-DD1A-46DA-B68B-8DFD55BB95B3}" destId="{69193037-6761-4D4F-ABE0-3C9F8CC16785}" srcOrd="0" destOrd="0" presId="urn:microsoft.com/office/officeart/2008/layout/LinedList"/>
    <dgm:cxn modelId="{7D42D7F0-66BF-4EB2-9E4D-BEA5159B38A3}" srcId="{3D610A61-DD1A-46DA-B68B-8DFD55BB95B3}" destId="{65C0DB79-FC0D-4072-A59A-CBD451DE474B}" srcOrd="2" destOrd="0" parTransId="{096BE5DD-0DE4-4639-8D4E-BF5FEEE30F9D}" sibTransId="{2780092F-D290-4C07-B13F-FEE3B4B8372C}"/>
    <dgm:cxn modelId="{135833F6-1CE2-4076-AA48-1FE586DBD955}" srcId="{3D610A61-DD1A-46DA-B68B-8DFD55BB95B3}" destId="{ED27447F-BF5A-4D8F-853B-4D251737540B}" srcOrd="4" destOrd="0" parTransId="{502348EA-0E0B-4743-B109-AB117E99B5A9}" sibTransId="{2DD6F14B-C78C-49E3-A6AD-8286A4E762DE}"/>
    <dgm:cxn modelId="{A5CCE7FE-8389-469A-BE9A-E02B1553B726}" type="presOf" srcId="{6EEB3414-DF82-4B8B-8DD3-CF36911F72CD}" destId="{DF6F9FDA-5927-4365-809A-5905DF23CADC}" srcOrd="0" destOrd="0" presId="urn:microsoft.com/office/officeart/2008/layout/LinedList"/>
    <dgm:cxn modelId="{EC9B2766-B505-46A1-892F-BBCBFDAE32C9}" type="presParOf" srcId="{69193037-6761-4D4F-ABE0-3C9F8CC16785}" destId="{D9E45458-0826-4F0E-B1C6-49BE00432D40}" srcOrd="0" destOrd="0" presId="urn:microsoft.com/office/officeart/2008/layout/LinedList"/>
    <dgm:cxn modelId="{A8E25887-493F-4A1F-8B99-01B7B2E56DE5}" type="presParOf" srcId="{69193037-6761-4D4F-ABE0-3C9F8CC16785}" destId="{06736F33-B904-42F3-AFBA-E276DE5CFBEF}" srcOrd="1" destOrd="0" presId="urn:microsoft.com/office/officeart/2008/layout/LinedList"/>
    <dgm:cxn modelId="{9233B29E-9758-4D44-B328-9E9A32E6B9B1}" type="presParOf" srcId="{06736F33-B904-42F3-AFBA-E276DE5CFBEF}" destId="{F1A6E1E2-67CB-490B-AFE8-92A5E599F81A}" srcOrd="0" destOrd="0" presId="urn:microsoft.com/office/officeart/2008/layout/LinedList"/>
    <dgm:cxn modelId="{8C0030E7-92DB-4EDB-8BE1-014D48A1066B}" type="presParOf" srcId="{06736F33-B904-42F3-AFBA-E276DE5CFBEF}" destId="{A3DB2450-C238-4C5A-90BF-C45E7F775A2B}" srcOrd="1" destOrd="0" presId="urn:microsoft.com/office/officeart/2008/layout/LinedList"/>
    <dgm:cxn modelId="{434D8E4B-4542-4C56-A0E6-BC4F33C9428C}" type="presParOf" srcId="{69193037-6761-4D4F-ABE0-3C9F8CC16785}" destId="{1E6F7DD2-7988-42C2-B566-0620D6707A79}" srcOrd="2" destOrd="0" presId="urn:microsoft.com/office/officeart/2008/layout/LinedList"/>
    <dgm:cxn modelId="{4C2BD978-D25C-4AAB-B530-3F93FB0EEF34}" type="presParOf" srcId="{69193037-6761-4D4F-ABE0-3C9F8CC16785}" destId="{7179BA61-2919-4F1C-AA32-7EF4467091D0}" srcOrd="3" destOrd="0" presId="urn:microsoft.com/office/officeart/2008/layout/LinedList"/>
    <dgm:cxn modelId="{1A8F9AA6-B5E2-43E5-B042-4CA2CDC30F42}" type="presParOf" srcId="{7179BA61-2919-4F1C-AA32-7EF4467091D0}" destId="{7DAE2B40-AD64-464E-9719-E8977677EBD1}" srcOrd="0" destOrd="0" presId="urn:microsoft.com/office/officeart/2008/layout/LinedList"/>
    <dgm:cxn modelId="{294BC0FE-3694-4440-A47B-B2A8312AFECF}" type="presParOf" srcId="{7179BA61-2919-4F1C-AA32-7EF4467091D0}" destId="{BEA30DD4-8609-43C9-BC43-8BECA95690F1}" srcOrd="1" destOrd="0" presId="urn:microsoft.com/office/officeart/2008/layout/LinedList"/>
    <dgm:cxn modelId="{75D7E7F3-5974-4A17-A461-5BC62978E689}" type="presParOf" srcId="{69193037-6761-4D4F-ABE0-3C9F8CC16785}" destId="{DD522B75-7C3F-440A-8870-0252B55A2F3A}" srcOrd="4" destOrd="0" presId="urn:microsoft.com/office/officeart/2008/layout/LinedList"/>
    <dgm:cxn modelId="{3D672B6C-35F8-48BC-B3C7-6D7AC5CD47F1}" type="presParOf" srcId="{69193037-6761-4D4F-ABE0-3C9F8CC16785}" destId="{2D2867B7-FAD9-4841-B1ED-305AC03D2414}" srcOrd="5" destOrd="0" presId="urn:microsoft.com/office/officeart/2008/layout/LinedList"/>
    <dgm:cxn modelId="{D1EBF7C9-C639-412A-B77A-A87E52504452}" type="presParOf" srcId="{2D2867B7-FAD9-4841-B1ED-305AC03D2414}" destId="{E4C9F4A6-376D-4F0D-A63E-C9627E273C98}" srcOrd="0" destOrd="0" presId="urn:microsoft.com/office/officeart/2008/layout/LinedList"/>
    <dgm:cxn modelId="{AB118A3D-748F-43C9-93C8-0AC68FC929DA}" type="presParOf" srcId="{2D2867B7-FAD9-4841-B1ED-305AC03D2414}" destId="{2DAAEECD-FD51-41A6-AB07-F2B46FED9ACB}" srcOrd="1" destOrd="0" presId="urn:microsoft.com/office/officeart/2008/layout/LinedList"/>
    <dgm:cxn modelId="{097E694E-1BFB-459D-A04B-6B3EF44ECB45}" type="presParOf" srcId="{69193037-6761-4D4F-ABE0-3C9F8CC16785}" destId="{111C093F-5EAD-4E90-95DB-A4F90311155C}" srcOrd="6" destOrd="0" presId="urn:microsoft.com/office/officeart/2008/layout/LinedList"/>
    <dgm:cxn modelId="{2EDCECE2-8191-43C4-A855-BE44C99BCDE7}" type="presParOf" srcId="{69193037-6761-4D4F-ABE0-3C9F8CC16785}" destId="{EBF35E1F-7720-40F7-BAF6-9FBB1CAE13EC}" srcOrd="7" destOrd="0" presId="urn:microsoft.com/office/officeart/2008/layout/LinedList"/>
    <dgm:cxn modelId="{2AB1AFE5-69CD-45B5-8C2E-3C60AB77A75B}" type="presParOf" srcId="{EBF35E1F-7720-40F7-BAF6-9FBB1CAE13EC}" destId="{DF6F9FDA-5927-4365-809A-5905DF23CADC}" srcOrd="0" destOrd="0" presId="urn:microsoft.com/office/officeart/2008/layout/LinedList"/>
    <dgm:cxn modelId="{411E74ED-715E-4D78-8309-D2B4A94BD502}" type="presParOf" srcId="{EBF35E1F-7720-40F7-BAF6-9FBB1CAE13EC}" destId="{95358181-839D-4375-806E-9BBDC317C416}" srcOrd="1" destOrd="0" presId="urn:microsoft.com/office/officeart/2008/layout/LinedList"/>
    <dgm:cxn modelId="{3AC672EB-A9B5-4398-A9F8-5B523B95F34C}" type="presParOf" srcId="{69193037-6761-4D4F-ABE0-3C9F8CC16785}" destId="{8658F3DD-67B5-4B88-A17D-8B47328399BB}" srcOrd="8" destOrd="0" presId="urn:microsoft.com/office/officeart/2008/layout/LinedList"/>
    <dgm:cxn modelId="{7EA60231-3BEA-40CF-82D5-524E90DF854A}" type="presParOf" srcId="{69193037-6761-4D4F-ABE0-3C9F8CC16785}" destId="{CD064C76-35B7-4447-A49D-F351A9680086}" srcOrd="9" destOrd="0" presId="urn:microsoft.com/office/officeart/2008/layout/LinedList"/>
    <dgm:cxn modelId="{B6AEC241-C7B6-4089-BA4F-FE16D6FC596C}" type="presParOf" srcId="{CD064C76-35B7-4447-A49D-F351A9680086}" destId="{633944A0-AE2D-424F-A763-B3858E181C9E}" srcOrd="0" destOrd="0" presId="urn:microsoft.com/office/officeart/2008/layout/LinedList"/>
    <dgm:cxn modelId="{282D8D7B-4CF5-477C-9BF4-5BBCD8AC51E1}" type="presParOf" srcId="{CD064C76-35B7-4447-A49D-F351A9680086}" destId="{553904C4-F2DB-4F3B-AD23-468136199F59}"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F0AB4684-AB19-4FCB-8632-408829F54785}"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29C60310-DB99-4D9B-A14C-BE4852B973A3}">
      <dgm:prSet/>
      <dgm:spPr/>
      <dgm:t>
        <a:bodyPr/>
        <a:lstStyle/>
        <a:p>
          <a:r>
            <a:rPr lang="en-US"/>
            <a:t>Ageing population reshaping UK care systems.</a:t>
          </a:r>
        </a:p>
      </dgm:t>
    </dgm:pt>
    <dgm:pt modelId="{2670C098-06A9-4BC5-9249-A132A03CE339}" type="parTrans" cxnId="{6602007C-CC9B-40C6-9BCC-6DC68476E3C2}">
      <dgm:prSet/>
      <dgm:spPr/>
      <dgm:t>
        <a:bodyPr/>
        <a:lstStyle/>
        <a:p>
          <a:endParaRPr lang="en-US"/>
        </a:p>
      </dgm:t>
    </dgm:pt>
    <dgm:pt modelId="{4DB7B57D-BA14-450D-BDCD-F089B065EC00}" type="sibTrans" cxnId="{6602007C-CC9B-40C6-9BCC-6DC68476E3C2}">
      <dgm:prSet/>
      <dgm:spPr/>
      <dgm:t>
        <a:bodyPr/>
        <a:lstStyle/>
        <a:p>
          <a:endParaRPr lang="en-US"/>
        </a:p>
      </dgm:t>
    </dgm:pt>
    <dgm:pt modelId="{BDDD496E-4776-4062-97FF-1EE5E4AA083D}">
      <dgm:prSet/>
      <dgm:spPr/>
      <dgm:t>
        <a:bodyPr/>
        <a:lstStyle/>
        <a:p>
          <a:r>
            <a:rPr lang="en-US"/>
            <a:t>Theory, policy and innovation must work together.</a:t>
          </a:r>
        </a:p>
      </dgm:t>
    </dgm:pt>
    <dgm:pt modelId="{58347EDC-4A0F-4280-AF05-34705889DDA6}" type="parTrans" cxnId="{05587AAF-5B13-4974-AF3E-C3633BE43FB4}">
      <dgm:prSet/>
      <dgm:spPr/>
      <dgm:t>
        <a:bodyPr/>
        <a:lstStyle/>
        <a:p>
          <a:endParaRPr lang="en-US"/>
        </a:p>
      </dgm:t>
    </dgm:pt>
    <dgm:pt modelId="{1A8E6A89-0873-4A8E-9FEA-5E51926F7164}" type="sibTrans" cxnId="{05587AAF-5B13-4974-AF3E-C3633BE43FB4}">
      <dgm:prSet/>
      <dgm:spPr/>
      <dgm:t>
        <a:bodyPr/>
        <a:lstStyle/>
        <a:p>
          <a:endParaRPr lang="en-US"/>
        </a:p>
      </dgm:t>
    </dgm:pt>
    <dgm:pt modelId="{FB1D2AE5-F49B-414F-948E-5F6C9B3DAF3B}">
      <dgm:prSet/>
      <dgm:spPr/>
      <dgm:t>
        <a:bodyPr/>
        <a:lstStyle/>
        <a:p>
          <a:r>
            <a:rPr lang="en-US"/>
            <a:t>Community care and technology offer strong opportunities.</a:t>
          </a:r>
        </a:p>
      </dgm:t>
    </dgm:pt>
    <dgm:pt modelId="{F9510CB8-D12D-4642-B055-872563FB43BE}" type="parTrans" cxnId="{36BF7661-3A7F-4D6D-97D6-135C93269474}">
      <dgm:prSet/>
      <dgm:spPr/>
      <dgm:t>
        <a:bodyPr/>
        <a:lstStyle/>
        <a:p>
          <a:endParaRPr lang="en-US"/>
        </a:p>
      </dgm:t>
    </dgm:pt>
    <dgm:pt modelId="{7E52F3C6-2842-49D9-B9DE-7EE47E79A99B}" type="sibTrans" cxnId="{36BF7661-3A7F-4D6D-97D6-135C93269474}">
      <dgm:prSet/>
      <dgm:spPr/>
      <dgm:t>
        <a:bodyPr/>
        <a:lstStyle/>
        <a:p>
          <a:endParaRPr lang="en-US"/>
        </a:p>
      </dgm:t>
    </dgm:pt>
    <dgm:pt modelId="{6DBD850A-14BF-4136-99C6-68301CF6F8E4}">
      <dgm:prSet/>
      <dgm:spPr/>
      <dgm:t>
        <a:bodyPr/>
        <a:lstStyle/>
        <a:p>
          <a:r>
            <a:rPr lang="en-US"/>
            <a:t>Challenges remain in funding, workforce and inequality.</a:t>
          </a:r>
        </a:p>
      </dgm:t>
    </dgm:pt>
    <dgm:pt modelId="{6E96B175-B275-4FFF-9984-7978D5B37FF8}" type="parTrans" cxnId="{B08E9314-D8E4-4172-A9B6-3F3D43DFB4EC}">
      <dgm:prSet/>
      <dgm:spPr/>
      <dgm:t>
        <a:bodyPr/>
        <a:lstStyle/>
        <a:p>
          <a:endParaRPr lang="en-US"/>
        </a:p>
      </dgm:t>
    </dgm:pt>
    <dgm:pt modelId="{86353225-15B1-4429-B84D-A8051CA5ABAA}" type="sibTrans" cxnId="{B08E9314-D8E4-4172-A9B6-3F3D43DFB4EC}">
      <dgm:prSet/>
      <dgm:spPr/>
      <dgm:t>
        <a:bodyPr/>
        <a:lstStyle/>
        <a:p>
          <a:endParaRPr lang="en-US"/>
        </a:p>
      </dgm:t>
    </dgm:pt>
    <dgm:pt modelId="{88B5A312-6AB8-470F-8764-91F359F910FD}">
      <dgm:prSet/>
      <dgm:spPr/>
      <dgm:t>
        <a:bodyPr/>
        <a:lstStyle/>
        <a:p>
          <a:r>
            <a:rPr lang="en-US"/>
            <a:t>Future care must prioritise empowerment and prevention.</a:t>
          </a:r>
        </a:p>
      </dgm:t>
    </dgm:pt>
    <dgm:pt modelId="{2327A566-6365-44F3-B197-42007014C640}" type="parTrans" cxnId="{C84C8453-3EF3-4EAD-A52F-74EEB71F80D7}">
      <dgm:prSet/>
      <dgm:spPr/>
      <dgm:t>
        <a:bodyPr/>
        <a:lstStyle/>
        <a:p>
          <a:endParaRPr lang="en-US"/>
        </a:p>
      </dgm:t>
    </dgm:pt>
    <dgm:pt modelId="{00485627-DE76-452B-B88D-FA1DF69756CF}" type="sibTrans" cxnId="{C84C8453-3EF3-4EAD-A52F-74EEB71F80D7}">
      <dgm:prSet/>
      <dgm:spPr/>
      <dgm:t>
        <a:bodyPr/>
        <a:lstStyle/>
        <a:p>
          <a:endParaRPr lang="en-US"/>
        </a:p>
      </dgm:t>
    </dgm:pt>
    <dgm:pt modelId="{9C76096E-7D9E-4412-8F51-FEB51E2AD037}" type="pres">
      <dgm:prSet presAssocID="{F0AB4684-AB19-4FCB-8632-408829F54785}" presName="outerComposite" presStyleCnt="0">
        <dgm:presLayoutVars>
          <dgm:chMax val="5"/>
          <dgm:dir/>
          <dgm:resizeHandles val="exact"/>
        </dgm:presLayoutVars>
      </dgm:prSet>
      <dgm:spPr/>
    </dgm:pt>
    <dgm:pt modelId="{FEEDECAE-1BE1-4190-A2DC-E07DD15DC44D}" type="pres">
      <dgm:prSet presAssocID="{F0AB4684-AB19-4FCB-8632-408829F54785}" presName="dummyMaxCanvas" presStyleCnt="0">
        <dgm:presLayoutVars/>
      </dgm:prSet>
      <dgm:spPr/>
    </dgm:pt>
    <dgm:pt modelId="{E232B2B8-1DB1-49AC-AAC9-EED3ABBA90DD}" type="pres">
      <dgm:prSet presAssocID="{F0AB4684-AB19-4FCB-8632-408829F54785}" presName="FiveNodes_1" presStyleLbl="node1" presStyleIdx="0" presStyleCnt="5">
        <dgm:presLayoutVars>
          <dgm:bulletEnabled val="1"/>
        </dgm:presLayoutVars>
      </dgm:prSet>
      <dgm:spPr/>
    </dgm:pt>
    <dgm:pt modelId="{15C5A1F2-754C-4AFE-A926-C79B76653CF4}" type="pres">
      <dgm:prSet presAssocID="{F0AB4684-AB19-4FCB-8632-408829F54785}" presName="FiveNodes_2" presStyleLbl="node1" presStyleIdx="1" presStyleCnt="5">
        <dgm:presLayoutVars>
          <dgm:bulletEnabled val="1"/>
        </dgm:presLayoutVars>
      </dgm:prSet>
      <dgm:spPr/>
    </dgm:pt>
    <dgm:pt modelId="{1F87100C-A65F-45FF-ADD8-C6C84BE11CDB}" type="pres">
      <dgm:prSet presAssocID="{F0AB4684-AB19-4FCB-8632-408829F54785}" presName="FiveNodes_3" presStyleLbl="node1" presStyleIdx="2" presStyleCnt="5">
        <dgm:presLayoutVars>
          <dgm:bulletEnabled val="1"/>
        </dgm:presLayoutVars>
      </dgm:prSet>
      <dgm:spPr/>
    </dgm:pt>
    <dgm:pt modelId="{DFC53BB0-166E-483E-B00E-A9CDFAEE8A5D}" type="pres">
      <dgm:prSet presAssocID="{F0AB4684-AB19-4FCB-8632-408829F54785}" presName="FiveNodes_4" presStyleLbl="node1" presStyleIdx="3" presStyleCnt="5">
        <dgm:presLayoutVars>
          <dgm:bulletEnabled val="1"/>
        </dgm:presLayoutVars>
      </dgm:prSet>
      <dgm:spPr/>
    </dgm:pt>
    <dgm:pt modelId="{AF70FDC0-3461-428E-9624-E767150A2492}" type="pres">
      <dgm:prSet presAssocID="{F0AB4684-AB19-4FCB-8632-408829F54785}" presName="FiveNodes_5" presStyleLbl="node1" presStyleIdx="4" presStyleCnt="5">
        <dgm:presLayoutVars>
          <dgm:bulletEnabled val="1"/>
        </dgm:presLayoutVars>
      </dgm:prSet>
      <dgm:spPr/>
    </dgm:pt>
    <dgm:pt modelId="{BA7BE6B9-42F7-4E3F-99F2-8AE7D89D0EDB}" type="pres">
      <dgm:prSet presAssocID="{F0AB4684-AB19-4FCB-8632-408829F54785}" presName="FiveConn_1-2" presStyleLbl="fgAccFollowNode1" presStyleIdx="0" presStyleCnt="4">
        <dgm:presLayoutVars>
          <dgm:bulletEnabled val="1"/>
        </dgm:presLayoutVars>
      </dgm:prSet>
      <dgm:spPr/>
    </dgm:pt>
    <dgm:pt modelId="{72825C64-D718-45AE-965C-F3CE43E5C14F}" type="pres">
      <dgm:prSet presAssocID="{F0AB4684-AB19-4FCB-8632-408829F54785}" presName="FiveConn_2-3" presStyleLbl="fgAccFollowNode1" presStyleIdx="1" presStyleCnt="4">
        <dgm:presLayoutVars>
          <dgm:bulletEnabled val="1"/>
        </dgm:presLayoutVars>
      </dgm:prSet>
      <dgm:spPr/>
    </dgm:pt>
    <dgm:pt modelId="{B5BCF202-1727-43FD-9DAB-D15E1C3A8DFB}" type="pres">
      <dgm:prSet presAssocID="{F0AB4684-AB19-4FCB-8632-408829F54785}" presName="FiveConn_3-4" presStyleLbl="fgAccFollowNode1" presStyleIdx="2" presStyleCnt="4">
        <dgm:presLayoutVars>
          <dgm:bulletEnabled val="1"/>
        </dgm:presLayoutVars>
      </dgm:prSet>
      <dgm:spPr/>
    </dgm:pt>
    <dgm:pt modelId="{9253D346-9446-4DC2-868E-CA994DC41E8F}" type="pres">
      <dgm:prSet presAssocID="{F0AB4684-AB19-4FCB-8632-408829F54785}" presName="FiveConn_4-5" presStyleLbl="fgAccFollowNode1" presStyleIdx="3" presStyleCnt="4">
        <dgm:presLayoutVars>
          <dgm:bulletEnabled val="1"/>
        </dgm:presLayoutVars>
      </dgm:prSet>
      <dgm:spPr/>
    </dgm:pt>
    <dgm:pt modelId="{66E23ABA-712C-4997-96EC-E9C5D9629079}" type="pres">
      <dgm:prSet presAssocID="{F0AB4684-AB19-4FCB-8632-408829F54785}" presName="FiveNodes_1_text" presStyleLbl="node1" presStyleIdx="4" presStyleCnt="5">
        <dgm:presLayoutVars>
          <dgm:bulletEnabled val="1"/>
        </dgm:presLayoutVars>
      </dgm:prSet>
      <dgm:spPr/>
    </dgm:pt>
    <dgm:pt modelId="{4FAF79CE-6C98-49E0-88FE-9068CDB402C2}" type="pres">
      <dgm:prSet presAssocID="{F0AB4684-AB19-4FCB-8632-408829F54785}" presName="FiveNodes_2_text" presStyleLbl="node1" presStyleIdx="4" presStyleCnt="5">
        <dgm:presLayoutVars>
          <dgm:bulletEnabled val="1"/>
        </dgm:presLayoutVars>
      </dgm:prSet>
      <dgm:spPr/>
    </dgm:pt>
    <dgm:pt modelId="{53540B39-691A-468E-879B-4A3A11326062}" type="pres">
      <dgm:prSet presAssocID="{F0AB4684-AB19-4FCB-8632-408829F54785}" presName="FiveNodes_3_text" presStyleLbl="node1" presStyleIdx="4" presStyleCnt="5">
        <dgm:presLayoutVars>
          <dgm:bulletEnabled val="1"/>
        </dgm:presLayoutVars>
      </dgm:prSet>
      <dgm:spPr/>
    </dgm:pt>
    <dgm:pt modelId="{0E998B44-B1D4-4CD8-9CD2-EDEB2B0C867B}" type="pres">
      <dgm:prSet presAssocID="{F0AB4684-AB19-4FCB-8632-408829F54785}" presName="FiveNodes_4_text" presStyleLbl="node1" presStyleIdx="4" presStyleCnt="5">
        <dgm:presLayoutVars>
          <dgm:bulletEnabled val="1"/>
        </dgm:presLayoutVars>
      </dgm:prSet>
      <dgm:spPr/>
    </dgm:pt>
    <dgm:pt modelId="{013D5A5B-8B77-4919-BA19-2644EC6659A6}" type="pres">
      <dgm:prSet presAssocID="{F0AB4684-AB19-4FCB-8632-408829F54785}" presName="FiveNodes_5_text" presStyleLbl="node1" presStyleIdx="4" presStyleCnt="5">
        <dgm:presLayoutVars>
          <dgm:bulletEnabled val="1"/>
        </dgm:presLayoutVars>
      </dgm:prSet>
      <dgm:spPr/>
    </dgm:pt>
  </dgm:ptLst>
  <dgm:cxnLst>
    <dgm:cxn modelId="{B08E9314-D8E4-4172-A9B6-3F3D43DFB4EC}" srcId="{F0AB4684-AB19-4FCB-8632-408829F54785}" destId="{6DBD850A-14BF-4136-99C6-68301CF6F8E4}" srcOrd="3" destOrd="0" parTransId="{6E96B175-B275-4FFF-9984-7978D5B37FF8}" sibTransId="{86353225-15B1-4429-B84D-A8051CA5ABAA}"/>
    <dgm:cxn modelId="{4CEE113C-32AD-4448-A981-F887C31804F5}" type="presOf" srcId="{6DBD850A-14BF-4136-99C6-68301CF6F8E4}" destId="{DFC53BB0-166E-483E-B00E-A9CDFAEE8A5D}" srcOrd="0" destOrd="0" presId="urn:microsoft.com/office/officeart/2005/8/layout/vProcess5"/>
    <dgm:cxn modelId="{1DB4223E-F1F6-4505-8585-52B977A75F32}" type="presOf" srcId="{4DB7B57D-BA14-450D-BDCD-F089B065EC00}" destId="{BA7BE6B9-42F7-4E3F-99F2-8AE7D89D0EDB}" srcOrd="0" destOrd="0" presId="urn:microsoft.com/office/officeart/2005/8/layout/vProcess5"/>
    <dgm:cxn modelId="{A4DC905B-D059-4F90-B664-0DD81EF6AC35}" type="presOf" srcId="{29C60310-DB99-4D9B-A14C-BE4852B973A3}" destId="{66E23ABA-712C-4997-96EC-E9C5D9629079}" srcOrd="1" destOrd="0" presId="urn:microsoft.com/office/officeart/2005/8/layout/vProcess5"/>
    <dgm:cxn modelId="{36BF7661-3A7F-4D6D-97D6-135C93269474}" srcId="{F0AB4684-AB19-4FCB-8632-408829F54785}" destId="{FB1D2AE5-F49B-414F-948E-5F6C9B3DAF3B}" srcOrd="2" destOrd="0" parTransId="{F9510CB8-D12D-4642-B055-872563FB43BE}" sibTransId="{7E52F3C6-2842-49D9-B9DE-7EE47E79A99B}"/>
    <dgm:cxn modelId="{568D2167-1C79-4B53-86CC-31C01AB83AF1}" type="presOf" srcId="{6DBD850A-14BF-4136-99C6-68301CF6F8E4}" destId="{0E998B44-B1D4-4CD8-9CD2-EDEB2B0C867B}" srcOrd="1" destOrd="0" presId="urn:microsoft.com/office/officeart/2005/8/layout/vProcess5"/>
    <dgm:cxn modelId="{71676A6B-6ED0-4027-8E46-53F41F0CDE10}" type="presOf" srcId="{86353225-15B1-4429-B84D-A8051CA5ABAA}" destId="{9253D346-9446-4DC2-868E-CA994DC41E8F}" srcOrd="0" destOrd="0" presId="urn:microsoft.com/office/officeart/2005/8/layout/vProcess5"/>
    <dgm:cxn modelId="{C84C8453-3EF3-4EAD-A52F-74EEB71F80D7}" srcId="{F0AB4684-AB19-4FCB-8632-408829F54785}" destId="{88B5A312-6AB8-470F-8764-91F359F910FD}" srcOrd="4" destOrd="0" parTransId="{2327A566-6365-44F3-B197-42007014C640}" sibTransId="{00485627-DE76-452B-B88D-FA1DF69756CF}"/>
    <dgm:cxn modelId="{6602007C-CC9B-40C6-9BCC-6DC68476E3C2}" srcId="{F0AB4684-AB19-4FCB-8632-408829F54785}" destId="{29C60310-DB99-4D9B-A14C-BE4852B973A3}" srcOrd="0" destOrd="0" parTransId="{2670C098-06A9-4BC5-9249-A132A03CE339}" sibTransId="{4DB7B57D-BA14-450D-BDCD-F089B065EC00}"/>
    <dgm:cxn modelId="{00527B88-E398-4A48-9685-1CFE66DF6681}" type="presOf" srcId="{7E52F3C6-2842-49D9-B9DE-7EE47E79A99B}" destId="{B5BCF202-1727-43FD-9DAB-D15E1C3A8DFB}" srcOrd="0" destOrd="0" presId="urn:microsoft.com/office/officeart/2005/8/layout/vProcess5"/>
    <dgm:cxn modelId="{D7FB0195-3059-4D54-B444-57D4F8413536}" type="presOf" srcId="{1A8E6A89-0873-4A8E-9FEA-5E51926F7164}" destId="{72825C64-D718-45AE-965C-F3CE43E5C14F}" srcOrd="0" destOrd="0" presId="urn:microsoft.com/office/officeart/2005/8/layout/vProcess5"/>
    <dgm:cxn modelId="{05587AAF-5B13-4974-AF3E-C3633BE43FB4}" srcId="{F0AB4684-AB19-4FCB-8632-408829F54785}" destId="{BDDD496E-4776-4062-97FF-1EE5E4AA083D}" srcOrd="1" destOrd="0" parTransId="{58347EDC-4A0F-4280-AF05-34705889DDA6}" sibTransId="{1A8E6A89-0873-4A8E-9FEA-5E51926F7164}"/>
    <dgm:cxn modelId="{55C239C5-9BE0-4FF7-B045-A2C0DFD100DD}" type="presOf" srcId="{29C60310-DB99-4D9B-A14C-BE4852B973A3}" destId="{E232B2B8-1DB1-49AC-AAC9-EED3ABBA90DD}" srcOrd="0" destOrd="0" presId="urn:microsoft.com/office/officeart/2005/8/layout/vProcess5"/>
    <dgm:cxn modelId="{610027C8-2533-4748-BB50-4617205E2F3E}" type="presOf" srcId="{FB1D2AE5-F49B-414F-948E-5F6C9B3DAF3B}" destId="{53540B39-691A-468E-879B-4A3A11326062}" srcOrd="1" destOrd="0" presId="urn:microsoft.com/office/officeart/2005/8/layout/vProcess5"/>
    <dgm:cxn modelId="{17DFC0C9-6AC3-41F8-8E0D-B95A8E323837}" type="presOf" srcId="{BDDD496E-4776-4062-97FF-1EE5E4AA083D}" destId="{4FAF79CE-6C98-49E0-88FE-9068CDB402C2}" srcOrd="1" destOrd="0" presId="urn:microsoft.com/office/officeart/2005/8/layout/vProcess5"/>
    <dgm:cxn modelId="{96CE2ACD-D144-4E59-BC15-D5669AFE1AA1}" type="presOf" srcId="{88B5A312-6AB8-470F-8764-91F359F910FD}" destId="{013D5A5B-8B77-4919-BA19-2644EC6659A6}" srcOrd="1" destOrd="0" presId="urn:microsoft.com/office/officeart/2005/8/layout/vProcess5"/>
    <dgm:cxn modelId="{85B617D0-ADF8-48E6-970F-7895BC7547C5}" type="presOf" srcId="{F0AB4684-AB19-4FCB-8632-408829F54785}" destId="{9C76096E-7D9E-4412-8F51-FEB51E2AD037}" srcOrd="0" destOrd="0" presId="urn:microsoft.com/office/officeart/2005/8/layout/vProcess5"/>
    <dgm:cxn modelId="{24D3EED5-70D0-4DD3-9ECC-BADF1A386C36}" type="presOf" srcId="{BDDD496E-4776-4062-97FF-1EE5E4AA083D}" destId="{15C5A1F2-754C-4AFE-A926-C79B76653CF4}" srcOrd="0" destOrd="0" presId="urn:microsoft.com/office/officeart/2005/8/layout/vProcess5"/>
    <dgm:cxn modelId="{BCE062DB-D129-4846-B878-8EA3121F9CF3}" type="presOf" srcId="{FB1D2AE5-F49B-414F-948E-5F6C9B3DAF3B}" destId="{1F87100C-A65F-45FF-ADD8-C6C84BE11CDB}" srcOrd="0" destOrd="0" presId="urn:microsoft.com/office/officeart/2005/8/layout/vProcess5"/>
    <dgm:cxn modelId="{2DC19EDB-7E1C-4729-BA88-DCD637E5CAE6}" type="presOf" srcId="{88B5A312-6AB8-470F-8764-91F359F910FD}" destId="{AF70FDC0-3461-428E-9624-E767150A2492}" srcOrd="0" destOrd="0" presId="urn:microsoft.com/office/officeart/2005/8/layout/vProcess5"/>
    <dgm:cxn modelId="{8C8CD23F-A94A-4E69-831B-2EAFB5C6AB20}" type="presParOf" srcId="{9C76096E-7D9E-4412-8F51-FEB51E2AD037}" destId="{FEEDECAE-1BE1-4190-A2DC-E07DD15DC44D}" srcOrd="0" destOrd="0" presId="urn:microsoft.com/office/officeart/2005/8/layout/vProcess5"/>
    <dgm:cxn modelId="{987D120E-B804-43E7-8205-9E446098BF9C}" type="presParOf" srcId="{9C76096E-7D9E-4412-8F51-FEB51E2AD037}" destId="{E232B2B8-1DB1-49AC-AAC9-EED3ABBA90DD}" srcOrd="1" destOrd="0" presId="urn:microsoft.com/office/officeart/2005/8/layout/vProcess5"/>
    <dgm:cxn modelId="{EB3F300A-B1F7-4710-95FA-1EE8F778F4AD}" type="presParOf" srcId="{9C76096E-7D9E-4412-8F51-FEB51E2AD037}" destId="{15C5A1F2-754C-4AFE-A926-C79B76653CF4}" srcOrd="2" destOrd="0" presId="urn:microsoft.com/office/officeart/2005/8/layout/vProcess5"/>
    <dgm:cxn modelId="{ABF8B059-0EBF-415B-AF2F-AD093C63A792}" type="presParOf" srcId="{9C76096E-7D9E-4412-8F51-FEB51E2AD037}" destId="{1F87100C-A65F-45FF-ADD8-C6C84BE11CDB}" srcOrd="3" destOrd="0" presId="urn:microsoft.com/office/officeart/2005/8/layout/vProcess5"/>
    <dgm:cxn modelId="{7909F685-1CAE-4EB6-A5B8-50C889EF87F1}" type="presParOf" srcId="{9C76096E-7D9E-4412-8F51-FEB51E2AD037}" destId="{DFC53BB0-166E-483E-B00E-A9CDFAEE8A5D}" srcOrd="4" destOrd="0" presId="urn:microsoft.com/office/officeart/2005/8/layout/vProcess5"/>
    <dgm:cxn modelId="{4CD22AFF-19C2-4C92-BA39-91050FB98ADB}" type="presParOf" srcId="{9C76096E-7D9E-4412-8F51-FEB51E2AD037}" destId="{AF70FDC0-3461-428E-9624-E767150A2492}" srcOrd="5" destOrd="0" presId="urn:microsoft.com/office/officeart/2005/8/layout/vProcess5"/>
    <dgm:cxn modelId="{16873889-727C-47DE-80DE-F6E88E395979}" type="presParOf" srcId="{9C76096E-7D9E-4412-8F51-FEB51E2AD037}" destId="{BA7BE6B9-42F7-4E3F-99F2-8AE7D89D0EDB}" srcOrd="6" destOrd="0" presId="urn:microsoft.com/office/officeart/2005/8/layout/vProcess5"/>
    <dgm:cxn modelId="{B8EB1B05-730A-448A-A8A6-A192F8EA5D10}" type="presParOf" srcId="{9C76096E-7D9E-4412-8F51-FEB51E2AD037}" destId="{72825C64-D718-45AE-965C-F3CE43E5C14F}" srcOrd="7" destOrd="0" presId="urn:microsoft.com/office/officeart/2005/8/layout/vProcess5"/>
    <dgm:cxn modelId="{95DB3BC7-B12D-44C0-8062-B651FE8F9127}" type="presParOf" srcId="{9C76096E-7D9E-4412-8F51-FEB51E2AD037}" destId="{B5BCF202-1727-43FD-9DAB-D15E1C3A8DFB}" srcOrd="8" destOrd="0" presId="urn:microsoft.com/office/officeart/2005/8/layout/vProcess5"/>
    <dgm:cxn modelId="{B7B58DAC-7FE9-47E0-B5FD-BF99EB2F6D89}" type="presParOf" srcId="{9C76096E-7D9E-4412-8F51-FEB51E2AD037}" destId="{9253D346-9446-4DC2-868E-CA994DC41E8F}" srcOrd="9" destOrd="0" presId="urn:microsoft.com/office/officeart/2005/8/layout/vProcess5"/>
    <dgm:cxn modelId="{653329F1-5647-4773-A629-583302811FD5}" type="presParOf" srcId="{9C76096E-7D9E-4412-8F51-FEB51E2AD037}" destId="{66E23ABA-712C-4997-96EC-E9C5D9629079}" srcOrd="10" destOrd="0" presId="urn:microsoft.com/office/officeart/2005/8/layout/vProcess5"/>
    <dgm:cxn modelId="{787B7258-47CF-4B72-AD83-727B7FBC8CC7}" type="presParOf" srcId="{9C76096E-7D9E-4412-8F51-FEB51E2AD037}" destId="{4FAF79CE-6C98-49E0-88FE-9068CDB402C2}" srcOrd="11" destOrd="0" presId="urn:microsoft.com/office/officeart/2005/8/layout/vProcess5"/>
    <dgm:cxn modelId="{16503282-6639-4506-A458-F849B12F9928}" type="presParOf" srcId="{9C76096E-7D9E-4412-8F51-FEB51E2AD037}" destId="{53540B39-691A-468E-879B-4A3A11326062}" srcOrd="12" destOrd="0" presId="urn:microsoft.com/office/officeart/2005/8/layout/vProcess5"/>
    <dgm:cxn modelId="{02E04A92-23B2-4A20-B402-07609C4E1709}" type="presParOf" srcId="{9C76096E-7D9E-4412-8F51-FEB51E2AD037}" destId="{0E998B44-B1D4-4CD8-9CD2-EDEB2B0C867B}" srcOrd="13" destOrd="0" presId="urn:microsoft.com/office/officeart/2005/8/layout/vProcess5"/>
    <dgm:cxn modelId="{57A36DF5-F1E3-4FAC-9E1B-0C469DF5F58E}" type="presParOf" srcId="{9C76096E-7D9E-4412-8F51-FEB51E2AD037}" destId="{013D5A5B-8B77-4919-BA19-2644EC6659A6}" srcOrd="14"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89CADE-10EB-473D-9289-8B1136E08AB3}">
      <dsp:nvSpPr>
        <dsp:cNvPr id="0" name=""/>
        <dsp:cNvSpPr/>
      </dsp:nvSpPr>
      <dsp:spPr>
        <a:xfrm>
          <a:off x="0" y="4110"/>
          <a:ext cx="5848672" cy="635748"/>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Purpose: To assess the effectiveness of care systems in supporting older adults in the UK and enabling them.</a:t>
          </a:r>
        </a:p>
      </dsp:txBody>
      <dsp:txXfrm>
        <a:off x="31035" y="35145"/>
        <a:ext cx="5786602" cy="573678"/>
      </dsp:txXfrm>
    </dsp:sp>
    <dsp:sp modelId="{1BB58CCA-84D0-4751-AA8F-9B213FEB7596}">
      <dsp:nvSpPr>
        <dsp:cNvPr id="0" name=""/>
        <dsp:cNvSpPr/>
      </dsp:nvSpPr>
      <dsp:spPr>
        <a:xfrm>
          <a:off x="0" y="653121"/>
          <a:ext cx="5848672" cy="635748"/>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Definition: Ageing is the biological, psychological and social change throughout the life course (WHO, 2025).</a:t>
          </a:r>
        </a:p>
      </dsp:txBody>
      <dsp:txXfrm>
        <a:off x="31035" y="684156"/>
        <a:ext cx="5786602" cy="573678"/>
      </dsp:txXfrm>
    </dsp:sp>
    <dsp:sp modelId="{2DA7FC9D-7014-4DA5-91A6-E009737C16DB}">
      <dsp:nvSpPr>
        <dsp:cNvPr id="0" name=""/>
        <dsp:cNvSpPr/>
      </dsp:nvSpPr>
      <dsp:spPr>
        <a:xfrm>
          <a:off x="0" y="1302132"/>
          <a:ext cx="5848672" cy="635748"/>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Biological ageing theories:</a:t>
          </a:r>
        </a:p>
      </dsp:txBody>
      <dsp:txXfrm>
        <a:off x="31035" y="1333167"/>
        <a:ext cx="5786602" cy="573678"/>
      </dsp:txXfrm>
    </dsp:sp>
    <dsp:sp modelId="{538EEBBA-2113-48C2-85B6-924D66C2CDEC}">
      <dsp:nvSpPr>
        <dsp:cNvPr id="0" name=""/>
        <dsp:cNvSpPr/>
      </dsp:nvSpPr>
      <dsp:spPr>
        <a:xfrm>
          <a:off x="0" y="1937881"/>
          <a:ext cx="5848672" cy="4194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695" tIns="17780" rIns="99568" bIns="17780" numCol="1" spcCol="1270" anchor="t" anchorCtr="0">
          <a:noAutofit/>
        </a:bodyPr>
        <a:lstStyle/>
        <a:p>
          <a:pPr marL="114300" lvl="1" indent="-114300" algn="l" defTabSz="622300">
            <a:lnSpc>
              <a:spcPct val="90000"/>
            </a:lnSpc>
            <a:spcBef>
              <a:spcPct val="0"/>
            </a:spcBef>
            <a:spcAft>
              <a:spcPct val="20000"/>
            </a:spcAft>
            <a:buChar char="•"/>
          </a:pPr>
          <a:r>
            <a:rPr lang="en-US" sz="1400" kern="1200"/>
            <a:t>Genetic programming theory (Magalhães, 2025)</a:t>
          </a:r>
        </a:p>
        <a:p>
          <a:pPr marL="114300" lvl="1" indent="-114300" algn="l" defTabSz="622300">
            <a:lnSpc>
              <a:spcPct val="90000"/>
            </a:lnSpc>
            <a:spcBef>
              <a:spcPct val="0"/>
            </a:spcBef>
            <a:spcAft>
              <a:spcPct val="20000"/>
            </a:spcAft>
            <a:buChar char="•"/>
          </a:pPr>
          <a:r>
            <a:rPr lang="en-US" sz="1400" kern="1200"/>
            <a:t>Wear-and-tear theory (Ameen and Taqa, 2024).</a:t>
          </a:r>
        </a:p>
      </dsp:txBody>
      <dsp:txXfrm>
        <a:off x="0" y="1937881"/>
        <a:ext cx="5848672" cy="419411"/>
      </dsp:txXfrm>
    </dsp:sp>
    <dsp:sp modelId="{C1703FC3-B882-4600-A39D-07C45DC01CA6}">
      <dsp:nvSpPr>
        <dsp:cNvPr id="0" name=""/>
        <dsp:cNvSpPr/>
      </dsp:nvSpPr>
      <dsp:spPr>
        <a:xfrm>
          <a:off x="0" y="2357293"/>
          <a:ext cx="5848672" cy="635748"/>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This presentation will focus on:</a:t>
          </a:r>
        </a:p>
      </dsp:txBody>
      <dsp:txXfrm>
        <a:off x="31035" y="2388328"/>
        <a:ext cx="5786602" cy="573678"/>
      </dsp:txXfrm>
    </dsp:sp>
    <dsp:sp modelId="{AAD89FAD-3594-422C-877A-C7ED6B2073B7}">
      <dsp:nvSpPr>
        <dsp:cNvPr id="0" name=""/>
        <dsp:cNvSpPr/>
      </dsp:nvSpPr>
      <dsp:spPr>
        <a:xfrm>
          <a:off x="0" y="2993042"/>
          <a:ext cx="5848672" cy="10485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695" tIns="17780" rIns="99568" bIns="17780" numCol="1" spcCol="1270" anchor="t" anchorCtr="0">
          <a:noAutofit/>
        </a:bodyPr>
        <a:lstStyle/>
        <a:p>
          <a:pPr marL="114300" lvl="1" indent="-114300" algn="l" defTabSz="622300">
            <a:lnSpc>
              <a:spcPct val="90000"/>
            </a:lnSpc>
            <a:spcBef>
              <a:spcPct val="0"/>
            </a:spcBef>
            <a:spcAft>
              <a:spcPct val="20000"/>
            </a:spcAft>
            <a:buChar char="•"/>
          </a:pPr>
          <a:r>
            <a:rPr lang="en-US" sz="1400" kern="1200"/>
            <a:t>Care provision evaluation</a:t>
          </a:r>
        </a:p>
        <a:p>
          <a:pPr marL="114300" lvl="1" indent="-114300" algn="l" defTabSz="622300">
            <a:lnSpc>
              <a:spcPct val="90000"/>
            </a:lnSpc>
            <a:spcBef>
              <a:spcPct val="0"/>
            </a:spcBef>
            <a:spcAft>
              <a:spcPct val="20000"/>
            </a:spcAft>
            <a:buChar char="•"/>
          </a:pPr>
          <a:r>
            <a:rPr lang="en-US" sz="1400" kern="1200"/>
            <a:t>Ageing theories</a:t>
          </a:r>
        </a:p>
        <a:p>
          <a:pPr marL="114300" lvl="1" indent="-114300" algn="l" defTabSz="622300">
            <a:lnSpc>
              <a:spcPct val="90000"/>
            </a:lnSpc>
            <a:spcBef>
              <a:spcPct val="0"/>
            </a:spcBef>
            <a:spcAft>
              <a:spcPct val="20000"/>
            </a:spcAft>
            <a:buChar char="•"/>
          </a:pPr>
          <a:r>
            <a:rPr lang="en-US" sz="1400" kern="1200"/>
            <a:t>Policy and legislation</a:t>
          </a:r>
        </a:p>
        <a:p>
          <a:pPr marL="114300" lvl="1" indent="-114300" algn="l" defTabSz="622300">
            <a:lnSpc>
              <a:spcPct val="90000"/>
            </a:lnSpc>
            <a:spcBef>
              <a:spcPct val="0"/>
            </a:spcBef>
            <a:spcAft>
              <a:spcPct val="20000"/>
            </a:spcAft>
            <a:buChar char="•"/>
          </a:pPr>
          <a:r>
            <a:rPr lang="en-US" sz="1400" kern="1200" dirty="0"/>
            <a:t>Technology in care</a:t>
          </a:r>
        </a:p>
        <a:p>
          <a:pPr marL="114300" lvl="1" indent="-114300" algn="l" defTabSz="622300">
            <a:lnSpc>
              <a:spcPct val="90000"/>
            </a:lnSpc>
            <a:spcBef>
              <a:spcPct val="0"/>
            </a:spcBef>
            <a:spcAft>
              <a:spcPct val="20000"/>
            </a:spcAft>
            <a:buChar char="•"/>
          </a:pPr>
          <a:r>
            <a:rPr lang="en-US" sz="1400" kern="1200"/>
            <a:t>Cases and recommendations.</a:t>
          </a:r>
        </a:p>
      </dsp:txBody>
      <dsp:txXfrm>
        <a:off x="0" y="2993042"/>
        <a:ext cx="5848672" cy="10485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D28C1F-9C90-4333-B151-83FF983DABB4}">
      <dsp:nvSpPr>
        <dsp:cNvPr id="0" name=""/>
        <dsp:cNvSpPr/>
      </dsp:nvSpPr>
      <dsp:spPr>
        <a:xfrm>
          <a:off x="0" y="100100"/>
          <a:ext cx="6855506" cy="646425"/>
        </a:xfrm>
        <a:prstGeom prst="roundRect">
          <a:avLst/>
        </a:prstGeom>
        <a:solidFill>
          <a:schemeClr val="accent4">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UK population ageing at an alarming rate:</a:t>
          </a:r>
        </a:p>
      </dsp:txBody>
      <dsp:txXfrm>
        <a:off x="31556" y="131656"/>
        <a:ext cx="6792394" cy="583313"/>
      </dsp:txXfrm>
    </dsp:sp>
    <dsp:sp modelId="{DA99BE91-2B3B-41F2-9EF6-1CF6E5B94781}">
      <dsp:nvSpPr>
        <dsp:cNvPr id="0" name=""/>
        <dsp:cNvSpPr/>
      </dsp:nvSpPr>
      <dsp:spPr>
        <a:xfrm>
          <a:off x="0" y="746525"/>
          <a:ext cx="6855506" cy="281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7662" tIns="21590" rIns="120904" bIns="21590" numCol="1" spcCol="1270" anchor="t" anchorCtr="0">
          <a:noAutofit/>
        </a:bodyPr>
        <a:lstStyle/>
        <a:p>
          <a:pPr marL="114300" lvl="1" indent="-114300" algn="l" defTabSz="577850">
            <a:lnSpc>
              <a:spcPct val="90000"/>
            </a:lnSpc>
            <a:spcBef>
              <a:spcPct val="0"/>
            </a:spcBef>
            <a:spcAft>
              <a:spcPct val="20000"/>
            </a:spcAft>
            <a:buChar char="•"/>
          </a:pPr>
          <a:r>
            <a:rPr lang="en-US" sz="1300" kern="1200"/>
            <a:t>The percentage of 65+ years in 2023 is 18.6 (Centre for Ageing Better, 2023).</a:t>
          </a:r>
        </a:p>
      </dsp:txBody>
      <dsp:txXfrm>
        <a:off x="0" y="746525"/>
        <a:ext cx="6855506" cy="281520"/>
      </dsp:txXfrm>
    </dsp:sp>
    <dsp:sp modelId="{81384E04-DFD6-4983-AEED-914E14FD1F01}">
      <dsp:nvSpPr>
        <dsp:cNvPr id="0" name=""/>
        <dsp:cNvSpPr/>
      </dsp:nvSpPr>
      <dsp:spPr>
        <a:xfrm>
          <a:off x="0" y="1028045"/>
          <a:ext cx="6855506" cy="646425"/>
        </a:xfrm>
        <a:prstGeom prst="roundRect">
          <a:avLst/>
        </a:prstGeom>
        <a:solidFill>
          <a:schemeClr val="accent4">
            <a:hueOff val="-1894027"/>
            <a:satOff val="7091"/>
            <a:lumOff val="98"/>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Life expectancy is rising, whereas healthy life expectancy is not.</a:t>
          </a:r>
        </a:p>
      </dsp:txBody>
      <dsp:txXfrm>
        <a:off x="31556" y="1059601"/>
        <a:ext cx="6792394" cy="583313"/>
      </dsp:txXfrm>
    </dsp:sp>
    <dsp:sp modelId="{C940721C-785C-4DE2-991C-D1118051302A}">
      <dsp:nvSpPr>
        <dsp:cNvPr id="0" name=""/>
        <dsp:cNvSpPr/>
      </dsp:nvSpPr>
      <dsp:spPr>
        <a:xfrm>
          <a:off x="0" y="1723430"/>
          <a:ext cx="6855506" cy="646425"/>
        </a:xfrm>
        <a:prstGeom prst="roundRect">
          <a:avLst/>
        </a:prstGeom>
        <a:solidFill>
          <a:schemeClr val="accent4">
            <a:hueOff val="-3788054"/>
            <a:satOff val="14182"/>
            <a:lumOff val="196"/>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Main care needs:</a:t>
          </a:r>
        </a:p>
      </dsp:txBody>
      <dsp:txXfrm>
        <a:off x="31556" y="1754986"/>
        <a:ext cx="6792394" cy="583313"/>
      </dsp:txXfrm>
    </dsp:sp>
    <dsp:sp modelId="{6036DF9A-3316-475F-82E8-2285B72E2C06}">
      <dsp:nvSpPr>
        <dsp:cNvPr id="0" name=""/>
        <dsp:cNvSpPr/>
      </dsp:nvSpPr>
      <dsp:spPr>
        <a:xfrm>
          <a:off x="0" y="2369855"/>
          <a:ext cx="6855506" cy="6510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7662" tIns="21590" rIns="120904" bIns="21590" numCol="1" spcCol="1270" anchor="t" anchorCtr="0">
          <a:noAutofit/>
        </a:bodyPr>
        <a:lstStyle/>
        <a:p>
          <a:pPr marL="114300" lvl="1" indent="-114300" algn="l" defTabSz="577850">
            <a:lnSpc>
              <a:spcPct val="90000"/>
            </a:lnSpc>
            <a:spcBef>
              <a:spcPct val="0"/>
            </a:spcBef>
            <a:spcAft>
              <a:spcPct val="20000"/>
            </a:spcAft>
            <a:buChar char="•"/>
          </a:pPr>
          <a:r>
            <a:rPr lang="en-US" sz="1300" kern="1200"/>
            <a:t>Physical (multimorbidity)</a:t>
          </a:r>
        </a:p>
        <a:p>
          <a:pPr marL="114300" lvl="1" indent="-114300" algn="l" defTabSz="577850">
            <a:lnSpc>
              <a:spcPct val="90000"/>
            </a:lnSpc>
            <a:spcBef>
              <a:spcPct val="0"/>
            </a:spcBef>
            <a:spcAft>
              <a:spcPct val="20000"/>
            </a:spcAft>
            <a:buChar char="•"/>
          </a:pPr>
          <a:r>
            <a:rPr lang="en-US" sz="1300" kern="1200"/>
            <a:t>Psychological (loneliness, dementia)</a:t>
          </a:r>
        </a:p>
        <a:p>
          <a:pPr marL="114300" lvl="1" indent="-114300" algn="l" defTabSz="577850">
            <a:lnSpc>
              <a:spcPct val="90000"/>
            </a:lnSpc>
            <a:spcBef>
              <a:spcPct val="0"/>
            </a:spcBef>
            <a:spcAft>
              <a:spcPct val="20000"/>
            </a:spcAft>
            <a:buChar char="•"/>
          </a:pPr>
          <a:r>
            <a:rPr lang="en-US" sz="1300" kern="1200"/>
            <a:t>Social support needs.</a:t>
          </a:r>
        </a:p>
      </dsp:txBody>
      <dsp:txXfrm>
        <a:off x="0" y="2369855"/>
        <a:ext cx="6855506" cy="651014"/>
      </dsp:txXfrm>
    </dsp:sp>
    <dsp:sp modelId="{30090763-84A0-4F65-A322-E401D6363B86}">
      <dsp:nvSpPr>
        <dsp:cNvPr id="0" name=""/>
        <dsp:cNvSpPr/>
      </dsp:nvSpPr>
      <dsp:spPr>
        <a:xfrm>
          <a:off x="0" y="3020870"/>
          <a:ext cx="6855506" cy="646425"/>
        </a:xfrm>
        <a:prstGeom prst="roundRect">
          <a:avLst/>
        </a:prstGeom>
        <a:solidFill>
          <a:schemeClr val="accent4">
            <a:hueOff val="-5682081"/>
            <a:satOff val="21273"/>
            <a:lumOff val="294"/>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One out of every three adults over 65 years of age is living with at least two chronic conditions (OECD, 2026). </a:t>
          </a:r>
        </a:p>
      </dsp:txBody>
      <dsp:txXfrm>
        <a:off x="31556" y="3052426"/>
        <a:ext cx="6792394" cy="583313"/>
      </dsp:txXfrm>
    </dsp:sp>
    <dsp:sp modelId="{8BE8221C-5C5E-4B0F-83E7-7D5B466D8300}">
      <dsp:nvSpPr>
        <dsp:cNvPr id="0" name=""/>
        <dsp:cNvSpPr/>
      </dsp:nvSpPr>
      <dsp:spPr>
        <a:xfrm>
          <a:off x="0" y="3716255"/>
          <a:ext cx="6855506" cy="646425"/>
        </a:xfrm>
        <a:prstGeom prst="roundRect">
          <a:avLst/>
        </a:prstGeom>
        <a:solidFill>
          <a:schemeClr val="accent4">
            <a:hueOff val="-7576108"/>
            <a:satOff val="28364"/>
            <a:lumOff val="392"/>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Increased demand puts a strain on health and social care systems.</a:t>
          </a:r>
        </a:p>
      </dsp:txBody>
      <dsp:txXfrm>
        <a:off x="31556" y="3747811"/>
        <a:ext cx="6792394" cy="58331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630EE8-7214-4251-B762-2559F1BD8283}">
      <dsp:nvSpPr>
        <dsp:cNvPr id="0" name=""/>
        <dsp:cNvSpPr/>
      </dsp:nvSpPr>
      <dsp:spPr>
        <a:xfrm>
          <a:off x="6624" y="664655"/>
          <a:ext cx="2070808" cy="2484970"/>
        </a:xfrm>
        <a:prstGeom prst="rect">
          <a:avLst/>
        </a:prstGeom>
        <a:solidFill>
          <a:schemeClr val="accent5">
            <a:hueOff val="0"/>
            <a:satOff val="0"/>
            <a:lumOff val="0"/>
            <a:alphaOff val="0"/>
          </a:schemeClr>
        </a:solidFill>
        <a:ln w="22225"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4550" tIns="0" rIns="204550" bIns="330200" numCol="1" spcCol="1270" anchor="t" anchorCtr="0">
          <a:noAutofit/>
        </a:bodyPr>
        <a:lstStyle/>
        <a:p>
          <a:pPr marL="0" lvl="0" indent="0" algn="l" defTabSz="622300">
            <a:lnSpc>
              <a:spcPct val="90000"/>
            </a:lnSpc>
            <a:spcBef>
              <a:spcPct val="0"/>
            </a:spcBef>
            <a:spcAft>
              <a:spcPct val="35000"/>
            </a:spcAft>
            <a:buNone/>
          </a:pPr>
          <a:r>
            <a:rPr lang="en-US" sz="1400" kern="1200" dirty="0"/>
            <a:t>Activity Theory - well-being preserved by partaking (Havighurst).</a:t>
          </a:r>
        </a:p>
      </dsp:txBody>
      <dsp:txXfrm>
        <a:off x="6624" y="1658643"/>
        <a:ext cx="2070808" cy="1490982"/>
      </dsp:txXfrm>
    </dsp:sp>
    <dsp:sp modelId="{B000EC7B-9935-4218-A242-D408A214FA14}">
      <dsp:nvSpPr>
        <dsp:cNvPr id="0" name=""/>
        <dsp:cNvSpPr/>
      </dsp:nvSpPr>
      <dsp:spPr>
        <a:xfrm>
          <a:off x="6624" y="664655"/>
          <a:ext cx="2070808" cy="993988"/>
        </a:xfrm>
        <a:prstGeom prst="rect">
          <a:avLst/>
        </a:prstGeom>
        <a:noFill/>
        <a:ln w="2222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4550" tIns="165100" rIns="204550" bIns="165100" numCol="1" spcCol="1270" anchor="ctr" anchorCtr="0">
          <a:noAutofit/>
        </a:bodyPr>
        <a:lstStyle/>
        <a:p>
          <a:pPr marL="0" lvl="0" indent="0" algn="l" defTabSz="2222500">
            <a:lnSpc>
              <a:spcPct val="90000"/>
            </a:lnSpc>
            <a:spcBef>
              <a:spcPct val="0"/>
            </a:spcBef>
            <a:spcAft>
              <a:spcPct val="35000"/>
            </a:spcAft>
            <a:buNone/>
          </a:pPr>
          <a:r>
            <a:rPr lang="en-US" sz="5000" kern="1200"/>
            <a:t>01</a:t>
          </a:r>
        </a:p>
      </dsp:txBody>
      <dsp:txXfrm>
        <a:off x="6624" y="664655"/>
        <a:ext cx="2070808" cy="993988"/>
      </dsp:txXfrm>
    </dsp:sp>
    <dsp:sp modelId="{1FFF688B-E0AA-4432-AF77-3DB502A6A31D}">
      <dsp:nvSpPr>
        <dsp:cNvPr id="0" name=""/>
        <dsp:cNvSpPr/>
      </dsp:nvSpPr>
      <dsp:spPr>
        <a:xfrm>
          <a:off x="2243097" y="664655"/>
          <a:ext cx="2070808" cy="2484970"/>
        </a:xfrm>
        <a:prstGeom prst="rect">
          <a:avLst/>
        </a:prstGeom>
        <a:solidFill>
          <a:schemeClr val="accent5">
            <a:hueOff val="1115164"/>
            <a:satOff val="-4935"/>
            <a:lumOff val="-4951"/>
            <a:alphaOff val="0"/>
          </a:schemeClr>
        </a:solidFill>
        <a:ln w="22225" cap="rnd" cmpd="sng" algn="ctr">
          <a:solidFill>
            <a:schemeClr val="accent5">
              <a:hueOff val="1115164"/>
              <a:satOff val="-4935"/>
              <a:lumOff val="-4951"/>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4550" tIns="0" rIns="204550" bIns="330200" numCol="1" spcCol="1270" anchor="t" anchorCtr="0">
          <a:noAutofit/>
        </a:bodyPr>
        <a:lstStyle/>
        <a:p>
          <a:pPr marL="0" lvl="0" indent="0" algn="l" defTabSz="622300">
            <a:lnSpc>
              <a:spcPct val="90000"/>
            </a:lnSpc>
            <a:spcBef>
              <a:spcPct val="0"/>
            </a:spcBef>
            <a:spcAft>
              <a:spcPct val="35000"/>
            </a:spcAft>
            <a:buNone/>
          </a:pPr>
          <a:r>
            <a:rPr lang="en-US" sz="1400" kern="1200" dirty="0"/>
            <a:t>Disengagement Theory - gradual withdrawal, which is considered a natural ageing.</a:t>
          </a:r>
        </a:p>
      </dsp:txBody>
      <dsp:txXfrm>
        <a:off x="2243097" y="1658643"/>
        <a:ext cx="2070808" cy="1490982"/>
      </dsp:txXfrm>
    </dsp:sp>
    <dsp:sp modelId="{17853289-A064-4348-BD1E-C2CCF6AE8F61}">
      <dsp:nvSpPr>
        <dsp:cNvPr id="0" name=""/>
        <dsp:cNvSpPr/>
      </dsp:nvSpPr>
      <dsp:spPr>
        <a:xfrm>
          <a:off x="2243097" y="664655"/>
          <a:ext cx="2070808" cy="993988"/>
        </a:xfrm>
        <a:prstGeom prst="rect">
          <a:avLst/>
        </a:prstGeom>
        <a:noFill/>
        <a:ln w="2222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4550" tIns="165100" rIns="204550" bIns="165100" numCol="1" spcCol="1270" anchor="ctr" anchorCtr="0">
          <a:noAutofit/>
        </a:bodyPr>
        <a:lstStyle/>
        <a:p>
          <a:pPr marL="0" lvl="0" indent="0" algn="l" defTabSz="2222500">
            <a:lnSpc>
              <a:spcPct val="90000"/>
            </a:lnSpc>
            <a:spcBef>
              <a:spcPct val="0"/>
            </a:spcBef>
            <a:spcAft>
              <a:spcPct val="35000"/>
            </a:spcAft>
            <a:buNone/>
          </a:pPr>
          <a:r>
            <a:rPr lang="en-US" sz="5000" kern="1200"/>
            <a:t>02</a:t>
          </a:r>
        </a:p>
      </dsp:txBody>
      <dsp:txXfrm>
        <a:off x="2243097" y="664655"/>
        <a:ext cx="2070808" cy="993988"/>
      </dsp:txXfrm>
    </dsp:sp>
    <dsp:sp modelId="{4E74FE02-3ADE-46BA-BFF6-2897B3947096}">
      <dsp:nvSpPr>
        <dsp:cNvPr id="0" name=""/>
        <dsp:cNvSpPr/>
      </dsp:nvSpPr>
      <dsp:spPr>
        <a:xfrm>
          <a:off x="4479570" y="664655"/>
          <a:ext cx="2070808" cy="2484970"/>
        </a:xfrm>
        <a:prstGeom prst="rect">
          <a:avLst/>
        </a:prstGeom>
        <a:solidFill>
          <a:schemeClr val="accent5">
            <a:hueOff val="2230328"/>
            <a:satOff val="-9870"/>
            <a:lumOff val="-9902"/>
            <a:alphaOff val="0"/>
          </a:schemeClr>
        </a:solidFill>
        <a:ln w="22225" cap="rnd" cmpd="sng" algn="ctr">
          <a:solidFill>
            <a:schemeClr val="accent5">
              <a:hueOff val="2230328"/>
              <a:satOff val="-9870"/>
              <a:lumOff val="-9902"/>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4550" tIns="0" rIns="204550" bIns="330200" numCol="1" spcCol="1270" anchor="t" anchorCtr="0">
          <a:noAutofit/>
        </a:bodyPr>
        <a:lstStyle/>
        <a:p>
          <a:pPr marL="0" lvl="0" indent="0" algn="l" defTabSz="622300">
            <a:lnSpc>
              <a:spcPct val="90000"/>
            </a:lnSpc>
            <a:spcBef>
              <a:spcPct val="0"/>
            </a:spcBef>
            <a:spcAft>
              <a:spcPct val="35000"/>
            </a:spcAft>
            <a:buNone/>
          </a:pPr>
          <a:r>
            <a:rPr lang="en-US" sz="1400" kern="1200"/>
            <a:t>Continuity Theory - people uphold identity by having modified roles (Atchley).</a:t>
          </a:r>
        </a:p>
      </dsp:txBody>
      <dsp:txXfrm>
        <a:off x="4479570" y="1658643"/>
        <a:ext cx="2070808" cy="1490982"/>
      </dsp:txXfrm>
    </dsp:sp>
    <dsp:sp modelId="{4411E313-B397-4878-A927-EDA9CC927B27}">
      <dsp:nvSpPr>
        <dsp:cNvPr id="0" name=""/>
        <dsp:cNvSpPr/>
      </dsp:nvSpPr>
      <dsp:spPr>
        <a:xfrm>
          <a:off x="4479570" y="664655"/>
          <a:ext cx="2070808" cy="993988"/>
        </a:xfrm>
        <a:prstGeom prst="rect">
          <a:avLst/>
        </a:prstGeom>
        <a:noFill/>
        <a:ln w="2222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4550" tIns="165100" rIns="204550" bIns="165100" numCol="1" spcCol="1270" anchor="ctr" anchorCtr="0">
          <a:noAutofit/>
        </a:bodyPr>
        <a:lstStyle/>
        <a:p>
          <a:pPr marL="0" lvl="0" indent="0" algn="l" defTabSz="2222500">
            <a:lnSpc>
              <a:spcPct val="90000"/>
            </a:lnSpc>
            <a:spcBef>
              <a:spcPct val="0"/>
            </a:spcBef>
            <a:spcAft>
              <a:spcPct val="35000"/>
            </a:spcAft>
            <a:buNone/>
          </a:pPr>
          <a:r>
            <a:rPr lang="en-US" sz="5000" kern="1200"/>
            <a:t>03</a:t>
          </a:r>
        </a:p>
      </dsp:txBody>
      <dsp:txXfrm>
        <a:off x="4479570" y="664655"/>
        <a:ext cx="2070808" cy="993988"/>
      </dsp:txXfrm>
    </dsp:sp>
    <dsp:sp modelId="{628459EC-2182-4558-8EE7-60FD48B0CA81}">
      <dsp:nvSpPr>
        <dsp:cNvPr id="0" name=""/>
        <dsp:cNvSpPr/>
      </dsp:nvSpPr>
      <dsp:spPr>
        <a:xfrm>
          <a:off x="6716043" y="664655"/>
          <a:ext cx="2070808" cy="2484970"/>
        </a:xfrm>
        <a:prstGeom prst="rect">
          <a:avLst/>
        </a:prstGeom>
        <a:solidFill>
          <a:schemeClr val="accent5">
            <a:hueOff val="3345492"/>
            <a:satOff val="-14805"/>
            <a:lumOff val="-14853"/>
            <a:alphaOff val="0"/>
          </a:schemeClr>
        </a:solidFill>
        <a:ln w="22225" cap="rnd" cmpd="sng" algn="ctr">
          <a:solidFill>
            <a:schemeClr val="accent5">
              <a:hueOff val="3345492"/>
              <a:satOff val="-14805"/>
              <a:lumOff val="-1485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4550" tIns="0" rIns="204550" bIns="330200" numCol="1" spcCol="1270" anchor="t" anchorCtr="0">
          <a:noAutofit/>
        </a:bodyPr>
        <a:lstStyle/>
        <a:p>
          <a:pPr marL="0" lvl="0" indent="0" algn="l" defTabSz="622300">
            <a:lnSpc>
              <a:spcPct val="90000"/>
            </a:lnSpc>
            <a:spcBef>
              <a:spcPct val="0"/>
            </a:spcBef>
            <a:spcAft>
              <a:spcPct val="35000"/>
            </a:spcAft>
            <a:buNone/>
          </a:pPr>
          <a:r>
            <a:rPr lang="en-US" sz="1400" kern="1200"/>
            <a:t>The life-course perspective is a perspective that accentuates accruing inequalities (Dannefer, 2020).</a:t>
          </a:r>
        </a:p>
      </dsp:txBody>
      <dsp:txXfrm>
        <a:off x="6716043" y="1658643"/>
        <a:ext cx="2070808" cy="1490982"/>
      </dsp:txXfrm>
    </dsp:sp>
    <dsp:sp modelId="{8AAD2FAB-0224-43BC-B530-25CBB45C7E50}">
      <dsp:nvSpPr>
        <dsp:cNvPr id="0" name=""/>
        <dsp:cNvSpPr/>
      </dsp:nvSpPr>
      <dsp:spPr>
        <a:xfrm>
          <a:off x="6716043" y="664655"/>
          <a:ext cx="2070808" cy="993988"/>
        </a:xfrm>
        <a:prstGeom prst="rect">
          <a:avLst/>
        </a:prstGeom>
        <a:noFill/>
        <a:ln w="2222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4550" tIns="165100" rIns="204550" bIns="165100" numCol="1" spcCol="1270" anchor="ctr" anchorCtr="0">
          <a:noAutofit/>
        </a:bodyPr>
        <a:lstStyle/>
        <a:p>
          <a:pPr marL="0" lvl="0" indent="0" algn="l" defTabSz="2222500">
            <a:lnSpc>
              <a:spcPct val="90000"/>
            </a:lnSpc>
            <a:spcBef>
              <a:spcPct val="0"/>
            </a:spcBef>
            <a:spcAft>
              <a:spcPct val="35000"/>
            </a:spcAft>
            <a:buNone/>
          </a:pPr>
          <a:r>
            <a:rPr lang="en-US" sz="5000" kern="1200"/>
            <a:t>04</a:t>
          </a:r>
        </a:p>
      </dsp:txBody>
      <dsp:txXfrm>
        <a:off x="6716043" y="664655"/>
        <a:ext cx="2070808" cy="993988"/>
      </dsp:txXfrm>
    </dsp:sp>
    <dsp:sp modelId="{58D3857C-5050-4A7A-B31A-887417D7BF41}">
      <dsp:nvSpPr>
        <dsp:cNvPr id="0" name=""/>
        <dsp:cNvSpPr/>
      </dsp:nvSpPr>
      <dsp:spPr>
        <a:xfrm>
          <a:off x="8952517" y="664655"/>
          <a:ext cx="2070808" cy="2484970"/>
        </a:xfrm>
        <a:prstGeom prst="rect">
          <a:avLst/>
        </a:prstGeom>
        <a:solidFill>
          <a:schemeClr val="accent5">
            <a:hueOff val="4460656"/>
            <a:satOff val="-19740"/>
            <a:lumOff val="-19804"/>
            <a:alphaOff val="0"/>
          </a:schemeClr>
        </a:solidFill>
        <a:ln w="22225" cap="rnd" cmpd="sng" algn="ctr">
          <a:solidFill>
            <a:schemeClr val="accent5">
              <a:hueOff val="4460656"/>
              <a:satOff val="-19740"/>
              <a:lumOff val="-19804"/>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4550" tIns="0" rIns="204550" bIns="330200" numCol="1" spcCol="1270" anchor="t" anchorCtr="0">
          <a:noAutofit/>
        </a:bodyPr>
        <a:lstStyle/>
        <a:p>
          <a:pPr marL="0" lvl="0" indent="0" algn="l" defTabSz="622300">
            <a:lnSpc>
              <a:spcPct val="90000"/>
            </a:lnSpc>
            <a:spcBef>
              <a:spcPct val="0"/>
            </a:spcBef>
            <a:spcAft>
              <a:spcPct val="35000"/>
            </a:spcAft>
            <a:buNone/>
          </a:pPr>
          <a:r>
            <a:rPr lang="en-US" sz="1400" kern="1200"/>
            <a:t>Theories assist in determining the extent to which the services enhance independence or dependency.</a:t>
          </a:r>
        </a:p>
      </dsp:txBody>
      <dsp:txXfrm>
        <a:off x="8952517" y="1658643"/>
        <a:ext cx="2070808" cy="1490982"/>
      </dsp:txXfrm>
    </dsp:sp>
    <dsp:sp modelId="{CC0824C3-16EB-4831-B756-2E13203AC053}">
      <dsp:nvSpPr>
        <dsp:cNvPr id="0" name=""/>
        <dsp:cNvSpPr/>
      </dsp:nvSpPr>
      <dsp:spPr>
        <a:xfrm>
          <a:off x="8952517" y="664655"/>
          <a:ext cx="2070808" cy="993988"/>
        </a:xfrm>
        <a:prstGeom prst="rect">
          <a:avLst/>
        </a:prstGeom>
        <a:noFill/>
        <a:ln w="2222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4550" tIns="165100" rIns="204550" bIns="165100" numCol="1" spcCol="1270" anchor="ctr" anchorCtr="0">
          <a:noAutofit/>
        </a:bodyPr>
        <a:lstStyle/>
        <a:p>
          <a:pPr marL="0" lvl="0" indent="0" algn="l" defTabSz="2222500">
            <a:lnSpc>
              <a:spcPct val="90000"/>
            </a:lnSpc>
            <a:spcBef>
              <a:spcPct val="0"/>
            </a:spcBef>
            <a:spcAft>
              <a:spcPct val="35000"/>
            </a:spcAft>
            <a:buNone/>
          </a:pPr>
          <a:r>
            <a:rPr lang="en-US" sz="5000" kern="1200"/>
            <a:t>05</a:t>
          </a:r>
        </a:p>
      </dsp:txBody>
      <dsp:txXfrm>
        <a:off x="8952517" y="664655"/>
        <a:ext cx="2070808" cy="9939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1D6F1B-75F9-43B2-B6A7-180DDE2CBE03}">
      <dsp:nvSpPr>
        <dsp:cNvPr id="0" name=""/>
        <dsp:cNvSpPr/>
      </dsp:nvSpPr>
      <dsp:spPr>
        <a:xfrm>
          <a:off x="0" y="454"/>
          <a:ext cx="6430974" cy="0"/>
        </a:xfrm>
        <a:prstGeom prst="line">
          <a:avLst/>
        </a:prstGeom>
        <a:gradFill rotWithShape="0">
          <a:gsLst>
            <a:gs pos="0">
              <a:schemeClr val="accent1">
                <a:hueOff val="0"/>
                <a:satOff val="0"/>
                <a:lumOff val="0"/>
                <a:alphaOff val="0"/>
                <a:tint val="98000"/>
                <a:lumMod val="110000"/>
              </a:schemeClr>
            </a:gs>
            <a:gs pos="84000">
              <a:schemeClr val="accent1">
                <a:hueOff val="0"/>
                <a:satOff val="0"/>
                <a:lumOff val="0"/>
                <a:alphaOff val="0"/>
                <a:shade val="90000"/>
                <a:lumMod val="88000"/>
              </a:schemeClr>
            </a:gs>
          </a:gsLst>
          <a:lin ang="5400000" scaled="0"/>
        </a:gradFill>
        <a:ln w="12700" cap="rnd" cmpd="sng" algn="ctr">
          <a:solidFill>
            <a:schemeClr val="accent1">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88A78D49-35BC-448D-96B0-ED8F0B5C4707}">
      <dsp:nvSpPr>
        <dsp:cNvPr id="0" name=""/>
        <dsp:cNvSpPr/>
      </dsp:nvSpPr>
      <dsp:spPr>
        <a:xfrm>
          <a:off x="0" y="454"/>
          <a:ext cx="6430974" cy="743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t>Functional ability consists of Activities of Daily Living (ADLs) and mobility (</a:t>
          </a:r>
          <a:r>
            <a:rPr lang="en-US" sz="2100" kern="1200" dirty="0" err="1"/>
            <a:t>Edemekong</a:t>
          </a:r>
          <a:r>
            <a:rPr lang="en-US" sz="2100" kern="1200" dirty="0"/>
            <a:t> et al., 2025).</a:t>
          </a:r>
        </a:p>
      </dsp:txBody>
      <dsp:txXfrm>
        <a:off x="0" y="454"/>
        <a:ext cx="6430974" cy="743872"/>
      </dsp:txXfrm>
    </dsp:sp>
    <dsp:sp modelId="{A9E2809A-1FB8-4141-9B4D-ECC4553E2719}">
      <dsp:nvSpPr>
        <dsp:cNvPr id="0" name=""/>
        <dsp:cNvSpPr/>
      </dsp:nvSpPr>
      <dsp:spPr>
        <a:xfrm>
          <a:off x="0" y="744326"/>
          <a:ext cx="6430974" cy="0"/>
        </a:xfrm>
        <a:prstGeom prst="line">
          <a:avLst/>
        </a:prstGeom>
        <a:gradFill rotWithShape="0">
          <a:gsLst>
            <a:gs pos="0">
              <a:schemeClr val="accent1">
                <a:hueOff val="0"/>
                <a:satOff val="0"/>
                <a:lumOff val="0"/>
                <a:alphaOff val="0"/>
                <a:tint val="98000"/>
                <a:lumMod val="110000"/>
              </a:schemeClr>
            </a:gs>
            <a:gs pos="84000">
              <a:schemeClr val="accent1">
                <a:hueOff val="0"/>
                <a:satOff val="0"/>
                <a:lumOff val="0"/>
                <a:alphaOff val="0"/>
                <a:shade val="90000"/>
                <a:lumMod val="88000"/>
              </a:schemeClr>
            </a:gs>
          </a:gsLst>
          <a:lin ang="5400000" scaled="0"/>
        </a:gradFill>
        <a:ln w="12700" cap="rnd" cmpd="sng" algn="ctr">
          <a:solidFill>
            <a:schemeClr val="accent1">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B1C0C5D3-2CB9-4072-802E-D9CF6F0686C6}">
      <dsp:nvSpPr>
        <dsp:cNvPr id="0" name=""/>
        <dsp:cNvSpPr/>
      </dsp:nvSpPr>
      <dsp:spPr>
        <a:xfrm>
          <a:off x="0" y="744326"/>
          <a:ext cx="6430974" cy="743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t>Healthy Ageing model focuses on being independent (WHO, 2020),  </a:t>
          </a:r>
        </a:p>
      </dsp:txBody>
      <dsp:txXfrm>
        <a:off x="0" y="744326"/>
        <a:ext cx="6430974" cy="743872"/>
      </dsp:txXfrm>
    </dsp:sp>
    <dsp:sp modelId="{259C620C-0E76-4B62-83C7-B740A4C3B682}">
      <dsp:nvSpPr>
        <dsp:cNvPr id="0" name=""/>
        <dsp:cNvSpPr/>
      </dsp:nvSpPr>
      <dsp:spPr>
        <a:xfrm>
          <a:off x="0" y="1488199"/>
          <a:ext cx="6430974" cy="0"/>
        </a:xfrm>
        <a:prstGeom prst="line">
          <a:avLst/>
        </a:prstGeom>
        <a:gradFill rotWithShape="0">
          <a:gsLst>
            <a:gs pos="0">
              <a:schemeClr val="accent1">
                <a:hueOff val="0"/>
                <a:satOff val="0"/>
                <a:lumOff val="0"/>
                <a:alphaOff val="0"/>
                <a:tint val="98000"/>
                <a:lumMod val="110000"/>
              </a:schemeClr>
            </a:gs>
            <a:gs pos="84000">
              <a:schemeClr val="accent1">
                <a:hueOff val="0"/>
                <a:satOff val="0"/>
                <a:lumOff val="0"/>
                <a:alphaOff val="0"/>
                <a:shade val="90000"/>
                <a:lumMod val="88000"/>
              </a:schemeClr>
            </a:gs>
          </a:gsLst>
          <a:lin ang="5400000" scaled="0"/>
        </a:gradFill>
        <a:ln w="12700" cap="rnd" cmpd="sng" algn="ctr">
          <a:solidFill>
            <a:schemeClr val="accent1">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A8EA2918-CD02-4E1B-9350-E651DBD6954F}">
      <dsp:nvSpPr>
        <dsp:cNvPr id="0" name=""/>
        <dsp:cNvSpPr/>
      </dsp:nvSpPr>
      <dsp:spPr>
        <a:xfrm>
          <a:off x="0" y="1488199"/>
          <a:ext cx="6430974" cy="743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Independence enhances life quality and well-being.</a:t>
          </a:r>
        </a:p>
      </dsp:txBody>
      <dsp:txXfrm>
        <a:off x="0" y="1488199"/>
        <a:ext cx="6430974" cy="743872"/>
      </dsp:txXfrm>
    </dsp:sp>
    <dsp:sp modelId="{061C4901-42E9-4CAE-9E4C-AFF52E720CDD}">
      <dsp:nvSpPr>
        <dsp:cNvPr id="0" name=""/>
        <dsp:cNvSpPr/>
      </dsp:nvSpPr>
      <dsp:spPr>
        <a:xfrm>
          <a:off x="0" y="2232072"/>
          <a:ext cx="6430974" cy="0"/>
        </a:xfrm>
        <a:prstGeom prst="line">
          <a:avLst/>
        </a:prstGeom>
        <a:gradFill rotWithShape="0">
          <a:gsLst>
            <a:gs pos="0">
              <a:schemeClr val="accent1">
                <a:hueOff val="0"/>
                <a:satOff val="0"/>
                <a:lumOff val="0"/>
                <a:alphaOff val="0"/>
                <a:tint val="98000"/>
                <a:lumMod val="110000"/>
              </a:schemeClr>
            </a:gs>
            <a:gs pos="84000">
              <a:schemeClr val="accent1">
                <a:hueOff val="0"/>
                <a:satOff val="0"/>
                <a:lumOff val="0"/>
                <a:alphaOff val="0"/>
                <a:shade val="90000"/>
                <a:lumMod val="88000"/>
              </a:schemeClr>
            </a:gs>
          </a:gsLst>
          <a:lin ang="5400000" scaled="0"/>
        </a:gradFill>
        <a:ln w="12700" cap="rnd" cmpd="sng" algn="ctr">
          <a:solidFill>
            <a:schemeClr val="accent1">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D9F420D4-B856-4E91-987A-6A12C6BFAEA7}">
      <dsp:nvSpPr>
        <dsp:cNvPr id="0" name=""/>
        <dsp:cNvSpPr/>
      </dsp:nvSpPr>
      <dsp:spPr>
        <a:xfrm>
          <a:off x="0" y="2232072"/>
          <a:ext cx="6430974" cy="743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Minimises the use of formal care services.</a:t>
          </a:r>
        </a:p>
      </dsp:txBody>
      <dsp:txXfrm>
        <a:off x="0" y="2232072"/>
        <a:ext cx="6430974" cy="743872"/>
      </dsp:txXfrm>
    </dsp:sp>
    <dsp:sp modelId="{ABEB3B94-C4E1-4B26-8A8F-B4AD43B018F7}">
      <dsp:nvSpPr>
        <dsp:cNvPr id="0" name=""/>
        <dsp:cNvSpPr/>
      </dsp:nvSpPr>
      <dsp:spPr>
        <a:xfrm>
          <a:off x="0" y="2975945"/>
          <a:ext cx="6430974" cy="0"/>
        </a:xfrm>
        <a:prstGeom prst="line">
          <a:avLst/>
        </a:prstGeom>
        <a:gradFill rotWithShape="0">
          <a:gsLst>
            <a:gs pos="0">
              <a:schemeClr val="accent1">
                <a:hueOff val="0"/>
                <a:satOff val="0"/>
                <a:lumOff val="0"/>
                <a:alphaOff val="0"/>
                <a:tint val="98000"/>
                <a:lumMod val="110000"/>
              </a:schemeClr>
            </a:gs>
            <a:gs pos="84000">
              <a:schemeClr val="accent1">
                <a:hueOff val="0"/>
                <a:satOff val="0"/>
                <a:lumOff val="0"/>
                <a:alphaOff val="0"/>
                <a:shade val="90000"/>
                <a:lumMod val="88000"/>
              </a:schemeClr>
            </a:gs>
          </a:gsLst>
          <a:lin ang="5400000" scaled="0"/>
        </a:gradFill>
        <a:ln w="12700" cap="rnd" cmpd="sng" algn="ctr">
          <a:solidFill>
            <a:schemeClr val="accent1">
              <a:hueOff val="0"/>
              <a:satOff val="0"/>
              <a:lumOff val="0"/>
              <a:alphaOff val="0"/>
            </a:schemeClr>
          </a:solidFill>
          <a:prstDash val="solid"/>
        </a:ln>
        <a:effectLst>
          <a:outerShdw blurRad="38100" dist="25400" dir="5400000" rotWithShape="0">
            <a:srgbClr val="000000">
              <a:alpha val="55000"/>
            </a:srgbClr>
          </a:outerShdw>
        </a:effectLst>
      </dsp:spPr>
      <dsp:style>
        <a:lnRef idx="1">
          <a:scrgbClr r="0" g="0" b="0"/>
        </a:lnRef>
        <a:fillRef idx="3">
          <a:scrgbClr r="0" g="0" b="0"/>
        </a:fillRef>
        <a:effectRef idx="2">
          <a:scrgbClr r="0" g="0" b="0"/>
        </a:effectRef>
        <a:fontRef idx="minor">
          <a:schemeClr val="lt1"/>
        </a:fontRef>
      </dsp:style>
    </dsp:sp>
    <dsp:sp modelId="{64BC7018-45A0-425C-9001-52B60BB3FC92}">
      <dsp:nvSpPr>
        <dsp:cNvPr id="0" name=""/>
        <dsp:cNvSpPr/>
      </dsp:nvSpPr>
      <dsp:spPr>
        <a:xfrm>
          <a:off x="0" y="2975945"/>
          <a:ext cx="6430974" cy="7438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Supported with rehabilitation, assistive technology and community care.</a:t>
          </a:r>
        </a:p>
      </dsp:txBody>
      <dsp:txXfrm>
        <a:off x="0" y="2975945"/>
        <a:ext cx="6430974" cy="74387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92AE1F-0736-4518-9D00-2727455ECDD9}">
      <dsp:nvSpPr>
        <dsp:cNvPr id="0" name=""/>
        <dsp:cNvSpPr/>
      </dsp:nvSpPr>
      <dsp:spPr>
        <a:xfrm>
          <a:off x="0" y="37717"/>
          <a:ext cx="6309002" cy="73359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Loneliness and social isolation influence mental and physical well-being.</a:t>
          </a:r>
        </a:p>
      </dsp:txBody>
      <dsp:txXfrm>
        <a:off x="35811" y="73528"/>
        <a:ext cx="6237380" cy="661968"/>
      </dsp:txXfrm>
    </dsp:sp>
    <dsp:sp modelId="{CFB5601A-F866-46AA-9A32-EDCBD6752563}">
      <dsp:nvSpPr>
        <dsp:cNvPr id="0" name=""/>
        <dsp:cNvSpPr/>
      </dsp:nvSpPr>
      <dsp:spPr>
        <a:xfrm>
          <a:off x="0" y="826027"/>
          <a:ext cx="6309002" cy="73359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Social participation enhances life satisfaction and well-being.</a:t>
          </a:r>
        </a:p>
      </dsp:txBody>
      <dsp:txXfrm>
        <a:off x="35811" y="861838"/>
        <a:ext cx="6237380" cy="661968"/>
      </dsp:txXfrm>
    </dsp:sp>
    <dsp:sp modelId="{83964FFA-BFE9-4C74-A1C1-5F087D4D3A89}">
      <dsp:nvSpPr>
        <dsp:cNvPr id="0" name=""/>
        <dsp:cNvSpPr/>
      </dsp:nvSpPr>
      <dsp:spPr>
        <a:xfrm>
          <a:off x="0" y="1614338"/>
          <a:ext cx="6309002" cy="73359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Emotional support assists in sustaining purpose and identity (Kim et al., 2021).</a:t>
          </a:r>
        </a:p>
      </dsp:txBody>
      <dsp:txXfrm>
        <a:off x="35811" y="1650149"/>
        <a:ext cx="6237380" cy="661968"/>
      </dsp:txXfrm>
    </dsp:sp>
    <dsp:sp modelId="{41824144-375F-46EF-BB19-9B5826FB8ADC}">
      <dsp:nvSpPr>
        <dsp:cNvPr id="0" name=""/>
        <dsp:cNvSpPr/>
      </dsp:nvSpPr>
      <dsp:spPr>
        <a:xfrm>
          <a:off x="0" y="2402648"/>
          <a:ext cx="6309002" cy="73359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Community programmes minimise risks of isolation.</a:t>
          </a:r>
        </a:p>
      </dsp:txBody>
      <dsp:txXfrm>
        <a:off x="35811" y="2438459"/>
        <a:ext cx="6237380" cy="661968"/>
      </dsp:txXfrm>
    </dsp:sp>
    <dsp:sp modelId="{EDB51967-16CF-4C9D-ADD4-C4E13C8F4997}">
      <dsp:nvSpPr>
        <dsp:cNvPr id="0" name=""/>
        <dsp:cNvSpPr/>
      </dsp:nvSpPr>
      <dsp:spPr>
        <a:xfrm>
          <a:off x="0" y="3190958"/>
          <a:ext cx="6309002" cy="73359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Activity Theory stresses the significance of ongoing interaction (Teles and Ribeiro, 2022)</a:t>
          </a:r>
        </a:p>
      </dsp:txBody>
      <dsp:txXfrm>
        <a:off x="35811" y="3226769"/>
        <a:ext cx="6237380" cy="66196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300A58-C7DD-4A4A-BF22-2835A3982125}">
      <dsp:nvSpPr>
        <dsp:cNvPr id="0" name=""/>
        <dsp:cNvSpPr/>
      </dsp:nvSpPr>
      <dsp:spPr>
        <a:xfrm>
          <a:off x="0" y="251595"/>
          <a:ext cx="2183431" cy="2183426"/>
        </a:xfrm>
        <a:prstGeom prst="ellipse">
          <a:avLst/>
        </a:prstGeom>
        <a:gradFill rotWithShape="0">
          <a:gsLst>
            <a:gs pos="0">
              <a:schemeClr val="accent4">
                <a:alpha val="50000"/>
                <a:hueOff val="0"/>
                <a:satOff val="0"/>
                <a:lumOff val="0"/>
                <a:alphaOff val="0"/>
                <a:tint val="98000"/>
                <a:lumMod val="110000"/>
              </a:schemeClr>
            </a:gs>
            <a:gs pos="84000">
              <a:schemeClr val="accent4">
                <a:alpha val="50000"/>
                <a:hueOff val="0"/>
                <a:satOff val="0"/>
                <a:lumOff val="0"/>
                <a:alphaOff val="0"/>
                <a:shade val="90000"/>
                <a:lumMod val="88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0" kern="1200"/>
            <a:t>Safeguarding helps the elderly to avoid abuse and neglect.</a:t>
          </a:r>
        </a:p>
      </dsp:txBody>
      <dsp:txXfrm>
        <a:off x="319756" y="571350"/>
        <a:ext cx="1543919" cy="1543916"/>
      </dsp:txXfrm>
    </dsp:sp>
    <dsp:sp modelId="{DD1EC716-1E3B-4220-86A6-2C717E11D2F5}">
      <dsp:nvSpPr>
        <dsp:cNvPr id="0" name=""/>
        <dsp:cNvSpPr/>
      </dsp:nvSpPr>
      <dsp:spPr>
        <a:xfrm>
          <a:off x="1122755" y="1707820"/>
          <a:ext cx="2183431" cy="2183426"/>
        </a:xfrm>
        <a:prstGeom prst="ellipse">
          <a:avLst/>
        </a:prstGeom>
        <a:gradFill rotWithShape="0">
          <a:gsLst>
            <a:gs pos="0">
              <a:schemeClr val="accent4">
                <a:alpha val="50000"/>
                <a:hueOff val="-1894027"/>
                <a:satOff val="7091"/>
                <a:lumOff val="98"/>
                <a:alphaOff val="0"/>
                <a:tint val="98000"/>
                <a:lumMod val="110000"/>
              </a:schemeClr>
            </a:gs>
            <a:gs pos="84000">
              <a:schemeClr val="accent4">
                <a:alpha val="50000"/>
                <a:hueOff val="-1894027"/>
                <a:satOff val="7091"/>
                <a:lumOff val="98"/>
                <a:alphaOff val="0"/>
                <a:shade val="90000"/>
                <a:lumMod val="88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0" kern="1200" dirty="0"/>
            <a:t>Dignity and respect are basic human rights.</a:t>
          </a:r>
        </a:p>
      </dsp:txBody>
      <dsp:txXfrm>
        <a:off x="1442511" y="2027575"/>
        <a:ext cx="1543919" cy="1543916"/>
      </dsp:txXfrm>
    </dsp:sp>
    <dsp:sp modelId="{72E73A4B-5303-45A5-8454-CE97A9906F0F}">
      <dsp:nvSpPr>
        <dsp:cNvPr id="0" name=""/>
        <dsp:cNvSpPr/>
      </dsp:nvSpPr>
      <dsp:spPr>
        <a:xfrm>
          <a:off x="2246177" y="251595"/>
          <a:ext cx="2183431" cy="2183426"/>
        </a:xfrm>
        <a:prstGeom prst="ellipse">
          <a:avLst/>
        </a:prstGeom>
        <a:gradFill rotWithShape="0">
          <a:gsLst>
            <a:gs pos="0">
              <a:schemeClr val="accent4">
                <a:alpha val="50000"/>
                <a:hueOff val="-3788054"/>
                <a:satOff val="14182"/>
                <a:lumOff val="196"/>
                <a:alphaOff val="0"/>
                <a:tint val="98000"/>
                <a:lumMod val="110000"/>
              </a:schemeClr>
            </a:gs>
            <a:gs pos="84000">
              <a:schemeClr val="accent4">
                <a:alpha val="50000"/>
                <a:hueOff val="-3788054"/>
                <a:satOff val="14182"/>
                <a:lumOff val="196"/>
                <a:alphaOff val="0"/>
                <a:shade val="90000"/>
                <a:lumMod val="88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0" kern="1200"/>
            <a:t>Care Act 2014 encourages autonomy and wellbeing.</a:t>
          </a:r>
        </a:p>
      </dsp:txBody>
      <dsp:txXfrm>
        <a:off x="2565933" y="571350"/>
        <a:ext cx="1543919" cy="1543916"/>
      </dsp:txXfrm>
    </dsp:sp>
    <dsp:sp modelId="{EE8D8CA6-131F-414B-9CA5-CA4EAE5C8394}">
      <dsp:nvSpPr>
        <dsp:cNvPr id="0" name=""/>
        <dsp:cNvSpPr/>
      </dsp:nvSpPr>
      <dsp:spPr>
        <a:xfrm>
          <a:off x="3368933" y="1707820"/>
          <a:ext cx="2183431" cy="2183426"/>
        </a:xfrm>
        <a:prstGeom prst="ellipse">
          <a:avLst/>
        </a:prstGeom>
        <a:gradFill rotWithShape="0">
          <a:gsLst>
            <a:gs pos="0">
              <a:schemeClr val="accent4">
                <a:alpha val="50000"/>
                <a:hueOff val="-5682081"/>
                <a:satOff val="21273"/>
                <a:lumOff val="294"/>
                <a:alphaOff val="0"/>
                <a:tint val="98000"/>
                <a:lumMod val="110000"/>
              </a:schemeClr>
            </a:gs>
            <a:gs pos="84000">
              <a:schemeClr val="accent4">
                <a:alpha val="50000"/>
                <a:hueOff val="-5682081"/>
                <a:satOff val="21273"/>
                <a:lumOff val="294"/>
                <a:alphaOff val="0"/>
                <a:shade val="90000"/>
                <a:lumMod val="88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0" kern="1200"/>
            <a:t>Choice enhances happiness and emotional wellbeing.</a:t>
          </a:r>
        </a:p>
      </dsp:txBody>
      <dsp:txXfrm>
        <a:off x="3688689" y="2027575"/>
        <a:ext cx="1543919" cy="1543916"/>
      </dsp:txXfrm>
    </dsp:sp>
    <dsp:sp modelId="{EC39F7D3-58D3-4FED-82F8-BA79308D19EB}">
      <dsp:nvSpPr>
        <dsp:cNvPr id="0" name=""/>
        <dsp:cNvSpPr/>
      </dsp:nvSpPr>
      <dsp:spPr>
        <a:xfrm>
          <a:off x="4491688" y="251595"/>
          <a:ext cx="2183431" cy="2183426"/>
        </a:xfrm>
        <a:prstGeom prst="ellipse">
          <a:avLst/>
        </a:prstGeom>
        <a:gradFill rotWithShape="0">
          <a:gsLst>
            <a:gs pos="0">
              <a:schemeClr val="accent4">
                <a:alpha val="50000"/>
                <a:hueOff val="-7576108"/>
                <a:satOff val="28364"/>
                <a:lumOff val="392"/>
                <a:alphaOff val="0"/>
                <a:tint val="98000"/>
                <a:lumMod val="110000"/>
              </a:schemeClr>
            </a:gs>
            <a:gs pos="84000">
              <a:schemeClr val="accent4">
                <a:alpha val="50000"/>
                <a:hueOff val="-7576108"/>
                <a:satOff val="28364"/>
                <a:lumOff val="392"/>
                <a:alphaOff val="0"/>
                <a:shade val="90000"/>
                <a:lumMod val="88000"/>
              </a:schemeClr>
            </a:gs>
          </a:gsLst>
          <a:lin ang="5400000" scaled="0"/>
        </a:gradFill>
        <a:ln>
          <a:noFill/>
        </a:ln>
        <a:effectLst/>
      </dsp:spPr>
      <dsp:style>
        <a:lnRef idx="0">
          <a:scrgbClr r="0" g="0" b="0"/>
        </a:lnRef>
        <a:fillRef idx="3">
          <a:scrgbClr r="0" g="0" b="0"/>
        </a:fillRef>
        <a:effectRef idx="0">
          <a:scrgbClr r="0" g="0" b="0"/>
        </a:effectRef>
        <a:fontRef idx="minor">
          <a:schemeClr val="tx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b="0" kern="1200"/>
            <a:t>Person-centred care is in favour of independence and empowerment.</a:t>
          </a:r>
        </a:p>
      </dsp:txBody>
      <dsp:txXfrm>
        <a:off x="4811444" y="571350"/>
        <a:ext cx="1543919" cy="154391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CC62BF-25D6-4CAB-BB70-C97D0B0BA1EF}">
      <dsp:nvSpPr>
        <dsp:cNvPr id="0" name=""/>
        <dsp:cNvSpPr/>
      </dsp:nvSpPr>
      <dsp:spPr>
        <a:xfrm>
          <a:off x="6624" y="664655"/>
          <a:ext cx="2070808" cy="2484970"/>
        </a:xfrm>
        <a:prstGeom prst="rect">
          <a:avLst/>
        </a:prstGeom>
        <a:solidFill>
          <a:schemeClr val="accent2">
            <a:hueOff val="0"/>
            <a:satOff val="0"/>
            <a:lumOff val="0"/>
            <a:alphaOff val="0"/>
          </a:schemeClr>
        </a:solidFill>
        <a:ln w="2222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4550" tIns="0" rIns="204550" bIns="330200" numCol="1" spcCol="1270" anchor="t" anchorCtr="0">
          <a:noAutofit/>
        </a:bodyPr>
        <a:lstStyle/>
        <a:p>
          <a:pPr marL="0" lvl="0" indent="0" algn="l" defTabSz="755650">
            <a:lnSpc>
              <a:spcPct val="90000"/>
            </a:lnSpc>
            <a:spcBef>
              <a:spcPct val="0"/>
            </a:spcBef>
            <a:spcAft>
              <a:spcPct val="35000"/>
            </a:spcAft>
            <a:buNone/>
          </a:pPr>
          <a:r>
            <a:rPr lang="en-US" sz="1700" kern="1200"/>
            <a:t>Person-centred care is concerned with personal needs and preferences.</a:t>
          </a:r>
        </a:p>
      </dsp:txBody>
      <dsp:txXfrm>
        <a:off x="6624" y="1658643"/>
        <a:ext cx="2070808" cy="1490982"/>
      </dsp:txXfrm>
    </dsp:sp>
    <dsp:sp modelId="{EAD68C18-315C-4A54-8997-136BC0C70F40}">
      <dsp:nvSpPr>
        <dsp:cNvPr id="0" name=""/>
        <dsp:cNvSpPr/>
      </dsp:nvSpPr>
      <dsp:spPr>
        <a:xfrm>
          <a:off x="6624" y="664655"/>
          <a:ext cx="2070808" cy="993988"/>
        </a:xfrm>
        <a:prstGeom prst="rect">
          <a:avLst/>
        </a:prstGeom>
        <a:noFill/>
        <a:ln w="2222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4550" tIns="165100" rIns="204550" bIns="165100" numCol="1" spcCol="1270" anchor="ctr" anchorCtr="0">
          <a:noAutofit/>
        </a:bodyPr>
        <a:lstStyle/>
        <a:p>
          <a:pPr marL="0" lvl="0" indent="0" algn="l" defTabSz="2222500">
            <a:lnSpc>
              <a:spcPct val="90000"/>
            </a:lnSpc>
            <a:spcBef>
              <a:spcPct val="0"/>
            </a:spcBef>
            <a:spcAft>
              <a:spcPct val="35000"/>
            </a:spcAft>
            <a:buNone/>
          </a:pPr>
          <a:r>
            <a:rPr lang="en-US" sz="5000" kern="1200"/>
            <a:t>01</a:t>
          </a:r>
        </a:p>
      </dsp:txBody>
      <dsp:txXfrm>
        <a:off x="6624" y="664655"/>
        <a:ext cx="2070808" cy="993988"/>
      </dsp:txXfrm>
    </dsp:sp>
    <dsp:sp modelId="{892DFDE2-E25C-4FDB-B887-77ABB081FD6F}">
      <dsp:nvSpPr>
        <dsp:cNvPr id="0" name=""/>
        <dsp:cNvSpPr/>
      </dsp:nvSpPr>
      <dsp:spPr>
        <a:xfrm>
          <a:off x="2243097" y="664655"/>
          <a:ext cx="2070808" cy="2484970"/>
        </a:xfrm>
        <a:prstGeom prst="rect">
          <a:avLst/>
        </a:prstGeom>
        <a:solidFill>
          <a:schemeClr val="accent3">
            <a:hueOff val="0"/>
            <a:satOff val="0"/>
            <a:lumOff val="0"/>
            <a:alphaOff val="0"/>
          </a:schemeClr>
        </a:solidFill>
        <a:ln w="2222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4550" tIns="0" rIns="204550" bIns="330200" numCol="1" spcCol="1270" anchor="t" anchorCtr="0">
          <a:noAutofit/>
        </a:bodyPr>
        <a:lstStyle/>
        <a:p>
          <a:pPr marL="0" lvl="0" indent="0" algn="l" defTabSz="755650">
            <a:lnSpc>
              <a:spcPct val="90000"/>
            </a:lnSpc>
            <a:spcBef>
              <a:spcPct val="0"/>
            </a:spcBef>
            <a:spcAft>
              <a:spcPct val="35000"/>
            </a:spcAft>
            <a:buNone/>
          </a:pPr>
          <a:r>
            <a:rPr lang="en-US" sz="1700" kern="1200"/>
            <a:t>Powers autonomy, independence, and dignity.</a:t>
          </a:r>
        </a:p>
      </dsp:txBody>
      <dsp:txXfrm>
        <a:off x="2243097" y="1658643"/>
        <a:ext cx="2070808" cy="1490982"/>
      </dsp:txXfrm>
    </dsp:sp>
    <dsp:sp modelId="{CC39D4A1-5C32-4005-8761-8BB0C633DB33}">
      <dsp:nvSpPr>
        <dsp:cNvPr id="0" name=""/>
        <dsp:cNvSpPr/>
      </dsp:nvSpPr>
      <dsp:spPr>
        <a:xfrm>
          <a:off x="2243097" y="664655"/>
          <a:ext cx="2070808" cy="993988"/>
        </a:xfrm>
        <a:prstGeom prst="rect">
          <a:avLst/>
        </a:prstGeom>
        <a:noFill/>
        <a:ln w="2222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4550" tIns="165100" rIns="204550" bIns="165100" numCol="1" spcCol="1270" anchor="ctr" anchorCtr="0">
          <a:noAutofit/>
        </a:bodyPr>
        <a:lstStyle/>
        <a:p>
          <a:pPr marL="0" lvl="0" indent="0" algn="l" defTabSz="2222500">
            <a:lnSpc>
              <a:spcPct val="90000"/>
            </a:lnSpc>
            <a:spcBef>
              <a:spcPct val="0"/>
            </a:spcBef>
            <a:spcAft>
              <a:spcPct val="35000"/>
            </a:spcAft>
            <a:buNone/>
          </a:pPr>
          <a:r>
            <a:rPr lang="en-US" sz="5000" kern="1200"/>
            <a:t>02</a:t>
          </a:r>
        </a:p>
      </dsp:txBody>
      <dsp:txXfrm>
        <a:off x="2243097" y="664655"/>
        <a:ext cx="2070808" cy="993988"/>
      </dsp:txXfrm>
    </dsp:sp>
    <dsp:sp modelId="{14FDDBDC-39EB-4AAE-92C5-4E27C56620E4}">
      <dsp:nvSpPr>
        <dsp:cNvPr id="0" name=""/>
        <dsp:cNvSpPr/>
      </dsp:nvSpPr>
      <dsp:spPr>
        <a:xfrm>
          <a:off x="4479570" y="664655"/>
          <a:ext cx="2070808" cy="2484970"/>
        </a:xfrm>
        <a:prstGeom prst="rect">
          <a:avLst/>
        </a:prstGeom>
        <a:solidFill>
          <a:schemeClr val="accent4">
            <a:hueOff val="0"/>
            <a:satOff val="0"/>
            <a:lumOff val="0"/>
            <a:alphaOff val="0"/>
          </a:schemeClr>
        </a:solidFill>
        <a:ln w="22225"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4550" tIns="0" rIns="204550" bIns="330200" numCol="1" spcCol="1270" anchor="t" anchorCtr="0">
          <a:noAutofit/>
        </a:bodyPr>
        <a:lstStyle/>
        <a:p>
          <a:pPr marL="0" lvl="0" indent="0" algn="l" defTabSz="755650">
            <a:lnSpc>
              <a:spcPct val="90000"/>
            </a:lnSpc>
            <a:spcBef>
              <a:spcPct val="0"/>
            </a:spcBef>
            <a:spcAft>
              <a:spcPct val="35000"/>
            </a:spcAft>
            <a:buNone/>
          </a:pPr>
          <a:r>
            <a:rPr lang="en-US" sz="1700" kern="1200"/>
            <a:t>Nurtured by the wellbeing principle in the Care Act 2014.</a:t>
          </a:r>
        </a:p>
      </dsp:txBody>
      <dsp:txXfrm>
        <a:off x="4479570" y="1658643"/>
        <a:ext cx="2070808" cy="1490982"/>
      </dsp:txXfrm>
    </dsp:sp>
    <dsp:sp modelId="{AE9A24C3-BEF3-4CFA-AEAC-DC90A1B62C25}">
      <dsp:nvSpPr>
        <dsp:cNvPr id="0" name=""/>
        <dsp:cNvSpPr/>
      </dsp:nvSpPr>
      <dsp:spPr>
        <a:xfrm>
          <a:off x="4479570" y="664655"/>
          <a:ext cx="2070808" cy="993988"/>
        </a:xfrm>
        <a:prstGeom prst="rect">
          <a:avLst/>
        </a:prstGeom>
        <a:noFill/>
        <a:ln w="2222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4550" tIns="165100" rIns="204550" bIns="165100" numCol="1" spcCol="1270" anchor="ctr" anchorCtr="0">
          <a:noAutofit/>
        </a:bodyPr>
        <a:lstStyle/>
        <a:p>
          <a:pPr marL="0" lvl="0" indent="0" algn="l" defTabSz="2222500">
            <a:lnSpc>
              <a:spcPct val="90000"/>
            </a:lnSpc>
            <a:spcBef>
              <a:spcPct val="0"/>
            </a:spcBef>
            <a:spcAft>
              <a:spcPct val="35000"/>
            </a:spcAft>
            <a:buNone/>
          </a:pPr>
          <a:r>
            <a:rPr lang="en-US" sz="5000" kern="1200"/>
            <a:t>03</a:t>
          </a:r>
        </a:p>
      </dsp:txBody>
      <dsp:txXfrm>
        <a:off x="4479570" y="664655"/>
        <a:ext cx="2070808" cy="993988"/>
      </dsp:txXfrm>
    </dsp:sp>
    <dsp:sp modelId="{110B22FE-53CA-4B73-BECA-7B8D74786C7C}">
      <dsp:nvSpPr>
        <dsp:cNvPr id="0" name=""/>
        <dsp:cNvSpPr/>
      </dsp:nvSpPr>
      <dsp:spPr>
        <a:xfrm>
          <a:off x="6716043" y="664655"/>
          <a:ext cx="2070808" cy="2484970"/>
        </a:xfrm>
        <a:prstGeom prst="rect">
          <a:avLst/>
        </a:prstGeom>
        <a:solidFill>
          <a:schemeClr val="accent5">
            <a:hueOff val="0"/>
            <a:satOff val="0"/>
            <a:lumOff val="0"/>
            <a:alphaOff val="0"/>
          </a:schemeClr>
        </a:solidFill>
        <a:ln w="22225"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4550" tIns="0" rIns="204550" bIns="330200" numCol="1" spcCol="1270" anchor="t" anchorCtr="0">
          <a:noAutofit/>
        </a:bodyPr>
        <a:lstStyle/>
        <a:p>
          <a:pPr marL="0" lvl="0" indent="0" algn="l" defTabSz="755650">
            <a:lnSpc>
              <a:spcPct val="90000"/>
            </a:lnSpc>
            <a:spcBef>
              <a:spcPct val="0"/>
            </a:spcBef>
            <a:spcAft>
              <a:spcPct val="35000"/>
            </a:spcAft>
            <a:buNone/>
          </a:pPr>
          <a:r>
            <a:rPr lang="en-US" sz="1700" kern="1200"/>
            <a:t>Enhances health and care satisfaction.</a:t>
          </a:r>
        </a:p>
      </dsp:txBody>
      <dsp:txXfrm>
        <a:off x="6716043" y="1658643"/>
        <a:ext cx="2070808" cy="1490982"/>
      </dsp:txXfrm>
    </dsp:sp>
    <dsp:sp modelId="{CA09FE8C-5905-414B-8223-028D19DDBFE4}">
      <dsp:nvSpPr>
        <dsp:cNvPr id="0" name=""/>
        <dsp:cNvSpPr/>
      </dsp:nvSpPr>
      <dsp:spPr>
        <a:xfrm>
          <a:off x="6716043" y="664655"/>
          <a:ext cx="2070808" cy="993988"/>
        </a:xfrm>
        <a:prstGeom prst="rect">
          <a:avLst/>
        </a:prstGeom>
        <a:noFill/>
        <a:ln w="2222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4550" tIns="165100" rIns="204550" bIns="165100" numCol="1" spcCol="1270" anchor="ctr" anchorCtr="0">
          <a:noAutofit/>
        </a:bodyPr>
        <a:lstStyle/>
        <a:p>
          <a:pPr marL="0" lvl="0" indent="0" algn="l" defTabSz="2222500">
            <a:lnSpc>
              <a:spcPct val="90000"/>
            </a:lnSpc>
            <a:spcBef>
              <a:spcPct val="0"/>
            </a:spcBef>
            <a:spcAft>
              <a:spcPct val="35000"/>
            </a:spcAft>
            <a:buNone/>
          </a:pPr>
          <a:r>
            <a:rPr lang="en-US" sz="5000" kern="1200"/>
            <a:t>04</a:t>
          </a:r>
        </a:p>
      </dsp:txBody>
      <dsp:txXfrm>
        <a:off x="6716043" y="664655"/>
        <a:ext cx="2070808" cy="993988"/>
      </dsp:txXfrm>
    </dsp:sp>
    <dsp:sp modelId="{53391B7D-E4D4-4A1E-ABB1-54105D388529}">
      <dsp:nvSpPr>
        <dsp:cNvPr id="0" name=""/>
        <dsp:cNvSpPr/>
      </dsp:nvSpPr>
      <dsp:spPr>
        <a:xfrm>
          <a:off x="8952517" y="664655"/>
          <a:ext cx="2070808" cy="2484970"/>
        </a:xfrm>
        <a:prstGeom prst="rect">
          <a:avLst/>
        </a:prstGeom>
        <a:solidFill>
          <a:schemeClr val="accent6">
            <a:hueOff val="0"/>
            <a:satOff val="0"/>
            <a:lumOff val="0"/>
            <a:alphaOff val="0"/>
          </a:schemeClr>
        </a:solidFill>
        <a:ln w="22225"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4550" tIns="0" rIns="204550" bIns="330200" numCol="1" spcCol="1270" anchor="t" anchorCtr="0">
          <a:noAutofit/>
        </a:bodyPr>
        <a:lstStyle/>
        <a:p>
          <a:pPr marL="0" lvl="0" indent="0" algn="l" defTabSz="755650">
            <a:lnSpc>
              <a:spcPct val="90000"/>
            </a:lnSpc>
            <a:spcBef>
              <a:spcPct val="0"/>
            </a:spcBef>
            <a:spcAft>
              <a:spcPct val="35000"/>
            </a:spcAft>
            <a:buNone/>
          </a:pPr>
          <a:r>
            <a:rPr lang="en-US" sz="1700" kern="1200"/>
            <a:t>Fosters team decision-making.</a:t>
          </a:r>
        </a:p>
      </dsp:txBody>
      <dsp:txXfrm>
        <a:off x="8952517" y="1658643"/>
        <a:ext cx="2070808" cy="1490982"/>
      </dsp:txXfrm>
    </dsp:sp>
    <dsp:sp modelId="{6856D2CB-A9DB-4709-884D-8234C7EADF32}">
      <dsp:nvSpPr>
        <dsp:cNvPr id="0" name=""/>
        <dsp:cNvSpPr/>
      </dsp:nvSpPr>
      <dsp:spPr>
        <a:xfrm>
          <a:off x="8952517" y="664655"/>
          <a:ext cx="2070808" cy="993988"/>
        </a:xfrm>
        <a:prstGeom prst="rect">
          <a:avLst/>
        </a:prstGeom>
        <a:noFill/>
        <a:ln w="2222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4550" tIns="165100" rIns="204550" bIns="165100" numCol="1" spcCol="1270" anchor="ctr" anchorCtr="0">
          <a:noAutofit/>
        </a:bodyPr>
        <a:lstStyle/>
        <a:p>
          <a:pPr marL="0" lvl="0" indent="0" algn="l" defTabSz="2222500">
            <a:lnSpc>
              <a:spcPct val="90000"/>
            </a:lnSpc>
            <a:spcBef>
              <a:spcPct val="0"/>
            </a:spcBef>
            <a:spcAft>
              <a:spcPct val="35000"/>
            </a:spcAft>
            <a:buNone/>
          </a:pPr>
          <a:r>
            <a:rPr lang="en-US" sz="5000" kern="1200"/>
            <a:t>05</a:t>
          </a:r>
        </a:p>
      </dsp:txBody>
      <dsp:txXfrm>
        <a:off x="8952517" y="664655"/>
        <a:ext cx="2070808" cy="99398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71F156-FDCD-405F-94EE-EA8D1F6D8B54}">
      <dsp:nvSpPr>
        <dsp:cNvPr id="0" name=""/>
        <dsp:cNvSpPr/>
      </dsp:nvSpPr>
      <dsp:spPr>
        <a:xfrm>
          <a:off x="0" y="698012"/>
          <a:ext cx="2172522" cy="1303513"/>
        </a:xfrm>
        <a:prstGeom prst="rect">
          <a:avLst/>
        </a:prstGeom>
        <a:gradFill rotWithShape="0">
          <a:gsLst>
            <a:gs pos="0">
              <a:schemeClr val="accent5">
                <a:hueOff val="0"/>
                <a:satOff val="0"/>
                <a:lumOff val="0"/>
                <a:alphaOff val="0"/>
                <a:tint val="98000"/>
                <a:lumMod val="110000"/>
              </a:schemeClr>
            </a:gs>
            <a:gs pos="84000">
              <a:schemeClr val="accent5">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Care Act 2014 - wellbeing principle and personalised care planning.</a:t>
          </a:r>
        </a:p>
      </dsp:txBody>
      <dsp:txXfrm>
        <a:off x="0" y="698012"/>
        <a:ext cx="2172522" cy="1303513"/>
      </dsp:txXfrm>
    </dsp:sp>
    <dsp:sp modelId="{BA16030E-7A48-47FF-9375-1077D43D20B7}">
      <dsp:nvSpPr>
        <dsp:cNvPr id="0" name=""/>
        <dsp:cNvSpPr/>
      </dsp:nvSpPr>
      <dsp:spPr>
        <a:xfrm>
          <a:off x="2389774" y="698012"/>
          <a:ext cx="2172522" cy="1303513"/>
        </a:xfrm>
        <a:prstGeom prst="rect">
          <a:avLst/>
        </a:prstGeom>
        <a:gradFill rotWithShape="0">
          <a:gsLst>
            <a:gs pos="0">
              <a:schemeClr val="accent5">
                <a:hueOff val="1115164"/>
                <a:satOff val="-4935"/>
                <a:lumOff val="-4951"/>
                <a:alphaOff val="0"/>
                <a:tint val="98000"/>
                <a:lumMod val="110000"/>
              </a:schemeClr>
            </a:gs>
            <a:gs pos="84000">
              <a:schemeClr val="accent5">
                <a:hueOff val="1115164"/>
                <a:satOff val="-4935"/>
                <a:lumOff val="-4951"/>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Equality Act 2010 -age discrimination protection.</a:t>
          </a:r>
        </a:p>
      </dsp:txBody>
      <dsp:txXfrm>
        <a:off x="2389774" y="698012"/>
        <a:ext cx="2172522" cy="1303513"/>
      </dsp:txXfrm>
    </dsp:sp>
    <dsp:sp modelId="{13034117-522F-4C5D-8A75-CB77F9E50F9B}">
      <dsp:nvSpPr>
        <dsp:cNvPr id="0" name=""/>
        <dsp:cNvSpPr/>
      </dsp:nvSpPr>
      <dsp:spPr>
        <a:xfrm>
          <a:off x="4779549" y="698012"/>
          <a:ext cx="2172522" cy="1303513"/>
        </a:xfrm>
        <a:prstGeom prst="rect">
          <a:avLst/>
        </a:prstGeom>
        <a:gradFill rotWithShape="0">
          <a:gsLst>
            <a:gs pos="0">
              <a:schemeClr val="accent5">
                <a:hueOff val="2230328"/>
                <a:satOff val="-9870"/>
                <a:lumOff val="-9902"/>
                <a:alphaOff val="0"/>
                <a:tint val="98000"/>
                <a:lumMod val="110000"/>
              </a:schemeClr>
            </a:gs>
            <a:gs pos="84000">
              <a:schemeClr val="accent5">
                <a:hueOff val="2230328"/>
                <a:satOff val="-9870"/>
                <a:lumOff val="-9902"/>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Human Rights Act 1998 - rights of dignity and autonomy.</a:t>
          </a:r>
        </a:p>
      </dsp:txBody>
      <dsp:txXfrm>
        <a:off x="4779549" y="698012"/>
        <a:ext cx="2172522" cy="1303513"/>
      </dsp:txXfrm>
    </dsp:sp>
    <dsp:sp modelId="{00336F82-11E6-4DB3-AB6A-F8F0C8451715}">
      <dsp:nvSpPr>
        <dsp:cNvPr id="0" name=""/>
        <dsp:cNvSpPr/>
      </dsp:nvSpPr>
      <dsp:spPr>
        <a:xfrm>
          <a:off x="1194887" y="2218778"/>
          <a:ext cx="2172522" cy="1303513"/>
        </a:xfrm>
        <a:prstGeom prst="rect">
          <a:avLst/>
        </a:prstGeom>
        <a:gradFill rotWithShape="0">
          <a:gsLst>
            <a:gs pos="0">
              <a:schemeClr val="accent5">
                <a:hueOff val="3345492"/>
                <a:satOff val="-14805"/>
                <a:lumOff val="-14853"/>
                <a:alphaOff val="0"/>
                <a:tint val="98000"/>
                <a:lumMod val="110000"/>
              </a:schemeClr>
            </a:gs>
            <a:gs pos="84000">
              <a:schemeClr val="accent5">
                <a:hueOff val="3345492"/>
                <a:satOff val="-14805"/>
                <a:lumOff val="-14853"/>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The NHS Long Term Plan will encourage community care and integrated care (Alderwick and Dixon, 2019).</a:t>
          </a:r>
        </a:p>
      </dsp:txBody>
      <dsp:txXfrm>
        <a:off x="1194887" y="2218778"/>
        <a:ext cx="2172522" cy="1303513"/>
      </dsp:txXfrm>
    </dsp:sp>
    <dsp:sp modelId="{191F3B8A-A449-4833-B520-166035B865A8}">
      <dsp:nvSpPr>
        <dsp:cNvPr id="0" name=""/>
        <dsp:cNvSpPr/>
      </dsp:nvSpPr>
      <dsp:spPr>
        <a:xfrm>
          <a:off x="3584662" y="2218778"/>
          <a:ext cx="2172522" cy="1303513"/>
        </a:xfrm>
        <a:prstGeom prst="rect">
          <a:avLst/>
        </a:prstGeom>
        <a:gradFill rotWithShape="0">
          <a:gsLst>
            <a:gs pos="0">
              <a:schemeClr val="accent5">
                <a:hueOff val="4460656"/>
                <a:satOff val="-19740"/>
                <a:lumOff val="-19804"/>
                <a:alphaOff val="0"/>
                <a:tint val="98000"/>
                <a:lumMod val="110000"/>
              </a:schemeClr>
            </a:gs>
            <a:gs pos="84000">
              <a:schemeClr val="accent5">
                <a:hueOff val="4460656"/>
                <a:satOff val="-19740"/>
                <a:lumOff val="-19804"/>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The goal of policies is to transition to independence and the prevention of institutional care.</a:t>
          </a:r>
        </a:p>
      </dsp:txBody>
      <dsp:txXfrm>
        <a:off x="3584662" y="2218778"/>
        <a:ext cx="2172522" cy="130351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604A4F-4C76-4340-B15E-FED067DCBE92}">
      <dsp:nvSpPr>
        <dsp:cNvPr id="0" name=""/>
        <dsp:cNvSpPr/>
      </dsp:nvSpPr>
      <dsp:spPr>
        <a:xfrm>
          <a:off x="699" y="124462"/>
          <a:ext cx="2727636" cy="1636581"/>
        </a:xfrm>
        <a:prstGeom prst="rect">
          <a:avLst/>
        </a:prstGeom>
        <a:gradFill rotWithShape="0">
          <a:gsLst>
            <a:gs pos="0">
              <a:schemeClr val="accent1">
                <a:hueOff val="0"/>
                <a:satOff val="0"/>
                <a:lumOff val="0"/>
                <a:alphaOff val="0"/>
                <a:tint val="98000"/>
                <a:lumMod val="110000"/>
              </a:schemeClr>
            </a:gs>
            <a:gs pos="84000">
              <a:schemeClr val="accent1">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UK services include:</a:t>
          </a:r>
        </a:p>
        <a:p>
          <a:pPr marL="171450" lvl="1" indent="-171450" algn="l" defTabSz="755650">
            <a:lnSpc>
              <a:spcPct val="90000"/>
            </a:lnSpc>
            <a:spcBef>
              <a:spcPct val="0"/>
            </a:spcBef>
            <a:spcAft>
              <a:spcPct val="15000"/>
            </a:spcAft>
            <a:buChar char="•"/>
          </a:pPr>
          <a:r>
            <a:rPr lang="en-US" sz="1700" kern="1200"/>
            <a:t>Residential care homes</a:t>
          </a:r>
        </a:p>
        <a:p>
          <a:pPr marL="171450" lvl="1" indent="-171450" algn="l" defTabSz="755650">
            <a:lnSpc>
              <a:spcPct val="90000"/>
            </a:lnSpc>
            <a:spcBef>
              <a:spcPct val="0"/>
            </a:spcBef>
            <a:spcAft>
              <a:spcPct val="15000"/>
            </a:spcAft>
            <a:buChar char="•"/>
          </a:pPr>
          <a:r>
            <a:rPr lang="en-US" sz="1700" kern="1200"/>
            <a:t>Home care services</a:t>
          </a:r>
        </a:p>
        <a:p>
          <a:pPr marL="171450" lvl="1" indent="-171450" algn="l" defTabSz="755650">
            <a:lnSpc>
              <a:spcPct val="90000"/>
            </a:lnSpc>
            <a:spcBef>
              <a:spcPct val="0"/>
            </a:spcBef>
            <a:spcAft>
              <a:spcPct val="15000"/>
            </a:spcAft>
            <a:buChar char="•"/>
          </a:pPr>
          <a:r>
            <a:rPr lang="en-US" sz="1700" kern="1200"/>
            <a:t>Day centres</a:t>
          </a:r>
        </a:p>
        <a:p>
          <a:pPr marL="171450" lvl="1" indent="-171450" algn="l" defTabSz="755650">
            <a:lnSpc>
              <a:spcPct val="90000"/>
            </a:lnSpc>
            <a:spcBef>
              <a:spcPct val="0"/>
            </a:spcBef>
            <a:spcAft>
              <a:spcPct val="15000"/>
            </a:spcAft>
            <a:buChar char="•"/>
          </a:pPr>
          <a:r>
            <a:rPr lang="en-US" sz="1700" kern="1200"/>
            <a:t>Community health teams.</a:t>
          </a:r>
        </a:p>
      </dsp:txBody>
      <dsp:txXfrm>
        <a:off x="699" y="124462"/>
        <a:ext cx="2727636" cy="1636581"/>
      </dsp:txXfrm>
    </dsp:sp>
    <dsp:sp modelId="{D9E13F33-F8C7-4F2F-B180-97383E7595DE}">
      <dsp:nvSpPr>
        <dsp:cNvPr id="0" name=""/>
        <dsp:cNvSpPr/>
      </dsp:nvSpPr>
      <dsp:spPr>
        <a:xfrm>
          <a:off x="3001099" y="124462"/>
          <a:ext cx="2727636" cy="1636581"/>
        </a:xfrm>
        <a:prstGeom prst="rect">
          <a:avLst/>
        </a:prstGeom>
        <a:gradFill rotWithShape="0">
          <a:gsLst>
            <a:gs pos="0">
              <a:schemeClr val="accent1">
                <a:hueOff val="0"/>
                <a:satOff val="0"/>
                <a:lumOff val="0"/>
                <a:alphaOff val="0"/>
                <a:tint val="98000"/>
                <a:lumMod val="110000"/>
              </a:schemeClr>
            </a:gs>
            <a:gs pos="84000">
              <a:schemeClr val="accent1">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More emphasis was placed on home-based care (Komal Dighe, 2025).</a:t>
          </a:r>
        </a:p>
      </dsp:txBody>
      <dsp:txXfrm>
        <a:off x="3001099" y="124462"/>
        <a:ext cx="2727636" cy="1636581"/>
      </dsp:txXfrm>
    </dsp:sp>
    <dsp:sp modelId="{BAC54FB6-A9F8-4E4A-8731-CF93B2A03E90}">
      <dsp:nvSpPr>
        <dsp:cNvPr id="0" name=""/>
        <dsp:cNvSpPr/>
      </dsp:nvSpPr>
      <dsp:spPr>
        <a:xfrm>
          <a:off x="699" y="2033808"/>
          <a:ext cx="2727636" cy="1636581"/>
        </a:xfrm>
        <a:prstGeom prst="rect">
          <a:avLst/>
        </a:prstGeom>
        <a:gradFill rotWithShape="0">
          <a:gsLst>
            <a:gs pos="0">
              <a:schemeClr val="accent1">
                <a:hueOff val="0"/>
                <a:satOff val="0"/>
                <a:lumOff val="0"/>
                <a:alphaOff val="0"/>
                <a:tint val="98000"/>
                <a:lumMod val="110000"/>
              </a:schemeClr>
            </a:gs>
            <a:gs pos="84000">
              <a:schemeClr val="accent1">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Person-centred care was associated with better wellbeing (Baxter et al., 2018).</a:t>
          </a:r>
        </a:p>
      </dsp:txBody>
      <dsp:txXfrm>
        <a:off x="699" y="2033808"/>
        <a:ext cx="2727636" cy="1636581"/>
      </dsp:txXfrm>
    </dsp:sp>
    <dsp:sp modelId="{A13F30A9-2F8F-4F8C-B0CE-698B544FB495}">
      <dsp:nvSpPr>
        <dsp:cNvPr id="0" name=""/>
        <dsp:cNvSpPr/>
      </dsp:nvSpPr>
      <dsp:spPr>
        <a:xfrm>
          <a:off x="3001099" y="2033808"/>
          <a:ext cx="2727636" cy="1636581"/>
        </a:xfrm>
        <a:prstGeom prst="rect">
          <a:avLst/>
        </a:prstGeom>
        <a:gradFill rotWithShape="0">
          <a:gsLst>
            <a:gs pos="0">
              <a:schemeClr val="accent1">
                <a:hueOff val="0"/>
                <a:satOff val="0"/>
                <a:lumOff val="0"/>
                <a:alphaOff val="0"/>
                <a:tint val="98000"/>
                <a:lumMod val="110000"/>
              </a:schemeClr>
            </a:gs>
            <a:gs pos="84000">
              <a:schemeClr val="accent1">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Service integration is not consistent (Ghannam et al., 2025).</a:t>
          </a:r>
        </a:p>
      </dsp:txBody>
      <dsp:txXfrm>
        <a:off x="3001099" y="2033808"/>
        <a:ext cx="2727636" cy="163658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1CE5B5-D8CF-4E67-BBA6-27BEC1CAAAB4}">
      <dsp:nvSpPr>
        <dsp:cNvPr id="0" name=""/>
        <dsp:cNvSpPr/>
      </dsp:nvSpPr>
      <dsp:spPr>
        <a:xfrm>
          <a:off x="0" y="74820"/>
          <a:ext cx="11029615" cy="53820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Offer 24-hours of support on complicated needs.</a:t>
          </a:r>
        </a:p>
      </dsp:txBody>
      <dsp:txXfrm>
        <a:off x="26273" y="101093"/>
        <a:ext cx="10977069" cy="485654"/>
      </dsp:txXfrm>
    </dsp:sp>
    <dsp:sp modelId="{31B0BA88-FDAE-4F34-BD34-8FA77D9D007B}">
      <dsp:nvSpPr>
        <dsp:cNvPr id="0" name=""/>
        <dsp:cNvSpPr/>
      </dsp:nvSpPr>
      <dsp:spPr>
        <a:xfrm>
          <a:off x="0" y="679260"/>
          <a:ext cx="11029615" cy="53820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Enhance safety and medical surveillance (CQC, 2023).</a:t>
          </a:r>
        </a:p>
      </dsp:txBody>
      <dsp:txXfrm>
        <a:off x="26273" y="705533"/>
        <a:ext cx="10977069" cy="485654"/>
      </dsp:txXfrm>
    </dsp:sp>
    <dsp:sp modelId="{2712A687-325D-47C6-9446-11EACCC4A54A}">
      <dsp:nvSpPr>
        <dsp:cNvPr id="0" name=""/>
        <dsp:cNvSpPr/>
      </dsp:nvSpPr>
      <dsp:spPr>
        <a:xfrm>
          <a:off x="0" y="1283700"/>
          <a:ext cx="11029615" cy="53820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Risks:</a:t>
          </a:r>
        </a:p>
      </dsp:txBody>
      <dsp:txXfrm>
        <a:off x="26273" y="1309973"/>
        <a:ext cx="10977069" cy="485654"/>
      </dsp:txXfrm>
    </dsp:sp>
    <dsp:sp modelId="{A68F6BBB-E25C-4C55-A8EA-9F697F3CD38B}">
      <dsp:nvSpPr>
        <dsp:cNvPr id="0" name=""/>
        <dsp:cNvSpPr/>
      </dsp:nvSpPr>
      <dsp:spPr>
        <a:xfrm>
          <a:off x="0" y="1821900"/>
          <a:ext cx="11029615" cy="595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0190" tIns="29210" rIns="163576" bIns="29210" numCol="1" spcCol="1270" anchor="t" anchorCtr="0">
          <a:noAutofit/>
        </a:bodyPr>
        <a:lstStyle/>
        <a:p>
          <a:pPr marL="171450" lvl="1" indent="-171450" algn="l" defTabSz="800100">
            <a:lnSpc>
              <a:spcPct val="90000"/>
            </a:lnSpc>
            <a:spcBef>
              <a:spcPct val="0"/>
            </a:spcBef>
            <a:spcAft>
              <a:spcPct val="20000"/>
            </a:spcAft>
            <a:buChar char="•"/>
          </a:pPr>
          <a:r>
            <a:rPr lang="en-US" sz="1800" kern="1200"/>
            <a:t>Loss of autonomy</a:t>
          </a:r>
        </a:p>
        <a:p>
          <a:pPr marL="171450" lvl="1" indent="-171450" algn="l" defTabSz="800100">
            <a:lnSpc>
              <a:spcPct val="90000"/>
            </a:lnSpc>
            <a:spcBef>
              <a:spcPct val="0"/>
            </a:spcBef>
            <a:spcAft>
              <a:spcPct val="20000"/>
            </a:spcAft>
            <a:buChar char="•"/>
          </a:pPr>
          <a:r>
            <a:rPr lang="en-US" sz="1800" kern="1200"/>
            <a:t>Institutional routines.</a:t>
          </a:r>
        </a:p>
      </dsp:txBody>
      <dsp:txXfrm>
        <a:off x="0" y="1821900"/>
        <a:ext cx="11029615" cy="595125"/>
      </dsp:txXfrm>
    </dsp:sp>
    <dsp:sp modelId="{85117EA5-E42D-4522-A955-15C90753929A}">
      <dsp:nvSpPr>
        <dsp:cNvPr id="0" name=""/>
        <dsp:cNvSpPr/>
      </dsp:nvSpPr>
      <dsp:spPr>
        <a:xfrm>
          <a:off x="0" y="2417025"/>
          <a:ext cx="11029615" cy="53820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The quality of the providers is different (CQC, 2023).</a:t>
          </a:r>
        </a:p>
      </dsp:txBody>
      <dsp:txXfrm>
        <a:off x="26273" y="2443298"/>
        <a:ext cx="10977069" cy="485654"/>
      </dsp:txXfrm>
    </dsp:sp>
    <dsp:sp modelId="{2257D10B-E61F-445C-A339-B84362CCF914}">
      <dsp:nvSpPr>
        <dsp:cNvPr id="0" name=""/>
        <dsp:cNvSpPr/>
      </dsp:nvSpPr>
      <dsp:spPr>
        <a:xfrm>
          <a:off x="0" y="3021465"/>
          <a:ext cx="11029615" cy="53820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Reported social isolation, though living communally (Age UK, 2019).</a:t>
          </a:r>
        </a:p>
      </dsp:txBody>
      <dsp:txXfrm>
        <a:off x="26273" y="3047738"/>
        <a:ext cx="10977069" cy="48565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2B0E7D-A233-4FD7-AA8B-4ADE2B986874}">
      <dsp:nvSpPr>
        <dsp:cNvPr id="0" name=""/>
        <dsp:cNvSpPr/>
      </dsp:nvSpPr>
      <dsp:spPr>
        <a:xfrm>
          <a:off x="0" y="86618"/>
          <a:ext cx="5974719" cy="646425"/>
        </a:xfrm>
        <a:prstGeom prst="roundRect">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Helps people to be independent and age at home (WHO, 2025).</a:t>
          </a:r>
        </a:p>
      </dsp:txBody>
      <dsp:txXfrm>
        <a:off x="31556" y="118174"/>
        <a:ext cx="5911607" cy="583313"/>
      </dsp:txXfrm>
    </dsp:sp>
    <dsp:sp modelId="{B984A307-F858-4A98-8A4C-829EAF4C0BFB}">
      <dsp:nvSpPr>
        <dsp:cNvPr id="0" name=""/>
        <dsp:cNvSpPr/>
      </dsp:nvSpPr>
      <dsp:spPr>
        <a:xfrm>
          <a:off x="0" y="782003"/>
          <a:ext cx="5974719" cy="646425"/>
        </a:xfrm>
        <a:prstGeom prst="roundRect">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Related to increased life satisfaction (Frost et al., 2020).</a:t>
          </a:r>
        </a:p>
      </dsp:txBody>
      <dsp:txXfrm>
        <a:off x="31556" y="813559"/>
        <a:ext cx="5911607" cy="583313"/>
      </dsp:txXfrm>
    </dsp:sp>
    <dsp:sp modelId="{62D732C5-329A-4E39-8CE2-E25F7B7DF083}">
      <dsp:nvSpPr>
        <dsp:cNvPr id="0" name=""/>
        <dsp:cNvSpPr/>
      </dsp:nvSpPr>
      <dsp:spPr>
        <a:xfrm>
          <a:off x="0" y="1477388"/>
          <a:ext cx="5974719" cy="646425"/>
        </a:xfrm>
        <a:prstGeom prst="roundRect">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Challenges:</a:t>
          </a:r>
        </a:p>
      </dsp:txBody>
      <dsp:txXfrm>
        <a:off x="31556" y="1508944"/>
        <a:ext cx="5911607" cy="583313"/>
      </dsp:txXfrm>
    </dsp:sp>
    <dsp:sp modelId="{56503832-25D3-45B6-AD37-202153C88477}">
      <dsp:nvSpPr>
        <dsp:cNvPr id="0" name=""/>
        <dsp:cNvSpPr/>
      </dsp:nvSpPr>
      <dsp:spPr>
        <a:xfrm>
          <a:off x="0" y="2123813"/>
          <a:ext cx="5974719" cy="4310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9697" tIns="21590" rIns="120904" bIns="21590" numCol="1" spcCol="1270" anchor="t" anchorCtr="0">
          <a:noAutofit/>
        </a:bodyPr>
        <a:lstStyle/>
        <a:p>
          <a:pPr marL="114300" lvl="1" indent="-114300" algn="l" defTabSz="577850">
            <a:lnSpc>
              <a:spcPct val="90000"/>
            </a:lnSpc>
            <a:spcBef>
              <a:spcPct val="0"/>
            </a:spcBef>
            <a:spcAft>
              <a:spcPct val="20000"/>
            </a:spcAft>
            <a:buChar char="•"/>
          </a:pPr>
          <a:r>
            <a:rPr lang="en-US" sz="1300" kern="1200"/>
            <a:t>Workforce shortages</a:t>
          </a:r>
        </a:p>
        <a:p>
          <a:pPr marL="114300" lvl="1" indent="-114300" algn="l" defTabSz="577850">
            <a:lnSpc>
              <a:spcPct val="90000"/>
            </a:lnSpc>
            <a:spcBef>
              <a:spcPct val="0"/>
            </a:spcBef>
            <a:spcAft>
              <a:spcPct val="20000"/>
            </a:spcAft>
            <a:buChar char="•"/>
          </a:pPr>
          <a:r>
            <a:rPr lang="en-US" sz="1300" kern="1200"/>
            <a:t>Short visit times.</a:t>
          </a:r>
        </a:p>
      </dsp:txBody>
      <dsp:txXfrm>
        <a:off x="0" y="2123813"/>
        <a:ext cx="5974719" cy="431077"/>
      </dsp:txXfrm>
    </dsp:sp>
    <dsp:sp modelId="{924467E1-D543-43A5-BFDD-C40C0251F708}">
      <dsp:nvSpPr>
        <dsp:cNvPr id="0" name=""/>
        <dsp:cNvSpPr/>
      </dsp:nvSpPr>
      <dsp:spPr>
        <a:xfrm>
          <a:off x="0" y="2554891"/>
          <a:ext cx="5974719" cy="646425"/>
        </a:xfrm>
        <a:prstGeom prst="roundRect">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Major support is offered by informal carers (Carers First, 2023).</a:t>
          </a:r>
        </a:p>
      </dsp:txBody>
      <dsp:txXfrm>
        <a:off x="31556" y="2586447"/>
        <a:ext cx="5911607" cy="583313"/>
      </dsp:txXfrm>
    </dsp:sp>
    <dsp:sp modelId="{125CD675-0C2B-4A92-8483-D9E2CE757615}">
      <dsp:nvSpPr>
        <dsp:cNvPr id="0" name=""/>
        <dsp:cNvSpPr/>
      </dsp:nvSpPr>
      <dsp:spPr>
        <a:xfrm>
          <a:off x="0" y="3250276"/>
          <a:ext cx="5974719" cy="646425"/>
        </a:xfrm>
        <a:prstGeom prst="roundRect">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Demand: There are ageing population trends that are driving the demand.</a:t>
          </a:r>
        </a:p>
      </dsp:txBody>
      <dsp:txXfrm>
        <a:off x="31556" y="3281832"/>
        <a:ext cx="5911607" cy="58331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F116DC-780B-4A51-90FF-95EB0B2BB891}">
      <dsp:nvSpPr>
        <dsp:cNvPr id="0" name=""/>
        <dsp:cNvSpPr/>
      </dsp:nvSpPr>
      <dsp:spPr>
        <a:xfrm>
          <a:off x="0" y="1526"/>
          <a:ext cx="10261602" cy="77373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2CD9D6-842C-4301-972B-1E2AB672E1FB}">
      <dsp:nvSpPr>
        <dsp:cNvPr id="0" name=""/>
        <dsp:cNvSpPr/>
      </dsp:nvSpPr>
      <dsp:spPr>
        <a:xfrm>
          <a:off x="234055" y="175617"/>
          <a:ext cx="425555" cy="4255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C9A28EA-67DF-407B-AF55-BC8042CC6C25}">
      <dsp:nvSpPr>
        <dsp:cNvPr id="0" name=""/>
        <dsp:cNvSpPr/>
      </dsp:nvSpPr>
      <dsp:spPr>
        <a:xfrm>
          <a:off x="893665" y="1526"/>
          <a:ext cx="9367936" cy="773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887" tIns="81887" rIns="81887" bIns="81887" numCol="1" spcCol="1270" anchor="ctr" anchorCtr="0">
          <a:noAutofit/>
        </a:bodyPr>
        <a:lstStyle/>
        <a:p>
          <a:pPr marL="0" lvl="0" indent="0" algn="l" defTabSz="977900">
            <a:lnSpc>
              <a:spcPct val="90000"/>
            </a:lnSpc>
            <a:spcBef>
              <a:spcPct val="0"/>
            </a:spcBef>
            <a:spcAft>
              <a:spcPct val="35000"/>
            </a:spcAft>
            <a:buNone/>
          </a:pPr>
          <a:r>
            <a:rPr lang="en-US" sz="2200" kern="1200"/>
            <a:t>The number of telehealth consultations increased after COVID (NHS Digital, 2023).</a:t>
          </a:r>
        </a:p>
      </dsp:txBody>
      <dsp:txXfrm>
        <a:off x="893665" y="1526"/>
        <a:ext cx="9367936" cy="773736"/>
      </dsp:txXfrm>
    </dsp:sp>
    <dsp:sp modelId="{F5658079-6144-420D-87BC-4F512B43E01D}">
      <dsp:nvSpPr>
        <dsp:cNvPr id="0" name=""/>
        <dsp:cNvSpPr/>
      </dsp:nvSpPr>
      <dsp:spPr>
        <a:xfrm>
          <a:off x="0" y="968697"/>
          <a:ext cx="10261602" cy="77373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53A884-6E27-4C31-95F4-3A06A7B6FBC7}">
      <dsp:nvSpPr>
        <dsp:cNvPr id="0" name=""/>
        <dsp:cNvSpPr/>
      </dsp:nvSpPr>
      <dsp:spPr>
        <a:xfrm>
          <a:off x="234055" y="1142788"/>
          <a:ext cx="425555" cy="4255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99A98A9-6136-45A0-8F91-685106E5DB93}">
      <dsp:nvSpPr>
        <dsp:cNvPr id="0" name=""/>
        <dsp:cNvSpPr/>
      </dsp:nvSpPr>
      <dsp:spPr>
        <a:xfrm>
          <a:off x="893665" y="968697"/>
          <a:ext cx="9367936" cy="773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887" tIns="81887" rIns="81887" bIns="81887" numCol="1" spcCol="1270" anchor="ctr" anchorCtr="0">
          <a:noAutofit/>
        </a:bodyPr>
        <a:lstStyle/>
        <a:p>
          <a:pPr marL="0" lvl="0" indent="0" algn="l" defTabSz="977900">
            <a:lnSpc>
              <a:spcPct val="90000"/>
            </a:lnSpc>
            <a:spcBef>
              <a:spcPct val="0"/>
            </a:spcBef>
            <a:spcAft>
              <a:spcPct val="35000"/>
            </a:spcAft>
            <a:buNone/>
          </a:pPr>
          <a:r>
            <a:rPr lang="en-US" sz="2200" kern="1200"/>
            <a:t>Remote monitoring devices facilitate the management of chronic diseases.</a:t>
          </a:r>
        </a:p>
      </dsp:txBody>
      <dsp:txXfrm>
        <a:off x="893665" y="968697"/>
        <a:ext cx="9367936" cy="773736"/>
      </dsp:txXfrm>
    </dsp:sp>
    <dsp:sp modelId="{6EEFAF10-4B09-4281-B71E-CCE2D2D7F3C2}">
      <dsp:nvSpPr>
        <dsp:cNvPr id="0" name=""/>
        <dsp:cNvSpPr/>
      </dsp:nvSpPr>
      <dsp:spPr>
        <a:xfrm>
          <a:off x="0" y="1935868"/>
          <a:ext cx="10261602" cy="77373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7F784C-A90C-470D-8B2C-C8CE23178E60}">
      <dsp:nvSpPr>
        <dsp:cNvPr id="0" name=""/>
        <dsp:cNvSpPr/>
      </dsp:nvSpPr>
      <dsp:spPr>
        <a:xfrm>
          <a:off x="234055" y="2109959"/>
          <a:ext cx="425555" cy="4255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1CADD42-37E1-4E82-8BD4-EA6A2563F771}">
      <dsp:nvSpPr>
        <dsp:cNvPr id="0" name=""/>
        <dsp:cNvSpPr/>
      </dsp:nvSpPr>
      <dsp:spPr>
        <a:xfrm>
          <a:off x="893665" y="1935868"/>
          <a:ext cx="9367936" cy="773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887" tIns="81887" rIns="81887" bIns="81887" numCol="1" spcCol="1270" anchor="ctr" anchorCtr="0">
          <a:noAutofit/>
        </a:bodyPr>
        <a:lstStyle/>
        <a:p>
          <a:pPr marL="0" lvl="0" indent="0" algn="l" defTabSz="977900">
            <a:lnSpc>
              <a:spcPct val="90000"/>
            </a:lnSpc>
            <a:spcBef>
              <a:spcPct val="0"/>
            </a:spcBef>
            <a:spcAft>
              <a:spcPct val="35000"/>
            </a:spcAft>
            <a:buNone/>
          </a:pPr>
          <a:r>
            <a:rPr lang="en-US" sz="2200" kern="1200" dirty="0"/>
            <a:t>Home sensors </a:t>
          </a:r>
          <a:r>
            <a:rPr lang="en-US" sz="2200" kern="1200" dirty="0" err="1"/>
            <a:t>minimise</a:t>
          </a:r>
          <a:r>
            <a:rPr lang="en-US" sz="2200" kern="1200" dirty="0"/>
            <a:t> the risk of falls (</a:t>
          </a:r>
          <a:r>
            <a:rPr lang="en-US" sz="2200" kern="1200" dirty="0" err="1"/>
            <a:t>Demiris</a:t>
          </a:r>
          <a:r>
            <a:rPr lang="en-US" sz="2200" kern="1200" dirty="0"/>
            <a:t> and Hensel, 2021).</a:t>
          </a:r>
        </a:p>
      </dsp:txBody>
      <dsp:txXfrm>
        <a:off x="893665" y="1935868"/>
        <a:ext cx="9367936" cy="773736"/>
      </dsp:txXfrm>
    </dsp:sp>
    <dsp:sp modelId="{14EBD5E8-86A6-4C78-8ADD-38E0BA353D66}">
      <dsp:nvSpPr>
        <dsp:cNvPr id="0" name=""/>
        <dsp:cNvSpPr/>
      </dsp:nvSpPr>
      <dsp:spPr>
        <a:xfrm>
          <a:off x="0" y="2903039"/>
          <a:ext cx="10261602" cy="77373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F92885-3542-4759-8BC9-605756B5133E}">
      <dsp:nvSpPr>
        <dsp:cNvPr id="0" name=""/>
        <dsp:cNvSpPr/>
      </dsp:nvSpPr>
      <dsp:spPr>
        <a:xfrm>
          <a:off x="234055" y="3077130"/>
          <a:ext cx="425555" cy="42555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1E838BE-E68D-4FF4-8023-4DFE197915E9}">
      <dsp:nvSpPr>
        <dsp:cNvPr id="0" name=""/>
        <dsp:cNvSpPr/>
      </dsp:nvSpPr>
      <dsp:spPr>
        <a:xfrm>
          <a:off x="893665" y="2903039"/>
          <a:ext cx="9367936" cy="773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887" tIns="81887" rIns="81887" bIns="81887" numCol="1" spcCol="1270" anchor="ctr" anchorCtr="0">
          <a:noAutofit/>
        </a:bodyPr>
        <a:lstStyle/>
        <a:p>
          <a:pPr marL="0" lvl="0" indent="0" algn="l" defTabSz="977900">
            <a:lnSpc>
              <a:spcPct val="90000"/>
            </a:lnSpc>
            <a:spcBef>
              <a:spcPct val="0"/>
            </a:spcBef>
            <a:spcAft>
              <a:spcPct val="35000"/>
            </a:spcAft>
            <a:buNone/>
          </a:pPr>
          <a:r>
            <a:rPr lang="en-US" sz="2200" kern="1200"/>
            <a:t>Providers communicate better with each other using digital care apps.</a:t>
          </a:r>
        </a:p>
      </dsp:txBody>
      <dsp:txXfrm>
        <a:off x="893665" y="2903039"/>
        <a:ext cx="9367936" cy="77373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8FE9F4-0211-4F5E-8785-1B2F16B77F55}">
      <dsp:nvSpPr>
        <dsp:cNvPr id="0" name=""/>
        <dsp:cNvSpPr/>
      </dsp:nvSpPr>
      <dsp:spPr>
        <a:xfrm>
          <a:off x="0" y="413374"/>
          <a:ext cx="5404639" cy="810809"/>
        </a:xfrm>
        <a:prstGeom prst="roundRect">
          <a:avLst/>
        </a:prstGeom>
        <a:solidFill>
          <a:schemeClr val="accent5">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1" kern="1200" dirty="0"/>
            <a:t>Enhances autonomy by using remote monitoring and assistive devices.</a:t>
          </a:r>
          <a:endParaRPr lang="en-US" sz="2100" kern="1200" dirty="0"/>
        </a:p>
      </dsp:txBody>
      <dsp:txXfrm>
        <a:off x="39580" y="452954"/>
        <a:ext cx="5325479" cy="731649"/>
      </dsp:txXfrm>
    </dsp:sp>
    <dsp:sp modelId="{61F364BA-36AC-4626-A9E9-E6C05EF60E3B}">
      <dsp:nvSpPr>
        <dsp:cNvPr id="0" name=""/>
        <dsp:cNvSpPr/>
      </dsp:nvSpPr>
      <dsp:spPr>
        <a:xfrm>
          <a:off x="0" y="1284664"/>
          <a:ext cx="5404639" cy="810809"/>
        </a:xfrm>
        <a:prstGeom prst="roundRect">
          <a:avLst/>
        </a:prstGeom>
        <a:solidFill>
          <a:schemeClr val="accent5">
            <a:hueOff val="1486885"/>
            <a:satOff val="-6580"/>
            <a:lumOff val="-6601"/>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1" kern="1200"/>
            <a:t>Allows early intervention through the early detection of health worsening.</a:t>
          </a:r>
          <a:endParaRPr lang="en-US" sz="2100" kern="1200"/>
        </a:p>
      </dsp:txBody>
      <dsp:txXfrm>
        <a:off x="39580" y="1324244"/>
        <a:ext cx="5325479" cy="731649"/>
      </dsp:txXfrm>
    </dsp:sp>
    <dsp:sp modelId="{3CF9898E-2D24-4B1D-B722-CE0DBC45E142}">
      <dsp:nvSpPr>
        <dsp:cNvPr id="0" name=""/>
        <dsp:cNvSpPr/>
      </dsp:nvSpPr>
      <dsp:spPr>
        <a:xfrm>
          <a:off x="0" y="2155954"/>
          <a:ext cx="5404639" cy="810809"/>
        </a:xfrm>
        <a:prstGeom prst="roundRect">
          <a:avLst/>
        </a:prstGeom>
        <a:solidFill>
          <a:schemeClr val="accent5">
            <a:hueOff val="2973771"/>
            <a:satOff val="-13160"/>
            <a:lumOff val="-13203"/>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1" kern="1200"/>
            <a:t>Minimizes hospitalization and emergency treatment (Shaw et al., 2019)</a:t>
          </a:r>
          <a:endParaRPr lang="en-US" sz="2100" kern="1200"/>
        </a:p>
      </dsp:txBody>
      <dsp:txXfrm>
        <a:off x="39580" y="2195534"/>
        <a:ext cx="5325479" cy="731649"/>
      </dsp:txXfrm>
    </dsp:sp>
    <dsp:sp modelId="{5266C56E-FB43-4850-86DA-717B92527FDB}">
      <dsp:nvSpPr>
        <dsp:cNvPr id="0" name=""/>
        <dsp:cNvSpPr/>
      </dsp:nvSpPr>
      <dsp:spPr>
        <a:xfrm>
          <a:off x="0" y="3027244"/>
          <a:ext cx="5404639" cy="810809"/>
        </a:xfrm>
        <a:prstGeom prst="roundRect">
          <a:avLst/>
        </a:prstGeom>
        <a:solidFill>
          <a:schemeClr val="accent5">
            <a:hueOff val="4460656"/>
            <a:satOff val="-19740"/>
            <a:lumOff val="-19804"/>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1" kern="1200"/>
            <a:t>Favours preventive medicine and ageing at home.</a:t>
          </a:r>
          <a:endParaRPr lang="en-US" sz="2100" kern="1200"/>
        </a:p>
      </dsp:txBody>
      <dsp:txXfrm>
        <a:off x="39580" y="3066824"/>
        <a:ext cx="5325479" cy="73164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A08080-0951-4174-9F79-1BE73D15ECC8}">
      <dsp:nvSpPr>
        <dsp:cNvPr id="0" name=""/>
        <dsp:cNvSpPr/>
      </dsp:nvSpPr>
      <dsp:spPr>
        <a:xfrm>
          <a:off x="203" y="364810"/>
          <a:ext cx="2457234" cy="2948681"/>
        </a:xfrm>
        <a:prstGeom prst="rect">
          <a:avLst/>
        </a:prstGeom>
        <a:solidFill>
          <a:schemeClr val="accent3">
            <a:hueOff val="0"/>
            <a:satOff val="0"/>
            <a:lumOff val="0"/>
            <a:alphaOff val="0"/>
          </a:schemeClr>
        </a:solidFill>
        <a:ln w="2222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2720" tIns="0" rIns="242720" bIns="330200" numCol="1" spcCol="1270" anchor="t" anchorCtr="0">
          <a:noAutofit/>
        </a:bodyPr>
        <a:lstStyle/>
        <a:p>
          <a:pPr marL="0" lvl="0" indent="0" algn="l" defTabSz="844550">
            <a:lnSpc>
              <a:spcPct val="90000"/>
            </a:lnSpc>
            <a:spcBef>
              <a:spcPct val="0"/>
            </a:spcBef>
            <a:spcAft>
              <a:spcPct val="35000"/>
            </a:spcAft>
            <a:buNone/>
          </a:pPr>
          <a:r>
            <a:rPr lang="en-US" sz="1900" kern="1200"/>
            <a:t>Digital exclusion restricts the access of the low-digital skilled older adults.</a:t>
          </a:r>
        </a:p>
      </dsp:txBody>
      <dsp:txXfrm>
        <a:off x="203" y="1544283"/>
        <a:ext cx="2457234" cy="1769208"/>
      </dsp:txXfrm>
    </dsp:sp>
    <dsp:sp modelId="{2C6626BC-B667-4220-B234-09F20896E643}">
      <dsp:nvSpPr>
        <dsp:cNvPr id="0" name=""/>
        <dsp:cNvSpPr/>
      </dsp:nvSpPr>
      <dsp:spPr>
        <a:xfrm>
          <a:off x="203" y="364810"/>
          <a:ext cx="2457234" cy="1179472"/>
        </a:xfrm>
        <a:prstGeom prst="rect">
          <a:avLst/>
        </a:prstGeom>
        <a:noFill/>
        <a:ln w="2222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42720" tIns="165100" rIns="242720" bIns="165100" numCol="1" spcCol="1270" anchor="ctr" anchorCtr="0">
          <a:noAutofit/>
        </a:bodyPr>
        <a:lstStyle/>
        <a:p>
          <a:pPr marL="0" lvl="0" indent="0" algn="l" defTabSz="2844800">
            <a:lnSpc>
              <a:spcPct val="90000"/>
            </a:lnSpc>
            <a:spcBef>
              <a:spcPct val="0"/>
            </a:spcBef>
            <a:spcAft>
              <a:spcPct val="35000"/>
            </a:spcAft>
            <a:buNone/>
          </a:pPr>
          <a:r>
            <a:rPr lang="en-US" sz="6400" kern="1200"/>
            <a:t>01</a:t>
          </a:r>
        </a:p>
      </dsp:txBody>
      <dsp:txXfrm>
        <a:off x="203" y="364810"/>
        <a:ext cx="2457234" cy="1179472"/>
      </dsp:txXfrm>
    </dsp:sp>
    <dsp:sp modelId="{EABC0A8B-FC10-4F5F-9BCE-F67307FAE5B3}">
      <dsp:nvSpPr>
        <dsp:cNvPr id="0" name=""/>
        <dsp:cNvSpPr/>
      </dsp:nvSpPr>
      <dsp:spPr>
        <a:xfrm>
          <a:off x="2654016" y="364810"/>
          <a:ext cx="2457234" cy="2948681"/>
        </a:xfrm>
        <a:prstGeom prst="rect">
          <a:avLst/>
        </a:prstGeom>
        <a:solidFill>
          <a:schemeClr val="accent3">
            <a:hueOff val="204763"/>
            <a:satOff val="-4780"/>
            <a:lumOff val="6601"/>
            <a:alphaOff val="0"/>
          </a:schemeClr>
        </a:solidFill>
        <a:ln w="22225" cap="rnd" cmpd="sng" algn="ctr">
          <a:solidFill>
            <a:schemeClr val="accent3">
              <a:hueOff val="204763"/>
              <a:satOff val="-4780"/>
              <a:lumOff val="6601"/>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2720" tIns="0" rIns="242720" bIns="330200" numCol="1" spcCol="1270" anchor="t" anchorCtr="0">
          <a:noAutofit/>
        </a:bodyPr>
        <a:lstStyle/>
        <a:p>
          <a:pPr marL="0" lvl="0" indent="0" algn="l" defTabSz="844550">
            <a:lnSpc>
              <a:spcPct val="90000"/>
            </a:lnSpc>
            <a:spcBef>
              <a:spcPct val="0"/>
            </a:spcBef>
            <a:spcAft>
              <a:spcPct val="35000"/>
            </a:spcAft>
            <a:buNone/>
          </a:pPr>
          <a:r>
            <a:rPr lang="en-US" sz="1900" kern="1200"/>
            <a:t>The cost is one of the barriers to high-technological solutions.</a:t>
          </a:r>
        </a:p>
      </dsp:txBody>
      <dsp:txXfrm>
        <a:off x="2654016" y="1544283"/>
        <a:ext cx="2457234" cy="1769208"/>
      </dsp:txXfrm>
    </dsp:sp>
    <dsp:sp modelId="{2F886092-8629-4F34-83D9-6995339A3079}">
      <dsp:nvSpPr>
        <dsp:cNvPr id="0" name=""/>
        <dsp:cNvSpPr/>
      </dsp:nvSpPr>
      <dsp:spPr>
        <a:xfrm>
          <a:off x="2654016" y="364810"/>
          <a:ext cx="2457234" cy="1179472"/>
        </a:xfrm>
        <a:prstGeom prst="rect">
          <a:avLst/>
        </a:prstGeom>
        <a:noFill/>
        <a:ln w="2222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42720" tIns="165100" rIns="242720" bIns="165100" numCol="1" spcCol="1270" anchor="ctr" anchorCtr="0">
          <a:noAutofit/>
        </a:bodyPr>
        <a:lstStyle/>
        <a:p>
          <a:pPr marL="0" lvl="0" indent="0" algn="l" defTabSz="2844800">
            <a:lnSpc>
              <a:spcPct val="90000"/>
            </a:lnSpc>
            <a:spcBef>
              <a:spcPct val="0"/>
            </a:spcBef>
            <a:spcAft>
              <a:spcPct val="35000"/>
            </a:spcAft>
            <a:buNone/>
          </a:pPr>
          <a:r>
            <a:rPr lang="en-US" sz="6400" kern="1200"/>
            <a:t>02</a:t>
          </a:r>
        </a:p>
      </dsp:txBody>
      <dsp:txXfrm>
        <a:off x="2654016" y="364810"/>
        <a:ext cx="2457234" cy="1179472"/>
      </dsp:txXfrm>
    </dsp:sp>
    <dsp:sp modelId="{D3EEF1FD-D93B-48CF-B580-CCC5F4F8E13A}">
      <dsp:nvSpPr>
        <dsp:cNvPr id="0" name=""/>
        <dsp:cNvSpPr/>
      </dsp:nvSpPr>
      <dsp:spPr>
        <a:xfrm>
          <a:off x="5307829" y="364810"/>
          <a:ext cx="2457234" cy="2948681"/>
        </a:xfrm>
        <a:prstGeom prst="rect">
          <a:avLst/>
        </a:prstGeom>
        <a:solidFill>
          <a:schemeClr val="accent3">
            <a:hueOff val="409526"/>
            <a:satOff val="-9560"/>
            <a:lumOff val="13203"/>
            <a:alphaOff val="0"/>
          </a:schemeClr>
        </a:solidFill>
        <a:ln w="22225" cap="rnd" cmpd="sng" algn="ctr">
          <a:solidFill>
            <a:schemeClr val="accent3">
              <a:hueOff val="409526"/>
              <a:satOff val="-9560"/>
              <a:lumOff val="1320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2720" tIns="0" rIns="242720" bIns="330200" numCol="1" spcCol="1270" anchor="t" anchorCtr="0">
          <a:noAutofit/>
        </a:bodyPr>
        <a:lstStyle/>
        <a:p>
          <a:pPr marL="0" lvl="0" indent="0" algn="l" defTabSz="844550">
            <a:lnSpc>
              <a:spcPct val="90000"/>
            </a:lnSpc>
            <a:spcBef>
              <a:spcPct val="0"/>
            </a:spcBef>
            <a:spcAft>
              <a:spcPct val="35000"/>
            </a:spcAft>
            <a:buNone/>
          </a:pPr>
          <a:r>
            <a:rPr lang="en-US" sz="1900" kern="1200"/>
            <a:t>Monitoring system privacy and data security issues.</a:t>
          </a:r>
        </a:p>
      </dsp:txBody>
      <dsp:txXfrm>
        <a:off x="5307829" y="1544283"/>
        <a:ext cx="2457234" cy="1769208"/>
      </dsp:txXfrm>
    </dsp:sp>
    <dsp:sp modelId="{38E2CF5A-C700-4D55-B129-E20F442E9BE9}">
      <dsp:nvSpPr>
        <dsp:cNvPr id="0" name=""/>
        <dsp:cNvSpPr/>
      </dsp:nvSpPr>
      <dsp:spPr>
        <a:xfrm>
          <a:off x="5307829" y="364810"/>
          <a:ext cx="2457234" cy="1179472"/>
        </a:xfrm>
        <a:prstGeom prst="rect">
          <a:avLst/>
        </a:prstGeom>
        <a:noFill/>
        <a:ln w="2222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42720" tIns="165100" rIns="242720" bIns="165100" numCol="1" spcCol="1270" anchor="ctr" anchorCtr="0">
          <a:noAutofit/>
        </a:bodyPr>
        <a:lstStyle/>
        <a:p>
          <a:pPr marL="0" lvl="0" indent="0" algn="l" defTabSz="2844800">
            <a:lnSpc>
              <a:spcPct val="90000"/>
            </a:lnSpc>
            <a:spcBef>
              <a:spcPct val="0"/>
            </a:spcBef>
            <a:spcAft>
              <a:spcPct val="35000"/>
            </a:spcAft>
            <a:buNone/>
          </a:pPr>
          <a:r>
            <a:rPr lang="en-US" sz="6400" kern="1200"/>
            <a:t>03</a:t>
          </a:r>
        </a:p>
      </dsp:txBody>
      <dsp:txXfrm>
        <a:off x="5307829" y="364810"/>
        <a:ext cx="2457234" cy="1179472"/>
      </dsp:txXfrm>
    </dsp:sp>
    <dsp:sp modelId="{416268B9-A582-416A-B674-50C9250A0DDC}">
      <dsp:nvSpPr>
        <dsp:cNvPr id="0" name=""/>
        <dsp:cNvSpPr/>
      </dsp:nvSpPr>
      <dsp:spPr>
        <a:xfrm>
          <a:off x="7961643" y="364810"/>
          <a:ext cx="2457234" cy="2948681"/>
        </a:xfrm>
        <a:prstGeom prst="rect">
          <a:avLst/>
        </a:prstGeom>
        <a:solidFill>
          <a:schemeClr val="accent3">
            <a:hueOff val="614289"/>
            <a:satOff val="-14340"/>
            <a:lumOff val="19804"/>
            <a:alphaOff val="0"/>
          </a:schemeClr>
        </a:solidFill>
        <a:ln w="22225" cap="rnd" cmpd="sng" algn="ctr">
          <a:solidFill>
            <a:schemeClr val="accent3">
              <a:hueOff val="614289"/>
              <a:satOff val="-14340"/>
              <a:lumOff val="19804"/>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2720" tIns="0" rIns="242720" bIns="330200" numCol="1" spcCol="1270" anchor="t" anchorCtr="0">
          <a:noAutofit/>
        </a:bodyPr>
        <a:lstStyle/>
        <a:p>
          <a:pPr marL="0" lvl="0" indent="0" algn="l" defTabSz="844550">
            <a:lnSpc>
              <a:spcPct val="90000"/>
            </a:lnSpc>
            <a:spcBef>
              <a:spcPct val="0"/>
            </a:spcBef>
            <a:spcAft>
              <a:spcPct val="35000"/>
            </a:spcAft>
            <a:buNone/>
          </a:pPr>
          <a:r>
            <a:rPr lang="en-US" sz="1900" kern="1200"/>
            <a:t>Ethical dilemma of safety, autonomy, and consent (Bertolazzi, Quaglia and Bongelli, 2024).</a:t>
          </a:r>
        </a:p>
      </dsp:txBody>
      <dsp:txXfrm>
        <a:off x="7961643" y="1544283"/>
        <a:ext cx="2457234" cy="1769208"/>
      </dsp:txXfrm>
    </dsp:sp>
    <dsp:sp modelId="{EDD9BBEE-AC82-4B18-BAF0-B4BFC7D5568C}">
      <dsp:nvSpPr>
        <dsp:cNvPr id="0" name=""/>
        <dsp:cNvSpPr/>
      </dsp:nvSpPr>
      <dsp:spPr>
        <a:xfrm>
          <a:off x="7961643" y="364810"/>
          <a:ext cx="2457234" cy="1179472"/>
        </a:xfrm>
        <a:prstGeom prst="rect">
          <a:avLst/>
        </a:prstGeom>
        <a:noFill/>
        <a:ln w="2222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42720" tIns="165100" rIns="242720" bIns="165100" numCol="1" spcCol="1270" anchor="ctr" anchorCtr="0">
          <a:noAutofit/>
        </a:bodyPr>
        <a:lstStyle/>
        <a:p>
          <a:pPr marL="0" lvl="0" indent="0" algn="l" defTabSz="2844800">
            <a:lnSpc>
              <a:spcPct val="90000"/>
            </a:lnSpc>
            <a:spcBef>
              <a:spcPct val="0"/>
            </a:spcBef>
            <a:spcAft>
              <a:spcPct val="35000"/>
            </a:spcAft>
            <a:buNone/>
          </a:pPr>
          <a:r>
            <a:rPr lang="en-US" sz="6400" kern="1200"/>
            <a:t>04</a:t>
          </a:r>
        </a:p>
      </dsp:txBody>
      <dsp:txXfrm>
        <a:off x="7961643" y="364810"/>
        <a:ext cx="2457234" cy="1179472"/>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7EF7F5-4140-4A40-953B-762DFBAA55C9}">
      <dsp:nvSpPr>
        <dsp:cNvPr id="0" name=""/>
        <dsp:cNvSpPr/>
      </dsp:nvSpPr>
      <dsp:spPr>
        <a:xfrm>
          <a:off x="215" y="346359"/>
          <a:ext cx="2601301" cy="3121562"/>
        </a:xfrm>
        <a:prstGeom prst="rect">
          <a:avLst/>
        </a:prstGeom>
        <a:solidFill>
          <a:schemeClr val="accent5">
            <a:hueOff val="0"/>
            <a:satOff val="0"/>
            <a:lumOff val="0"/>
            <a:alphaOff val="0"/>
          </a:schemeClr>
        </a:solidFill>
        <a:ln w="22225"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6951" tIns="0" rIns="256951" bIns="330200" numCol="1" spcCol="1270" anchor="t" anchorCtr="0">
          <a:noAutofit/>
        </a:bodyPr>
        <a:lstStyle/>
        <a:p>
          <a:pPr marL="0" lvl="0" indent="0" algn="l" defTabSz="755650">
            <a:lnSpc>
              <a:spcPct val="100000"/>
            </a:lnSpc>
            <a:spcBef>
              <a:spcPct val="0"/>
            </a:spcBef>
            <a:spcAft>
              <a:spcPct val="35000"/>
            </a:spcAft>
            <a:buNone/>
            <a:defRPr cap="all"/>
          </a:pPr>
          <a:r>
            <a:rPr lang="en-US" sz="1700" kern="1200"/>
            <a:t>UK Integrated Care Systems were introduced nationally in 2022 (NHS, 2022).</a:t>
          </a:r>
        </a:p>
      </dsp:txBody>
      <dsp:txXfrm>
        <a:off x="215" y="1594984"/>
        <a:ext cx="2601301" cy="1872937"/>
      </dsp:txXfrm>
    </dsp:sp>
    <dsp:sp modelId="{BDA4B9DD-4E5A-49A1-839F-4A222F165A2B}">
      <dsp:nvSpPr>
        <dsp:cNvPr id="0" name=""/>
        <dsp:cNvSpPr/>
      </dsp:nvSpPr>
      <dsp:spPr>
        <a:xfrm>
          <a:off x="215" y="346359"/>
          <a:ext cx="2601301" cy="1248624"/>
        </a:xfrm>
        <a:prstGeom prst="rect">
          <a:avLst/>
        </a:prstGeom>
        <a:noFill/>
        <a:ln w="2222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6951" tIns="165100" rIns="256951"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215" y="346359"/>
        <a:ext cx="2601301" cy="1248624"/>
      </dsp:txXfrm>
    </dsp:sp>
    <dsp:sp modelId="{FEBB3D43-8C17-4392-A6BA-CB1D689ACA1A}">
      <dsp:nvSpPr>
        <dsp:cNvPr id="0" name=""/>
        <dsp:cNvSpPr/>
      </dsp:nvSpPr>
      <dsp:spPr>
        <a:xfrm>
          <a:off x="2809621" y="346359"/>
          <a:ext cx="2601301" cy="3121562"/>
        </a:xfrm>
        <a:prstGeom prst="rect">
          <a:avLst/>
        </a:prstGeom>
        <a:solidFill>
          <a:schemeClr val="accent5">
            <a:hueOff val="1486885"/>
            <a:satOff val="-6580"/>
            <a:lumOff val="-6601"/>
            <a:alphaOff val="0"/>
          </a:schemeClr>
        </a:solidFill>
        <a:ln w="22225" cap="rnd" cmpd="sng" algn="ctr">
          <a:solidFill>
            <a:schemeClr val="accent5">
              <a:hueOff val="1486885"/>
              <a:satOff val="-6580"/>
              <a:lumOff val="-6601"/>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6951" tIns="0" rIns="256951" bIns="330200" numCol="1" spcCol="1270" anchor="t" anchorCtr="0">
          <a:noAutofit/>
        </a:bodyPr>
        <a:lstStyle/>
        <a:p>
          <a:pPr marL="0" lvl="0" indent="0" algn="l" defTabSz="755650">
            <a:lnSpc>
              <a:spcPct val="100000"/>
            </a:lnSpc>
            <a:spcBef>
              <a:spcPct val="0"/>
            </a:spcBef>
            <a:spcAft>
              <a:spcPct val="35000"/>
            </a:spcAft>
            <a:buNone/>
            <a:defRPr cap="all"/>
          </a:pPr>
          <a:r>
            <a:rPr lang="en-US" sz="1700" kern="1200"/>
            <a:t>Aim: coordinate NHS and social care services.</a:t>
          </a:r>
        </a:p>
      </dsp:txBody>
      <dsp:txXfrm>
        <a:off x="2809621" y="1594984"/>
        <a:ext cx="2601301" cy="1872937"/>
      </dsp:txXfrm>
    </dsp:sp>
    <dsp:sp modelId="{F255B536-810C-4D2F-9E31-5644B119A9CF}">
      <dsp:nvSpPr>
        <dsp:cNvPr id="0" name=""/>
        <dsp:cNvSpPr/>
      </dsp:nvSpPr>
      <dsp:spPr>
        <a:xfrm>
          <a:off x="2809621" y="346359"/>
          <a:ext cx="2601301" cy="1248624"/>
        </a:xfrm>
        <a:prstGeom prst="rect">
          <a:avLst/>
        </a:prstGeom>
        <a:noFill/>
        <a:ln w="2222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6951" tIns="165100" rIns="256951"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2809621" y="346359"/>
        <a:ext cx="2601301" cy="1248624"/>
      </dsp:txXfrm>
    </dsp:sp>
    <dsp:sp modelId="{15BAE938-6721-4820-95D4-E06476B21890}">
      <dsp:nvSpPr>
        <dsp:cNvPr id="0" name=""/>
        <dsp:cNvSpPr/>
      </dsp:nvSpPr>
      <dsp:spPr>
        <a:xfrm>
          <a:off x="5619027" y="346359"/>
          <a:ext cx="2601301" cy="3121562"/>
        </a:xfrm>
        <a:prstGeom prst="rect">
          <a:avLst/>
        </a:prstGeom>
        <a:solidFill>
          <a:schemeClr val="accent5">
            <a:hueOff val="2973771"/>
            <a:satOff val="-13160"/>
            <a:lumOff val="-13203"/>
            <a:alphaOff val="0"/>
          </a:schemeClr>
        </a:solidFill>
        <a:ln w="22225" cap="rnd" cmpd="sng" algn="ctr">
          <a:solidFill>
            <a:schemeClr val="accent5">
              <a:hueOff val="2973771"/>
              <a:satOff val="-13160"/>
              <a:lumOff val="-1320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6951" tIns="0" rIns="256951" bIns="330200" numCol="1" spcCol="1270" anchor="t" anchorCtr="0">
          <a:noAutofit/>
        </a:bodyPr>
        <a:lstStyle/>
        <a:p>
          <a:pPr marL="0" lvl="0" indent="0" algn="l" defTabSz="755650">
            <a:lnSpc>
              <a:spcPct val="100000"/>
            </a:lnSpc>
            <a:spcBef>
              <a:spcPct val="0"/>
            </a:spcBef>
            <a:spcAft>
              <a:spcPct val="35000"/>
            </a:spcAft>
            <a:buNone/>
            <a:defRPr cap="all"/>
          </a:pPr>
          <a:r>
            <a:rPr lang="en-US" sz="1700" kern="1200"/>
            <a:t>Early evidence shows improved collaboration (Health Foundation, 2023).</a:t>
          </a:r>
        </a:p>
      </dsp:txBody>
      <dsp:txXfrm>
        <a:off x="5619027" y="1594984"/>
        <a:ext cx="2601301" cy="1872937"/>
      </dsp:txXfrm>
    </dsp:sp>
    <dsp:sp modelId="{B7353BFC-568D-4F85-8F05-A05BDCAE6FFF}">
      <dsp:nvSpPr>
        <dsp:cNvPr id="0" name=""/>
        <dsp:cNvSpPr/>
      </dsp:nvSpPr>
      <dsp:spPr>
        <a:xfrm>
          <a:off x="5619027" y="346359"/>
          <a:ext cx="2601301" cy="1248624"/>
        </a:xfrm>
        <a:prstGeom prst="rect">
          <a:avLst/>
        </a:prstGeom>
        <a:noFill/>
        <a:ln w="2222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6951" tIns="165100" rIns="256951"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5619027" y="346359"/>
        <a:ext cx="2601301" cy="1248624"/>
      </dsp:txXfrm>
    </dsp:sp>
    <dsp:sp modelId="{849A4175-1E5B-4AA4-A086-64B35A3961FC}">
      <dsp:nvSpPr>
        <dsp:cNvPr id="0" name=""/>
        <dsp:cNvSpPr/>
      </dsp:nvSpPr>
      <dsp:spPr>
        <a:xfrm>
          <a:off x="8428432" y="346359"/>
          <a:ext cx="2601301" cy="3121562"/>
        </a:xfrm>
        <a:prstGeom prst="rect">
          <a:avLst/>
        </a:prstGeom>
        <a:solidFill>
          <a:schemeClr val="accent5">
            <a:hueOff val="4460656"/>
            <a:satOff val="-19740"/>
            <a:lumOff val="-19804"/>
            <a:alphaOff val="0"/>
          </a:schemeClr>
        </a:solidFill>
        <a:ln w="22225" cap="rnd" cmpd="sng" algn="ctr">
          <a:solidFill>
            <a:schemeClr val="accent5">
              <a:hueOff val="4460656"/>
              <a:satOff val="-19740"/>
              <a:lumOff val="-19804"/>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6951" tIns="0" rIns="256951" bIns="330200" numCol="1" spcCol="1270" anchor="t" anchorCtr="0">
          <a:noAutofit/>
        </a:bodyPr>
        <a:lstStyle/>
        <a:p>
          <a:pPr marL="0" lvl="0" indent="0" algn="l" defTabSz="755650">
            <a:lnSpc>
              <a:spcPct val="100000"/>
            </a:lnSpc>
            <a:spcBef>
              <a:spcPct val="0"/>
            </a:spcBef>
            <a:spcAft>
              <a:spcPct val="35000"/>
            </a:spcAft>
            <a:buNone/>
            <a:defRPr cap="all"/>
          </a:pPr>
          <a:r>
            <a:rPr lang="en-US" sz="1700" kern="1200"/>
            <a:t>Focus on prevention and community services.</a:t>
          </a:r>
        </a:p>
      </dsp:txBody>
      <dsp:txXfrm>
        <a:off x="8428432" y="1594984"/>
        <a:ext cx="2601301" cy="1872937"/>
      </dsp:txXfrm>
    </dsp:sp>
    <dsp:sp modelId="{4CF0AE0D-9508-4D15-99E2-EEB96A8F4C89}">
      <dsp:nvSpPr>
        <dsp:cNvPr id="0" name=""/>
        <dsp:cNvSpPr/>
      </dsp:nvSpPr>
      <dsp:spPr>
        <a:xfrm>
          <a:off x="8428432" y="346359"/>
          <a:ext cx="2601301" cy="1248624"/>
        </a:xfrm>
        <a:prstGeom prst="rect">
          <a:avLst/>
        </a:prstGeom>
        <a:noFill/>
        <a:ln w="22225" cap="rnd"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6951" tIns="165100" rIns="256951" bIns="165100" numCol="1" spcCol="1270" anchor="ctr" anchorCtr="0">
          <a:noAutofit/>
        </a:bodyPr>
        <a:lstStyle/>
        <a:p>
          <a:pPr marL="0" lvl="0" indent="0" algn="l" defTabSz="2933700">
            <a:lnSpc>
              <a:spcPct val="90000"/>
            </a:lnSpc>
            <a:spcBef>
              <a:spcPct val="0"/>
            </a:spcBef>
            <a:spcAft>
              <a:spcPct val="35000"/>
            </a:spcAft>
            <a:buNone/>
          </a:pPr>
          <a:r>
            <a:rPr lang="en-US" sz="6600" kern="1200"/>
            <a:t>04</a:t>
          </a:r>
        </a:p>
      </dsp:txBody>
      <dsp:txXfrm>
        <a:off x="8428432" y="346359"/>
        <a:ext cx="2601301" cy="1248624"/>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234CF9-E83D-4F40-A530-C9FA807A4FE3}">
      <dsp:nvSpPr>
        <dsp:cNvPr id="0" name=""/>
        <dsp:cNvSpPr/>
      </dsp:nvSpPr>
      <dsp:spPr>
        <a:xfrm>
          <a:off x="686474" y="242140"/>
          <a:ext cx="1990125" cy="199012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F839AD-F497-4BB2-BE8F-33C109603472}">
      <dsp:nvSpPr>
        <dsp:cNvPr id="0" name=""/>
        <dsp:cNvSpPr/>
      </dsp:nvSpPr>
      <dsp:spPr>
        <a:xfrm>
          <a:off x="1110599" y="666265"/>
          <a:ext cx="1141875" cy="11418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E9FDE42-C017-4F11-BB5E-A6D154E97FED}">
      <dsp:nvSpPr>
        <dsp:cNvPr id="0" name=""/>
        <dsp:cNvSpPr/>
      </dsp:nvSpPr>
      <dsp:spPr>
        <a:xfrm>
          <a:off x="50287" y="2852140"/>
          <a:ext cx="32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GPS tracking and reminder apps support dementia independence.</a:t>
          </a:r>
        </a:p>
      </dsp:txBody>
      <dsp:txXfrm>
        <a:off x="50287" y="2852140"/>
        <a:ext cx="3262500" cy="720000"/>
      </dsp:txXfrm>
    </dsp:sp>
    <dsp:sp modelId="{761A8709-6782-4C4D-ACB7-331227C7BFBF}">
      <dsp:nvSpPr>
        <dsp:cNvPr id="0" name=""/>
        <dsp:cNvSpPr/>
      </dsp:nvSpPr>
      <dsp:spPr>
        <a:xfrm>
          <a:off x="4519912" y="242140"/>
          <a:ext cx="1990125" cy="1990125"/>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4733BB-3C64-4C4F-8BA7-4E01B157024D}">
      <dsp:nvSpPr>
        <dsp:cNvPr id="0" name=""/>
        <dsp:cNvSpPr/>
      </dsp:nvSpPr>
      <dsp:spPr>
        <a:xfrm>
          <a:off x="4944037" y="666265"/>
          <a:ext cx="1141875" cy="11418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DEC9F3C-2162-4B38-9382-8F2F34D39D7D}">
      <dsp:nvSpPr>
        <dsp:cNvPr id="0" name=""/>
        <dsp:cNvSpPr/>
      </dsp:nvSpPr>
      <dsp:spPr>
        <a:xfrm>
          <a:off x="3883725" y="2852140"/>
          <a:ext cx="32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Assistive technology delays institutionalisation (Boyapati, 2025).</a:t>
          </a:r>
        </a:p>
      </dsp:txBody>
      <dsp:txXfrm>
        <a:off x="3883725" y="2852140"/>
        <a:ext cx="3262500" cy="720000"/>
      </dsp:txXfrm>
    </dsp:sp>
    <dsp:sp modelId="{B78ECB24-3D2D-411A-82C6-11D80C0BDA68}">
      <dsp:nvSpPr>
        <dsp:cNvPr id="0" name=""/>
        <dsp:cNvSpPr/>
      </dsp:nvSpPr>
      <dsp:spPr>
        <a:xfrm>
          <a:off x="8353350" y="242140"/>
          <a:ext cx="1990125" cy="1990125"/>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D8DDFB-3C07-4650-8369-F3B436DACDC0}">
      <dsp:nvSpPr>
        <dsp:cNvPr id="0" name=""/>
        <dsp:cNvSpPr/>
      </dsp:nvSpPr>
      <dsp:spPr>
        <a:xfrm>
          <a:off x="8777475" y="666265"/>
          <a:ext cx="1141875" cy="11418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59F5D6E-C0EF-451C-AC8C-B0D8B223D703}">
      <dsp:nvSpPr>
        <dsp:cNvPr id="0" name=""/>
        <dsp:cNvSpPr/>
      </dsp:nvSpPr>
      <dsp:spPr>
        <a:xfrm>
          <a:off x="7717162" y="2852140"/>
          <a:ext cx="32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Ethical debate around consent and monitoring.</a:t>
          </a:r>
        </a:p>
      </dsp:txBody>
      <dsp:txXfrm>
        <a:off x="7717162" y="2852140"/>
        <a:ext cx="3262500" cy="72000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E45458-0826-4F0E-B1C6-49BE00432D40}">
      <dsp:nvSpPr>
        <dsp:cNvPr id="0" name=""/>
        <dsp:cNvSpPr/>
      </dsp:nvSpPr>
      <dsp:spPr>
        <a:xfrm>
          <a:off x="0" y="449"/>
          <a:ext cx="10261602"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A6E1E2-67CB-490B-AFE8-92A5E599F81A}">
      <dsp:nvSpPr>
        <dsp:cNvPr id="0" name=""/>
        <dsp:cNvSpPr/>
      </dsp:nvSpPr>
      <dsp:spPr>
        <a:xfrm>
          <a:off x="0" y="449"/>
          <a:ext cx="10261602" cy="735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Increase funding for community prevention services (Mbata et al., 2024).</a:t>
          </a:r>
        </a:p>
      </dsp:txBody>
      <dsp:txXfrm>
        <a:off x="0" y="449"/>
        <a:ext cx="10261602" cy="735480"/>
      </dsp:txXfrm>
    </dsp:sp>
    <dsp:sp modelId="{1E6F7DD2-7988-42C2-B566-0620D6707A79}">
      <dsp:nvSpPr>
        <dsp:cNvPr id="0" name=""/>
        <dsp:cNvSpPr/>
      </dsp:nvSpPr>
      <dsp:spPr>
        <a:xfrm>
          <a:off x="0" y="735930"/>
          <a:ext cx="10261602"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AE2B40-AD64-464E-9719-E8977677EBD1}">
      <dsp:nvSpPr>
        <dsp:cNvPr id="0" name=""/>
        <dsp:cNvSpPr/>
      </dsp:nvSpPr>
      <dsp:spPr>
        <a:xfrm>
          <a:off x="0" y="735930"/>
          <a:ext cx="10261602" cy="735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Expand workforce training in person-centred care.</a:t>
          </a:r>
        </a:p>
      </dsp:txBody>
      <dsp:txXfrm>
        <a:off x="0" y="735930"/>
        <a:ext cx="10261602" cy="735480"/>
      </dsp:txXfrm>
    </dsp:sp>
    <dsp:sp modelId="{DD522B75-7C3F-440A-8870-0252B55A2F3A}">
      <dsp:nvSpPr>
        <dsp:cNvPr id="0" name=""/>
        <dsp:cNvSpPr/>
      </dsp:nvSpPr>
      <dsp:spPr>
        <a:xfrm>
          <a:off x="0" y="1471411"/>
          <a:ext cx="10261602"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C9F4A6-376D-4F0D-A63E-C9627E273C98}">
      <dsp:nvSpPr>
        <dsp:cNvPr id="0" name=""/>
        <dsp:cNvSpPr/>
      </dsp:nvSpPr>
      <dsp:spPr>
        <a:xfrm>
          <a:off x="0" y="1471411"/>
          <a:ext cx="10261602" cy="735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Improve digital inclusion programmes.</a:t>
          </a:r>
        </a:p>
      </dsp:txBody>
      <dsp:txXfrm>
        <a:off x="0" y="1471411"/>
        <a:ext cx="10261602" cy="735480"/>
      </dsp:txXfrm>
    </dsp:sp>
    <dsp:sp modelId="{111C093F-5EAD-4E90-95DB-A4F90311155C}">
      <dsp:nvSpPr>
        <dsp:cNvPr id="0" name=""/>
        <dsp:cNvSpPr/>
      </dsp:nvSpPr>
      <dsp:spPr>
        <a:xfrm>
          <a:off x="0" y="2206891"/>
          <a:ext cx="10261602"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F6F9FDA-5927-4365-809A-5905DF23CADC}">
      <dsp:nvSpPr>
        <dsp:cNvPr id="0" name=""/>
        <dsp:cNvSpPr/>
      </dsp:nvSpPr>
      <dsp:spPr>
        <a:xfrm>
          <a:off x="0" y="2206891"/>
          <a:ext cx="10261602" cy="735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Strengthen integration between health and social care.</a:t>
          </a:r>
        </a:p>
      </dsp:txBody>
      <dsp:txXfrm>
        <a:off x="0" y="2206891"/>
        <a:ext cx="10261602" cy="735480"/>
      </dsp:txXfrm>
    </dsp:sp>
    <dsp:sp modelId="{8658F3DD-67B5-4B88-A17D-8B47328399BB}">
      <dsp:nvSpPr>
        <dsp:cNvPr id="0" name=""/>
        <dsp:cNvSpPr/>
      </dsp:nvSpPr>
      <dsp:spPr>
        <a:xfrm>
          <a:off x="0" y="2942372"/>
          <a:ext cx="10261602"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33944A0-AE2D-424F-A763-B3858E181C9E}">
      <dsp:nvSpPr>
        <dsp:cNvPr id="0" name=""/>
        <dsp:cNvSpPr/>
      </dsp:nvSpPr>
      <dsp:spPr>
        <a:xfrm>
          <a:off x="0" y="2942372"/>
          <a:ext cx="10261602" cy="735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Policy focus on preventative ageing strategies.</a:t>
          </a:r>
        </a:p>
      </dsp:txBody>
      <dsp:txXfrm>
        <a:off x="0" y="2942372"/>
        <a:ext cx="10261602" cy="73548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32B2B8-1DB1-49AC-AAC9-EED3ABBA90DD}">
      <dsp:nvSpPr>
        <dsp:cNvPr id="0" name=""/>
        <dsp:cNvSpPr/>
      </dsp:nvSpPr>
      <dsp:spPr>
        <a:xfrm>
          <a:off x="0" y="0"/>
          <a:ext cx="8493061" cy="686570"/>
        </a:xfrm>
        <a:prstGeom prst="roundRect">
          <a:avLst>
            <a:gd name="adj" fmla="val 10000"/>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Ageing population reshaping UK care systems.</a:t>
          </a:r>
        </a:p>
      </dsp:txBody>
      <dsp:txXfrm>
        <a:off x="20109" y="20109"/>
        <a:ext cx="7671869" cy="646352"/>
      </dsp:txXfrm>
    </dsp:sp>
    <dsp:sp modelId="{15C5A1F2-754C-4AFE-A926-C79B76653CF4}">
      <dsp:nvSpPr>
        <dsp:cNvPr id="0" name=""/>
        <dsp:cNvSpPr/>
      </dsp:nvSpPr>
      <dsp:spPr>
        <a:xfrm>
          <a:off x="634222" y="781927"/>
          <a:ext cx="8493061" cy="686570"/>
        </a:xfrm>
        <a:prstGeom prst="roundRect">
          <a:avLst>
            <a:gd name="adj" fmla="val 10000"/>
          </a:avLst>
        </a:prstGeom>
        <a:solidFill>
          <a:schemeClr val="accent2">
            <a:hueOff val="2322919"/>
            <a:satOff val="-11903"/>
            <a:lumOff val="-6029"/>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Theory, policy and innovation must work together.</a:t>
          </a:r>
        </a:p>
      </dsp:txBody>
      <dsp:txXfrm>
        <a:off x="654331" y="802036"/>
        <a:ext cx="7372350" cy="646352"/>
      </dsp:txXfrm>
    </dsp:sp>
    <dsp:sp modelId="{1F87100C-A65F-45FF-ADD8-C6C84BE11CDB}">
      <dsp:nvSpPr>
        <dsp:cNvPr id="0" name=""/>
        <dsp:cNvSpPr/>
      </dsp:nvSpPr>
      <dsp:spPr>
        <a:xfrm>
          <a:off x="1268444" y="1563855"/>
          <a:ext cx="8493061" cy="686570"/>
        </a:xfrm>
        <a:prstGeom prst="roundRect">
          <a:avLst>
            <a:gd name="adj" fmla="val 10000"/>
          </a:avLst>
        </a:prstGeom>
        <a:solidFill>
          <a:schemeClr val="accent2">
            <a:hueOff val="4645837"/>
            <a:satOff val="-23806"/>
            <a:lumOff val="-12059"/>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Community care and technology offer strong opportunities.</a:t>
          </a:r>
        </a:p>
      </dsp:txBody>
      <dsp:txXfrm>
        <a:off x="1288553" y="1583964"/>
        <a:ext cx="7372350" cy="646352"/>
      </dsp:txXfrm>
    </dsp:sp>
    <dsp:sp modelId="{DFC53BB0-166E-483E-B00E-A9CDFAEE8A5D}">
      <dsp:nvSpPr>
        <dsp:cNvPr id="0" name=""/>
        <dsp:cNvSpPr/>
      </dsp:nvSpPr>
      <dsp:spPr>
        <a:xfrm>
          <a:off x="1902666" y="2345782"/>
          <a:ext cx="8493061" cy="686570"/>
        </a:xfrm>
        <a:prstGeom prst="roundRect">
          <a:avLst>
            <a:gd name="adj" fmla="val 10000"/>
          </a:avLst>
        </a:prstGeom>
        <a:solidFill>
          <a:schemeClr val="accent2">
            <a:hueOff val="6968756"/>
            <a:satOff val="-35709"/>
            <a:lumOff val="-18088"/>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Challenges remain in funding, workforce and inequality.</a:t>
          </a:r>
        </a:p>
      </dsp:txBody>
      <dsp:txXfrm>
        <a:off x="1922775" y="2365891"/>
        <a:ext cx="7372350" cy="646352"/>
      </dsp:txXfrm>
    </dsp:sp>
    <dsp:sp modelId="{AF70FDC0-3461-428E-9624-E767150A2492}">
      <dsp:nvSpPr>
        <dsp:cNvPr id="0" name=""/>
        <dsp:cNvSpPr/>
      </dsp:nvSpPr>
      <dsp:spPr>
        <a:xfrm>
          <a:off x="2536888" y="3127710"/>
          <a:ext cx="8493061" cy="686570"/>
        </a:xfrm>
        <a:prstGeom prst="roundRect">
          <a:avLst>
            <a:gd name="adj" fmla="val 10000"/>
          </a:avLst>
        </a:prstGeom>
        <a:solidFill>
          <a:schemeClr val="accent2">
            <a:hueOff val="9291674"/>
            <a:satOff val="-47612"/>
            <a:lumOff val="-24118"/>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Future care must prioritise empowerment and prevention.</a:t>
          </a:r>
        </a:p>
      </dsp:txBody>
      <dsp:txXfrm>
        <a:off x="2556997" y="3147819"/>
        <a:ext cx="7372350" cy="646352"/>
      </dsp:txXfrm>
    </dsp:sp>
    <dsp:sp modelId="{BA7BE6B9-42F7-4E3F-99F2-8AE7D89D0EDB}">
      <dsp:nvSpPr>
        <dsp:cNvPr id="0" name=""/>
        <dsp:cNvSpPr/>
      </dsp:nvSpPr>
      <dsp:spPr>
        <a:xfrm>
          <a:off x="8046790" y="501577"/>
          <a:ext cx="446270" cy="446270"/>
        </a:xfrm>
        <a:prstGeom prst="downArrow">
          <a:avLst>
            <a:gd name="adj1" fmla="val 55000"/>
            <a:gd name="adj2" fmla="val 45000"/>
          </a:avLst>
        </a:prstGeom>
        <a:solidFill>
          <a:schemeClr val="accent2">
            <a:tint val="40000"/>
            <a:alpha val="90000"/>
            <a:hueOff val="0"/>
            <a:satOff val="0"/>
            <a:lumOff val="0"/>
            <a:alphaOff val="0"/>
          </a:schemeClr>
        </a:solidFill>
        <a:ln w="2222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8147201" y="501577"/>
        <a:ext cx="245448" cy="335818"/>
      </dsp:txXfrm>
    </dsp:sp>
    <dsp:sp modelId="{72825C64-D718-45AE-965C-F3CE43E5C14F}">
      <dsp:nvSpPr>
        <dsp:cNvPr id="0" name=""/>
        <dsp:cNvSpPr/>
      </dsp:nvSpPr>
      <dsp:spPr>
        <a:xfrm>
          <a:off x="8681012" y="1283505"/>
          <a:ext cx="446270" cy="446270"/>
        </a:xfrm>
        <a:prstGeom prst="downArrow">
          <a:avLst>
            <a:gd name="adj1" fmla="val 55000"/>
            <a:gd name="adj2" fmla="val 45000"/>
          </a:avLst>
        </a:prstGeom>
        <a:solidFill>
          <a:schemeClr val="accent2">
            <a:tint val="40000"/>
            <a:alpha val="90000"/>
            <a:hueOff val="3249381"/>
            <a:satOff val="-17749"/>
            <a:lumOff val="-2108"/>
            <a:alphaOff val="0"/>
          </a:schemeClr>
        </a:solidFill>
        <a:ln w="22225" cap="rnd" cmpd="sng" algn="ctr">
          <a:solidFill>
            <a:schemeClr val="accent2">
              <a:tint val="40000"/>
              <a:alpha val="90000"/>
              <a:hueOff val="3249381"/>
              <a:satOff val="-17749"/>
              <a:lumOff val="-210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8781423" y="1283505"/>
        <a:ext cx="245448" cy="335818"/>
      </dsp:txXfrm>
    </dsp:sp>
    <dsp:sp modelId="{B5BCF202-1727-43FD-9DAB-D15E1C3A8DFB}">
      <dsp:nvSpPr>
        <dsp:cNvPr id="0" name=""/>
        <dsp:cNvSpPr/>
      </dsp:nvSpPr>
      <dsp:spPr>
        <a:xfrm>
          <a:off x="9315234" y="2053990"/>
          <a:ext cx="446270" cy="446270"/>
        </a:xfrm>
        <a:prstGeom prst="downArrow">
          <a:avLst>
            <a:gd name="adj1" fmla="val 55000"/>
            <a:gd name="adj2" fmla="val 45000"/>
          </a:avLst>
        </a:prstGeom>
        <a:solidFill>
          <a:schemeClr val="accent2">
            <a:tint val="40000"/>
            <a:alpha val="90000"/>
            <a:hueOff val="6498762"/>
            <a:satOff val="-35499"/>
            <a:lumOff val="-4215"/>
            <a:alphaOff val="0"/>
          </a:schemeClr>
        </a:solidFill>
        <a:ln w="22225" cap="rnd" cmpd="sng" algn="ctr">
          <a:solidFill>
            <a:schemeClr val="accent2">
              <a:tint val="40000"/>
              <a:alpha val="90000"/>
              <a:hueOff val="6498762"/>
              <a:satOff val="-35499"/>
              <a:lumOff val="-421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9415645" y="2053990"/>
        <a:ext cx="245448" cy="335818"/>
      </dsp:txXfrm>
    </dsp:sp>
    <dsp:sp modelId="{9253D346-9446-4DC2-868E-CA994DC41E8F}">
      <dsp:nvSpPr>
        <dsp:cNvPr id="0" name=""/>
        <dsp:cNvSpPr/>
      </dsp:nvSpPr>
      <dsp:spPr>
        <a:xfrm>
          <a:off x="9949456" y="2843546"/>
          <a:ext cx="446270" cy="446270"/>
        </a:xfrm>
        <a:prstGeom prst="downArrow">
          <a:avLst>
            <a:gd name="adj1" fmla="val 55000"/>
            <a:gd name="adj2" fmla="val 45000"/>
          </a:avLst>
        </a:prstGeom>
        <a:solidFill>
          <a:schemeClr val="accent2">
            <a:tint val="40000"/>
            <a:alpha val="90000"/>
            <a:hueOff val="9748142"/>
            <a:satOff val="-53248"/>
            <a:lumOff val="-6323"/>
            <a:alphaOff val="0"/>
          </a:schemeClr>
        </a:solidFill>
        <a:ln w="22225" cap="rnd" cmpd="sng" algn="ctr">
          <a:solidFill>
            <a:schemeClr val="accent2">
              <a:tint val="40000"/>
              <a:alpha val="90000"/>
              <a:hueOff val="9748142"/>
              <a:satOff val="-53248"/>
              <a:lumOff val="-632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10049867" y="2843546"/>
        <a:ext cx="245448" cy="33581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layout7.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15.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16.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128170-E8A7-4229-81C3-EBE9D6506153}" type="datetimeFigureOut">
              <a:rPr lang="en-US" smtClean="0"/>
              <a:t>2/25/2026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A4D76E-07D1-43AD-B648-96EA2C7E5E13}" type="slidenum">
              <a:rPr lang="en-US" smtClean="0"/>
              <a:t>‹#›</a:t>
            </a:fld>
            <a:endParaRPr lang="en-US"/>
          </a:p>
        </p:txBody>
      </p:sp>
    </p:spTree>
    <p:extLst>
      <p:ext uri="{BB962C8B-B14F-4D97-AF65-F5344CB8AC3E}">
        <p14:creationId xmlns:p14="http://schemas.microsoft.com/office/powerpoint/2010/main" val="30125184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8" Type="http://schemas.openxmlformats.org/officeDocument/2006/relationships/hyperlink" Target="https://www.carersfirst.org.uk/news-and-stories/unpaid-carers-face-financial-hardships/" TargetMode="External"/><Relationship Id="rId13" Type="http://schemas.openxmlformats.org/officeDocument/2006/relationships/hyperlink" Target="https://uk.hfonline.org/safeguarding-in-care-homes-ensuring-safety-and-dignity/" TargetMode="External"/><Relationship Id="rId18" Type="http://schemas.openxmlformats.org/officeDocument/2006/relationships/hyperlink" Target="https://www.england.nhs.uk/long-read/remote-consulting/" TargetMode="External"/><Relationship Id="rId3" Type="http://schemas.openxmlformats.org/officeDocument/2006/relationships/hyperlink" Target="https://www.ageuk.org.uk/siteassets/documents/reports-and-publications/later_life_uk_factsheet.pdf" TargetMode="External"/><Relationship Id="rId21" Type="http://schemas.openxmlformats.org/officeDocument/2006/relationships/hyperlink" Target="https://www.health.org.uk/reports-and-analysis/briefings/integrated-care-systems-what-do-they-look-like" TargetMode="External"/><Relationship Id="rId7" Type="http://schemas.openxmlformats.org/officeDocument/2006/relationships/hyperlink" Target="https://www.cqc.org.uk/sites/default/files/2023-10/20231020_stateofcare2223_print.pdf" TargetMode="External"/><Relationship Id="rId12" Type="http://schemas.openxmlformats.org/officeDocument/2006/relationships/hyperlink" Target="https://www.mcknights.com/news/report-older-adults-in-poor-physical-mental-health-more-apt-to-feel-lonely-isolated/" TargetMode="External"/><Relationship Id="rId17" Type="http://schemas.openxmlformats.org/officeDocument/2006/relationships/hyperlink" Target="https://www.england.nhs.uk/integratedcare/what-is-integrated-care/" TargetMode="External"/><Relationship Id="rId2" Type="http://schemas.openxmlformats.org/officeDocument/2006/relationships/slide" Target="../slides/slide20.xml"/><Relationship Id="rId16" Type="http://schemas.openxmlformats.org/officeDocument/2006/relationships/hyperlink" Target="https://www.coherentmarketinsights.com/industry-reports/elderly-care-market" TargetMode="External"/><Relationship Id="rId20" Type="http://schemas.openxmlformats.org/officeDocument/2006/relationships/hyperlink" Target="https://doi.org/10.2196/13659" TargetMode="External"/><Relationship Id="rId1" Type="http://schemas.openxmlformats.org/officeDocument/2006/relationships/notesMaster" Target="../notesMasters/notesMaster1.xml"/><Relationship Id="rId6" Type="http://schemas.openxmlformats.org/officeDocument/2006/relationships/hyperlink" Target="https://doi.org/10.1186/s12913-018-3161-3" TargetMode="External"/><Relationship Id="rId11" Type="http://schemas.openxmlformats.org/officeDocument/2006/relationships/hyperlink" Target="https://hospitalityinsights.ehl.edu/an-aging-society-threat-or-opportunity" TargetMode="External"/><Relationship Id="rId5" Type="http://schemas.openxmlformats.org/officeDocument/2006/relationships/hyperlink" Target="https://www.medicalnewstoday.com/articles/aging-in-place" TargetMode="External"/><Relationship Id="rId15" Type="http://schemas.openxmlformats.org/officeDocument/2006/relationships/hyperlink" Target="https://doi.org/10.1177/23337214211002951" TargetMode="External"/><Relationship Id="rId23" Type="http://schemas.openxmlformats.org/officeDocument/2006/relationships/hyperlink" Target="https://www.who.int/news-room/fact-sheets/detail/ageing-and-health" TargetMode="External"/><Relationship Id="rId10" Type="http://schemas.openxmlformats.org/officeDocument/2006/relationships/hyperlink" Target="https://www.ncbi.nlm.nih.gov/books/NBK470404/" TargetMode="External"/><Relationship Id="rId19" Type="http://schemas.openxmlformats.org/officeDocument/2006/relationships/hyperlink" Target="https://www.oecd.org/en/publications/2025/02/does-healthcare-deliver_978507f1/full-report/living-with-multiple-chronic-conditions_0275c435.html" TargetMode="External"/><Relationship Id="rId4" Type="http://schemas.openxmlformats.org/officeDocument/2006/relationships/hyperlink" Target="https://doi.org/10.1136/bmj.l84" TargetMode="External"/><Relationship Id="rId9" Type="http://schemas.openxmlformats.org/officeDocument/2006/relationships/hyperlink" Target="https://ageing-better.org.uk/our-ageing-population-state-ageing-2023-4" TargetMode="External"/><Relationship Id="rId14" Type="http://schemas.openxmlformats.org/officeDocument/2006/relationships/hyperlink" Target="https://starcityhospice.com/respite-care-dallas/" TargetMode="External"/><Relationship Id="rId22" Type="http://schemas.openxmlformats.org/officeDocument/2006/relationships/hyperlink" Target="https://www.who.int/news-room/questions-and-answers/item/healthy-ageing-and-functional-ability"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A4D76E-07D1-43AD-B648-96EA2C7E5E13}" type="slidenum">
              <a:rPr lang="en-US" smtClean="0"/>
              <a:t>1</a:t>
            </a:fld>
            <a:endParaRPr lang="en-US"/>
          </a:p>
        </p:txBody>
      </p:sp>
    </p:spTree>
    <p:extLst>
      <p:ext uri="{BB962C8B-B14F-4D97-AF65-F5344CB8AC3E}">
        <p14:creationId xmlns:p14="http://schemas.microsoft.com/office/powerpoint/2010/main" val="15487173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effectiveness of the UK systems of health and social care in empowering older people in addressing the growing demographic ageing is evaluated in this presentation. The WHO (2025) defines ageing as a lifelong process which is </a:t>
            </a:r>
            <a:r>
              <a:rPr lang="en-US" sz="1200" kern="1200" dirty="0" err="1">
                <a:solidFill>
                  <a:schemeClr val="tx1"/>
                </a:solidFill>
                <a:effectLst/>
                <a:latin typeface="+mn-lt"/>
                <a:ea typeface="+mn-ea"/>
                <a:cs typeface="+mn-cs"/>
              </a:rPr>
              <a:t>characterised</a:t>
            </a:r>
            <a:r>
              <a:rPr lang="en-US" sz="1200" kern="1200" dirty="0">
                <a:solidFill>
                  <a:schemeClr val="tx1"/>
                </a:solidFill>
                <a:effectLst/>
                <a:latin typeface="+mn-lt"/>
                <a:ea typeface="+mn-ea"/>
                <a:cs typeface="+mn-cs"/>
              </a:rPr>
              <a:t> by biological deterioration as well as social and psychological adaptation. Genetic programming, a biological theory reviewed by Magalhães (2025), runs on the assumption that ageing is predestined by cellular mechanisms, whereas the wear-and-tear theory, reviewed by Ameen and </a:t>
            </a:r>
            <a:r>
              <a:rPr lang="en-US" sz="1200" kern="1200" dirty="0" err="1">
                <a:solidFill>
                  <a:schemeClr val="tx1"/>
                </a:solidFill>
                <a:effectLst/>
                <a:latin typeface="+mn-lt"/>
                <a:ea typeface="+mn-ea"/>
                <a:cs typeface="+mn-cs"/>
              </a:rPr>
              <a:t>Taqa</a:t>
            </a:r>
            <a:r>
              <a:rPr lang="en-US" sz="1200" kern="1200" dirty="0">
                <a:solidFill>
                  <a:schemeClr val="tx1"/>
                </a:solidFill>
                <a:effectLst/>
                <a:latin typeface="+mn-lt"/>
                <a:ea typeface="+mn-ea"/>
                <a:cs typeface="+mn-cs"/>
              </a:rPr>
              <a:t> (2024), states that the accumulation of environmental damage is one of the reasons behind functional decline. These views are significant to understand since care should be provided not only for the physical decline but also for the social well-being. The presentation will combine theory, policy and real-world practice. This presentation will also review the existing services and how they empower or inadvertently promote dependency in older adults based on the latest research evidence to compare the services critically.</a:t>
            </a:r>
          </a:p>
          <a:p>
            <a:endParaRPr lang="en-US" dirty="0"/>
          </a:p>
        </p:txBody>
      </p:sp>
      <p:sp>
        <p:nvSpPr>
          <p:cNvPr id="4" name="Slide Number Placeholder 3"/>
          <p:cNvSpPr>
            <a:spLocks noGrp="1"/>
          </p:cNvSpPr>
          <p:nvPr>
            <p:ph type="sldNum" sz="quarter" idx="5"/>
          </p:nvPr>
        </p:nvSpPr>
        <p:spPr/>
        <p:txBody>
          <a:bodyPr/>
          <a:lstStyle/>
          <a:p>
            <a:fld id="{B6A4D76E-07D1-43AD-B648-96EA2C7E5E13}" type="slidenum">
              <a:rPr lang="en-US" smtClean="0"/>
              <a:t>2</a:t>
            </a:fld>
            <a:endParaRPr lang="en-US"/>
          </a:p>
        </p:txBody>
      </p:sp>
    </p:spTree>
    <p:extLst>
      <p:ext uri="{BB962C8B-B14F-4D97-AF65-F5344CB8AC3E}">
        <p14:creationId xmlns:p14="http://schemas.microsoft.com/office/powerpoint/2010/main" val="22873564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increasing age of the population is one of the key factors of health and social care change in the UK. The Centre for Ageing Better (2023) reveals that currently, almost one out of every five individuals is over 65 years old, which shows a substantial demographic change. Nonetheless, whereas life expectancy is on the rise, the healthy life expectancy does not improve because people live longer with complex health requirements. According to a study by OECD (2026), multimorbidity has become a norm and is not the exception among older adults. This results in complexity of physical, emotional and social care needs. More importantly, the conventional medical framework was structured towards acute disease, as opposed to chronic management. As a result, there is pressure on services in terms of demand and finances. This demographic situation justifies the increased focus on empowerment, prevention and innovation in policy debates because the need to be independent </a:t>
            </a:r>
            <a:r>
              <a:rPr lang="en-US" sz="1200" kern="1200" dirty="0" err="1">
                <a:solidFill>
                  <a:schemeClr val="tx1"/>
                </a:solidFill>
                <a:effectLst/>
                <a:latin typeface="+mn-lt"/>
                <a:ea typeface="+mn-ea"/>
                <a:cs typeface="+mn-cs"/>
              </a:rPr>
              <a:t>minimises</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institutionalisation</a:t>
            </a:r>
            <a:r>
              <a:rPr lang="en-US" sz="1200" kern="1200" dirty="0">
                <a:solidFill>
                  <a:schemeClr val="tx1"/>
                </a:solidFill>
                <a:effectLst/>
                <a:latin typeface="+mn-lt"/>
                <a:ea typeface="+mn-ea"/>
                <a:cs typeface="+mn-cs"/>
              </a:rPr>
              <a:t> and the expense of healthcare.</a:t>
            </a:r>
          </a:p>
          <a:p>
            <a:endParaRPr lang="en-US" dirty="0"/>
          </a:p>
        </p:txBody>
      </p:sp>
      <p:sp>
        <p:nvSpPr>
          <p:cNvPr id="4" name="Slide Number Placeholder 3"/>
          <p:cNvSpPr>
            <a:spLocks noGrp="1"/>
          </p:cNvSpPr>
          <p:nvPr>
            <p:ph type="sldNum" sz="quarter" idx="5"/>
          </p:nvPr>
        </p:nvSpPr>
        <p:spPr/>
        <p:txBody>
          <a:bodyPr/>
          <a:lstStyle/>
          <a:p>
            <a:fld id="{B6A4D76E-07D1-43AD-B648-96EA2C7E5E13}" type="slidenum">
              <a:rPr lang="en-US" smtClean="0"/>
              <a:t>3</a:t>
            </a:fld>
            <a:endParaRPr lang="en-US"/>
          </a:p>
        </p:txBody>
      </p:sp>
    </p:spTree>
    <p:extLst>
      <p:ext uri="{BB962C8B-B14F-4D97-AF65-F5344CB8AC3E}">
        <p14:creationId xmlns:p14="http://schemas.microsoft.com/office/powerpoint/2010/main" val="30340727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As described by Verma and Sureka (2024), theories of ageing offer models on how to assess the quality of care. The theory of activity proposes that older individuals will stay healthy by continuing to participate in society and advocates policies that allow older people to engage in activities within the community. However, disengagement theory suggests withdrawal of roles as a natural adaptation to ageing, but this position has been greatly </a:t>
            </a:r>
            <a:r>
              <a:rPr lang="en-US" sz="1200" kern="1200" dirty="0" err="1">
                <a:solidFill>
                  <a:schemeClr val="tx1"/>
                </a:solidFill>
                <a:effectLst/>
                <a:latin typeface="+mn-lt"/>
                <a:ea typeface="+mn-ea"/>
                <a:cs typeface="+mn-cs"/>
              </a:rPr>
              <a:t>criticised</a:t>
            </a:r>
            <a:r>
              <a:rPr lang="en-US" sz="1200" kern="1200" dirty="0">
                <a:solidFill>
                  <a:schemeClr val="tx1"/>
                </a:solidFill>
                <a:effectLst/>
                <a:latin typeface="+mn-lt"/>
                <a:ea typeface="+mn-ea"/>
                <a:cs typeface="+mn-cs"/>
              </a:rPr>
              <a:t> as an attempt to support passive models of care. A more balanced approach is that of continuity theory, which states that people use old ways of life to preserve identity and psychological stability. Dannefer (2020) continues to expand on this with the life-course perspective, which demonstrates how disparities gain over the course of life and more significantly affect subsequent health. Comparison of these theories critically shows that the theory of empowerment-oriented care correlates best with the theory of activity and continuity. Services that limit autonomy may contribute to the strengthening of disengagement assumptions.</a:t>
            </a:r>
          </a:p>
          <a:p>
            <a:endParaRPr lang="en-US" dirty="0"/>
          </a:p>
        </p:txBody>
      </p:sp>
      <p:sp>
        <p:nvSpPr>
          <p:cNvPr id="4" name="Slide Number Placeholder 3"/>
          <p:cNvSpPr>
            <a:spLocks noGrp="1"/>
          </p:cNvSpPr>
          <p:nvPr>
            <p:ph type="sldNum" sz="quarter" idx="5"/>
          </p:nvPr>
        </p:nvSpPr>
        <p:spPr/>
        <p:txBody>
          <a:bodyPr/>
          <a:lstStyle/>
          <a:p>
            <a:fld id="{B6A4D76E-07D1-43AD-B648-96EA2C7E5E13}" type="slidenum">
              <a:rPr lang="en-US" smtClean="0"/>
              <a:t>4</a:t>
            </a:fld>
            <a:endParaRPr lang="en-US"/>
          </a:p>
        </p:txBody>
      </p:sp>
    </p:spTree>
    <p:extLst>
      <p:ext uri="{BB962C8B-B14F-4D97-AF65-F5344CB8AC3E}">
        <p14:creationId xmlns:p14="http://schemas.microsoft.com/office/powerpoint/2010/main" val="1443105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Functional ability is defined as the ability of an older individual to carry out the daily tasks, including walking, dressing, bathing, and preparing food (</a:t>
            </a:r>
            <a:r>
              <a:rPr lang="en-US" sz="1200" kern="1200" dirty="0" err="1">
                <a:solidFill>
                  <a:schemeClr val="tx1"/>
                </a:solidFill>
                <a:effectLst/>
                <a:latin typeface="+mn-lt"/>
                <a:ea typeface="+mn-ea"/>
                <a:cs typeface="+mn-cs"/>
              </a:rPr>
              <a:t>Edemekong</a:t>
            </a:r>
            <a:r>
              <a:rPr lang="en-US" sz="1200" kern="1200" dirty="0">
                <a:solidFill>
                  <a:schemeClr val="tx1"/>
                </a:solidFill>
                <a:effectLst/>
                <a:latin typeface="+mn-lt"/>
                <a:ea typeface="+mn-ea"/>
                <a:cs typeface="+mn-cs"/>
              </a:rPr>
              <a:t> et al., 2025). As the framework provided by the WHO (2020) suggests, the notion of functional ability is the key to fostering independence and well-being in old age. The older adults enjoy improved physical health, mental well-being or satisfaction with life when they are independent. It also </a:t>
            </a:r>
            <a:r>
              <a:rPr lang="en-US" sz="1200" kern="1200" dirty="0" err="1">
                <a:solidFill>
                  <a:schemeClr val="tx1"/>
                </a:solidFill>
                <a:effectLst/>
                <a:latin typeface="+mn-lt"/>
                <a:ea typeface="+mn-ea"/>
                <a:cs typeface="+mn-cs"/>
              </a:rPr>
              <a:t>minimises</a:t>
            </a:r>
            <a:r>
              <a:rPr lang="en-US" sz="1200" kern="1200" dirty="0">
                <a:solidFill>
                  <a:schemeClr val="tx1"/>
                </a:solidFill>
                <a:effectLst/>
                <a:latin typeface="+mn-lt"/>
                <a:ea typeface="+mn-ea"/>
                <a:cs typeface="+mn-cs"/>
              </a:rPr>
              <a:t> the use of formal health and social care services, which </a:t>
            </a:r>
            <a:r>
              <a:rPr lang="en-US" sz="1200" kern="1200" dirty="0" err="1">
                <a:solidFill>
                  <a:schemeClr val="tx1"/>
                </a:solidFill>
                <a:effectLst/>
                <a:latin typeface="+mn-lt"/>
                <a:ea typeface="+mn-ea"/>
                <a:cs typeface="+mn-cs"/>
              </a:rPr>
              <a:t>minimises</a:t>
            </a:r>
            <a:r>
              <a:rPr lang="en-US" sz="1200" kern="1200" dirty="0">
                <a:solidFill>
                  <a:schemeClr val="tx1"/>
                </a:solidFill>
                <a:effectLst/>
                <a:latin typeface="+mn-lt"/>
                <a:ea typeface="+mn-ea"/>
                <a:cs typeface="+mn-cs"/>
              </a:rPr>
              <a:t> system load. The community support, physiotherapy, assistive technologies, and home adaptations are very crucial in the preservation of independence. </a:t>
            </a:r>
          </a:p>
          <a:p>
            <a:endParaRPr lang="en-US" dirty="0"/>
          </a:p>
        </p:txBody>
      </p:sp>
      <p:sp>
        <p:nvSpPr>
          <p:cNvPr id="4" name="Slide Number Placeholder 3"/>
          <p:cNvSpPr>
            <a:spLocks noGrp="1"/>
          </p:cNvSpPr>
          <p:nvPr>
            <p:ph type="sldNum" sz="quarter" idx="5"/>
          </p:nvPr>
        </p:nvSpPr>
        <p:spPr/>
        <p:txBody>
          <a:bodyPr/>
          <a:lstStyle/>
          <a:p>
            <a:fld id="{B6A4D76E-07D1-43AD-B648-96EA2C7E5E13}" type="slidenum">
              <a:rPr lang="en-US" smtClean="0"/>
              <a:t>5</a:t>
            </a:fld>
            <a:endParaRPr lang="en-US"/>
          </a:p>
        </p:txBody>
      </p:sp>
    </p:spTree>
    <p:extLst>
      <p:ext uri="{BB962C8B-B14F-4D97-AF65-F5344CB8AC3E}">
        <p14:creationId xmlns:p14="http://schemas.microsoft.com/office/powerpoint/2010/main" val="23875164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Healthy ageing is imperative to psychological and social health. Depression, negative changes in thinking and worse physical health outcomes are linked to loneliness and social isolation commonly experienced by many older adults. Emotional well-being and sense of purpose are preserved with the help of social participation, meaningful relationships, and community activities (Kim et al., 2021). According to reviews by Teles and Ribeiro (2022), Activity Theory can lead to an increase in life satisfaction in old age when one remains socially active. Community </a:t>
            </a:r>
            <a:r>
              <a:rPr lang="en-US" sz="1200" kern="1200" dirty="0" err="1">
                <a:solidFill>
                  <a:schemeClr val="tx1"/>
                </a:solidFill>
                <a:effectLst/>
                <a:latin typeface="+mn-lt"/>
                <a:ea typeface="+mn-ea"/>
                <a:cs typeface="+mn-cs"/>
              </a:rPr>
              <a:t>centres</a:t>
            </a:r>
            <a:r>
              <a:rPr lang="en-US" sz="1200" kern="1200" dirty="0">
                <a:solidFill>
                  <a:schemeClr val="tx1"/>
                </a:solidFill>
                <a:effectLst/>
                <a:latin typeface="+mn-lt"/>
                <a:ea typeface="+mn-ea"/>
                <a:cs typeface="+mn-cs"/>
              </a:rPr>
              <a:t>, family support networks and volunteer </a:t>
            </a:r>
            <a:r>
              <a:rPr lang="en-US" sz="1200" kern="1200" dirty="0" err="1">
                <a:solidFill>
                  <a:schemeClr val="tx1"/>
                </a:solidFill>
                <a:effectLst/>
                <a:latin typeface="+mn-lt"/>
                <a:ea typeface="+mn-ea"/>
                <a:cs typeface="+mn-cs"/>
              </a:rPr>
              <a:t>programmes</a:t>
            </a:r>
            <a:r>
              <a:rPr lang="en-US" sz="1200" kern="1200" dirty="0">
                <a:solidFill>
                  <a:schemeClr val="tx1"/>
                </a:solidFill>
                <a:effectLst/>
                <a:latin typeface="+mn-lt"/>
                <a:ea typeface="+mn-ea"/>
                <a:cs typeface="+mn-cs"/>
              </a:rPr>
              <a:t> are also useful to alleviate isolation. </a:t>
            </a:r>
          </a:p>
          <a:p>
            <a:endParaRPr lang="en-US" dirty="0"/>
          </a:p>
        </p:txBody>
      </p:sp>
      <p:sp>
        <p:nvSpPr>
          <p:cNvPr id="4" name="Slide Number Placeholder 3"/>
          <p:cNvSpPr>
            <a:spLocks noGrp="1"/>
          </p:cNvSpPr>
          <p:nvPr>
            <p:ph type="sldNum" sz="quarter" idx="5"/>
          </p:nvPr>
        </p:nvSpPr>
        <p:spPr/>
        <p:txBody>
          <a:bodyPr/>
          <a:lstStyle/>
          <a:p>
            <a:fld id="{B6A4D76E-07D1-43AD-B648-96EA2C7E5E13}" type="slidenum">
              <a:rPr lang="en-US" smtClean="0"/>
              <a:t>6</a:t>
            </a:fld>
            <a:endParaRPr lang="en-US"/>
          </a:p>
        </p:txBody>
      </p:sp>
    </p:spTree>
    <p:extLst>
      <p:ext uri="{BB962C8B-B14F-4D97-AF65-F5344CB8AC3E}">
        <p14:creationId xmlns:p14="http://schemas.microsoft.com/office/powerpoint/2010/main" val="34560801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main tenets of elderly care are safety, dignity, and choice. The elderly deserve a safe and abuse-free life. The rights policies and laws, including the Care Act 2014, facilitate wellbeing, autonomy and protection. Dignity implies the acknowledgement of the values, preferences and individuality of older adults. The autonomy in care choices, daily activities, and residences improves autonomy and emotional condition (Haven, 2024). </a:t>
            </a:r>
            <a:r>
              <a:rPr lang="en-US" sz="1200" kern="1200" dirty="0" err="1">
                <a:solidFill>
                  <a:schemeClr val="tx1"/>
                </a:solidFill>
                <a:effectLst/>
                <a:latin typeface="+mn-lt"/>
                <a:ea typeface="+mn-ea"/>
                <a:cs typeface="+mn-cs"/>
              </a:rPr>
              <a:t>Schenell</a:t>
            </a:r>
            <a:r>
              <a:rPr lang="en-US" sz="1200" kern="1200" dirty="0">
                <a:solidFill>
                  <a:schemeClr val="tx1"/>
                </a:solidFill>
                <a:effectLst/>
                <a:latin typeface="+mn-lt"/>
                <a:ea typeface="+mn-ea"/>
                <a:cs typeface="+mn-cs"/>
              </a:rPr>
              <a:t> et al. (2020) have discovered that the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care methods empower people because they engage them in decision-making processes. </a:t>
            </a:r>
          </a:p>
          <a:p>
            <a:endParaRPr lang="en-US" dirty="0"/>
          </a:p>
        </p:txBody>
      </p:sp>
      <p:sp>
        <p:nvSpPr>
          <p:cNvPr id="4" name="Slide Number Placeholder 3"/>
          <p:cNvSpPr>
            <a:spLocks noGrp="1"/>
          </p:cNvSpPr>
          <p:nvPr>
            <p:ph type="sldNum" sz="quarter" idx="5"/>
          </p:nvPr>
        </p:nvSpPr>
        <p:spPr/>
        <p:txBody>
          <a:bodyPr/>
          <a:lstStyle/>
          <a:p>
            <a:fld id="{B6A4D76E-07D1-43AD-B648-96EA2C7E5E13}" type="slidenum">
              <a:rPr lang="en-US" smtClean="0"/>
              <a:t>7</a:t>
            </a:fld>
            <a:endParaRPr lang="en-US"/>
          </a:p>
        </p:txBody>
      </p:sp>
    </p:spTree>
    <p:extLst>
      <p:ext uri="{BB962C8B-B14F-4D97-AF65-F5344CB8AC3E}">
        <p14:creationId xmlns:p14="http://schemas.microsoft.com/office/powerpoint/2010/main" val="1754311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One of the most effective methods of assisting older adults is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care. It dwells on knowing the needs, preferences, values, as well as the life experiences of everybody. Unexpectedly, this would facilitate the sense of autonomy, dignity, and independence, so the care is </a:t>
            </a:r>
            <a:r>
              <a:rPr lang="en-US" sz="1200" kern="1200" dirty="0" err="1">
                <a:solidFill>
                  <a:schemeClr val="tx1"/>
                </a:solidFill>
                <a:effectLst/>
                <a:latin typeface="+mn-lt"/>
                <a:ea typeface="+mn-ea"/>
                <a:cs typeface="+mn-cs"/>
              </a:rPr>
              <a:t>customised</a:t>
            </a:r>
            <a:r>
              <a:rPr lang="en-US" sz="1200" kern="1200" dirty="0">
                <a:solidFill>
                  <a:schemeClr val="tx1"/>
                </a:solidFill>
                <a:effectLst/>
                <a:latin typeface="+mn-lt"/>
                <a:ea typeface="+mn-ea"/>
                <a:cs typeface="+mn-cs"/>
              </a:rPr>
              <a:t> instead of </a:t>
            </a:r>
            <a:r>
              <a:rPr lang="en-US" sz="1200" kern="1200" dirty="0" err="1">
                <a:solidFill>
                  <a:schemeClr val="tx1"/>
                </a:solidFill>
                <a:effectLst/>
                <a:latin typeface="+mn-lt"/>
                <a:ea typeface="+mn-ea"/>
                <a:cs typeface="+mn-cs"/>
              </a:rPr>
              <a:t>generalised</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Schenell</a:t>
            </a:r>
            <a:r>
              <a:rPr lang="en-US" sz="1200" kern="1200" dirty="0">
                <a:solidFill>
                  <a:schemeClr val="tx1"/>
                </a:solidFill>
                <a:effectLst/>
                <a:latin typeface="+mn-lt"/>
                <a:ea typeface="+mn-ea"/>
                <a:cs typeface="+mn-cs"/>
              </a:rPr>
              <a:t> et al., 2020). Wellbeing and </a:t>
            </a:r>
            <a:r>
              <a:rPr lang="en-US" sz="1200" kern="1200" dirty="0" err="1">
                <a:solidFill>
                  <a:schemeClr val="tx1"/>
                </a:solidFill>
                <a:effectLst/>
                <a:latin typeface="+mn-lt"/>
                <a:ea typeface="+mn-ea"/>
                <a:cs typeface="+mn-cs"/>
              </a:rPr>
              <a:t>personalisation</a:t>
            </a:r>
            <a:r>
              <a:rPr lang="en-US" sz="1200" kern="1200" dirty="0">
                <a:solidFill>
                  <a:schemeClr val="tx1"/>
                </a:solidFill>
                <a:effectLst/>
                <a:latin typeface="+mn-lt"/>
                <a:ea typeface="+mn-ea"/>
                <a:cs typeface="+mn-cs"/>
              </a:rPr>
              <a:t> are two fundamental principles that are outlined in the Care Act 2014 and seen as the core of care delivery in the UK. The results of the research conducted by van Diepen et al. (2020) indicate that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care is effective in enhancing satisfaction, mental well-being, and health outcomes. It also enhances connections between the care providers and service users. </a:t>
            </a:r>
          </a:p>
          <a:p>
            <a:endParaRPr lang="en-US" dirty="0"/>
          </a:p>
        </p:txBody>
      </p:sp>
      <p:sp>
        <p:nvSpPr>
          <p:cNvPr id="4" name="Slide Number Placeholder 3"/>
          <p:cNvSpPr>
            <a:spLocks noGrp="1"/>
          </p:cNvSpPr>
          <p:nvPr>
            <p:ph type="sldNum" sz="quarter" idx="5"/>
          </p:nvPr>
        </p:nvSpPr>
        <p:spPr/>
        <p:txBody>
          <a:bodyPr/>
          <a:lstStyle/>
          <a:p>
            <a:fld id="{B6A4D76E-07D1-43AD-B648-96EA2C7E5E13}" type="slidenum">
              <a:rPr lang="en-US" smtClean="0"/>
              <a:t>8</a:t>
            </a:fld>
            <a:endParaRPr lang="en-US"/>
          </a:p>
        </p:txBody>
      </p:sp>
    </p:spTree>
    <p:extLst>
      <p:ext uri="{BB962C8B-B14F-4D97-AF65-F5344CB8AC3E}">
        <p14:creationId xmlns:p14="http://schemas.microsoft.com/office/powerpoint/2010/main" val="6031913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legislation in the UK is very much influencing the way of caring for old people. The Care Act 2014 brought in the wellbeing principle, which stipulates that services must encourage independence and personal choice as opposed to just addressing basic needs. This is much associated with empowerment theory. Equality Act 2010 safeguards older people against discrimination, and they should enjoy equal accessibility to healthcare and job opportunities. In the meantime, dignity and autonomy are upheld in the Human Rights Act 1998, especially in the residential care setting (Hollinrake, 2025). As explained by </a:t>
            </a:r>
            <a:r>
              <a:rPr lang="en-US" sz="1200" kern="1200" dirty="0" err="1">
                <a:solidFill>
                  <a:schemeClr val="tx1"/>
                </a:solidFill>
                <a:effectLst/>
                <a:latin typeface="+mn-lt"/>
                <a:ea typeface="+mn-ea"/>
                <a:cs typeface="+mn-cs"/>
              </a:rPr>
              <a:t>Alderwick</a:t>
            </a:r>
            <a:r>
              <a:rPr lang="en-US" sz="1200" kern="1200" dirty="0">
                <a:solidFill>
                  <a:schemeClr val="tx1"/>
                </a:solidFill>
                <a:effectLst/>
                <a:latin typeface="+mn-lt"/>
                <a:ea typeface="+mn-ea"/>
                <a:cs typeface="+mn-cs"/>
              </a:rPr>
              <a:t> and Dixon (2019), the NHS Long Term Plan also highlights the need to promote more community-based care to limit hospital dependence. More importantly, policy frameworks are progressive, but the implementation in different regions differs too much because of funding and workforce constraints. Studies have repeatedly indicated that legal rights will not empower people unless they are backed up with sufficient resources.</a:t>
            </a:r>
          </a:p>
          <a:p>
            <a:endParaRPr lang="en-US" dirty="0"/>
          </a:p>
        </p:txBody>
      </p:sp>
      <p:sp>
        <p:nvSpPr>
          <p:cNvPr id="4" name="Slide Number Placeholder 3"/>
          <p:cNvSpPr>
            <a:spLocks noGrp="1"/>
          </p:cNvSpPr>
          <p:nvPr>
            <p:ph type="sldNum" sz="quarter" idx="5"/>
          </p:nvPr>
        </p:nvSpPr>
        <p:spPr/>
        <p:txBody>
          <a:bodyPr/>
          <a:lstStyle/>
          <a:p>
            <a:fld id="{B6A4D76E-07D1-43AD-B648-96EA2C7E5E13}" type="slidenum">
              <a:rPr lang="en-US" smtClean="0"/>
              <a:t>9</a:t>
            </a:fld>
            <a:endParaRPr lang="en-US"/>
          </a:p>
        </p:txBody>
      </p:sp>
    </p:spTree>
    <p:extLst>
      <p:ext uri="{BB962C8B-B14F-4D97-AF65-F5344CB8AC3E}">
        <p14:creationId xmlns:p14="http://schemas.microsoft.com/office/powerpoint/2010/main" val="5465124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care provision currently present in the UK incorporates a variety of services that aim at assisting different degrees of independence. Komal Dighe (2025) states that the increasing focus on home-based care is one of the policy goals to allow people to age in place. The findings by Baxter et al. (2018) prove that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care enhances satisfaction and emotional well-being by engaging individuals in decision-making. Nevertheless, Ghannam et al. (2025) claim that health and social care systems are still fragmented. Critically, as community services are supposed to be a preventive measure against hospital admissions, the lack of coordination may lead to delayed assistance. When the policy objectives and the real experiences are compared, there is a discrepancy between the desired integration and the practical reality. This implies that service effectiveness is based on availability, communication and collaboration among the providers.</a:t>
            </a:r>
          </a:p>
          <a:p>
            <a:endParaRPr lang="en-US" dirty="0"/>
          </a:p>
        </p:txBody>
      </p:sp>
      <p:sp>
        <p:nvSpPr>
          <p:cNvPr id="4" name="Slide Number Placeholder 3"/>
          <p:cNvSpPr>
            <a:spLocks noGrp="1"/>
          </p:cNvSpPr>
          <p:nvPr>
            <p:ph type="sldNum" sz="quarter" idx="5"/>
          </p:nvPr>
        </p:nvSpPr>
        <p:spPr/>
        <p:txBody>
          <a:bodyPr/>
          <a:lstStyle/>
          <a:p>
            <a:fld id="{B6A4D76E-07D1-43AD-B648-96EA2C7E5E13}" type="slidenum">
              <a:rPr lang="en-US" smtClean="0"/>
              <a:t>10</a:t>
            </a:fld>
            <a:endParaRPr lang="en-US"/>
          </a:p>
        </p:txBody>
      </p:sp>
    </p:spTree>
    <p:extLst>
      <p:ext uri="{BB962C8B-B14F-4D97-AF65-F5344CB8AC3E}">
        <p14:creationId xmlns:p14="http://schemas.microsoft.com/office/powerpoint/2010/main" val="21662976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Residential care facilities are crucial to the high dependency of people. According to the Care Quality Commission (2023), there was enhanced clinical safety and medication management in the regulated settings. However, critical assessment shows conflicts between safety and autonomy. Personal choice can be constrained by institutional routines, and it might go against the principle of empowerment found in the Care Act. According to Age UK (2019), even in a social setting, loneliness may be a reality, which proves that being close to each other does not necessarily form meaningful social relationships. Theoretically, highly structured environments can inadvertently support the disengagement theory by decreasing the possibility of active involvement. In comparison, the emotional outcomes are better in high-quality homes with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models.</a:t>
            </a:r>
          </a:p>
          <a:p>
            <a:endParaRPr lang="en-US" dirty="0"/>
          </a:p>
        </p:txBody>
      </p:sp>
      <p:sp>
        <p:nvSpPr>
          <p:cNvPr id="4" name="Slide Number Placeholder 3"/>
          <p:cNvSpPr>
            <a:spLocks noGrp="1"/>
          </p:cNvSpPr>
          <p:nvPr>
            <p:ph type="sldNum" sz="quarter" idx="5"/>
          </p:nvPr>
        </p:nvSpPr>
        <p:spPr/>
        <p:txBody>
          <a:bodyPr/>
          <a:lstStyle/>
          <a:p>
            <a:fld id="{B6A4D76E-07D1-43AD-B648-96EA2C7E5E13}" type="slidenum">
              <a:rPr lang="en-US" smtClean="0"/>
              <a:t>11</a:t>
            </a:fld>
            <a:endParaRPr lang="en-US"/>
          </a:p>
        </p:txBody>
      </p:sp>
    </p:spTree>
    <p:extLst>
      <p:ext uri="{BB962C8B-B14F-4D97-AF65-F5344CB8AC3E}">
        <p14:creationId xmlns:p14="http://schemas.microsoft.com/office/powerpoint/2010/main" val="2463638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home and community care services are popularly advocated as empowering options to institutional care. Ageing in place is an element mentioned by the WHO (2025) as the foundation of healthy ageing strategies. Frost et al. (2020) found that older adults receiving home-based care reported higher autonomy and life satisfaction than those in institutions. There are, however, critical challenges. Shortages of the workforce also tend to lead to short visits which are task-oriented, restricting the extent of relationship-based care. Carers First (2023) also highlights that there is an increasing dependence on unpaid family carers, which brings up the issues of sustainability and burden to the caregiver. A comparison of home versus residential settings reveals better independence with possible decreased clinical attention. Thus, community care follows the activity and continuity theory, but sufficient staffing and coordination are necessary to ensure safety and quality.</a:t>
            </a:r>
          </a:p>
          <a:p>
            <a:endParaRPr lang="en-US" dirty="0"/>
          </a:p>
        </p:txBody>
      </p:sp>
      <p:sp>
        <p:nvSpPr>
          <p:cNvPr id="4" name="Slide Number Placeholder 3"/>
          <p:cNvSpPr>
            <a:spLocks noGrp="1"/>
          </p:cNvSpPr>
          <p:nvPr>
            <p:ph type="sldNum" sz="quarter" idx="5"/>
          </p:nvPr>
        </p:nvSpPr>
        <p:spPr/>
        <p:txBody>
          <a:bodyPr/>
          <a:lstStyle/>
          <a:p>
            <a:fld id="{B6A4D76E-07D1-43AD-B648-96EA2C7E5E13}" type="slidenum">
              <a:rPr lang="en-US" smtClean="0"/>
              <a:t>12</a:t>
            </a:fld>
            <a:endParaRPr lang="en-US"/>
          </a:p>
        </p:txBody>
      </p:sp>
    </p:spTree>
    <p:extLst>
      <p:ext uri="{BB962C8B-B14F-4D97-AF65-F5344CB8AC3E}">
        <p14:creationId xmlns:p14="http://schemas.microsoft.com/office/powerpoint/2010/main" val="6021262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Elderly care delivery has changed very fast due to technology. According to NHS Digital (2023), there was a notable growth of telehealth consultations, which have helped to serve people with restricted mobility. Remote monitoring systems can be used to detect the worsening of health at an early stage, which may prevent </a:t>
            </a:r>
            <a:r>
              <a:rPr lang="en-US" sz="1200" kern="1200" dirty="0" err="1">
                <a:solidFill>
                  <a:schemeClr val="tx1"/>
                </a:solidFill>
                <a:effectLst/>
                <a:latin typeface="+mn-lt"/>
                <a:ea typeface="+mn-ea"/>
                <a:cs typeface="+mn-cs"/>
              </a:rPr>
              <a:t>hospitalisation</a:t>
            </a:r>
            <a:r>
              <a:rPr lang="en-US" sz="1200" kern="1200" dirty="0">
                <a:solidFill>
                  <a:schemeClr val="tx1"/>
                </a:solidFill>
                <a:effectLst/>
                <a:latin typeface="+mn-lt"/>
                <a:ea typeface="+mn-ea"/>
                <a:cs typeface="+mn-cs"/>
              </a:rPr>
              <a:t>. According to a study conducted by Yeoh Lui and others (2025), smart house technologies have the potential to mitigate the risks of falls by providing automated warnings and monitoring of the environment. Importantly, technology contributes to continuity theory, as it helps a person to be secure in the environments to which one is accustomed. Nonetheless, dependence on digital systems brings up the issue of ethics and accessibility. Not every elderly person is digitally literate or has access to the internet, which makes them potentially unequal. </a:t>
            </a:r>
          </a:p>
        </p:txBody>
      </p:sp>
      <p:sp>
        <p:nvSpPr>
          <p:cNvPr id="4" name="Slide Number Placeholder 3"/>
          <p:cNvSpPr>
            <a:spLocks noGrp="1"/>
          </p:cNvSpPr>
          <p:nvPr>
            <p:ph type="sldNum" sz="quarter" idx="5"/>
          </p:nvPr>
        </p:nvSpPr>
        <p:spPr/>
        <p:txBody>
          <a:bodyPr/>
          <a:lstStyle/>
          <a:p>
            <a:fld id="{B6A4D76E-07D1-43AD-B648-96EA2C7E5E13}" type="slidenum">
              <a:rPr lang="en-US" smtClean="0"/>
              <a:t>13</a:t>
            </a:fld>
            <a:endParaRPr lang="en-US"/>
          </a:p>
        </p:txBody>
      </p:sp>
    </p:spTree>
    <p:extLst>
      <p:ext uri="{BB962C8B-B14F-4D97-AF65-F5344CB8AC3E}">
        <p14:creationId xmlns:p14="http://schemas.microsoft.com/office/powerpoint/2010/main" val="32998310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Recent advancements in technology have been of great help in geriatric care, offering independence and enhancing health outcomes. Assistive technologies and remote monitoring systems enable older adults to be in control of their health at home. Technology allows the identification of health problems early enough, and care professionals can take action to prevent aggravation of the conditions. The authors of Shaw et al. (2019) discovered that emergency </a:t>
            </a:r>
            <a:r>
              <a:rPr lang="en-US" sz="1200" kern="1200" dirty="0" err="1">
                <a:solidFill>
                  <a:schemeClr val="tx1"/>
                </a:solidFill>
                <a:effectLst/>
                <a:latin typeface="+mn-lt"/>
                <a:ea typeface="+mn-ea"/>
                <a:cs typeface="+mn-cs"/>
              </a:rPr>
              <a:t>hospitalisation</a:t>
            </a:r>
            <a:r>
              <a:rPr lang="en-US" sz="1200" kern="1200" dirty="0">
                <a:solidFill>
                  <a:schemeClr val="tx1"/>
                </a:solidFill>
                <a:effectLst/>
                <a:latin typeface="+mn-lt"/>
                <a:ea typeface="+mn-ea"/>
                <a:cs typeface="+mn-cs"/>
              </a:rPr>
              <a:t> could be decreased through digital monitoring systems, which could contribute to preventative healthcare. This is in line with policy objectives like the NHS Long Term Plan, which </a:t>
            </a:r>
            <a:r>
              <a:rPr lang="en-US" sz="1200" kern="1200" dirty="0" err="1">
                <a:solidFill>
                  <a:schemeClr val="tx1"/>
                </a:solidFill>
                <a:effectLst/>
                <a:latin typeface="+mn-lt"/>
                <a:ea typeface="+mn-ea"/>
                <a:cs typeface="+mn-cs"/>
              </a:rPr>
              <a:t>emphasises</a:t>
            </a:r>
            <a:r>
              <a:rPr lang="en-US" sz="1200" kern="1200" dirty="0">
                <a:solidFill>
                  <a:schemeClr val="tx1"/>
                </a:solidFill>
                <a:effectLst/>
                <a:latin typeface="+mn-lt"/>
                <a:ea typeface="+mn-ea"/>
                <a:cs typeface="+mn-cs"/>
              </a:rPr>
              <a:t> the concept of early intervention and community-based care.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B6A4D76E-07D1-43AD-B648-96EA2C7E5E13}" type="slidenum">
              <a:rPr lang="en-US" smtClean="0"/>
              <a:t>14</a:t>
            </a:fld>
            <a:endParaRPr lang="en-US"/>
          </a:p>
        </p:txBody>
      </p:sp>
    </p:spTree>
    <p:extLst>
      <p:ext uri="{BB962C8B-B14F-4D97-AF65-F5344CB8AC3E}">
        <p14:creationId xmlns:p14="http://schemas.microsoft.com/office/powerpoint/2010/main" val="15253313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Although it has its advantages, technological care has several challenges and ethical issues. The significant obstacle is digital exclusion since many older adults are either digitally illiterate or have no access to technology. Accessibility is also hindered by financial costs, especially for disadvantaged people. </a:t>
            </a:r>
            <a:r>
              <a:rPr lang="en-US" sz="1200" kern="1200" dirty="0" err="1">
                <a:solidFill>
                  <a:schemeClr val="tx1"/>
                </a:solidFill>
                <a:effectLst/>
                <a:latin typeface="+mn-lt"/>
                <a:ea typeface="+mn-ea"/>
                <a:cs typeface="+mn-cs"/>
              </a:rPr>
              <a:t>Bertolazzi</a:t>
            </a:r>
            <a:r>
              <a:rPr lang="en-US" sz="1200" kern="1200" dirty="0">
                <a:solidFill>
                  <a:schemeClr val="tx1"/>
                </a:solidFill>
                <a:effectLst/>
                <a:latin typeface="+mn-lt"/>
                <a:ea typeface="+mn-ea"/>
                <a:cs typeface="+mn-cs"/>
              </a:rPr>
              <a:t>, Quaglia and </a:t>
            </a:r>
            <a:r>
              <a:rPr lang="en-US" sz="1200" kern="1200" dirty="0" err="1">
                <a:solidFill>
                  <a:schemeClr val="tx1"/>
                </a:solidFill>
                <a:effectLst/>
                <a:latin typeface="+mn-lt"/>
                <a:ea typeface="+mn-ea"/>
                <a:cs typeface="+mn-cs"/>
              </a:rPr>
              <a:t>Bongelli</a:t>
            </a:r>
            <a:r>
              <a:rPr lang="en-US" sz="1200" kern="1200" dirty="0">
                <a:solidFill>
                  <a:schemeClr val="tx1"/>
                </a:solidFill>
                <a:effectLst/>
                <a:latin typeface="+mn-lt"/>
                <a:ea typeface="+mn-ea"/>
                <a:cs typeface="+mn-cs"/>
              </a:rPr>
              <a:t> (2024) </a:t>
            </a:r>
            <a:r>
              <a:rPr lang="en-US" sz="1200" kern="1200" dirty="0" err="1">
                <a:solidFill>
                  <a:schemeClr val="tx1"/>
                </a:solidFill>
                <a:effectLst/>
                <a:latin typeface="+mn-lt"/>
                <a:ea typeface="+mn-ea"/>
                <a:cs typeface="+mn-cs"/>
              </a:rPr>
              <a:t>emphasise</a:t>
            </a:r>
            <a:r>
              <a:rPr lang="en-US" sz="1200" kern="1200" dirty="0">
                <a:solidFill>
                  <a:schemeClr val="tx1"/>
                </a:solidFill>
                <a:effectLst/>
                <a:latin typeface="+mn-lt"/>
                <a:ea typeface="+mn-ea"/>
                <a:cs typeface="+mn-cs"/>
              </a:rPr>
              <a:t> that these obstacles may augment health disparities. Another concern that should be mentioned is privacy, which involves sensitive individual information that is collected by monitoring technologies. An ethical conflict also exists between the safety and respect of autonomy. Although technology enhances independence, it can be intrusive when used without giving the right consent and hence must be conducted ethically and inclusively.</a:t>
            </a:r>
          </a:p>
          <a:p>
            <a:endParaRPr lang="en-US" dirty="0"/>
          </a:p>
        </p:txBody>
      </p:sp>
      <p:sp>
        <p:nvSpPr>
          <p:cNvPr id="4" name="Slide Number Placeholder 3"/>
          <p:cNvSpPr>
            <a:spLocks noGrp="1"/>
          </p:cNvSpPr>
          <p:nvPr>
            <p:ph type="sldNum" sz="quarter" idx="5"/>
          </p:nvPr>
        </p:nvSpPr>
        <p:spPr/>
        <p:txBody>
          <a:bodyPr/>
          <a:lstStyle/>
          <a:p>
            <a:fld id="{B6A4D76E-07D1-43AD-B648-96EA2C7E5E13}" type="slidenum">
              <a:rPr lang="en-US" smtClean="0"/>
              <a:t>15</a:t>
            </a:fld>
            <a:endParaRPr lang="en-US"/>
          </a:p>
        </p:txBody>
      </p:sp>
    </p:spTree>
    <p:extLst>
      <p:ext uri="{BB962C8B-B14F-4D97-AF65-F5344CB8AC3E}">
        <p14:creationId xmlns:p14="http://schemas.microsoft.com/office/powerpoint/2010/main" val="12027762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ICS is a significant structural change in the healthcare sector in the UK. ICSs were introduced at the national level in 2022 and should enhance coordination between NHS services and their local authorities and community providers (NHS, 2022). According to a report by the Health Foundation (2023), the areas of collaboration and shared planning are seen as improved early on and across the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Theoretically, integrated care is in line with continuity theory as it helps in facilitating the smooth flow of services. Nonetheless, the implementation is different locally based on the different funding and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culture. Critically, although integration enhances the efficiency of systems, the enhancement of the experience of patients is still in its infancy. The comparison of ICS with earlier fragmented models is an indicator of improvement, but the evaluation in the long-term is necessary to understand whether the results of empowerment are more efficient.</a:t>
            </a:r>
          </a:p>
          <a:p>
            <a:endParaRPr lang="en-US" dirty="0"/>
          </a:p>
        </p:txBody>
      </p:sp>
      <p:sp>
        <p:nvSpPr>
          <p:cNvPr id="4" name="Slide Number Placeholder 3"/>
          <p:cNvSpPr>
            <a:spLocks noGrp="1"/>
          </p:cNvSpPr>
          <p:nvPr>
            <p:ph type="sldNum" sz="quarter" idx="5"/>
          </p:nvPr>
        </p:nvSpPr>
        <p:spPr/>
        <p:txBody>
          <a:bodyPr/>
          <a:lstStyle/>
          <a:p>
            <a:fld id="{B6A4D76E-07D1-43AD-B648-96EA2C7E5E13}" type="slidenum">
              <a:rPr lang="en-US" smtClean="0"/>
              <a:t>16</a:t>
            </a:fld>
            <a:endParaRPr lang="en-US"/>
          </a:p>
        </p:txBody>
      </p:sp>
    </p:spTree>
    <p:extLst>
      <p:ext uri="{BB962C8B-B14F-4D97-AF65-F5344CB8AC3E}">
        <p14:creationId xmlns:p14="http://schemas.microsoft.com/office/powerpoint/2010/main" val="14997996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practical implementation of innovation can be seen in assistive technology in dementia care. According to Boyapati (2025), GPS monitoring systems and reminder systems ensure a person enjoys independence and </a:t>
            </a:r>
            <a:r>
              <a:rPr lang="en-US" sz="1200" kern="1200" dirty="0" err="1">
                <a:solidFill>
                  <a:schemeClr val="tx1"/>
                </a:solidFill>
                <a:effectLst/>
                <a:latin typeface="+mn-lt"/>
                <a:ea typeface="+mn-ea"/>
                <a:cs typeface="+mn-cs"/>
              </a:rPr>
              <a:t>minimises</a:t>
            </a:r>
            <a:r>
              <a:rPr lang="en-US" sz="1200" kern="1200" dirty="0">
                <a:solidFill>
                  <a:schemeClr val="tx1"/>
                </a:solidFill>
                <a:effectLst/>
                <a:latin typeface="+mn-lt"/>
                <a:ea typeface="+mn-ea"/>
                <a:cs typeface="+mn-cs"/>
              </a:rPr>
              <a:t> the anxiety of the caregiver. These tools assist the activity theory since they allow one to continue living their day-to-day activities. Nevertheless, there are ethical controversies of consent, especially when the cognitive decline sets in. Opponents say that monitoring technologies will violate privacy when not well-controlled. A comparison of technological care and traditional supervision indicates that technological care is safer; however might be emotionally uncomfortable to users. Empowerment, therefore, relies on the freedom of choice of autonomous decision making, safety and ethical judgement, in the context of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assessment.</a:t>
            </a:r>
          </a:p>
          <a:p>
            <a:endParaRPr lang="en-US" dirty="0"/>
          </a:p>
        </p:txBody>
      </p:sp>
      <p:sp>
        <p:nvSpPr>
          <p:cNvPr id="4" name="Slide Number Placeholder 3"/>
          <p:cNvSpPr>
            <a:spLocks noGrp="1"/>
          </p:cNvSpPr>
          <p:nvPr>
            <p:ph type="sldNum" sz="quarter" idx="5"/>
          </p:nvPr>
        </p:nvSpPr>
        <p:spPr/>
        <p:txBody>
          <a:bodyPr/>
          <a:lstStyle/>
          <a:p>
            <a:fld id="{B6A4D76E-07D1-43AD-B648-96EA2C7E5E13}" type="slidenum">
              <a:rPr lang="en-US" smtClean="0"/>
              <a:t>17</a:t>
            </a:fld>
            <a:endParaRPr lang="en-US"/>
          </a:p>
        </p:txBody>
      </p:sp>
    </p:spTree>
    <p:extLst>
      <p:ext uri="{BB962C8B-B14F-4D97-AF65-F5344CB8AC3E}">
        <p14:creationId xmlns:p14="http://schemas.microsoft.com/office/powerpoint/2010/main" val="6080761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It is indicated that there are a number of enhancements required on empowerment in old age care. Mbata et al. (2024) lay stress on the investment into preventative community services to decrease the long-term demand on healthcare. The education of the workforce should focus on communication and shared decision-making competencies in accordance with the principles of person-</a:t>
            </a:r>
            <a:r>
              <a:rPr lang="en-US" sz="1200" b="0" i="0" kern="1200" dirty="0" err="1">
                <a:solidFill>
                  <a:schemeClr val="tx1"/>
                </a:solidFill>
                <a:effectLst/>
                <a:latin typeface="+mn-lt"/>
                <a:ea typeface="+mn-ea"/>
                <a:cs typeface="+mn-cs"/>
              </a:rPr>
              <a:t>centred</a:t>
            </a:r>
            <a:r>
              <a:rPr lang="en-US" sz="1200" b="0" i="0" kern="1200" dirty="0">
                <a:solidFill>
                  <a:schemeClr val="tx1"/>
                </a:solidFill>
                <a:effectLst/>
                <a:latin typeface="+mn-lt"/>
                <a:ea typeface="+mn-ea"/>
                <a:cs typeface="+mn-cs"/>
              </a:rPr>
              <a:t> care. Technological innovation should also be made sure not to increase inequalities by including digital </a:t>
            </a:r>
            <a:r>
              <a:rPr lang="en-US" sz="1200" b="0" i="0" kern="1200" dirty="0" err="1">
                <a:solidFill>
                  <a:schemeClr val="tx1"/>
                </a:solidFill>
                <a:effectLst/>
                <a:latin typeface="+mn-lt"/>
                <a:ea typeface="+mn-ea"/>
                <a:cs typeface="+mn-cs"/>
              </a:rPr>
              <a:t>programmes</a:t>
            </a:r>
            <a:r>
              <a:rPr lang="en-US" sz="1200" b="0" i="0" kern="1200" dirty="0">
                <a:solidFill>
                  <a:schemeClr val="tx1"/>
                </a:solidFill>
                <a:effectLst/>
                <a:latin typeface="+mn-lt"/>
                <a:ea typeface="+mn-ea"/>
                <a:cs typeface="+mn-cs"/>
              </a:rPr>
              <a:t>. These recommendations contribute theoretically to the activity and continuity theories through its ability to allow participation and independence. Nevertheless, challenges comprise financial limitations and staffing lacks. These need policy dedication and planning.</a:t>
            </a:r>
            <a:endParaRPr lang="en-US" dirty="0"/>
          </a:p>
        </p:txBody>
      </p:sp>
      <p:sp>
        <p:nvSpPr>
          <p:cNvPr id="4" name="Slide Number Placeholder 3"/>
          <p:cNvSpPr>
            <a:spLocks noGrp="1"/>
          </p:cNvSpPr>
          <p:nvPr>
            <p:ph type="sldNum" sz="quarter" idx="5"/>
          </p:nvPr>
        </p:nvSpPr>
        <p:spPr/>
        <p:txBody>
          <a:bodyPr/>
          <a:lstStyle/>
          <a:p>
            <a:fld id="{B6A4D76E-07D1-43AD-B648-96EA2C7E5E13}" type="slidenum">
              <a:rPr lang="en-US" smtClean="0"/>
              <a:t>18</a:t>
            </a:fld>
            <a:endParaRPr lang="en-US"/>
          </a:p>
        </p:txBody>
      </p:sp>
    </p:spTree>
    <p:extLst>
      <p:ext uri="{BB962C8B-B14F-4D97-AF65-F5344CB8AC3E}">
        <p14:creationId xmlns:p14="http://schemas.microsoft.com/office/powerpoint/2010/main" val="31163113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To conclude, the issue of ageing offers challenges as well as opportunities to the UK health and social care systems. Demographic change demands services that are more proactive than reactive, preventive, and empowering. The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practice has legal bases set by theories of ageing, </a:t>
            </a:r>
            <a:r>
              <a:rPr lang="en-US" sz="1200" kern="1200" dirty="0" err="1">
                <a:solidFill>
                  <a:schemeClr val="tx1"/>
                </a:solidFill>
                <a:effectLst/>
                <a:latin typeface="+mn-lt"/>
                <a:ea typeface="+mn-ea"/>
                <a:cs typeface="+mn-cs"/>
              </a:rPr>
              <a:t>emphasising</a:t>
            </a:r>
            <a:r>
              <a:rPr lang="en-US" sz="1200" kern="1200" dirty="0">
                <a:solidFill>
                  <a:schemeClr val="tx1"/>
                </a:solidFill>
                <a:effectLst/>
                <a:latin typeface="+mn-lt"/>
                <a:ea typeface="+mn-ea"/>
                <a:cs typeface="+mn-cs"/>
              </a:rPr>
              <a:t> the roles of participation and continuity and policies like the Care Act. The solutions that have potential in technological innovation should be applied with ethical and inclusive application. Critical assessment indicates that although some improvement has been </a:t>
            </a:r>
            <a:r>
              <a:rPr lang="en-US" sz="1200" kern="1200" dirty="0" err="1">
                <a:solidFill>
                  <a:schemeClr val="tx1"/>
                </a:solidFill>
                <a:effectLst/>
                <a:latin typeface="+mn-lt"/>
                <a:ea typeface="+mn-ea"/>
                <a:cs typeface="+mn-cs"/>
              </a:rPr>
              <a:t>realised</a:t>
            </a:r>
            <a:r>
              <a:rPr lang="en-US" sz="1200" kern="1200" dirty="0">
                <a:solidFill>
                  <a:schemeClr val="tx1"/>
                </a:solidFill>
                <a:effectLst/>
                <a:latin typeface="+mn-lt"/>
                <a:ea typeface="+mn-ea"/>
                <a:cs typeface="+mn-cs"/>
              </a:rPr>
              <a:t>, there have been some gaps in integration, workforce capacity and equitable access. Innovation, policy and theory should be integrated into future care models to help the older adults become more independent and healthier.</a:t>
            </a:r>
          </a:p>
          <a:p>
            <a:endParaRPr lang="en-US" dirty="0"/>
          </a:p>
        </p:txBody>
      </p:sp>
      <p:sp>
        <p:nvSpPr>
          <p:cNvPr id="4" name="Slide Number Placeholder 3"/>
          <p:cNvSpPr>
            <a:spLocks noGrp="1"/>
          </p:cNvSpPr>
          <p:nvPr>
            <p:ph type="sldNum" sz="quarter" idx="5"/>
          </p:nvPr>
        </p:nvSpPr>
        <p:spPr/>
        <p:txBody>
          <a:bodyPr/>
          <a:lstStyle/>
          <a:p>
            <a:fld id="{B6A4D76E-07D1-43AD-B648-96EA2C7E5E13}" type="slidenum">
              <a:rPr lang="en-US" smtClean="0"/>
              <a:t>19</a:t>
            </a:fld>
            <a:endParaRPr lang="en-US"/>
          </a:p>
        </p:txBody>
      </p:sp>
    </p:spTree>
    <p:extLst>
      <p:ext uri="{BB962C8B-B14F-4D97-AF65-F5344CB8AC3E}">
        <p14:creationId xmlns:p14="http://schemas.microsoft.com/office/powerpoint/2010/main" val="267900533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References</a:t>
            </a:r>
          </a:p>
          <a:p>
            <a:r>
              <a:rPr lang="en-US" sz="1200" kern="1200" dirty="0">
                <a:solidFill>
                  <a:schemeClr val="tx1"/>
                </a:solidFill>
                <a:effectLst/>
                <a:latin typeface="+mn-lt"/>
                <a:ea typeface="+mn-ea"/>
                <a:cs typeface="+mn-cs"/>
              </a:rPr>
              <a:t>Age UK (2019). </a:t>
            </a:r>
            <a:r>
              <a:rPr lang="en-US" sz="1200" i="1" kern="1200" dirty="0">
                <a:solidFill>
                  <a:schemeClr val="tx1"/>
                </a:solidFill>
                <a:effectLst/>
                <a:latin typeface="+mn-lt"/>
                <a:ea typeface="+mn-ea"/>
                <a:cs typeface="+mn-cs"/>
              </a:rPr>
              <a:t>Later life in the United Kingdom 2019</a:t>
            </a:r>
            <a:r>
              <a:rPr lang="en-US" sz="1200" kern="1200" dirty="0">
                <a:solidFill>
                  <a:schemeClr val="tx1"/>
                </a:solidFill>
                <a:effectLst/>
                <a:latin typeface="+mn-lt"/>
                <a:ea typeface="+mn-ea"/>
                <a:cs typeface="+mn-cs"/>
              </a:rPr>
              <a:t>. London: Age UK. </a:t>
            </a:r>
            <a:r>
              <a:rPr lang="en-US" sz="1200" u="sng" kern="1200" dirty="0">
                <a:solidFill>
                  <a:schemeClr val="tx1"/>
                </a:solidFill>
                <a:effectLst/>
                <a:latin typeface="+mn-lt"/>
                <a:ea typeface="+mn-ea"/>
                <a:cs typeface="+mn-cs"/>
                <a:hlinkClick r:id="rId3"/>
              </a:rPr>
              <a:t>https://www.ageuk.org.uk/siteassets/documents/reports-and-publications/later_life_uk_factsheet.pdf</a:t>
            </a:r>
            <a:r>
              <a:rPr lang="en-US" sz="1200" kern="1200" dirty="0">
                <a:solidFill>
                  <a:schemeClr val="tx1"/>
                </a:solidFill>
                <a:effectLst/>
                <a:latin typeface="+mn-lt"/>
                <a:ea typeface="+mn-ea"/>
                <a:cs typeface="+mn-cs"/>
              </a:rPr>
              <a:t> </a:t>
            </a:r>
          </a:p>
          <a:p>
            <a:r>
              <a:rPr lang="en-US" sz="1200" kern="1200" dirty="0" err="1">
                <a:solidFill>
                  <a:schemeClr val="tx1"/>
                </a:solidFill>
                <a:effectLst/>
                <a:latin typeface="+mn-lt"/>
                <a:ea typeface="+mn-ea"/>
                <a:cs typeface="+mn-cs"/>
              </a:rPr>
              <a:t>Alderwick</a:t>
            </a:r>
            <a:r>
              <a:rPr lang="en-US" sz="1200" kern="1200" dirty="0">
                <a:solidFill>
                  <a:schemeClr val="tx1"/>
                </a:solidFill>
                <a:effectLst/>
                <a:latin typeface="+mn-lt"/>
                <a:ea typeface="+mn-ea"/>
                <a:cs typeface="+mn-cs"/>
              </a:rPr>
              <a:t>, H. and Dixon, J. (2019). The NHS long term plan. </a:t>
            </a:r>
            <a:r>
              <a:rPr lang="en-US" sz="1200" i="1" kern="1200" dirty="0">
                <a:solidFill>
                  <a:schemeClr val="tx1"/>
                </a:solidFill>
                <a:effectLst/>
                <a:latin typeface="+mn-lt"/>
                <a:ea typeface="+mn-ea"/>
                <a:cs typeface="+mn-cs"/>
              </a:rPr>
              <a:t>BMJ</a:t>
            </a:r>
            <a:r>
              <a:rPr lang="en-US" sz="1200" kern="1200" dirty="0">
                <a:solidFill>
                  <a:schemeClr val="tx1"/>
                </a:solidFill>
                <a:effectLst/>
                <a:latin typeface="+mn-lt"/>
                <a:ea typeface="+mn-ea"/>
                <a:cs typeface="+mn-cs"/>
              </a:rPr>
              <a:t>, [online] p.l84. </a:t>
            </a:r>
            <a:r>
              <a:rPr lang="en-US" sz="1200" u="sng" kern="1200" dirty="0">
                <a:solidFill>
                  <a:schemeClr val="tx1"/>
                </a:solidFill>
                <a:effectLst/>
                <a:latin typeface="+mn-lt"/>
                <a:ea typeface="+mn-ea"/>
                <a:cs typeface="+mn-cs"/>
                <a:hlinkClick r:id="rId4"/>
              </a:rPr>
              <a:t>https://doi.org/10.1136/bmj.l84</a:t>
            </a:r>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Ameen, O. M., an d </a:t>
            </a:r>
            <a:r>
              <a:rPr lang="en-US" sz="1200" kern="1200" dirty="0" err="1">
                <a:solidFill>
                  <a:schemeClr val="tx1"/>
                </a:solidFill>
                <a:effectLst/>
                <a:latin typeface="+mn-lt"/>
                <a:ea typeface="+mn-ea"/>
                <a:cs typeface="+mn-cs"/>
              </a:rPr>
              <a:t>Taqa</a:t>
            </a:r>
            <a:r>
              <a:rPr lang="en-US" sz="1200" kern="1200" dirty="0">
                <a:solidFill>
                  <a:schemeClr val="tx1"/>
                </a:solidFill>
                <a:effectLst/>
                <a:latin typeface="+mn-lt"/>
                <a:ea typeface="+mn-ea"/>
                <a:cs typeface="+mn-cs"/>
              </a:rPr>
              <a:t>, G. A. (2024). Understanding the multifaceted process of aging: theories, mechanisms, and implications for treatment. Al-Salam J Med Sci, 3(2), 78-86.</a:t>
            </a:r>
          </a:p>
          <a:p>
            <a:r>
              <a:rPr lang="en-US" sz="1200" kern="1200" dirty="0">
                <a:solidFill>
                  <a:schemeClr val="tx1"/>
                </a:solidFill>
                <a:effectLst/>
                <a:latin typeface="+mn-lt"/>
                <a:ea typeface="+mn-ea"/>
                <a:cs typeface="+mn-cs"/>
              </a:rPr>
              <a:t>‌Austwick, M. (2025). </a:t>
            </a:r>
            <a:r>
              <a:rPr lang="en-US" sz="1200" i="1" kern="1200" dirty="0">
                <a:solidFill>
                  <a:schemeClr val="tx1"/>
                </a:solidFill>
                <a:effectLst/>
                <a:latin typeface="+mn-lt"/>
                <a:ea typeface="+mn-ea"/>
                <a:cs typeface="+mn-cs"/>
              </a:rPr>
              <a:t>What to know about aging in place</a:t>
            </a:r>
            <a:r>
              <a:rPr lang="en-US" sz="1200" kern="1200" dirty="0">
                <a:solidFill>
                  <a:schemeClr val="tx1"/>
                </a:solidFill>
                <a:effectLst/>
                <a:latin typeface="+mn-lt"/>
                <a:ea typeface="+mn-ea"/>
                <a:cs typeface="+mn-cs"/>
              </a:rPr>
              <a:t>. [online] Medicalnewstoday.com. Available at: </a:t>
            </a:r>
            <a:r>
              <a:rPr lang="en-US" sz="1200" u="sng" kern="1200" dirty="0">
                <a:solidFill>
                  <a:schemeClr val="tx1"/>
                </a:solidFill>
                <a:effectLst/>
                <a:latin typeface="+mn-lt"/>
                <a:ea typeface="+mn-ea"/>
                <a:cs typeface="+mn-cs"/>
                <a:hlinkClick r:id="rId5"/>
              </a:rPr>
              <a:t>https://www.medicalnewstoday.com/articles/aging-in-place</a:t>
            </a:r>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Baxter, S., Johnson, M., Chambers, D., Sutton, A., Goyder, E. and Booth, A. (2018). The effects of integrated care: a systematic review of UK and international evidence. </a:t>
            </a:r>
            <a:r>
              <a:rPr lang="en-US" sz="1200" i="1" kern="1200" dirty="0">
                <a:solidFill>
                  <a:schemeClr val="tx1"/>
                </a:solidFill>
                <a:effectLst/>
                <a:latin typeface="+mn-lt"/>
                <a:ea typeface="+mn-ea"/>
                <a:cs typeface="+mn-cs"/>
              </a:rPr>
              <a:t>BMC Health Services Research</a:t>
            </a:r>
            <a:r>
              <a:rPr lang="en-US" sz="1200" kern="1200" dirty="0">
                <a:solidFill>
                  <a:schemeClr val="tx1"/>
                </a:solidFill>
                <a:effectLst/>
                <a:latin typeface="+mn-lt"/>
                <a:ea typeface="+mn-ea"/>
                <a:cs typeface="+mn-cs"/>
              </a:rPr>
              <a:t>, [online] 18(1). </a:t>
            </a:r>
            <a:r>
              <a:rPr lang="en-US" sz="1200" u="sng" kern="1200" dirty="0">
                <a:solidFill>
                  <a:schemeClr val="tx1"/>
                </a:solidFill>
                <a:effectLst/>
                <a:latin typeface="+mn-lt"/>
                <a:ea typeface="+mn-ea"/>
                <a:cs typeface="+mn-cs"/>
                <a:hlinkClick r:id="rId6"/>
              </a:rPr>
              <a:t>https://doi.org/10.1186/s12913-018-3161-3</a:t>
            </a:r>
            <a:r>
              <a:rPr lang="en-US" sz="1200" kern="1200" dirty="0">
                <a:solidFill>
                  <a:schemeClr val="tx1"/>
                </a:solidFill>
                <a:effectLst/>
                <a:latin typeface="+mn-lt"/>
                <a:ea typeface="+mn-ea"/>
                <a:cs typeface="+mn-cs"/>
              </a:rPr>
              <a:t>. </a:t>
            </a:r>
          </a:p>
          <a:p>
            <a:r>
              <a:rPr lang="en-US" sz="1200" kern="1200" dirty="0" err="1">
                <a:solidFill>
                  <a:schemeClr val="tx1"/>
                </a:solidFill>
                <a:effectLst/>
                <a:latin typeface="+mn-lt"/>
                <a:ea typeface="+mn-ea"/>
                <a:cs typeface="+mn-cs"/>
              </a:rPr>
              <a:t>Bertolazzi</a:t>
            </a:r>
            <a:r>
              <a:rPr lang="en-US" sz="1200" kern="1200" dirty="0">
                <a:solidFill>
                  <a:schemeClr val="tx1"/>
                </a:solidFill>
                <a:effectLst/>
                <a:latin typeface="+mn-lt"/>
                <a:ea typeface="+mn-ea"/>
                <a:cs typeface="+mn-cs"/>
              </a:rPr>
              <a:t>, A., Quaglia, V. and </a:t>
            </a:r>
            <a:r>
              <a:rPr lang="en-US" sz="1200" kern="1200" dirty="0" err="1">
                <a:solidFill>
                  <a:schemeClr val="tx1"/>
                </a:solidFill>
                <a:effectLst/>
                <a:latin typeface="+mn-lt"/>
                <a:ea typeface="+mn-ea"/>
                <a:cs typeface="+mn-cs"/>
              </a:rPr>
              <a:t>Bongelli</a:t>
            </a:r>
            <a:r>
              <a:rPr lang="en-US" sz="1200" kern="1200" dirty="0">
                <a:solidFill>
                  <a:schemeClr val="tx1"/>
                </a:solidFill>
                <a:effectLst/>
                <a:latin typeface="+mn-lt"/>
                <a:ea typeface="+mn-ea"/>
                <a:cs typeface="+mn-cs"/>
              </a:rPr>
              <a:t>, R. (2024). Barriers and facilitators to health technology adoption by older adults with chronic diseases: an integrative systematic review. </a:t>
            </a:r>
            <a:r>
              <a:rPr lang="en-US" sz="1200" i="1" kern="1200" dirty="0">
                <a:solidFill>
                  <a:schemeClr val="tx1"/>
                </a:solidFill>
                <a:effectLst/>
                <a:latin typeface="+mn-lt"/>
                <a:ea typeface="+mn-ea"/>
                <a:cs typeface="+mn-cs"/>
              </a:rPr>
              <a:t>BMC Public Health</a:t>
            </a:r>
            <a:r>
              <a:rPr lang="en-US" sz="1200" kern="1200" dirty="0">
                <a:solidFill>
                  <a:schemeClr val="tx1"/>
                </a:solidFill>
                <a:effectLst/>
                <a:latin typeface="+mn-lt"/>
                <a:ea typeface="+mn-ea"/>
                <a:cs typeface="+mn-cs"/>
              </a:rPr>
              <a:t>, [online] 24(1). </a:t>
            </a:r>
            <a:r>
              <a:rPr lang="en-US" sz="1200" kern="1200" dirty="0" err="1">
                <a:solidFill>
                  <a:schemeClr val="tx1"/>
                </a:solidFill>
                <a:effectLst/>
                <a:latin typeface="+mn-lt"/>
                <a:ea typeface="+mn-ea"/>
                <a:cs typeface="+mn-cs"/>
              </a:rPr>
              <a:t>doi:https</a:t>
            </a:r>
            <a:r>
              <a:rPr lang="en-US" sz="1200" kern="1200" dirty="0">
                <a:solidFill>
                  <a:schemeClr val="tx1"/>
                </a:solidFill>
                <a:effectLst/>
                <a:latin typeface="+mn-lt"/>
                <a:ea typeface="+mn-ea"/>
                <a:cs typeface="+mn-cs"/>
              </a:rPr>
              <a:t>://doi.org/10.1186/s12889-024-18036-5.</a:t>
            </a:r>
          </a:p>
          <a:p>
            <a:r>
              <a:rPr lang="en-US" sz="1200" kern="1200" dirty="0">
                <a:solidFill>
                  <a:schemeClr val="tx1"/>
                </a:solidFill>
                <a:effectLst/>
                <a:latin typeface="+mn-lt"/>
                <a:ea typeface="+mn-ea"/>
                <a:cs typeface="+mn-cs"/>
              </a:rPr>
              <a:t>Boyapati, Y.M., 2025. </a:t>
            </a:r>
            <a:r>
              <a:rPr lang="en-US" sz="1200" i="1" kern="1200" dirty="0">
                <a:solidFill>
                  <a:schemeClr val="tx1"/>
                </a:solidFill>
                <a:effectLst/>
                <a:latin typeface="+mn-lt"/>
                <a:ea typeface="+mn-ea"/>
                <a:cs typeface="+mn-cs"/>
              </a:rPr>
              <a:t>Caregiver Connect: A mobile Application for Stress Tracking and Delivering Support for Dementia Caregivers</a:t>
            </a:r>
            <a:r>
              <a:rPr lang="en-US" sz="1200" kern="1200" dirty="0">
                <a:solidFill>
                  <a:schemeClr val="tx1"/>
                </a:solidFill>
                <a:effectLst/>
                <a:latin typeface="+mn-lt"/>
                <a:ea typeface="+mn-ea"/>
                <a:cs typeface="+mn-cs"/>
              </a:rPr>
              <a:t> (Master's thesis, University of Minnesota).</a:t>
            </a:r>
          </a:p>
          <a:p>
            <a:r>
              <a:rPr lang="en-US" sz="1200" kern="1200" dirty="0">
                <a:solidFill>
                  <a:schemeClr val="tx1"/>
                </a:solidFill>
                <a:effectLst/>
                <a:latin typeface="+mn-lt"/>
                <a:ea typeface="+mn-ea"/>
                <a:cs typeface="+mn-cs"/>
              </a:rPr>
              <a:t>Care Quality Commission (2023). </a:t>
            </a:r>
            <a:r>
              <a:rPr lang="en-US" sz="1200" i="1" kern="1200" dirty="0">
                <a:solidFill>
                  <a:schemeClr val="tx1"/>
                </a:solidFill>
                <a:effectLst/>
                <a:latin typeface="+mn-lt"/>
                <a:ea typeface="+mn-ea"/>
                <a:cs typeface="+mn-cs"/>
              </a:rPr>
              <a:t>The state of health care and adult social care in England 2022/23</a:t>
            </a:r>
            <a:r>
              <a:rPr lang="en-US" sz="1200" kern="1200" dirty="0">
                <a:solidFill>
                  <a:schemeClr val="tx1"/>
                </a:solidFill>
                <a:effectLst/>
                <a:latin typeface="+mn-lt"/>
                <a:ea typeface="+mn-ea"/>
                <a:cs typeface="+mn-cs"/>
              </a:rPr>
              <a:t>. London: CQC. Available at: </a:t>
            </a:r>
            <a:r>
              <a:rPr lang="en-US" sz="1200" u="sng" kern="1200" dirty="0">
                <a:solidFill>
                  <a:schemeClr val="tx1"/>
                </a:solidFill>
                <a:effectLst/>
                <a:latin typeface="+mn-lt"/>
                <a:ea typeface="+mn-ea"/>
                <a:cs typeface="+mn-cs"/>
                <a:hlinkClick r:id="rId7"/>
              </a:rPr>
              <a:t>https://www.cqc.org.uk/sites/default/files/2023-10/20231020_stateofcare2223_print.pdf</a:t>
            </a:r>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Carers First (2023). </a:t>
            </a:r>
            <a:r>
              <a:rPr lang="en-US" sz="1200" i="1" kern="1200" dirty="0">
                <a:solidFill>
                  <a:schemeClr val="tx1"/>
                </a:solidFill>
                <a:effectLst/>
                <a:latin typeface="+mn-lt"/>
                <a:ea typeface="+mn-ea"/>
                <a:cs typeface="+mn-cs"/>
              </a:rPr>
              <a:t>Unpaid Carers Face Financial Hardships</a:t>
            </a:r>
            <a:r>
              <a:rPr lang="en-US" sz="1200" kern="1200" dirty="0">
                <a:solidFill>
                  <a:schemeClr val="tx1"/>
                </a:solidFill>
                <a:effectLst/>
                <a:latin typeface="+mn-lt"/>
                <a:ea typeface="+mn-ea"/>
                <a:cs typeface="+mn-cs"/>
              </a:rPr>
              <a:t>. [online] Carersfirst.org.uk. Available at: </a:t>
            </a:r>
            <a:r>
              <a:rPr lang="en-US" sz="1200" u="sng" kern="1200" dirty="0">
                <a:solidFill>
                  <a:schemeClr val="tx1"/>
                </a:solidFill>
                <a:effectLst/>
                <a:latin typeface="+mn-lt"/>
                <a:ea typeface="+mn-ea"/>
                <a:cs typeface="+mn-cs"/>
                <a:hlinkClick r:id="rId8"/>
              </a:rPr>
              <a:t>https://www.carersfirst.org.uk/news-and-stories/unpaid-carers-face-financial-hardships/</a:t>
            </a:r>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Centre for Ageing Better (2023). </a:t>
            </a:r>
            <a:r>
              <a:rPr lang="en-US" sz="1200" i="1" kern="1200" dirty="0">
                <a:solidFill>
                  <a:schemeClr val="tx1"/>
                </a:solidFill>
                <a:effectLst/>
                <a:latin typeface="+mn-lt"/>
                <a:ea typeface="+mn-ea"/>
                <a:cs typeface="+mn-cs"/>
              </a:rPr>
              <a:t>Our Ageing Population | The State of Ageing 2023-24</a:t>
            </a:r>
            <a:r>
              <a:rPr lang="en-US" sz="1200" kern="1200" dirty="0">
                <a:solidFill>
                  <a:schemeClr val="tx1"/>
                </a:solidFill>
                <a:effectLst/>
                <a:latin typeface="+mn-lt"/>
                <a:ea typeface="+mn-ea"/>
                <a:cs typeface="+mn-cs"/>
              </a:rPr>
              <a:t>. [online] ageing-better.org.uk. Available at: </a:t>
            </a:r>
            <a:r>
              <a:rPr lang="en-US" sz="1200" u="sng" kern="1200" dirty="0">
                <a:solidFill>
                  <a:schemeClr val="tx1"/>
                </a:solidFill>
                <a:effectLst/>
                <a:latin typeface="+mn-lt"/>
                <a:ea typeface="+mn-ea"/>
                <a:cs typeface="+mn-cs"/>
                <a:hlinkClick r:id="rId9"/>
              </a:rPr>
              <a:t>https://ageing-better.org.uk/our-ageing-population-state-ageing-2023-4</a:t>
            </a:r>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Dannefer, D., 2020. Systemic and reflexive: Foundations of cumulative dis/advantage and life-course processes. The Journals of Gerontology: Series B, 75(6), pp.1249-1263.</a:t>
            </a:r>
          </a:p>
          <a:p>
            <a:r>
              <a:rPr lang="en-US" sz="1200" kern="1200" dirty="0" err="1">
                <a:solidFill>
                  <a:schemeClr val="tx1"/>
                </a:solidFill>
                <a:effectLst/>
                <a:latin typeface="+mn-lt"/>
                <a:ea typeface="+mn-ea"/>
                <a:cs typeface="+mn-cs"/>
              </a:rPr>
              <a:t>Edemekong</a:t>
            </a:r>
            <a:r>
              <a:rPr lang="en-US" sz="1200" kern="1200" dirty="0">
                <a:solidFill>
                  <a:schemeClr val="tx1"/>
                </a:solidFill>
                <a:effectLst/>
                <a:latin typeface="+mn-lt"/>
                <a:ea typeface="+mn-ea"/>
                <a:cs typeface="+mn-cs"/>
              </a:rPr>
              <a:t>, P.F., Bomgaars, D.L., Sukesh Sukumaran and </a:t>
            </a:r>
            <a:r>
              <a:rPr lang="en-US" sz="1200" kern="1200" dirty="0" err="1">
                <a:solidFill>
                  <a:schemeClr val="tx1"/>
                </a:solidFill>
                <a:effectLst/>
                <a:latin typeface="+mn-lt"/>
                <a:ea typeface="+mn-ea"/>
                <a:cs typeface="+mn-cs"/>
              </a:rPr>
              <a:t>Schoo</a:t>
            </a:r>
            <a:r>
              <a:rPr lang="en-US" sz="1200" kern="1200" dirty="0">
                <a:solidFill>
                  <a:schemeClr val="tx1"/>
                </a:solidFill>
                <a:effectLst/>
                <a:latin typeface="+mn-lt"/>
                <a:ea typeface="+mn-ea"/>
                <a:cs typeface="+mn-cs"/>
              </a:rPr>
              <a:t>, C. (2025). Activities of Daily Living. [online] Nih.gov. Available at: </a:t>
            </a:r>
            <a:r>
              <a:rPr lang="en-US" sz="1200" u="sng" kern="1200" dirty="0">
                <a:solidFill>
                  <a:schemeClr val="tx1"/>
                </a:solidFill>
                <a:effectLst/>
                <a:latin typeface="+mn-lt"/>
                <a:ea typeface="+mn-ea"/>
                <a:cs typeface="+mn-cs"/>
                <a:hlinkClick r:id="rId10"/>
              </a:rPr>
              <a:t>https://www.ncbi.nlm.nih.gov/books/NBK470404/</a:t>
            </a:r>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EHL Faculty (2022). </a:t>
            </a:r>
            <a:r>
              <a:rPr lang="en-US" sz="1200" i="1" kern="1200" dirty="0">
                <a:solidFill>
                  <a:schemeClr val="tx1"/>
                </a:solidFill>
                <a:effectLst/>
                <a:latin typeface="+mn-lt"/>
                <a:ea typeface="+mn-ea"/>
                <a:cs typeface="+mn-cs"/>
              </a:rPr>
              <a:t>Is an aging society a threat or an opportunity for hospitality?</a:t>
            </a:r>
            <a:r>
              <a:rPr lang="en-US" sz="1200" kern="1200" dirty="0">
                <a:solidFill>
                  <a:schemeClr val="tx1"/>
                </a:solidFill>
                <a:effectLst/>
                <a:latin typeface="+mn-lt"/>
                <a:ea typeface="+mn-ea"/>
                <a:cs typeface="+mn-cs"/>
              </a:rPr>
              <a:t> [online] Ehl.edu. Available at: </a:t>
            </a:r>
            <a:r>
              <a:rPr lang="en-US" sz="1200" u="sng" kern="1200" dirty="0">
                <a:solidFill>
                  <a:schemeClr val="tx1"/>
                </a:solidFill>
                <a:effectLst/>
                <a:latin typeface="+mn-lt"/>
                <a:ea typeface="+mn-ea"/>
                <a:cs typeface="+mn-cs"/>
                <a:hlinkClick r:id="rId11"/>
              </a:rPr>
              <a:t>https://hospitalityinsights.ehl.edu/an-aging-society-threat-or-opportunity</a:t>
            </a:r>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Fischer, K. (2024). </a:t>
            </a:r>
            <a:r>
              <a:rPr lang="en-US" sz="1200" i="1" kern="1200" dirty="0">
                <a:solidFill>
                  <a:schemeClr val="tx1"/>
                </a:solidFill>
                <a:effectLst/>
                <a:latin typeface="+mn-lt"/>
                <a:ea typeface="+mn-ea"/>
                <a:cs typeface="+mn-cs"/>
              </a:rPr>
              <a:t>Report: Older adults in poor physical, mental health more apt to feel lonely, isolated</a:t>
            </a:r>
            <a:r>
              <a:rPr lang="en-US" sz="1200" kern="1200" dirty="0">
                <a:solidFill>
                  <a:schemeClr val="tx1"/>
                </a:solidFill>
                <a:effectLst/>
                <a:latin typeface="+mn-lt"/>
                <a:ea typeface="+mn-ea"/>
                <a:cs typeface="+mn-cs"/>
              </a:rPr>
              <a:t>. [online] McKnight’s Long-Term Care News. Available at: </a:t>
            </a:r>
            <a:r>
              <a:rPr lang="en-US" sz="1200" u="sng" kern="1200" dirty="0">
                <a:solidFill>
                  <a:schemeClr val="tx1"/>
                </a:solidFill>
                <a:effectLst/>
                <a:latin typeface="+mn-lt"/>
                <a:ea typeface="+mn-ea"/>
                <a:cs typeface="+mn-cs"/>
                <a:hlinkClick r:id="rId12"/>
              </a:rPr>
              <a:t>https://www.mcknights.com/news/report-older-adults-in-poor-physical-mental-health-more-apt-to-feel-lonely-isolated/</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Frost, R., Rait, G., Wheatley, A., Wilcock, J., Robinson, L., Harrison Dening, K., Allan, L., Banerjee, S., Manthorpe, J., Walters, K. and </a:t>
            </a:r>
            <a:r>
              <a:rPr lang="en-US" sz="1200" kern="1200" dirty="0" err="1">
                <a:solidFill>
                  <a:schemeClr val="tx1"/>
                </a:solidFill>
                <a:effectLst/>
                <a:latin typeface="+mn-lt"/>
                <a:ea typeface="+mn-ea"/>
                <a:cs typeface="+mn-cs"/>
              </a:rPr>
              <a:t>PriDem</a:t>
            </a:r>
            <a:r>
              <a:rPr lang="en-US" sz="1200" kern="1200" dirty="0">
                <a:solidFill>
                  <a:schemeClr val="tx1"/>
                </a:solidFill>
                <a:effectLst/>
                <a:latin typeface="+mn-lt"/>
                <a:ea typeface="+mn-ea"/>
                <a:cs typeface="+mn-cs"/>
              </a:rPr>
              <a:t> Study Project Team, 2020. What works in managing complex conditions in older people in primary and community care? A state‐of‐the‐art review. </a:t>
            </a:r>
            <a:r>
              <a:rPr lang="en-US" sz="1200" i="1" kern="1200" dirty="0">
                <a:solidFill>
                  <a:schemeClr val="tx1"/>
                </a:solidFill>
                <a:effectLst/>
                <a:latin typeface="+mn-lt"/>
                <a:ea typeface="+mn-ea"/>
                <a:cs typeface="+mn-cs"/>
              </a:rPr>
              <a:t>Health &amp; Social Care in the Community</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28</a:t>
            </a:r>
            <a:r>
              <a:rPr lang="en-US" sz="1200" kern="1200" dirty="0">
                <a:solidFill>
                  <a:schemeClr val="tx1"/>
                </a:solidFill>
                <a:effectLst/>
                <a:latin typeface="+mn-lt"/>
                <a:ea typeface="+mn-ea"/>
                <a:cs typeface="+mn-cs"/>
              </a:rPr>
              <a:t>(6), pp.1915-1927.</a:t>
            </a:r>
          </a:p>
          <a:p>
            <a:r>
              <a:rPr lang="en-US" sz="1200" b="0" i="0" kern="1200" dirty="0">
                <a:solidFill>
                  <a:schemeClr val="tx1"/>
                </a:solidFill>
                <a:effectLst/>
                <a:latin typeface="+mn-lt"/>
                <a:ea typeface="+mn-ea"/>
                <a:cs typeface="+mn-cs"/>
              </a:rPr>
              <a:t>GBS Malta. (2019). </a:t>
            </a:r>
            <a:r>
              <a:rPr lang="en-US" sz="1200" b="0" i="1" kern="1200" dirty="0">
                <a:solidFill>
                  <a:schemeClr val="tx1"/>
                </a:solidFill>
                <a:effectLst/>
                <a:latin typeface="+mn-lt"/>
                <a:ea typeface="+mn-ea"/>
                <a:cs typeface="+mn-cs"/>
              </a:rPr>
              <a:t>Understanding the importance of health, social care, and wellbeing in modern society</a:t>
            </a:r>
            <a:r>
              <a:rPr lang="en-US" sz="1200" b="0" i="0" kern="1200" dirty="0">
                <a:solidFill>
                  <a:schemeClr val="tx1"/>
                </a:solidFill>
                <a:effectLst/>
                <a:latin typeface="+mn-lt"/>
                <a:ea typeface="+mn-ea"/>
                <a:cs typeface="+mn-cs"/>
              </a:rPr>
              <a:t>. [online] Available at: https://gbs.edu.mt/blog/understanding-the-importance-of-health-social-care-and-wellbeing-in-modern-society/</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Ghannam, D., </a:t>
            </a:r>
            <a:r>
              <a:rPr lang="en-US" sz="1200" kern="1200" dirty="0" err="1">
                <a:solidFill>
                  <a:schemeClr val="tx1"/>
                </a:solidFill>
                <a:effectLst/>
                <a:latin typeface="+mn-lt"/>
                <a:ea typeface="+mn-ea"/>
                <a:cs typeface="+mn-cs"/>
              </a:rPr>
              <a:t>Angelé</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Halgand</a:t>
            </a:r>
            <a:r>
              <a:rPr lang="en-US" sz="1200" kern="1200" dirty="0">
                <a:solidFill>
                  <a:schemeClr val="tx1"/>
                </a:solidFill>
                <a:effectLst/>
                <a:latin typeface="+mn-lt"/>
                <a:ea typeface="+mn-ea"/>
                <a:cs typeface="+mn-cs"/>
              </a:rPr>
              <a:t>, N., &amp; </a:t>
            </a:r>
            <a:r>
              <a:rPr lang="en-US" sz="1200" kern="1200" dirty="0" err="1">
                <a:solidFill>
                  <a:schemeClr val="tx1"/>
                </a:solidFill>
                <a:effectLst/>
                <a:latin typeface="+mn-lt"/>
                <a:ea typeface="+mn-ea"/>
                <a:cs typeface="+mn-cs"/>
              </a:rPr>
              <a:t>Kosremelli</a:t>
            </a:r>
            <a:r>
              <a:rPr lang="en-US" sz="1200" kern="1200" dirty="0">
                <a:solidFill>
                  <a:schemeClr val="tx1"/>
                </a:solidFill>
                <a:effectLst/>
                <a:latin typeface="+mn-lt"/>
                <a:ea typeface="+mn-ea"/>
                <a:cs typeface="+mn-cs"/>
              </a:rPr>
              <a:t>-Asmar, M. (2025). Fragmentation of healthcare systems: challenges through patients’ eyes. </a:t>
            </a:r>
            <a:r>
              <a:rPr lang="en-US" sz="1200" i="1" kern="1200" dirty="0">
                <a:solidFill>
                  <a:schemeClr val="tx1"/>
                </a:solidFill>
                <a:effectLst/>
                <a:latin typeface="+mn-lt"/>
                <a:ea typeface="+mn-ea"/>
                <a:cs typeface="+mn-cs"/>
              </a:rPr>
              <a:t>International Journal of Qualitative Studies on Health and Well-being</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20</a:t>
            </a:r>
            <a:r>
              <a:rPr lang="en-US" sz="1200" kern="1200" dirty="0">
                <a:solidFill>
                  <a:schemeClr val="tx1"/>
                </a:solidFill>
                <a:effectLst/>
                <a:latin typeface="+mn-lt"/>
                <a:ea typeface="+mn-ea"/>
                <a:cs typeface="+mn-cs"/>
              </a:rPr>
              <a:t>(1), 2598719.</a:t>
            </a:r>
          </a:p>
          <a:p>
            <a:r>
              <a:rPr lang="en-US" sz="1200" kern="1200" dirty="0">
                <a:solidFill>
                  <a:schemeClr val="tx1"/>
                </a:solidFill>
                <a:effectLst/>
                <a:latin typeface="+mn-lt"/>
                <a:ea typeface="+mn-ea"/>
                <a:cs typeface="+mn-cs"/>
              </a:rPr>
              <a:t>Haven, A. (2024). </a:t>
            </a:r>
            <a:r>
              <a:rPr lang="en-US" sz="1200" i="1" kern="1200" dirty="0">
                <a:solidFill>
                  <a:schemeClr val="tx1"/>
                </a:solidFill>
                <a:effectLst/>
                <a:latin typeface="+mn-lt"/>
                <a:ea typeface="+mn-ea"/>
                <a:cs typeface="+mn-cs"/>
              </a:rPr>
              <a:t>Safeguarding In Care Homes: Ensuring Safety And Dignity!</a:t>
            </a:r>
            <a:r>
              <a:rPr lang="en-US" sz="1200" kern="1200" dirty="0">
                <a:solidFill>
                  <a:schemeClr val="tx1"/>
                </a:solidFill>
                <a:effectLst/>
                <a:latin typeface="+mn-lt"/>
                <a:ea typeface="+mn-ea"/>
                <a:cs typeface="+mn-cs"/>
              </a:rPr>
              <a:t> [online] Academy for Health &amp; Fitness. Available at: </a:t>
            </a:r>
            <a:r>
              <a:rPr lang="en-US" sz="1200" u="sng" kern="1200" dirty="0">
                <a:solidFill>
                  <a:schemeClr val="tx1"/>
                </a:solidFill>
                <a:effectLst/>
                <a:latin typeface="+mn-lt"/>
                <a:ea typeface="+mn-ea"/>
                <a:cs typeface="+mn-cs"/>
                <a:hlinkClick r:id="rId13"/>
              </a:rPr>
              <a:t>https://uk.hfonline.org/safeguarding-in-care-homes-ensuring-safety-and-dignity/</a:t>
            </a:r>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Health Recovery Solutions (2023). </a:t>
            </a:r>
            <a:r>
              <a:rPr lang="en-US" sz="1200" i="1" kern="1200" dirty="0">
                <a:solidFill>
                  <a:schemeClr val="tx1"/>
                </a:solidFill>
                <a:effectLst/>
                <a:latin typeface="+mn-lt"/>
                <a:ea typeface="+mn-ea"/>
                <a:cs typeface="+mn-cs"/>
              </a:rPr>
              <a:t>How Do Remote Patient Monitoring Apps Work?</a:t>
            </a:r>
            <a:r>
              <a:rPr lang="en-US" sz="1200" kern="1200" dirty="0">
                <a:solidFill>
                  <a:schemeClr val="tx1"/>
                </a:solidFill>
                <a:effectLst/>
                <a:latin typeface="+mn-lt"/>
                <a:ea typeface="+mn-ea"/>
                <a:cs typeface="+mn-cs"/>
              </a:rPr>
              <a:t> [online] Healthrecoverysolutions.com. Available at:  https://www.healthrecoverysolutions.com/blog/how-remote-patient-monitoring-apps-work‌ </a:t>
            </a:r>
          </a:p>
          <a:p>
            <a:r>
              <a:rPr lang="en-US" sz="1200" kern="1200" dirty="0">
                <a:solidFill>
                  <a:schemeClr val="tx1"/>
                </a:solidFill>
                <a:effectLst/>
                <a:latin typeface="+mn-lt"/>
                <a:ea typeface="+mn-ea"/>
                <a:cs typeface="+mn-cs"/>
              </a:rPr>
              <a:t>Hollinrake, S. (2025). The legislative and policy context. In </a:t>
            </a:r>
            <a:r>
              <a:rPr lang="en-US" sz="1200" i="1" kern="1200" dirty="0">
                <a:solidFill>
                  <a:schemeClr val="tx1"/>
                </a:solidFill>
                <a:effectLst/>
                <a:latin typeface="+mn-lt"/>
                <a:ea typeface="+mn-ea"/>
                <a:cs typeface="+mn-cs"/>
              </a:rPr>
              <a:t>Relationship-based Social Work with Adults</a:t>
            </a:r>
            <a:r>
              <a:rPr lang="en-US" sz="1200" kern="1200" dirty="0">
                <a:solidFill>
                  <a:schemeClr val="tx1"/>
                </a:solidFill>
                <a:effectLst/>
                <a:latin typeface="+mn-lt"/>
                <a:ea typeface="+mn-ea"/>
                <a:cs typeface="+mn-cs"/>
              </a:rPr>
              <a:t> (pp. 26-46). Routledge.</a:t>
            </a:r>
          </a:p>
          <a:p>
            <a:r>
              <a:rPr lang="en-US" sz="1200" kern="1200" dirty="0">
                <a:solidFill>
                  <a:schemeClr val="tx1"/>
                </a:solidFill>
                <a:effectLst/>
                <a:latin typeface="+mn-lt"/>
                <a:ea typeface="+mn-ea"/>
                <a:cs typeface="+mn-cs"/>
              </a:rPr>
              <a:t>Hospice Care Dallas (2025). </a:t>
            </a:r>
            <a:r>
              <a:rPr lang="en-US" sz="1200" i="1" kern="1200" dirty="0">
                <a:solidFill>
                  <a:schemeClr val="tx1"/>
                </a:solidFill>
                <a:effectLst/>
                <a:latin typeface="+mn-lt"/>
                <a:ea typeface="+mn-ea"/>
                <a:cs typeface="+mn-cs"/>
              </a:rPr>
              <a:t>Respite Care Dallas Texas | Star City Hospice</a:t>
            </a:r>
            <a:r>
              <a:rPr lang="en-US" sz="1200" kern="1200" dirty="0">
                <a:solidFill>
                  <a:schemeClr val="tx1"/>
                </a:solidFill>
                <a:effectLst/>
                <a:latin typeface="+mn-lt"/>
                <a:ea typeface="+mn-ea"/>
                <a:cs typeface="+mn-cs"/>
              </a:rPr>
              <a:t>. [online] Hospice Care Dallas, TX | Star City Hospice. Available at: </a:t>
            </a:r>
            <a:r>
              <a:rPr lang="en-US" sz="1200" u="sng" kern="1200" dirty="0">
                <a:solidFill>
                  <a:schemeClr val="tx1"/>
                </a:solidFill>
                <a:effectLst/>
                <a:latin typeface="+mn-lt"/>
                <a:ea typeface="+mn-ea"/>
                <a:cs typeface="+mn-cs"/>
                <a:hlinkClick r:id="rId14"/>
              </a:rPr>
              <a:t>https://starcityhospice.com/respite-care-dallas/</a:t>
            </a:r>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Kim, E.S., Tkatch, R., Martin, D., MacLeod, S., Sandy, L. and Yeh, C. (2021). Resilient Aging: Psychological Well-Being and Social Well-Being as Targets for the Promotion of Healthy Aging. </a:t>
            </a:r>
            <a:r>
              <a:rPr lang="en-US" sz="1200" i="1" kern="1200" dirty="0">
                <a:solidFill>
                  <a:schemeClr val="tx1"/>
                </a:solidFill>
                <a:effectLst/>
                <a:latin typeface="+mn-lt"/>
                <a:ea typeface="+mn-ea"/>
                <a:cs typeface="+mn-cs"/>
              </a:rPr>
              <a:t>Gerontology and Geriatric Medicine</a:t>
            </a:r>
            <a:r>
              <a:rPr lang="en-US" sz="1200" kern="1200" dirty="0">
                <a:solidFill>
                  <a:schemeClr val="tx1"/>
                </a:solidFill>
                <a:effectLst/>
                <a:latin typeface="+mn-lt"/>
                <a:ea typeface="+mn-ea"/>
                <a:cs typeface="+mn-cs"/>
              </a:rPr>
              <a:t>, [online] 7. </a:t>
            </a:r>
            <a:r>
              <a:rPr lang="en-US" sz="1200" u="sng" kern="1200" dirty="0">
                <a:solidFill>
                  <a:schemeClr val="tx1"/>
                </a:solidFill>
                <a:effectLst/>
                <a:latin typeface="+mn-lt"/>
                <a:ea typeface="+mn-ea"/>
                <a:cs typeface="+mn-cs"/>
                <a:hlinkClick r:id="rId15"/>
              </a:rPr>
              <a:t>https://doi.org/10.1177/23337214211002951</a:t>
            </a:r>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Kim, E.S., Tkatch, R., Martin, D., MacLeod, S., Sandy, L. and Yeh, C. (2021). Resilient Aging: Psychological Well-Being and Social Well-Being as Targets for the Promotion of Healthy Aging. </a:t>
            </a:r>
            <a:r>
              <a:rPr lang="en-US" sz="1200" i="1" kern="1200" dirty="0">
                <a:solidFill>
                  <a:schemeClr val="tx1"/>
                </a:solidFill>
                <a:effectLst/>
                <a:latin typeface="+mn-lt"/>
                <a:ea typeface="+mn-ea"/>
                <a:cs typeface="+mn-cs"/>
              </a:rPr>
              <a:t>Gerontology and Geriatric Medicine</a:t>
            </a:r>
            <a:r>
              <a:rPr lang="en-US" sz="1200" kern="1200" dirty="0">
                <a:solidFill>
                  <a:schemeClr val="tx1"/>
                </a:solidFill>
                <a:effectLst/>
                <a:latin typeface="+mn-lt"/>
                <a:ea typeface="+mn-ea"/>
                <a:cs typeface="+mn-cs"/>
              </a:rPr>
              <a:t>, [online] 7. </a:t>
            </a:r>
            <a:r>
              <a:rPr lang="en-US" sz="1200" u="sng" kern="1200" dirty="0">
                <a:solidFill>
                  <a:schemeClr val="tx1"/>
                </a:solidFill>
                <a:effectLst/>
                <a:latin typeface="+mn-lt"/>
                <a:ea typeface="+mn-ea"/>
                <a:cs typeface="+mn-cs"/>
                <a:hlinkClick r:id="rId15"/>
              </a:rPr>
              <a:t>https://doi.org/10.1177/23337214211002951</a:t>
            </a:r>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Komal Dighe (2025). </a:t>
            </a:r>
            <a:r>
              <a:rPr lang="en-US" sz="1200" i="1" kern="1200" dirty="0">
                <a:solidFill>
                  <a:schemeClr val="tx1"/>
                </a:solidFill>
                <a:effectLst/>
                <a:latin typeface="+mn-lt"/>
                <a:ea typeface="+mn-ea"/>
                <a:cs typeface="+mn-cs"/>
              </a:rPr>
              <a:t>Elderly Care Market Size, Trends &amp; YoY Growth Rate, 2032</a:t>
            </a:r>
            <a:r>
              <a:rPr lang="en-US" sz="1200" kern="1200" dirty="0">
                <a:solidFill>
                  <a:schemeClr val="tx1"/>
                </a:solidFill>
                <a:effectLst/>
                <a:latin typeface="+mn-lt"/>
                <a:ea typeface="+mn-ea"/>
                <a:cs typeface="+mn-cs"/>
              </a:rPr>
              <a:t>. [online] Coherent Market Insights. Available at: </a:t>
            </a:r>
            <a:r>
              <a:rPr lang="en-US" sz="1200" u="sng" kern="1200" dirty="0">
                <a:solidFill>
                  <a:schemeClr val="tx1"/>
                </a:solidFill>
                <a:effectLst/>
                <a:latin typeface="+mn-lt"/>
                <a:ea typeface="+mn-ea"/>
                <a:cs typeface="+mn-cs"/>
                <a:hlinkClick r:id="rId16"/>
              </a:rPr>
              <a:t>https://www.coherentmarketinsights.com/industry-reports/elderly-care-market</a:t>
            </a:r>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Magalhães, J.P., 2025. An overview of contemporary theories of ageing. </a:t>
            </a:r>
            <a:r>
              <a:rPr lang="en-US" sz="1200" i="1" kern="1200" dirty="0">
                <a:solidFill>
                  <a:schemeClr val="tx1"/>
                </a:solidFill>
                <a:effectLst/>
                <a:latin typeface="+mn-lt"/>
                <a:ea typeface="+mn-ea"/>
                <a:cs typeface="+mn-cs"/>
              </a:rPr>
              <a:t>Nature Cell Biology</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27</a:t>
            </a:r>
            <a:r>
              <a:rPr lang="en-US" sz="1200" kern="1200" dirty="0">
                <a:solidFill>
                  <a:schemeClr val="tx1"/>
                </a:solidFill>
                <a:effectLst/>
                <a:latin typeface="+mn-lt"/>
                <a:ea typeface="+mn-ea"/>
                <a:cs typeface="+mn-cs"/>
              </a:rPr>
              <a:t>(7), pp.1074-1082. </a:t>
            </a:r>
          </a:p>
          <a:p>
            <a:r>
              <a:rPr lang="en-US" sz="1200" kern="1200" dirty="0">
                <a:solidFill>
                  <a:schemeClr val="tx1"/>
                </a:solidFill>
                <a:effectLst/>
                <a:latin typeface="+mn-lt"/>
                <a:ea typeface="+mn-ea"/>
                <a:cs typeface="+mn-cs"/>
              </a:rPr>
              <a:t>Mbata, A.O., </a:t>
            </a:r>
            <a:r>
              <a:rPr lang="en-US" sz="1200" kern="1200" dirty="0" err="1">
                <a:solidFill>
                  <a:schemeClr val="tx1"/>
                </a:solidFill>
                <a:effectLst/>
                <a:latin typeface="+mn-lt"/>
                <a:ea typeface="+mn-ea"/>
                <a:cs typeface="+mn-cs"/>
              </a:rPr>
              <a:t>Soyege</a:t>
            </a:r>
            <a:r>
              <a:rPr lang="en-US" sz="1200" kern="1200" dirty="0">
                <a:solidFill>
                  <a:schemeClr val="tx1"/>
                </a:solidFill>
                <a:effectLst/>
                <a:latin typeface="+mn-lt"/>
                <a:ea typeface="+mn-ea"/>
                <a:cs typeface="+mn-cs"/>
              </a:rPr>
              <a:t>, O.S., Nwokedi, C.N., </a:t>
            </a:r>
            <a:r>
              <a:rPr lang="en-US" sz="1200" kern="1200" dirty="0" err="1">
                <a:solidFill>
                  <a:schemeClr val="tx1"/>
                </a:solidFill>
                <a:effectLst/>
                <a:latin typeface="+mn-lt"/>
                <a:ea typeface="+mn-ea"/>
                <a:cs typeface="+mn-cs"/>
              </a:rPr>
              <a:t>Tomoh</a:t>
            </a:r>
            <a:r>
              <a:rPr lang="en-US" sz="1200" kern="1200" dirty="0">
                <a:solidFill>
                  <a:schemeClr val="tx1"/>
                </a:solidFill>
                <a:effectLst/>
                <a:latin typeface="+mn-lt"/>
                <a:ea typeface="+mn-ea"/>
                <a:cs typeface="+mn-cs"/>
              </a:rPr>
              <a:t>, B.O., Mustapha, A.Y., Balogun, O.D., </a:t>
            </a:r>
            <a:r>
              <a:rPr lang="en-US" sz="1200" kern="1200" dirty="0" err="1">
                <a:solidFill>
                  <a:schemeClr val="tx1"/>
                </a:solidFill>
                <a:effectLst/>
                <a:latin typeface="+mn-lt"/>
                <a:ea typeface="+mn-ea"/>
                <a:cs typeface="+mn-cs"/>
              </a:rPr>
              <a:t>Forkuo</a:t>
            </a:r>
            <a:r>
              <a:rPr lang="en-US" sz="1200" kern="1200" dirty="0">
                <a:solidFill>
                  <a:schemeClr val="tx1"/>
                </a:solidFill>
                <a:effectLst/>
                <a:latin typeface="+mn-lt"/>
                <a:ea typeface="+mn-ea"/>
                <a:cs typeface="+mn-cs"/>
              </a:rPr>
              <a:t>, A.Y. and </a:t>
            </a:r>
            <a:r>
              <a:rPr lang="en-US" sz="1200" kern="1200" dirty="0" err="1">
                <a:solidFill>
                  <a:schemeClr val="tx1"/>
                </a:solidFill>
                <a:effectLst/>
                <a:latin typeface="+mn-lt"/>
                <a:ea typeface="+mn-ea"/>
                <a:cs typeface="+mn-cs"/>
              </a:rPr>
              <a:t>Iguma</a:t>
            </a:r>
            <a:r>
              <a:rPr lang="en-US" sz="1200" kern="1200" dirty="0">
                <a:solidFill>
                  <a:schemeClr val="tx1"/>
                </a:solidFill>
                <a:effectLst/>
                <a:latin typeface="+mn-lt"/>
                <a:ea typeface="+mn-ea"/>
                <a:cs typeface="+mn-cs"/>
              </a:rPr>
              <a:t>, D.R., 2024. Preventative medicine and chronic disease management: reducing healthcare costs and improving long-term public health. </a:t>
            </a:r>
            <a:r>
              <a:rPr lang="en-US" sz="1200" i="1" kern="1200" dirty="0">
                <a:solidFill>
                  <a:schemeClr val="tx1"/>
                </a:solidFill>
                <a:effectLst/>
                <a:latin typeface="+mn-lt"/>
                <a:ea typeface="+mn-ea"/>
                <a:cs typeface="+mn-cs"/>
              </a:rPr>
              <a:t>International Journal of Multidisciplinary Research and Growth Evaluation</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5</a:t>
            </a:r>
            <a:r>
              <a:rPr lang="en-US" sz="1200" kern="1200" dirty="0">
                <a:solidFill>
                  <a:schemeClr val="tx1"/>
                </a:solidFill>
                <a:effectLst/>
                <a:latin typeface="+mn-lt"/>
                <a:ea typeface="+mn-ea"/>
                <a:cs typeface="+mn-cs"/>
              </a:rPr>
              <a:t>(06), pp.1584-1600.</a:t>
            </a:r>
          </a:p>
          <a:p>
            <a:r>
              <a:rPr lang="en-US" sz="1200" kern="1200" dirty="0">
                <a:solidFill>
                  <a:schemeClr val="tx1"/>
                </a:solidFill>
                <a:effectLst/>
                <a:latin typeface="+mn-lt"/>
                <a:ea typeface="+mn-ea"/>
                <a:cs typeface="+mn-cs"/>
              </a:rPr>
              <a:t>NHS England (2022). </a:t>
            </a:r>
            <a:r>
              <a:rPr lang="en-US" sz="1200" i="1" kern="1200" dirty="0">
                <a:solidFill>
                  <a:schemeClr val="tx1"/>
                </a:solidFill>
                <a:effectLst/>
                <a:latin typeface="+mn-lt"/>
                <a:ea typeface="+mn-ea"/>
                <a:cs typeface="+mn-cs"/>
              </a:rPr>
              <a:t>NHS England» What are integrated care systems?</a:t>
            </a:r>
            <a:r>
              <a:rPr lang="en-US" sz="1200" kern="1200" dirty="0">
                <a:solidFill>
                  <a:schemeClr val="tx1"/>
                </a:solidFill>
                <a:effectLst/>
                <a:latin typeface="+mn-lt"/>
                <a:ea typeface="+mn-ea"/>
                <a:cs typeface="+mn-cs"/>
              </a:rPr>
              <a:t> [online] England.nhs.uk. Available at: </a:t>
            </a:r>
            <a:r>
              <a:rPr lang="en-US" sz="1200" u="sng" kern="1200" dirty="0">
                <a:solidFill>
                  <a:schemeClr val="tx1"/>
                </a:solidFill>
                <a:effectLst/>
                <a:latin typeface="+mn-lt"/>
                <a:ea typeface="+mn-ea"/>
                <a:cs typeface="+mn-cs"/>
                <a:hlinkClick r:id="rId17"/>
              </a:rPr>
              <a:t>https://www.england.nhs.uk/integratedcare/what-is-integrated-care/</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NHS England (2023). </a:t>
            </a:r>
            <a:r>
              <a:rPr lang="en-US" sz="1200" i="1" kern="1200" dirty="0">
                <a:solidFill>
                  <a:schemeClr val="tx1"/>
                </a:solidFill>
                <a:effectLst/>
                <a:latin typeface="+mn-lt"/>
                <a:ea typeface="+mn-ea"/>
                <a:cs typeface="+mn-cs"/>
              </a:rPr>
              <a:t>NHS England» Remote consulting</a:t>
            </a:r>
            <a:r>
              <a:rPr lang="en-US" sz="1200" kern="1200" dirty="0">
                <a:solidFill>
                  <a:schemeClr val="tx1"/>
                </a:solidFill>
                <a:effectLst/>
                <a:latin typeface="+mn-lt"/>
                <a:ea typeface="+mn-ea"/>
                <a:cs typeface="+mn-cs"/>
              </a:rPr>
              <a:t>. [online] England.nhs.uk. Available at: </a:t>
            </a:r>
            <a:r>
              <a:rPr lang="en-US" sz="1200" u="sng" kern="1200" dirty="0">
                <a:solidFill>
                  <a:schemeClr val="tx1"/>
                </a:solidFill>
                <a:effectLst/>
                <a:latin typeface="+mn-lt"/>
                <a:ea typeface="+mn-ea"/>
                <a:cs typeface="+mn-cs"/>
                <a:hlinkClick r:id="rId18"/>
              </a:rPr>
              <a:t>https://www.england.nhs.uk/long-read/remote-consulting/</a:t>
            </a:r>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OECD. (2026). </a:t>
            </a:r>
            <a:r>
              <a:rPr lang="en-US" sz="1200" i="1" kern="1200" dirty="0">
                <a:solidFill>
                  <a:schemeClr val="tx1"/>
                </a:solidFill>
                <a:effectLst/>
                <a:latin typeface="+mn-lt"/>
                <a:ea typeface="+mn-ea"/>
                <a:cs typeface="+mn-cs"/>
              </a:rPr>
              <a:t>Living with multiple chronic conditions: Does Healthcare Deliver?</a:t>
            </a:r>
            <a:r>
              <a:rPr lang="en-US" sz="1200" kern="1200" dirty="0">
                <a:solidFill>
                  <a:schemeClr val="tx1"/>
                </a:solidFill>
                <a:effectLst/>
                <a:latin typeface="+mn-lt"/>
                <a:ea typeface="+mn-ea"/>
                <a:cs typeface="+mn-cs"/>
              </a:rPr>
              <a:t> [online] Available at: </a:t>
            </a:r>
            <a:r>
              <a:rPr lang="en-US" sz="1200" u="sng" kern="1200" dirty="0">
                <a:solidFill>
                  <a:schemeClr val="tx1"/>
                </a:solidFill>
                <a:effectLst/>
                <a:latin typeface="+mn-lt"/>
                <a:ea typeface="+mn-ea"/>
                <a:cs typeface="+mn-cs"/>
                <a:hlinkClick r:id="rId19"/>
              </a:rPr>
              <a:t>https://www.oecd.org/en/publications/2025/02/does-healthcare-deliver_978507f1/full-report/living-with-multiple-chronic-conditions_0275c435.html</a:t>
            </a:r>
            <a:r>
              <a:rPr lang="en-US" sz="1200" kern="1200" dirty="0">
                <a:solidFill>
                  <a:schemeClr val="tx1"/>
                </a:solidFill>
                <a:effectLst/>
                <a:latin typeface="+mn-lt"/>
                <a:ea typeface="+mn-ea"/>
                <a:cs typeface="+mn-cs"/>
              </a:rPr>
              <a:t>  </a:t>
            </a:r>
          </a:p>
          <a:p>
            <a:r>
              <a:rPr lang="en-US" sz="1200" kern="1200" dirty="0" err="1">
                <a:solidFill>
                  <a:schemeClr val="tx1"/>
                </a:solidFill>
                <a:effectLst/>
                <a:latin typeface="+mn-lt"/>
                <a:ea typeface="+mn-ea"/>
                <a:cs typeface="+mn-cs"/>
              </a:rPr>
              <a:t>Schenell</a:t>
            </a:r>
            <a:r>
              <a:rPr lang="en-US" sz="1200" kern="1200" dirty="0">
                <a:solidFill>
                  <a:schemeClr val="tx1"/>
                </a:solidFill>
                <a:effectLst/>
                <a:latin typeface="+mn-lt"/>
                <a:ea typeface="+mn-ea"/>
                <a:cs typeface="+mn-cs"/>
              </a:rPr>
              <a:t>, R., Ozanne, A., Strang, S. and Henoch, I., 2020. To make and execute decisions throughout life: A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model that facilitates self-determination in residential care, developed through participatory research. </a:t>
            </a:r>
            <a:r>
              <a:rPr lang="en-US" sz="1200" i="1" kern="1200" dirty="0">
                <a:solidFill>
                  <a:schemeClr val="tx1"/>
                </a:solidFill>
                <a:effectLst/>
                <a:latin typeface="+mn-lt"/>
                <a:ea typeface="+mn-ea"/>
                <a:cs typeface="+mn-cs"/>
              </a:rPr>
              <a:t>Applied Nursing Research</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55</a:t>
            </a:r>
            <a:r>
              <a:rPr lang="en-US" sz="1200" kern="1200" dirty="0">
                <a:solidFill>
                  <a:schemeClr val="tx1"/>
                </a:solidFill>
                <a:effectLst/>
                <a:latin typeface="+mn-lt"/>
                <a:ea typeface="+mn-ea"/>
                <a:cs typeface="+mn-cs"/>
              </a:rPr>
              <a:t>, p.151318.</a:t>
            </a:r>
          </a:p>
          <a:p>
            <a:r>
              <a:rPr lang="en-US" sz="1200" kern="1200" dirty="0">
                <a:solidFill>
                  <a:schemeClr val="tx1"/>
                </a:solidFill>
                <a:effectLst/>
                <a:latin typeface="+mn-lt"/>
                <a:ea typeface="+mn-ea"/>
                <a:cs typeface="+mn-cs"/>
              </a:rPr>
              <a:t>Shaw, J., </a:t>
            </a:r>
            <a:r>
              <a:rPr lang="en-US" sz="1200" kern="1200" dirty="0" err="1">
                <a:solidFill>
                  <a:schemeClr val="tx1"/>
                </a:solidFill>
                <a:effectLst/>
                <a:latin typeface="+mn-lt"/>
                <a:ea typeface="+mn-ea"/>
                <a:cs typeface="+mn-cs"/>
              </a:rPr>
              <a:t>Rudzicz</a:t>
            </a:r>
            <a:r>
              <a:rPr lang="en-US" sz="1200" kern="1200" dirty="0">
                <a:solidFill>
                  <a:schemeClr val="tx1"/>
                </a:solidFill>
                <a:effectLst/>
                <a:latin typeface="+mn-lt"/>
                <a:ea typeface="+mn-ea"/>
                <a:cs typeface="+mn-cs"/>
              </a:rPr>
              <a:t>, F., Jamieson, T. and Goldfarb, A. (2019). Artificial Intelligence and the Implementation Challenge. </a:t>
            </a:r>
            <a:r>
              <a:rPr lang="en-US" sz="1200" i="1" kern="1200" dirty="0">
                <a:solidFill>
                  <a:schemeClr val="tx1"/>
                </a:solidFill>
                <a:effectLst/>
                <a:latin typeface="+mn-lt"/>
                <a:ea typeface="+mn-ea"/>
                <a:cs typeface="+mn-cs"/>
              </a:rPr>
              <a:t>Journal of Medical Internet Research</a:t>
            </a:r>
            <a:r>
              <a:rPr lang="en-US" sz="1200" kern="1200" dirty="0">
                <a:solidFill>
                  <a:schemeClr val="tx1"/>
                </a:solidFill>
                <a:effectLst/>
                <a:latin typeface="+mn-lt"/>
                <a:ea typeface="+mn-ea"/>
                <a:cs typeface="+mn-cs"/>
              </a:rPr>
              <a:t>, [online] 21(7), p.e13659. </a:t>
            </a:r>
            <a:r>
              <a:rPr lang="en-US" sz="1200" u="sng" kern="1200" dirty="0">
                <a:solidFill>
                  <a:schemeClr val="tx1"/>
                </a:solidFill>
                <a:effectLst/>
                <a:latin typeface="+mn-lt"/>
                <a:ea typeface="+mn-ea"/>
                <a:cs typeface="+mn-cs"/>
                <a:hlinkClick r:id="rId20"/>
              </a:rPr>
              <a:t>https://doi.org/10.2196/13659</a:t>
            </a:r>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Teles, S. and Ribeiro, O., 2022. Activity theory. In </a:t>
            </a:r>
            <a:r>
              <a:rPr lang="en-US" sz="1200" i="1" kern="1200" dirty="0">
                <a:solidFill>
                  <a:schemeClr val="tx1"/>
                </a:solidFill>
                <a:effectLst/>
                <a:latin typeface="+mn-lt"/>
                <a:ea typeface="+mn-ea"/>
                <a:cs typeface="+mn-cs"/>
              </a:rPr>
              <a:t>Encyclopedia of gerontology and population aging</a:t>
            </a:r>
            <a:r>
              <a:rPr lang="en-US" sz="1200" kern="1200" dirty="0">
                <a:solidFill>
                  <a:schemeClr val="tx1"/>
                </a:solidFill>
                <a:effectLst/>
                <a:latin typeface="+mn-lt"/>
                <a:ea typeface="+mn-ea"/>
                <a:cs typeface="+mn-cs"/>
              </a:rPr>
              <a:t> (pp. 36-44). Cham: Springer International Publishing.</a:t>
            </a:r>
          </a:p>
          <a:p>
            <a:r>
              <a:rPr lang="en-US" sz="1200" kern="1200" dirty="0">
                <a:solidFill>
                  <a:schemeClr val="tx1"/>
                </a:solidFill>
                <a:effectLst/>
                <a:latin typeface="+mn-lt"/>
                <a:ea typeface="+mn-ea"/>
                <a:cs typeface="+mn-cs"/>
              </a:rPr>
              <a:t>‌The Health Foundation (2023). </a:t>
            </a:r>
            <a:r>
              <a:rPr lang="en-US" sz="1200" i="1" kern="1200" dirty="0">
                <a:solidFill>
                  <a:schemeClr val="tx1"/>
                </a:solidFill>
                <a:effectLst/>
                <a:latin typeface="+mn-lt"/>
                <a:ea typeface="+mn-ea"/>
                <a:cs typeface="+mn-cs"/>
              </a:rPr>
              <a:t>Integrated care systems: what do they look like?</a:t>
            </a:r>
            <a:r>
              <a:rPr lang="en-US" sz="1200" kern="1200" dirty="0">
                <a:solidFill>
                  <a:schemeClr val="tx1"/>
                </a:solidFill>
                <a:effectLst/>
                <a:latin typeface="+mn-lt"/>
                <a:ea typeface="+mn-ea"/>
                <a:cs typeface="+mn-cs"/>
              </a:rPr>
              <a:t> [online] The Health Foundation. Available at: </a:t>
            </a:r>
            <a:r>
              <a:rPr lang="en-US" sz="1200" u="sng" kern="1200" dirty="0">
                <a:solidFill>
                  <a:schemeClr val="tx1"/>
                </a:solidFill>
                <a:effectLst/>
                <a:latin typeface="+mn-lt"/>
                <a:ea typeface="+mn-ea"/>
                <a:cs typeface="+mn-cs"/>
                <a:hlinkClick r:id="rId21"/>
              </a:rPr>
              <a:t>https://www.health.org.uk/reports-and-analysis/briefings/integrated-care-systems-what-do-they-look-like</a:t>
            </a:r>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van Diepen, C., Fors, A., Ekman, I. and Hensing, G., 2020. Association between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care and healthcare providers’ job satisfaction and work-related health: a scoping review. </a:t>
            </a:r>
            <a:r>
              <a:rPr lang="en-US" sz="1200" i="1" kern="1200" dirty="0">
                <a:solidFill>
                  <a:schemeClr val="tx1"/>
                </a:solidFill>
                <a:effectLst/>
                <a:latin typeface="+mn-lt"/>
                <a:ea typeface="+mn-ea"/>
                <a:cs typeface="+mn-cs"/>
              </a:rPr>
              <a:t>BMJ open</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10</a:t>
            </a:r>
            <a:r>
              <a:rPr lang="en-US" sz="1200" kern="1200" dirty="0">
                <a:solidFill>
                  <a:schemeClr val="tx1"/>
                </a:solidFill>
                <a:effectLst/>
                <a:latin typeface="+mn-lt"/>
                <a:ea typeface="+mn-ea"/>
                <a:cs typeface="+mn-cs"/>
              </a:rPr>
              <a:t>(12), p.e042658.</a:t>
            </a:r>
          </a:p>
          <a:p>
            <a:r>
              <a:rPr lang="en-US" sz="1200" kern="1200" dirty="0">
                <a:solidFill>
                  <a:schemeClr val="tx1"/>
                </a:solidFill>
                <a:effectLst/>
                <a:latin typeface="+mn-lt"/>
                <a:ea typeface="+mn-ea"/>
                <a:cs typeface="+mn-cs"/>
              </a:rPr>
              <a:t>‌Verma, M. and Sureka, R.K., 2024. Sociological Theories of Ageing and Their Influence on the Quality of Life of the Elderly. </a:t>
            </a:r>
            <a:r>
              <a:rPr lang="en-US" sz="1200" i="1" kern="1200" dirty="0">
                <a:solidFill>
                  <a:schemeClr val="tx1"/>
                </a:solidFill>
                <a:effectLst/>
                <a:latin typeface="+mn-lt"/>
                <a:ea typeface="+mn-ea"/>
                <a:cs typeface="+mn-cs"/>
              </a:rPr>
              <a:t>Research &amp; Review: Journal of Geriatric Nursing and Health Sciences</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6</a:t>
            </a:r>
            <a:r>
              <a:rPr lang="en-US" sz="1200" kern="1200" dirty="0">
                <a:solidFill>
                  <a:schemeClr val="tx1"/>
                </a:solidFill>
                <a:effectLst/>
                <a:latin typeface="+mn-lt"/>
                <a:ea typeface="+mn-ea"/>
                <a:cs typeface="+mn-cs"/>
              </a:rPr>
              <a:t>(1), pp.4-12.</a:t>
            </a:r>
          </a:p>
          <a:p>
            <a:r>
              <a:rPr lang="en-US" sz="1200" kern="1200" dirty="0">
                <a:solidFill>
                  <a:schemeClr val="tx1"/>
                </a:solidFill>
                <a:effectLst/>
                <a:latin typeface="+mn-lt"/>
                <a:ea typeface="+mn-ea"/>
                <a:cs typeface="+mn-cs"/>
              </a:rPr>
              <a:t>WHO (2020). item. [online] Who.int. Available at: </a:t>
            </a:r>
            <a:r>
              <a:rPr lang="en-US" sz="1200" u="sng" kern="1200" dirty="0">
                <a:solidFill>
                  <a:schemeClr val="tx1"/>
                </a:solidFill>
                <a:effectLst/>
                <a:latin typeface="+mn-lt"/>
                <a:ea typeface="+mn-ea"/>
                <a:cs typeface="+mn-cs"/>
                <a:hlinkClick r:id="rId22"/>
              </a:rPr>
              <a:t>https://www.who.int/news-room/questions-and-answers/item/healthy-ageing-and-functional-ability</a:t>
            </a:r>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WHO. (2025, October). </a:t>
            </a:r>
            <a:r>
              <a:rPr lang="en-US" sz="1200" i="1" kern="1200" dirty="0">
                <a:solidFill>
                  <a:schemeClr val="tx1"/>
                </a:solidFill>
                <a:effectLst/>
                <a:latin typeface="+mn-lt"/>
                <a:ea typeface="+mn-ea"/>
                <a:cs typeface="+mn-cs"/>
              </a:rPr>
              <a:t>Ageing and health</a:t>
            </a:r>
            <a:r>
              <a:rPr lang="en-US" sz="1200" kern="1200" dirty="0">
                <a:solidFill>
                  <a:schemeClr val="tx1"/>
                </a:solidFill>
                <a:effectLst/>
                <a:latin typeface="+mn-lt"/>
                <a:ea typeface="+mn-ea"/>
                <a:cs typeface="+mn-cs"/>
              </a:rPr>
              <a:t>. Who.int; World Health Organization: WHO. </a:t>
            </a:r>
            <a:r>
              <a:rPr lang="en-US" sz="1200" u="sng" kern="1200" dirty="0">
                <a:solidFill>
                  <a:schemeClr val="tx1"/>
                </a:solidFill>
                <a:effectLst/>
                <a:latin typeface="+mn-lt"/>
                <a:ea typeface="+mn-ea"/>
                <a:cs typeface="+mn-cs"/>
                <a:hlinkClick r:id="rId23"/>
              </a:rPr>
              <a:t>https://www.who.int/news-room/fact-sheets/detail/ageing-and-health</a:t>
            </a:r>
            <a:endParaRPr lang="en-US" sz="1200" kern="1200" dirty="0">
              <a:solidFill>
                <a:schemeClr val="tx1"/>
              </a:solidFill>
              <a:effectLst/>
              <a:latin typeface="+mn-lt"/>
              <a:ea typeface="+mn-ea"/>
              <a:cs typeface="+mn-cs"/>
            </a:endParaRPr>
          </a:p>
          <a:p>
            <a:endParaRPr lang="en-US" sz="1200" b="1"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B6A4D76E-07D1-43AD-B648-96EA2C7E5E13}" type="slidenum">
              <a:rPr lang="en-US" smtClean="0"/>
              <a:t>20</a:t>
            </a:fld>
            <a:endParaRPr lang="en-US"/>
          </a:p>
        </p:txBody>
      </p:sp>
    </p:spTree>
    <p:extLst>
      <p:ext uri="{BB962C8B-B14F-4D97-AF65-F5344CB8AC3E}">
        <p14:creationId xmlns:p14="http://schemas.microsoft.com/office/powerpoint/2010/main" val="8979787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2/25/2026</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334520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2/25/2026</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527823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2/25/2026</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396886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2/25/2026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976108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2/25/2026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162221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2/25/2026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399702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2/25/2026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350475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2/25/2026</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1316952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2/25/2026</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197422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2/25/2026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585320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2/25/2026</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429558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2/25/2026</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2422525904"/>
      </p:ext>
    </p:extLst>
  </p:cSld>
  <p:clrMap bg1="lt1" tx1="dk1" bg2="lt2" tx2="dk2" accent1="accent1" accent2="accent2" accent3="accent3" accent4="accent4" accent5="accent5" accent6="accent6" hlink="hlink" folHlink="folHlink"/>
  <p:sldLayoutIdLst>
    <p:sldLayoutId id="2147483863" r:id="rId1"/>
    <p:sldLayoutId id="2147483864" r:id="rId2"/>
    <p:sldLayoutId id="2147483865" r:id="rId3"/>
    <p:sldLayoutId id="2147483866" r:id="rId4"/>
    <p:sldLayoutId id="2147483867" r:id="rId5"/>
    <p:sldLayoutId id="2147483861" r:id="rId6"/>
    <p:sldLayoutId id="2147483857" r:id="rId7"/>
    <p:sldLayoutId id="2147483858" r:id="rId8"/>
    <p:sldLayoutId id="2147483859" r:id="rId9"/>
    <p:sldLayoutId id="2147483860" r:id="rId10"/>
    <p:sldLayoutId id="2147483862" r:id="rId11"/>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0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slideLayout" Target="../slideLayouts/slideLayout2.xml"/><Relationship Id="rId7" Type="http://schemas.openxmlformats.org/officeDocument/2006/relationships/diagramLayout" Target="../diagrams/layout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Data" Target="../diagrams/data1.xml"/><Relationship Id="rId11" Type="http://schemas.openxmlformats.org/officeDocument/2006/relationships/image" Target="../media/image2.png"/><Relationship Id="rId5" Type="http://schemas.openxmlformats.org/officeDocument/2006/relationships/image" Target="../media/image3.png"/><Relationship Id="rId10" Type="http://schemas.microsoft.com/office/2007/relationships/diagramDrawing" Target="../diagrams/drawing1.xml"/><Relationship Id="rId4" Type="http://schemas.openxmlformats.org/officeDocument/2006/relationships/notesSlide" Target="../notesSlides/notesSlide2.xml"/><Relationship Id="rId9" Type="http://schemas.openxmlformats.org/officeDocument/2006/relationships/diagramColors" Target="../diagrams/colors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Layout" Target="../diagrams/layout2.xml"/><Relationship Id="rId11" Type="http://schemas.openxmlformats.org/officeDocument/2006/relationships/image" Target="../media/image2.png"/><Relationship Id="rId5" Type="http://schemas.openxmlformats.org/officeDocument/2006/relationships/diagramData" Target="../diagrams/data2.xml"/><Relationship Id="rId10" Type="http://schemas.openxmlformats.org/officeDocument/2006/relationships/image" Target="../media/image4.png"/><Relationship Id="rId4" Type="http://schemas.openxmlformats.org/officeDocument/2006/relationships/notesSlide" Target="../notesSlides/notesSlide3.xml"/><Relationship Id="rId9" Type="http://schemas.microsoft.com/office/2007/relationships/diagramDrawing" Target="../diagrams/drawing2.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2.png"/><Relationship Id="rId4" Type="http://schemas.openxmlformats.org/officeDocument/2006/relationships/notesSlide" Target="../notesSlides/notesSlide4.xml"/><Relationship Id="rId9" Type="http://schemas.microsoft.com/office/2007/relationships/diagramDrawing" Target="../diagrams/drawing3.xml"/></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4.xml"/><Relationship Id="rId3" Type="http://schemas.openxmlformats.org/officeDocument/2006/relationships/slideLayout" Target="../slideLayouts/slideLayout2.xml"/><Relationship Id="rId7" Type="http://schemas.openxmlformats.org/officeDocument/2006/relationships/diagramLayout" Target="../diagrams/layout4.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Data" Target="../diagrams/data4.xml"/><Relationship Id="rId11" Type="http://schemas.openxmlformats.org/officeDocument/2006/relationships/image" Target="../media/image2.png"/><Relationship Id="rId5" Type="http://schemas.openxmlformats.org/officeDocument/2006/relationships/image" Target="../media/image5.png"/><Relationship Id="rId10" Type="http://schemas.microsoft.com/office/2007/relationships/diagramDrawing" Target="../diagrams/drawing4.xml"/><Relationship Id="rId4" Type="http://schemas.openxmlformats.org/officeDocument/2006/relationships/notesSlide" Target="../notesSlides/notesSlide5.xml"/><Relationship Id="rId9" Type="http://schemas.openxmlformats.org/officeDocument/2006/relationships/diagramColors" Target="../diagrams/colors4.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2.xml"/><Relationship Id="rId7" Type="http://schemas.openxmlformats.org/officeDocument/2006/relationships/diagramQuickStyle" Target="../diagrams/quickStyle5.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5.xml"/><Relationship Id="rId11" Type="http://schemas.openxmlformats.org/officeDocument/2006/relationships/image" Target="../media/image2.png"/><Relationship Id="rId5" Type="http://schemas.openxmlformats.org/officeDocument/2006/relationships/diagramData" Target="../diagrams/data5.xml"/><Relationship Id="rId10" Type="http://schemas.openxmlformats.org/officeDocument/2006/relationships/image" Target="../media/image6.jpeg"/><Relationship Id="rId4" Type="http://schemas.openxmlformats.org/officeDocument/2006/relationships/notesSlide" Target="../notesSlides/notesSlide6.xml"/><Relationship Id="rId9" Type="http://schemas.microsoft.com/office/2007/relationships/diagramDrawing" Target="../diagrams/drawing5.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slideLayout" Target="../slideLayouts/slideLayout2.xml"/><Relationship Id="rId7" Type="http://schemas.openxmlformats.org/officeDocument/2006/relationships/diagramQuickStyle" Target="../diagrams/quickStyle6.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6.xml"/><Relationship Id="rId11" Type="http://schemas.openxmlformats.org/officeDocument/2006/relationships/image" Target="../media/image2.png"/><Relationship Id="rId5" Type="http://schemas.openxmlformats.org/officeDocument/2006/relationships/diagramData" Target="../diagrams/data6.xml"/><Relationship Id="rId10" Type="http://schemas.openxmlformats.org/officeDocument/2006/relationships/image" Target="../media/image1.jpeg"/><Relationship Id="rId4" Type="http://schemas.openxmlformats.org/officeDocument/2006/relationships/notesSlide" Target="../notesSlides/notesSlide7.xml"/><Relationship Id="rId9" Type="http://schemas.microsoft.com/office/2007/relationships/diagramDrawing" Target="../diagrams/drawing6.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slideLayout" Target="../slideLayouts/slideLayout2.xml"/><Relationship Id="rId7" Type="http://schemas.openxmlformats.org/officeDocument/2006/relationships/diagramQuickStyle" Target="../diagrams/quickStyle7.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Layout" Target="../diagrams/layout7.xml"/><Relationship Id="rId5" Type="http://schemas.openxmlformats.org/officeDocument/2006/relationships/diagramData" Target="../diagrams/data7.xml"/><Relationship Id="rId10" Type="http://schemas.openxmlformats.org/officeDocument/2006/relationships/image" Target="../media/image2.png"/><Relationship Id="rId4" Type="http://schemas.openxmlformats.org/officeDocument/2006/relationships/notesSlide" Target="../notesSlides/notesSlide8.xml"/><Relationship Id="rId9" Type="http://schemas.microsoft.com/office/2007/relationships/diagramDrawing" Target="../diagrams/drawing7.xml"/></Relationships>
</file>

<file path=ppt/slides/_rels/slide9.xml.rels><?xml version="1.0" encoding="UTF-8" standalone="yes"?>
<Relationships xmlns="http://schemas.openxmlformats.org/package/2006/relationships"><Relationship Id="rId8" Type="http://schemas.openxmlformats.org/officeDocument/2006/relationships/diagramLayout" Target="../diagrams/layout8.xml"/><Relationship Id="rId3" Type="http://schemas.openxmlformats.org/officeDocument/2006/relationships/slideLayout" Target="../slideLayouts/slideLayout2.xml"/><Relationship Id="rId7" Type="http://schemas.openxmlformats.org/officeDocument/2006/relationships/diagramData" Target="../diagrams/data8.xml"/><Relationship Id="rId12" Type="http://schemas.openxmlformats.org/officeDocument/2006/relationships/image" Target="../media/image2.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8.svg"/><Relationship Id="rId11" Type="http://schemas.microsoft.com/office/2007/relationships/diagramDrawing" Target="../diagrams/drawing8.xml"/><Relationship Id="rId5" Type="http://schemas.openxmlformats.org/officeDocument/2006/relationships/image" Target="../media/image7.png"/><Relationship Id="rId10" Type="http://schemas.openxmlformats.org/officeDocument/2006/relationships/diagramColors" Target="../diagrams/colors8.xml"/><Relationship Id="rId4" Type="http://schemas.openxmlformats.org/officeDocument/2006/relationships/notesSlide" Target="../notesSlides/notesSlide9.xml"/><Relationship Id="rId9" Type="http://schemas.openxmlformats.org/officeDocument/2006/relationships/diagramQuickStyle" Target="../diagrams/quickStyle8.xml"/></Relationships>
</file>

<file path=ppt/slides/_rels/slide10.xml.rels><?xml version="1.0" encoding="UTF-8" standalone="yes"?>
<Relationships xmlns="http://schemas.openxmlformats.org/package/2006/relationships"><Relationship Id="rId8" Type="http://schemas.openxmlformats.org/officeDocument/2006/relationships/diagramQuickStyle" Target="../diagrams/quickStyle9.xml"/><Relationship Id="rId3" Type="http://schemas.openxmlformats.org/officeDocument/2006/relationships/slideLayout" Target="../slideLayouts/slideLayout2.xml"/><Relationship Id="rId7" Type="http://schemas.openxmlformats.org/officeDocument/2006/relationships/diagramLayout" Target="../diagrams/layout9.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Data" Target="../diagrams/data9.xml"/><Relationship Id="rId11" Type="http://schemas.openxmlformats.org/officeDocument/2006/relationships/image" Target="../media/image2.png"/><Relationship Id="rId5" Type="http://schemas.openxmlformats.org/officeDocument/2006/relationships/image" Target="../media/image9.png"/><Relationship Id="rId10" Type="http://schemas.microsoft.com/office/2007/relationships/diagramDrawing" Target="../diagrams/drawing9.xml"/><Relationship Id="rId4" Type="http://schemas.openxmlformats.org/officeDocument/2006/relationships/notesSlide" Target="../notesSlides/notesSlide10.xml"/><Relationship Id="rId9" Type="http://schemas.openxmlformats.org/officeDocument/2006/relationships/diagramColors" Target="../diagrams/colors9.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10.xml"/><Relationship Id="rId3" Type="http://schemas.openxmlformats.org/officeDocument/2006/relationships/slideLayout" Target="../slideLayouts/slideLayout2.xml"/><Relationship Id="rId7" Type="http://schemas.openxmlformats.org/officeDocument/2006/relationships/diagramQuickStyle" Target="../diagrams/quickStyle10.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Layout" Target="../diagrams/layout10.xml"/><Relationship Id="rId5" Type="http://schemas.openxmlformats.org/officeDocument/2006/relationships/diagramData" Target="../diagrams/data10.xml"/><Relationship Id="rId10" Type="http://schemas.openxmlformats.org/officeDocument/2006/relationships/image" Target="../media/image2.png"/><Relationship Id="rId4" Type="http://schemas.openxmlformats.org/officeDocument/2006/relationships/notesSlide" Target="../notesSlides/notesSlide11.xml"/><Relationship Id="rId9" Type="http://schemas.microsoft.com/office/2007/relationships/diagramDrawing" Target="../diagrams/drawing10.xml"/></Relationships>
</file>

<file path=ppt/slides/_rels/slide12.xml.rels><?xml version="1.0" encoding="UTF-8" standalone="yes"?>
<Relationships xmlns="http://schemas.openxmlformats.org/package/2006/relationships"><Relationship Id="rId8" Type="http://schemas.openxmlformats.org/officeDocument/2006/relationships/diagramQuickStyle" Target="../diagrams/quickStyle11.xml"/><Relationship Id="rId3" Type="http://schemas.openxmlformats.org/officeDocument/2006/relationships/slideLayout" Target="../slideLayouts/slideLayout2.xml"/><Relationship Id="rId7" Type="http://schemas.openxmlformats.org/officeDocument/2006/relationships/diagramLayout" Target="../diagrams/layout11.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Data" Target="../diagrams/data11.xml"/><Relationship Id="rId11" Type="http://schemas.openxmlformats.org/officeDocument/2006/relationships/image" Target="../media/image2.png"/><Relationship Id="rId5" Type="http://schemas.openxmlformats.org/officeDocument/2006/relationships/image" Target="../media/image10.jpeg"/><Relationship Id="rId10" Type="http://schemas.microsoft.com/office/2007/relationships/diagramDrawing" Target="../diagrams/drawing11.xml"/><Relationship Id="rId4" Type="http://schemas.openxmlformats.org/officeDocument/2006/relationships/notesSlide" Target="../notesSlides/notesSlide12.xml"/><Relationship Id="rId9" Type="http://schemas.openxmlformats.org/officeDocument/2006/relationships/diagramColors" Target="../diagrams/colors11.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12.xml"/><Relationship Id="rId3" Type="http://schemas.openxmlformats.org/officeDocument/2006/relationships/slideLayout" Target="../slideLayouts/slideLayout2.xml"/><Relationship Id="rId7" Type="http://schemas.openxmlformats.org/officeDocument/2006/relationships/diagramQuickStyle" Target="../diagrams/quickStyle1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Layout" Target="../diagrams/layout12.xml"/><Relationship Id="rId5" Type="http://schemas.openxmlformats.org/officeDocument/2006/relationships/diagramData" Target="../diagrams/data12.xml"/><Relationship Id="rId10" Type="http://schemas.openxmlformats.org/officeDocument/2006/relationships/image" Target="../media/image2.png"/><Relationship Id="rId4" Type="http://schemas.openxmlformats.org/officeDocument/2006/relationships/notesSlide" Target="../notesSlides/notesSlide13.xml"/><Relationship Id="rId9" Type="http://schemas.microsoft.com/office/2007/relationships/diagramDrawing" Target="../diagrams/drawing12.xml"/></Relationships>
</file>

<file path=ppt/slides/_rels/slide14.xml.rels><?xml version="1.0" encoding="UTF-8" standalone="yes"?>
<Relationships xmlns="http://schemas.openxmlformats.org/package/2006/relationships"><Relationship Id="rId8" Type="http://schemas.openxmlformats.org/officeDocument/2006/relationships/diagramQuickStyle" Target="../diagrams/quickStyle13.xml"/><Relationship Id="rId3" Type="http://schemas.openxmlformats.org/officeDocument/2006/relationships/slideLayout" Target="../slideLayouts/slideLayout2.xml"/><Relationship Id="rId7" Type="http://schemas.openxmlformats.org/officeDocument/2006/relationships/diagramLayout" Target="../diagrams/layout13.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Data" Target="../diagrams/data13.xml"/><Relationship Id="rId11" Type="http://schemas.openxmlformats.org/officeDocument/2006/relationships/image" Target="../media/image2.png"/><Relationship Id="rId5" Type="http://schemas.openxmlformats.org/officeDocument/2006/relationships/image" Target="../media/image19.jpeg"/><Relationship Id="rId10" Type="http://schemas.microsoft.com/office/2007/relationships/diagramDrawing" Target="../diagrams/drawing13.xml"/><Relationship Id="rId4" Type="http://schemas.openxmlformats.org/officeDocument/2006/relationships/notesSlide" Target="../notesSlides/notesSlide14.xml"/><Relationship Id="rId9" Type="http://schemas.openxmlformats.org/officeDocument/2006/relationships/diagramColors" Target="../diagrams/colors13.xml"/></Relationships>
</file>

<file path=ppt/slides/_rels/slide15.xml.rels><?xml version="1.0" encoding="UTF-8" standalone="yes"?>
<Relationships xmlns="http://schemas.openxmlformats.org/package/2006/relationships"><Relationship Id="rId8" Type="http://schemas.openxmlformats.org/officeDocument/2006/relationships/diagramQuickStyle" Target="../diagrams/quickStyle14.xml"/><Relationship Id="rId3" Type="http://schemas.openxmlformats.org/officeDocument/2006/relationships/slideLayout" Target="../slideLayouts/slideLayout2.xml"/><Relationship Id="rId7" Type="http://schemas.openxmlformats.org/officeDocument/2006/relationships/diagramLayout" Target="../diagrams/layout14.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Data" Target="../diagrams/data14.xml"/><Relationship Id="rId11" Type="http://schemas.openxmlformats.org/officeDocument/2006/relationships/image" Target="../media/image2.png"/><Relationship Id="rId5" Type="http://schemas.openxmlformats.org/officeDocument/2006/relationships/image" Target="../media/image20.png"/><Relationship Id="rId10" Type="http://schemas.microsoft.com/office/2007/relationships/diagramDrawing" Target="../diagrams/drawing14.xml"/><Relationship Id="rId4" Type="http://schemas.openxmlformats.org/officeDocument/2006/relationships/notesSlide" Target="../notesSlides/notesSlide15.xml"/><Relationship Id="rId9" Type="http://schemas.openxmlformats.org/officeDocument/2006/relationships/diagramColors" Target="../diagrams/colors14.xml"/></Relationships>
</file>

<file path=ppt/slides/_rels/slide16.xml.rels><?xml version="1.0" encoding="UTF-8" standalone="yes"?>
<Relationships xmlns="http://schemas.openxmlformats.org/package/2006/relationships"><Relationship Id="rId8" Type="http://schemas.openxmlformats.org/officeDocument/2006/relationships/diagramColors" Target="../diagrams/colors15.xml"/><Relationship Id="rId3" Type="http://schemas.openxmlformats.org/officeDocument/2006/relationships/slideLayout" Target="../slideLayouts/slideLayout2.xml"/><Relationship Id="rId7" Type="http://schemas.openxmlformats.org/officeDocument/2006/relationships/diagramQuickStyle" Target="../diagrams/quickStyle15.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diagramLayout" Target="../diagrams/layout15.xml"/><Relationship Id="rId5" Type="http://schemas.openxmlformats.org/officeDocument/2006/relationships/diagramData" Target="../diagrams/data15.xml"/><Relationship Id="rId10" Type="http://schemas.openxmlformats.org/officeDocument/2006/relationships/image" Target="../media/image2.png"/><Relationship Id="rId4" Type="http://schemas.openxmlformats.org/officeDocument/2006/relationships/notesSlide" Target="../notesSlides/notesSlide16.xml"/><Relationship Id="rId9" Type="http://schemas.microsoft.com/office/2007/relationships/diagramDrawing" Target="../diagrams/drawing15.xml"/></Relationships>
</file>

<file path=ppt/slides/_rels/slide17.xml.rels><?xml version="1.0" encoding="UTF-8" standalone="yes"?>
<Relationships xmlns="http://schemas.openxmlformats.org/package/2006/relationships"><Relationship Id="rId8" Type="http://schemas.openxmlformats.org/officeDocument/2006/relationships/diagramColors" Target="../diagrams/colors16.xml"/><Relationship Id="rId3" Type="http://schemas.openxmlformats.org/officeDocument/2006/relationships/slideLayout" Target="../slideLayouts/slideLayout2.xml"/><Relationship Id="rId7" Type="http://schemas.openxmlformats.org/officeDocument/2006/relationships/diagramQuickStyle" Target="../diagrams/quickStyle16.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diagramLayout" Target="../diagrams/layout16.xml"/><Relationship Id="rId5" Type="http://schemas.openxmlformats.org/officeDocument/2006/relationships/diagramData" Target="../diagrams/data16.xml"/><Relationship Id="rId10" Type="http://schemas.openxmlformats.org/officeDocument/2006/relationships/image" Target="../media/image2.png"/><Relationship Id="rId4" Type="http://schemas.openxmlformats.org/officeDocument/2006/relationships/notesSlide" Target="../notesSlides/notesSlide17.xml"/><Relationship Id="rId9" Type="http://schemas.microsoft.com/office/2007/relationships/diagramDrawing" Target="../diagrams/drawing16.xml"/></Relationships>
</file>

<file path=ppt/slides/_rels/slide18.xml.rels><?xml version="1.0" encoding="UTF-8" standalone="yes"?>
<Relationships xmlns="http://schemas.openxmlformats.org/package/2006/relationships"><Relationship Id="rId8" Type="http://schemas.openxmlformats.org/officeDocument/2006/relationships/diagramQuickStyle" Target="../diagrams/quickStyle17.xml"/><Relationship Id="rId3" Type="http://schemas.openxmlformats.org/officeDocument/2006/relationships/slideLayout" Target="../slideLayouts/slideLayout2.xml"/><Relationship Id="rId7" Type="http://schemas.openxmlformats.org/officeDocument/2006/relationships/diagramLayout" Target="../diagrams/layout17.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diagramData" Target="../diagrams/data17.xml"/><Relationship Id="rId11" Type="http://schemas.openxmlformats.org/officeDocument/2006/relationships/image" Target="../media/image2.png"/><Relationship Id="rId5" Type="http://schemas.openxmlformats.org/officeDocument/2006/relationships/image" Target="../media/image27.jpeg"/><Relationship Id="rId10" Type="http://schemas.microsoft.com/office/2007/relationships/diagramDrawing" Target="../diagrams/drawing17.xml"/><Relationship Id="rId4" Type="http://schemas.openxmlformats.org/officeDocument/2006/relationships/notesSlide" Target="../notesSlides/notesSlide18.xml"/><Relationship Id="rId9" Type="http://schemas.openxmlformats.org/officeDocument/2006/relationships/diagramColors" Target="../diagrams/colors17.xml"/></Relationships>
</file>

<file path=ppt/slides/_rels/slide19.xml.rels><?xml version="1.0" encoding="UTF-8" standalone="yes"?>
<Relationships xmlns="http://schemas.openxmlformats.org/package/2006/relationships"><Relationship Id="rId8" Type="http://schemas.openxmlformats.org/officeDocument/2006/relationships/diagramColors" Target="../diagrams/colors18.xml"/><Relationship Id="rId3" Type="http://schemas.openxmlformats.org/officeDocument/2006/relationships/slideLayout" Target="../slideLayouts/slideLayout2.xml"/><Relationship Id="rId7" Type="http://schemas.openxmlformats.org/officeDocument/2006/relationships/diagramQuickStyle" Target="../diagrams/quickStyle18.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diagramLayout" Target="../diagrams/layout18.xml"/><Relationship Id="rId5" Type="http://schemas.openxmlformats.org/officeDocument/2006/relationships/diagramData" Target="../diagrams/data18.xml"/><Relationship Id="rId10" Type="http://schemas.openxmlformats.org/officeDocument/2006/relationships/image" Target="../media/image2.png"/><Relationship Id="rId4" Type="http://schemas.openxmlformats.org/officeDocument/2006/relationships/notesSlide" Target="../notesSlides/notesSlide19.xml"/><Relationship Id="rId9" Type="http://schemas.microsoft.com/office/2007/relationships/diagramDrawing" Target="../diagrams/drawing18.xml"/></Relationships>
</file>

<file path=ppt/slides/_rels/slide20.xml.rels><?xml version="1.0" encoding="UTF-8" standalone="yes"?>
<Relationships xmlns="http://schemas.openxmlformats.org/package/2006/relationships"><Relationship Id="rId8" Type="http://schemas.openxmlformats.org/officeDocument/2006/relationships/hyperlink" Target="https://ageing-better.org.uk/our-ageing-population-state-ageing-2023-4" TargetMode="External"/><Relationship Id="rId13" Type="http://schemas.openxmlformats.org/officeDocument/2006/relationships/hyperlink" Target="https://www.health.org.uk/reports-and-analysis/briefings/integrated-care-systems-what-do-they-look-like" TargetMode="External"/><Relationship Id="rId3" Type="http://schemas.openxmlformats.org/officeDocument/2006/relationships/hyperlink" Target="https://www.ageuk.org.uk/siteassets/documents/reports-and-publications/later_life_uk_factsheet.pdf" TargetMode="External"/><Relationship Id="rId7" Type="http://schemas.openxmlformats.org/officeDocument/2006/relationships/hyperlink" Target="https://www.carersfirst.org.uk/news-and-stories/unpaid-carers-face-financial-hardships/" TargetMode="External"/><Relationship Id="rId12" Type="http://schemas.openxmlformats.org/officeDocument/2006/relationships/hyperlink" Target="https://www.oecd.org/en/publications/2025/02/does-healthcare-deliver_978507f1/full-report/living-with-multiple-chronic-conditions_0275c435.html"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hyperlink" Target="https://www.cqc.org.uk/sites/default/files/2023-10/20231020_stateofcare2223_print.pdf" TargetMode="External"/><Relationship Id="rId11" Type="http://schemas.openxmlformats.org/officeDocument/2006/relationships/hyperlink" Target="https://www.england.nhs.uk/long-read/remote-consulting/" TargetMode="External"/><Relationship Id="rId5" Type="http://schemas.openxmlformats.org/officeDocument/2006/relationships/hyperlink" Target="https://doi.org/10.1186/s12913-018-3161-3" TargetMode="External"/><Relationship Id="rId10" Type="http://schemas.openxmlformats.org/officeDocument/2006/relationships/hyperlink" Target="https://www.england.nhs.uk/integratedcare/what-is-integrated-care/" TargetMode="External"/><Relationship Id="rId4" Type="http://schemas.openxmlformats.org/officeDocument/2006/relationships/hyperlink" Target="https://doi.org/10.1136/bmj.l84" TargetMode="External"/><Relationship Id="rId9" Type="http://schemas.openxmlformats.org/officeDocument/2006/relationships/hyperlink" Target="https://www.coherentmarketinsights.com/industry-reports/elderly-care-market" TargetMode="External"/><Relationship Id="rId14" Type="http://schemas.openxmlformats.org/officeDocument/2006/relationships/hyperlink" Target="https://www.who.int/news-room/fact-sheets/detail/ageing-and-heal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2" name="Rectangle 41">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3" name="Rectangle 42">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useBgFill="1">
        <p:nvSpPr>
          <p:cNvPr id="44" name="Rectangle 43">
            <a:extLst>
              <a:ext uri="{FF2B5EF4-FFF2-40B4-BE49-F238E27FC236}">
                <a16:creationId xmlns:a16="http://schemas.microsoft.com/office/drawing/2014/main" id="{B8DD2392-397B-48BF-BEFA-EA1FB881CA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wo people holding each other's hands">
            <a:extLst>
              <a:ext uri="{FF2B5EF4-FFF2-40B4-BE49-F238E27FC236}">
                <a16:creationId xmlns:a16="http://schemas.microsoft.com/office/drawing/2014/main" id="{2713C7C3-70E9-1D2F-7AAD-8C29E5198E59}"/>
              </a:ext>
            </a:extLst>
          </p:cNvPr>
          <p:cNvPicPr>
            <a:picLocks noChangeAspect="1"/>
          </p:cNvPicPr>
          <p:nvPr/>
        </p:nvPicPr>
        <p:blipFill>
          <a:blip r:embed="rId5">
            <a:alphaModFix amt="40000"/>
          </a:blip>
          <a:srcRect t="7865" b="7865"/>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7B291429-F60C-9CEE-830B-AF92029553FD}"/>
              </a:ext>
            </a:extLst>
          </p:cNvPr>
          <p:cNvSpPr>
            <a:spLocks noGrp="1"/>
          </p:cNvSpPr>
          <p:nvPr>
            <p:ph type="ctrTitle"/>
          </p:nvPr>
        </p:nvSpPr>
        <p:spPr>
          <a:xfrm>
            <a:off x="905560" y="1535440"/>
            <a:ext cx="10144260" cy="2277018"/>
          </a:xfrm>
        </p:spPr>
        <p:txBody>
          <a:bodyPr vert="horz" lIns="91440" tIns="45720" rIns="91440" bIns="45720" rtlCol="0" anchor="b">
            <a:normAutofit/>
          </a:bodyPr>
          <a:lstStyle/>
          <a:p>
            <a:pPr algn="ctr"/>
            <a:r>
              <a:rPr lang="en-US" sz="4400" b="1" i="1" kern="1200" cap="all" spc="100" baseline="0" dirty="0">
                <a:solidFill>
                  <a:schemeClr val="tx1"/>
                </a:solidFill>
                <a:latin typeface="+mj-lt"/>
                <a:ea typeface="+mj-ea"/>
                <a:cs typeface="+mj-cs"/>
              </a:rPr>
              <a:t>Evaluating the Care and Support Needs of Older People in the UK</a:t>
            </a:r>
          </a:p>
        </p:txBody>
      </p:sp>
      <p:sp>
        <p:nvSpPr>
          <p:cNvPr id="3" name="Subtitle 2">
            <a:extLst>
              <a:ext uri="{FF2B5EF4-FFF2-40B4-BE49-F238E27FC236}">
                <a16:creationId xmlns:a16="http://schemas.microsoft.com/office/drawing/2014/main" id="{C645FBAF-903D-590F-9360-5E6FF33F2FEB}"/>
              </a:ext>
            </a:extLst>
          </p:cNvPr>
          <p:cNvSpPr>
            <a:spLocks noGrp="1"/>
          </p:cNvSpPr>
          <p:nvPr>
            <p:ph type="subTitle" idx="1"/>
          </p:nvPr>
        </p:nvSpPr>
        <p:spPr>
          <a:xfrm>
            <a:off x="788218" y="4341710"/>
            <a:ext cx="10261602" cy="1877455"/>
          </a:xfrm>
        </p:spPr>
        <p:txBody>
          <a:bodyPr vert="horz" lIns="91440" tIns="45720" rIns="91440" bIns="45720" rtlCol="0" anchor="ctr">
            <a:normAutofit fontScale="77500" lnSpcReduction="20000"/>
          </a:bodyPr>
          <a:lstStyle/>
          <a:p>
            <a:pPr marL="182880" indent="-228600" algn="ctr">
              <a:buFont typeface="Wingdings 2" panose="05020102010507070707" pitchFamily="18" charset="2"/>
              <a:buChar char=""/>
            </a:pPr>
            <a:r>
              <a:rPr lang="en-US" cap="none" dirty="0">
                <a:solidFill>
                  <a:schemeClr val="tx1">
                    <a:lumMod val="75000"/>
                    <a:lumOff val="25000"/>
                  </a:schemeClr>
                </a:solidFill>
              </a:rPr>
              <a:t>A Critical Analysis Of Policy, Practice and Innovation</a:t>
            </a:r>
          </a:p>
          <a:p>
            <a:pPr marL="182880" indent="-228600" algn="ctr">
              <a:buFont typeface="Wingdings 2" panose="05020102010507070707" pitchFamily="18" charset="2"/>
              <a:buChar char=""/>
            </a:pPr>
            <a:r>
              <a:rPr lang="en-US" cap="none" dirty="0">
                <a:solidFill>
                  <a:schemeClr val="tx1">
                    <a:lumMod val="75000"/>
                    <a:lumOff val="25000"/>
                  </a:schemeClr>
                </a:solidFill>
              </a:rPr>
              <a:t>Module: BMHP6027 – Empowering The Older Person</a:t>
            </a:r>
          </a:p>
          <a:p>
            <a:pPr marL="182880" indent="-228600" algn="ctr">
              <a:buFont typeface="Wingdings 2" panose="05020102010507070707" pitchFamily="18" charset="2"/>
              <a:buChar char=""/>
            </a:pPr>
            <a:r>
              <a:rPr lang="en-US" cap="none" dirty="0">
                <a:solidFill>
                  <a:schemeClr val="tx1">
                    <a:lumMod val="75000"/>
                    <a:lumOff val="25000"/>
                  </a:schemeClr>
                </a:solidFill>
              </a:rPr>
              <a:t>Individual Presentation (Component 1)</a:t>
            </a:r>
          </a:p>
          <a:p>
            <a:pPr marL="182880" indent="-228600" algn="ctr">
              <a:buFont typeface="Wingdings 2" panose="05020102010507070707" pitchFamily="18" charset="2"/>
              <a:buChar char=""/>
            </a:pPr>
            <a:r>
              <a:rPr lang="en-US" cap="none" dirty="0">
                <a:solidFill>
                  <a:schemeClr val="tx1">
                    <a:lumMod val="75000"/>
                    <a:lumOff val="25000"/>
                  </a:schemeClr>
                </a:solidFill>
              </a:rPr>
              <a:t>Student Name – Shafeena Hussain Mushtaq</a:t>
            </a:r>
          </a:p>
          <a:p>
            <a:pPr marL="182880" indent="-228600" algn="ctr">
              <a:buFont typeface="Wingdings 2" panose="05020102010507070707" pitchFamily="18" charset="2"/>
              <a:buChar char=""/>
            </a:pPr>
            <a:r>
              <a:rPr lang="en-US" cap="none" dirty="0">
                <a:solidFill>
                  <a:schemeClr val="tx1">
                    <a:lumMod val="75000"/>
                    <a:lumOff val="25000"/>
                  </a:schemeClr>
                </a:solidFill>
              </a:rPr>
              <a:t>Student ID - 2314453</a:t>
            </a:r>
          </a:p>
          <a:p>
            <a:pPr marL="182880" indent="-228600" algn="ctr">
              <a:buFont typeface="Wingdings 2" panose="05020102010507070707" pitchFamily="18" charset="2"/>
              <a:buChar char=""/>
            </a:pPr>
            <a:r>
              <a:rPr lang="en-US" cap="none" dirty="0">
                <a:solidFill>
                  <a:schemeClr val="tx1">
                    <a:lumMod val="75000"/>
                    <a:lumOff val="25000"/>
                  </a:schemeClr>
                </a:solidFill>
              </a:rPr>
              <a:t>Lecturer Name – </a:t>
            </a:r>
            <a:r>
              <a:rPr lang="en-US" cap="none" dirty="0" err="1">
                <a:solidFill>
                  <a:schemeClr val="tx1">
                    <a:lumMod val="75000"/>
                    <a:lumOff val="25000"/>
                  </a:schemeClr>
                </a:solidFill>
              </a:rPr>
              <a:t>kennedy</a:t>
            </a:r>
            <a:r>
              <a:rPr lang="en-US" cap="none" dirty="0">
                <a:solidFill>
                  <a:schemeClr val="tx1">
                    <a:lumMod val="75000"/>
                    <a:lumOff val="25000"/>
                  </a:schemeClr>
                </a:solidFill>
              </a:rPr>
              <a:t> </a:t>
            </a:r>
            <a:r>
              <a:rPr lang="en-US" cap="none" dirty="0" err="1">
                <a:solidFill>
                  <a:schemeClr val="tx1">
                    <a:lumMod val="75000"/>
                    <a:lumOff val="25000"/>
                  </a:schemeClr>
                </a:solidFill>
              </a:rPr>
              <a:t>Obohwemu</a:t>
            </a:r>
            <a:endParaRPr lang="en-US" cap="none" dirty="0">
              <a:solidFill>
                <a:schemeClr val="tx1">
                  <a:lumMod val="75000"/>
                  <a:lumOff val="25000"/>
                </a:schemeClr>
              </a:solidFill>
            </a:endParaRPr>
          </a:p>
          <a:p>
            <a:pPr marL="182880" indent="-228600" algn="ctr">
              <a:buFont typeface="Wingdings 2" panose="05020102010507070707" pitchFamily="18" charset="2"/>
              <a:buChar char=""/>
            </a:pPr>
            <a:r>
              <a:rPr lang="en-US" cap="none" dirty="0">
                <a:solidFill>
                  <a:schemeClr val="tx1">
                    <a:lumMod val="75000"/>
                    <a:lumOff val="25000"/>
                  </a:schemeClr>
                </a:solidFill>
              </a:rPr>
              <a:t>Submission Date – 01/03/2026</a:t>
            </a:r>
          </a:p>
        </p:txBody>
      </p:sp>
      <p:pic>
        <p:nvPicPr>
          <p:cNvPr id="18" name="Audio 17">
            <a:hlinkClick r:id="" action="ppaction://media"/>
            <a:extLst>
              <a:ext uri="{FF2B5EF4-FFF2-40B4-BE49-F238E27FC236}">
                <a16:creationId xmlns:a16="http://schemas.microsoft.com/office/drawing/2014/main" id="{D3CDB5DA-3492-1284-C846-538C65FC679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4058573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3359"/>
    </mc:Choice>
    <mc:Fallback>
      <p:transition spd="slow" advTm="133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DF5DC-05D5-F19D-89B0-517C57B4B9F9}"/>
              </a:ext>
            </a:extLst>
          </p:cNvPr>
          <p:cNvSpPr>
            <a:spLocks noGrp="1"/>
          </p:cNvSpPr>
          <p:nvPr>
            <p:ph type="title"/>
          </p:nvPr>
        </p:nvSpPr>
        <p:spPr>
          <a:xfrm>
            <a:off x="581191" y="640080"/>
            <a:ext cx="11029616" cy="929640"/>
          </a:xfrm>
        </p:spPr>
        <p:txBody>
          <a:bodyPr>
            <a:normAutofit/>
          </a:bodyPr>
          <a:lstStyle/>
          <a:p>
            <a:pPr algn="ctr"/>
            <a:r>
              <a:rPr lang="en-US" sz="3600" dirty="0"/>
              <a:t>Introduction</a:t>
            </a:r>
          </a:p>
        </p:txBody>
      </p:sp>
      <p:sp>
        <p:nvSpPr>
          <p:cNvPr id="1058" name="Rectangle 1057">
            <a:extLst>
              <a:ext uri="{FF2B5EF4-FFF2-40B4-BE49-F238E27FC236}">
                <a16:creationId xmlns:a16="http://schemas.microsoft.com/office/drawing/2014/main" id="{7A4CA679-3546-4E14-8FB8-F57168C37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59" name="Rectangle 1058">
            <a:extLst>
              <a:ext uri="{FF2B5EF4-FFF2-40B4-BE49-F238E27FC236}">
                <a16:creationId xmlns:a16="http://schemas.microsoft.com/office/drawing/2014/main" id="{44D16E90-7C64-4C04-A50A-B866A1A92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60" name="Rectangle 1059">
            <a:extLst>
              <a:ext uri="{FF2B5EF4-FFF2-40B4-BE49-F238E27FC236}">
                <a16:creationId xmlns:a16="http://schemas.microsoft.com/office/drawing/2014/main" id="{DBE4DD59-5AA2-46C6-B6A8-9B4C62D19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61" name="Rectangle 1060">
            <a:extLst>
              <a:ext uri="{FF2B5EF4-FFF2-40B4-BE49-F238E27FC236}">
                <a16:creationId xmlns:a16="http://schemas.microsoft.com/office/drawing/2014/main" id="{160CE81C-67DC-489E-BFFB-877C80B85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rgbClr val="FFFFFF">
              <a:alpha val="80000"/>
            </a:srgbClr>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Five healthcare solutions to meet the needs of an aging society | Skills  for Health">
            <a:extLst>
              <a:ext uri="{FF2B5EF4-FFF2-40B4-BE49-F238E27FC236}">
                <a16:creationId xmlns:a16="http://schemas.microsoft.com/office/drawing/2014/main" id="{D904D799-05A8-3CC4-6F97-FFEA13B67BC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2613" r="20494" b="1"/>
          <a:stretch>
            <a:fillRect/>
          </a:stretch>
        </p:blipFill>
        <p:spPr bwMode="auto">
          <a:xfrm>
            <a:off x="581191" y="2322648"/>
            <a:ext cx="5083451" cy="371870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039" name="Content Placeholder 2">
            <a:extLst>
              <a:ext uri="{FF2B5EF4-FFF2-40B4-BE49-F238E27FC236}">
                <a16:creationId xmlns:a16="http://schemas.microsoft.com/office/drawing/2014/main" id="{F2865DD1-4214-D225-8B68-75A10CA054C9}"/>
              </a:ext>
            </a:extLst>
          </p:cNvPr>
          <p:cNvGraphicFramePr>
            <a:graphicFrameLocks noGrp="1"/>
          </p:cNvGraphicFramePr>
          <p:nvPr>
            <p:ph idx="1"/>
            <p:extLst>
              <p:ext uri="{D42A27DB-BD31-4B8C-83A1-F6EECF244321}">
                <p14:modId xmlns:p14="http://schemas.microsoft.com/office/powerpoint/2010/main" val="1443456534"/>
              </p:ext>
            </p:extLst>
          </p:nvPr>
        </p:nvGraphicFramePr>
        <p:xfrm>
          <a:off x="6016030" y="2159160"/>
          <a:ext cx="5848672" cy="404568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4" name="TextBox 3">
            <a:extLst>
              <a:ext uri="{FF2B5EF4-FFF2-40B4-BE49-F238E27FC236}">
                <a16:creationId xmlns:a16="http://schemas.microsoft.com/office/drawing/2014/main" id="{821BC5CC-4191-CE9D-450D-37716CCADABF}"/>
              </a:ext>
            </a:extLst>
          </p:cNvPr>
          <p:cNvSpPr txBox="1"/>
          <p:nvPr/>
        </p:nvSpPr>
        <p:spPr>
          <a:xfrm>
            <a:off x="1333359" y="6368331"/>
            <a:ext cx="3579114" cy="369332"/>
          </a:xfrm>
          <a:prstGeom prst="rect">
            <a:avLst/>
          </a:prstGeom>
          <a:noFill/>
        </p:spPr>
        <p:txBody>
          <a:bodyPr wrap="square">
            <a:spAutoFit/>
          </a:bodyPr>
          <a:lstStyle/>
          <a:p>
            <a:r>
              <a:rPr lang="en-US" i="0" dirty="0">
                <a:solidFill>
                  <a:srgbClr val="000000"/>
                </a:solidFill>
                <a:effectLst/>
                <a:latin typeface="Times New Roman" panose="02020603050405020304" pitchFamily="18" charset="0"/>
              </a:rPr>
              <a:t>Source: (Hospice Care Dallas, 2025)</a:t>
            </a:r>
            <a:endParaRPr lang="en-US" dirty="0"/>
          </a:p>
        </p:txBody>
      </p:sp>
      <p:pic>
        <p:nvPicPr>
          <p:cNvPr id="23" name="Audio 22">
            <a:hlinkClick r:id="" action="ppaction://media"/>
            <a:extLst>
              <a:ext uri="{FF2B5EF4-FFF2-40B4-BE49-F238E27FC236}">
                <a16:creationId xmlns:a16="http://schemas.microsoft.com/office/drawing/2014/main" id="{67197AC2-5D24-537F-FEFF-8173296C5283}"/>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36761662"/>
      </p:ext>
    </p:extLst>
  </p:cSld>
  <p:clrMapOvr>
    <a:masterClrMapping/>
  </p:clrMapOvr>
  <mc:AlternateContent xmlns:mc="http://schemas.openxmlformats.org/markup-compatibility/2006">
    <mc:Choice xmlns:p14="http://schemas.microsoft.com/office/powerpoint/2010/main" Requires="p14">
      <p:transition spd="slow" p14:dur="2000" advTm="37914"/>
    </mc:Choice>
    <mc:Fallback>
      <p:transition spd="slow" advTm="379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81" name="Rectangle 2080">
            <a:extLst>
              <a:ext uri="{FF2B5EF4-FFF2-40B4-BE49-F238E27FC236}">
                <a16:creationId xmlns:a16="http://schemas.microsoft.com/office/drawing/2014/main" id="{064D2207-AA67-DAD1-D42E-7A07328CA8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220460E4-495E-70C0-DB60-04C2CD9FED9A}"/>
              </a:ext>
            </a:extLst>
          </p:cNvPr>
          <p:cNvSpPr>
            <a:spLocks noGrp="1"/>
          </p:cNvSpPr>
          <p:nvPr>
            <p:ph type="title"/>
          </p:nvPr>
        </p:nvSpPr>
        <p:spPr>
          <a:xfrm>
            <a:off x="585215" y="704088"/>
            <a:ext cx="11160251" cy="835151"/>
          </a:xfrm>
        </p:spPr>
        <p:txBody>
          <a:bodyPr anchor="t">
            <a:normAutofit/>
          </a:bodyPr>
          <a:lstStyle/>
          <a:p>
            <a:pPr algn="ctr">
              <a:lnSpc>
                <a:spcPct val="90000"/>
              </a:lnSpc>
            </a:pPr>
            <a:r>
              <a:rPr lang="en-US" sz="3600" dirty="0"/>
              <a:t>The Ageing Population: Setting the Scene</a:t>
            </a:r>
          </a:p>
        </p:txBody>
      </p:sp>
      <p:graphicFrame>
        <p:nvGraphicFramePr>
          <p:cNvPr id="6" name="Content Placeholder 5">
            <a:extLst>
              <a:ext uri="{FF2B5EF4-FFF2-40B4-BE49-F238E27FC236}">
                <a16:creationId xmlns:a16="http://schemas.microsoft.com/office/drawing/2014/main" id="{DD2A2EBE-A35A-9139-BD28-371B03E844AA}"/>
              </a:ext>
            </a:extLst>
          </p:cNvPr>
          <p:cNvGraphicFramePr>
            <a:graphicFrameLocks noGrp="1"/>
          </p:cNvGraphicFramePr>
          <p:nvPr>
            <p:ph idx="1"/>
            <p:extLst>
              <p:ext uri="{D42A27DB-BD31-4B8C-83A1-F6EECF244321}">
                <p14:modId xmlns:p14="http://schemas.microsoft.com/office/powerpoint/2010/main" val="3902465649"/>
              </p:ext>
            </p:extLst>
          </p:nvPr>
        </p:nvGraphicFramePr>
        <p:xfrm>
          <a:off x="585215" y="1691131"/>
          <a:ext cx="6855506" cy="446278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2083" name="Rectangle 2082">
            <a:extLst>
              <a:ext uri="{FF2B5EF4-FFF2-40B4-BE49-F238E27FC236}">
                <a16:creationId xmlns:a16="http://schemas.microsoft.com/office/drawing/2014/main" id="{BE047182-D574-4420-02BD-B15749636F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85" name="Rectangle 2084">
            <a:extLst>
              <a:ext uri="{FF2B5EF4-FFF2-40B4-BE49-F238E27FC236}">
                <a16:creationId xmlns:a16="http://schemas.microsoft.com/office/drawing/2014/main" id="{70F9EDA4-AE82-51D4-9890-D3FD6D2AF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87" name="Rectangle 2086">
            <a:extLst>
              <a:ext uri="{FF2B5EF4-FFF2-40B4-BE49-F238E27FC236}">
                <a16:creationId xmlns:a16="http://schemas.microsoft.com/office/drawing/2014/main" id="{6832D855-C8B5-8666-2EF6-1D436A827A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8" name="Picture 7">
            <a:extLst>
              <a:ext uri="{FF2B5EF4-FFF2-40B4-BE49-F238E27FC236}">
                <a16:creationId xmlns:a16="http://schemas.microsoft.com/office/drawing/2014/main" id="{61CF9C41-91C5-44FF-14AC-4702EE45A73D}"/>
              </a:ext>
            </a:extLst>
          </p:cNvPr>
          <p:cNvPicPr>
            <a:picLocks noChangeAspect="1"/>
          </p:cNvPicPr>
          <p:nvPr/>
        </p:nvPicPr>
        <p:blipFill>
          <a:blip r:embed="rId10"/>
          <a:stretch>
            <a:fillRect/>
          </a:stretch>
        </p:blipFill>
        <p:spPr>
          <a:xfrm>
            <a:off x="7680960" y="2251773"/>
            <a:ext cx="4270799" cy="2906651"/>
          </a:xfrm>
          <a:prstGeom prst="rect">
            <a:avLst/>
          </a:prstGeom>
        </p:spPr>
      </p:pic>
      <p:sp>
        <p:nvSpPr>
          <p:cNvPr id="7" name="TextBox 6">
            <a:extLst>
              <a:ext uri="{FF2B5EF4-FFF2-40B4-BE49-F238E27FC236}">
                <a16:creationId xmlns:a16="http://schemas.microsoft.com/office/drawing/2014/main" id="{269695A1-5272-C070-70E0-4C28E6FE6703}"/>
              </a:ext>
            </a:extLst>
          </p:cNvPr>
          <p:cNvSpPr txBox="1"/>
          <p:nvPr/>
        </p:nvSpPr>
        <p:spPr>
          <a:xfrm>
            <a:off x="8490423" y="5501626"/>
            <a:ext cx="2834069" cy="369332"/>
          </a:xfrm>
          <a:prstGeom prst="rect">
            <a:avLst/>
          </a:prstGeom>
          <a:noFill/>
        </p:spPr>
        <p:txBody>
          <a:bodyPr wrap="square">
            <a:spAutoFit/>
          </a:bodyPr>
          <a:lstStyle/>
          <a:p>
            <a:pPr algn="ctr"/>
            <a:r>
              <a:rPr lang="en-US" dirty="0"/>
              <a:t>Source: (EHL Faculty, 2022)</a:t>
            </a:r>
            <a:endParaRPr lang="en-US" b="1" dirty="0"/>
          </a:p>
        </p:txBody>
      </p:sp>
      <p:pic>
        <p:nvPicPr>
          <p:cNvPr id="27" name="Audio 26">
            <a:hlinkClick r:id="" action="ppaction://media"/>
            <a:extLst>
              <a:ext uri="{FF2B5EF4-FFF2-40B4-BE49-F238E27FC236}">
                <a16:creationId xmlns:a16="http://schemas.microsoft.com/office/drawing/2014/main" id="{84FCB577-66A6-8F2C-3AA7-A71CCD2DDB49}"/>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99298712"/>
      </p:ext>
    </p:extLst>
  </p:cSld>
  <p:clrMapOvr>
    <a:masterClrMapping/>
  </p:clrMapOvr>
  <mc:AlternateContent xmlns:mc="http://schemas.openxmlformats.org/markup-compatibility/2006">
    <mc:Choice xmlns:p14="http://schemas.microsoft.com/office/powerpoint/2010/main" Requires="p14">
      <p:transition spd="slow" p14:dur="2000" advTm="64226"/>
    </mc:Choice>
    <mc:Fallback>
      <p:transition spd="slow" advTm="642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FABBCE0-E08C-4BBE-9FD2-E2B253D4D5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29CFF9A9-06F6-0793-D8E6-2D209EA0678E}"/>
              </a:ext>
            </a:extLst>
          </p:cNvPr>
          <p:cNvSpPr>
            <a:spLocks noGrp="1"/>
          </p:cNvSpPr>
          <p:nvPr>
            <p:ph type="title"/>
          </p:nvPr>
        </p:nvSpPr>
        <p:spPr>
          <a:xfrm>
            <a:off x="581192" y="702156"/>
            <a:ext cx="11029616" cy="1188720"/>
          </a:xfrm>
        </p:spPr>
        <p:txBody>
          <a:bodyPr>
            <a:normAutofit/>
          </a:bodyPr>
          <a:lstStyle/>
          <a:p>
            <a:pPr algn="ctr"/>
            <a:r>
              <a:rPr lang="en-US" sz="3600" dirty="0">
                <a:solidFill>
                  <a:schemeClr val="tx1">
                    <a:lumMod val="85000"/>
                    <a:lumOff val="15000"/>
                  </a:schemeClr>
                </a:solidFill>
              </a:rPr>
              <a:t>Theoretical Frameworks of Ageing</a:t>
            </a:r>
          </a:p>
        </p:txBody>
      </p:sp>
      <p:sp>
        <p:nvSpPr>
          <p:cNvPr id="12" name="Rectangle 11">
            <a:extLst>
              <a:ext uri="{FF2B5EF4-FFF2-40B4-BE49-F238E27FC236}">
                <a16:creationId xmlns:a16="http://schemas.microsoft.com/office/drawing/2014/main" id="{FF426BAC-43D6-468E-B6FF-167034D5C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60727A"/>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Rectangle 13">
            <a:extLst>
              <a:ext uri="{FF2B5EF4-FFF2-40B4-BE49-F238E27FC236}">
                <a16:creationId xmlns:a16="http://schemas.microsoft.com/office/drawing/2014/main" id="{FB02D80E-5995-4C54-8387-5893C2C89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Rectangle 15">
            <a:extLst>
              <a:ext uri="{FF2B5EF4-FFF2-40B4-BE49-F238E27FC236}">
                <a16:creationId xmlns:a16="http://schemas.microsoft.com/office/drawing/2014/main" id="{896083C8-1401-4950-AF56-E2FAFE42D6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aphicFrame>
        <p:nvGraphicFramePr>
          <p:cNvPr id="5" name="Content Placeholder 2">
            <a:extLst>
              <a:ext uri="{FF2B5EF4-FFF2-40B4-BE49-F238E27FC236}">
                <a16:creationId xmlns:a16="http://schemas.microsoft.com/office/drawing/2014/main" id="{E71D04BA-3A45-2745-E095-C965F7C78355}"/>
              </a:ext>
            </a:extLst>
          </p:cNvPr>
          <p:cNvGraphicFramePr>
            <a:graphicFrameLocks noGrp="1"/>
          </p:cNvGraphicFramePr>
          <p:nvPr>
            <p:ph idx="1"/>
            <p:extLst>
              <p:ext uri="{D42A27DB-BD31-4B8C-83A1-F6EECF244321}">
                <p14:modId xmlns:p14="http://schemas.microsoft.com/office/powerpoint/2010/main" val="2808147877"/>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0" name="Audio 29">
            <a:hlinkClick r:id="" action="ppaction://media"/>
            <a:extLst>
              <a:ext uri="{FF2B5EF4-FFF2-40B4-BE49-F238E27FC236}">
                <a16:creationId xmlns:a16="http://schemas.microsoft.com/office/drawing/2014/main" id="{CDD79522-6CA2-EC13-E6F4-88D0D317FD54}"/>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7917321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62595"/>
    </mc:Choice>
    <mc:Fallback>
      <p:transition spd="slow" advTm="625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69" name="Rectangle 2068">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F36DD1EE-F63A-22BA-0CED-072A1562DFA5}"/>
              </a:ext>
            </a:extLst>
          </p:cNvPr>
          <p:cNvSpPr>
            <a:spLocks noGrp="1"/>
          </p:cNvSpPr>
          <p:nvPr>
            <p:ph type="title"/>
          </p:nvPr>
        </p:nvSpPr>
        <p:spPr>
          <a:xfrm>
            <a:off x="609906" y="702156"/>
            <a:ext cx="10614354" cy="783745"/>
          </a:xfrm>
        </p:spPr>
        <p:txBody>
          <a:bodyPr>
            <a:normAutofit/>
          </a:bodyPr>
          <a:lstStyle/>
          <a:p>
            <a:pPr algn="ctr">
              <a:lnSpc>
                <a:spcPct val="90000"/>
              </a:lnSpc>
            </a:pPr>
            <a:r>
              <a:rPr lang="en-US" sz="3600" dirty="0"/>
              <a:t>Functional Ability &amp; Independence</a:t>
            </a:r>
          </a:p>
        </p:txBody>
      </p:sp>
      <p:sp>
        <p:nvSpPr>
          <p:cNvPr id="2071" name="Rectangle 2070">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2050" name="Picture 2" descr="Activities of Daily Living examples">
            <a:extLst>
              <a:ext uri="{FF2B5EF4-FFF2-40B4-BE49-F238E27FC236}">
                <a16:creationId xmlns:a16="http://schemas.microsoft.com/office/drawing/2014/main" id="{377A5EF2-6CA6-72BC-D2EB-D8E2176E3DDC}"/>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7246620" y="1971868"/>
            <a:ext cx="4335474" cy="302689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4C2D00C8-38EE-3CD4-1A08-B8DBD79AEB8D}"/>
              </a:ext>
            </a:extLst>
          </p:cNvPr>
          <p:cNvGraphicFramePr>
            <a:graphicFrameLocks noGrp="1"/>
          </p:cNvGraphicFramePr>
          <p:nvPr>
            <p:ph idx="1"/>
            <p:extLst>
              <p:ext uri="{D42A27DB-BD31-4B8C-83A1-F6EECF244321}">
                <p14:modId xmlns:p14="http://schemas.microsoft.com/office/powerpoint/2010/main" val="74508977"/>
              </p:ext>
            </p:extLst>
          </p:nvPr>
        </p:nvGraphicFramePr>
        <p:xfrm>
          <a:off x="609906" y="1971869"/>
          <a:ext cx="6430974" cy="372027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6" name="TextBox 5">
            <a:extLst>
              <a:ext uri="{FF2B5EF4-FFF2-40B4-BE49-F238E27FC236}">
                <a16:creationId xmlns:a16="http://schemas.microsoft.com/office/drawing/2014/main" id="{D2D45452-7086-602F-3082-5FE3D6984D59}"/>
              </a:ext>
            </a:extLst>
          </p:cNvPr>
          <p:cNvSpPr txBox="1"/>
          <p:nvPr/>
        </p:nvSpPr>
        <p:spPr>
          <a:xfrm>
            <a:off x="7650787" y="5300059"/>
            <a:ext cx="3276294" cy="646331"/>
          </a:xfrm>
          <a:prstGeom prst="rect">
            <a:avLst/>
          </a:prstGeom>
          <a:noFill/>
        </p:spPr>
        <p:txBody>
          <a:bodyPr wrap="square">
            <a:spAutoFit/>
          </a:bodyPr>
          <a:lstStyle/>
          <a:p>
            <a:pPr algn="ctr"/>
            <a:r>
              <a:rPr lang="en-US" dirty="0"/>
              <a:t>Source: (Access Rehab Equipment, 2024)</a:t>
            </a:r>
          </a:p>
        </p:txBody>
      </p:sp>
      <p:pic>
        <p:nvPicPr>
          <p:cNvPr id="12" name="Audio 11">
            <a:hlinkClick r:id="" action="ppaction://media"/>
            <a:extLst>
              <a:ext uri="{FF2B5EF4-FFF2-40B4-BE49-F238E27FC236}">
                <a16:creationId xmlns:a16="http://schemas.microsoft.com/office/drawing/2014/main" id="{90350720-4E8B-3E1F-3457-958A9E84F46D}"/>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26038531"/>
      </p:ext>
    </p:extLst>
  </p:cSld>
  <p:clrMapOvr>
    <a:masterClrMapping/>
  </p:clrMapOvr>
  <mc:AlternateContent xmlns:mc="http://schemas.openxmlformats.org/markup-compatibility/2006">
    <mc:Choice xmlns:p14="http://schemas.microsoft.com/office/powerpoint/2010/main" Requires="p14">
      <p:transition spd="slow" p14:dur="2000" advTm="38678"/>
    </mc:Choice>
    <mc:Fallback>
      <p:transition spd="slow" advTm="386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1" name="Rectangle 3080">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39F547-DD74-80C7-E5B2-8DEF446B8181}"/>
              </a:ext>
            </a:extLst>
          </p:cNvPr>
          <p:cNvSpPr>
            <a:spLocks noGrp="1"/>
          </p:cNvSpPr>
          <p:nvPr>
            <p:ph type="title"/>
          </p:nvPr>
        </p:nvSpPr>
        <p:spPr>
          <a:xfrm>
            <a:off x="581193" y="702156"/>
            <a:ext cx="6309003" cy="1013800"/>
          </a:xfrm>
        </p:spPr>
        <p:txBody>
          <a:bodyPr>
            <a:normAutofit/>
          </a:bodyPr>
          <a:lstStyle/>
          <a:p>
            <a:r>
              <a:rPr lang="en-US">
                <a:solidFill>
                  <a:schemeClr val="tx2"/>
                </a:solidFill>
              </a:rPr>
              <a:t>Psychological and Social Needs</a:t>
            </a:r>
          </a:p>
        </p:txBody>
      </p:sp>
      <p:sp>
        <p:nvSpPr>
          <p:cNvPr id="3083" name="Rectangle 3082">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aphicFrame>
        <p:nvGraphicFramePr>
          <p:cNvPr id="3085" name="Content Placeholder 2">
            <a:extLst>
              <a:ext uri="{FF2B5EF4-FFF2-40B4-BE49-F238E27FC236}">
                <a16:creationId xmlns:a16="http://schemas.microsoft.com/office/drawing/2014/main" id="{AB974BC2-79F2-3C7F-6F6F-018296131EFB}"/>
              </a:ext>
            </a:extLst>
          </p:cNvPr>
          <p:cNvGraphicFramePr>
            <a:graphicFrameLocks noGrp="1"/>
          </p:cNvGraphicFramePr>
          <p:nvPr>
            <p:ph idx="1"/>
          </p:nvPr>
        </p:nvGraphicFramePr>
        <p:xfrm>
          <a:off x="581194" y="1896533"/>
          <a:ext cx="6309003" cy="396226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076" name="Picture 4" descr="Image of older man with cane, sitting alone">
            <a:extLst>
              <a:ext uri="{FF2B5EF4-FFF2-40B4-BE49-F238E27FC236}">
                <a16:creationId xmlns:a16="http://schemas.microsoft.com/office/drawing/2014/main" id="{96812573-802F-2356-A237-6D7E2B94D920}"/>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l="17800" r="43549" b="-1"/>
          <a:stretch>
            <a:fillRect/>
          </a:stretch>
        </p:blipFill>
        <p:spPr bwMode="auto">
          <a:xfrm>
            <a:off x="7521283" y="10"/>
            <a:ext cx="4670717" cy="685799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CF24E40-52C5-29F3-E637-A4F0BCC88DFD}"/>
              </a:ext>
            </a:extLst>
          </p:cNvPr>
          <p:cNvSpPr txBox="1"/>
          <p:nvPr/>
        </p:nvSpPr>
        <p:spPr>
          <a:xfrm>
            <a:off x="4627398" y="6155844"/>
            <a:ext cx="2857501" cy="400110"/>
          </a:xfrm>
          <a:prstGeom prst="rect">
            <a:avLst/>
          </a:prstGeom>
          <a:noFill/>
        </p:spPr>
        <p:txBody>
          <a:bodyPr wrap="square">
            <a:spAutoFit/>
          </a:bodyPr>
          <a:lstStyle/>
          <a:p>
            <a:pPr algn="ctr"/>
            <a:r>
              <a:rPr lang="en-US" sz="2000" i="0" dirty="0">
                <a:solidFill>
                  <a:srgbClr val="000000"/>
                </a:solidFill>
                <a:effectLst/>
                <a:latin typeface="Times New Roman" panose="02020603050405020304" pitchFamily="18" charset="0"/>
              </a:rPr>
              <a:t>Source: (Fischer, 2024)</a:t>
            </a:r>
            <a:endParaRPr lang="en-US" sz="2000" dirty="0"/>
          </a:p>
        </p:txBody>
      </p:sp>
      <p:pic>
        <p:nvPicPr>
          <p:cNvPr id="6" name="Audio 5">
            <a:hlinkClick r:id="" action="ppaction://media"/>
            <a:extLst>
              <a:ext uri="{FF2B5EF4-FFF2-40B4-BE49-F238E27FC236}">
                <a16:creationId xmlns:a16="http://schemas.microsoft.com/office/drawing/2014/main" id="{A6FBA065-0D5E-3459-D0D9-8411AF857248}"/>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09324926"/>
      </p:ext>
    </p:extLst>
  </p:cSld>
  <p:clrMapOvr>
    <a:masterClrMapping/>
  </p:clrMapOvr>
  <mc:AlternateContent xmlns:mc="http://schemas.openxmlformats.org/markup-compatibility/2006">
    <mc:Choice xmlns:p14="http://schemas.microsoft.com/office/powerpoint/2010/main" Requires="p14">
      <p:transition spd="slow" p14:dur="2000" advTm="44292"/>
    </mc:Choice>
    <mc:Fallback>
      <p:transition spd="slow" advTm="442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2AA6F9-A2B3-545B-3AED-3672DF780AE8}"/>
              </a:ext>
            </a:extLst>
          </p:cNvPr>
          <p:cNvSpPr>
            <a:spLocks noGrp="1"/>
          </p:cNvSpPr>
          <p:nvPr>
            <p:ph type="title"/>
          </p:nvPr>
        </p:nvSpPr>
        <p:spPr>
          <a:xfrm>
            <a:off x="581193" y="702156"/>
            <a:ext cx="6309003" cy="1013800"/>
          </a:xfrm>
        </p:spPr>
        <p:txBody>
          <a:bodyPr>
            <a:normAutofit/>
          </a:bodyPr>
          <a:lstStyle/>
          <a:p>
            <a:r>
              <a:rPr lang="en-US">
                <a:solidFill>
                  <a:schemeClr val="tx2"/>
                </a:solidFill>
              </a:rPr>
              <a:t>Safety, Dignity &amp; Choice</a:t>
            </a:r>
          </a:p>
        </p:txBody>
      </p:sp>
      <p:sp>
        <p:nvSpPr>
          <p:cNvPr id="11"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aphicFrame>
        <p:nvGraphicFramePr>
          <p:cNvPr id="4" name="Content Placeholder 3">
            <a:extLst>
              <a:ext uri="{FF2B5EF4-FFF2-40B4-BE49-F238E27FC236}">
                <a16:creationId xmlns:a16="http://schemas.microsoft.com/office/drawing/2014/main" id="{911FD5F3-1970-5C2D-8247-25905C7A7286}"/>
              </a:ext>
            </a:extLst>
          </p:cNvPr>
          <p:cNvGraphicFramePr>
            <a:graphicFrameLocks noGrp="1"/>
          </p:cNvGraphicFramePr>
          <p:nvPr>
            <p:ph idx="1"/>
            <p:extLst>
              <p:ext uri="{D42A27DB-BD31-4B8C-83A1-F6EECF244321}">
                <p14:modId xmlns:p14="http://schemas.microsoft.com/office/powerpoint/2010/main" val="3276762236"/>
              </p:ext>
            </p:extLst>
          </p:nvPr>
        </p:nvGraphicFramePr>
        <p:xfrm>
          <a:off x="581194" y="1715956"/>
          <a:ext cx="6675120" cy="414284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Picture 4" descr="Two people holding each other's hands">
            <a:extLst>
              <a:ext uri="{FF2B5EF4-FFF2-40B4-BE49-F238E27FC236}">
                <a16:creationId xmlns:a16="http://schemas.microsoft.com/office/drawing/2014/main" id="{E65BF09D-090D-605F-0D6A-1296C2EF628D}"/>
              </a:ext>
            </a:extLst>
          </p:cNvPr>
          <p:cNvPicPr>
            <a:picLocks noChangeAspect="1"/>
          </p:cNvPicPr>
          <p:nvPr/>
        </p:nvPicPr>
        <p:blipFill>
          <a:blip r:embed="rId10"/>
          <a:srcRect l="24216" r="30323" b="-1"/>
          <a:stretch>
            <a:fillRect/>
          </a:stretch>
        </p:blipFill>
        <p:spPr>
          <a:xfrm>
            <a:off x="7521283" y="10"/>
            <a:ext cx="4670717" cy="6857990"/>
          </a:xfrm>
          <a:prstGeom prst="rect">
            <a:avLst/>
          </a:prstGeom>
        </p:spPr>
      </p:pic>
      <p:sp>
        <p:nvSpPr>
          <p:cNvPr id="7" name="TextBox 6">
            <a:extLst>
              <a:ext uri="{FF2B5EF4-FFF2-40B4-BE49-F238E27FC236}">
                <a16:creationId xmlns:a16="http://schemas.microsoft.com/office/drawing/2014/main" id="{CEF1D76B-0BB7-73D2-C97D-5D0FAD87F597}"/>
              </a:ext>
            </a:extLst>
          </p:cNvPr>
          <p:cNvSpPr txBox="1"/>
          <p:nvPr/>
        </p:nvSpPr>
        <p:spPr>
          <a:xfrm>
            <a:off x="4828256" y="6155844"/>
            <a:ext cx="2535488" cy="456535"/>
          </a:xfrm>
          <a:prstGeom prst="rect">
            <a:avLst/>
          </a:prstGeom>
          <a:noFill/>
        </p:spPr>
        <p:txBody>
          <a:bodyPr wrap="square">
            <a:spAutoFit/>
          </a:bodyPr>
          <a:lstStyle/>
          <a:p>
            <a:pPr marL="0" marR="0" algn="just">
              <a:lnSpc>
                <a:spcPct val="150000"/>
              </a:lnSpc>
              <a:spcBef>
                <a:spcPts val="600"/>
              </a:spcBef>
              <a:spcAft>
                <a:spcPts val="600"/>
              </a:spcAft>
              <a:buNone/>
            </a:pPr>
            <a:r>
              <a:rPr lang="en-US" sz="1800" dirty="0">
                <a:effectLst/>
                <a:latin typeface="Arial" panose="020B0604020202020204" pitchFamily="34" charset="0"/>
                <a:ea typeface="Aptos" panose="020B0004020202020204" pitchFamily="34" charset="0"/>
              </a:rPr>
              <a:t>Source: Author’s Own</a:t>
            </a:r>
          </a:p>
        </p:txBody>
      </p:sp>
      <p:pic>
        <p:nvPicPr>
          <p:cNvPr id="8" name="Audio 7">
            <a:hlinkClick r:id="" action="ppaction://media"/>
            <a:extLst>
              <a:ext uri="{FF2B5EF4-FFF2-40B4-BE49-F238E27FC236}">
                <a16:creationId xmlns:a16="http://schemas.microsoft.com/office/drawing/2014/main" id="{4A91BBF4-2451-B354-E3CE-20600D759968}"/>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97189266"/>
      </p:ext>
    </p:extLst>
  </p:cSld>
  <p:clrMapOvr>
    <a:masterClrMapping/>
  </p:clrMapOvr>
  <mc:AlternateContent xmlns:mc="http://schemas.openxmlformats.org/markup-compatibility/2006">
    <mc:Choice xmlns:p14="http://schemas.microsoft.com/office/powerpoint/2010/main" Requires="p14">
      <p:transition spd="slow" p14:dur="2000" advTm="47790"/>
    </mc:Choice>
    <mc:Fallback>
      <p:transition spd="slow" advTm="477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BE9F6-0F6F-51B8-AD60-CE4E911942C7}"/>
              </a:ext>
            </a:extLst>
          </p:cNvPr>
          <p:cNvSpPr>
            <a:spLocks noGrp="1"/>
          </p:cNvSpPr>
          <p:nvPr>
            <p:ph type="title"/>
          </p:nvPr>
        </p:nvSpPr>
        <p:spPr>
          <a:xfrm>
            <a:off x="581192" y="702156"/>
            <a:ext cx="11029616" cy="1188720"/>
          </a:xfrm>
        </p:spPr>
        <p:txBody>
          <a:bodyPr>
            <a:normAutofit/>
          </a:bodyPr>
          <a:lstStyle/>
          <a:p>
            <a:r>
              <a:rPr lang="en-US"/>
              <a:t>Person-</a:t>
            </a:r>
            <a:r>
              <a:rPr lang="en-US" err="1"/>
              <a:t>Centred</a:t>
            </a:r>
            <a:r>
              <a:rPr lang="en-US"/>
              <a:t> Care &amp; Empowerment</a:t>
            </a:r>
          </a:p>
        </p:txBody>
      </p:sp>
      <p:graphicFrame>
        <p:nvGraphicFramePr>
          <p:cNvPr id="5" name="Content Placeholder 2">
            <a:extLst>
              <a:ext uri="{FF2B5EF4-FFF2-40B4-BE49-F238E27FC236}">
                <a16:creationId xmlns:a16="http://schemas.microsoft.com/office/drawing/2014/main" id="{05BCBA6F-8A71-E74F-7D6E-DF9408150E91}"/>
              </a:ext>
            </a:extLst>
          </p:cNvPr>
          <p:cNvGraphicFramePr>
            <a:graphicFrameLocks noGrp="1"/>
          </p:cNvGraphicFramePr>
          <p:nvPr>
            <p:ph idx="1"/>
            <p:extLst>
              <p:ext uri="{D42A27DB-BD31-4B8C-83A1-F6EECF244321}">
                <p14:modId xmlns:p14="http://schemas.microsoft.com/office/powerpoint/2010/main" val="2728105523"/>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Audio 5">
            <a:hlinkClick r:id="" action="ppaction://media"/>
            <a:extLst>
              <a:ext uri="{FF2B5EF4-FFF2-40B4-BE49-F238E27FC236}">
                <a16:creationId xmlns:a16="http://schemas.microsoft.com/office/drawing/2014/main" id="{092FB122-4515-0794-5C73-075F66007ACF}"/>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69982564"/>
      </p:ext>
    </p:extLst>
  </p:cSld>
  <p:clrMapOvr>
    <a:masterClrMapping/>
  </p:clrMapOvr>
  <mc:AlternateContent xmlns:mc="http://schemas.openxmlformats.org/markup-compatibility/2006">
    <mc:Choice xmlns:p14="http://schemas.microsoft.com/office/powerpoint/2010/main" Requires="p14">
      <p:transition spd="slow" p14:dur="2000" advTm="38141"/>
    </mc:Choice>
    <mc:Fallback>
      <p:transition spd="slow" advTm="381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FBB53F82-F191-4EEB-AB7B-F69E634F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6D7AEA-4A3D-ADD8-EA06-B179AAACA545}"/>
              </a:ext>
            </a:extLst>
          </p:cNvPr>
          <p:cNvSpPr>
            <a:spLocks noGrp="1"/>
          </p:cNvSpPr>
          <p:nvPr>
            <p:ph type="title"/>
          </p:nvPr>
        </p:nvSpPr>
        <p:spPr>
          <a:xfrm>
            <a:off x="581192" y="702156"/>
            <a:ext cx="11029616" cy="983801"/>
          </a:xfrm>
        </p:spPr>
        <p:txBody>
          <a:bodyPr>
            <a:normAutofit/>
          </a:bodyPr>
          <a:lstStyle/>
          <a:p>
            <a:pPr algn="ctr"/>
            <a:r>
              <a:rPr lang="en-US" sz="3600" dirty="0"/>
              <a:t>Policy and Legislation</a:t>
            </a:r>
          </a:p>
        </p:txBody>
      </p:sp>
      <p:sp>
        <p:nvSpPr>
          <p:cNvPr id="32" name="Rectangle 31">
            <a:extLst>
              <a:ext uri="{FF2B5EF4-FFF2-40B4-BE49-F238E27FC236}">
                <a16:creationId xmlns:a16="http://schemas.microsoft.com/office/drawing/2014/main" id="{8616AA08-3831-473D-B61B-89484A33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4" name="Rectangle 33">
            <a:extLst>
              <a:ext uri="{FF2B5EF4-FFF2-40B4-BE49-F238E27FC236}">
                <a16:creationId xmlns:a16="http://schemas.microsoft.com/office/drawing/2014/main" id="{8431B918-3A1C-46BA-9430-CAD97D9DA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6" name="Rectangle 35">
            <a:extLst>
              <a:ext uri="{FF2B5EF4-FFF2-40B4-BE49-F238E27FC236}">
                <a16:creationId xmlns:a16="http://schemas.microsoft.com/office/drawing/2014/main" id="{8400935A-2F82-4DC4-A4E1-E12EFB8C2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8" name="Rectangle 37">
            <a:extLst>
              <a:ext uri="{FF2B5EF4-FFF2-40B4-BE49-F238E27FC236}">
                <a16:creationId xmlns:a16="http://schemas.microsoft.com/office/drawing/2014/main" id="{A3D5D599-1CAE-4C92-B5AE-8E51AF6D4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6" y="2180496"/>
            <a:ext cx="3703321"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5" descr="Scales of Justice">
            <a:extLst>
              <a:ext uri="{FF2B5EF4-FFF2-40B4-BE49-F238E27FC236}">
                <a16:creationId xmlns:a16="http://schemas.microsoft.com/office/drawing/2014/main" id="{F2C68430-80CC-E655-CEFA-42FEE9E37BAE}"/>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363915" y="2671858"/>
            <a:ext cx="3059782" cy="3059782"/>
          </a:xfrm>
          <a:prstGeom prst="rect">
            <a:avLst/>
          </a:prstGeom>
        </p:spPr>
      </p:pic>
      <p:graphicFrame>
        <p:nvGraphicFramePr>
          <p:cNvPr id="5" name="Content Placeholder 2">
            <a:extLst>
              <a:ext uri="{FF2B5EF4-FFF2-40B4-BE49-F238E27FC236}">
                <a16:creationId xmlns:a16="http://schemas.microsoft.com/office/drawing/2014/main" id="{8598028B-C6EC-B6A4-35C9-68A0E273F252}"/>
              </a:ext>
            </a:extLst>
          </p:cNvPr>
          <p:cNvGraphicFramePr>
            <a:graphicFrameLocks noGrp="1"/>
          </p:cNvGraphicFramePr>
          <p:nvPr>
            <p:ph idx="1"/>
            <p:extLst>
              <p:ext uri="{D42A27DB-BD31-4B8C-83A1-F6EECF244321}">
                <p14:modId xmlns:p14="http://schemas.microsoft.com/office/powerpoint/2010/main" val="1543537764"/>
              </p:ext>
            </p:extLst>
          </p:nvPr>
        </p:nvGraphicFramePr>
        <p:xfrm>
          <a:off x="768303" y="2180496"/>
          <a:ext cx="6952072" cy="422030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4" name="TextBox 3">
            <a:extLst>
              <a:ext uri="{FF2B5EF4-FFF2-40B4-BE49-F238E27FC236}">
                <a16:creationId xmlns:a16="http://schemas.microsoft.com/office/drawing/2014/main" id="{57D31F38-FEDF-5C40-640B-FC4C016DC47F}"/>
              </a:ext>
            </a:extLst>
          </p:cNvPr>
          <p:cNvSpPr txBox="1"/>
          <p:nvPr/>
        </p:nvSpPr>
        <p:spPr>
          <a:xfrm>
            <a:off x="9087947" y="6288782"/>
            <a:ext cx="1736480" cy="369332"/>
          </a:xfrm>
          <a:prstGeom prst="rect">
            <a:avLst/>
          </a:prstGeom>
          <a:noFill/>
        </p:spPr>
        <p:txBody>
          <a:bodyPr wrap="square">
            <a:spAutoFit/>
          </a:bodyPr>
          <a:lstStyle/>
          <a:p>
            <a:r>
              <a:rPr lang="en-US" b="0" i="0" dirty="0">
                <a:solidFill>
                  <a:srgbClr val="000000"/>
                </a:solidFill>
                <a:effectLst/>
                <a:latin typeface="Times New Roman" panose="02020603050405020304" pitchFamily="18" charset="0"/>
              </a:rPr>
              <a:t>Own </a:t>
            </a:r>
            <a:r>
              <a:rPr lang="en-US" dirty="0">
                <a:solidFill>
                  <a:srgbClr val="000000"/>
                </a:solidFill>
                <a:latin typeface="Times New Roman" panose="02020603050405020304" pitchFamily="18" charset="0"/>
              </a:rPr>
              <a:t>Illustration</a:t>
            </a:r>
            <a:endParaRPr lang="en-US" b="0" i="0" dirty="0">
              <a:solidFill>
                <a:srgbClr val="000000"/>
              </a:solidFill>
              <a:effectLst/>
              <a:latin typeface="Times New Roman" panose="02020603050405020304" pitchFamily="18" charset="0"/>
            </a:endParaRPr>
          </a:p>
        </p:txBody>
      </p:sp>
      <p:pic>
        <p:nvPicPr>
          <p:cNvPr id="8" name="Audio 7">
            <a:hlinkClick r:id="" action="ppaction://media"/>
            <a:extLst>
              <a:ext uri="{FF2B5EF4-FFF2-40B4-BE49-F238E27FC236}">
                <a16:creationId xmlns:a16="http://schemas.microsoft.com/office/drawing/2014/main" id="{2004CBCE-EF87-326E-6160-37A1AF732429}"/>
              </a:ext>
            </a:extLst>
          </p:cNvPr>
          <p:cNvPicPr>
            <a:picLocks noChangeAspect="1"/>
          </p:cNvPicPr>
          <p:nvPr>
            <a:audioFile r:link="rId2"/>
            <p:extLst>
              <p:ext uri="{DAA4B4D4-6D71-4841-9C94-3DE7FCFB9230}">
                <p14:media xmlns:p14="http://schemas.microsoft.com/office/powerpoint/2010/main" r:embed="rId1"/>
              </p:ext>
            </p:extLst>
          </p:nvPr>
        </p:nvPicPr>
        <p:blipFill>
          <a:blip r:embed="rId12"/>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89908853"/>
      </p:ext>
    </p:extLst>
  </p:cSld>
  <p:clrMapOvr>
    <a:masterClrMapping/>
  </p:clrMapOvr>
  <mc:AlternateContent xmlns:mc="http://schemas.openxmlformats.org/markup-compatibility/2006">
    <mc:Choice xmlns:p14="http://schemas.microsoft.com/office/powerpoint/2010/main" Requires="p14">
      <p:transition spd="slow" p14:dur="2000" advTm="33006"/>
    </mc:Choice>
    <mc:Fallback>
      <p:transition spd="slow" advTm="330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F8A80-4ED1-8BB6-8FFC-C8767DC0B0B2}"/>
              </a:ext>
            </a:extLst>
          </p:cNvPr>
          <p:cNvSpPr>
            <a:spLocks noGrp="1"/>
          </p:cNvSpPr>
          <p:nvPr>
            <p:ph type="title"/>
          </p:nvPr>
        </p:nvSpPr>
        <p:spPr>
          <a:xfrm>
            <a:off x="581192" y="610716"/>
            <a:ext cx="11029616" cy="1220290"/>
          </a:xfrm>
        </p:spPr>
        <p:txBody>
          <a:bodyPr>
            <a:normAutofit/>
          </a:bodyPr>
          <a:lstStyle/>
          <a:p>
            <a:pPr algn="ctr"/>
            <a:r>
              <a:rPr lang="en-US" sz="3600" dirty="0"/>
              <a:t>Evaluation of Current Care Provision (Overview)</a:t>
            </a:r>
          </a:p>
        </p:txBody>
      </p:sp>
      <p:sp>
        <p:nvSpPr>
          <p:cNvPr id="3086" name="Rectangle 3085">
            <a:extLst>
              <a:ext uri="{FF2B5EF4-FFF2-40B4-BE49-F238E27FC236}">
                <a16:creationId xmlns:a16="http://schemas.microsoft.com/office/drawing/2014/main" id="{7A4CA679-3546-4E14-8FB8-F57168C37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088" name="Rectangle 3087">
            <a:extLst>
              <a:ext uri="{FF2B5EF4-FFF2-40B4-BE49-F238E27FC236}">
                <a16:creationId xmlns:a16="http://schemas.microsoft.com/office/drawing/2014/main" id="{44D16E90-7C64-4C04-A50A-B866A1A92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090" name="Rectangle 3089">
            <a:extLst>
              <a:ext uri="{FF2B5EF4-FFF2-40B4-BE49-F238E27FC236}">
                <a16:creationId xmlns:a16="http://schemas.microsoft.com/office/drawing/2014/main" id="{DBE4DD59-5AA2-46C6-B6A8-9B4C62D19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092" name="Rectangle 3091">
            <a:extLst>
              <a:ext uri="{FF2B5EF4-FFF2-40B4-BE49-F238E27FC236}">
                <a16:creationId xmlns:a16="http://schemas.microsoft.com/office/drawing/2014/main" id="{160CE81C-67DC-489E-BFFB-877C80B85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rgbClr val="FFFFFF">
              <a:alpha val="80000"/>
            </a:srgbClr>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6" name="Picture 4" descr="What are policies &amp; procedures for community care services? - The Mandatory  Training Group">
            <a:extLst>
              <a:ext uri="{FF2B5EF4-FFF2-40B4-BE49-F238E27FC236}">
                <a16:creationId xmlns:a16="http://schemas.microsoft.com/office/drawing/2014/main" id="{C45FE460-A412-794E-63C2-89BA2D2A4A8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2598" r="6153" b="-3"/>
          <a:stretch>
            <a:fillRect/>
          </a:stretch>
        </p:blipFill>
        <p:spPr bwMode="auto">
          <a:xfrm>
            <a:off x="611392" y="2347105"/>
            <a:ext cx="5074920" cy="3712464"/>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Content Placeholder 3">
            <a:extLst>
              <a:ext uri="{FF2B5EF4-FFF2-40B4-BE49-F238E27FC236}">
                <a16:creationId xmlns:a16="http://schemas.microsoft.com/office/drawing/2014/main" id="{69BE184F-7CFB-9D03-DC61-2B99F17F161F}"/>
              </a:ext>
            </a:extLst>
          </p:cNvPr>
          <p:cNvGraphicFramePr>
            <a:graphicFrameLocks noGrp="1"/>
          </p:cNvGraphicFramePr>
          <p:nvPr>
            <p:ph idx="1"/>
            <p:extLst>
              <p:ext uri="{D42A27DB-BD31-4B8C-83A1-F6EECF244321}">
                <p14:modId xmlns:p14="http://schemas.microsoft.com/office/powerpoint/2010/main" val="331582628"/>
              </p:ext>
            </p:extLst>
          </p:nvPr>
        </p:nvGraphicFramePr>
        <p:xfrm>
          <a:off x="6016031" y="2180496"/>
          <a:ext cx="5729435" cy="379485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5" name="TextBox 4">
            <a:extLst>
              <a:ext uri="{FF2B5EF4-FFF2-40B4-BE49-F238E27FC236}">
                <a16:creationId xmlns:a16="http://schemas.microsoft.com/office/drawing/2014/main" id="{A9CD88F3-3B56-37D1-61A6-0FA59AF900DB}"/>
              </a:ext>
            </a:extLst>
          </p:cNvPr>
          <p:cNvSpPr txBox="1"/>
          <p:nvPr/>
        </p:nvSpPr>
        <p:spPr>
          <a:xfrm>
            <a:off x="1426716" y="6391003"/>
            <a:ext cx="3059020" cy="369332"/>
          </a:xfrm>
          <a:prstGeom prst="rect">
            <a:avLst/>
          </a:prstGeom>
          <a:noFill/>
        </p:spPr>
        <p:txBody>
          <a:bodyPr wrap="square">
            <a:spAutoFit/>
          </a:bodyPr>
          <a:lstStyle/>
          <a:p>
            <a:r>
              <a:rPr lang="en-US" b="0" i="0" dirty="0">
                <a:solidFill>
                  <a:srgbClr val="000000"/>
                </a:solidFill>
                <a:effectLst/>
                <a:latin typeface="Times New Roman" panose="02020603050405020304" pitchFamily="18" charset="0"/>
              </a:rPr>
              <a:t>Source: (GBS Malta, 2019)</a:t>
            </a:r>
            <a:endParaRPr lang="en-US" dirty="0"/>
          </a:p>
        </p:txBody>
      </p:sp>
      <p:pic>
        <p:nvPicPr>
          <p:cNvPr id="7" name="Audio 6">
            <a:hlinkClick r:id="" action="ppaction://media"/>
            <a:extLst>
              <a:ext uri="{FF2B5EF4-FFF2-40B4-BE49-F238E27FC236}">
                <a16:creationId xmlns:a16="http://schemas.microsoft.com/office/drawing/2014/main" id="{59399846-4EEB-E9EE-22A2-11F74DB0BCD8}"/>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38924342"/>
      </p:ext>
    </p:extLst>
  </p:cSld>
  <p:clrMapOvr>
    <a:masterClrMapping/>
  </p:clrMapOvr>
  <mc:AlternateContent xmlns:mc="http://schemas.openxmlformats.org/markup-compatibility/2006">
    <mc:Choice xmlns:p14="http://schemas.microsoft.com/office/powerpoint/2010/main" Requires="p14">
      <p:transition spd="slow" p14:dur="2000" advTm="41265"/>
    </mc:Choice>
    <mc:Fallback>
      <p:transition spd="slow" advTm="412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CB0A8-98C4-AB45-5869-5E3BDAC99D0C}"/>
              </a:ext>
            </a:extLst>
          </p:cNvPr>
          <p:cNvSpPr>
            <a:spLocks noGrp="1"/>
          </p:cNvSpPr>
          <p:nvPr>
            <p:ph type="title"/>
          </p:nvPr>
        </p:nvSpPr>
        <p:spPr>
          <a:xfrm>
            <a:off x="581192" y="702156"/>
            <a:ext cx="11029616" cy="943764"/>
          </a:xfrm>
        </p:spPr>
        <p:txBody>
          <a:bodyPr>
            <a:normAutofit/>
          </a:bodyPr>
          <a:lstStyle/>
          <a:p>
            <a:pPr algn="ctr"/>
            <a:r>
              <a:rPr lang="en-US" sz="3600" dirty="0"/>
              <a:t>Critical Analysis of Residential Care Homes</a:t>
            </a:r>
          </a:p>
        </p:txBody>
      </p:sp>
      <p:graphicFrame>
        <p:nvGraphicFramePr>
          <p:cNvPr id="5" name="Content Placeholder 2">
            <a:extLst>
              <a:ext uri="{FF2B5EF4-FFF2-40B4-BE49-F238E27FC236}">
                <a16:creationId xmlns:a16="http://schemas.microsoft.com/office/drawing/2014/main" id="{88632A93-2B82-5572-1F96-D756D8563917}"/>
              </a:ext>
            </a:extLst>
          </p:cNvPr>
          <p:cNvGraphicFramePr>
            <a:graphicFrameLocks noGrp="1"/>
          </p:cNvGraphicFramePr>
          <p:nvPr>
            <p:ph idx="1"/>
          </p:nvPr>
        </p:nvGraphicFramePr>
        <p:xfrm>
          <a:off x="581192" y="2340864"/>
          <a:ext cx="11029615" cy="363448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0" name="Audio 9">
            <a:hlinkClick r:id="" action="ppaction://media"/>
            <a:extLst>
              <a:ext uri="{FF2B5EF4-FFF2-40B4-BE49-F238E27FC236}">
                <a16:creationId xmlns:a16="http://schemas.microsoft.com/office/drawing/2014/main" id="{7555B5FA-F2C2-BF89-B149-1575ACDB05FF}"/>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66804649"/>
      </p:ext>
    </p:extLst>
  </p:cSld>
  <p:clrMapOvr>
    <a:masterClrMapping/>
  </p:clrMapOvr>
  <mc:AlternateContent xmlns:mc="http://schemas.openxmlformats.org/markup-compatibility/2006">
    <mc:Choice xmlns:p14="http://schemas.microsoft.com/office/powerpoint/2010/main" Requires="p14">
      <p:transition spd="slow" p14:dur="2000" advTm="41533"/>
    </mc:Choice>
    <mc:Fallback>
      <p:transition spd="slow" advTm="415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D55F9025-7EA1-2C95-3930-59AD4DDA7C92}"/>
              </a:ext>
            </a:extLst>
          </p:cNvPr>
          <p:cNvSpPr>
            <a:spLocks noGrp="1"/>
          </p:cNvSpPr>
          <p:nvPr>
            <p:ph type="title"/>
          </p:nvPr>
        </p:nvSpPr>
        <p:spPr>
          <a:xfrm>
            <a:off x="615461" y="610442"/>
            <a:ext cx="10722658" cy="1111655"/>
          </a:xfrm>
        </p:spPr>
        <p:txBody>
          <a:bodyPr>
            <a:normAutofit fontScale="90000"/>
          </a:bodyPr>
          <a:lstStyle/>
          <a:p>
            <a:pPr algn="ctr">
              <a:lnSpc>
                <a:spcPct val="90000"/>
              </a:lnSpc>
            </a:pPr>
            <a:r>
              <a:rPr lang="en-US" sz="4000"/>
              <a:t>Critical Analysis of Home &amp; Community Care</a:t>
            </a:r>
            <a:endParaRPr lang="en-US" sz="4000" dirty="0"/>
          </a:p>
        </p:txBody>
      </p:sp>
      <p:sp>
        <p:nvSpPr>
          <p:cNvPr id="1033" name="Rectangle 1032">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026" name="Picture 2" descr="Aging in place: Suitability, benefits, and risks">
            <a:extLst>
              <a:ext uri="{FF2B5EF4-FFF2-40B4-BE49-F238E27FC236}">
                <a16:creationId xmlns:a16="http://schemas.microsoft.com/office/drawing/2014/main" id="{0B543A2B-E43B-5547-F533-93F7E2F5013A}"/>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682775" y="1906088"/>
            <a:ext cx="5098192" cy="365733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Content Placeholder 3">
            <a:extLst>
              <a:ext uri="{FF2B5EF4-FFF2-40B4-BE49-F238E27FC236}">
                <a16:creationId xmlns:a16="http://schemas.microsoft.com/office/drawing/2014/main" id="{A9FD711C-E71C-1CB3-DBCE-3F85997EAA1E}"/>
              </a:ext>
            </a:extLst>
          </p:cNvPr>
          <p:cNvGraphicFramePr>
            <a:graphicFrameLocks noGrp="1"/>
          </p:cNvGraphicFramePr>
          <p:nvPr>
            <p:ph idx="1"/>
            <p:extLst>
              <p:ext uri="{D42A27DB-BD31-4B8C-83A1-F6EECF244321}">
                <p14:modId xmlns:p14="http://schemas.microsoft.com/office/powerpoint/2010/main" val="2736982275"/>
              </p:ext>
            </p:extLst>
          </p:nvPr>
        </p:nvGraphicFramePr>
        <p:xfrm>
          <a:off x="490359" y="1906088"/>
          <a:ext cx="5974719" cy="398332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8" name="TextBox 7">
            <a:extLst>
              <a:ext uri="{FF2B5EF4-FFF2-40B4-BE49-F238E27FC236}">
                <a16:creationId xmlns:a16="http://schemas.microsoft.com/office/drawing/2014/main" id="{A23CD05A-8850-0ECD-F87F-0DDB79AF8D57}"/>
              </a:ext>
            </a:extLst>
          </p:cNvPr>
          <p:cNvSpPr txBox="1"/>
          <p:nvPr/>
        </p:nvSpPr>
        <p:spPr>
          <a:xfrm>
            <a:off x="7812957" y="5747411"/>
            <a:ext cx="3090831" cy="369332"/>
          </a:xfrm>
          <a:prstGeom prst="rect">
            <a:avLst/>
          </a:prstGeom>
          <a:noFill/>
        </p:spPr>
        <p:txBody>
          <a:bodyPr wrap="square">
            <a:spAutoFit/>
          </a:bodyPr>
          <a:lstStyle/>
          <a:p>
            <a:r>
              <a:rPr lang="en-US" dirty="0"/>
              <a:t>Source: (Austwick, 2025)</a:t>
            </a:r>
          </a:p>
        </p:txBody>
      </p:sp>
      <p:pic>
        <p:nvPicPr>
          <p:cNvPr id="6" name="Audio 5">
            <a:hlinkClick r:id="" action="ppaction://media"/>
            <a:extLst>
              <a:ext uri="{FF2B5EF4-FFF2-40B4-BE49-F238E27FC236}">
                <a16:creationId xmlns:a16="http://schemas.microsoft.com/office/drawing/2014/main" id="{F93C2431-3349-C3D0-AAB1-10030A0AB085}"/>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01669832"/>
      </p:ext>
    </p:extLst>
  </p:cSld>
  <p:clrMapOvr>
    <a:masterClrMapping/>
  </p:clrMapOvr>
  <mc:AlternateContent xmlns:mc="http://schemas.openxmlformats.org/markup-compatibility/2006">
    <mc:Choice xmlns:p14="http://schemas.microsoft.com/office/powerpoint/2010/main" Requires="p14">
      <p:transition spd="slow" p14:dur="2000" advTm="49791"/>
    </mc:Choice>
    <mc:Fallback>
      <p:transition spd="slow" advTm="497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8DD2392-397B-48BF-BEFA-EA1FB881CA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2FBA35-4925-535B-3460-E94D35AEE594}"/>
              </a:ext>
            </a:extLst>
          </p:cNvPr>
          <p:cNvSpPr>
            <a:spLocks noGrp="1"/>
          </p:cNvSpPr>
          <p:nvPr>
            <p:ph type="title"/>
          </p:nvPr>
        </p:nvSpPr>
        <p:spPr>
          <a:xfrm>
            <a:off x="669432" y="674394"/>
            <a:ext cx="10557369" cy="1206163"/>
          </a:xfrm>
        </p:spPr>
        <p:txBody>
          <a:bodyPr>
            <a:normAutofit/>
          </a:bodyPr>
          <a:lstStyle/>
          <a:p>
            <a:pPr algn="ctr"/>
            <a:r>
              <a:rPr lang="en-US" sz="3600" dirty="0">
                <a:solidFill>
                  <a:schemeClr val="tx1"/>
                </a:solidFill>
              </a:rPr>
              <a:t>Technological Innovations in Elderly Care</a:t>
            </a:r>
          </a:p>
        </p:txBody>
      </p:sp>
      <p:graphicFrame>
        <p:nvGraphicFramePr>
          <p:cNvPr id="7" name="Content Placeholder 4">
            <a:extLst>
              <a:ext uri="{FF2B5EF4-FFF2-40B4-BE49-F238E27FC236}">
                <a16:creationId xmlns:a16="http://schemas.microsoft.com/office/drawing/2014/main" id="{443CFB66-6670-5AC2-45A1-818425B8F7AC}"/>
              </a:ext>
            </a:extLst>
          </p:cNvPr>
          <p:cNvGraphicFramePr>
            <a:graphicFrameLocks noGrp="1"/>
          </p:cNvGraphicFramePr>
          <p:nvPr>
            <p:ph idx="1"/>
            <p:extLst>
              <p:ext uri="{D42A27DB-BD31-4B8C-83A1-F6EECF244321}">
                <p14:modId xmlns:p14="http://schemas.microsoft.com/office/powerpoint/2010/main" val="3007354708"/>
              </p:ext>
            </p:extLst>
          </p:nvPr>
        </p:nvGraphicFramePr>
        <p:xfrm>
          <a:off x="965199" y="2180496"/>
          <a:ext cx="10261602" cy="367830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Audio 4">
            <a:hlinkClick r:id="" action="ppaction://media"/>
            <a:extLst>
              <a:ext uri="{FF2B5EF4-FFF2-40B4-BE49-F238E27FC236}">
                <a16:creationId xmlns:a16="http://schemas.microsoft.com/office/drawing/2014/main" id="{5412A169-E450-A33E-1FDA-0A5DC8A3A7DD}"/>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4336079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41199"/>
    </mc:Choice>
    <mc:Fallback>
      <p:transition spd="slow" advTm="411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9" name="Rectangle 2078">
            <a:extLst>
              <a:ext uri="{FF2B5EF4-FFF2-40B4-BE49-F238E27FC236}">
                <a16:creationId xmlns:a16="http://schemas.microsoft.com/office/drawing/2014/main" id="{FBB53F82-F191-4EEB-AB7B-F69E634F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8D3303-134E-ACA0-CE83-CA95B4A42FA8}"/>
              </a:ext>
            </a:extLst>
          </p:cNvPr>
          <p:cNvSpPr>
            <a:spLocks noGrp="1"/>
          </p:cNvSpPr>
          <p:nvPr>
            <p:ph type="title"/>
          </p:nvPr>
        </p:nvSpPr>
        <p:spPr>
          <a:xfrm>
            <a:off x="581192" y="702155"/>
            <a:ext cx="11029616" cy="1122637"/>
          </a:xfrm>
        </p:spPr>
        <p:txBody>
          <a:bodyPr>
            <a:noAutofit/>
          </a:bodyPr>
          <a:lstStyle/>
          <a:p>
            <a:pPr algn="ctr"/>
            <a:r>
              <a:rPr lang="en-US" sz="3600" dirty="0"/>
              <a:t>Benefits of Technological Innovations in Elderly Care</a:t>
            </a:r>
          </a:p>
        </p:txBody>
      </p:sp>
      <p:sp>
        <p:nvSpPr>
          <p:cNvPr id="2081" name="Rectangle 2080">
            <a:extLst>
              <a:ext uri="{FF2B5EF4-FFF2-40B4-BE49-F238E27FC236}">
                <a16:creationId xmlns:a16="http://schemas.microsoft.com/office/drawing/2014/main" id="{8616AA08-3831-473D-B61B-89484A33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83" name="Rectangle 2082">
            <a:extLst>
              <a:ext uri="{FF2B5EF4-FFF2-40B4-BE49-F238E27FC236}">
                <a16:creationId xmlns:a16="http://schemas.microsoft.com/office/drawing/2014/main" id="{8431B918-3A1C-46BA-9430-CAD97D9DA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85" name="Rectangle 2084">
            <a:extLst>
              <a:ext uri="{FF2B5EF4-FFF2-40B4-BE49-F238E27FC236}">
                <a16:creationId xmlns:a16="http://schemas.microsoft.com/office/drawing/2014/main" id="{8400935A-2F82-4DC4-A4E1-E12EFB8C2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87" name="Rectangle 2086">
            <a:extLst>
              <a:ext uri="{FF2B5EF4-FFF2-40B4-BE49-F238E27FC236}">
                <a16:creationId xmlns:a16="http://schemas.microsoft.com/office/drawing/2014/main" id="{A3D5D599-1CAE-4C92-B5AE-8E51AF6D4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How Remote Patient Monitoring Apps Improve Patient Outcomes">
            <a:extLst>
              <a:ext uri="{FF2B5EF4-FFF2-40B4-BE49-F238E27FC236}">
                <a16:creationId xmlns:a16="http://schemas.microsoft.com/office/drawing/2014/main" id="{FC043916-3DB3-64B0-C975-AA970974EB3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2250" t="1" r="12017" b="-2"/>
          <a:stretch>
            <a:fillRect/>
          </a:stretch>
        </p:blipFill>
        <p:spPr bwMode="auto">
          <a:xfrm>
            <a:off x="767443" y="2387896"/>
            <a:ext cx="4784272" cy="363839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0049D68-BA2E-B105-CEBE-70F504E287E4}"/>
              </a:ext>
            </a:extLst>
          </p:cNvPr>
          <p:cNvSpPr txBox="1"/>
          <p:nvPr/>
        </p:nvSpPr>
        <p:spPr>
          <a:xfrm>
            <a:off x="1318532" y="6331053"/>
            <a:ext cx="609872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i="0" kern="1200" dirty="0">
                <a:solidFill>
                  <a:schemeClr val="tx1"/>
                </a:solidFill>
                <a:effectLst/>
                <a:latin typeface="+mn-lt"/>
                <a:ea typeface="+mn-ea"/>
                <a:cs typeface="+mn-cs"/>
              </a:rPr>
              <a:t>(Health Recovery Solutions, 2023)</a:t>
            </a:r>
          </a:p>
        </p:txBody>
      </p:sp>
      <p:graphicFrame>
        <p:nvGraphicFramePr>
          <p:cNvPr id="6" name="Content Placeholder 5">
            <a:extLst>
              <a:ext uri="{FF2B5EF4-FFF2-40B4-BE49-F238E27FC236}">
                <a16:creationId xmlns:a16="http://schemas.microsoft.com/office/drawing/2014/main" id="{DA86CA72-15E1-2D1D-1414-8B7705D30DD4}"/>
              </a:ext>
            </a:extLst>
          </p:cNvPr>
          <p:cNvGraphicFramePr>
            <a:graphicFrameLocks noGrp="1"/>
          </p:cNvGraphicFramePr>
          <p:nvPr>
            <p:ph idx="1"/>
            <p:extLst>
              <p:ext uri="{D42A27DB-BD31-4B8C-83A1-F6EECF244321}">
                <p14:modId xmlns:p14="http://schemas.microsoft.com/office/powerpoint/2010/main" val="2853405540"/>
              </p:ext>
            </p:extLst>
          </p:nvPr>
        </p:nvGraphicFramePr>
        <p:xfrm>
          <a:off x="6206168" y="1974749"/>
          <a:ext cx="5404639" cy="4251429"/>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7" name="Audio 6">
            <a:hlinkClick r:id="" action="ppaction://media"/>
            <a:extLst>
              <a:ext uri="{FF2B5EF4-FFF2-40B4-BE49-F238E27FC236}">
                <a16:creationId xmlns:a16="http://schemas.microsoft.com/office/drawing/2014/main" id="{5643E5C0-D67A-C0A7-E675-68EECE66B480}"/>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04766338"/>
      </p:ext>
    </p:extLst>
  </p:cSld>
  <p:clrMapOvr>
    <a:masterClrMapping/>
  </p:clrMapOvr>
  <mc:AlternateContent xmlns:mc="http://schemas.openxmlformats.org/markup-compatibility/2006">
    <mc:Choice xmlns:p14="http://schemas.microsoft.com/office/powerpoint/2010/main" Requires="p14">
      <p:transition spd="slow" p14:dur="2000" advTm="34809"/>
    </mc:Choice>
    <mc:Fallback>
      <p:transition spd="slow" advTm="348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B8DD2392-397B-48BF-BEFA-EA1FB881CA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Five Ways to Narrow the Digital Divide for Seniors | KCM">
            <a:extLst>
              <a:ext uri="{FF2B5EF4-FFF2-40B4-BE49-F238E27FC236}">
                <a16:creationId xmlns:a16="http://schemas.microsoft.com/office/drawing/2014/main" id="{B8184178-F95C-BA80-50D6-37669DCCC15A}"/>
              </a:ext>
            </a:extLst>
          </p:cNvPr>
          <p:cNvPicPr>
            <a:picLocks noChangeAspect="1" noChangeArrowheads="1"/>
          </p:cNvPicPr>
          <p:nvPr/>
        </p:nvPicPr>
        <p:blipFill>
          <a:blip r:embed="rId5">
            <a:alphaModFix amt="40000"/>
            <a:extLst>
              <a:ext uri="{28A0092B-C50C-407E-A947-70E740481C1C}">
                <a14:useLocalDpi xmlns:a14="http://schemas.microsoft.com/office/drawing/2010/main" val="0"/>
              </a:ext>
            </a:extLst>
          </a:blip>
          <a:srcRect b="8907"/>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87457B7-3F22-293F-38FD-F6A337C00216}"/>
              </a:ext>
            </a:extLst>
          </p:cNvPr>
          <p:cNvSpPr>
            <a:spLocks noGrp="1"/>
          </p:cNvSpPr>
          <p:nvPr>
            <p:ph type="title"/>
          </p:nvPr>
        </p:nvSpPr>
        <p:spPr>
          <a:xfrm>
            <a:off x="1023870" y="702156"/>
            <a:ext cx="10144260" cy="1263804"/>
          </a:xfrm>
        </p:spPr>
        <p:txBody>
          <a:bodyPr>
            <a:normAutofit/>
          </a:bodyPr>
          <a:lstStyle/>
          <a:p>
            <a:pPr algn="ctr"/>
            <a:r>
              <a:rPr lang="en-US" sz="3600" dirty="0">
                <a:solidFill>
                  <a:schemeClr val="tx1"/>
                </a:solidFill>
              </a:rPr>
              <a:t>Challenges and Ethical Concerns of Technological Care</a:t>
            </a:r>
          </a:p>
        </p:txBody>
      </p:sp>
      <p:graphicFrame>
        <p:nvGraphicFramePr>
          <p:cNvPr id="4" name="Content Placeholder 3">
            <a:extLst>
              <a:ext uri="{FF2B5EF4-FFF2-40B4-BE49-F238E27FC236}">
                <a16:creationId xmlns:a16="http://schemas.microsoft.com/office/drawing/2014/main" id="{EA18AB66-8355-3769-63C8-D60035824281}"/>
              </a:ext>
            </a:extLst>
          </p:cNvPr>
          <p:cNvGraphicFramePr>
            <a:graphicFrameLocks noGrp="1"/>
          </p:cNvGraphicFramePr>
          <p:nvPr>
            <p:ph idx="1"/>
            <p:extLst>
              <p:ext uri="{D42A27DB-BD31-4B8C-83A1-F6EECF244321}">
                <p14:modId xmlns:p14="http://schemas.microsoft.com/office/powerpoint/2010/main" val="3062389328"/>
              </p:ext>
            </p:extLst>
          </p:nvPr>
        </p:nvGraphicFramePr>
        <p:xfrm>
          <a:off x="1023870" y="2294796"/>
          <a:ext cx="10419081" cy="367830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6" name="Audio 5">
            <a:hlinkClick r:id="" action="ppaction://media"/>
            <a:extLst>
              <a:ext uri="{FF2B5EF4-FFF2-40B4-BE49-F238E27FC236}">
                <a16:creationId xmlns:a16="http://schemas.microsoft.com/office/drawing/2014/main" id="{A8BAC516-80A1-92EC-93F6-63F38DFD1125}"/>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5592530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44784"/>
    </mc:Choice>
    <mc:Fallback>
      <p:transition spd="slow" advTm="447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FABBCE0-E08C-4BBE-9FD2-E2B253D4D5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0479BFA9-E002-2DBB-F83C-1E921854A5C1}"/>
              </a:ext>
            </a:extLst>
          </p:cNvPr>
          <p:cNvSpPr>
            <a:spLocks noGrp="1"/>
          </p:cNvSpPr>
          <p:nvPr>
            <p:ph type="title"/>
          </p:nvPr>
        </p:nvSpPr>
        <p:spPr>
          <a:xfrm>
            <a:off x="581192" y="702156"/>
            <a:ext cx="11029616" cy="1188720"/>
          </a:xfrm>
        </p:spPr>
        <p:txBody>
          <a:bodyPr>
            <a:normAutofit/>
          </a:bodyPr>
          <a:lstStyle/>
          <a:p>
            <a:pPr algn="ctr"/>
            <a:r>
              <a:rPr lang="en-US" sz="3600" dirty="0">
                <a:solidFill>
                  <a:schemeClr val="tx1">
                    <a:lumMod val="85000"/>
                    <a:lumOff val="15000"/>
                  </a:schemeClr>
                </a:solidFill>
              </a:rPr>
              <a:t>Case Study 1: Integrated Care Systems (ICS)</a:t>
            </a:r>
          </a:p>
        </p:txBody>
      </p:sp>
      <p:sp>
        <p:nvSpPr>
          <p:cNvPr id="22" name="Rectangle 21">
            <a:extLst>
              <a:ext uri="{FF2B5EF4-FFF2-40B4-BE49-F238E27FC236}">
                <a16:creationId xmlns:a16="http://schemas.microsoft.com/office/drawing/2014/main" id="{FF426BAC-43D6-468E-B6FF-167034D5C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60727A"/>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Rectangle 23">
            <a:extLst>
              <a:ext uri="{FF2B5EF4-FFF2-40B4-BE49-F238E27FC236}">
                <a16:creationId xmlns:a16="http://schemas.microsoft.com/office/drawing/2014/main" id="{FB02D80E-5995-4C54-8387-5893C2C89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Rectangle 25">
            <a:extLst>
              <a:ext uri="{FF2B5EF4-FFF2-40B4-BE49-F238E27FC236}">
                <a16:creationId xmlns:a16="http://schemas.microsoft.com/office/drawing/2014/main" id="{896083C8-1401-4950-AF56-E2FAFE42D6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aphicFrame>
        <p:nvGraphicFramePr>
          <p:cNvPr id="5" name="Content Placeholder 2">
            <a:extLst>
              <a:ext uri="{FF2B5EF4-FFF2-40B4-BE49-F238E27FC236}">
                <a16:creationId xmlns:a16="http://schemas.microsoft.com/office/drawing/2014/main" id="{7DD4AF25-F7B0-E961-41C1-74EEA5B12A16}"/>
              </a:ext>
            </a:extLst>
          </p:cNvPr>
          <p:cNvGraphicFramePr>
            <a:graphicFrameLocks noGrp="1"/>
          </p:cNvGraphicFramePr>
          <p:nvPr>
            <p:ph idx="1"/>
            <p:extLst>
              <p:ext uri="{D42A27DB-BD31-4B8C-83A1-F6EECF244321}">
                <p14:modId xmlns:p14="http://schemas.microsoft.com/office/powerpoint/2010/main" val="1148886430"/>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Audio 5">
            <a:hlinkClick r:id="" action="ppaction://media"/>
            <a:extLst>
              <a:ext uri="{FF2B5EF4-FFF2-40B4-BE49-F238E27FC236}">
                <a16:creationId xmlns:a16="http://schemas.microsoft.com/office/drawing/2014/main" id="{1923F6C6-F4CB-4F4F-042F-9525477923CF}"/>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9520079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43813"/>
    </mc:Choice>
    <mc:Fallback>
      <p:transition spd="slow" advTm="438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FABBCE0-E08C-4BBE-9FD2-E2B253D4D5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857CAF87-4AD3-9455-6478-DD4073BBA748}"/>
              </a:ext>
            </a:extLst>
          </p:cNvPr>
          <p:cNvSpPr>
            <a:spLocks noGrp="1"/>
          </p:cNvSpPr>
          <p:nvPr>
            <p:ph type="title"/>
          </p:nvPr>
        </p:nvSpPr>
        <p:spPr>
          <a:xfrm>
            <a:off x="581192" y="702156"/>
            <a:ext cx="11029616" cy="1188720"/>
          </a:xfrm>
        </p:spPr>
        <p:txBody>
          <a:bodyPr>
            <a:normAutofit/>
          </a:bodyPr>
          <a:lstStyle/>
          <a:p>
            <a:pPr algn="ctr"/>
            <a:r>
              <a:rPr lang="en-US" sz="3600" dirty="0">
                <a:solidFill>
                  <a:schemeClr val="tx1">
                    <a:lumMod val="85000"/>
                    <a:lumOff val="15000"/>
                  </a:schemeClr>
                </a:solidFill>
              </a:rPr>
              <a:t>Case Study 2: Technology-Enabled Dementia Care</a:t>
            </a:r>
          </a:p>
        </p:txBody>
      </p:sp>
      <p:sp>
        <p:nvSpPr>
          <p:cNvPr id="11" name="Rectangle 10">
            <a:extLst>
              <a:ext uri="{FF2B5EF4-FFF2-40B4-BE49-F238E27FC236}">
                <a16:creationId xmlns:a16="http://schemas.microsoft.com/office/drawing/2014/main" id="{FF426BAC-43D6-468E-B6FF-167034D5C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60727A"/>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Rectangle 12">
            <a:extLst>
              <a:ext uri="{FF2B5EF4-FFF2-40B4-BE49-F238E27FC236}">
                <a16:creationId xmlns:a16="http://schemas.microsoft.com/office/drawing/2014/main" id="{FB02D80E-5995-4C54-8387-5893C2C89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Rectangle 14">
            <a:extLst>
              <a:ext uri="{FF2B5EF4-FFF2-40B4-BE49-F238E27FC236}">
                <a16:creationId xmlns:a16="http://schemas.microsoft.com/office/drawing/2014/main" id="{896083C8-1401-4950-AF56-E2FAFE42D6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aphicFrame>
        <p:nvGraphicFramePr>
          <p:cNvPr id="5" name="Content Placeholder 2">
            <a:extLst>
              <a:ext uri="{FF2B5EF4-FFF2-40B4-BE49-F238E27FC236}">
                <a16:creationId xmlns:a16="http://schemas.microsoft.com/office/drawing/2014/main" id="{BC6E0664-EE0E-CBC6-2080-9144CE1A613C}"/>
              </a:ext>
            </a:extLst>
          </p:cNvPr>
          <p:cNvGraphicFramePr>
            <a:graphicFrameLocks noGrp="1"/>
          </p:cNvGraphicFramePr>
          <p:nvPr>
            <p:ph idx="1"/>
            <p:extLst>
              <p:ext uri="{D42A27DB-BD31-4B8C-83A1-F6EECF244321}">
                <p14:modId xmlns:p14="http://schemas.microsoft.com/office/powerpoint/2010/main" val="3194124689"/>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Audio 5">
            <a:hlinkClick r:id="" action="ppaction://media"/>
            <a:extLst>
              <a:ext uri="{FF2B5EF4-FFF2-40B4-BE49-F238E27FC236}">
                <a16:creationId xmlns:a16="http://schemas.microsoft.com/office/drawing/2014/main" id="{07771566-1A49-B012-EB24-E9EE6EE5D0AD}"/>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4796999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45473"/>
    </mc:Choice>
    <mc:Fallback>
      <p:transition spd="slow" advTm="454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B8DD2392-397B-48BF-BEFA-EA1FB881CA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rful carved figures of humans">
            <a:extLst>
              <a:ext uri="{FF2B5EF4-FFF2-40B4-BE49-F238E27FC236}">
                <a16:creationId xmlns:a16="http://schemas.microsoft.com/office/drawing/2014/main" id="{CC9F07D3-7F96-0EC3-C892-B040C7CBDFA6}"/>
              </a:ext>
            </a:extLst>
          </p:cNvPr>
          <p:cNvPicPr>
            <a:picLocks noChangeAspect="1"/>
          </p:cNvPicPr>
          <p:nvPr/>
        </p:nvPicPr>
        <p:blipFill>
          <a:blip r:embed="rId5">
            <a:alphaModFix amt="40000"/>
          </a:blip>
          <a:srcRect t="21053"/>
          <a:stretch>
            <a:fillRect/>
          </a:stretch>
        </p:blipFill>
        <p:spPr>
          <a:xfrm>
            <a:off x="20" y="10"/>
            <a:ext cx="12191980" cy="6857988"/>
          </a:xfrm>
          <a:prstGeom prst="rect">
            <a:avLst/>
          </a:prstGeom>
        </p:spPr>
      </p:pic>
      <p:sp>
        <p:nvSpPr>
          <p:cNvPr id="2" name="Title 1">
            <a:extLst>
              <a:ext uri="{FF2B5EF4-FFF2-40B4-BE49-F238E27FC236}">
                <a16:creationId xmlns:a16="http://schemas.microsoft.com/office/drawing/2014/main" id="{6E1F9F7C-49F7-9BD4-B4B5-A53271261E4F}"/>
              </a:ext>
            </a:extLst>
          </p:cNvPr>
          <p:cNvSpPr>
            <a:spLocks noGrp="1"/>
          </p:cNvSpPr>
          <p:nvPr>
            <p:ph type="title"/>
          </p:nvPr>
        </p:nvSpPr>
        <p:spPr>
          <a:xfrm>
            <a:off x="1023870" y="702156"/>
            <a:ext cx="10144260" cy="1013800"/>
          </a:xfrm>
        </p:spPr>
        <p:txBody>
          <a:bodyPr>
            <a:normAutofit/>
          </a:bodyPr>
          <a:lstStyle/>
          <a:p>
            <a:pPr algn="ctr"/>
            <a:r>
              <a:rPr lang="en-US" sz="3600" dirty="0">
                <a:solidFill>
                  <a:schemeClr val="tx1"/>
                </a:solidFill>
              </a:rPr>
              <a:t>Recommendations for Improvement</a:t>
            </a:r>
          </a:p>
        </p:txBody>
      </p:sp>
      <p:graphicFrame>
        <p:nvGraphicFramePr>
          <p:cNvPr id="4" name="Content Placeholder 3">
            <a:extLst>
              <a:ext uri="{FF2B5EF4-FFF2-40B4-BE49-F238E27FC236}">
                <a16:creationId xmlns:a16="http://schemas.microsoft.com/office/drawing/2014/main" id="{6E99248C-C704-91AB-2011-594FA720C17E}"/>
              </a:ext>
            </a:extLst>
          </p:cNvPr>
          <p:cNvGraphicFramePr>
            <a:graphicFrameLocks noGrp="1"/>
          </p:cNvGraphicFramePr>
          <p:nvPr>
            <p:ph idx="1"/>
            <p:extLst>
              <p:ext uri="{D42A27DB-BD31-4B8C-83A1-F6EECF244321}">
                <p14:modId xmlns:p14="http://schemas.microsoft.com/office/powerpoint/2010/main" val="3119533071"/>
              </p:ext>
            </p:extLst>
          </p:nvPr>
        </p:nvGraphicFramePr>
        <p:xfrm>
          <a:off x="965199" y="2180496"/>
          <a:ext cx="10261602" cy="367830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11" name="Audio 10">
            <a:hlinkClick r:id="" action="ppaction://media"/>
            <a:extLst>
              <a:ext uri="{FF2B5EF4-FFF2-40B4-BE49-F238E27FC236}">
                <a16:creationId xmlns:a16="http://schemas.microsoft.com/office/drawing/2014/main" id="{8F752E30-7046-3D47-06F7-B908CD9F0EA1}"/>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485342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50095"/>
    </mc:Choice>
    <mc:Fallback>
      <p:transition spd="slow" advTm="500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48EE9-3EAD-C63F-2975-345220AEA37B}"/>
              </a:ext>
            </a:extLst>
          </p:cNvPr>
          <p:cNvSpPr>
            <a:spLocks noGrp="1"/>
          </p:cNvSpPr>
          <p:nvPr>
            <p:ph type="title"/>
          </p:nvPr>
        </p:nvSpPr>
        <p:spPr>
          <a:xfrm>
            <a:off x="581192" y="702156"/>
            <a:ext cx="11029616" cy="1188720"/>
          </a:xfrm>
        </p:spPr>
        <p:txBody>
          <a:bodyPr>
            <a:normAutofit/>
          </a:bodyPr>
          <a:lstStyle/>
          <a:p>
            <a:r>
              <a:rPr lang="en-US"/>
              <a:t>Conclusion</a:t>
            </a:r>
          </a:p>
        </p:txBody>
      </p:sp>
      <p:graphicFrame>
        <p:nvGraphicFramePr>
          <p:cNvPr id="5" name="Content Placeholder 2">
            <a:extLst>
              <a:ext uri="{FF2B5EF4-FFF2-40B4-BE49-F238E27FC236}">
                <a16:creationId xmlns:a16="http://schemas.microsoft.com/office/drawing/2014/main" id="{0929727E-5296-E8EC-3E5B-6CF95940CBC5}"/>
              </a:ext>
            </a:extLst>
          </p:cNvPr>
          <p:cNvGraphicFramePr>
            <a:graphicFrameLocks noGrp="1"/>
          </p:cNvGraphicFramePr>
          <p:nvPr>
            <p:ph idx="1"/>
            <p:extLst>
              <p:ext uri="{D42A27DB-BD31-4B8C-83A1-F6EECF244321}">
                <p14:modId xmlns:p14="http://schemas.microsoft.com/office/powerpoint/2010/main" val="3316098391"/>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4" name="Audio 13">
            <a:hlinkClick r:id="" action="ppaction://media"/>
            <a:extLst>
              <a:ext uri="{FF2B5EF4-FFF2-40B4-BE49-F238E27FC236}">
                <a16:creationId xmlns:a16="http://schemas.microsoft.com/office/drawing/2014/main" id="{9067AAC4-A98A-B69A-AA9F-C4080ECD7DFB}"/>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61239961"/>
      </p:ext>
    </p:extLst>
  </p:cSld>
  <p:clrMapOvr>
    <a:masterClrMapping/>
  </p:clrMapOvr>
  <mc:AlternateContent xmlns:mc="http://schemas.openxmlformats.org/markup-compatibility/2006">
    <mc:Choice xmlns:p14="http://schemas.microsoft.com/office/powerpoint/2010/main" Requires="p14">
      <p:transition spd="slow" p14:dur="2000" advTm="54342"/>
    </mc:Choice>
    <mc:Fallback>
      <p:transition spd="slow" advTm="543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D1F1056-9A78-4FBC-9404-54512B6B5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924F39-36E9-8F39-872F-6FD4F699B87E}"/>
              </a:ext>
            </a:extLst>
          </p:cNvPr>
          <p:cNvSpPr>
            <a:spLocks noGrp="1"/>
          </p:cNvSpPr>
          <p:nvPr>
            <p:ph type="title"/>
          </p:nvPr>
        </p:nvSpPr>
        <p:spPr>
          <a:xfrm>
            <a:off x="581192" y="702156"/>
            <a:ext cx="10679642" cy="1188720"/>
          </a:xfrm>
        </p:spPr>
        <p:txBody>
          <a:bodyPr>
            <a:normAutofit/>
          </a:bodyPr>
          <a:lstStyle/>
          <a:p>
            <a:r>
              <a:rPr lang="en-US" sz="3600">
                <a:solidFill>
                  <a:schemeClr val="accent1"/>
                </a:solidFill>
              </a:rPr>
              <a:t>References</a:t>
            </a:r>
          </a:p>
        </p:txBody>
      </p:sp>
      <p:sp>
        <p:nvSpPr>
          <p:cNvPr id="10" name="Rectangle 9">
            <a:extLst>
              <a:ext uri="{FF2B5EF4-FFF2-40B4-BE49-F238E27FC236}">
                <a16:creationId xmlns:a16="http://schemas.microsoft.com/office/drawing/2014/main" id="{9659E4B7-86DE-4B00-A707-DD85CE5DB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7201"/>
            <a:ext cx="11298933" cy="9144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7173BFEC-E480-1735-40F3-2F293FC7E2A6}"/>
              </a:ext>
            </a:extLst>
          </p:cNvPr>
          <p:cNvSpPr>
            <a:spLocks noGrp="1"/>
          </p:cNvSpPr>
          <p:nvPr>
            <p:ph idx="1"/>
          </p:nvPr>
        </p:nvSpPr>
        <p:spPr>
          <a:xfrm>
            <a:off x="581193" y="2340864"/>
            <a:ext cx="10679642" cy="3634486"/>
          </a:xfrm>
        </p:spPr>
        <p:txBody>
          <a:bodyPr>
            <a:normAutofit lnSpcReduction="10000"/>
          </a:bodyPr>
          <a:lstStyle/>
          <a:p>
            <a:pPr>
              <a:lnSpc>
                <a:spcPct val="90000"/>
              </a:lnSpc>
            </a:pPr>
            <a:r>
              <a:rPr lang="en-US" sz="500"/>
              <a:t>Age UK (2019). </a:t>
            </a:r>
            <a:r>
              <a:rPr lang="en-US" sz="500" i="1"/>
              <a:t>Later life in the United Kingdom 2019</a:t>
            </a:r>
            <a:r>
              <a:rPr lang="en-US" sz="500"/>
              <a:t>. London: Age UK. </a:t>
            </a:r>
            <a:r>
              <a:rPr lang="en-US" sz="500" u="sng">
                <a:hlinkClick r:id="rId3"/>
              </a:rPr>
              <a:t>https://www.ageuk.org.uk/siteassets/documents/reports-and-publications/later_life_uk_factsheet.pdf</a:t>
            </a:r>
            <a:r>
              <a:rPr lang="en-US" sz="500"/>
              <a:t> </a:t>
            </a:r>
          </a:p>
          <a:p>
            <a:pPr>
              <a:lnSpc>
                <a:spcPct val="90000"/>
              </a:lnSpc>
            </a:pPr>
            <a:r>
              <a:rPr lang="en-US" sz="500" err="1"/>
              <a:t>Alderwick</a:t>
            </a:r>
            <a:r>
              <a:rPr lang="en-US" sz="500"/>
              <a:t>, H. and Dixon, J. (2019). The NHS long term plan. </a:t>
            </a:r>
            <a:r>
              <a:rPr lang="en-US" sz="500" i="1"/>
              <a:t>BMJ</a:t>
            </a:r>
            <a:r>
              <a:rPr lang="en-US" sz="500"/>
              <a:t>, [online] p.l84. </a:t>
            </a:r>
            <a:r>
              <a:rPr lang="en-US" sz="500" u="sng">
                <a:hlinkClick r:id="rId4"/>
              </a:rPr>
              <a:t>https://doi.org/10.1136/bmj.l84</a:t>
            </a:r>
            <a:r>
              <a:rPr lang="en-US" sz="500"/>
              <a:t>. </a:t>
            </a:r>
          </a:p>
          <a:p>
            <a:pPr>
              <a:lnSpc>
                <a:spcPct val="90000"/>
              </a:lnSpc>
            </a:pPr>
            <a:r>
              <a:rPr lang="en-US" sz="500"/>
              <a:t>Ameen, O. M., an d </a:t>
            </a:r>
            <a:r>
              <a:rPr lang="en-US" sz="500" err="1"/>
              <a:t>Taqa</a:t>
            </a:r>
            <a:r>
              <a:rPr lang="en-US" sz="500"/>
              <a:t>, G. A. (2024). Understanding the multifaceted process of aging: theories, mechanisms, and implications for treatment. Al-Salam J Med Sci, 3(2), 78-86.</a:t>
            </a:r>
          </a:p>
          <a:p>
            <a:pPr>
              <a:lnSpc>
                <a:spcPct val="90000"/>
              </a:lnSpc>
            </a:pPr>
            <a:r>
              <a:rPr lang="en-US" sz="500"/>
              <a:t>Baxter, S., Johnson, M., Chambers, D., Sutton, A., Goyder, E. and Booth, A. (2018). The effects of integrated care: a systematic review of UK and international evidence. </a:t>
            </a:r>
            <a:r>
              <a:rPr lang="en-US" sz="500" i="1"/>
              <a:t>BMC Health Services Research</a:t>
            </a:r>
            <a:r>
              <a:rPr lang="en-US" sz="500"/>
              <a:t>, [online] 18(1). </a:t>
            </a:r>
            <a:r>
              <a:rPr lang="en-US" sz="500" u="sng">
                <a:hlinkClick r:id="rId5"/>
              </a:rPr>
              <a:t>https://doi.org/10.1186/s12913-018-3161-3</a:t>
            </a:r>
            <a:r>
              <a:rPr lang="en-US" sz="500"/>
              <a:t>. </a:t>
            </a:r>
          </a:p>
          <a:p>
            <a:pPr>
              <a:lnSpc>
                <a:spcPct val="90000"/>
              </a:lnSpc>
            </a:pPr>
            <a:r>
              <a:rPr lang="en-US" sz="500" err="1"/>
              <a:t>Bertolazzi</a:t>
            </a:r>
            <a:r>
              <a:rPr lang="en-US" sz="500"/>
              <a:t>, A., Quaglia, V. and </a:t>
            </a:r>
            <a:r>
              <a:rPr lang="en-US" sz="500" err="1"/>
              <a:t>Bongelli</a:t>
            </a:r>
            <a:r>
              <a:rPr lang="en-US" sz="500"/>
              <a:t>, R. (2024). Barriers and facilitators to health technology adoption by older adults with chronic diseases: an integrative systematic review. </a:t>
            </a:r>
            <a:r>
              <a:rPr lang="en-US" sz="500" i="1"/>
              <a:t>BMC Public Health</a:t>
            </a:r>
            <a:r>
              <a:rPr lang="en-US" sz="500"/>
              <a:t>, [online] 24(1). </a:t>
            </a:r>
            <a:r>
              <a:rPr lang="en-US" sz="500" err="1"/>
              <a:t>doi:https</a:t>
            </a:r>
            <a:r>
              <a:rPr lang="en-US" sz="500"/>
              <a:t>://doi.org/10.1186/s12889-024-18036-5.</a:t>
            </a:r>
          </a:p>
          <a:p>
            <a:pPr>
              <a:lnSpc>
                <a:spcPct val="90000"/>
              </a:lnSpc>
            </a:pPr>
            <a:r>
              <a:rPr lang="en-US" sz="500"/>
              <a:t>Boyapati, Y.M., 2025. </a:t>
            </a:r>
            <a:r>
              <a:rPr lang="en-US" sz="500" i="1"/>
              <a:t>Caregiver Connect: A mobile Application for Stress Tracking and Delivering Support for Dementia Caregivers</a:t>
            </a:r>
            <a:r>
              <a:rPr lang="en-US" sz="500"/>
              <a:t> (Master's thesis, University of Minnesota).</a:t>
            </a:r>
          </a:p>
          <a:p>
            <a:pPr>
              <a:lnSpc>
                <a:spcPct val="90000"/>
              </a:lnSpc>
            </a:pPr>
            <a:r>
              <a:rPr lang="en-US" sz="500"/>
              <a:t>Care Quality Commission (2023). </a:t>
            </a:r>
            <a:r>
              <a:rPr lang="en-US" sz="500" i="1"/>
              <a:t>The state of health care and adult social care in England 2022/23</a:t>
            </a:r>
            <a:r>
              <a:rPr lang="en-US" sz="500"/>
              <a:t>. London: CQC. Available at: </a:t>
            </a:r>
            <a:r>
              <a:rPr lang="en-US" sz="500" u="sng">
                <a:hlinkClick r:id="rId6"/>
              </a:rPr>
              <a:t>https://www.cqc.org.uk/sites/default/files/2023-10/20231020_stateofcare2223_print.pdf</a:t>
            </a:r>
            <a:r>
              <a:rPr lang="en-US" sz="500"/>
              <a:t> </a:t>
            </a:r>
          </a:p>
          <a:p>
            <a:pPr>
              <a:lnSpc>
                <a:spcPct val="90000"/>
              </a:lnSpc>
            </a:pPr>
            <a:r>
              <a:rPr lang="en-US" sz="500"/>
              <a:t>Carers First (2023). </a:t>
            </a:r>
            <a:r>
              <a:rPr lang="en-US" sz="500" i="1"/>
              <a:t>Unpaid Carers Face Financial Hardships</a:t>
            </a:r>
            <a:r>
              <a:rPr lang="en-US" sz="500"/>
              <a:t>. [online] Carersfirst.org.uk. Available at: </a:t>
            </a:r>
            <a:r>
              <a:rPr lang="en-US" sz="500" u="sng">
                <a:hlinkClick r:id="rId7"/>
              </a:rPr>
              <a:t>https://www.carersfirst.org.uk/news-and-stories/unpaid-carers-face-financial-hardships/</a:t>
            </a:r>
            <a:r>
              <a:rPr lang="en-US" sz="500"/>
              <a:t> </a:t>
            </a:r>
          </a:p>
          <a:p>
            <a:pPr>
              <a:lnSpc>
                <a:spcPct val="90000"/>
              </a:lnSpc>
            </a:pPr>
            <a:r>
              <a:rPr lang="en-US" sz="500"/>
              <a:t>Centre for Ageing Better (2023). </a:t>
            </a:r>
            <a:r>
              <a:rPr lang="en-US" sz="500" i="1"/>
              <a:t>Our Ageing Population | The State of Ageing 2023-24</a:t>
            </a:r>
            <a:r>
              <a:rPr lang="en-US" sz="500"/>
              <a:t>. [online] ageing-better.org.uk. Available at: </a:t>
            </a:r>
            <a:r>
              <a:rPr lang="en-US" sz="500" u="sng">
                <a:hlinkClick r:id="rId8"/>
              </a:rPr>
              <a:t>https://ageing-better.org.uk/our-ageing-population-state-ageing-2023-4</a:t>
            </a:r>
            <a:r>
              <a:rPr lang="en-US" sz="500"/>
              <a:t> </a:t>
            </a:r>
          </a:p>
          <a:p>
            <a:pPr>
              <a:lnSpc>
                <a:spcPct val="90000"/>
              </a:lnSpc>
            </a:pPr>
            <a:r>
              <a:rPr lang="en-US" sz="500"/>
              <a:t>Dannefer, D., 2020. Systemic and reflexive: Foundations of cumulative dis/advantage and life-course processes. The Journals of Gerontology: Series B, 75(6), pp.1249-1263.</a:t>
            </a:r>
          </a:p>
          <a:p>
            <a:pPr>
              <a:lnSpc>
                <a:spcPct val="90000"/>
              </a:lnSpc>
            </a:pPr>
            <a:r>
              <a:rPr lang="en-US" sz="500"/>
              <a:t>Frost, R., Rait, G., Wheatley, A., Wilcock, J., Robinson, L., Harrison Dening, K., Allan, L., Banerjee, S., Manthorpe, J., Walters, K. and </a:t>
            </a:r>
            <a:r>
              <a:rPr lang="en-US" sz="500" err="1"/>
              <a:t>PriDem</a:t>
            </a:r>
            <a:r>
              <a:rPr lang="en-US" sz="500"/>
              <a:t> Study Project Team, 2020. What works in managing complex conditions in older people in primary and community care? A state‐of‐the‐art review. </a:t>
            </a:r>
            <a:r>
              <a:rPr lang="en-US" sz="500" i="1"/>
              <a:t>Health &amp; Social Care in the Community</a:t>
            </a:r>
            <a:r>
              <a:rPr lang="en-US" sz="500"/>
              <a:t>, </a:t>
            </a:r>
            <a:r>
              <a:rPr lang="en-US" sz="500" i="1"/>
              <a:t>28</a:t>
            </a:r>
            <a:r>
              <a:rPr lang="en-US" sz="500"/>
              <a:t>(6), pp.1915-1927.</a:t>
            </a:r>
          </a:p>
          <a:p>
            <a:pPr>
              <a:lnSpc>
                <a:spcPct val="90000"/>
              </a:lnSpc>
            </a:pPr>
            <a:r>
              <a:rPr lang="en-US" sz="500"/>
              <a:t>Ghannam, D., </a:t>
            </a:r>
            <a:r>
              <a:rPr lang="en-US" sz="500" err="1"/>
              <a:t>Angelé</a:t>
            </a:r>
            <a:r>
              <a:rPr lang="en-US" sz="500"/>
              <a:t>–</a:t>
            </a:r>
            <a:r>
              <a:rPr lang="en-US" sz="500" err="1"/>
              <a:t>Halgand</a:t>
            </a:r>
            <a:r>
              <a:rPr lang="en-US" sz="500"/>
              <a:t>, N., &amp; </a:t>
            </a:r>
            <a:r>
              <a:rPr lang="en-US" sz="500" err="1"/>
              <a:t>Kosremelli</a:t>
            </a:r>
            <a:r>
              <a:rPr lang="en-US" sz="500"/>
              <a:t>-Asmar, M. (2025). Fragmentation of healthcare systems: challenges through patients’ eyes. </a:t>
            </a:r>
            <a:r>
              <a:rPr lang="en-US" sz="500" i="1"/>
              <a:t>International Journal of Qualitative Studies on Health and Well-being</a:t>
            </a:r>
            <a:r>
              <a:rPr lang="en-US" sz="500"/>
              <a:t>, </a:t>
            </a:r>
            <a:r>
              <a:rPr lang="en-US" sz="500" i="1"/>
              <a:t>20</a:t>
            </a:r>
            <a:r>
              <a:rPr lang="en-US" sz="500"/>
              <a:t>(1), 2598719.</a:t>
            </a:r>
          </a:p>
          <a:p>
            <a:pPr>
              <a:lnSpc>
                <a:spcPct val="90000"/>
              </a:lnSpc>
            </a:pPr>
            <a:r>
              <a:rPr lang="en-US" sz="500"/>
              <a:t>Hollinrake, S. (2025). The legislative and policy context. In </a:t>
            </a:r>
            <a:r>
              <a:rPr lang="en-US" sz="500" i="1"/>
              <a:t>Relationship-based Social Work with Adults</a:t>
            </a:r>
            <a:r>
              <a:rPr lang="en-US" sz="500"/>
              <a:t> (pp. 26-46). Routledge.</a:t>
            </a:r>
          </a:p>
          <a:p>
            <a:pPr>
              <a:lnSpc>
                <a:spcPct val="90000"/>
              </a:lnSpc>
            </a:pPr>
            <a:r>
              <a:rPr lang="en-US" sz="500"/>
              <a:t>Komal Dighe (2025). </a:t>
            </a:r>
            <a:r>
              <a:rPr lang="en-US" sz="500" i="1"/>
              <a:t>Elderly Care Market Size, Trends &amp; YoY Growth Rate, 2032</a:t>
            </a:r>
            <a:r>
              <a:rPr lang="en-US" sz="500"/>
              <a:t>. [online] Coherent Market Insights. Available at: </a:t>
            </a:r>
            <a:r>
              <a:rPr lang="en-US" sz="500" u="sng">
                <a:hlinkClick r:id="rId9"/>
              </a:rPr>
              <a:t>https://www.coherentmarketinsights.com/industry-reports/elderly-care-market</a:t>
            </a:r>
            <a:r>
              <a:rPr lang="en-US" sz="500"/>
              <a:t> </a:t>
            </a:r>
          </a:p>
          <a:p>
            <a:pPr>
              <a:lnSpc>
                <a:spcPct val="90000"/>
              </a:lnSpc>
            </a:pPr>
            <a:r>
              <a:rPr lang="en-US" sz="500"/>
              <a:t>Magalhães, J.P., 2025. An overview of contemporary theories of ageing. </a:t>
            </a:r>
            <a:r>
              <a:rPr lang="en-US" sz="500" i="1"/>
              <a:t>Nature Cell Biology</a:t>
            </a:r>
            <a:r>
              <a:rPr lang="en-US" sz="500"/>
              <a:t>, </a:t>
            </a:r>
            <a:r>
              <a:rPr lang="en-US" sz="500" i="1"/>
              <a:t>27</a:t>
            </a:r>
            <a:r>
              <a:rPr lang="en-US" sz="500"/>
              <a:t>(7), pp.1074-1082. </a:t>
            </a:r>
          </a:p>
          <a:p>
            <a:pPr>
              <a:lnSpc>
                <a:spcPct val="90000"/>
              </a:lnSpc>
            </a:pPr>
            <a:r>
              <a:rPr lang="en-US" sz="500"/>
              <a:t>Mbata, A.O., </a:t>
            </a:r>
            <a:r>
              <a:rPr lang="en-US" sz="500" err="1"/>
              <a:t>Soyege</a:t>
            </a:r>
            <a:r>
              <a:rPr lang="en-US" sz="500"/>
              <a:t>, O.S., Nwokedi, C.N., </a:t>
            </a:r>
            <a:r>
              <a:rPr lang="en-US" sz="500" err="1"/>
              <a:t>Tomoh</a:t>
            </a:r>
            <a:r>
              <a:rPr lang="en-US" sz="500"/>
              <a:t>, B.O., Mustapha, A.Y., Balogun, O.D., </a:t>
            </a:r>
            <a:r>
              <a:rPr lang="en-US" sz="500" err="1"/>
              <a:t>Forkuo</a:t>
            </a:r>
            <a:r>
              <a:rPr lang="en-US" sz="500"/>
              <a:t>, A.Y. and </a:t>
            </a:r>
            <a:r>
              <a:rPr lang="en-US" sz="500" err="1"/>
              <a:t>Iguma</a:t>
            </a:r>
            <a:r>
              <a:rPr lang="en-US" sz="500"/>
              <a:t>, D.R., 2024. Preventative medicine and chronic disease management: reducing healthcare costs and improving long-term public health. </a:t>
            </a:r>
            <a:r>
              <a:rPr lang="en-US" sz="500" i="1"/>
              <a:t>International Journal of Multidisciplinary Research and Growth Evaluation</a:t>
            </a:r>
            <a:r>
              <a:rPr lang="en-US" sz="500"/>
              <a:t>, </a:t>
            </a:r>
            <a:r>
              <a:rPr lang="en-US" sz="500" i="1"/>
              <a:t>5</a:t>
            </a:r>
            <a:r>
              <a:rPr lang="en-US" sz="500"/>
              <a:t>(06), pp.1584-1600.</a:t>
            </a:r>
          </a:p>
          <a:p>
            <a:pPr>
              <a:lnSpc>
                <a:spcPct val="90000"/>
              </a:lnSpc>
            </a:pPr>
            <a:r>
              <a:rPr lang="en-US" sz="500"/>
              <a:t>NHS England (2022). </a:t>
            </a:r>
            <a:r>
              <a:rPr lang="en-US" sz="500" i="1"/>
              <a:t>NHS England» What are integrated care systems?</a:t>
            </a:r>
            <a:r>
              <a:rPr lang="en-US" sz="500"/>
              <a:t> [online] England.nhs.uk. Available at: </a:t>
            </a:r>
            <a:r>
              <a:rPr lang="en-US" sz="500" u="sng">
                <a:hlinkClick r:id="rId10"/>
              </a:rPr>
              <a:t>https://www.england.nhs.uk/integratedcare/what-is-integrated-care/</a:t>
            </a:r>
            <a:endParaRPr lang="en-US" sz="500"/>
          </a:p>
          <a:p>
            <a:pPr>
              <a:lnSpc>
                <a:spcPct val="90000"/>
              </a:lnSpc>
            </a:pPr>
            <a:r>
              <a:rPr lang="en-US" sz="500"/>
              <a:t>NHS England (2023). </a:t>
            </a:r>
            <a:r>
              <a:rPr lang="en-US" sz="500" i="1"/>
              <a:t>NHS England» Remote consulting</a:t>
            </a:r>
            <a:r>
              <a:rPr lang="en-US" sz="500"/>
              <a:t>. [online] England.nhs.uk. Available at: </a:t>
            </a:r>
            <a:r>
              <a:rPr lang="en-US" sz="500" u="sng">
                <a:hlinkClick r:id="rId11"/>
              </a:rPr>
              <a:t>https://www.england.nhs.uk/long-read/remote-consulting/</a:t>
            </a:r>
            <a:r>
              <a:rPr lang="en-US" sz="500"/>
              <a:t> ‌</a:t>
            </a:r>
          </a:p>
          <a:p>
            <a:pPr>
              <a:lnSpc>
                <a:spcPct val="90000"/>
              </a:lnSpc>
            </a:pPr>
            <a:r>
              <a:rPr lang="en-US" sz="500"/>
              <a:t>OECD. (2026). </a:t>
            </a:r>
            <a:r>
              <a:rPr lang="en-US" sz="500" i="1"/>
              <a:t>Living with multiple chronic conditions: Does Healthcare Deliver?</a:t>
            </a:r>
            <a:r>
              <a:rPr lang="en-US" sz="500"/>
              <a:t> [online] Available at: </a:t>
            </a:r>
            <a:r>
              <a:rPr lang="en-US" sz="500" u="sng">
                <a:hlinkClick r:id="rId12"/>
              </a:rPr>
              <a:t>https://www.oecd.org/en/publications/2025/02/does-healthcare-deliver_978507f1/full-report/living-with-multiple-chronic-conditions_0275c435.html</a:t>
            </a:r>
            <a:r>
              <a:rPr lang="en-US" sz="500"/>
              <a:t>  </a:t>
            </a:r>
          </a:p>
          <a:p>
            <a:pPr>
              <a:lnSpc>
                <a:spcPct val="90000"/>
              </a:lnSpc>
            </a:pPr>
            <a:r>
              <a:rPr lang="en-US" sz="500"/>
              <a:t>Shaw, J., </a:t>
            </a:r>
            <a:r>
              <a:rPr lang="en-US" sz="500" err="1"/>
              <a:t>Rudzicz</a:t>
            </a:r>
            <a:r>
              <a:rPr lang="en-US" sz="500"/>
              <a:t>, F., Jamieson, T. and Goldfarb, A. (2019). Artificial Intelligence and the Implementation Challenge. </a:t>
            </a:r>
            <a:r>
              <a:rPr lang="en-US" sz="500" i="1"/>
              <a:t>Journal of Medical Internet Research</a:t>
            </a:r>
            <a:r>
              <a:rPr lang="en-US" sz="500"/>
              <a:t>, [online] 21(7), p.e13659. </a:t>
            </a:r>
            <a:r>
              <a:rPr lang="en-US" sz="500" err="1"/>
              <a:t>doi:https</a:t>
            </a:r>
            <a:r>
              <a:rPr lang="en-US" sz="500"/>
              <a:t>://doi.org/10.2196/13659.</a:t>
            </a:r>
          </a:p>
          <a:p>
            <a:pPr>
              <a:lnSpc>
                <a:spcPct val="90000"/>
              </a:lnSpc>
            </a:pPr>
            <a:r>
              <a:rPr lang="en-US" sz="500"/>
              <a:t>‌The Health Foundation (2023). </a:t>
            </a:r>
            <a:r>
              <a:rPr lang="en-US" sz="500" i="1"/>
              <a:t>Integrated care systems: what do they look like?</a:t>
            </a:r>
            <a:r>
              <a:rPr lang="en-US" sz="500"/>
              <a:t> [online] The Health Foundation. Available at: </a:t>
            </a:r>
            <a:r>
              <a:rPr lang="en-US" sz="500" u="sng">
                <a:hlinkClick r:id="rId13"/>
              </a:rPr>
              <a:t>https://www.health.org.uk/reports-and-analysis/briefings/integrated-care-systems-what-do-they-look-like</a:t>
            </a:r>
            <a:r>
              <a:rPr lang="en-US" sz="500"/>
              <a:t> </a:t>
            </a:r>
          </a:p>
          <a:p>
            <a:pPr>
              <a:lnSpc>
                <a:spcPct val="90000"/>
              </a:lnSpc>
            </a:pPr>
            <a:r>
              <a:rPr lang="en-US" sz="500"/>
              <a:t>‌Verma, M. and Sureka, R.K., 2024. Sociological Theories of Ageing and Their Influence on the Quality of Life of the Elderly. </a:t>
            </a:r>
            <a:r>
              <a:rPr lang="en-US" sz="500" i="1"/>
              <a:t>Research &amp; Review: Journal of Geriatric Nursing and Health Sciences</a:t>
            </a:r>
            <a:r>
              <a:rPr lang="en-US" sz="500"/>
              <a:t>, </a:t>
            </a:r>
            <a:r>
              <a:rPr lang="en-US" sz="500" i="1"/>
              <a:t>6</a:t>
            </a:r>
            <a:r>
              <a:rPr lang="en-US" sz="500"/>
              <a:t>(1), pp.4-12.</a:t>
            </a:r>
          </a:p>
          <a:p>
            <a:pPr>
              <a:lnSpc>
                <a:spcPct val="90000"/>
              </a:lnSpc>
            </a:pPr>
            <a:r>
              <a:rPr lang="en-US" sz="500"/>
              <a:t>WHO. (2025, October). </a:t>
            </a:r>
            <a:r>
              <a:rPr lang="en-US" sz="500" i="1"/>
              <a:t>Ageing and health</a:t>
            </a:r>
            <a:r>
              <a:rPr lang="en-US" sz="500"/>
              <a:t>. Who.int; World Health Organization: WHO. </a:t>
            </a:r>
            <a:r>
              <a:rPr lang="en-US" sz="500" u="sng">
                <a:hlinkClick r:id="rId14"/>
              </a:rPr>
              <a:t>https://www.who.int/news-room/fact-sheets/detail/ageing-and-health</a:t>
            </a:r>
            <a:endParaRPr lang="en-US" sz="500"/>
          </a:p>
        </p:txBody>
      </p:sp>
    </p:spTree>
    <p:extLst>
      <p:ext uri="{BB962C8B-B14F-4D97-AF65-F5344CB8AC3E}">
        <p14:creationId xmlns:p14="http://schemas.microsoft.com/office/powerpoint/2010/main" val="3672193212"/>
      </p:ext>
    </p:extLst>
  </p:cSld>
  <p:clrMapOvr>
    <a:masterClrMapping/>
  </p:clrMapOvr>
</p:sld>
</file>

<file path=ppt/theme/theme1.xml><?xml version="1.0" encoding="utf-8"?>
<a:theme xmlns:a="http://schemas.openxmlformats.org/drawingml/2006/main" name="DividendVTI">
  <a:themeElements>
    <a:clrScheme name="DividendVTI">
      <a:dk1>
        <a:sysClr val="windowText" lastClr="000000"/>
      </a:dk1>
      <a:lt1>
        <a:sysClr val="window" lastClr="FFFFFF"/>
      </a:lt1>
      <a:dk2>
        <a:srgbClr val="3D3D3D"/>
      </a:dk2>
      <a:lt2>
        <a:srgbClr val="EBEBEB"/>
      </a:lt2>
      <a:accent1>
        <a:srgbClr val="ED8428"/>
      </a:accent1>
      <a:accent2>
        <a:srgbClr val="E6C46D"/>
      </a:accent2>
      <a:accent3>
        <a:srgbClr val="537685"/>
      </a:accent3>
      <a:accent4>
        <a:srgbClr val="969FA7"/>
      </a:accent4>
      <a:accent5>
        <a:srgbClr val="A9C37C"/>
      </a:accent5>
      <a:accent6>
        <a:srgbClr val="5A8071"/>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445</TotalTime>
  <Words>6460</Words>
  <Application>Microsoft Office PowerPoint</Application>
  <PresentationFormat>Widescreen</PresentationFormat>
  <Paragraphs>254</Paragraphs>
  <Slides>20</Slides>
  <Notes>20</Notes>
  <HiddenSlides>0</HiddenSlides>
  <MMClips>19</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Aptos</vt:lpstr>
      <vt:lpstr>Arial</vt:lpstr>
      <vt:lpstr>Gill Sans MT</vt:lpstr>
      <vt:lpstr>Neue Haas Grotesk Text Pro</vt:lpstr>
      <vt:lpstr>Times New Roman</vt:lpstr>
      <vt:lpstr>Wingdings 2</vt:lpstr>
      <vt:lpstr>DividendVTI</vt:lpstr>
      <vt:lpstr>Evaluating the Care and Support Needs of Older People in the UK</vt:lpstr>
      <vt:lpstr>Introduction</vt:lpstr>
      <vt:lpstr>The Ageing Population: Setting the Scene</vt:lpstr>
      <vt:lpstr>Theoretical Frameworks of Ageing</vt:lpstr>
      <vt:lpstr>Functional Ability &amp; Independence</vt:lpstr>
      <vt:lpstr>Psychological and Social Needs</vt:lpstr>
      <vt:lpstr>Safety, Dignity &amp; Choice</vt:lpstr>
      <vt:lpstr>Person-Centred Care &amp; Empowerment</vt:lpstr>
      <vt:lpstr>Policy and Legislation</vt:lpstr>
      <vt:lpstr>Evaluation of Current Care Provision (Overview)</vt:lpstr>
      <vt:lpstr>Critical Analysis of Residential Care Homes</vt:lpstr>
      <vt:lpstr>Critical Analysis of Home &amp; Community Care</vt:lpstr>
      <vt:lpstr>Technological Innovations in Elderly Care</vt:lpstr>
      <vt:lpstr>Benefits of Technological Innovations in Elderly Care</vt:lpstr>
      <vt:lpstr>Challenges and Ethical Concerns of Technological Care</vt:lpstr>
      <vt:lpstr>Case Study 1: Integrated Care Systems (ICS)</vt:lpstr>
      <vt:lpstr>Case Study 2: Technology-Enabled Dementia Care</vt:lpstr>
      <vt:lpstr>Recommendations for Improvement</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SourceCode</dc:creator>
  <cp:lastModifiedBy>Shafeena Hussain Mushtaq (2314453)</cp:lastModifiedBy>
  <cp:revision>5</cp:revision>
  <dcterms:created xsi:type="dcterms:W3CDTF">2026-02-24T06:42:46Z</dcterms:created>
  <dcterms:modified xsi:type="dcterms:W3CDTF">2026-02-25T14:12:20Z</dcterms:modified>
</cp:coreProperties>
</file>