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8375" autoAdjust="0"/>
  </p:normalViewPr>
  <p:slideViewPr>
    <p:cSldViewPr>
      <p:cViewPr varScale="1">
        <p:scale>
          <a:sx n="79" d="100"/>
          <a:sy n="79" d="100"/>
        </p:scale>
        <p:origin x="2544" y="7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B19C18A-609A-4718-9004-ACDDCADD1D66}" type="datetimeFigureOut">
              <a:rPr lang="en-IN" smtClean="0"/>
              <a:t>22-04-2022</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7577A60-D21F-429E-9C53-67B5141BB402}" type="slidenum">
              <a:rPr lang="en-IN" smtClean="0"/>
              <a:t>‹#›</a:t>
            </a:fld>
            <a:endParaRPr lang="en-IN"/>
          </a:p>
        </p:txBody>
      </p:sp>
    </p:spTree>
    <p:extLst>
      <p:ext uri="{BB962C8B-B14F-4D97-AF65-F5344CB8AC3E}">
        <p14:creationId xmlns:p14="http://schemas.microsoft.com/office/powerpoint/2010/main" val="33687862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IN" sz="1200" b="0" kern="1200" dirty="0" smtClean="0">
                <a:solidFill>
                  <a:schemeClr val="tx1"/>
                </a:solidFill>
                <a:effectLst/>
                <a:latin typeface="Times New Roman" pitchFamily="18" charset="0"/>
                <a:ea typeface="+mn-ea"/>
                <a:cs typeface="Times New Roman" pitchFamily="18" charset="0"/>
              </a:rPr>
              <a:t>Notes: The introduction of one-on-one initiative, blended learning models, rise of technology and online classrooms are facilitating students in having far more accessibility to pertinent information rather than past generations.</a:t>
            </a:r>
            <a:r>
              <a:rPr lang="en-IN" sz="1200" b="0" kern="1200" dirty="0" smtClean="0">
                <a:solidFill>
                  <a:srgbClr val="C00000"/>
                </a:solidFill>
                <a:effectLst/>
                <a:latin typeface="Times New Roman" pitchFamily="18" charset="0"/>
                <a:ea typeface="+mn-ea"/>
                <a:cs typeface="Times New Roman" pitchFamily="18" charset="0"/>
              </a:rPr>
              <a:t> In fashion marketing, technology is used for allowing customers to access online materials, finding additional resources and information and ultimately make decisions. With developing my personal skills as fashion marketing manager, I would like to acquire a job in ‘All Saints’, where I can apply my expertise and knowledge to increase market share, customer experience and profitability of the brand. </a:t>
            </a:r>
            <a:endParaRPr lang="en-IN" b="0" dirty="0">
              <a:solidFill>
                <a:srgbClr val="C00000"/>
              </a:solidFill>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67577A60-D21F-429E-9C53-67B5141BB402}" type="slidenum">
              <a:rPr lang="en-IN" smtClean="0"/>
              <a:t>2</a:t>
            </a:fld>
            <a:endParaRPr lang="en-IN"/>
          </a:p>
        </p:txBody>
      </p:sp>
    </p:spTree>
    <p:extLst>
      <p:ext uri="{BB962C8B-B14F-4D97-AF65-F5344CB8AC3E}">
        <p14:creationId xmlns:p14="http://schemas.microsoft.com/office/powerpoint/2010/main" val="12572897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IN" sz="1200" b="0" kern="1200" dirty="0" smtClean="0">
                <a:solidFill>
                  <a:schemeClr val="tx1"/>
                </a:solidFill>
                <a:effectLst/>
                <a:latin typeface="Times New Roman" pitchFamily="18" charset="0"/>
                <a:ea typeface="+mn-ea"/>
                <a:cs typeface="Times New Roman" pitchFamily="18" charset="0"/>
              </a:rPr>
              <a:t>Notes: The fashion industry is incessantly growing and hence the market demand for skilled professionals is skyrocketing. As a fashion marketing or promotions manager at All Saints I would be accountable for creation and recommendation of marketing programs for products. I would be assigned for managing and devising innovative way to promote women’s leather jackets. </a:t>
            </a:r>
            <a:endParaRPr lang="en-IN" b="0"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67577A60-D21F-429E-9C53-67B5141BB402}" type="slidenum">
              <a:rPr lang="en-IN" smtClean="0"/>
              <a:t>3</a:t>
            </a:fld>
            <a:endParaRPr lang="en-IN"/>
          </a:p>
        </p:txBody>
      </p:sp>
    </p:spTree>
    <p:extLst>
      <p:ext uri="{BB962C8B-B14F-4D97-AF65-F5344CB8AC3E}">
        <p14:creationId xmlns:p14="http://schemas.microsoft.com/office/powerpoint/2010/main" val="13357964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b="1" kern="1200" dirty="0" smtClean="0">
                <a:solidFill>
                  <a:schemeClr val="tx1"/>
                </a:solidFill>
                <a:effectLst/>
                <a:latin typeface="Times New Roman" pitchFamily="18" charset="0"/>
                <a:ea typeface="+mn-ea"/>
                <a:cs typeface="Times New Roman" pitchFamily="18" charset="0"/>
              </a:rPr>
              <a:t>Notes: </a:t>
            </a:r>
            <a:r>
              <a:rPr lang="en-GB" sz="1200" kern="1200" dirty="0" smtClean="0">
                <a:solidFill>
                  <a:schemeClr val="tx1"/>
                </a:solidFill>
                <a:effectLst/>
                <a:latin typeface="Times New Roman" pitchFamily="18" charset="0"/>
                <a:ea typeface="+mn-ea"/>
                <a:cs typeface="Times New Roman" pitchFamily="18" charset="0"/>
              </a:rPr>
              <a:t>Marketing skills consent students for working in good manner with others, put on knowledge for solving issues and perfectly fit within any work setting. Employability skills further includes professional skills, which empower students for being successful within workplace. These also take into account transferable skills for the reason that students can apply them into a job in respective industry.</a:t>
            </a:r>
            <a:endParaRPr lang="en-IN" sz="1200" kern="1200" dirty="0" smtClean="0">
              <a:solidFill>
                <a:schemeClr val="tx1"/>
              </a:solidFill>
              <a:effectLst/>
              <a:latin typeface="Times New Roman" pitchFamily="18" charset="0"/>
              <a:ea typeface="+mn-ea"/>
              <a:cs typeface="Times New Roman" pitchFamily="18" charset="0"/>
            </a:endParaRPr>
          </a:p>
          <a:p>
            <a:pPr algn="just"/>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67577A60-D21F-429E-9C53-67B5141BB402}" type="slidenum">
              <a:rPr lang="en-IN" smtClean="0"/>
              <a:t>4</a:t>
            </a:fld>
            <a:endParaRPr lang="en-IN"/>
          </a:p>
        </p:txBody>
      </p:sp>
    </p:spTree>
    <p:extLst>
      <p:ext uri="{BB962C8B-B14F-4D97-AF65-F5344CB8AC3E}">
        <p14:creationId xmlns:p14="http://schemas.microsoft.com/office/powerpoint/2010/main" val="39424441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1" kern="1200" dirty="0" smtClean="0">
                <a:solidFill>
                  <a:schemeClr val="tx1"/>
                </a:solidFill>
                <a:effectLst/>
                <a:latin typeface="Times New Roman" pitchFamily="18" charset="0"/>
                <a:ea typeface="+mn-ea"/>
                <a:cs typeface="Times New Roman" pitchFamily="18" charset="0"/>
              </a:rPr>
              <a:t>Notes: </a:t>
            </a:r>
            <a:r>
              <a:rPr lang="en-GB" sz="1200" kern="1200" dirty="0" smtClean="0">
                <a:solidFill>
                  <a:schemeClr val="tx1"/>
                </a:solidFill>
                <a:effectLst/>
                <a:latin typeface="Times New Roman" pitchFamily="18" charset="0"/>
                <a:ea typeface="+mn-ea"/>
                <a:cs typeface="Times New Roman" pitchFamily="18" charset="0"/>
              </a:rPr>
              <a:t>Online channels have been anticipated to amount to £27 billion. The skills required to get an employment in grocery supermarket industry are very transferable and seems to be extremely appealing to the recruiters who are looking through applicants’ resume.</a:t>
            </a:r>
            <a:endParaRPr lang="en-IN" sz="1200" kern="1200" dirty="0" smtClean="0">
              <a:solidFill>
                <a:schemeClr val="tx1"/>
              </a:solidFill>
              <a:effectLst/>
              <a:latin typeface="Times New Roman" pitchFamily="18" charset="0"/>
              <a:ea typeface="+mn-ea"/>
              <a:cs typeface="Times New Roman" pitchFamily="18" charset="0"/>
            </a:endParaRPr>
          </a:p>
          <a:p>
            <a:pPr algn="just"/>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67577A60-D21F-429E-9C53-67B5141BB402}" type="slidenum">
              <a:rPr lang="en-IN" smtClean="0"/>
              <a:t>5</a:t>
            </a:fld>
            <a:endParaRPr lang="en-IN"/>
          </a:p>
        </p:txBody>
      </p:sp>
    </p:spTree>
    <p:extLst>
      <p:ext uri="{BB962C8B-B14F-4D97-AF65-F5344CB8AC3E}">
        <p14:creationId xmlns:p14="http://schemas.microsoft.com/office/powerpoint/2010/main" val="25022412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IN" sz="1200" b="0" kern="1200" dirty="0" smtClean="0">
                <a:solidFill>
                  <a:schemeClr val="tx1"/>
                </a:solidFill>
                <a:effectLst/>
                <a:latin typeface="Times New Roman" pitchFamily="18" charset="0"/>
                <a:ea typeface="+mn-ea"/>
                <a:cs typeface="Times New Roman" pitchFamily="18" charset="0"/>
              </a:rPr>
              <a:t>Notes: Being marketing manager in All Saints I need to supervise and even train marketers to assure they are working perfectly to meet day-to-day targets. For customers I need to ensure promotions are running accurately and according to enterprise’s standards. There is huge opportunity in fashion apparel industry in UK. </a:t>
            </a:r>
            <a:endParaRPr lang="en-IN" b="0"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67577A60-D21F-429E-9C53-67B5141BB402}" type="slidenum">
              <a:rPr lang="en-IN" smtClean="0"/>
              <a:t>6</a:t>
            </a:fld>
            <a:endParaRPr lang="en-IN"/>
          </a:p>
        </p:txBody>
      </p:sp>
    </p:spTree>
    <p:extLst>
      <p:ext uri="{BB962C8B-B14F-4D97-AF65-F5344CB8AC3E}">
        <p14:creationId xmlns:p14="http://schemas.microsoft.com/office/powerpoint/2010/main" val="6086797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b="1" kern="1200" dirty="0" smtClean="0">
                <a:solidFill>
                  <a:schemeClr val="tx1"/>
                </a:solidFill>
                <a:effectLst/>
                <a:latin typeface="Times New Roman" pitchFamily="18" charset="0"/>
                <a:ea typeface="+mn-ea"/>
                <a:cs typeface="Times New Roman" pitchFamily="18" charset="0"/>
              </a:rPr>
              <a:t>Note: </a:t>
            </a:r>
            <a:r>
              <a:rPr lang="en-GB" sz="1200" kern="1200" dirty="0" smtClean="0">
                <a:solidFill>
                  <a:schemeClr val="tx1"/>
                </a:solidFill>
                <a:effectLst/>
                <a:latin typeface="Times New Roman" pitchFamily="18" charset="0"/>
                <a:ea typeface="+mn-ea"/>
                <a:cs typeface="Times New Roman" pitchFamily="18" charset="0"/>
              </a:rPr>
              <a:t>SWOT analysis has been helpful for me in identifying the strengths and opportunities such that I can easily capitalise on my weaknesses and threats. This would eventually help me in acquiring job in supermarket. </a:t>
            </a:r>
            <a:endParaRPr lang="en-IN" sz="1200" kern="1200" dirty="0" smtClean="0">
              <a:solidFill>
                <a:schemeClr val="tx1"/>
              </a:solidFill>
              <a:effectLst/>
              <a:latin typeface="Times New Roman" pitchFamily="18" charset="0"/>
              <a:ea typeface="+mn-ea"/>
              <a:cs typeface="Times New Roman" pitchFamily="18" charset="0"/>
            </a:endParaRPr>
          </a:p>
          <a:p>
            <a:pPr algn="just"/>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67577A60-D21F-429E-9C53-67B5141BB402}" type="slidenum">
              <a:rPr lang="en-IN" smtClean="0"/>
              <a:t>7</a:t>
            </a:fld>
            <a:endParaRPr lang="en-IN"/>
          </a:p>
        </p:txBody>
      </p:sp>
    </p:spTree>
    <p:extLst>
      <p:ext uri="{BB962C8B-B14F-4D97-AF65-F5344CB8AC3E}">
        <p14:creationId xmlns:p14="http://schemas.microsoft.com/office/powerpoint/2010/main" val="38609235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b="1" kern="1200" dirty="0" smtClean="0">
                <a:solidFill>
                  <a:schemeClr val="tx1"/>
                </a:solidFill>
                <a:effectLst/>
                <a:latin typeface="Times New Roman" pitchFamily="18" charset="0"/>
                <a:ea typeface="+mn-ea"/>
                <a:cs typeface="Times New Roman" pitchFamily="18" charset="0"/>
              </a:rPr>
              <a:t>Notes:</a:t>
            </a:r>
            <a:r>
              <a:rPr lang="en-GB" sz="1200" kern="1200" dirty="0" smtClean="0">
                <a:solidFill>
                  <a:schemeClr val="tx1"/>
                </a:solidFill>
                <a:effectLst/>
                <a:latin typeface="Times New Roman" pitchFamily="18" charset="0"/>
                <a:ea typeface="+mn-ea"/>
                <a:cs typeface="Times New Roman" pitchFamily="18" charset="0"/>
              </a:rPr>
              <a:t> </a:t>
            </a:r>
            <a:r>
              <a:rPr lang="en-GB" sz="1200" kern="1200" dirty="0" err="1" smtClean="0">
                <a:solidFill>
                  <a:schemeClr val="tx1"/>
                </a:solidFill>
                <a:effectLst/>
                <a:latin typeface="Times New Roman" pitchFamily="18" charset="0"/>
                <a:ea typeface="+mn-ea"/>
                <a:cs typeface="Times New Roman" pitchFamily="18" charset="0"/>
              </a:rPr>
              <a:t>Toggl</a:t>
            </a:r>
            <a:r>
              <a:rPr lang="en-GB" sz="1200" kern="1200" dirty="0" smtClean="0">
                <a:solidFill>
                  <a:schemeClr val="tx1"/>
                </a:solidFill>
                <a:effectLst/>
                <a:latin typeface="Times New Roman" pitchFamily="18" charset="0"/>
                <a:ea typeface="+mn-ea"/>
                <a:cs typeface="Times New Roman" pitchFamily="18" charset="0"/>
              </a:rPr>
              <a:t> offers offline and online time tracking, generate reports showing progress of team and manage numerous projects and even sub-projects with exact time tracking. </a:t>
            </a:r>
            <a:endParaRPr lang="en-IN" sz="1200" kern="1200" dirty="0" smtClean="0">
              <a:solidFill>
                <a:schemeClr val="tx1"/>
              </a:solidFill>
              <a:effectLst/>
              <a:latin typeface="Times New Roman" pitchFamily="18" charset="0"/>
              <a:ea typeface="+mn-ea"/>
              <a:cs typeface="Times New Roman" pitchFamily="18" charset="0"/>
            </a:endParaRPr>
          </a:p>
          <a:p>
            <a:pPr algn="just"/>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67577A60-D21F-429E-9C53-67B5141BB402}" type="slidenum">
              <a:rPr lang="en-IN" smtClean="0"/>
              <a:t>8</a:t>
            </a:fld>
            <a:endParaRPr lang="en-IN"/>
          </a:p>
        </p:txBody>
      </p:sp>
    </p:spTree>
    <p:extLst>
      <p:ext uri="{BB962C8B-B14F-4D97-AF65-F5344CB8AC3E}">
        <p14:creationId xmlns:p14="http://schemas.microsoft.com/office/powerpoint/2010/main" val="32258038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b="1" kern="1200" dirty="0" smtClean="0">
                <a:solidFill>
                  <a:schemeClr val="tx1"/>
                </a:solidFill>
                <a:effectLst/>
                <a:latin typeface="Times New Roman" pitchFamily="18" charset="0"/>
                <a:ea typeface="+mn-ea"/>
                <a:cs typeface="Times New Roman" pitchFamily="18" charset="0"/>
              </a:rPr>
              <a:t>Notes: </a:t>
            </a:r>
            <a:r>
              <a:rPr lang="en-GB" sz="1200" kern="1200" dirty="0" smtClean="0">
                <a:solidFill>
                  <a:schemeClr val="tx1"/>
                </a:solidFill>
                <a:effectLst/>
                <a:latin typeface="Times New Roman" pitchFamily="18" charset="0"/>
                <a:ea typeface="+mn-ea"/>
                <a:cs typeface="Times New Roman" pitchFamily="18" charset="0"/>
              </a:rPr>
              <a:t>The personal development plan has been very useful to improve my concerning employability skills. </a:t>
            </a:r>
            <a:endParaRPr lang="en-IN" sz="1200" kern="1200" dirty="0" smtClean="0">
              <a:solidFill>
                <a:schemeClr val="tx1"/>
              </a:solidFill>
              <a:effectLst/>
              <a:latin typeface="Times New Roman" pitchFamily="18" charset="0"/>
              <a:ea typeface="+mn-ea"/>
              <a:cs typeface="Times New Roman" pitchFamily="18" charset="0"/>
            </a:endParaRPr>
          </a:p>
          <a:p>
            <a:pPr algn="just"/>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67577A60-D21F-429E-9C53-67B5141BB402}" type="slidenum">
              <a:rPr lang="en-IN" smtClean="0"/>
              <a:t>9</a:t>
            </a:fld>
            <a:endParaRPr lang="en-IN"/>
          </a:p>
        </p:txBody>
      </p:sp>
    </p:spTree>
    <p:extLst>
      <p:ext uri="{BB962C8B-B14F-4D97-AF65-F5344CB8AC3E}">
        <p14:creationId xmlns:p14="http://schemas.microsoft.com/office/powerpoint/2010/main" val="22980931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b="1" dirty="0" smtClean="0">
                <a:latin typeface="Times New Roman" pitchFamily="18" charset="0"/>
                <a:cs typeface="Times New Roman" pitchFamily="18" charset="0"/>
              </a:rPr>
              <a:t>Notes: </a:t>
            </a:r>
            <a:r>
              <a:rPr lang="en-GB" sz="1200" dirty="0" smtClean="0">
                <a:latin typeface="Times New Roman" pitchFamily="18" charset="0"/>
                <a:cs typeface="Times New Roman" pitchFamily="18" charset="0"/>
              </a:rPr>
              <a:t>Overall skill development process for acquiring a job as manager in supermarket industry has been very helpful to progress.</a:t>
            </a:r>
            <a:endParaRPr lang="en-IN" sz="1200" dirty="0" smtClean="0">
              <a:latin typeface="Times New Roman" pitchFamily="18" charset="0"/>
              <a:cs typeface="Times New Roman" pitchFamily="18" charset="0"/>
            </a:endParaRPr>
          </a:p>
          <a:p>
            <a:pPr algn="just"/>
            <a:endParaRPr lang="en-IN" dirty="0"/>
          </a:p>
        </p:txBody>
      </p:sp>
      <p:sp>
        <p:nvSpPr>
          <p:cNvPr id="4" name="Slide Number Placeholder 3"/>
          <p:cNvSpPr>
            <a:spLocks noGrp="1"/>
          </p:cNvSpPr>
          <p:nvPr>
            <p:ph type="sldNum" sz="quarter" idx="10"/>
          </p:nvPr>
        </p:nvSpPr>
        <p:spPr/>
        <p:txBody>
          <a:bodyPr/>
          <a:lstStyle/>
          <a:p>
            <a:fld id="{67577A60-D21F-429E-9C53-67B5141BB402}" type="slidenum">
              <a:rPr lang="en-IN" smtClean="0"/>
              <a:t>10</a:t>
            </a:fld>
            <a:endParaRPr lang="en-IN"/>
          </a:p>
        </p:txBody>
      </p:sp>
    </p:spTree>
    <p:extLst>
      <p:ext uri="{BB962C8B-B14F-4D97-AF65-F5344CB8AC3E}">
        <p14:creationId xmlns:p14="http://schemas.microsoft.com/office/powerpoint/2010/main" val="4972479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4/22/2022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4/22/2022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4/22/2022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4/22/2022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4/22/2022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4/22/2022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4/22/2022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4/22/2022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500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4/22/2022</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0000"/>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057400" y="5105400"/>
            <a:ext cx="7772400" cy="1470025"/>
          </a:xfrm>
        </p:spPr>
        <p:txBody>
          <a:bodyPr>
            <a:noAutofit/>
          </a:bodyPr>
          <a:lstStyle/>
          <a:p>
            <a:r>
              <a:rPr lang="en-US" sz="2800" b="1" dirty="0" smtClean="0">
                <a:latin typeface="Times New Roman" pitchFamily="18" charset="0"/>
                <a:cs typeface="Times New Roman" pitchFamily="18" charset="0"/>
              </a:rPr>
              <a:t>INDIVIDUAL PRESENTATION</a:t>
            </a:r>
            <a:br>
              <a:rPr lang="en-US" sz="2800" b="1" dirty="0" smtClean="0">
                <a:latin typeface="Times New Roman" pitchFamily="18" charset="0"/>
                <a:cs typeface="Times New Roman" pitchFamily="18" charset="0"/>
              </a:rPr>
            </a:br>
            <a:r>
              <a:rPr lang="en-US" sz="2800" b="1" dirty="0" smtClean="0">
                <a:latin typeface="Times New Roman" pitchFamily="18" charset="0"/>
                <a:cs typeface="Times New Roman" pitchFamily="18" charset="0"/>
              </a:rPr>
              <a:t>STUDENT NAME: IVANA BALOGOVA</a:t>
            </a:r>
            <a:br>
              <a:rPr lang="en-US" sz="2800" b="1" dirty="0" smtClean="0">
                <a:latin typeface="Times New Roman" pitchFamily="18" charset="0"/>
                <a:cs typeface="Times New Roman" pitchFamily="18" charset="0"/>
              </a:rPr>
            </a:br>
            <a:r>
              <a:rPr lang="en-US" sz="2800" b="1" dirty="0" smtClean="0">
                <a:latin typeface="Times New Roman" pitchFamily="18" charset="0"/>
                <a:cs typeface="Times New Roman" pitchFamily="18" charset="0"/>
              </a:rPr>
              <a:t>STUDENT ID: 1916775</a:t>
            </a:r>
            <a:br>
              <a:rPr lang="en-US" sz="2800" b="1" dirty="0" smtClean="0">
                <a:latin typeface="Times New Roman" pitchFamily="18" charset="0"/>
                <a:cs typeface="Times New Roman" pitchFamily="18" charset="0"/>
              </a:rPr>
            </a:br>
            <a:endParaRPr lang="en-IN" sz="2800" b="1" dirty="0">
              <a:latin typeface="Times New Roman" pitchFamily="18" charset="0"/>
              <a:cs typeface="Times New Roman" pitchFamily="18" charset="0"/>
            </a:endParaRPr>
          </a:p>
        </p:txBody>
      </p:sp>
    </p:spTree>
    <p:extLst>
      <p:ext uri="{BB962C8B-B14F-4D97-AF65-F5344CB8AC3E}">
        <p14:creationId xmlns:p14="http://schemas.microsoft.com/office/powerpoint/2010/main" val="4854892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latin typeface="Times New Roman" pitchFamily="18" charset="0"/>
                <a:cs typeface="Times New Roman" pitchFamily="18" charset="0"/>
              </a:rPr>
              <a:t>Introduction</a:t>
            </a:r>
            <a:endParaRPr lang="en-IN" sz="3600" dirty="0">
              <a:latin typeface="Times New Roman" pitchFamily="18" charset="0"/>
              <a:cs typeface="Times New Roman" pitchFamily="18" charset="0"/>
            </a:endParaRPr>
          </a:p>
        </p:txBody>
      </p:sp>
      <p:sp>
        <p:nvSpPr>
          <p:cNvPr id="3" name="Content Placeholder 2"/>
          <p:cNvSpPr>
            <a:spLocks noGrp="1"/>
          </p:cNvSpPr>
          <p:nvPr>
            <p:ph sz="half" idx="1"/>
          </p:nvPr>
        </p:nvSpPr>
        <p:spPr/>
        <p:txBody>
          <a:bodyPr>
            <a:normAutofit fontScale="92500"/>
          </a:bodyPr>
          <a:lstStyle/>
          <a:p>
            <a:pPr algn="just"/>
            <a:r>
              <a:rPr lang="en-IN" sz="1600" dirty="0">
                <a:latin typeface="Times New Roman" pitchFamily="18" charset="0"/>
                <a:cs typeface="Times New Roman" pitchFamily="18" charset="0"/>
              </a:rPr>
              <a:t>Personal learning is such educational strategy, which aims to customised process of learning for student’s needs, interests, skills and strengths. </a:t>
            </a:r>
          </a:p>
          <a:p>
            <a:pPr algn="just"/>
            <a:r>
              <a:rPr lang="en-IN" sz="1600" dirty="0">
                <a:latin typeface="Times New Roman" pitchFamily="18" charset="0"/>
                <a:cs typeface="Times New Roman" pitchFamily="18" charset="0"/>
              </a:rPr>
              <a:t>Personal learning procedure thrives in technology enriched environment however seems unsatisfactory on its own for revolutionising classroom experience of students (Major, Francis and </a:t>
            </a:r>
            <a:r>
              <a:rPr lang="en-IN" sz="1600" dirty="0" err="1">
                <a:latin typeface="Times New Roman" pitchFamily="18" charset="0"/>
                <a:cs typeface="Times New Roman" pitchFamily="18" charset="0"/>
              </a:rPr>
              <a:t>Tsapali</a:t>
            </a:r>
            <a:r>
              <a:rPr lang="en-IN" sz="1600" dirty="0">
                <a:latin typeface="Times New Roman" pitchFamily="18" charset="0"/>
                <a:cs typeface="Times New Roman" pitchFamily="18" charset="0"/>
              </a:rPr>
              <a:t>, 2021).</a:t>
            </a:r>
          </a:p>
          <a:p>
            <a:pPr algn="just"/>
            <a:r>
              <a:rPr lang="en-IN" sz="1600" dirty="0">
                <a:latin typeface="Times New Roman" pitchFamily="18" charset="0"/>
                <a:cs typeface="Times New Roman" pitchFamily="18" charset="0"/>
              </a:rPr>
              <a:t>I have chosen to work as a marketing manager in fashion retail industry where there is enough opportunity of branding as well as marketing fashion products rather than designing those. </a:t>
            </a:r>
          </a:p>
          <a:p>
            <a:pPr algn="just"/>
            <a:r>
              <a:rPr lang="en-IN" sz="1600" dirty="0">
                <a:latin typeface="Times New Roman" pitchFamily="18" charset="0"/>
                <a:cs typeface="Times New Roman" pitchFamily="18" charset="0"/>
              </a:rPr>
              <a:t>I would like to and taking preparation for acquiring a job as marketing manager in ‘All Saints’. The Company is best known for selling buttery soft leather jackets for women. </a:t>
            </a:r>
          </a:p>
        </p:txBody>
      </p:sp>
      <p:pic>
        <p:nvPicPr>
          <p:cNvPr id="7" name="Content Placeholder 6"/>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t="11618"/>
          <a:stretch/>
        </p:blipFill>
        <p:spPr>
          <a:xfrm>
            <a:off x="4648200" y="1600200"/>
            <a:ext cx="4114800" cy="4952999"/>
          </a:xfrm>
        </p:spPr>
      </p:pic>
    </p:spTree>
    <p:extLst>
      <p:ext uri="{BB962C8B-B14F-4D97-AF65-F5344CB8AC3E}">
        <p14:creationId xmlns:p14="http://schemas.microsoft.com/office/powerpoint/2010/main" val="27583027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b="1" dirty="0">
                <a:latin typeface="Times New Roman" pitchFamily="18" charset="0"/>
                <a:cs typeface="Times New Roman" pitchFamily="18" charset="0"/>
              </a:rPr>
              <a:t>Job prospect of fashion marketing manager at ‘All Saints’</a:t>
            </a:r>
            <a:endParaRPr lang="en-IN" sz="3600" dirty="0">
              <a:latin typeface="Times New Roman" pitchFamily="18" charset="0"/>
              <a:cs typeface="Times New Roman" pitchFamily="18" charset="0"/>
            </a:endParaRPr>
          </a:p>
        </p:txBody>
      </p:sp>
      <p:sp>
        <p:nvSpPr>
          <p:cNvPr id="4" name="Content Placeholder 3"/>
          <p:cNvSpPr>
            <a:spLocks noGrp="1"/>
          </p:cNvSpPr>
          <p:nvPr>
            <p:ph sz="half" idx="2"/>
          </p:nvPr>
        </p:nvSpPr>
        <p:spPr>
          <a:xfrm>
            <a:off x="4267200" y="1295400"/>
            <a:ext cx="4724400" cy="4525963"/>
          </a:xfrm>
        </p:spPr>
        <p:txBody>
          <a:bodyPr>
            <a:noAutofit/>
          </a:bodyPr>
          <a:lstStyle/>
          <a:p>
            <a:pPr algn="just"/>
            <a:r>
              <a:rPr lang="en-IN" sz="1600" dirty="0">
                <a:latin typeface="Times New Roman" pitchFamily="18" charset="0"/>
                <a:cs typeface="Times New Roman" pitchFamily="18" charset="0"/>
              </a:rPr>
              <a:t>Job role would be comprising of strategically planning marketing campaigns as well as promote product and All Saints brand image. </a:t>
            </a:r>
          </a:p>
          <a:p>
            <a:pPr algn="just"/>
            <a:r>
              <a:rPr lang="en-IN" sz="1600" dirty="0">
                <a:latin typeface="Times New Roman" pitchFamily="18" charset="0"/>
                <a:cs typeface="Times New Roman" pitchFamily="18" charset="0"/>
              </a:rPr>
              <a:t>As per the job prospect, I would be responsible to drive more sales of the brand through advertising and promotions. </a:t>
            </a:r>
          </a:p>
          <a:p>
            <a:pPr algn="just"/>
            <a:r>
              <a:rPr lang="en-IN" sz="1600" dirty="0">
                <a:latin typeface="Times New Roman" pitchFamily="18" charset="0"/>
                <a:cs typeface="Times New Roman" pitchFamily="18" charset="0"/>
              </a:rPr>
              <a:t>At All Saints, the CEO focus on making sure that all employees in the team understands Company’s plan, appreciates the role they can perform for helping brand deliver it and have faith in that if they are delivering an amazing job for their brand this would be accepted, approved and rewarded at best (allsaints.com, 2022).</a:t>
            </a:r>
          </a:p>
          <a:p>
            <a:pPr algn="just"/>
            <a:r>
              <a:rPr lang="en-IN" sz="1600" dirty="0">
                <a:latin typeface="Times New Roman" pitchFamily="18" charset="0"/>
                <a:cs typeface="Times New Roman" pitchFamily="18" charset="0"/>
              </a:rPr>
              <a:t>The role of fashion marketing manager necessitates diverse skills, which includes creative thinking, problem solving and even business management skills.</a:t>
            </a:r>
          </a:p>
          <a:p>
            <a:pPr algn="just"/>
            <a:r>
              <a:rPr lang="en-IN" sz="1600" dirty="0">
                <a:latin typeface="Times New Roman" pitchFamily="18" charset="0"/>
                <a:cs typeface="Times New Roman" pitchFamily="18" charset="0"/>
              </a:rPr>
              <a:t>The communication skills must be exceptional as this would opportune in motivating employees and even drawing the attention of customers.</a:t>
            </a:r>
          </a:p>
        </p:txBody>
      </p:sp>
      <p:pic>
        <p:nvPicPr>
          <p:cNvPr id="6" name="Content Placeholder 5"/>
          <p:cNvPicPr>
            <a:picLocks noGrp="1" noChangeAspect="1"/>
          </p:cNvPicPr>
          <p:nvPr>
            <p:ph sz="half" idx="1"/>
          </p:nvPr>
        </p:nvPicPr>
        <p:blipFill>
          <a:blip r:embed="rId3" cstate="print">
            <a:extLst>
              <a:ext uri="{28A0092B-C50C-407E-A947-70E740481C1C}">
                <a14:useLocalDpi xmlns:a14="http://schemas.microsoft.com/office/drawing/2010/main" val="0"/>
              </a:ext>
            </a:extLst>
          </a:blip>
          <a:stretch>
            <a:fillRect/>
          </a:stretch>
        </p:blipFill>
        <p:spPr>
          <a:xfrm>
            <a:off x="152400" y="1981200"/>
            <a:ext cx="4343400" cy="3407271"/>
          </a:xfrm>
        </p:spPr>
      </p:pic>
    </p:spTree>
    <p:extLst>
      <p:ext uri="{BB962C8B-B14F-4D97-AF65-F5344CB8AC3E}">
        <p14:creationId xmlns:p14="http://schemas.microsoft.com/office/powerpoint/2010/main" val="7522097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latin typeface="Times New Roman" pitchFamily="18" charset="0"/>
                <a:cs typeface="Times New Roman" pitchFamily="18" charset="0"/>
              </a:rPr>
              <a:t>Employability Skills</a:t>
            </a:r>
            <a:endParaRPr lang="en-IN" sz="3600" dirty="0">
              <a:latin typeface="Times New Roman" pitchFamily="18" charset="0"/>
              <a:cs typeface="Times New Roman" pitchFamily="18" charset="0"/>
            </a:endParaRPr>
          </a:p>
        </p:txBody>
      </p:sp>
      <p:sp>
        <p:nvSpPr>
          <p:cNvPr id="3" name="Content Placeholder 2"/>
          <p:cNvSpPr>
            <a:spLocks noGrp="1"/>
          </p:cNvSpPr>
          <p:nvPr>
            <p:ph sz="half" idx="1"/>
          </p:nvPr>
        </p:nvSpPr>
        <p:spPr/>
        <p:txBody>
          <a:bodyPr>
            <a:normAutofit/>
          </a:bodyPr>
          <a:lstStyle/>
          <a:p>
            <a:pPr algn="just"/>
            <a:r>
              <a:rPr lang="en-IN" sz="1600" dirty="0">
                <a:latin typeface="Times New Roman" pitchFamily="18" charset="0"/>
                <a:cs typeface="Times New Roman" pitchFamily="18" charset="0"/>
              </a:rPr>
              <a:t>Employability skills are core traits and skills that are essential for getting almost all jobs.</a:t>
            </a:r>
          </a:p>
          <a:p>
            <a:pPr algn="just"/>
            <a:r>
              <a:rPr lang="en-IN" sz="1600" dirty="0">
                <a:latin typeface="Times New Roman" pitchFamily="18" charset="0"/>
                <a:cs typeface="Times New Roman" pitchFamily="18" charset="0"/>
              </a:rPr>
              <a:t>I think these are those generic skills, which actually makes a person extremely desirable to an enterprise for being hired.</a:t>
            </a:r>
          </a:p>
          <a:p>
            <a:pPr algn="just"/>
            <a:r>
              <a:rPr lang="en-IN" sz="1600" dirty="0">
                <a:latin typeface="Times New Roman" pitchFamily="18" charset="0"/>
                <a:cs typeface="Times New Roman" pitchFamily="18" charset="0"/>
              </a:rPr>
              <a:t>All best fashion-marketing managers necessitate fusing logical business strategy having a generous burst of innovation. </a:t>
            </a:r>
          </a:p>
          <a:p>
            <a:pPr algn="just"/>
            <a:r>
              <a:rPr lang="en-IN" sz="1600" dirty="0">
                <a:latin typeface="Times New Roman" pitchFamily="18" charset="0"/>
                <a:cs typeface="Times New Roman" pitchFamily="18" charset="0"/>
              </a:rPr>
              <a:t>There is more of marketing than simple analytics and strategy. </a:t>
            </a:r>
          </a:p>
          <a:p>
            <a:pPr algn="just"/>
            <a:r>
              <a:rPr lang="en-IN" sz="1600" dirty="0">
                <a:latin typeface="Times New Roman" pitchFamily="18" charset="0"/>
                <a:cs typeface="Times New Roman" pitchFamily="18" charset="0"/>
              </a:rPr>
              <a:t>For coming up with marketing campaigns for All Saint I would like to embrace creative ideas for drawing customers’ attention. </a:t>
            </a:r>
          </a:p>
        </p:txBody>
      </p:sp>
      <p:pic>
        <p:nvPicPr>
          <p:cNvPr id="5" name="Content Placeholder 4"/>
          <p:cNvPicPr>
            <a:picLocks noGrp="1" noChangeAspect="1"/>
          </p:cNvPicPr>
          <p:nvPr>
            <p:ph sz="half" idx="2"/>
          </p:nvPr>
        </p:nvPicPr>
        <p:blipFill rotWithShape="1">
          <a:blip r:embed="rId3" cstate="print">
            <a:extLst>
              <a:ext uri="{28A0092B-C50C-407E-A947-70E740481C1C}">
                <a14:useLocalDpi xmlns:a14="http://schemas.microsoft.com/office/drawing/2010/main" val="0"/>
              </a:ext>
            </a:extLst>
          </a:blip>
          <a:srcRect l="14081" r="14885"/>
          <a:stretch/>
        </p:blipFill>
        <p:spPr>
          <a:xfrm>
            <a:off x="4648200" y="1828800"/>
            <a:ext cx="4038600" cy="3962400"/>
          </a:xfrm>
        </p:spPr>
      </p:pic>
    </p:spTree>
    <p:extLst>
      <p:ext uri="{BB962C8B-B14F-4D97-AF65-F5344CB8AC3E}">
        <p14:creationId xmlns:p14="http://schemas.microsoft.com/office/powerpoint/2010/main" val="23544809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30000"/>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b="1" dirty="0">
                <a:latin typeface="Times New Roman" pitchFamily="18" charset="0"/>
                <a:cs typeface="Times New Roman" pitchFamily="18" charset="0"/>
              </a:rPr>
              <a:t>Chosen </a:t>
            </a:r>
            <a:r>
              <a:rPr lang="en-GB" sz="3600" b="1" dirty="0" smtClean="0">
                <a:latin typeface="Times New Roman" pitchFamily="18" charset="0"/>
                <a:cs typeface="Times New Roman" pitchFamily="18" charset="0"/>
              </a:rPr>
              <a:t>Industry- Fashion Apparel Industry</a:t>
            </a:r>
            <a:endParaRPr lang="en-IN" sz="3600" dirty="0">
              <a:latin typeface="Times New Roman" pitchFamily="18" charset="0"/>
              <a:cs typeface="Times New Roman" pitchFamily="18" charset="0"/>
            </a:endParaRPr>
          </a:p>
        </p:txBody>
      </p:sp>
      <p:sp>
        <p:nvSpPr>
          <p:cNvPr id="4" name="Content Placeholder 3"/>
          <p:cNvSpPr>
            <a:spLocks noGrp="1"/>
          </p:cNvSpPr>
          <p:nvPr>
            <p:ph sz="half" idx="2"/>
          </p:nvPr>
        </p:nvSpPr>
        <p:spPr>
          <a:xfrm>
            <a:off x="4419600" y="1371600"/>
            <a:ext cx="4572000" cy="4906963"/>
          </a:xfrm>
        </p:spPr>
        <p:txBody>
          <a:bodyPr>
            <a:noAutofit/>
          </a:bodyPr>
          <a:lstStyle/>
          <a:p>
            <a:pPr algn="just"/>
            <a:r>
              <a:rPr lang="en-IN" sz="1600" dirty="0">
                <a:latin typeface="Times New Roman" pitchFamily="18" charset="0"/>
                <a:cs typeface="Times New Roman" pitchFamily="18" charset="0"/>
              </a:rPr>
              <a:t>In UK, fashion retail industry is presently gaining high prominence. </a:t>
            </a:r>
            <a:endParaRPr lang="en-GB" sz="1600" dirty="0" smtClean="0">
              <a:latin typeface="Times New Roman" pitchFamily="18" charset="0"/>
              <a:cs typeface="Times New Roman" pitchFamily="18" charset="0"/>
            </a:endParaRPr>
          </a:p>
          <a:p>
            <a:pPr algn="just"/>
            <a:r>
              <a:rPr lang="en-GB" sz="1600" dirty="0" smtClean="0">
                <a:solidFill>
                  <a:srgbClr val="C00000"/>
                </a:solidFill>
                <a:latin typeface="Times New Roman" pitchFamily="18" charset="0"/>
                <a:cs typeface="Times New Roman" pitchFamily="18" charset="0"/>
              </a:rPr>
              <a:t>As </a:t>
            </a:r>
            <a:r>
              <a:rPr lang="en-GB" sz="1600" dirty="0">
                <a:solidFill>
                  <a:srgbClr val="C00000"/>
                </a:solidFill>
                <a:latin typeface="Times New Roman" pitchFamily="18" charset="0"/>
                <a:cs typeface="Times New Roman" pitchFamily="18" charset="0"/>
              </a:rPr>
              <a:t>opined by </a:t>
            </a:r>
            <a:r>
              <a:rPr lang="en-GB" sz="1600" dirty="0" err="1">
                <a:solidFill>
                  <a:srgbClr val="C00000"/>
                </a:solidFill>
                <a:latin typeface="Times New Roman" pitchFamily="18" charset="0"/>
                <a:cs typeface="Times New Roman" pitchFamily="18" charset="0"/>
              </a:rPr>
              <a:t>Radonic</a:t>
            </a:r>
            <a:r>
              <a:rPr lang="en-GB" sz="1600" dirty="0">
                <a:solidFill>
                  <a:srgbClr val="C00000"/>
                </a:solidFill>
                <a:latin typeface="Times New Roman" pitchFamily="18" charset="0"/>
                <a:cs typeface="Times New Roman" pitchFamily="18" charset="0"/>
              </a:rPr>
              <a:t> (2022), stats from fast fashion industry for the year 2021 put UK fashion revenue at close to £55 billion, which is marginally up from approximately £52 billion in the year 2020.</a:t>
            </a:r>
            <a:endParaRPr lang="en-IN" sz="1600" dirty="0">
              <a:solidFill>
                <a:srgbClr val="C00000"/>
              </a:solidFill>
              <a:latin typeface="Times New Roman" pitchFamily="18" charset="0"/>
              <a:cs typeface="Times New Roman" pitchFamily="18" charset="0"/>
            </a:endParaRPr>
          </a:p>
          <a:p>
            <a:pPr algn="just"/>
            <a:r>
              <a:rPr lang="en-GB" sz="1600" dirty="0">
                <a:solidFill>
                  <a:srgbClr val="C00000"/>
                </a:solidFill>
                <a:latin typeface="Times New Roman" pitchFamily="18" charset="0"/>
                <a:cs typeface="Times New Roman" pitchFamily="18" charset="0"/>
              </a:rPr>
              <a:t>Apparel market revenue in UK has been expected to reach around £60 billion in 2022.</a:t>
            </a:r>
            <a:endParaRPr lang="en-IN" sz="1600" dirty="0">
              <a:solidFill>
                <a:srgbClr val="C00000"/>
              </a:solidFill>
              <a:latin typeface="Times New Roman" pitchFamily="18" charset="0"/>
              <a:cs typeface="Times New Roman" pitchFamily="18" charset="0"/>
            </a:endParaRPr>
          </a:p>
          <a:p>
            <a:pPr algn="just"/>
            <a:r>
              <a:rPr lang="en-GB" sz="1600" dirty="0">
                <a:solidFill>
                  <a:srgbClr val="C00000"/>
                </a:solidFill>
                <a:latin typeface="Times New Roman" pitchFamily="18" charset="0"/>
                <a:cs typeface="Times New Roman" pitchFamily="18" charset="0"/>
              </a:rPr>
              <a:t>The apparel line for women has been projected to reach approximately £623 billion in 2022.</a:t>
            </a:r>
            <a:endParaRPr lang="en-IN" sz="1600" dirty="0">
              <a:solidFill>
                <a:srgbClr val="C00000"/>
              </a:solidFill>
              <a:latin typeface="Times New Roman" pitchFamily="18" charset="0"/>
              <a:cs typeface="Times New Roman" pitchFamily="18" charset="0"/>
            </a:endParaRPr>
          </a:p>
          <a:p>
            <a:pPr algn="just"/>
            <a:r>
              <a:rPr lang="en-GB" sz="1600" dirty="0">
                <a:latin typeface="Times New Roman" pitchFamily="18" charset="0"/>
                <a:cs typeface="Times New Roman" pitchFamily="18" charset="0"/>
              </a:rPr>
              <a:t>I would like to acquire a job in All Saints brand in UK, which is exceedingly booming in present time. </a:t>
            </a:r>
            <a:endParaRPr lang="en-IN" sz="1600" dirty="0">
              <a:latin typeface="Times New Roman" pitchFamily="18" charset="0"/>
              <a:cs typeface="Times New Roman" pitchFamily="18" charset="0"/>
            </a:endParaRPr>
          </a:p>
          <a:p>
            <a:pPr algn="just"/>
            <a:r>
              <a:rPr lang="en-GB" sz="1600" dirty="0">
                <a:latin typeface="Times New Roman" pitchFamily="18" charset="0"/>
                <a:cs typeface="Times New Roman" pitchFamily="18" charset="0"/>
              </a:rPr>
              <a:t>I have identified that acquiring job in this industry necessitates proficiency in interpersonal skills, capability of taking initiative, problem-solving skills, customer handling skills and time management and profusely more further.</a:t>
            </a:r>
            <a:endParaRPr lang="en-IN" sz="1600" dirty="0">
              <a:latin typeface="Times New Roman" pitchFamily="18" charset="0"/>
              <a:cs typeface="Times New Roman" pitchFamily="18" charset="0"/>
            </a:endParaRPr>
          </a:p>
        </p:txBody>
      </p:sp>
      <p:pic>
        <p:nvPicPr>
          <p:cNvPr id="6" name="Content Placeholder 5"/>
          <p:cNvPicPr>
            <a:picLocks noGrp="1" noChangeAspect="1"/>
          </p:cNvPicPr>
          <p:nvPr>
            <p:ph sz="half" idx="1"/>
          </p:nvPr>
        </p:nvPicPr>
        <p:blipFill>
          <a:blip r:embed="rId4">
            <a:extLst>
              <a:ext uri="{28A0092B-C50C-407E-A947-70E740481C1C}">
                <a14:useLocalDpi xmlns:a14="http://schemas.microsoft.com/office/drawing/2010/main" val="0"/>
              </a:ext>
            </a:extLst>
          </a:blip>
          <a:stretch>
            <a:fillRect/>
          </a:stretch>
        </p:blipFill>
        <p:spPr>
          <a:xfrm>
            <a:off x="152400" y="2362200"/>
            <a:ext cx="4343400" cy="2583188"/>
          </a:xfrm>
        </p:spPr>
      </p:pic>
    </p:spTree>
    <p:extLst>
      <p:ext uri="{BB962C8B-B14F-4D97-AF65-F5344CB8AC3E}">
        <p14:creationId xmlns:p14="http://schemas.microsoft.com/office/powerpoint/2010/main" val="24315726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b="1" dirty="0">
                <a:latin typeface="Times New Roman" pitchFamily="18" charset="0"/>
                <a:cs typeface="Times New Roman" pitchFamily="18" charset="0"/>
              </a:rPr>
              <a:t>Chosen Profession- Fashion Marketing Manager</a:t>
            </a:r>
            <a:endParaRPr lang="en-IN" sz="3600" dirty="0">
              <a:latin typeface="Times New Roman" pitchFamily="18" charset="0"/>
              <a:cs typeface="Times New Roman" pitchFamily="18" charset="0"/>
            </a:endParaRPr>
          </a:p>
        </p:txBody>
      </p:sp>
      <p:sp>
        <p:nvSpPr>
          <p:cNvPr id="3" name="Content Placeholder 2"/>
          <p:cNvSpPr>
            <a:spLocks noGrp="1"/>
          </p:cNvSpPr>
          <p:nvPr>
            <p:ph sz="half" idx="1"/>
          </p:nvPr>
        </p:nvSpPr>
        <p:spPr/>
        <p:txBody>
          <a:bodyPr>
            <a:normAutofit/>
          </a:bodyPr>
          <a:lstStyle/>
          <a:p>
            <a:pPr algn="just"/>
            <a:r>
              <a:rPr lang="en-IN" sz="1800" dirty="0">
                <a:latin typeface="Times New Roman" pitchFamily="18" charset="0"/>
                <a:cs typeface="Times New Roman" pitchFamily="18" charset="0"/>
              </a:rPr>
              <a:t>I would like to acquire a job as a fashion marketing or promotions manager at All Saints brand in UK.</a:t>
            </a:r>
          </a:p>
          <a:p>
            <a:pPr algn="just"/>
            <a:r>
              <a:rPr lang="en-IN" sz="1800" dirty="0">
                <a:latin typeface="Times New Roman" pitchFamily="18" charset="0"/>
                <a:cs typeface="Times New Roman" pitchFamily="18" charset="0"/>
              </a:rPr>
              <a:t>Marketing Managers are accountable for handling a number of operational aspects like creating effective strategies, which communicate core values of All Saints or fashion house of consumers, drive up sales and boost up revenue generation.</a:t>
            </a:r>
          </a:p>
          <a:p>
            <a:pPr algn="just"/>
            <a:r>
              <a:rPr lang="en-IN" sz="1800" dirty="0">
                <a:latin typeface="Times New Roman" pitchFamily="18" charset="0"/>
                <a:cs typeface="Times New Roman" pitchFamily="18" charset="0"/>
              </a:rPr>
              <a:t>I would like to manage day-to-day marketing operations of the department or the entire outlet.</a:t>
            </a:r>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648200" y="1676400"/>
            <a:ext cx="4114800" cy="3581400"/>
          </a:xfrm>
        </p:spPr>
      </p:pic>
    </p:spTree>
    <p:extLst>
      <p:ext uri="{BB962C8B-B14F-4D97-AF65-F5344CB8AC3E}">
        <p14:creationId xmlns:p14="http://schemas.microsoft.com/office/powerpoint/2010/main" val="21139208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latin typeface="Times New Roman" pitchFamily="18" charset="0"/>
                <a:cs typeface="Times New Roman" pitchFamily="18" charset="0"/>
              </a:rPr>
              <a:t>SWOT Analysis</a:t>
            </a:r>
            <a:endParaRPr lang="en-IN" sz="3600" dirty="0">
              <a:latin typeface="Times New Roman" pitchFamily="18" charset="0"/>
              <a:cs typeface="Times New Roman" pitchFamily="18"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634321060"/>
              </p:ext>
            </p:extLst>
          </p:nvPr>
        </p:nvGraphicFramePr>
        <p:xfrm>
          <a:off x="381000" y="1181231"/>
          <a:ext cx="8382000" cy="5364480"/>
        </p:xfrm>
        <a:graphic>
          <a:graphicData uri="http://schemas.openxmlformats.org/drawingml/2006/table">
            <a:tbl>
              <a:tblPr firstRow="1" firstCol="1" bandRow="1">
                <a:tableStyleId>{0660B408-B3CF-4A94-85FC-2B1E0A45F4A2}</a:tableStyleId>
              </a:tblPr>
              <a:tblGrid>
                <a:gridCol w="4191000">
                  <a:extLst>
                    <a:ext uri="{9D8B030D-6E8A-4147-A177-3AD203B41FA5}">
                      <a16:colId xmlns:a16="http://schemas.microsoft.com/office/drawing/2014/main" val="20000"/>
                    </a:ext>
                  </a:extLst>
                </a:gridCol>
                <a:gridCol w="4191000">
                  <a:extLst>
                    <a:ext uri="{9D8B030D-6E8A-4147-A177-3AD203B41FA5}">
                      <a16:colId xmlns:a16="http://schemas.microsoft.com/office/drawing/2014/main" val="20001"/>
                    </a:ext>
                  </a:extLst>
                </a:gridCol>
              </a:tblGrid>
              <a:tr h="2834325">
                <a:tc>
                  <a:txBody>
                    <a:bodyPr/>
                    <a:lstStyle/>
                    <a:p>
                      <a:pPr algn="ctr">
                        <a:lnSpc>
                          <a:spcPct val="150000"/>
                        </a:lnSpc>
                        <a:spcAft>
                          <a:spcPts val="800"/>
                        </a:spcAft>
                      </a:pPr>
                      <a:r>
                        <a:rPr lang="en-GB" sz="1600" b="1" u="sng" dirty="0">
                          <a:effectLst/>
                          <a:latin typeface="Times New Roman" pitchFamily="18" charset="0"/>
                          <a:cs typeface="Times New Roman" pitchFamily="18" charset="0"/>
                        </a:rPr>
                        <a:t>Strengths</a:t>
                      </a:r>
                      <a:endParaRPr lang="en-IN" sz="1600" b="1" u="sng" dirty="0">
                        <a:effectLst/>
                        <a:latin typeface="Times New Roman" pitchFamily="18" charset="0"/>
                        <a:cs typeface="Times New Roman" pitchFamily="18" charset="0"/>
                      </a:endParaRPr>
                    </a:p>
                    <a:p>
                      <a:pPr algn="just">
                        <a:lnSpc>
                          <a:spcPct val="150000"/>
                        </a:lnSpc>
                        <a:spcAft>
                          <a:spcPts val="800"/>
                        </a:spcAft>
                      </a:pPr>
                      <a:r>
                        <a:rPr lang="en-GB" sz="1600" b="0" dirty="0">
                          <a:effectLst/>
                          <a:latin typeface="Times New Roman" pitchFamily="18" charset="0"/>
                          <a:cs typeface="Times New Roman" pitchFamily="18" charset="0"/>
                        </a:rPr>
                        <a:t>I have effective analytical skills.</a:t>
                      </a:r>
                      <a:endParaRPr lang="en-IN" sz="1600" b="0" dirty="0">
                        <a:effectLst/>
                        <a:latin typeface="Times New Roman" pitchFamily="18" charset="0"/>
                        <a:cs typeface="Times New Roman" pitchFamily="18" charset="0"/>
                      </a:endParaRPr>
                    </a:p>
                    <a:p>
                      <a:pPr algn="just">
                        <a:lnSpc>
                          <a:spcPct val="150000"/>
                        </a:lnSpc>
                        <a:spcAft>
                          <a:spcPts val="800"/>
                        </a:spcAft>
                      </a:pPr>
                      <a:r>
                        <a:rPr lang="en-GB" sz="1600" b="0" dirty="0">
                          <a:effectLst/>
                          <a:latin typeface="Times New Roman" pitchFamily="18" charset="0"/>
                          <a:cs typeface="Times New Roman" pitchFamily="18" charset="0"/>
                        </a:rPr>
                        <a:t>I am having high confidence to deliver any presentations anytime.</a:t>
                      </a:r>
                      <a:endParaRPr lang="en-IN" sz="1600" b="0" dirty="0">
                        <a:effectLst/>
                        <a:latin typeface="Times New Roman" pitchFamily="18" charset="0"/>
                        <a:cs typeface="Times New Roman" pitchFamily="18" charset="0"/>
                      </a:endParaRPr>
                    </a:p>
                    <a:p>
                      <a:pPr algn="just">
                        <a:lnSpc>
                          <a:spcPct val="150000"/>
                        </a:lnSpc>
                        <a:spcAft>
                          <a:spcPts val="800"/>
                        </a:spcAft>
                      </a:pPr>
                      <a:r>
                        <a:rPr lang="en-GB" sz="1600" b="0" dirty="0">
                          <a:effectLst/>
                          <a:latin typeface="Times New Roman" pitchFamily="18" charset="0"/>
                          <a:cs typeface="Times New Roman" pitchFamily="18" charset="0"/>
                        </a:rPr>
                        <a:t>With intention of becoming a manager, I have always been an attentive listener and creative.</a:t>
                      </a:r>
                      <a:endParaRPr lang="en-IN" sz="1600" b="0" dirty="0">
                        <a:effectLst/>
                        <a:latin typeface="Times New Roman" pitchFamily="18" charset="0"/>
                        <a:cs typeface="Times New Roman" pitchFamily="18" charset="0"/>
                      </a:endParaRPr>
                    </a:p>
                    <a:p>
                      <a:pPr algn="just">
                        <a:lnSpc>
                          <a:spcPct val="150000"/>
                        </a:lnSpc>
                        <a:spcAft>
                          <a:spcPts val="800"/>
                        </a:spcAft>
                      </a:pPr>
                      <a:r>
                        <a:rPr lang="en-GB" sz="1600" b="0" dirty="0">
                          <a:effectLst/>
                          <a:latin typeface="Times New Roman" pitchFamily="18" charset="0"/>
                          <a:cs typeface="Times New Roman" pitchFamily="18" charset="0"/>
                        </a:rPr>
                        <a:t>I am expert digital marketer.</a:t>
                      </a:r>
                      <a:endParaRPr lang="en-IN" sz="1600" b="0" dirty="0">
                        <a:effectLst/>
                        <a:latin typeface="Times New Roman" pitchFamily="18" charset="0"/>
                        <a:ea typeface="Calibri"/>
                        <a:cs typeface="Times New Roman" pitchFamily="18" charset="0"/>
                      </a:endParaRPr>
                    </a:p>
                  </a:txBody>
                  <a:tcPr marL="68580" marR="68580" marT="0" marB="0"/>
                </a:tc>
                <a:tc>
                  <a:txBody>
                    <a:bodyPr/>
                    <a:lstStyle/>
                    <a:p>
                      <a:pPr algn="ctr">
                        <a:lnSpc>
                          <a:spcPct val="150000"/>
                        </a:lnSpc>
                        <a:spcAft>
                          <a:spcPts val="800"/>
                        </a:spcAft>
                      </a:pPr>
                      <a:r>
                        <a:rPr lang="en-GB" sz="1600" b="1" u="sng" dirty="0">
                          <a:effectLst/>
                          <a:latin typeface="Times New Roman" pitchFamily="18" charset="0"/>
                          <a:cs typeface="Times New Roman" pitchFamily="18" charset="0"/>
                        </a:rPr>
                        <a:t>Weaknesses</a:t>
                      </a:r>
                      <a:endParaRPr lang="en-IN" sz="1600" b="1" u="sng" dirty="0">
                        <a:effectLst/>
                        <a:latin typeface="Times New Roman" pitchFamily="18" charset="0"/>
                        <a:cs typeface="Times New Roman" pitchFamily="18" charset="0"/>
                      </a:endParaRPr>
                    </a:p>
                    <a:p>
                      <a:pPr algn="just">
                        <a:lnSpc>
                          <a:spcPct val="150000"/>
                        </a:lnSpc>
                        <a:spcAft>
                          <a:spcPts val="800"/>
                        </a:spcAft>
                      </a:pPr>
                      <a:r>
                        <a:rPr lang="en-GB" sz="1600" b="0" dirty="0">
                          <a:effectLst/>
                          <a:latin typeface="Times New Roman" pitchFamily="18" charset="0"/>
                          <a:cs typeface="Times New Roman" pitchFamily="18" charset="0"/>
                        </a:rPr>
                        <a:t>I am poor in time management. For no reason, at times, I spend too much valuable time on trivial aspects. </a:t>
                      </a:r>
                      <a:endParaRPr lang="en-IN" sz="1600" b="0" dirty="0">
                        <a:effectLst/>
                        <a:latin typeface="Times New Roman" pitchFamily="18" charset="0"/>
                        <a:cs typeface="Times New Roman" pitchFamily="18" charset="0"/>
                      </a:endParaRPr>
                    </a:p>
                    <a:p>
                      <a:pPr algn="just">
                        <a:lnSpc>
                          <a:spcPct val="150000"/>
                        </a:lnSpc>
                        <a:spcAft>
                          <a:spcPts val="800"/>
                        </a:spcAft>
                      </a:pPr>
                      <a:r>
                        <a:rPr lang="en-GB" sz="1600" b="0" dirty="0">
                          <a:effectLst/>
                          <a:latin typeface="Times New Roman" pitchFamily="18" charset="0"/>
                          <a:cs typeface="Times New Roman" pitchFamily="18" charset="0"/>
                        </a:rPr>
                        <a:t>I have not much knowledge in conversation optimisation and hence I suffer as a problem solver. </a:t>
                      </a:r>
                      <a:endParaRPr lang="en-IN" sz="1600" b="0" dirty="0">
                        <a:effectLst/>
                        <a:latin typeface="Times New Roman" pitchFamily="18" charset="0"/>
                        <a:ea typeface="Calibri"/>
                        <a:cs typeface="Times New Roman" pitchFamily="18" charset="0"/>
                      </a:endParaRPr>
                    </a:p>
                  </a:txBody>
                  <a:tcPr marL="68580" marR="68580" marT="0" marB="0"/>
                </a:tc>
                <a:extLst>
                  <a:ext uri="{0D108BD9-81ED-4DB2-BD59-A6C34878D82A}">
                    <a16:rowId xmlns:a16="http://schemas.microsoft.com/office/drawing/2014/main" val="10000"/>
                  </a:ext>
                </a:extLst>
              </a:tr>
              <a:tr h="2004534">
                <a:tc>
                  <a:txBody>
                    <a:bodyPr/>
                    <a:lstStyle/>
                    <a:p>
                      <a:pPr algn="ctr">
                        <a:lnSpc>
                          <a:spcPct val="150000"/>
                        </a:lnSpc>
                        <a:spcAft>
                          <a:spcPts val="800"/>
                        </a:spcAft>
                      </a:pPr>
                      <a:r>
                        <a:rPr lang="en-GB" sz="1600" b="1" u="sng" dirty="0">
                          <a:effectLst/>
                          <a:latin typeface="Times New Roman" pitchFamily="18" charset="0"/>
                          <a:cs typeface="Times New Roman" pitchFamily="18" charset="0"/>
                        </a:rPr>
                        <a:t>Opportunities</a:t>
                      </a:r>
                      <a:endParaRPr lang="en-IN" sz="1600" b="1" u="sng" dirty="0">
                        <a:effectLst/>
                        <a:latin typeface="Times New Roman" pitchFamily="18" charset="0"/>
                        <a:cs typeface="Times New Roman" pitchFamily="18" charset="0"/>
                      </a:endParaRPr>
                    </a:p>
                    <a:p>
                      <a:pPr algn="just">
                        <a:lnSpc>
                          <a:spcPct val="150000"/>
                        </a:lnSpc>
                        <a:spcAft>
                          <a:spcPts val="800"/>
                        </a:spcAft>
                      </a:pPr>
                      <a:r>
                        <a:rPr lang="en-GB" sz="1600" b="0" dirty="0">
                          <a:effectLst/>
                          <a:latin typeface="Times New Roman" pitchFamily="18" charset="0"/>
                          <a:cs typeface="Times New Roman" pitchFamily="18" charset="0"/>
                        </a:rPr>
                        <a:t>I would welcome to relocate. No matter my employment requires me to be in UK or abroad, I am ready. </a:t>
                      </a:r>
                      <a:endParaRPr lang="en-IN" sz="1600" b="0" dirty="0">
                        <a:effectLst/>
                        <a:latin typeface="Times New Roman" pitchFamily="18" charset="0"/>
                        <a:cs typeface="Times New Roman" pitchFamily="18" charset="0"/>
                      </a:endParaRPr>
                    </a:p>
                    <a:p>
                      <a:pPr algn="just">
                        <a:lnSpc>
                          <a:spcPct val="150000"/>
                        </a:lnSpc>
                        <a:spcAft>
                          <a:spcPts val="800"/>
                        </a:spcAft>
                      </a:pPr>
                      <a:r>
                        <a:rPr lang="en-GB" sz="1600" b="0" dirty="0">
                          <a:effectLst/>
                          <a:latin typeface="Times New Roman" pitchFamily="18" charset="0"/>
                          <a:cs typeface="Times New Roman" pitchFamily="18" charset="0"/>
                        </a:rPr>
                        <a:t>The supermarket industry is flourishing. </a:t>
                      </a:r>
                      <a:endParaRPr lang="en-IN" sz="1600" b="0" dirty="0">
                        <a:effectLst/>
                        <a:latin typeface="Times New Roman" pitchFamily="18" charset="0"/>
                        <a:ea typeface="Calibri"/>
                        <a:cs typeface="Times New Roman" pitchFamily="18" charset="0"/>
                      </a:endParaRPr>
                    </a:p>
                  </a:txBody>
                  <a:tcPr marL="68580" marR="68580" marT="0" marB="0"/>
                </a:tc>
                <a:tc>
                  <a:txBody>
                    <a:bodyPr/>
                    <a:lstStyle/>
                    <a:p>
                      <a:pPr algn="ctr">
                        <a:lnSpc>
                          <a:spcPct val="150000"/>
                        </a:lnSpc>
                        <a:spcAft>
                          <a:spcPts val="800"/>
                        </a:spcAft>
                      </a:pPr>
                      <a:r>
                        <a:rPr lang="en-GB" sz="1600" b="1" u="sng" dirty="0">
                          <a:effectLst/>
                          <a:latin typeface="Times New Roman" pitchFamily="18" charset="0"/>
                          <a:cs typeface="Times New Roman" pitchFamily="18" charset="0"/>
                        </a:rPr>
                        <a:t>Threats</a:t>
                      </a:r>
                      <a:endParaRPr lang="en-IN" sz="1600" b="1" u="sng" dirty="0">
                        <a:effectLst/>
                        <a:latin typeface="Times New Roman" pitchFamily="18" charset="0"/>
                        <a:cs typeface="Times New Roman" pitchFamily="18" charset="0"/>
                      </a:endParaRPr>
                    </a:p>
                    <a:p>
                      <a:pPr algn="just">
                        <a:lnSpc>
                          <a:spcPct val="150000"/>
                        </a:lnSpc>
                        <a:spcAft>
                          <a:spcPts val="800"/>
                        </a:spcAft>
                      </a:pPr>
                      <a:r>
                        <a:rPr lang="en-GB" sz="1600" b="0" dirty="0">
                          <a:effectLst/>
                          <a:latin typeface="Times New Roman" pitchFamily="18" charset="0"/>
                          <a:cs typeface="Times New Roman" pitchFamily="18" charset="0"/>
                        </a:rPr>
                        <a:t>Covid-19 pandemic has hit hard the supermarket industry, which is making employment process much harder.</a:t>
                      </a:r>
                      <a:endParaRPr lang="en-IN" sz="1600" b="0" dirty="0">
                        <a:effectLst/>
                        <a:latin typeface="Times New Roman" pitchFamily="18" charset="0"/>
                        <a:cs typeface="Times New Roman" pitchFamily="18" charset="0"/>
                      </a:endParaRPr>
                    </a:p>
                    <a:p>
                      <a:pPr algn="just">
                        <a:lnSpc>
                          <a:spcPct val="150000"/>
                        </a:lnSpc>
                        <a:spcAft>
                          <a:spcPts val="800"/>
                        </a:spcAft>
                      </a:pPr>
                      <a:r>
                        <a:rPr lang="en-GB" sz="1600" b="0" dirty="0">
                          <a:effectLst/>
                          <a:latin typeface="Times New Roman" pitchFamily="18" charset="0"/>
                          <a:cs typeface="Times New Roman" pitchFamily="18" charset="0"/>
                        </a:rPr>
                        <a:t>Increased number of students are seeking job in supermarket industry.</a:t>
                      </a:r>
                      <a:endParaRPr lang="en-IN" sz="1600" b="0" dirty="0">
                        <a:effectLst/>
                        <a:latin typeface="Times New Roman" pitchFamily="18" charset="0"/>
                        <a:ea typeface="Calibri"/>
                        <a:cs typeface="Times New Roman" pitchFamily="18" charset="0"/>
                      </a:endParaRPr>
                    </a:p>
                  </a:txBody>
                  <a:tcPr marL="68580" marR="68580" marT="0" marB="0"/>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0901531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latin typeface="Times New Roman" pitchFamily="18" charset="0"/>
                <a:cs typeface="Times New Roman" pitchFamily="18" charset="0"/>
              </a:rPr>
              <a:t>Time Management Tools</a:t>
            </a:r>
            <a:endParaRPr lang="en-IN" sz="3600" dirty="0">
              <a:latin typeface="Times New Roman" pitchFamily="18" charset="0"/>
              <a:cs typeface="Times New Roman" pitchFamily="18" charset="0"/>
            </a:endParaRPr>
          </a:p>
        </p:txBody>
      </p:sp>
      <p:pic>
        <p:nvPicPr>
          <p:cNvPr id="5" name="Content Placeholder 4"/>
          <p:cNvPicPr>
            <a:picLocks noGrp="1" noChangeAspect="1"/>
          </p:cNvPicPr>
          <p:nvPr>
            <p:ph sz="half" idx="1"/>
          </p:nvPr>
        </p:nvPicPr>
        <p:blipFill>
          <a:blip r:embed="rId3" cstate="print">
            <a:extLst>
              <a:ext uri="{28A0092B-C50C-407E-A947-70E740481C1C}">
                <a14:useLocalDpi xmlns:a14="http://schemas.microsoft.com/office/drawing/2010/main" val="0"/>
              </a:ext>
            </a:extLst>
          </a:blip>
          <a:stretch>
            <a:fillRect/>
          </a:stretch>
        </p:blipFill>
        <p:spPr>
          <a:xfrm>
            <a:off x="152400" y="1676401"/>
            <a:ext cx="4495800" cy="3448844"/>
          </a:xfrm>
        </p:spPr>
      </p:pic>
      <p:sp>
        <p:nvSpPr>
          <p:cNvPr id="4" name="Content Placeholder 3"/>
          <p:cNvSpPr>
            <a:spLocks noGrp="1"/>
          </p:cNvSpPr>
          <p:nvPr>
            <p:ph sz="half" idx="2"/>
          </p:nvPr>
        </p:nvSpPr>
        <p:spPr/>
        <p:txBody>
          <a:bodyPr>
            <a:normAutofit/>
          </a:bodyPr>
          <a:lstStyle/>
          <a:p>
            <a:pPr algn="just"/>
            <a:r>
              <a:rPr lang="en-GB" sz="1800" dirty="0">
                <a:latin typeface="Times New Roman" pitchFamily="18" charset="0"/>
                <a:cs typeface="Times New Roman" pitchFamily="18" charset="0"/>
              </a:rPr>
              <a:t>I would be using </a:t>
            </a:r>
            <a:r>
              <a:rPr lang="en-GB" sz="1800" dirty="0" err="1">
                <a:latin typeface="Times New Roman" pitchFamily="18" charset="0"/>
                <a:cs typeface="Times New Roman" pitchFamily="18" charset="0"/>
              </a:rPr>
              <a:t>Toggl</a:t>
            </a:r>
            <a:r>
              <a:rPr lang="en-GB" sz="1800" dirty="0">
                <a:latin typeface="Times New Roman" pitchFamily="18" charset="0"/>
                <a:cs typeface="Times New Roman" pitchFamily="18" charset="0"/>
              </a:rPr>
              <a:t>.</a:t>
            </a:r>
            <a:endParaRPr lang="en-IN" sz="1800" dirty="0">
              <a:latin typeface="Times New Roman" pitchFamily="18" charset="0"/>
              <a:cs typeface="Times New Roman" pitchFamily="18" charset="0"/>
            </a:endParaRPr>
          </a:p>
          <a:p>
            <a:pPr algn="just"/>
            <a:r>
              <a:rPr lang="en-GB" sz="1800" dirty="0" err="1">
                <a:latin typeface="Times New Roman" pitchFamily="18" charset="0"/>
                <a:cs typeface="Times New Roman" pitchFamily="18" charset="0"/>
              </a:rPr>
              <a:t>Toggl</a:t>
            </a:r>
            <a:r>
              <a:rPr lang="en-GB" sz="1800" dirty="0">
                <a:latin typeface="Times New Roman" pitchFamily="18" charset="0"/>
                <a:cs typeface="Times New Roman" pitchFamily="18" charset="0"/>
              </a:rPr>
              <a:t> are effective to build work tools for elevating productivity and eliminating stress (toggl.com, 2022).</a:t>
            </a:r>
            <a:endParaRPr lang="en-IN" sz="1800" dirty="0">
              <a:latin typeface="Times New Roman" pitchFamily="18" charset="0"/>
              <a:cs typeface="Times New Roman" pitchFamily="18" charset="0"/>
            </a:endParaRPr>
          </a:p>
          <a:p>
            <a:pPr algn="just"/>
            <a:r>
              <a:rPr lang="en-GB" sz="1800" dirty="0" err="1">
                <a:latin typeface="Times New Roman" pitchFamily="18" charset="0"/>
                <a:cs typeface="Times New Roman" pitchFamily="18" charset="0"/>
              </a:rPr>
              <a:t>Toggl</a:t>
            </a:r>
            <a:r>
              <a:rPr lang="en-GB" sz="1800" dirty="0">
                <a:latin typeface="Times New Roman" pitchFamily="18" charset="0"/>
                <a:cs typeface="Times New Roman" pitchFamily="18" charset="0"/>
              </a:rPr>
              <a:t> is one hassle-free time tracking software, which integrates with numerous different project management systems. </a:t>
            </a:r>
            <a:endParaRPr lang="en-IN" sz="1800" dirty="0">
              <a:latin typeface="Times New Roman" pitchFamily="18" charset="0"/>
              <a:cs typeface="Times New Roman" pitchFamily="18" charset="0"/>
            </a:endParaRPr>
          </a:p>
        </p:txBody>
      </p:sp>
    </p:spTree>
    <p:extLst>
      <p:ext uri="{BB962C8B-B14F-4D97-AF65-F5344CB8AC3E}">
        <p14:creationId xmlns:p14="http://schemas.microsoft.com/office/powerpoint/2010/main" val="38957163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latin typeface="Times New Roman" pitchFamily="18" charset="0"/>
                <a:cs typeface="Times New Roman" pitchFamily="18" charset="0"/>
              </a:rPr>
              <a:t>Personal Development Plan</a:t>
            </a:r>
            <a:endParaRPr lang="en-IN" sz="3600" dirty="0">
              <a:latin typeface="Times New Roman" pitchFamily="18" charset="0"/>
              <a:cs typeface="Times New Roman" pitchFamily="18"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265163101"/>
              </p:ext>
            </p:extLst>
          </p:nvPr>
        </p:nvGraphicFramePr>
        <p:xfrm>
          <a:off x="533399" y="1372712"/>
          <a:ext cx="8077201" cy="5298570"/>
        </p:xfrm>
        <a:graphic>
          <a:graphicData uri="http://schemas.openxmlformats.org/drawingml/2006/table">
            <a:tbl>
              <a:tblPr firstRow="1" firstCol="1" bandRow="1">
                <a:tableStyleId>{0660B408-B3CF-4A94-85FC-2B1E0A45F4A2}</a:tableStyleId>
              </a:tblPr>
              <a:tblGrid>
                <a:gridCol w="2018863">
                  <a:extLst>
                    <a:ext uri="{9D8B030D-6E8A-4147-A177-3AD203B41FA5}">
                      <a16:colId xmlns:a16="http://schemas.microsoft.com/office/drawing/2014/main" val="20000"/>
                    </a:ext>
                  </a:extLst>
                </a:gridCol>
                <a:gridCol w="3526456">
                  <a:extLst>
                    <a:ext uri="{9D8B030D-6E8A-4147-A177-3AD203B41FA5}">
                      <a16:colId xmlns:a16="http://schemas.microsoft.com/office/drawing/2014/main" val="20001"/>
                    </a:ext>
                  </a:extLst>
                </a:gridCol>
                <a:gridCol w="1115181">
                  <a:extLst>
                    <a:ext uri="{9D8B030D-6E8A-4147-A177-3AD203B41FA5}">
                      <a16:colId xmlns:a16="http://schemas.microsoft.com/office/drawing/2014/main" val="20002"/>
                    </a:ext>
                  </a:extLst>
                </a:gridCol>
                <a:gridCol w="1416701">
                  <a:extLst>
                    <a:ext uri="{9D8B030D-6E8A-4147-A177-3AD203B41FA5}">
                      <a16:colId xmlns:a16="http://schemas.microsoft.com/office/drawing/2014/main" val="20003"/>
                    </a:ext>
                  </a:extLst>
                </a:gridCol>
              </a:tblGrid>
              <a:tr h="564698">
                <a:tc>
                  <a:txBody>
                    <a:bodyPr/>
                    <a:lstStyle/>
                    <a:p>
                      <a:pPr algn="ctr">
                        <a:lnSpc>
                          <a:spcPct val="150000"/>
                        </a:lnSpc>
                        <a:spcAft>
                          <a:spcPts val="800"/>
                        </a:spcAft>
                      </a:pPr>
                      <a:r>
                        <a:rPr lang="en-GB" sz="1400" dirty="0">
                          <a:effectLst/>
                          <a:latin typeface="Times New Roman" pitchFamily="18" charset="0"/>
                          <a:cs typeface="Times New Roman" pitchFamily="18" charset="0"/>
                        </a:rPr>
                        <a:t>Development objective</a:t>
                      </a:r>
                      <a:endParaRPr lang="en-IN" sz="1400" dirty="0">
                        <a:effectLst/>
                        <a:latin typeface="Times New Roman" pitchFamily="18" charset="0"/>
                        <a:ea typeface="Calibri"/>
                        <a:cs typeface="Times New Roman" pitchFamily="18" charset="0"/>
                      </a:endParaRPr>
                    </a:p>
                  </a:txBody>
                  <a:tcPr marL="60376" marR="60376" marT="0" marB="0"/>
                </a:tc>
                <a:tc>
                  <a:txBody>
                    <a:bodyPr/>
                    <a:lstStyle/>
                    <a:p>
                      <a:pPr algn="ctr">
                        <a:lnSpc>
                          <a:spcPct val="150000"/>
                        </a:lnSpc>
                        <a:spcAft>
                          <a:spcPts val="800"/>
                        </a:spcAft>
                      </a:pPr>
                      <a:r>
                        <a:rPr lang="en-GB" sz="1400" dirty="0">
                          <a:effectLst/>
                          <a:latin typeface="Times New Roman" pitchFamily="18" charset="0"/>
                          <a:cs typeface="Times New Roman" pitchFamily="18" charset="0"/>
                        </a:rPr>
                        <a:t>Activities and Resources</a:t>
                      </a:r>
                      <a:endParaRPr lang="en-IN" sz="1400" dirty="0">
                        <a:effectLst/>
                        <a:latin typeface="Times New Roman" pitchFamily="18" charset="0"/>
                        <a:ea typeface="Calibri"/>
                        <a:cs typeface="Times New Roman" pitchFamily="18" charset="0"/>
                      </a:endParaRPr>
                    </a:p>
                  </a:txBody>
                  <a:tcPr marL="60376" marR="60376" marT="0" marB="0"/>
                </a:tc>
                <a:tc>
                  <a:txBody>
                    <a:bodyPr/>
                    <a:lstStyle/>
                    <a:p>
                      <a:pPr algn="ctr">
                        <a:lnSpc>
                          <a:spcPct val="150000"/>
                        </a:lnSpc>
                        <a:spcAft>
                          <a:spcPts val="800"/>
                        </a:spcAft>
                      </a:pPr>
                      <a:r>
                        <a:rPr lang="en-GB" sz="1400" dirty="0">
                          <a:effectLst/>
                          <a:latin typeface="Times New Roman" pitchFamily="18" charset="0"/>
                          <a:cs typeface="Times New Roman" pitchFamily="18" charset="0"/>
                        </a:rPr>
                        <a:t>Target Date</a:t>
                      </a:r>
                      <a:endParaRPr lang="en-IN" sz="1400" dirty="0">
                        <a:effectLst/>
                        <a:latin typeface="Times New Roman" pitchFamily="18" charset="0"/>
                        <a:ea typeface="Calibri"/>
                        <a:cs typeface="Times New Roman" pitchFamily="18" charset="0"/>
                      </a:endParaRPr>
                    </a:p>
                  </a:txBody>
                  <a:tcPr marL="60376" marR="60376" marT="0" marB="0"/>
                </a:tc>
                <a:tc>
                  <a:txBody>
                    <a:bodyPr/>
                    <a:lstStyle/>
                    <a:p>
                      <a:pPr algn="ctr">
                        <a:lnSpc>
                          <a:spcPct val="150000"/>
                        </a:lnSpc>
                        <a:spcAft>
                          <a:spcPts val="800"/>
                        </a:spcAft>
                      </a:pPr>
                      <a:r>
                        <a:rPr lang="en-GB" sz="1400" dirty="0">
                          <a:effectLst/>
                          <a:latin typeface="Times New Roman" pitchFamily="18" charset="0"/>
                          <a:cs typeface="Times New Roman" pitchFamily="18" charset="0"/>
                        </a:rPr>
                        <a:t>Interim Date to Review</a:t>
                      </a:r>
                      <a:endParaRPr lang="en-IN" sz="1400" dirty="0">
                        <a:effectLst/>
                        <a:latin typeface="Times New Roman" pitchFamily="18" charset="0"/>
                        <a:ea typeface="Calibri"/>
                        <a:cs typeface="Times New Roman" pitchFamily="18" charset="0"/>
                      </a:endParaRPr>
                    </a:p>
                  </a:txBody>
                  <a:tcPr marL="60376" marR="60376" marT="0" marB="0"/>
                </a:tc>
                <a:extLst>
                  <a:ext uri="{0D108BD9-81ED-4DB2-BD59-A6C34878D82A}">
                    <a16:rowId xmlns:a16="http://schemas.microsoft.com/office/drawing/2014/main" val="10000"/>
                  </a:ext>
                </a:extLst>
              </a:tr>
              <a:tr h="1727455">
                <a:tc>
                  <a:txBody>
                    <a:bodyPr/>
                    <a:lstStyle/>
                    <a:p>
                      <a:pPr algn="just">
                        <a:lnSpc>
                          <a:spcPct val="150000"/>
                        </a:lnSpc>
                        <a:spcAft>
                          <a:spcPts val="800"/>
                        </a:spcAft>
                      </a:pPr>
                      <a:r>
                        <a:rPr lang="en-GB" sz="1400">
                          <a:effectLst/>
                          <a:latin typeface="Times New Roman" pitchFamily="18" charset="0"/>
                          <a:cs typeface="Times New Roman" pitchFamily="18" charset="0"/>
                        </a:rPr>
                        <a:t>To improve time management skills</a:t>
                      </a:r>
                      <a:endParaRPr lang="en-IN" sz="1400">
                        <a:effectLst/>
                        <a:latin typeface="Times New Roman" pitchFamily="18" charset="0"/>
                        <a:ea typeface="Calibri"/>
                        <a:cs typeface="Times New Roman" pitchFamily="18" charset="0"/>
                      </a:endParaRPr>
                    </a:p>
                  </a:txBody>
                  <a:tcPr marL="60376" marR="60376" marT="0" marB="0"/>
                </a:tc>
                <a:tc>
                  <a:txBody>
                    <a:bodyPr/>
                    <a:lstStyle/>
                    <a:p>
                      <a:pPr algn="just">
                        <a:lnSpc>
                          <a:spcPct val="150000"/>
                        </a:lnSpc>
                        <a:spcAft>
                          <a:spcPts val="800"/>
                        </a:spcAft>
                      </a:pPr>
                      <a:r>
                        <a:rPr lang="en-GB" sz="1400" dirty="0">
                          <a:effectLst/>
                          <a:latin typeface="Times New Roman" pitchFamily="18" charset="0"/>
                          <a:cs typeface="Times New Roman" pitchFamily="18" charset="0"/>
                        </a:rPr>
                        <a:t>I would like to schedule my work and follow to complete those within deadline.</a:t>
                      </a:r>
                      <a:endParaRPr lang="en-IN" sz="1400" dirty="0">
                        <a:effectLst/>
                        <a:latin typeface="Times New Roman" pitchFamily="18" charset="0"/>
                        <a:cs typeface="Times New Roman" pitchFamily="18" charset="0"/>
                      </a:endParaRPr>
                    </a:p>
                    <a:p>
                      <a:pPr algn="just">
                        <a:lnSpc>
                          <a:spcPct val="150000"/>
                        </a:lnSpc>
                        <a:spcAft>
                          <a:spcPts val="800"/>
                        </a:spcAft>
                      </a:pPr>
                      <a:r>
                        <a:rPr lang="en-GB" sz="1400" dirty="0">
                          <a:effectLst/>
                          <a:latin typeface="Times New Roman" pitchFamily="18" charset="0"/>
                          <a:cs typeface="Times New Roman" pitchFamily="18" charset="0"/>
                        </a:rPr>
                        <a:t>I would like to use time management software such as </a:t>
                      </a:r>
                      <a:r>
                        <a:rPr lang="en-GB" sz="1400" dirty="0" err="1">
                          <a:effectLst/>
                          <a:latin typeface="Times New Roman" pitchFamily="18" charset="0"/>
                          <a:cs typeface="Times New Roman" pitchFamily="18" charset="0"/>
                        </a:rPr>
                        <a:t>Toggl</a:t>
                      </a:r>
                      <a:r>
                        <a:rPr lang="en-GB" sz="1400" dirty="0">
                          <a:effectLst/>
                          <a:latin typeface="Times New Roman" pitchFamily="18" charset="0"/>
                          <a:cs typeface="Times New Roman" pitchFamily="18" charset="0"/>
                        </a:rPr>
                        <a:t> for constant review.</a:t>
                      </a:r>
                      <a:endParaRPr lang="en-IN" sz="1400" dirty="0">
                        <a:effectLst/>
                        <a:latin typeface="Times New Roman" pitchFamily="18" charset="0"/>
                        <a:ea typeface="Calibri"/>
                        <a:cs typeface="Times New Roman" pitchFamily="18" charset="0"/>
                      </a:endParaRPr>
                    </a:p>
                  </a:txBody>
                  <a:tcPr marL="60376" marR="60376" marT="0" marB="0"/>
                </a:tc>
                <a:tc>
                  <a:txBody>
                    <a:bodyPr/>
                    <a:lstStyle/>
                    <a:p>
                      <a:pPr algn="just">
                        <a:lnSpc>
                          <a:spcPct val="150000"/>
                        </a:lnSpc>
                        <a:spcAft>
                          <a:spcPts val="800"/>
                        </a:spcAft>
                      </a:pPr>
                      <a:r>
                        <a:rPr lang="en-GB" sz="1400">
                          <a:effectLst/>
                          <a:latin typeface="Times New Roman" pitchFamily="18" charset="0"/>
                          <a:cs typeface="Times New Roman" pitchFamily="18" charset="0"/>
                        </a:rPr>
                        <a:t>16.04.2022</a:t>
                      </a:r>
                      <a:endParaRPr lang="en-IN" sz="1400">
                        <a:effectLst/>
                        <a:latin typeface="Times New Roman" pitchFamily="18" charset="0"/>
                        <a:ea typeface="Calibri"/>
                        <a:cs typeface="Times New Roman" pitchFamily="18" charset="0"/>
                      </a:endParaRPr>
                    </a:p>
                  </a:txBody>
                  <a:tcPr marL="60376" marR="60376" marT="0" marB="0"/>
                </a:tc>
                <a:tc>
                  <a:txBody>
                    <a:bodyPr/>
                    <a:lstStyle/>
                    <a:p>
                      <a:pPr algn="just">
                        <a:lnSpc>
                          <a:spcPct val="150000"/>
                        </a:lnSpc>
                        <a:spcAft>
                          <a:spcPts val="800"/>
                        </a:spcAft>
                      </a:pPr>
                      <a:r>
                        <a:rPr lang="en-GB" sz="1400" dirty="0">
                          <a:effectLst/>
                          <a:latin typeface="Times New Roman" pitchFamily="18" charset="0"/>
                          <a:cs typeface="Times New Roman" pitchFamily="18" charset="0"/>
                        </a:rPr>
                        <a:t>09.04.2022</a:t>
                      </a:r>
                      <a:endParaRPr lang="en-IN" sz="1400" dirty="0">
                        <a:effectLst/>
                        <a:latin typeface="Times New Roman" pitchFamily="18" charset="0"/>
                        <a:ea typeface="Calibri"/>
                        <a:cs typeface="Times New Roman" pitchFamily="18" charset="0"/>
                      </a:endParaRPr>
                    </a:p>
                  </a:txBody>
                  <a:tcPr marL="60376" marR="60376" marT="0" marB="0"/>
                </a:tc>
                <a:extLst>
                  <a:ext uri="{0D108BD9-81ED-4DB2-BD59-A6C34878D82A}">
                    <a16:rowId xmlns:a16="http://schemas.microsoft.com/office/drawing/2014/main" val="10001"/>
                  </a:ext>
                </a:extLst>
              </a:tr>
              <a:tr h="1727455">
                <a:tc>
                  <a:txBody>
                    <a:bodyPr/>
                    <a:lstStyle/>
                    <a:p>
                      <a:pPr algn="just">
                        <a:lnSpc>
                          <a:spcPct val="150000"/>
                        </a:lnSpc>
                        <a:spcAft>
                          <a:spcPts val="800"/>
                        </a:spcAft>
                      </a:pPr>
                      <a:r>
                        <a:rPr lang="en-GB" sz="1400">
                          <a:effectLst/>
                          <a:latin typeface="Times New Roman" pitchFamily="18" charset="0"/>
                          <a:cs typeface="Times New Roman" pitchFamily="18" charset="0"/>
                        </a:rPr>
                        <a:t>To develop problem solving skills</a:t>
                      </a:r>
                      <a:endParaRPr lang="en-IN" sz="1400">
                        <a:effectLst/>
                        <a:latin typeface="Times New Roman" pitchFamily="18" charset="0"/>
                        <a:ea typeface="Calibri"/>
                        <a:cs typeface="Times New Roman" pitchFamily="18" charset="0"/>
                      </a:endParaRPr>
                    </a:p>
                  </a:txBody>
                  <a:tcPr marL="60376" marR="60376" marT="0" marB="0"/>
                </a:tc>
                <a:tc>
                  <a:txBody>
                    <a:bodyPr/>
                    <a:lstStyle/>
                    <a:p>
                      <a:pPr algn="just">
                        <a:lnSpc>
                          <a:spcPct val="150000"/>
                        </a:lnSpc>
                        <a:spcAft>
                          <a:spcPts val="800"/>
                        </a:spcAft>
                      </a:pPr>
                      <a:r>
                        <a:rPr lang="en-GB" sz="1400" dirty="0">
                          <a:effectLst/>
                          <a:latin typeface="Times New Roman" pitchFamily="18" charset="0"/>
                          <a:cs typeface="Times New Roman" pitchFamily="18" charset="0"/>
                        </a:rPr>
                        <a:t>I would engage in brainstorming my ideas as lateral thinking generates crucial ideas with using creative and indirect approach. </a:t>
                      </a:r>
                      <a:endParaRPr lang="en-IN" sz="1400" dirty="0">
                        <a:effectLst/>
                        <a:latin typeface="Times New Roman" pitchFamily="18" charset="0"/>
                        <a:cs typeface="Times New Roman" pitchFamily="18" charset="0"/>
                      </a:endParaRPr>
                    </a:p>
                    <a:p>
                      <a:pPr algn="just">
                        <a:lnSpc>
                          <a:spcPct val="150000"/>
                        </a:lnSpc>
                        <a:spcAft>
                          <a:spcPts val="800"/>
                        </a:spcAft>
                      </a:pPr>
                      <a:r>
                        <a:rPr lang="en-GB" sz="1400" dirty="0">
                          <a:effectLst/>
                          <a:latin typeface="Times New Roman" pitchFamily="18" charset="0"/>
                          <a:cs typeface="Times New Roman" pitchFamily="18" charset="0"/>
                        </a:rPr>
                        <a:t>I will further involve in </a:t>
                      </a:r>
                      <a:r>
                        <a:rPr lang="en-GB" sz="1400" dirty="0" err="1">
                          <a:effectLst/>
                          <a:latin typeface="Times New Roman" pitchFamily="18" charset="0"/>
                          <a:cs typeface="Times New Roman" pitchFamily="18" charset="0"/>
                        </a:rPr>
                        <a:t>Gamification</a:t>
                      </a:r>
                      <a:r>
                        <a:rPr lang="en-GB" sz="1400" dirty="0">
                          <a:effectLst/>
                          <a:latin typeface="Times New Roman" pitchFamily="18" charset="0"/>
                          <a:cs typeface="Times New Roman" pitchFamily="18" charset="0"/>
                        </a:rPr>
                        <a:t>, which will help in perseverance. </a:t>
                      </a:r>
                      <a:endParaRPr lang="en-IN" sz="1400" dirty="0">
                        <a:effectLst/>
                        <a:latin typeface="Times New Roman" pitchFamily="18" charset="0"/>
                        <a:ea typeface="Calibri"/>
                        <a:cs typeface="Times New Roman" pitchFamily="18" charset="0"/>
                      </a:endParaRPr>
                    </a:p>
                  </a:txBody>
                  <a:tcPr marL="60376" marR="60376" marT="0" marB="0"/>
                </a:tc>
                <a:tc>
                  <a:txBody>
                    <a:bodyPr/>
                    <a:lstStyle/>
                    <a:p>
                      <a:pPr algn="just">
                        <a:lnSpc>
                          <a:spcPct val="150000"/>
                        </a:lnSpc>
                        <a:spcAft>
                          <a:spcPts val="800"/>
                        </a:spcAft>
                      </a:pPr>
                      <a:r>
                        <a:rPr lang="en-GB" sz="1400">
                          <a:effectLst/>
                          <a:latin typeface="Times New Roman" pitchFamily="18" charset="0"/>
                          <a:cs typeface="Times New Roman" pitchFamily="18" charset="0"/>
                        </a:rPr>
                        <a:t>30.04.2022</a:t>
                      </a:r>
                      <a:endParaRPr lang="en-IN" sz="1400">
                        <a:effectLst/>
                        <a:latin typeface="Times New Roman" pitchFamily="18" charset="0"/>
                        <a:ea typeface="Calibri"/>
                        <a:cs typeface="Times New Roman" pitchFamily="18" charset="0"/>
                      </a:endParaRPr>
                    </a:p>
                  </a:txBody>
                  <a:tcPr marL="60376" marR="60376" marT="0" marB="0"/>
                </a:tc>
                <a:tc>
                  <a:txBody>
                    <a:bodyPr/>
                    <a:lstStyle/>
                    <a:p>
                      <a:pPr algn="just">
                        <a:lnSpc>
                          <a:spcPct val="150000"/>
                        </a:lnSpc>
                        <a:spcAft>
                          <a:spcPts val="800"/>
                        </a:spcAft>
                      </a:pPr>
                      <a:r>
                        <a:rPr lang="en-GB" sz="1400">
                          <a:effectLst/>
                          <a:latin typeface="Times New Roman" pitchFamily="18" charset="0"/>
                          <a:cs typeface="Times New Roman" pitchFamily="18" charset="0"/>
                        </a:rPr>
                        <a:t>23.04.2022</a:t>
                      </a:r>
                      <a:endParaRPr lang="en-IN" sz="1400">
                        <a:effectLst/>
                        <a:latin typeface="Times New Roman" pitchFamily="18" charset="0"/>
                        <a:ea typeface="Calibri"/>
                        <a:cs typeface="Times New Roman" pitchFamily="18" charset="0"/>
                      </a:endParaRPr>
                    </a:p>
                  </a:txBody>
                  <a:tcPr marL="60376" marR="60376" marT="0" marB="0"/>
                </a:tc>
                <a:extLst>
                  <a:ext uri="{0D108BD9-81ED-4DB2-BD59-A6C34878D82A}">
                    <a16:rowId xmlns:a16="http://schemas.microsoft.com/office/drawing/2014/main" val="10002"/>
                  </a:ext>
                </a:extLst>
              </a:tr>
              <a:tr h="1084681">
                <a:tc>
                  <a:txBody>
                    <a:bodyPr/>
                    <a:lstStyle/>
                    <a:p>
                      <a:pPr algn="just">
                        <a:lnSpc>
                          <a:spcPct val="150000"/>
                        </a:lnSpc>
                        <a:spcAft>
                          <a:spcPts val="800"/>
                        </a:spcAft>
                      </a:pPr>
                      <a:r>
                        <a:rPr lang="en-GB" sz="1400">
                          <a:effectLst/>
                          <a:latin typeface="Times New Roman" pitchFamily="18" charset="0"/>
                          <a:cs typeface="Times New Roman" pitchFamily="18" charset="0"/>
                        </a:rPr>
                        <a:t>To connect with industry specialists</a:t>
                      </a:r>
                      <a:endParaRPr lang="en-IN" sz="1400">
                        <a:effectLst/>
                        <a:latin typeface="Times New Roman" pitchFamily="18" charset="0"/>
                        <a:ea typeface="Calibri"/>
                        <a:cs typeface="Times New Roman" pitchFamily="18" charset="0"/>
                      </a:endParaRPr>
                    </a:p>
                  </a:txBody>
                  <a:tcPr marL="60376" marR="60376" marT="0" marB="0"/>
                </a:tc>
                <a:tc>
                  <a:txBody>
                    <a:bodyPr/>
                    <a:lstStyle/>
                    <a:p>
                      <a:pPr algn="just">
                        <a:lnSpc>
                          <a:spcPct val="150000"/>
                        </a:lnSpc>
                        <a:spcAft>
                          <a:spcPts val="800"/>
                        </a:spcAft>
                      </a:pPr>
                      <a:r>
                        <a:rPr lang="en-GB" sz="1400">
                          <a:effectLst/>
                          <a:latin typeface="Times New Roman" pitchFamily="18" charset="0"/>
                          <a:cs typeface="Times New Roman" pitchFamily="18" charset="0"/>
                        </a:rPr>
                        <a:t>I would actively use social networking sites such as Facebook, LinkedIn etc. for connecting with professionals in grocery supermarket business. </a:t>
                      </a:r>
                      <a:endParaRPr lang="en-IN" sz="1400">
                        <a:effectLst/>
                        <a:latin typeface="Times New Roman" pitchFamily="18" charset="0"/>
                        <a:ea typeface="Calibri"/>
                        <a:cs typeface="Times New Roman" pitchFamily="18" charset="0"/>
                      </a:endParaRPr>
                    </a:p>
                  </a:txBody>
                  <a:tcPr marL="60376" marR="60376" marT="0" marB="0"/>
                </a:tc>
                <a:tc>
                  <a:txBody>
                    <a:bodyPr/>
                    <a:lstStyle/>
                    <a:p>
                      <a:pPr algn="just">
                        <a:lnSpc>
                          <a:spcPct val="150000"/>
                        </a:lnSpc>
                        <a:spcAft>
                          <a:spcPts val="800"/>
                        </a:spcAft>
                      </a:pPr>
                      <a:r>
                        <a:rPr lang="en-GB" sz="1400">
                          <a:effectLst/>
                          <a:latin typeface="Times New Roman" pitchFamily="18" charset="0"/>
                          <a:cs typeface="Times New Roman" pitchFamily="18" charset="0"/>
                        </a:rPr>
                        <a:t>15.05.2022</a:t>
                      </a:r>
                      <a:endParaRPr lang="en-IN" sz="1400">
                        <a:effectLst/>
                        <a:latin typeface="Times New Roman" pitchFamily="18" charset="0"/>
                        <a:ea typeface="Calibri"/>
                        <a:cs typeface="Times New Roman" pitchFamily="18" charset="0"/>
                      </a:endParaRPr>
                    </a:p>
                  </a:txBody>
                  <a:tcPr marL="60376" marR="60376" marT="0" marB="0"/>
                </a:tc>
                <a:tc>
                  <a:txBody>
                    <a:bodyPr/>
                    <a:lstStyle/>
                    <a:p>
                      <a:pPr algn="just">
                        <a:lnSpc>
                          <a:spcPct val="150000"/>
                        </a:lnSpc>
                        <a:spcAft>
                          <a:spcPts val="800"/>
                        </a:spcAft>
                      </a:pPr>
                      <a:r>
                        <a:rPr lang="en-GB" sz="1400" dirty="0">
                          <a:effectLst/>
                          <a:latin typeface="Times New Roman" pitchFamily="18" charset="0"/>
                          <a:cs typeface="Times New Roman" pitchFamily="18" charset="0"/>
                        </a:rPr>
                        <a:t>07.05.2022</a:t>
                      </a:r>
                      <a:endParaRPr lang="en-IN" sz="1400" dirty="0">
                        <a:effectLst/>
                        <a:latin typeface="Times New Roman" pitchFamily="18" charset="0"/>
                        <a:ea typeface="Calibri"/>
                        <a:cs typeface="Times New Roman" pitchFamily="18" charset="0"/>
                      </a:endParaRPr>
                    </a:p>
                  </a:txBody>
                  <a:tcPr marL="60376" marR="60376" marT="0" marB="0"/>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5720858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latin typeface="Times New Roman" pitchFamily="18" charset="0"/>
                <a:cs typeface="Times New Roman" pitchFamily="18" charset="0"/>
              </a:rPr>
              <a:t>Conclusion</a:t>
            </a:r>
            <a:endParaRPr lang="en-IN" sz="3600"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a:bodyPr>
          <a:lstStyle/>
          <a:p>
            <a:pPr algn="just"/>
            <a:r>
              <a:rPr lang="en-GB" sz="2000" dirty="0">
                <a:latin typeface="Times New Roman" pitchFamily="18" charset="0"/>
                <a:cs typeface="Times New Roman" pitchFamily="18" charset="0"/>
              </a:rPr>
              <a:t>Academic skills are exceedingly transferable and hence holds much vitality for success in own career. </a:t>
            </a:r>
            <a:endParaRPr lang="en-IN" sz="2000" dirty="0">
              <a:latin typeface="Times New Roman" pitchFamily="18" charset="0"/>
              <a:cs typeface="Times New Roman" pitchFamily="18" charset="0"/>
            </a:endParaRPr>
          </a:p>
          <a:p>
            <a:pPr algn="just"/>
            <a:r>
              <a:rPr lang="en-GB" sz="2000" dirty="0">
                <a:latin typeface="Times New Roman" pitchFamily="18" charset="0"/>
                <a:cs typeface="Times New Roman" pitchFamily="18" charset="0"/>
              </a:rPr>
              <a:t>To me, performing SWOT analysis turned to be very productive. </a:t>
            </a:r>
            <a:endParaRPr lang="en-IN" sz="2000" dirty="0">
              <a:latin typeface="Times New Roman" pitchFamily="18" charset="0"/>
              <a:cs typeface="Times New Roman" pitchFamily="18" charset="0"/>
            </a:endParaRPr>
          </a:p>
          <a:p>
            <a:pPr algn="just"/>
            <a:r>
              <a:rPr lang="en-GB" sz="2000" dirty="0">
                <a:latin typeface="Times New Roman" pitchFamily="18" charset="0"/>
                <a:cs typeface="Times New Roman" pitchFamily="18" charset="0"/>
              </a:rPr>
              <a:t>Using time management tools as well as PDP are highly essential for employability skills development</a:t>
            </a:r>
            <a:r>
              <a:rPr lang="en-GB" sz="2000" dirty="0" smtClean="0">
                <a:latin typeface="Times New Roman" pitchFamily="18" charset="0"/>
                <a:cs typeface="Times New Roman" pitchFamily="18" charset="0"/>
              </a:rPr>
              <a:t>.</a:t>
            </a:r>
            <a:endParaRPr lang="en-IN" sz="2000" dirty="0">
              <a:latin typeface="Times New Roman" pitchFamily="18" charset="0"/>
              <a:cs typeface="Times New Roman" pitchFamily="18" charset="0"/>
            </a:endParaRPr>
          </a:p>
        </p:txBody>
      </p:sp>
    </p:spTree>
    <p:extLst>
      <p:ext uri="{BB962C8B-B14F-4D97-AF65-F5344CB8AC3E}">
        <p14:creationId xmlns:p14="http://schemas.microsoft.com/office/powerpoint/2010/main" val="7434642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latin typeface="Times New Roman" pitchFamily="18" charset="0"/>
                <a:cs typeface="Times New Roman" pitchFamily="18" charset="0"/>
              </a:rPr>
              <a:t>List of References</a:t>
            </a:r>
            <a:endParaRPr lang="en-IN" sz="3600" dirty="0">
              <a:latin typeface="Times New Roman" pitchFamily="18" charset="0"/>
              <a:cs typeface="Times New Roman" pitchFamily="18" charset="0"/>
            </a:endParaRPr>
          </a:p>
        </p:txBody>
      </p:sp>
      <p:sp>
        <p:nvSpPr>
          <p:cNvPr id="3" name="Content Placeholder 2"/>
          <p:cNvSpPr>
            <a:spLocks noGrp="1"/>
          </p:cNvSpPr>
          <p:nvPr>
            <p:ph idx="1"/>
          </p:nvPr>
        </p:nvSpPr>
        <p:spPr/>
        <p:txBody>
          <a:bodyPr>
            <a:noAutofit/>
          </a:bodyPr>
          <a:lstStyle/>
          <a:p>
            <a:pPr algn="just"/>
            <a:r>
              <a:rPr lang="en-GB" sz="2000" dirty="0">
                <a:latin typeface="Times New Roman" pitchFamily="18" charset="0"/>
                <a:cs typeface="Times New Roman" pitchFamily="18" charset="0"/>
              </a:rPr>
              <a:t>allsaints.com, 2022. [online] Available at: &lt;https://www.allsaints.com/&gt; [Accessed 5 April 2022].</a:t>
            </a:r>
            <a:endParaRPr lang="en-IN" sz="2000" dirty="0">
              <a:latin typeface="Times New Roman" pitchFamily="18" charset="0"/>
              <a:cs typeface="Times New Roman" pitchFamily="18" charset="0"/>
            </a:endParaRPr>
          </a:p>
          <a:p>
            <a:pPr algn="just"/>
            <a:r>
              <a:rPr lang="en-GB" sz="2000" dirty="0">
                <a:latin typeface="Times New Roman" pitchFamily="18" charset="0"/>
                <a:cs typeface="Times New Roman" pitchFamily="18" charset="0"/>
              </a:rPr>
              <a:t>Major, L., Francis, G.A. and </a:t>
            </a:r>
            <a:r>
              <a:rPr lang="en-GB" sz="2000" dirty="0" err="1">
                <a:latin typeface="Times New Roman" pitchFamily="18" charset="0"/>
                <a:cs typeface="Times New Roman" pitchFamily="18" charset="0"/>
              </a:rPr>
              <a:t>Tsapali</a:t>
            </a:r>
            <a:r>
              <a:rPr lang="en-GB" sz="2000" dirty="0">
                <a:latin typeface="Times New Roman" pitchFamily="18" charset="0"/>
                <a:cs typeface="Times New Roman" pitchFamily="18" charset="0"/>
              </a:rPr>
              <a:t>, M., 2021. The effectiveness of technology‐supported personalised learning in low‐and middle‐income countries: A meta‐analysis. </a:t>
            </a:r>
            <a:r>
              <a:rPr lang="en-GB" sz="2000" i="1" dirty="0">
                <a:latin typeface="Times New Roman" pitchFamily="18" charset="0"/>
                <a:cs typeface="Times New Roman" pitchFamily="18" charset="0"/>
              </a:rPr>
              <a:t>British Journal of Educational Technology</a:t>
            </a:r>
            <a:r>
              <a:rPr lang="en-GB" sz="2000" dirty="0">
                <a:latin typeface="Times New Roman" pitchFamily="18" charset="0"/>
                <a:cs typeface="Times New Roman" pitchFamily="18" charset="0"/>
              </a:rPr>
              <a:t>, </a:t>
            </a:r>
            <a:r>
              <a:rPr lang="en-GB" sz="2000" i="1" dirty="0">
                <a:latin typeface="Times New Roman" pitchFamily="18" charset="0"/>
                <a:cs typeface="Times New Roman" pitchFamily="18" charset="0"/>
              </a:rPr>
              <a:t>52</a:t>
            </a:r>
            <a:r>
              <a:rPr lang="en-GB" sz="2000" dirty="0">
                <a:latin typeface="Times New Roman" pitchFamily="18" charset="0"/>
                <a:cs typeface="Times New Roman" pitchFamily="18" charset="0"/>
              </a:rPr>
              <a:t>(5), pp.1935-1964.</a:t>
            </a:r>
            <a:endParaRPr lang="en-IN" sz="2000" dirty="0">
              <a:latin typeface="Times New Roman" pitchFamily="18" charset="0"/>
              <a:cs typeface="Times New Roman" pitchFamily="18" charset="0"/>
            </a:endParaRPr>
          </a:p>
          <a:p>
            <a:pPr algn="just"/>
            <a:r>
              <a:rPr lang="en-GB" sz="2000" dirty="0" err="1">
                <a:latin typeface="Times New Roman" pitchFamily="18" charset="0"/>
                <a:cs typeface="Times New Roman" pitchFamily="18" charset="0"/>
              </a:rPr>
              <a:t>Radonic</a:t>
            </a:r>
            <a:r>
              <a:rPr lang="en-GB" sz="2000" dirty="0">
                <a:latin typeface="Times New Roman" pitchFamily="18" charset="0"/>
                <a:cs typeface="Times New Roman" pitchFamily="18" charset="0"/>
              </a:rPr>
              <a:t>, D., 2022. </a:t>
            </a:r>
            <a:r>
              <a:rPr lang="en-IN" sz="2000" i="1" dirty="0">
                <a:latin typeface="Times New Roman" pitchFamily="18" charset="0"/>
                <a:cs typeface="Times New Roman" pitchFamily="18" charset="0"/>
              </a:rPr>
              <a:t>27 Revealing Fast Fashion Statistics for 2022</a:t>
            </a:r>
            <a:r>
              <a:rPr lang="en-IN" sz="2000" dirty="0">
                <a:latin typeface="Times New Roman" pitchFamily="18" charset="0"/>
                <a:cs typeface="Times New Roman" pitchFamily="18" charset="0"/>
              </a:rPr>
              <a:t>. [online] Fashiondiscounts.uk. Available at: &lt;https://fashiondiscounts.uk/fast-fashion-statistics/&gt; [Accessed 5 April 2022].</a:t>
            </a:r>
          </a:p>
          <a:p>
            <a:pPr algn="just"/>
            <a:r>
              <a:rPr lang="en-GB" sz="2000" dirty="0">
                <a:latin typeface="Times New Roman" pitchFamily="18" charset="0"/>
                <a:cs typeface="Times New Roman" pitchFamily="18" charset="0"/>
              </a:rPr>
              <a:t>toggl.com, 2022. </a:t>
            </a:r>
            <a:r>
              <a:rPr lang="en-GB" sz="2000" i="1" dirty="0" err="1">
                <a:latin typeface="Times New Roman" pitchFamily="18" charset="0"/>
                <a:cs typeface="Times New Roman" pitchFamily="18" charset="0"/>
              </a:rPr>
              <a:t>Toggl</a:t>
            </a:r>
            <a:r>
              <a:rPr lang="en-GB" sz="2000" i="1" dirty="0">
                <a:latin typeface="Times New Roman" pitchFamily="18" charset="0"/>
                <a:cs typeface="Times New Roman" pitchFamily="18" charset="0"/>
              </a:rPr>
              <a:t>: Time Tracking, Project Planning and Hiring Tools to Help Teams Work Better</a:t>
            </a:r>
            <a:r>
              <a:rPr lang="en-GB" sz="2000" dirty="0">
                <a:latin typeface="Times New Roman" pitchFamily="18" charset="0"/>
                <a:cs typeface="Times New Roman" pitchFamily="18" charset="0"/>
              </a:rPr>
              <a:t>. [online] Toggl.com. Available at: &lt;https://toggl.com/&gt; [Accessed 2 April 2022].</a:t>
            </a:r>
            <a:endParaRPr lang="en-IN" sz="2000" dirty="0">
              <a:latin typeface="Times New Roman" pitchFamily="18" charset="0"/>
              <a:cs typeface="Times New Roman" pitchFamily="18" charset="0"/>
            </a:endParaRPr>
          </a:p>
        </p:txBody>
      </p:sp>
    </p:spTree>
    <p:extLst>
      <p:ext uri="{BB962C8B-B14F-4D97-AF65-F5344CB8AC3E}">
        <p14:creationId xmlns:p14="http://schemas.microsoft.com/office/powerpoint/2010/main" val="969276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808730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30</TotalTime>
  <Words>1443</Words>
  <Application>Microsoft Office PowerPoint</Application>
  <PresentationFormat>On-screen Show (4:3)</PresentationFormat>
  <Paragraphs>94</Paragraphs>
  <Slides>12</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Times New Roman</vt:lpstr>
      <vt:lpstr>Office Theme</vt:lpstr>
      <vt:lpstr>INDIVIDUAL PRESENTATION STUDENT NAME: IVANA BALOGOVA STUDENT ID: 1916775 </vt:lpstr>
      <vt:lpstr>Introduction</vt:lpstr>
      <vt:lpstr>Job prospect of fashion marketing manager at ‘All Saints’</vt:lpstr>
      <vt:lpstr>Employability Skills</vt:lpstr>
      <vt:lpstr>Chosen Industry- Fashion Apparel Industry</vt:lpstr>
      <vt:lpstr>Chosen Profession- Fashion Marketing Manager</vt:lpstr>
      <vt:lpstr>SWOT Analysis</vt:lpstr>
      <vt:lpstr>Time Management Tools</vt:lpstr>
      <vt:lpstr>Personal Development Plan</vt:lpstr>
      <vt:lpstr>Conclusion</vt:lpstr>
      <vt:lpstr>List of 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Individual Presentation</dc:title>
  <dc:creator/>
  <cp:lastModifiedBy>Windows User</cp:lastModifiedBy>
  <cp:revision>38</cp:revision>
  <dcterms:created xsi:type="dcterms:W3CDTF">2006-08-16T00:00:00Z</dcterms:created>
  <dcterms:modified xsi:type="dcterms:W3CDTF">2022-04-22T14:35:26Z</dcterms:modified>
</cp:coreProperties>
</file>