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
  </p:notesMasterIdLst>
  <p:sldIdLst>
    <p:sldId id="256" r:id="rId2"/>
    <p:sldId id="257" r:id="rId3"/>
    <p:sldId id="258" r:id="rId4"/>
    <p:sldId id="259" r:id="rId5"/>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a:srgbClr val="092A57"/>
    <a:srgbClr val="31477F"/>
    <a:srgbClr val="1B1A46"/>
    <a:srgbClr val="1F3B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0741" autoAdjust="0"/>
  </p:normalViewPr>
  <p:slideViewPr>
    <p:cSldViewPr snapToGrid="0">
      <p:cViewPr>
        <p:scale>
          <a:sx n="53" d="100"/>
          <a:sy n="53" d="100"/>
        </p:scale>
        <p:origin x="1738"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61F437-DB6B-40F5-8585-34C82061F12C}" type="datetimeFigureOut">
              <a:rPr lang="en-GB" smtClean="0"/>
              <a:t>17/10/2023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B7C0F-3872-4D5A-86A0-29F9AD5ED3F4}" type="slidenum">
              <a:rPr lang="en-GB" smtClean="0"/>
              <a:t>‹#›</a:t>
            </a:fld>
            <a:endParaRPr lang="en-GB"/>
          </a:p>
        </p:txBody>
      </p:sp>
    </p:spTree>
    <p:extLst>
      <p:ext uri="{BB962C8B-B14F-4D97-AF65-F5344CB8AC3E}">
        <p14:creationId xmlns:p14="http://schemas.microsoft.com/office/powerpoint/2010/main" val="1947410677"/>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600" b="1" kern="1200" dirty="0">
                <a:solidFill>
                  <a:schemeClr val="tx1"/>
                </a:solidFill>
                <a:latin typeface="Arial" panose="020B0604020202020204" pitchFamily="34" charset="0"/>
                <a:ea typeface="+mn-ea"/>
                <a:cs typeface="Arial" panose="020B0604020202020204" pitchFamily="34" charset="0"/>
              </a:rPr>
              <a:t>Study states that Thermoregulation is the biological mechanism responsible for maintaining a steady body temperature. The Thermoregulation system includes the hypothalamus in the brain  which is located in the centre as shown on the diagram as well as the sweat glands,  skin and circulatory system.   The human body uses the three mechanisms of thermoregulation to efferent responses , afferent sensing and central control. </a:t>
            </a:r>
          </a:p>
          <a:p>
            <a:endParaRPr lang="en-GB" sz="1600" b="1" kern="1200" dirty="0">
              <a:solidFill>
                <a:schemeClr val="tx1"/>
              </a:solidFill>
              <a:latin typeface="Arial" panose="020B0604020202020204" pitchFamily="34" charset="0"/>
              <a:ea typeface="+mn-ea"/>
              <a:cs typeface="Arial" panose="020B0604020202020204" pitchFamily="34" charset="0"/>
            </a:endParaRPr>
          </a:p>
          <a:p>
            <a:r>
              <a:rPr lang="en-GB" sz="1600" b="1" kern="1200" dirty="0">
                <a:solidFill>
                  <a:schemeClr val="tx1"/>
                </a:solidFill>
                <a:latin typeface="Arial" panose="020B0604020202020204" pitchFamily="34" charset="0"/>
                <a:ea typeface="+mn-ea"/>
                <a:cs typeface="Arial" panose="020B0604020202020204" pitchFamily="34" charset="0"/>
              </a:rPr>
              <a:t>Efferent responses are known as the behaviours that humans use to engage their body in order to regulate their own body temperature, for example wearing a coat on a cold winter morning and moving into the shade on hot days. </a:t>
            </a:r>
          </a:p>
          <a:p>
            <a:r>
              <a:rPr lang="en-GB" sz="1600" b="1" kern="1200" dirty="0">
                <a:solidFill>
                  <a:schemeClr val="tx1"/>
                </a:solidFill>
                <a:latin typeface="Arial" panose="020B0604020202020204" pitchFamily="34" charset="0"/>
                <a:ea typeface="+mn-ea"/>
                <a:cs typeface="Arial" panose="020B0604020202020204" pitchFamily="34" charset="0"/>
              </a:rPr>
              <a:t>Secondly, the Afferent sensing involves a system of temperature helps identify whether the core temperature is too hot or cold.  Lastly , your hypothalamus is the central control in the brain that controls thermoregulation  which can sense an increase or decrease in body temperature and send this information to the hypothalamus. This is  located at the centre, which is named Thermoregulatory centre. </a:t>
            </a:r>
          </a:p>
          <a:p>
            <a:endParaRPr lang="en-GB" sz="1600" b="1" kern="1200" dirty="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9B7C0F-3872-4D5A-86A0-29F9AD5ED3F4}" type="slidenum">
              <a:rPr lang="en-GB" smtClean="0"/>
              <a:t>1</a:t>
            </a:fld>
            <a:endParaRPr lang="en-GB"/>
          </a:p>
        </p:txBody>
      </p:sp>
    </p:spTree>
    <p:extLst>
      <p:ext uri="{BB962C8B-B14F-4D97-AF65-F5344CB8AC3E}">
        <p14:creationId xmlns:p14="http://schemas.microsoft.com/office/powerpoint/2010/main" val="2498546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600" b="1" dirty="0">
                <a:solidFill>
                  <a:schemeClr val="tx1"/>
                </a:solidFill>
                <a:latin typeface="Arial" panose="020B0604020202020204" pitchFamily="34" charset="0"/>
                <a:cs typeface="Arial" panose="020B0604020202020204" pitchFamily="34" charset="0"/>
              </a:rPr>
              <a:t>As shown in the first diagram, The one Potential health issue regarding Thermoregulatory system is hypothermia  which is a dangerous drop in body temperature according to the NHS, which is at below 35 degrees Celsius. ( normal body temperature is around 37 degrees Celsius). Hypothermia is a medical emergency that needs to be treated in hospital. The symptoms of hypothermia include; shivering,  slow breathing, tiredness or confusion , pale, cold and dry skin- skin and lips may turn blue or grey (on black or brown skin this may be easier  to see on the palms of the hands or the soles of the feet. </a:t>
            </a:r>
          </a:p>
          <a:p>
            <a:endParaRPr lang="en-GB" sz="16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The causes of hypothermia is when you get too cold, and your body drops below 35 degrees Celsius. </a:t>
            </a:r>
          </a:p>
          <a:p>
            <a:endParaRPr lang="en-GB" sz="16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In addition to prolonged cold exposure, impaired thermoregulation is a leading cause of hypothermia, but it can also be caused  endocrine disorders such as diabetes, hypothyroidism, skin disorders and drug misuse. </a:t>
            </a:r>
            <a:endParaRPr lang="en-GB" dirty="0"/>
          </a:p>
        </p:txBody>
      </p:sp>
      <p:sp>
        <p:nvSpPr>
          <p:cNvPr id="4" name="Slide Number Placeholder 3"/>
          <p:cNvSpPr>
            <a:spLocks noGrp="1"/>
          </p:cNvSpPr>
          <p:nvPr>
            <p:ph type="sldNum" sz="quarter" idx="5"/>
          </p:nvPr>
        </p:nvSpPr>
        <p:spPr/>
        <p:txBody>
          <a:bodyPr/>
          <a:lstStyle/>
          <a:p>
            <a:fld id="{BE9B7C0F-3872-4D5A-86A0-29F9AD5ED3F4}" type="slidenum">
              <a:rPr lang="en-GB" smtClean="0"/>
              <a:t>2</a:t>
            </a:fld>
            <a:endParaRPr lang="en-GB"/>
          </a:p>
        </p:txBody>
      </p:sp>
    </p:spTree>
    <p:extLst>
      <p:ext uri="{BB962C8B-B14F-4D97-AF65-F5344CB8AC3E}">
        <p14:creationId xmlns:p14="http://schemas.microsoft.com/office/powerpoint/2010/main" val="2331107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manage potential cases like Hypothermia,  you should focus on stopping further cooling. This includes removing patients from the cold environment, careful  removal of wet or cold clothing, insultation, warming  the body , securing the airway, monitoring breathing and circulation(BMJ,2023).  Patients with moderate to severe Hypothermia will require active core rewarming , such as the use of warmed intravenous fluids  and warmed, humidified oxygen.  Study states, that moderate Hypothermia brings about the progressive loss of the thermoregulatory system, with decreasing levels of consciousness and initial cardiovascular instability (Todd, 2015).  In conclusion it is vital for   your body to be at normal body temperature as the Thermoregulatory system  ability  allows the body to balance between heat gain and loss . This  coming winter try wearing three thin layers  as according to research studies 63% of Britain s around the UK Know that it is better to wear three layers than one big coat (Tog24,2023).  Thank you for listening . </a:t>
            </a:r>
          </a:p>
        </p:txBody>
      </p:sp>
      <p:sp>
        <p:nvSpPr>
          <p:cNvPr id="4" name="Slide Number Placeholder 3"/>
          <p:cNvSpPr>
            <a:spLocks noGrp="1"/>
          </p:cNvSpPr>
          <p:nvPr>
            <p:ph type="sldNum" sz="quarter" idx="5"/>
          </p:nvPr>
        </p:nvSpPr>
        <p:spPr/>
        <p:txBody>
          <a:bodyPr/>
          <a:lstStyle/>
          <a:p>
            <a:fld id="{BE9B7C0F-3872-4D5A-86A0-29F9AD5ED3F4}" type="slidenum">
              <a:rPr lang="en-GB" smtClean="0"/>
              <a:t>3</a:t>
            </a:fld>
            <a:endParaRPr lang="en-GB"/>
          </a:p>
        </p:txBody>
      </p:sp>
    </p:spTree>
    <p:extLst>
      <p:ext uri="{BB962C8B-B14F-4D97-AF65-F5344CB8AC3E}">
        <p14:creationId xmlns:p14="http://schemas.microsoft.com/office/powerpoint/2010/main" val="2417373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43136" y="3341442"/>
            <a:ext cx="9715328" cy="2304288"/>
          </a:xfrm>
          <a:solidFill>
            <a:srgbClr val="FFFFFF"/>
          </a:solidFill>
          <a:ln w="38100">
            <a:solidFill>
              <a:srgbClr val="404040"/>
            </a:solidFill>
          </a:ln>
        </p:spPr>
        <p:txBody>
          <a:bodyPr lIns="274320" rIns="274320" anchor="ctr" anchorCtr="1">
            <a:normAutofit/>
          </a:bodyPr>
          <a:lstStyle>
            <a:lvl1pPr algn="ctr">
              <a:defRPr sz="49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829955" y="6093561"/>
            <a:ext cx="7141693" cy="1735852"/>
          </a:xfrm>
          <a:noFill/>
        </p:spPr>
        <p:txBody>
          <a:bodyPr>
            <a:normAutofit/>
          </a:bodyPr>
          <a:lstStyle>
            <a:lvl1pPr marL="0" indent="0" algn="ctr">
              <a:buNone/>
              <a:defRPr sz="2660">
                <a:solidFill>
                  <a:schemeClr val="tx1">
                    <a:lumMod val="75000"/>
                    <a:lumOff val="25000"/>
                  </a:schemeClr>
                </a:solidFill>
              </a:defRPr>
            </a:lvl1pPr>
            <a:lvl2pPr marL="640080" indent="0" algn="ctr">
              <a:buNone/>
              <a:defRPr sz="266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39BD38A-6A44-4940-A194-4DD139CBB051}"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310787677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9BD38A-6A44-4940-A194-4DD139CBB051}"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212764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48994" y="3341442"/>
            <a:ext cx="9716414" cy="2304288"/>
          </a:xfrm>
          <a:solidFill>
            <a:srgbClr val="FFFFFF"/>
          </a:solidFill>
          <a:ln w="38100">
            <a:solidFill>
              <a:srgbClr val="404040"/>
            </a:solidFill>
          </a:ln>
        </p:spPr>
        <p:txBody>
          <a:bodyPr lIns="274320" rIns="274320" anchor="ctr" anchorCtr="1">
            <a:normAutofit/>
          </a:bodyPr>
          <a:lstStyle>
            <a:lvl1pPr>
              <a:defRPr sz="49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29955" y="6093451"/>
            <a:ext cx="7141693" cy="1771115"/>
          </a:xfrm>
        </p:spPr>
        <p:txBody>
          <a:bodyPr anchor="t" anchorCtr="1">
            <a:normAutofit/>
          </a:bodyPr>
          <a:lstStyle>
            <a:lvl1pPr marL="0" indent="0">
              <a:buNone/>
              <a:defRPr sz="2660">
                <a:solidFill>
                  <a:schemeClr val="tx1"/>
                </a:solidFill>
              </a:defRPr>
            </a:lvl1pPr>
            <a:lvl2pPr marL="640080" indent="0">
              <a:buNone/>
              <a:defRPr sz="266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39BD38A-6A44-4940-A194-4DD139CBB051}"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5977485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43135" y="3693262"/>
            <a:ext cx="4603232"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55232" y="3693262"/>
            <a:ext cx="4606722"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39BD38A-6A44-4940-A194-4DD139CBB051}" type="datetimeFigureOut">
              <a:rPr lang="en-GB" smtClean="0"/>
              <a:t>17/10/2023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61860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43134" y="3238808"/>
            <a:ext cx="4603234" cy="985722"/>
          </a:xfrm>
        </p:spPr>
        <p:txBody>
          <a:bodyPr anchor="b" anchorCtr="1">
            <a:normAutofit/>
          </a:bodyPr>
          <a:lstStyle>
            <a:lvl1pPr marL="0" indent="0" algn="ctr">
              <a:buNone/>
              <a:defRPr sz="2660" b="0" cap="all" spc="140" baseline="0">
                <a:solidFill>
                  <a:schemeClr val="accent2">
                    <a:lumMod val="75000"/>
                  </a:schemeClr>
                </a:solidFill>
              </a:defRPr>
            </a:lvl1pPr>
            <a:lvl2pPr marL="640080" indent="0">
              <a:buNone/>
              <a:defRPr sz="266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543134" y="4400550"/>
            <a:ext cx="4603234" cy="3635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655232" y="4400550"/>
            <a:ext cx="4606722" cy="363548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655232" y="3238808"/>
            <a:ext cx="4606722" cy="985722"/>
          </a:xfrm>
        </p:spPr>
        <p:txBody>
          <a:bodyPr anchor="b" anchorCtr="1">
            <a:normAutofit/>
          </a:bodyPr>
          <a:lstStyle>
            <a:lvl1pPr marL="0" indent="0" algn="ctr">
              <a:buNone/>
              <a:defRPr sz="2660" b="0" cap="all" spc="140" baseline="0">
                <a:solidFill>
                  <a:schemeClr val="accent2">
                    <a:lumMod val="75000"/>
                  </a:schemeClr>
                </a:solidFill>
              </a:defRPr>
            </a:lvl1pPr>
            <a:lvl2pPr marL="640080" indent="0">
              <a:buNone/>
              <a:defRPr sz="266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7" name="Date Placeholder 6"/>
          <p:cNvSpPr>
            <a:spLocks noGrp="1"/>
          </p:cNvSpPr>
          <p:nvPr>
            <p:ph type="dt" sz="half" idx="10"/>
          </p:nvPr>
        </p:nvSpPr>
        <p:spPr/>
        <p:txBody>
          <a:bodyPr/>
          <a:lstStyle/>
          <a:p>
            <a:fld id="{839BD38A-6A44-4940-A194-4DD139CBB051}"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05731D-34FB-4A7A-B1BE-5006DC016DD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2605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9BD38A-6A44-4940-A194-4DD139CBB051}" type="datetimeFigureOut">
              <a:rPr lang="en-GB" smtClean="0"/>
              <a:t>17/10/2023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761887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9BD38A-6A44-4940-A194-4DD139CBB051}" type="datetimeFigureOut">
              <a:rPr lang="en-GB" smtClean="0"/>
              <a:t>17/10/2023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1591350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400800"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984" y="3141361"/>
            <a:ext cx="4606832" cy="1598096"/>
          </a:xfrm>
          <a:solidFill>
            <a:srgbClr val="FFFFFF"/>
          </a:solidFill>
          <a:ln>
            <a:solidFill>
              <a:srgbClr val="404040"/>
            </a:solidFill>
          </a:ln>
        </p:spPr>
        <p:txBody>
          <a:bodyPr anchor="ctr" anchorCtr="1">
            <a:normAutofit/>
          </a:bodyPr>
          <a:lstStyle>
            <a:lvl1pPr>
              <a:defRPr sz="294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7072884" y="1126541"/>
            <a:ext cx="5056632" cy="7348118"/>
          </a:xfrm>
        </p:spPr>
        <p:txBody>
          <a:bodyPr>
            <a:normAutofit/>
          </a:bodyPr>
          <a:lstStyle>
            <a:lvl1pPr>
              <a:defRPr sz="2660">
                <a:solidFill>
                  <a:schemeClr val="tx1"/>
                </a:solidFill>
              </a:defRPr>
            </a:lvl1pPr>
            <a:lvl2pPr>
              <a:defRPr sz="2240">
                <a:solidFill>
                  <a:schemeClr val="tx1"/>
                </a:solidFill>
              </a:defRPr>
            </a:lvl2pPr>
            <a:lvl3pPr>
              <a:defRPr sz="2240">
                <a:solidFill>
                  <a:schemeClr val="tx1"/>
                </a:solidFill>
              </a:defRPr>
            </a:lvl3pPr>
            <a:lvl4pPr>
              <a:defRPr sz="2240">
                <a:solidFill>
                  <a:schemeClr val="tx1"/>
                </a:solidFill>
              </a:defRPr>
            </a:lvl4pPr>
            <a:lvl5pPr>
              <a:defRPr sz="2240">
                <a:solidFill>
                  <a:schemeClr val="tx1"/>
                </a:solidFill>
              </a:defRPr>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08151" y="4969885"/>
            <a:ext cx="3984498" cy="3071650"/>
          </a:xfrm>
        </p:spPr>
        <p:txBody>
          <a:bodyPr anchor="t" anchorCtr="1">
            <a:normAutofit/>
          </a:bodyPr>
          <a:lstStyle>
            <a:lvl1pPr marL="0" indent="0" algn="ctr">
              <a:buNone/>
              <a:defRPr sz="2100">
                <a:solidFill>
                  <a:srgbClr val="FFFFFF"/>
                </a:solidFill>
              </a:defRPr>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9" name="Date Placeholder 8"/>
          <p:cNvSpPr>
            <a:spLocks noGrp="1"/>
          </p:cNvSpPr>
          <p:nvPr>
            <p:ph type="dt" sz="half" idx="10"/>
          </p:nvPr>
        </p:nvSpPr>
        <p:spPr/>
        <p:txBody>
          <a:bodyPr/>
          <a:lstStyle/>
          <a:p>
            <a:fld id="{839BD38A-6A44-4940-A194-4DD139CBB051}" type="datetimeFigureOut">
              <a:rPr lang="en-GB" smtClean="0"/>
              <a:t>17/10/2023</a:t>
            </a:fld>
            <a:endParaRPr lang="en-GB"/>
          </a:p>
        </p:txBody>
      </p:sp>
      <p:sp>
        <p:nvSpPr>
          <p:cNvPr id="10" name="Footer Placeholder 9"/>
          <p:cNvSpPr>
            <a:spLocks noGrp="1"/>
          </p:cNvSpPr>
          <p:nvPr>
            <p:ph type="ftr" sz="quarter" idx="11"/>
          </p:nvPr>
        </p:nvSpPr>
        <p:spPr>
          <a:xfrm>
            <a:off x="896984" y="8730691"/>
            <a:ext cx="5328957" cy="448056"/>
          </a:xfrm>
        </p:spPr>
        <p:txBody>
          <a:bodyPr>
            <a:normAutofit/>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835442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400799"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112" y="3141359"/>
            <a:ext cx="4608576" cy="1600200"/>
          </a:xfrm>
          <a:solidFill>
            <a:srgbClr val="FFFFFF"/>
          </a:solidFill>
          <a:ln>
            <a:solidFill>
              <a:srgbClr val="262626"/>
            </a:solidFill>
          </a:ln>
        </p:spPr>
        <p:txBody>
          <a:bodyPr anchor="ctr" anchorCtr="1">
            <a:noAutofit/>
          </a:bodyPr>
          <a:lstStyle>
            <a:lvl1pPr>
              <a:defRPr sz="294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400801" y="-59041"/>
            <a:ext cx="6407202" cy="9601200"/>
          </a:xfrm>
          <a:solidFill>
            <a:schemeClr val="bg1">
              <a:lumMod val="75000"/>
            </a:schemeClr>
          </a:solidFill>
        </p:spPr>
        <p:txBody>
          <a:bodyPr anchor="t"/>
          <a:lstStyle>
            <a:lvl1pPr marL="0" indent="0">
              <a:buNone/>
              <a:defRPr sz="4480">
                <a:solidFill>
                  <a:schemeClr val="bg1">
                    <a:lumMod val="85000"/>
                    <a:lumOff val="15000"/>
                  </a:schemeClr>
                </a:solidFill>
              </a:defRPr>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208151" y="4969887"/>
            <a:ext cx="3984498" cy="3071652"/>
          </a:xfrm>
        </p:spPr>
        <p:txBody>
          <a:bodyPr anchor="t" anchorCtr="1">
            <a:normAutofit/>
          </a:bodyPr>
          <a:lstStyle>
            <a:lvl1pPr marL="0" indent="0" algn="ctr">
              <a:buNone/>
              <a:defRPr sz="2100">
                <a:solidFill>
                  <a:srgbClr val="FFFFFF"/>
                </a:solidFill>
              </a:defRPr>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39BD38A-6A44-4940-A194-4DD139CBB051}" type="datetimeFigureOut">
              <a:rPr lang="en-GB" smtClean="0"/>
              <a:t>17/10/2023</a:t>
            </a:fld>
            <a:endParaRPr lang="en-GB"/>
          </a:p>
        </p:txBody>
      </p:sp>
      <p:sp>
        <p:nvSpPr>
          <p:cNvPr id="9" name="Footer Placeholder 8"/>
          <p:cNvSpPr>
            <a:spLocks noGrp="1"/>
          </p:cNvSpPr>
          <p:nvPr>
            <p:ph type="ftr" sz="quarter" idx="11"/>
          </p:nvPr>
        </p:nvSpPr>
        <p:spPr>
          <a:xfrm>
            <a:off x="896112" y="8730691"/>
            <a:ext cx="5325466" cy="448056"/>
          </a:xfrm>
        </p:spPr>
        <p:txBody>
          <a:bodyPr>
            <a:normAutofit/>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1094932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BD38A-6A44-4940-A194-4DD139CBB051}"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4036249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85768" y="1312164"/>
            <a:ext cx="1475552" cy="697687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48464" y="1312164"/>
            <a:ext cx="6602644" cy="69768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BD38A-6A44-4940-A194-4DD139CBB051}"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05731D-34FB-4A7A-B1BE-5006DC016DDD}" type="slidenum">
              <a:rPr lang="en-GB" smtClean="0"/>
              <a:t>‹#›</a:t>
            </a:fld>
            <a:endParaRPr lang="en-GB"/>
          </a:p>
        </p:txBody>
      </p:sp>
    </p:spTree>
    <p:extLst>
      <p:ext uri="{BB962C8B-B14F-4D97-AF65-F5344CB8AC3E}">
        <p14:creationId xmlns:p14="http://schemas.microsoft.com/office/powerpoint/2010/main" val="1700515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48464" y="1350569"/>
            <a:ext cx="8312857" cy="1664208"/>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48464" y="3693264"/>
            <a:ext cx="8312857" cy="43427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70520" y="8734343"/>
            <a:ext cx="2891434" cy="453555"/>
          </a:xfrm>
          <a:prstGeom prst="rect">
            <a:avLst/>
          </a:prstGeom>
        </p:spPr>
        <p:txBody>
          <a:bodyPr vert="horz" lIns="91440" tIns="45720" rIns="91440" bIns="45720" rtlCol="0" anchor="ctr"/>
          <a:lstStyle>
            <a:lvl1pPr algn="r">
              <a:defRPr sz="1400">
                <a:solidFill>
                  <a:schemeClr val="tx1">
                    <a:alpha val="70000"/>
                  </a:schemeClr>
                </a:solidFill>
              </a:defRPr>
            </a:lvl1pPr>
          </a:lstStyle>
          <a:p>
            <a:fld id="{839BD38A-6A44-4940-A194-4DD139CBB051}" type="datetimeFigureOut">
              <a:rPr lang="en-GB" smtClean="0"/>
              <a:t>17/10/2023</a:t>
            </a:fld>
            <a:endParaRPr lang="en-GB"/>
          </a:p>
        </p:txBody>
      </p:sp>
      <p:sp>
        <p:nvSpPr>
          <p:cNvPr id="5" name="Footer Placeholder 4"/>
          <p:cNvSpPr>
            <a:spLocks noGrp="1"/>
          </p:cNvSpPr>
          <p:nvPr>
            <p:ph type="ftr" sz="quarter" idx="3"/>
          </p:nvPr>
        </p:nvSpPr>
        <p:spPr>
          <a:xfrm>
            <a:off x="1543134" y="8730691"/>
            <a:ext cx="6379330" cy="448056"/>
          </a:xfrm>
          <a:prstGeom prst="rect">
            <a:avLst/>
          </a:prstGeom>
        </p:spPr>
        <p:txBody>
          <a:bodyPr vert="horz" lIns="91440" tIns="45720" rIns="91440" bIns="45720" rtlCol="0" anchor="ctr"/>
          <a:lstStyle>
            <a:lvl1pPr algn="l">
              <a:defRPr sz="140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1536157" y="8705088"/>
            <a:ext cx="512064" cy="512064"/>
          </a:xfrm>
          <a:prstGeom prst="ellipse">
            <a:avLst/>
          </a:prstGeom>
          <a:solidFill>
            <a:srgbClr val="1D1D1D">
              <a:alpha val="69804"/>
            </a:srgbClr>
          </a:solidFill>
        </p:spPr>
        <p:txBody>
          <a:bodyPr vert="horz" lIns="18288" tIns="45720" rIns="18288" bIns="45720" rtlCol="0" anchor="ctr">
            <a:noAutofit/>
          </a:bodyPr>
          <a:lstStyle>
            <a:lvl1pPr algn="ctr">
              <a:defRPr sz="1540" spc="0" baseline="0">
                <a:solidFill>
                  <a:srgbClr val="FFFFFF"/>
                </a:solidFill>
              </a:defRPr>
            </a:lvl1pPr>
          </a:lstStyle>
          <a:p>
            <a:fld id="{9F05731D-34FB-4A7A-B1BE-5006DC016DDD}" type="slidenum">
              <a:rPr lang="en-GB" smtClean="0"/>
              <a:t>‹#›</a:t>
            </a:fld>
            <a:endParaRPr lang="en-GB"/>
          </a:p>
        </p:txBody>
      </p:sp>
    </p:spTree>
    <p:extLst>
      <p:ext uri="{BB962C8B-B14F-4D97-AF65-F5344CB8AC3E}">
        <p14:creationId xmlns:p14="http://schemas.microsoft.com/office/powerpoint/2010/main" val="19812374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1280160" rtl="0" eaLnBrk="1" latinLnBrk="0" hangingPunct="1">
        <a:lnSpc>
          <a:spcPct val="90000"/>
        </a:lnSpc>
        <a:spcBef>
          <a:spcPct val="0"/>
        </a:spcBef>
        <a:buNone/>
        <a:defRPr sz="3640" kern="1200" cap="all" spc="280" baseline="0">
          <a:solidFill>
            <a:srgbClr val="262626"/>
          </a:solidFill>
          <a:latin typeface="+mj-lt"/>
          <a:ea typeface="+mj-ea"/>
          <a:cs typeface="+mj-cs"/>
        </a:defRPr>
      </a:lvl1pPr>
    </p:titleStyle>
    <p:bodyStyle>
      <a:lvl1pPr marL="320040" indent="-320040" algn="l" defTabSz="1280160" rtl="0" eaLnBrk="1" latinLnBrk="0" hangingPunct="1">
        <a:lnSpc>
          <a:spcPct val="100000"/>
        </a:lnSpc>
        <a:spcBef>
          <a:spcPts val="1400"/>
        </a:spcBef>
        <a:buClr>
          <a:schemeClr val="accent2"/>
        </a:buClr>
        <a:buFont typeface="Arial" panose="020B0604020202020204" pitchFamily="34" charset="0"/>
        <a:buChar char="•"/>
        <a:defRPr sz="2520" kern="1200">
          <a:solidFill>
            <a:schemeClr val="tx1">
              <a:lumMod val="85000"/>
              <a:lumOff val="15000"/>
            </a:schemeClr>
          </a:solidFill>
          <a:latin typeface="+mn-lt"/>
          <a:ea typeface="+mn-ea"/>
          <a:cs typeface="+mn-cs"/>
        </a:defRPr>
      </a:lvl1pPr>
      <a:lvl2pPr marL="64008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2pPr>
      <a:lvl3pPr marL="96012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3pPr>
      <a:lvl4pPr marL="128016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4pPr>
      <a:lvl5pPr marL="160020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5pPr>
      <a:lvl6pPr marL="184023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6pPr>
      <a:lvl7pPr marL="208026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7pPr>
      <a:lvl8pPr marL="232029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8pPr>
      <a:lvl9pPr marL="2560320" indent="-320040" algn="l" defTabSz="1280160"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hyperlink" Target="https://studymind.co.uk/notes/thermoregulation-2/"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Rounded Corners 18">
            <a:extLst>
              <a:ext uri="{FF2B5EF4-FFF2-40B4-BE49-F238E27FC236}">
                <a16:creationId xmlns:a16="http://schemas.microsoft.com/office/drawing/2014/main" id="{3AED00AB-24BA-4B5A-9B9C-07E458785F64}"/>
              </a:ext>
            </a:extLst>
          </p:cNvPr>
          <p:cNvSpPr/>
          <p:nvPr/>
        </p:nvSpPr>
        <p:spPr>
          <a:xfrm>
            <a:off x="377490" y="7155347"/>
            <a:ext cx="7454900" cy="2425700"/>
          </a:xfrm>
          <a:prstGeom prst="round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a:extLst>
              <a:ext uri="{FF2B5EF4-FFF2-40B4-BE49-F238E27FC236}">
                <a16:creationId xmlns:a16="http://schemas.microsoft.com/office/drawing/2014/main" id="{89CCDA21-79CF-1F28-E844-6DF1024ED61D}"/>
              </a:ext>
            </a:extLst>
          </p:cNvPr>
          <p:cNvSpPr>
            <a:spLocks noGrp="1"/>
          </p:cNvSpPr>
          <p:nvPr>
            <p:ph type="subTitle" idx="1"/>
          </p:nvPr>
        </p:nvSpPr>
        <p:spPr>
          <a:xfrm>
            <a:off x="377490" y="2567307"/>
            <a:ext cx="11509829" cy="4133062"/>
          </a:xfrm>
        </p:spPr>
        <p:txBody>
          <a:bodyPr>
            <a:normAutofit fontScale="92500" lnSpcReduction="10000"/>
          </a:bodyPr>
          <a:lstStyle/>
          <a:p>
            <a:pPr algn="l"/>
            <a:r>
              <a:rPr lang="en-GB" sz="6600" dirty="0"/>
              <a:t> ISAAC ALAKE</a:t>
            </a:r>
          </a:p>
          <a:p>
            <a:pPr algn="l"/>
            <a:r>
              <a:rPr lang="en-GB" sz="6600" dirty="0"/>
              <a:t>Student Number : 2132943</a:t>
            </a:r>
          </a:p>
          <a:p>
            <a:pPr algn="l"/>
            <a:r>
              <a:rPr lang="en-GB" sz="6600" dirty="0"/>
              <a:t>Module code : BMHP5003</a:t>
            </a:r>
          </a:p>
          <a:p>
            <a:pPr algn="l"/>
            <a:r>
              <a:rPr lang="en-GB" sz="6600" dirty="0"/>
              <a:t>Tutor name : Raheela Shaikh </a:t>
            </a:r>
          </a:p>
          <a:p>
            <a:pPr algn="l"/>
            <a:endParaRPr lang="en-GB" dirty="0"/>
          </a:p>
        </p:txBody>
      </p:sp>
      <p:sp>
        <p:nvSpPr>
          <p:cNvPr id="7" name="TextBox 6">
            <a:extLst>
              <a:ext uri="{FF2B5EF4-FFF2-40B4-BE49-F238E27FC236}">
                <a16:creationId xmlns:a16="http://schemas.microsoft.com/office/drawing/2014/main" id="{2F59A202-05C1-10BA-8ACD-58D4AF4A4470}"/>
              </a:ext>
            </a:extLst>
          </p:cNvPr>
          <p:cNvSpPr txBox="1"/>
          <p:nvPr/>
        </p:nvSpPr>
        <p:spPr>
          <a:xfrm>
            <a:off x="715268" y="7406891"/>
            <a:ext cx="7117122" cy="1643527"/>
          </a:xfrm>
          <a:prstGeom prst="rect">
            <a:avLst/>
          </a:prstGeom>
          <a:noFill/>
        </p:spPr>
        <p:txBody>
          <a:bodyPr wrap="square" rtlCol="0">
            <a:spAutoFit/>
          </a:bodyPr>
          <a:lstStyle/>
          <a:p>
            <a:r>
              <a:rPr lang="en-GB" sz="1260" dirty="0">
                <a:latin typeface="Arial" panose="020B0604020202020204" pitchFamily="34" charset="0"/>
                <a:cs typeface="Arial" panose="020B0604020202020204" pitchFamily="34" charset="0"/>
              </a:rPr>
              <a:t>Background:  The Thermoregulation is the system that controls body temperature. The region of the brain is where inputs are delivered. These inputs are the temperature of the blood and the temperature  of the surrounding environment. </a:t>
            </a:r>
          </a:p>
          <a:p>
            <a:endParaRPr lang="en-GB" sz="1260" dirty="0">
              <a:latin typeface="Arial" panose="020B0604020202020204" pitchFamily="34" charset="0"/>
              <a:cs typeface="Arial" panose="020B0604020202020204" pitchFamily="34" charset="0"/>
            </a:endParaRPr>
          </a:p>
          <a:p>
            <a:r>
              <a:rPr lang="en-GB" sz="1260" dirty="0">
                <a:latin typeface="Arial" panose="020B0604020202020204" pitchFamily="34" charset="0"/>
                <a:cs typeface="Arial" panose="020B0604020202020204" pitchFamily="34" charset="0"/>
              </a:rPr>
              <a:t>Thermoregulation starts with the process that maintains a steady internal body temperature despite changes in external conditions . Maintaining a body temperature within a tight  range between 36.5 to 37.5 degrees Celsius (</a:t>
            </a:r>
            <a:r>
              <a:rPr lang="en-GB" sz="1260" dirty="0" err="1">
                <a:latin typeface="Arial" panose="020B0604020202020204" pitchFamily="34" charset="0"/>
                <a:cs typeface="Arial" panose="020B0604020202020204" pitchFamily="34" charset="0"/>
              </a:rPr>
              <a:t>Osilla</a:t>
            </a:r>
            <a:r>
              <a:rPr lang="en-GB" sz="1260" dirty="0">
                <a:latin typeface="Arial" panose="020B0604020202020204" pitchFamily="34" charset="0"/>
                <a:cs typeface="Arial" panose="020B0604020202020204" pitchFamily="34" charset="0"/>
              </a:rPr>
              <a:t> et al., 2023).   The vital function of  thermoregulation is  how the autonomic nervous system responds to cold and heat stress.</a:t>
            </a:r>
          </a:p>
        </p:txBody>
      </p:sp>
      <p:sp>
        <p:nvSpPr>
          <p:cNvPr id="12" name="TextBox 11">
            <a:extLst>
              <a:ext uri="{FF2B5EF4-FFF2-40B4-BE49-F238E27FC236}">
                <a16:creationId xmlns:a16="http://schemas.microsoft.com/office/drawing/2014/main" id="{D2534DF7-AC95-97C6-156D-31182E1269E9}"/>
              </a:ext>
            </a:extLst>
          </p:cNvPr>
          <p:cNvSpPr txBox="1"/>
          <p:nvPr/>
        </p:nvSpPr>
        <p:spPr>
          <a:xfrm flipH="1">
            <a:off x="587829" y="768420"/>
            <a:ext cx="9158513" cy="830997"/>
          </a:xfrm>
          <a:prstGeom prst="rect">
            <a:avLst/>
          </a:prstGeom>
          <a:noFill/>
        </p:spPr>
        <p:txBody>
          <a:bodyPr wrap="square" rtlCol="0">
            <a:spAutoFit/>
          </a:bodyPr>
          <a:lstStyle/>
          <a:p>
            <a:r>
              <a:rPr lang="en-GB" sz="4800" dirty="0"/>
              <a:t>Thermoregulatory System (TRS)</a:t>
            </a:r>
          </a:p>
        </p:txBody>
      </p:sp>
    </p:spTree>
    <p:extLst>
      <p:ext uri="{BB962C8B-B14F-4D97-AF65-F5344CB8AC3E}">
        <p14:creationId xmlns:p14="http://schemas.microsoft.com/office/powerpoint/2010/main" val="49620369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92A57"/>
        </a:solid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1E62AA8B-D033-4499-01F8-22394E0A874C}"/>
              </a:ext>
            </a:extLst>
          </p:cNvPr>
          <p:cNvPicPr>
            <a:picLocks noChangeAspect="1"/>
          </p:cNvPicPr>
          <p:nvPr/>
        </p:nvPicPr>
        <p:blipFill>
          <a:blip r:embed="rId3"/>
          <a:stretch>
            <a:fillRect/>
          </a:stretch>
        </p:blipFill>
        <p:spPr>
          <a:xfrm>
            <a:off x="9326116" y="-250313"/>
            <a:ext cx="3497602" cy="3292266"/>
          </a:xfrm>
          <a:prstGeom prst="rect">
            <a:avLst/>
          </a:prstGeom>
        </p:spPr>
      </p:pic>
      <p:pic>
        <p:nvPicPr>
          <p:cNvPr id="6" name="Picture 5">
            <a:extLst>
              <a:ext uri="{FF2B5EF4-FFF2-40B4-BE49-F238E27FC236}">
                <a16:creationId xmlns:a16="http://schemas.microsoft.com/office/drawing/2014/main" id="{5003C91C-0EE6-DD82-2FFD-4B4292AA6200}"/>
              </a:ext>
            </a:extLst>
          </p:cNvPr>
          <p:cNvPicPr>
            <a:picLocks noChangeAspect="1"/>
          </p:cNvPicPr>
          <p:nvPr/>
        </p:nvPicPr>
        <p:blipFill rotWithShape="1">
          <a:blip r:embed="rId4"/>
          <a:srcRect l="67126" t="11611" r="-1" b="12052"/>
          <a:stretch/>
        </p:blipFill>
        <p:spPr>
          <a:xfrm>
            <a:off x="10812781" y="2127295"/>
            <a:ext cx="1757685" cy="5346611"/>
          </a:xfrm>
          <a:prstGeom prst="rect">
            <a:avLst/>
          </a:prstGeom>
          <a:ln>
            <a:noFill/>
          </a:ln>
          <a:effectLst>
            <a:softEdge rad="112500"/>
          </a:effectLst>
        </p:spPr>
      </p:pic>
      <p:sp>
        <p:nvSpPr>
          <p:cNvPr id="2" name="Title 1">
            <a:extLst>
              <a:ext uri="{FF2B5EF4-FFF2-40B4-BE49-F238E27FC236}">
                <a16:creationId xmlns:a16="http://schemas.microsoft.com/office/drawing/2014/main" id="{B5E15108-F6C9-1E67-974C-E37370484F98}"/>
              </a:ext>
            </a:extLst>
          </p:cNvPr>
          <p:cNvSpPr>
            <a:spLocks noGrp="1"/>
          </p:cNvSpPr>
          <p:nvPr>
            <p:ph type="title"/>
          </p:nvPr>
        </p:nvSpPr>
        <p:spPr>
          <a:xfrm>
            <a:off x="0" y="1"/>
            <a:ext cx="7387358" cy="882212"/>
          </a:xfrm>
          <a:gradFill>
            <a:gsLst>
              <a:gs pos="55500">
                <a:srgbClr val="FFC000"/>
              </a:gs>
              <a:gs pos="41000">
                <a:srgbClr val="00B050"/>
              </a:gs>
              <a:gs pos="4000">
                <a:schemeClr val="accent1">
                  <a:lumMod val="5000"/>
                  <a:lumOff val="95000"/>
                </a:schemeClr>
              </a:gs>
              <a:gs pos="74000">
                <a:srgbClr val="FF0000"/>
              </a:gs>
              <a:gs pos="100000">
                <a:srgbClr val="00B0F0"/>
              </a:gs>
              <a:gs pos="100000">
                <a:schemeClr val="accent1">
                  <a:lumMod val="30000"/>
                  <a:lumOff val="70000"/>
                </a:schemeClr>
              </a:gs>
            </a:gsLst>
            <a:lin ang="5400000" scaled="1"/>
          </a:gradFill>
        </p:spPr>
        <p:txBody>
          <a:bodyPr>
            <a:normAutofit/>
          </a:bodyPr>
          <a:lstStyle/>
          <a:p>
            <a:r>
              <a:rPr lang="en-GB" sz="2400" b="1" dirty="0">
                <a:solidFill>
                  <a:schemeClr val="tx1"/>
                </a:solidFill>
                <a:latin typeface="Arial" panose="020B0604020202020204" pitchFamily="34" charset="0"/>
                <a:cs typeface="Arial" panose="020B0604020202020204" pitchFamily="34" charset="0"/>
              </a:rPr>
              <a:t>Hypothermia   </a:t>
            </a:r>
          </a:p>
        </p:txBody>
      </p:sp>
      <p:pic>
        <p:nvPicPr>
          <p:cNvPr id="3" name="Picture 2">
            <a:extLst>
              <a:ext uri="{FF2B5EF4-FFF2-40B4-BE49-F238E27FC236}">
                <a16:creationId xmlns:a16="http://schemas.microsoft.com/office/drawing/2014/main" id="{EE6555C3-1DD0-A9C9-0FEB-7F729AFF2025}"/>
              </a:ext>
            </a:extLst>
          </p:cNvPr>
          <p:cNvPicPr>
            <a:picLocks noChangeAspect="1"/>
          </p:cNvPicPr>
          <p:nvPr/>
        </p:nvPicPr>
        <p:blipFill rotWithShape="1">
          <a:blip r:embed="rId4"/>
          <a:srcRect l="11691" t="12396" r="62304" b="9344"/>
          <a:stretch/>
        </p:blipFill>
        <p:spPr>
          <a:xfrm>
            <a:off x="7608644" y="2194561"/>
            <a:ext cx="1507497" cy="5346612"/>
          </a:xfrm>
          <a:prstGeom prst="rect">
            <a:avLst/>
          </a:prstGeom>
          <a:ln>
            <a:noFill/>
          </a:ln>
          <a:effectLst>
            <a:softEdge rad="112500"/>
          </a:effectLst>
        </p:spPr>
      </p:pic>
      <p:sp>
        <p:nvSpPr>
          <p:cNvPr id="4" name="Arrow: Up 3">
            <a:extLst>
              <a:ext uri="{FF2B5EF4-FFF2-40B4-BE49-F238E27FC236}">
                <a16:creationId xmlns:a16="http://schemas.microsoft.com/office/drawing/2014/main" id="{786B48E5-780C-2B07-9FB5-99DA8139EA59}"/>
              </a:ext>
            </a:extLst>
          </p:cNvPr>
          <p:cNvSpPr/>
          <p:nvPr/>
        </p:nvSpPr>
        <p:spPr>
          <a:xfrm>
            <a:off x="8324742" y="1778000"/>
            <a:ext cx="3397357" cy="2994328"/>
          </a:xfrm>
          <a:prstGeom prst="upArrow">
            <a:avLst>
              <a:gd name="adj1" fmla="val 50000"/>
              <a:gd name="adj2" fmla="val 47558"/>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sp>
        <p:nvSpPr>
          <p:cNvPr id="5" name="Arrow: Down 4">
            <a:extLst>
              <a:ext uri="{FF2B5EF4-FFF2-40B4-BE49-F238E27FC236}">
                <a16:creationId xmlns:a16="http://schemas.microsoft.com/office/drawing/2014/main" id="{5522DD82-8066-805E-6C1E-ACBED995ADB1}"/>
              </a:ext>
            </a:extLst>
          </p:cNvPr>
          <p:cNvSpPr/>
          <p:nvPr/>
        </p:nvSpPr>
        <p:spPr>
          <a:xfrm>
            <a:off x="8175678" y="5041899"/>
            <a:ext cx="3515945" cy="3163481"/>
          </a:xfrm>
          <a:prstGeom prst="downArrow">
            <a:avLst>
              <a:gd name="adj1" fmla="val 50000"/>
              <a:gd name="adj2" fmla="val 50784"/>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223"/>
          </a:p>
        </p:txBody>
      </p:sp>
      <p:pic>
        <p:nvPicPr>
          <p:cNvPr id="7" name="Picture 6">
            <a:extLst>
              <a:ext uri="{FF2B5EF4-FFF2-40B4-BE49-F238E27FC236}">
                <a16:creationId xmlns:a16="http://schemas.microsoft.com/office/drawing/2014/main" id="{F54CA26C-56C7-BCA7-FD57-0F3D0328B859}"/>
              </a:ext>
            </a:extLst>
          </p:cNvPr>
          <p:cNvPicPr>
            <a:picLocks noChangeAspect="1"/>
          </p:cNvPicPr>
          <p:nvPr/>
        </p:nvPicPr>
        <p:blipFill>
          <a:blip r:embed="rId5"/>
          <a:stretch>
            <a:fillRect/>
          </a:stretch>
        </p:blipFill>
        <p:spPr>
          <a:xfrm>
            <a:off x="7323368" y="0"/>
            <a:ext cx="2002748" cy="16819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773FC158-BB77-AB2E-5D40-1766DCCF4CCB}"/>
              </a:ext>
            </a:extLst>
          </p:cNvPr>
          <p:cNvPicPr>
            <a:picLocks noChangeAspect="1"/>
          </p:cNvPicPr>
          <p:nvPr/>
        </p:nvPicPr>
        <p:blipFill>
          <a:blip r:embed="rId6"/>
          <a:stretch>
            <a:fillRect/>
          </a:stretch>
        </p:blipFill>
        <p:spPr>
          <a:xfrm>
            <a:off x="1507158" y="3291205"/>
            <a:ext cx="3753394" cy="3204916"/>
          </a:xfrm>
          <a:prstGeom prst="rect">
            <a:avLst/>
          </a:prstGeom>
          <a:ln>
            <a:noFill/>
          </a:ln>
          <a:effectLst>
            <a:softEdge rad="112500"/>
          </a:effectLst>
        </p:spPr>
      </p:pic>
      <p:cxnSp>
        <p:nvCxnSpPr>
          <p:cNvPr id="10" name="Straight Arrow Connector 9">
            <a:extLst>
              <a:ext uri="{FF2B5EF4-FFF2-40B4-BE49-F238E27FC236}">
                <a16:creationId xmlns:a16="http://schemas.microsoft.com/office/drawing/2014/main" id="{1D838257-3144-1212-10B1-5899056BDAEF}"/>
              </a:ext>
            </a:extLst>
          </p:cNvPr>
          <p:cNvCxnSpPr>
            <a:cxnSpLocks/>
          </p:cNvCxnSpPr>
          <p:nvPr/>
        </p:nvCxnSpPr>
        <p:spPr>
          <a:xfrm flipH="1" flipV="1">
            <a:off x="3451895" y="2552700"/>
            <a:ext cx="38251" cy="102779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a:extLst>
              <a:ext uri="{FF2B5EF4-FFF2-40B4-BE49-F238E27FC236}">
                <a16:creationId xmlns:a16="http://schemas.microsoft.com/office/drawing/2014/main" id="{166F8ABE-7CBA-AC5D-5E23-4F0CD894539E}"/>
              </a:ext>
            </a:extLst>
          </p:cNvPr>
          <p:cNvCxnSpPr>
            <a:cxnSpLocks/>
          </p:cNvCxnSpPr>
          <p:nvPr/>
        </p:nvCxnSpPr>
        <p:spPr>
          <a:xfrm>
            <a:off x="3490146" y="5217456"/>
            <a:ext cx="0" cy="179294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C4F0AB97-6321-CBCE-39C1-EB46EF65F0D2}"/>
              </a:ext>
            </a:extLst>
          </p:cNvPr>
          <p:cNvCxnSpPr>
            <a:cxnSpLocks/>
          </p:cNvCxnSpPr>
          <p:nvPr/>
        </p:nvCxnSpPr>
        <p:spPr>
          <a:xfrm>
            <a:off x="4953001" y="4653830"/>
            <a:ext cx="78739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0A89FA35-F2FA-318A-0B02-6317BBF215ED}"/>
              </a:ext>
            </a:extLst>
          </p:cNvPr>
          <p:cNvCxnSpPr>
            <a:cxnSpLocks/>
          </p:cNvCxnSpPr>
          <p:nvPr/>
        </p:nvCxnSpPr>
        <p:spPr>
          <a:xfrm flipH="1">
            <a:off x="1028700" y="4800600"/>
            <a:ext cx="137160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0" name="Straight Arrow Connector 29">
            <a:extLst>
              <a:ext uri="{FF2B5EF4-FFF2-40B4-BE49-F238E27FC236}">
                <a16:creationId xmlns:a16="http://schemas.microsoft.com/office/drawing/2014/main" id="{6385C916-66BB-0EE5-13BF-5424BF49AF4C}"/>
              </a:ext>
            </a:extLst>
          </p:cNvPr>
          <p:cNvCxnSpPr/>
          <p:nvPr/>
        </p:nvCxnSpPr>
        <p:spPr>
          <a:xfrm flipV="1">
            <a:off x="4495800" y="2959100"/>
            <a:ext cx="1358900" cy="1270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2" name="Straight Arrow Connector 31">
            <a:extLst>
              <a:ext uri="{FF2B5EF4-FFF2-40B4-BE49-F238E27FC236}">
                <a16:creationId xmlns:a16="http://schemas.microsoft.com/office/drawing/2014/main" id="{9BD220ED-B77B-10F1-F8AA-1E0472386002}"/>
              </a:ext>
            </a:extLst>
          </p:cNvPr>
          <p:cNvCxnSpPr/>
          <p:nvPr/>
        </p:nvCxnSpPr>
        <p:spPr>
          <a:xfrm flipH="1">
            <a:off x="1828800" y="5130800"/>
            <a:ext cx="774700" cy="17018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4" name="Straight Arrow Connector 33">
            <a:extLst>
              <a:ext uri="{FF2B5EF4-FFF2-40B4-BE49-F238E27FC236}">
                <a16:creationId xmlns:a16="http://schemas.microsoft.com/office/drawing/2014/main" id="{B6CB6048-B329-E186-12D8-C1FDC5014468}"/>
              </a:ext>
            </a:extLst>
          </p:cNvPr>
          <p:cNvCxnSpPr/>
          <p:nvPr/>
        </p:nvCxnSpPr>
        <p:spPr>
          <a:xfrm flipH="1" flipV="1">
            <a:off x="1244600" y="2959100"/>
            <a:ext cx="1473200" cy="1270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9" name="TextBox 38">
            <a:extLst>
              <a:ext uri="{FF2B5EF4-FFF2-40B4-BE49-F238E27FC236}">
                <a16:creationId xmlns:a16="http://schemas.microsoft.com/office/drawing/2014/main" id="{429360EA-E65B-3871-EE57-A154D69538F8}"/>
              </a:ext>
            </a:extLst>
          </p:cNvPr>
          <p:cNvSpPr txBox="1"/>
          <p:nvPr/>
        </p:nvSpPr>
        <p:spPr>
          <a:xfrm>
            <a:off x="9058837" y="2692400"/>
            <a:ext cx="2424875" cy="1384995"/>
          </a:xfrm>
          <a:prstGeom prst="rect">
            <a:avLst/>
          </a:prstGeom>
          <a:noFill/>
        </p:spPr>
        <p:txBody>
          <a:bodyPr wrap="square" rtlCol="0">
            <a:spAutoFit/>
          </a:bodyPr>
          <a:lstStyle/>
          <a:p>
            <a:pPr marL="171450" indent="-171450">
              <a:buFontTx/>
              <a:buChar char="-"/>
            </a:pPr>
            <a:r>
              <a:rPr lang="en-GB" sz="1200" dirty="0">
                <a:solidFill>
                  <a:schemeClr val="bg1"/>
                </a:solidFill>
                <a:latin typeface="Arial" panose="020B0604020202020204" pitchFamily="34" charset="0"/>
                <a:cs typeface="Arial" panose="020B0604020202020204" pitchFamily="34" charset="0"/>
              </a:rPr>
              <a:t>Temperature of the  extremities  close to the body temperature </a:t>
            </a:r>
          </a:p>
          <a:p>
            <a:endParaRPr lang="en-GB" sz="1200" dirty="0">
              <a:solidFill>
                <a:schemeClr val="bg1"/>
              </a:solidFill>
              <a:latin typeface="Arial" panose="020B0604020202020204" pitchFamily="34" charset="0"/>
              <a:cs typeface="Arial" panose="020B0604020202020204" pitchFamily="34" charset="0"/>
            </a:endParaRP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Sweat evaporation </a:t>
            </a:r>
          </a:p>
          <a:p>
            <a:endParaRPr lang="en-GB" sz="1200" dirty="0">
              <a:solidFill>
                <a:schemeClr val="bg1"/>
              </a:solidFill>
              <a:latin typeface="Arial" panose="020B0604020202020204" pitchFamily="34" charset="0"/>
              <a:cs typeface="Arial" panose="020B0604020202020204" pitchFamily="34" charset="0"/>
            </a:endParaRP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Vascular dilation </a:t>
            </a:r>
          </a:p>
        </p:txBody>
      </p:sp>
      <p:sp>
        <p:nvSpPr>
          <p:cNvPr id="40" name="TextBox 39">
            <a:extLst>
              <a:ext uri="{FF2B5EF4-FFF2-40B4-BE49-F238E27FC236}">
                <a16:creationId xmlns:a16="http://schemas.microsoft.com/office/drawing/2014/main" id="{24AB87A4-FC9A-15F1-E544-A85585A17C3A}"/>
              </a:ext>
            </a:extLst>
          </p:cNvPr>
          <p:cNvSpPr txBox="1"/>
          <p:nvPr/>
        </p:nvSpPr>
        <p:spPr>
          <a:xfrm>
            <a:off x="8841733" y="4668743"/>
            <a:ext cx="2245457" cy="373156"/>
          </a:xfrm>
          <a:prstGeom prst="rect">
            <a:avLst/>
          </a:prstGeom>
          <a:solidFill>
            <a:srgbClr val="00B0F0"/>
          </a:solidFill>
        </p:spPr>
        <p:txBody>
          <a:bodyPr wrap="square" rtlCol="0">
            <a:spAutoFit/>
          </a:bodyPr>
          <a:lstStyle/>
          <a:p>
            <a:r>
              <a:rPr lang="en-GB" dirty="0"/>
              <a:t>Comfortable – all Ok </a:t>
            </a:r>
          </a:p>
        </p:txBody>
      </p:sp>
      <p:sp>
        <p:nvSpPr>
          <p:cNvPr id="41" name="TextBox 40">
            <a:extLst>
              <a:ext uri="{FF2B5EF4-FFF2-40B4-BE49-F238E27FC236}">
                <a16:creationId xmlns:a16="http://schemas.microsoft.com/office/drawing/2014/main" id="{6A6A269B-6A35-21BD-70C9-02B62F92B1A0}"/>
              </a:ext>
            </a:extLst>
          </p:cNvPr>
          <p:cNvSpPr txBox="1"/>
          <p:nvPr/>
        </p:nvSpPr>
        <p:spPr>
          <a:xfrm>
            <a:off x="9058837" y="5348732"/>
            <a:ext cx="1753944" cy="203132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-Vascular constriction </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Falling  temperature on feet and hands </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Muscle contraction</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Cold shivering  </a:t>
            </a:r>
          </a:p>
          <a:p>
            <a:endParaRPr lang="en-GB" dirty="0"/>
          </a:p>
        </p:txBody>
      </p:sp>
      <p:sp>
        <p:nvSpPr>
          <p:cNvPr id="43" name="Rectangle 42">
            <a:extLst>
              <a:ext uri="{FF2B5EF4-FFF2-40B4-BE49-F238E27FC236}">
                <a16:creationId xmlns:a16="http://schemas.microsoft.com/office/drawing/2014/main" id="{0C733783-DF48-6072-B78D-7C26472AB396}"/>
              </a:ext>
            </a:extLst>
          </p:cNvPr>
          <p:cNvSpPr/>
          <p:nvPr/>
        </p:nvSpPr>
        <p:spPr>
          <a:xfrm>
            <a:off x="2864718" y="2006316"/>
            <a:ext cx="1250855"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Shivering </a:t>
            </a:r>
          </a:p>
        </p:txBody>
      </p:sp>
      <p:sp>
        <p:nvSpPr>
          <p:cNvPr id="44" name="Rectangle 43">
            <a:extLst>
              <a:ext uri="{FF2B5EF4-FFF2-40B4-BE49-F238E27FC236}">
                <a16:creationId xmlns:a16="http://schemas.microsoft.com/office/drawing/2014/main" id="{F8228D9C-2C90-652A-5953-71D6D5A0221E}"/>
              </a:ext>
            </a:extLst>
          </p:cNvPr>
          <p:cNvSpPr/>
          <p:nvPr/>
        </p:nvSpPr>
        <p:spPr>
          <a:xfrm>
            <a:off x="5548297" y="2472074"/>
            <a:ext cx="1335622"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Confusion </a:t>
            </a:r>
          </a:p>
        </p:txBody>
      </p:sp>
      <p:sp>
        <p:nvSpPr>
          <p:cNvPr id="45" name="Rectangle 44">
            <a:extLst>
              <a:ext uri="{FF2B5EF4-FFF2-40B4-BE49-F238E27FC236}">
                <a16:creationId xmlns:a16="http://schemas.microsoft.com/office/drawing/2014/main" id="{1912A74A-AC46-5856-F8AE-4B5346B8D18D}"/>
              </a:ext>
            </a:extLst>
          </p:cNvPr>
          <p:cNvSpPr/>
          <p:nvPr/>
        </p:nvSpPr>
        <p:spPr>
          <a:xfrm>
            <a:off x="5060925" y="4090227"/>
            <a:ext cx="2658526" cy="646331"/>
          </a:xfrm>
          <a:prstGeom prst="rect">
            <a:avLst/>
          </a:prstGeom>
          <a:noFill/>
        </p:spPr>
        <p:txBody>
          <a:bodyPr wrap="squar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Exhaustion/ or feeling very tired  </a:t>
            </a:r>
          </a:p>
        </p:txBody>
      </p:sp>
      <p:sp>
        <p:nvSpPr>
          <p:cNvPr id="47" name="Rectangle 46">
            <a:extLst>
              <a:ext uri="{FF2B5EF4-FFF2-40B4-BE49-F238E27FC236}">
                <a16:creationId xmlns:a16="http://schemas.microsoft.com/office/drawing/2014/main" id="{01900DB2-9608-8CD0-357E-24778B5E6936}"/>
              </a:ext>
            </a:extLst>
          </p:cNvPr>
          <p:cNvSpPr/>
          <p:nvPr/>
        </p:nvSpPr>
        <p:spPr>
          <a:xfrm>
            <a:off x="2715634" y="6978136"/>
            <a:ext cx="1948931" cy="369332"/>
          </a:xfrm>
          <a:prstGeom prst="rect">
            <a:avLst/>
          </a:prstGeom>
          <a:noFill/>
        </p:spPr>
        <p:txBody>
          <a:bodyPr wrap="none" lIns="91440" tIns="45720" rIns="91440" bIns="45720">
            <a:spAutoFit/>
          </a:bodyPr>
          <a:lstStyle/>
          <a:p>
            <a:pPr algn="ctr"/>
            <a:r>
              <a:rPr lang="en-US" b="1" dirty="0">
                <a:ln w="6600">
                  <a:solidFill>
                    <a:schemeClr val="accent2"/>
                  </a:solidFill>
                  <a:prstDash val="solid"/>
                </a:ln>
                <a:solidFill>
                  <a:srgbClr val="FFFFFF"/>
                </a:solidFill>
                <a:effectLst>
                  <a:outerShdw dist="38100" dir="2700000" algn="tl" rotWithShape="0">
                    <a:schemeClr val="accent2"/>
                  </a:outerShdw>
                </a:effectLst>
              </a:rPr>
              <a:t>Fumbling hands </a:t>
            </a:r>
            <a:endParaRPr lang="en-US"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48" name="Rectangle 47">
            <a:extLst>
              <a:ext uri="{FF2B5EF4-FFF2-40B4-BE49-F238E27FC236}">
                <a16:creationId xmlns:a16="http://schemas.microsoft.com/office/drawing/2014/main" id="{268B3F57-278B-EEE5-98FF-810C658F7488}"/>
              </a:ext>
            </a:extLst>
          </p:cNvPr>
          <p:cNvSpPr/>
          <p:nvPr/>
        </p:nvSpPr>
        <p:spPr>
          <a:xfrm>
            <a:off x="312645" y="2511878"/>
            <a:ext cx="1848135"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Slurred speech </a:t>
            </a:r>
          </a:p>
        </p:txBody>
      </p:sp>
      <p:sp>
        <p:nvSpPr>
          <p:cNvPr id="49" name="Rectangle 48">
            <a:extLst>
              <a:ext uri="{FF2B5EF4-FFF2-40B4-BE49-F238E27FC236}">
                <a16:creationId xmlns:a16="http://schemas.microsoft.com/office/drawing/2014/main" id="{C06FE5C0-29FF-B534-094D-EFBB07953ACA}"/>
              </a:ext>
            </a:extLst>
          </p:cNvPr>
          <p:cNvSpPr/>
          <p:nvPr/>
        </p:nvSpPr>
        <p:spPr>
          <a:xfrm>
            <a:off x="940838" y="6926391"/>
            <a:ext cx="1457964"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Drowsiness </a:t>
            </a:r>
          </a:p>
        </p:txBody>
      </p:sp>
      <p:sp>
        <p:nvSpPr>
          <p:cNvPr id="50" name="Rectangle 49">
            <a:extLst>
              <a:ext uri="{FF2B5EF4-FFF2-40B4-BE49-F238E27FC236}">
                <a16:creationId xmlns:a16="http://schemas.microsoft.com/office/drawing/2014/main" id="{25252BFB-11AD-6607-4A10-B5371B34C584}"/>
              </a:ext>
            </a:extLst>
          </p:cNvPr>
          <p:cNvSpPr/>
          <p:nvPr/>
        </p:nvSpPr>
        <p:spPr>
          <a:xfrm>
            <a:off x="-64744" y="4449162"/>
            <a:ext cx="1706365" cy="369332"/>
          </a:xfrm>
          <a:prstGeom prst="rect">
            <a:avLst/>
          </a:prstGeom>
          <a:noFill/>
        </p:spPr>
        <p:txBody>
          <a:bodyPr wrap="none" lIns="91440" tIns="45720" rIns="91440" bIns="45720">
            <a:spAutoFit/>
          </a:bodyPr>
          <a:lstStyle/>
          <a:p>
            <a:pPr algn="ctr"/>
            <a:r>
              <a:rPr lang="en-US" b="1" cap="none" spc="0" dirty="0">
                <a:ln w="6600">
                  <a:solidFill>
                    <a:schemeClr val="accent2"/>
                  </a:solidFill>
                  <a:prstDash val="solid"/>
                </a:ln>
                <a:solidFill>
                  <a:srgbClr val="FFFFFF"/>
                </a:solidFill>
                <a:effectLst>
                  <a:outerShdw dist="38100" dir="2700000" algn="tl" rotWithShape="0">
                    <a:schemeClr val="accent2"/>
                  </a:outerShdw>
                </a:effectLst>
              </a:rPr>
              <a:t>Memory Loss </a:t>
            </a:r>
          </a:p>
        </p:txBody>
      </p:sp>
      <p:sp>
        <p:nvSpPr>
          <p:cNvPr id="51" name="Rectangle 50">
            <a:extLst>
              <a:ext uri="{FF2B5EF4-FFF2-40B4-BE49-F238E27FC236}">
                <a16:creationId xmlns:a16="http://schemas.microsoft.com/office/drawing/2014/main" id="{D7203087-55BC-FFE6-8605-1D86DA9F4FEE}"/>
              </a:ext>
            </a:extLst>
          </p:cNvPr>
          <p:cNvSpPr/>
          <p:nvPr/>
        </p:nvSpPr>
        <p:spPr>
          <a:xfrm>
            <a:off x="3461275" y="5653478"/>
            <a:ext cx="3719287" cy="769441"/>
          </a:xfrm>
          <a:prstGeom prst="rect">
            <a:avLst/>
          </a:prstGeom>
          <a:noFill/>
        </p:spPr>
        <p:txBody>
          <a:bodyPr wrap="none" lIns="91440" tIns="45720" rIns="91440" bIns="45720">
            <a:spAutoFit/>
          </a:bodyPr>
          <a:lstStyle/>
          <a:p>
            <a:pPr algn="ctr"/>
            <a:r>
              <a:rPr lang="en-US" sz="4400" b="1" u="sng"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Hypothermia</a:t>
            </a:r>
          </a:p>
        </p:txBody>
      </p:sp>
      <p:sp>
        <p:nvSpPr>
          <p:cNvPr id="52" name="TextBox 51">
            <a:extLst>
              <a:ext uri="{FF2B5EF4-FFF2-40B4-BE49-F238E27FC236}">
                <a16:creationId xmlns:a16="http://schemas.microsoft.com/office/drawing/2014/main" id="{6DBFE63F-1450-72E7-EBC6-A67EA8F594E4}"/>
              </a:ext>
            </a:extLst>
          </p:cNvPr>
          <p:cNvSpPr txBox="1"/>
          <p:nvPr/>
        </p:nvSpPr>
        <p:spPr>
          <a:xfrm>
            <a:off x="1028700" y="7627248"/>
            <a:ext cx="7448755" cy="1200329"/>
          </a:xfrm>
          <a:prstGeom prst="rect">
            <a:avLst/>
          </a:prstGeom>
          <a:noFill/>
        </p:spPr>
        <p:txBody>
          <a:bodyPr wrap="square" rtlCol="0">
            <a:spAutoFit/>
          </a:bodyPr>
          <a:lstStyle/>
          <a:p>
            <a:r>
              <a:rPr lang="en-GB" dirty="0">
                <a:solidFill>
                  <a:schemeClr val="bg1"/>
                </a:solidFill>
              </a:rPr>
              <a:t>Hypothermia Is caused  by prolonged exposures to very cold temperatures.  When exposed to cold temperatures,  the body begins to  lose heat faster will  eventually use up  your body’s stored energy, which leads to lower body temperature (CDC, 2023).</a:t>
            </a:r>
          </a:p>
        </p:txBody>
      </p:sp>
      <p:sp>
        <p:nvSpPr>
          <p:cNvPr id="53" name="Rectangle 52">
            <a:extLst>
              <a:ext uri="{FF2B5EF4-FFF2-40B4-BE49-F238E27FC236}">
                <a16:creationId xmlns:a16="http://schemas.microsoft.com/office/drawing/2014/main" id="{16295DAC-0B98-F361-E998-7B3AC67270BA}"/>
              </a:ext>
            </a:extLst>
          </p:cNvPr>
          <p:cNvSpPr/>
          <p:nvPr/>
        </p:nvSpPr>
        <p:spPr>
          <a:xfrm>
            <a:off x="1180598" y="1050348"/>
            <a:ext cx="3070071" cy="76944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400" b="1" u="sng" dirty="0">
                <a:ln/>
                <a:solidFill>
                  <a:schemeClr val="accent4"/>
                </a:solidFill>
                <a:latin typeface="Arial" panose="020B0604020202020204" pitchFamily="34" charset="0"/>
                <a:cs typeface="Arial" panose="020B0604020202020204" pitchFamily="34" charset="0"/>
              </a:rPr>
              <a:t>Symptoms</a:t>
            </a:r>
            <a:endParaRPr lang="en-US" sz="4400" b="1" u="sng" cap="none" spc="0" dirty="0">
              <a:ln/>
              <a:solidFill>
                <a:schemeClr val="accent4"/>
              </a:solidFill>
              <a:effectLst/>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97B380B5-D730-CF95-233F-56A01FA396A1}"/>
              </a:ext>
            </a:extLst>
          </p:cNvPr>
          <p:cNvSpPr txBox="1"/>
          <p:nvPr/>
        </p:nvSpPr>
        <p:spPr>
          <a:xfrm>
            <a:off x="7323368" y="1819789"/>
            <a:ext cx="1867652" cy="369332"/>
          </a:xfrm>
          <a:prstGeom prst="rect">
            <a:avLst/>
          </a:prstGeom>
          <a:noFill/>
        </p:spPr>
        <p:txBody>
          <a:bodyPr wrap="square" rtlCol="0">
            <a:spAutoFit/>
          </a:bodyPr>
          <a:lstStyle/>
          <a:p>
            <a:r>
              <a:rPr lang="en-GB" dirty="0">
                <a:solidFill>
                  <a:schemeClr val="bg1"/>
                </a:solidFill>
              </a:rPr>
              <a:t>(Bruner,2023)</a:t>
            </a:r>
          </a:p>
        </p:txBody>
      </p:sp>
      <p:sp>
        <p:nvSpPr>
          <p:cNvPr id="56" name="TextBox 55">
            <a:extLst>
              <a:ext uri="{FF2B5EF4-FFF2-40B4-BE49-F238E27FC236}">
                <a16:creationId xmlns:a16="http://schemas.microsoft.com/office/drawing/2014/main" id="{30EF49BE-347C-20AD-EC2C-89A651E01E2C}"/>
              </a:ext>
            </a:extLst>
          </p:cNvPr>
          <p:cNvSpPr txBox="1"/>
          <p:nvPr/>
        </p:nvSpPr>
        <p:spPr>
          <a:xfrm>
            <a:off x="10427973" y="7608052"/>
            <a:ext cx="2527300" cy="369332"/>
          </a:xfrm>
          <a:prstGeom prst="rect">
            <a:avLst/>
          </a:prstGeom>
          <a:noFill/>
        </p:spPr>
        <p:txBody>
          <a:bodyPr wrap="square" rtlCol="0">
            <a:spAutoFit/>
          </a:bodyPr>
          <a:lstStyle/>
          <a:p>
            <a:r>
              <a:rPr lang="en-GB" dirty="0"/>
              <a:t>(</a:t>
            </a:r>
            <a:r>
              <a:rPr lang="en-GB" dirty="0">
                <a:solidFill>
                  <a:schemeClr val="bg1"/>
                </a:solidFill>
              </a:rPr>
              <a:t> (Rule,2023)</a:t>
            </a:r>
          </a:p>
        </p:txBody>
      </p:sp>
    </p:spTree>
    <p:extLst>
      <p:ext uri="{BB962C8B-B14F-4D97-AF65-F5344CB8AC3E}">
        <p14:creationId xmlns:p14="http://schemas.microsoft.com/office/powerpoint/2010/main" val="3320596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41000">
              <a:schemeClr val="tx2">
                <a:lumMod val="40000"/>
                <a:lumOff val="60000"/>
              </a:schemeClr>
            </a:gs>
            <a:gs pos="28000">
              <a:schemeClr val="accent1">
                <a:lumMod val="5000"/>
                <a:lumOff val="95000"/>
              </a:schemeClr>
            </a:gs>
            <a:gs pos="74000">
              <a:srgbClr val="002060"/>
            </a:gs>
            <a:gs pos="100000">
              <a:srgbClr val="00B0F0"/>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839850-5528-B8EA-190F-900B3F7D8F64}"/>
              </a:ext>
            </a:extLst>
          </p:cNvPr>
          <p:cNvSpPr txBox="1"/>
          <p:nvPr/>
        </p:nvSpPr>
        <p:spPr>
          <a:xfrm>
            <a:off x="0" y="7041858"/>
            <a:ext cx="12941300" cy="2862322"/>
          </a:xfrm>
          <a:prstGeom prst="rect">
            <a:avLst/>
          </a:prstGeom>
          <a:noFill/>
        </p:spPr>
        <p:txBody>
          <a:bodyPr wrap="square">
            <a:spAutoFit/>
          </a:bodyPr>
          <a:lstStyle/>
          <a:p>
            <a:r>
              <a:rPr lang="en-GB" sz="1200" b="1"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References </a:t>
            </a:r>
          </a:p>
          <a:p>
            <a:endParaRPr lang="en-GB" sz="1200" b="1"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r>
              <a:rPr lang="en-GB" sz="1200" i="1" dirty="0">
                <a:solidFill>
                  <a:schemeClr val="bg1">
                    <a:lumMod val="95000"/>
                  </a:schemeClr>
                </a:solidFill>
                <a:effectLst/>
                <a:latin typeface="Arial" panose="020B0604020202020204" pitchFamily="34" charset="0"/>
                <a:cs typeface="Arial" panose="020B0604020202020204" pitchFamily="34" charset="0"/>
              </a:rPr>
              <a:t>Accidental hypothermia</a:t>
            </a:r>
            <a:r>
              <a:rPr lang="en-GB" sz="1200" dirty="0">
                <a:solidFill>
                  <a:schemeClr val="bg1">
                    <a:lumMod val="95000"/>
                  </a:schemeClr>
                </a:solidFill>
                <a:effectLst/>
                <a:latin typeface="Arial" panose="020B0604020202020204" pitchFamily="34" charset="0"/>
                <a:cs typeface="Arial" panose="020B0604020202020204" pitchFamily="34" charset="0"/>
              </a:rPr>
              <a:t> (2023) </a:t>
            </a:r>
            <a:r>
              <a:rPr lang="en-GB" sz="1200" i="1" dirty="0">
                <a:solidFill>
                  <a:schemeClr val="bg1">
                    <a:lumMod val="95000"/>
                  </a:schemeClr>
                </a:solidFill>
                <a:effectLst/>
                <a:latin typeface="Arial" panose="020B0604020202020204" pitchFamily="34" charset="0"/>
                <a:cs typeface="Arial" panose="020B0604020202020204" pitchFamily="34" charset="0"/>
              </a:rPr>
              <a:t>Accidental hypothermia - Symptoms, diagnosis and treatment | BMJ Best Practice US</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https://bestpractice.bmj.com/topics/en-gb/3000179 (Accessed: 17 October 2023). </a:t>
            </a:r>
          </a:p>
          <a:p>
            <a:r>
              <a:rPr lang="en-GB" sz="1200" i="1" dirty="0">
                <a:solidFill>
                  <a:schemeClr val="bg1">
                    <a:lumMod val="95000"/>
                  </a:schemeClr>
                </a:solidFill>
                <a:effectLst/>
                <a:latin typeface="Arial" panose="020B0604020202020204" pitchFamily="34" charset="0"/>
                <a:cs typeface="Arial" panose="020B0604020202020204" pitchFamily="34" charset="0"/>
              </a:rPr>
              <a:t>Homeostasis - thermoregulation (GCSE biology)</a:t>
            </a:r>
            <a:r>
              <a:rPr lang="en-GB" sz="1200" dirty="0">
                <a:solidFill>
                  <a:schemeClr val="bg1">
                    <a:lumMod val="95000"/>
                  </a:schemeClr>
                </a:solidFill>
                <a:effectLst/>
                <a:latin typeface="Arial" panose="020B0604020202020204" pitchFamily="34" charset="0"/>
                <a:cs typeface="Arial" panose="020B0604020202020204" pitchFamily="34" charset="0"/>
              </a:rPr>
              <a:t> (2023) </a:t>
            </a:r>
            <a:r>
              <a:rPr lang="en-GB" sz="1200" i="1" dirty="0">
                <a:solidFill>
                  <a:schemeClr val="bg1">
                    <a:lumMod val="95000"/>
                  </a:schemeClr>
                </a:solidFill>
                <a:effectLst/>
                <a:latin typeface="Arial" panose="020B0604020202020204" pitchFamily="34" charset="0"/>
                <a:cs typeface="Arial" panose="020B0604020202020204" pitchFamily="34" charset="0"/>
              </a:rPr>
              <a:t>Study Mind</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https://studymind.co.uk/notes/thermoregulation-2/ (Accessed: 17 October 2023). </a:t>
            </a:r>
          </a:p>
          <a:p>
            <a:r>
              <a:rPr lang="en-GB" sz="1200" i="1" dirty="0" err="1">
                <a:solidFill>
                  <a:schemeClr val="bg1">
                    <a:lumMod val="95000"/>
                  </a:schemeClr>
                </a:solidFill>
                <a:effectLst/>
                <a:latin typeface="Arial" panose="020B0604020202020204" pitchFamily="34" charset="0"/>
                <a:cs typeface="Arial" panose="020B0604020202020204" pitchFamily="34" charset="0"/>
              </a:rPr>
              <a:t>Hypothermia|Winter</a:t>
            </a:r>
            <a:r>
              <a:rPr lang="en-GB" sz="1200" i="1" dirty="0">
                <a:solidFill>
                  <a:schemeClr val="bg1">
                    <a:lumMod val="95000"/>
                  </a:schemeClr>
                </a:solidFill>
                <a:effectLst/>
                <a:latin typeface="Arial" panose="020B0604020202020204" pitchFamily="34" charset="0"/>
                <a:cs typeface="Arial" panose="020B0604020202020204" pitchFamily="34" charset="0"/>
              </a:rPr>
              <a:t> weather</a:t>
            </a:r>
            <a:r>
              <a:rPr lang="en-GB" sz="1200" dirty="0">
                <a:solidFill>
                  <a:schemeClr val="bg1">
                    <a:lumMod val="95000"/>
                  </a:schemeClr>
                </a:solidFill>
                <a:effectLst/>
                <a:latin typeface="Arial" panose="020B0604020202020204" pitchFamily="34" charset="0"/>
                <a:cs typeface="Arial" panose="020B0604020202020204" pitchFamily="34" charset="0"/>
              </a:rPr>
              <a:t> (2019) </a:t>
            </a:r>
            <a:r>
              <a:rPr lang="en-GB" sz="1200" i="1" dirty="0" err="1">
                <a:solidFill>
                  <a:schemeClr val="bg1">
                    <a:lumMod val="95000"/>
                  </a:schemeClr>
                </a:solidFill>
                <a:effectLst/>
                <a:latin typeface="Arial" panose="020B0604020202020204" pitchFamily="34" charset="0"/>
                <a:cs typeface="Arial" panose="020B0604020202020204" pitchFamily="34" charset="0"/>
              </a:rPr>
              <a:t>Centers</a:t>
            </a:r>
            <a:r>
              <a:rPr lang="en-GB" sz="1200" i="1" dirty="0">
                <a:solidFill>
                  <a:schemeClr val="bg1">
                    <a:lumMod val="95000"/>
                  </a:schemeClr>
                </a:solidFill>
                <a:effectLst/>
                <a:latin typeface="Arial" panose="020B0604020202020204" pitchFamily="34" charset="0"/>
                <a:cs typeface="Arial" panose="020B0604020202020204" pitchFamily="34" charset="0"/>
              </a:rPr>
              <a:t> for Disease Control and Prevention</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https://www.cdc.gov/disasters/winter/staysafe/hypothermia.html (Accessed: 17 October 2023). </a:t>
            </a:r>
          </a:p>
          <a:p>
            <a:r>
              <a:rPr lang="en-GB" sz="1200" dirty="0" err="1">
                <a:solidFill>
                  <a:schemeClr val="bg1">
                    <a:lumMod val="95000"/>
                  </a:schemeClr>
                </a:solidFill>
                <a:effectLst/>
                <a:latin typeface="Arial" panose="020B0604020202020204" pitchFamily="34" charset="0"/>
                <a:cs typeface="Arial" panose="020B0604020202020204" pitchFamily="34" charset="0"/>
              </a:rPr>
              <a:t>Marsidi</a:t>
            </a:r>
            <a:r>
              <a:rPr lang="en-GB" sz="1200" dirty="0">
                <a:solidFill>
                  <a:schemeClr val="bg1">
                    <a:lumMod val="95000"/>
                  </a:schemeClr>
                </a:solidFill>
                <a:effectLst/>
                <a:latin typeface="Arial" panose="020B0604020202020204" pitchFamily="34" charset="0"/>
                <a:cs typeface="Arial" panose="020B0604020202020204" pitchFamily="34" charset="0"/>
              </a:rPr>
              <a:t>, O.E. and Sharma, S.K. (2023) </a:t>
            </a:r>
            <a:r>
              <a:rPr lang="en-GB" sz="1200" i="1" dirty="0">
                <a:solidFill>
                  <a:schemeClr val="bg1">
                    <a:lumMod val="95000"/>
                  </a:schemeClr>
                </a:solidFill>
                <a:effectLst/>
                <a:latin typeface="Arial" panose="020B0604020202020204" pitchFamily="34" charset="0"/>
                <a:cs typeface="Arial" panose="020B0604020202020204" pitchFamily="34" charset="0"/>
              </a:rPr>
              <a:t>Physiology, temperature regulation</a:t>
            </a:r>
            <a:r>
              <a:rPr lang="en-GB" sz="1200" dirty="0">
                <a:solidFill>
                  <a:schemeClr val="bg1">
                    <a:lumMod val="95000"/>
                  </a:schemeClr>
                </a:solidFill>
                <a:effectLst/>
                <a:latin typeface="Arial" panose="020B0604020202020204" pitchFamily="34" charset="0"/>
                <a:cs typeface="Arial" panose="020B0604020202020204" pitchFamily="34" charset="0"/>
              </a:rPr>
              <a:t>, </a:t>
            </a:r>
            <a:r>
              <a:rPr lang="en-GB" sz="1200" i="1" dirty="0">
                <a:solidFill>
                  <a:schemeClr val="bg1">
                    <a:lumMod val="95000"/>
                  </a:schemeClr>
                </a:solidFill>
                <a:effectLst/>
                <a:latin typeface="Arial" panose="020B0604020202020204" pitchFamily="34" charset="0"/>
                <a:cs typeface="Arial" panose="020B0604020202020204" pitchFamily="34" charset="0"/>
              </a:rPr>
              <a:t>National </a:t>
            </a:r>
            <a:r>
              <a:rPr lang="en-GB" sz="1200" i="1" dirty="0" err="1">
                <a:solidFill>
                  <a:schemeClr val="bg1">
                    <a:lumMod val="95000"/>
                  </a:schemeClr>
                </a:solidFill>
                <a:effectLst/>
                <a:latin typeface="Arial" panose="020B0604020202020204" pitchFamily="34" charset="0"/>
                <a:cs typeface="Arial" panose="020B0604020202020204" pitchFamily="34" charset="0"/>
              </a:rPr>
              <a:t>Center</a:t>
            </a:r>
            <a:r>
              <a:rPr lang="en-GB" sz="1200" i="1" dirty="0">
                <a:solidFill>
                  <a:schemeClr val="bg1">
                    <a:lumMod val="95000"/>
                  </a:schemeClr>
                </a:solidFill>
                <a:effectLst/>
                <a:latin typeface="Arial" panose="020B0604020202020204" pitchFamily="34" charset="0"/>
                <a:cs typeface="Arial" panose="020B0604020202020204" pitchFamily="34" charset="0"/>
              </a:rPr>
              <a:t> for Biotechnology Information</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https://pubmed.ncbi.nlm.nih.gov/29939615/ (Accessed: 17 October 2023). </a:t>
            </a:r>
          </a:p>
          <a:p>
            <a:r>
              <a:rPr lang="en-GB" sz="1200" dirty="0">
                <a:solidFill>
                  <a:schemeClr val="bg1">
                    <a:lumMod val="95000"/>
                  </a:schemeClr>
                </a:solidFill>
                <a:effectLst/>
                <a:latin typeface="Arial" panose="020B0604020202020204" pitchFamily="34" charset="0"/>
                <a:cs typeface="Arial" panose="020B0604020202020204" pitchFamily="34" charset="0"/>
              </a:rPr>
              <a:t>NHS (2023) </a:t>
            </a:r>
            <a:r>
              <a:rPr lang="en-GB" sz="1200" i="1" dirty="0">
                <a:solidFill>
                  <a:schemeClr val="bg1">
                    <a:lumMod val="95000"/>
                  </a:schemeClr>
                </a:solidFill>
                <a:effectLst/>
                <a:latin typeface="Arial" panose="020B0604020202020204" pitchFamily="34" charset="0"/>
                <a:cs typeface="Arial" panose="020B0604020202020204" pitchFamily="34" charset="0"/>
              </a:rPr>
              <a:t>NHS</a:t>
            </a:r>
            <a:r>
              <a:rPr lang="en-GB" sz="1200" dirty="0">
                <a:solidFill>
                  <a:schemeClr val="bg1">
                    <a:lumMod val="95000"/>
                  </a:schemeClr>
                </a:solidFill>
                <a:effectLst/>
                <a:latin typeface="Arial" panose="020B0604020202020204" pitchFamily="34" charset="0"/>
                <a:cs typeface="Arial" panose="020B0604020202020204" pitchFamily="34" charset="0"/>
              </a:rPr>
              <a:t>, </a:t>
            </a:r>
            <a:r>
              <a:rPr lang="en-GB" sz="1200" i="1" dirty="0">
                <a:solidFill>
                  <a:schemeClr val="bg1">
                    <a:lumMod val="95000"/>
                  </a:schemeClr>
                </a:solidFill>
                <a:effectLst/>
                <a:latin typeface="Arial" panose="020B0604020202020204" pitchFamily="34" charset="0"/>
                <a:cs typeface="Arial" panose="020B0604020202020204" pitchFamily="34" charset="0"/>
              </a:rPr>
              <a:t>NHS choices</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https://www.nhs.uk/conditions/hypothermia/ (Accessed: 17 October 2023). </a:t>
            </a:r>
          </a:p>
          <a:p>
            <a:r>
              <a:rPr lang="en-GB" sz="1200" dirty="0">
                <a:solidFill>
                  <a:schemeClr val="bg1">
                    <a:lumMod val="95000"/>
                  </a:schemeClr>
                </a:solidFill>
                <a:effectLst/>
                <a:latin typeface="Arial" panose="020B0604020202020204" pitchFamily="34" charset="0"/>
                <a:cs typeface="Arial" panose="020B0604020202020204" pitchFamily="34" charset="0"/>
              </a:rPr>
              <a:t>Todd, J.M. (2015) </a:t>
            </a:r>
            <a:r>
              <a:rPr lang="en-GB" sz="1200" i="1" dirty="0">
                <a:solidFill>
                  <a:schemeClr val="bg1">
                    <a:lumMod val="95000"/>
                  </a:schemeClr>
                </a:solidFill>
                <a:effectLst/>
                <a:latin typeface="Arial" panose="020B0604020202020204" pitchFamily="34" charset="0"/>
                <a:cs typeface="Arial" panose="020B0604020202020204" pitchFamily="34" charset="0"/>
              </a:rPr>
              <a:t>Hypothermia</a:t>
            </a:r>
            <a:r>
              <a:rPr lang="en-GB" sz="1200" dirty="0">
                <a:solidFill>
                  <a:schemeClr val="bg1">
                    <a:lumMod val="95000"/>
                  </a:schemeClr>
                </a:solidFill>
                <a:effectLst/>
                <a:latin typeface="Arial" panose="020B0604020202020204" pitchFamily="34" charset="0"/>
                <a:cs typeface="Arial" panose="020B0604020202020204" pitchFamily="34" charset="0"/>
              </a:rPr>
              <a:t>, </a:t>
            </a:r>
            <a:r>
              <a:rPr lang="en-GB" sz="1200" i="1" dirty="0">
                <a:solidFill>
                  <a:schemeClr val="bg1">
                    <a:lumMod val="95000"/>
                  </a:schemeClr>
                </a:solidFill>
                <a:effectLst/>
                <a:latin typeface="Arial" panose="020B0604020202020204" pitchFamily="34" charset="0"/>
                <a:cs typeface="Arial" panose="020B0604020202020204" pitchFamily="34" charset="0"/>
              </a:rPr>
              <a:t>Hypothermia - an overview | ScienceDirect Topics</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https://www.sciencedirect.com/topics/veterinary-science-and-veterinary-medicine/hypothermia (Accessed: 17 October 2023). </a:t>
            </a:r>
          </a:p>
          <a:p>
            <a:r>
              <a:rPr lang="en-GB" sz="1200" dirty="0">
                <a:solidFill>
                  <a:schemeClr val="bg1">
                    <a:lumMod val="95000"/>
                  </a:schemeClr>
                </a:solidFill>
                <a:effectLst/>
                <a:latin typeface="Arial" panose="020B0604020202020204" pitchFamily="34" charset="0"/>
                <a:cs typeface="Arial" panose="020B0604020202020204" pitchFamily="34" charset="0"/>
              </a:rPr>
              <a:t>Todd, J.M. and Powell, L.L. (2015) </a:t>
            </a:r>
            <a:r>
              <a:rPr lang="en-GB" sz="1200" i="1" dirty="0">
                <a:solidFill>
                  <a:schemeClr val="bg1">
                    <a:lumMod val="95000"/>
                  </a:schemeClr>
                </a:solidFill>
                <a:effectLst/>
                <a:latin typeface="Arial" panose="020B0604020202020204" pitchFamily="34" charset="0"/>
                <a:cs typeface="Arial" panose="020B0604020202020204" pitchFamily="34" charset="0"/>
              </a:rPr>
              <a:t>Hypothermia</a:t>
            </a:r>
            <a:r>
              <a:rPr lang="en-GB" sz="1200" dirty="0">
                <a:solidFill>
                  <a:schemeClr val="bg1">
                    <a:lumMod val="95000"/>
                  </a:schemeClr>
                </a:solidFill>
                <a:effectLst/>
                <a:latin typeface="Arial" panose="020B0604020202020204" pitchFamily="34" charset="0"/>
                <a:cs typeface="Arial" panose="020B0604020202020204" pitchFamily="34" charset="0"/>
              </a:rPr>
              <a:t>, </a:t>
            </a:r>
            <a:r>
              <a:rPr lang="en-GB" sz="1200" i="1" dirty="0">
                <a:solidFill>
                  <a:schemeClr val="bg1">
                    <a:lumMod val="95000"/>
                  </a:schemeClr>
                </a:solidFill>
                <a:effectLst/>
                <a:latin typeface="Arial" panose="020B0604020202020204" pitchFamily="34" charset="0"/>
                <a:cs typeface="Arial" panose="020B0604020202020204" pitchFamily="34" charset="0"/>
              </a:rPr>
              <a:t>Hypothermia - an overview | ScienceDirect Topics</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https://www.sciencedirect.com/topics/ (Accessed: 17 October 2023). </a:t>
            </a:r>
          </a:p>
          <a:p>
            <a:r>
              <a:rPr lang="en-GB" sz="1200" dirty="0">
                <a:solidFill>
                  <a:schemeClr val="bg1">
                    <a:lumMod val="95000"/>
                  </a:schemeClr>
                </a:solidFill>
                <a:effectLst/>
                <a:latin typeface="Arial" panose="020B0604020202020204" pitchFamily="34" charset="0"/>
                <a:cs typeface="Arial" panose="020B0604020202020204" pitchFamily="34" charset="0"/>
              </a:rPr>
              <a:t>WP;, C. (2016) </a:t>
            </a:r>
            <a:r>
              <a:rPr lang="en-GB" sz="1200" i="1" dirty="0">
                <a:solidFill>
                  <a:schemeClr val="bg1">
                    <a:lumMod val="95000"/>
                  </a:schemeClr>
                </a:solidFill>
                <a:effectLst/>
                <a:latin typeface="Arial" panose="020B0604020202020204" pitchFamily="34" charset="0"/>
                <a:cs typeface="Arial" panose="020B0604020202020204" pitchFamily="34" charset="0"/>
              </a:rPr>
              <a:t>Thermoregulatory disorders and illness related to heat and cold stress</a:t>
            </a:r>
            <a:r>
              <a:rPr lang="en-GB" sz="1200" dirty="0">
                <a:solidFill>
                  <a:schemeClr val="bg1">
                    <a:lumMod val="95000"/>
                  </a:schemeClr>
                </a:solidFill>
                <a:effectLst/>
                <a:latin typeface="Arial" panose="020B0604020202020204" pitchFamily="34" charset="0"/>
                <a:cs typeface="Arial" panose="020B0604020202020204" pitchFamily="34" charset="0"/>
              </a:rPr>
              <a:t>, </a:t>
            </a:r>
            <a:r>
              <a:rPr lang="en-GB" sz="1200" i="1" dirty="0">
                <a:solidFill>
                  <a:schemeClr val="bg1">
                    <a:lumMod val="95000"/>
                  </a:schemeClr>
                </a:solidFill>
                <a:effectLst/>
                <a:latin typeface="Arial" panose="020B0604020202020204" pitchFamily="34" charset="0"/>
                <a:cs typeface="Arial" panose="020B0604020202020204" pitchFamily="34" charset="0"/>
              </a:rPr>
              <a:t>Autonomic neuroscience : basic &amp; clinical</a:t>
            </a:r>
            <a:r>
              <a:rPr lang="en-GB" sz="1200" dirty="0">
                <a:solidFill>
                  <a:schemeClr val="bg1">
                    <a:lumMod val="95000"/>
                  </a:schemeClr>
                </a:solidFill>
                <a:effectLst/>
                <a:latin typeface="Arial" panose="020B0604020202020204" pitchFamily="34" charset="0"/>
                <a:cs typeface="Arial" panose="020B0604020202020204" pitchFamily="34" charset="0"/>
              </a:rPr>
              <a:t>. Available at: https://pubmed.ncbi.nlm.nih.gov/26794588/ (Accessed: 17 October 2023). </a:t>
            </a:r>
          </a:p>
          <a:p>
            <a:endParaRPr lang="en-GB" sz="12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273EC0A5-94D5-7953-4D56-DA9121B2923A}"/>
              </a:ext>
            </a:extLst>
          </p:cNvPr>
          <p:cNvSpPr txBox="1">
            <a:spLocks/>
          </p:cNvSpPr>
          <p:nvPr/>
        </p:nvSpPr>
        <p:spPr>
          <a:xfrm>
            <a:off x="-278779" y="0"/>
            <a:ext cx="12734692" cy="829125"/>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sz="2400" b="1" dirty="0">
                <a:latin typeface="Arial" panose="020B0604020202020204" pitchFamily="34" charset="0"/>
                <a:cs typeface="Arial" panose="020B0604020202020204" pitchFamily="34" charset="0"/>
              </a:rPr>
              <a:t>manage  Hypothermia   Thermoregulatory system </a:t>
            </a:r>
          </a:p>
        </p:txBody>
      </p:sp>
      <p:pic>
        <p:nvPicPr>
          <p:cNvPr id="7" name="Picture 6">
            <a:extLst>
              <a:ext uri="{FF2B5EF4-FFF2-40B4-BE49-F238E27FC236}">
                <a16:creationId xmlns:a16="http://schemas.microsoft.com/office/drawing/2014/main" id="{3428F002-592D-EDEB-F725-4D0457C9AD0A}"/>
              </a:ext>
            </a:extLst>
          </p:cNvPr>
          <p:cNvPicPr>
            <a:picLocks noChangeAspect="1"/>
          </p:cNvPicPr>
          <p:nvPr/>
        </p:nvPicPr>
        <p:blipFill>
          <a:blip r:embed="rId4"/>
          <a:stretch>
            <a:fillRect/>
          </a:stretch>
        </p:blipFill>
        <p:spPr>
          <a:xfrm>
            <a:off x="154214" y="918583"/>
            <a:ext cx="4056697" cy="35088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1CE5D133-345F-7367-811E-3EEEE6B73176}"/>
              </a:ext>
            </a:extLst>
          </p:cNvPr>
          <p:cNvPicPr>
            <a:picLocks noChangeAspect="1"/>
          </p:cNvPicPr>
          <p:nvPr/>
        </p:nvPicPr>
        <p:blipFill>
          <a:blip r:embed="rId5"/>
          <a:stretch>
            <a:fillRect/>
          </a:stretch>
        </p:blipFill>
        <p:spPr>
          <a:xfrm>
            <a:off x="7770834" y="3484439"/>
            <a:ext cx="4876552" cy="309770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0" name="TextBox 9">
            <a:extLst>
              <a:ext uri="{FF2B5EF4-FFF2-40B4-BE49-F238E27FC236}">
                <a16:creationId xmlns:a16="http://schemas.microsoft.com/office/drawing/2014/main" id="{7EFC29E5-F5E6-F361-24D0-44F31475CDE0}"/>
              </a:ext>
            </a:extLst>
          </p:cNvPr>
          <p:cNvSpPr txBox="1"/>
          <p:nvPr/>
        </p:nvSpPr>
        <p:spPr>
          <a:xfrm>
            <a:off x="120650" y="5089075"/>
            <a:ext cx="7975600" cy="2308324"/>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My main area of focus is how to manage  Hypothermia regarding Thermoregulatory system?</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 Hypothermia is a medical emergency. If  you notice any of the signs you must seek medical attention immediately.</a:t>
            </a:r>
          </a:p>
          <a:p>
            <a:pPr marL="285750" indent="-285750">
              <a:buFontTx/>
              <a:buChar char="-"/>
            </a:pPr>
            <a:r>
              <a:rPr lang="en-GB" sz="1400" dirty="0">
                <a:solidFill>
                  <a:schemeClr val="bg1"/>
                </a:solidFill>
                <a:latin typeface="Arial" panose="020B0604020202020204" pitchFamily="34" charset="0"/>
                <a:cs typeface="Arial" panose="020B0604020202020204" pitchFamily="34" charset="0"/>
              </a:rPr>
              <a:t>Get the person into warm room or shelter</a:t>
            </a:r>
          </a:p>
          <a:p>
            <a:pPr marL="285750" indent="-285750">
              <a:buFontTx/>
              <a:buChar char="-"/>
            </a:pPr>
            <a:r>
              <a:rPr lang="en-GB" sz="1400" dirty="0">
                <a:solidFill>
                  <a:schemeClr val="bg1"/>
                </a:solidFill>
                <a:latin typeface="Arial" panose="020B0604020202020204" pitchFamily="34" charset="0"/>
                <a:cs typeface="Arial" panose="020B0604020202020204" pitchFamily="34" charset="0"/>
              </a:rPr>
              <a:t>Remove any wet clothing the person is wearing</a:t>
            </a:r>
          </a:p>
          <a:p>
            <a:pPr marL="285750" indent="-285750">
              <a:buFontTx/>
              <a:buChar char="-"/>
            </a:pPr>
            <a:r>
              <a:rPr lang="en-GB" sz="1400" dirty="0">
                <a:solidFill>
                  <a:schemeClr val="bg1"/>
                </a:solidFill>
                <a:latin typeface="Arial" panose="020B0604020202020204" pitchFamily="34" charset="0"/>
                <a:cs typeface="Arial" panose="020B0604020202020204" pitchFamily="34" charset="0"/>
              </a:rPr>
              <a:t>Warm the centre of the person's body chest – neck, head , and groin- using an electric blankets, clothing, towels, or sheets.  </a:t>
            </a:r>
          </a:p>
          <a:p>
            <a:pPr marL="285750" indent="-285750">
              <a:buFontTx/>
              <a:buChar char="-"/>
            </a:pPr>
            <a:r>
              <a:rPr lang="en-GB" sz="1400" dirty="0">
                <a:solidFill>
                  <a:schemeClr val="bg1"/>
                </a:solidFill>
                <a:latin typeface="Arial" panose="020B0604020202020204" pitchFamily="34" charset="0"/>
                <a:cs typeface="Arial" panose="020B0604020202020204" pitchFamily="34" charset="0"/>
              </a:rPr>
              <a:t>Warm drinks can help increase body temperature, but do not give alcoholic drinks. </a:t>
            </a:r>
          </a:p>
          <a:p>
            <a:pPr marL="285750" indent="-285750">
              <a:buFontTx/>
              <a:buChar char="-"/>
            </a:pPr>
            <a:endParaRPr lang="en-GB" dirty="0"/>
          </a:p>
        </p:txBody>
      </p:sp>
      <p:sp>
        <p:nvSpPr>
          <p:cNvPr id="17" name="TextBox 16">
            <a:extLst>
              <a:ext uri="{FF2B5EF4-FFF2-40B4-BE49-F238E27FC236}">
                <a16:creationId xmlns:a16="http://schemas.microsoft.com/office/drawing/2014/main" id="{BFD94B4B-C642-EEE9-D212-AC6CCFB29EEB}"/>
              </a:ext>
            </a:extLst>
          </p:cNvPr>
          <p:cNvSpPr txBox="1"/>
          <p:nvPr/>
        </p:nvSpPr>
        <p:spPr>
          <a:xfrm>
            <a:off x="10121900" y="6500594"/>
            <a:ext cx="2679700"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t>
            </a:r>
            <a:r>
              <a:rPr lang="en-GB" sz="1200" dirty="0">
                <a:solidFill>
                  <a:schemeClr val="bg1"/>
                </a:solidFill>
                <a:latin typeface="Arial" panose="020B0604020202020204" pitchFamily="34" charset="0"/>
                <a:cs typeface="Arial" panose="020B0604020202020204" pitchFamily="34" charset="0"/>
              </a:rPr>
              <a:t>Richland Public Health, 2023 )</a:t>
            </a:r>
          </a:p>
        </p:txBody>
      </p:sp>
      <p:sp>
        <p:nvSpPr>
          <p:cNvPr id="18" name="TextBox 17">
            <a:extLst>
              <a:ext uri="{FF2B5EF4-FFF2-40B4-BE49-F238E27FC236}">
                <a16:creationId xmlns:a16="http://schemas.microsoft.com/office/drawing/2014/main" id="{06F55938-1D4A-3689-B8C0-FC09437C42A6}"/>
              </a:ext>
            </a:extLst>
          </p:cNvPr>
          <p:cNvSpPr txBox="1"/>
          <p:nvPr/>
        </p:nvSpPr>
        <p:spPr>
          <a:xfrm>
            <a:off x="4210911" y="4662100"/>
            <a:ext cx="1678306"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Conger,2023)</a:t>
            </a:r>
          </a:p>
        </p:txBody>
      </p:sp>
    </p:spTree>
    <p:extLst>
      <p:ext uri="{BB962C8B-B14F-4D97-AF65-F5344CB8AC3E}">
        <p14:creationId xmlns:p14="http://schemas.microsoft.com/office/powerpoint/2010/main" val="3317788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290ADF-5A01-1340-D6C5-9F47F46C417C}"/>
              </a:ext>
            </a:extLst>
          </p:cNvPr>
          <p:cNvSpPr txBox="1"/>
          <p:nvPr/>
        </p:nvSpPr>
        <p:spPr>
          <a:xfrm>
            <a:off x="899886" y="630879"/>
            <a:ext cx="7721600" cy="7017306"/>
          </a:xfrm>
          <a:prstGeom prst="rect">
            <a:avLst/>
          </a:prstGeom>
          <a:noFill/>
        </p:spPr>
        <p:txBody>
          <a:bodyPr wrap="square">
            <a:spAutoFit/>
          </a:bodyPr>
          <a:lstStyle/>
          <a:p>
            <a:r>
              <a:rPr lang="en-GB" dirty="0"/>
              <a:t>References </a:t>
            </a:r>
          </a:p>
          <a:p>
            <a:endParaRPr lang="en-GB" dirty="0"/>
          </a:p>
          <a:p>
            <a:r>
              <a:rPr lang="en-GB" dirty="0"/>
              <a:t>Accidental hypothermia (2023) Accidental hypothermia - Symptoms, diagnosis and treatment | BMJ Best Practice US. Available at: https://bestpractice.bmj.com/topics/en-gb/3000179 (Accessed: 17 October 2023). </a:t>
            </a:r>
          </a:p>
          <a:p>
            <a:r>
              <a:rPr lang="en-GB" dirty="0"/>
              <a:t>Homeostasis - thermoregulation (GCSE biology) (2023) Study Mind. Available at: https://studymind.co.uk/notes/thermoregulation-2/ (Accessed: 17 October 2023). </a:t>
            </a:r>
          </a:p>
          <a:p>
            <a:r>
              <a:rPr lang="en-GB" dirty="0" err="1"/>
              <a:t>Hypothermia|Winter</a:t>
            </a:r>
            <a:r>
              <a:rPr lang="en-GB" dirty="0"/>
              <a:t> weather (2019) </a:t>
            </a:r>
            <a:r>
              <a:rPr lang="en-GB" dirty="0" err="1"/>
              <a:t>Centers</a:t>
            </a:r>
            <a:r>
              <a:rPr lang="en-GB" dirty="0"/>
              <a:t> for Disease Control and Prevention. Available at: https://www.cdc.gov/disasters/winter/staysafe/hypothermia.html (Accessed: 17 October 2023). </a:t>
            </a:r>
          </a:p>
          <a:p>
            <a:r>
              <a:rPr lang="en-GB" dirty="0" err="1"/>
              <a:t>Marsidi</a:t>
            </a:r>
            <a:r>
              <a:rPr lang="en-GB" dirty="0"/>
              <a:t>, O.E. and Sharma, S.K. (2023) Physiology, temperature regulation, National </a:t>
            </a:r>
            <a:r>
              <a:rPr lang="en-GB" dirty="0" err="1"/>
              <a:t>Center</a:t>
            </a:r>
            <a:r>
              <a:rPr lang="en-GB" dirty="0"/>
              <a:t> for Biotechnology Information. Available at: https://pubmed.ncbi.nlm.nih.gov/29939615/ (Accessed: 17 October 2023). </a:t>
            </a:r>
          </a:p>
          <a:p>
            <a:r>
              <a:rPr lang="en-GB" dirty="0"/>
              <a:t>NHS (2023) NHS, NHS choices. Available at: https://www.nhs.uk/conditions/hypothermia/ (Accessed: 17 October 2023). </a:t>
            </a:r>
          </a:p>
          <a:p>
            <a:r>
              <a:rPr lang="en-GB" dirty="0"/>
              <a:t>Todd, J.M. (2015) Hypothermia, Hypothermia - an overview | ScienceDirect Topics. Available at: https://www.sciencedirect.com/topics/veterinary-science-and-veterinary-medicine/hypothermia (Accessed: 17 October 2023). </a:t>
            </a:r>
          </a:p>
          <a:p>
            <a:r>
              <a:rPr lang="en-GB" dirty="0"/>
              <a:t>Todd, J.M. and Powell, L.L. (2015) Hypothermia, Hypothermia - an overview | ScienceDirect Topics. Available at: https://www.sciencedirect.com/topics/ (Accessed: 17 October 2023). </a:t>
            </a:r>
          </a:p>
          <a:p>
            <a:r>
              <a:rPr lang="en-GB" dirty="0"/>
              <a:t>WP;, C. (2016) Thermoregulatory disorders and illness related to heat and cold stress, Autonomic neuroscience : basic &amp; clinical. Available at: https://pubmed.ncbi.nlm.nih.gov/26794588/ (Accessed: 17 October 2023). </a:t>
            </a:r>
          </a:p>
        </p:txBody>
      </p:sp>
      <p:pic>
        <p:nvPicPr>
          <p:cNvPr id="5" name="Picture 4">
            <a:extLst>
              <a:ext uri="{FF2B5EF4-FFF2-40B4-BE49-F238E27FC236}">
                <a16:creationId xmlns:a16="http://schemas.microsoft.com/office/drawing/2014/main" id="{A9D4369B-21CA-72A0-7F52-A057DC5E4DE1}"/>
              </a:ext>
            </a:extLst>
          </p:cNvPr>
          <p:cNvPicPr>
            <a:picLocks noChangeAspect="1"/>
          </p:cNvPicPr>
          <p:nvPr/>
        </p:nvPicPr>
        <p:blipFill>
          <a:blip r:embed="rId2"/>
          <a:stretch>
            <a:fillRect/>
          </a:stretch>
        </p:blipFill>
        <p:spPr>
          <a:xfrm>
            <a:off x="0" y="3963911"/>
            <a:ext cx="12801600" cy="1673378"/>
          </a:xfrm>
          <a:prstGeom prst="rect">
            <a:avLst/>
          </a:prstGeom>
        </p:spPr>
      </p:pic>
    </p:spTree>
    <p:extLst>
      <p:ext uri="{BB962C8B-B14F-4D97-AF65-F5344CB8AC3E}">
        <p14:creationId xmlns:p14="http://schemas.microsoft.com/office/powerpoint/2010/main" val="300531185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9379</TotalTime>
  <Words>1534</Words>
  <Application>Microsoft Office PowerPoint</Application>
  <PresentationFormat>A3 Paper (297x420 mm)</PresentationFormat>
  <Paragraphs>77</Paragraphs>
  <Slides>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Gill Sans MT</vt:lpstr>
      <vt:lpstr>Parcel</vt:lpstr>
      <vt:lpstr>PowerPoint Presentation</vt:lpstr>
      <vt:lpstr>Hypothermia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THERMOREGULATORY SYSTEM</dc:title>
  <dc:creator>Christiana Alake</dc:creator>
  <cp:lastModifiedBy>Isaac Alake (2132943)</cp:lastModifiedBy>
  <cp:revision>6</cp:revision>
  <dcterms:created xsi:type="dcterms:W3CDTF">2023-10-10T14:28:48Z</dcterms:created>
  <dcterms:modified xsi:type="dcterms:W3CDTF">2023-10-17T10:32:31Z</dcterms:modified>
</cp:coreProperties>
</file>