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95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yahoo.co.i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</a:t>
            </a:r>
            <a:r>
              <a:rPr lang="de-DE" altLang="en-US" b="1">
                <a:solidFill>
                  <a:schemeClr val="accent2"/>
                </a:solidFill>
              </a:rPr>
              <a:t>ACCC5023</a:t>
            </a:r>
            <a:r>
              <a:rPr lang="en-GB" altLang="en-US" b="1">
                <a:solidFill>
                  <a:schemeClr val="accent2"/>
                </a:solidFill>
              </a:rPr>
              <a:t> 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 Network Operating Systems and Services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5-Week-5 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 DNS and Network Infrastructure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Content</a:t>
            </a:r>
          </a:p>
          <a:p>
            <a:r>
              <a:rPr lang="en-GB" b="1" dirty="0"/>
              <a:t>DNS in Network Infrastructure</a:t>
            </a:r>
          </a:p>
          <a:p>
            <a:r>
              <a:rPr lang="en-GB" b="1" dirty="0"/>
              <a:t>Learning Objectives:</a:t>
            </a:r>
          </a:p>
          <a:p>
            <a:r>
              <a:rPr lang="en-US" dirty="0"/>
              <a:t>Structure of DNS and types</a:t>
            </a:r>
          </a:p>
          <a:p>
            <a:r>
              <a:rPr lang="en-US" dirty="0"/>
              <a:t>Top level domains and subdomains </a:t>
            </a:r>
          </a:p>
          <a:p>
            <a:r>
              <a:rPr lang="en-US" dirty="0"/>
              <a:t>Global Distribution and scalability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Addresses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locate</a:t>
            </a:r>
            <a:r>
              <a:rPr lang="en-US" sz="2400" spc="1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easier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remember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than</a:t>
            </a:r>
            <a:r>
              <a:rPr lang="en-US" sz="2400" spc="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numbers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2857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00" dirty="0">
                <a:solidFill>
                  <a:srgbClr val="000000"/>
                </a:solidFill>
                <a:latin typeface="Times New Roman"/>
                <a:cs typeface="Times New Roman"/>
              </a:rPr>
              <a:t>You </a:t>
            </a:r>
            <a:r>
              <a:rPr lang="en-US" sz="2400" spc="180" dirty="0">
                <a:solidFill>
                  <a:srgbClr val="000000"/>
                </a:solidFill>
                <a:latin typeface="Times New Roman"/>
                <a:cs typeface="Times New Roman"/>
              </a:rPr>
              <a:t>would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like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4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other 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using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95440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20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provides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400" spc="185" dirty="0">
                <a:solidFill>
                  <a:srgbClr val="000000"/>
                </a:solidFill>
                <a:latin typeface="Times New Roman"/>
                <a:cs typeface="Times New Roman"/>
              </a:rPr>
              <a:t>mapping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from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to  </a:t>
            </a:r>
            <a:r>
              <a:rPr lang="en-US" sz="2400" spc="295" dirty="0">
                <a:solidFill>
                  <a:srgbClr val="000000"/>
                </a:solidFill>
                <a:latin typeface="Times New Roman"/>
                <a:cs typeface="Times New Roman"/>
              </a:rPr>
              <a:t>resources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400" spc="265" dirty="0">
                <a:solidFill>
                  <a:srgbClr val="000000"/>
                </a:solidFill>
                <a:latin typeface="Times New Roman"/>
                <a:cs typeface="Times New Roman"/>
              </a:rPr>
              <a:t>several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657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Domain Name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80520"/>
          </a:xfrm>
        </p:spPr>
        <p:txBody>
          <a:bodyPr/>
          <a:lstStyle/>
          <a:p>
            <a:pPr marL="402590" indent="-390525">
              <a:lnSpc>
                <a:spcPct val="100000"/>
              </a:lnSpc>
              <a:spcBef>
                <a:spcPts val="10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way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identify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locate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computers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connected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lang="en-US" sz="2000" b="1" spc="1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internet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No two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organizations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have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same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r>
              <a:rPr lang="en-US" sz="2000" b="1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3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always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b="1" spc="114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b="1" spc="8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more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components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separated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periods called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dots</a:t>
            </a:r>
            <a:r>
              <a:rPr lang="en-US" sz="2000" b="1" spc="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(.)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-30" dirty="0">
                <a:solidFill>
                  <a:srgbClr val="000000"/>
                </a:solidFill>
                <a:latin typeface="Times New Roman"/>
                <a:cs typeface="Times New Roman"/>
              </a:rPr>
              <a:t>EXAMPLE: </a:t>
            </a:r>
            <a:r>
              <a:rPr lang="en-US" sz="2000" b="1" u="sng" spc="10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2"/>
              </a:rPr>
              <a:t>www.yahoo.co.in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, </a:t>
            </a:r>
            <a:r>
              <a:rPr lang="en-US" sz="2000" b="1" u="sng" spc="11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3"/>
              </a:rPr>
              <a:t>www.facebook.com</a:t>
            </a:r>
            <a:r>
              <a:rPr lang="en-US" sz="2000" b="1" spc="200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marR="859155" indent="-402590">
              <a:lnSpc>
                <a:spcPct val="1201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Once 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been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established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subdomains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created </a:t>
            </a: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within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 marR="5080">
              <a:lnSpc>
                <a:spcPct val="120000"/>
              </a:lnSpc>
            </a:pP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EXAMPLE: </a:t>
            </a:r>
            <a:r>
              <a:rPr lang="en-US" sz="2000" b="1" spc="7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large </a:t>
            </a:r>
            <a:r>
              <a:rPr lang="en-US" sz="2000" b="1" spc="-60" dirty="0">
                <a:solidFill>
                  <a:srgbClr val="000000"/>
                </a:solidFill>
                <a:latin typeface="Arial"/>
                <a:cs typeface="Arial"/>
              </a:rPr>
              <a:t>company </a:t>
            </a:r>
            <a:r>
              <a:rPr lang="en-US" sz="2000" b="1" spc="-50" dirty="0">
                <a:solidFill>
                  <a:srgbClr val="000000"/>
                </a:solidFill>
                <a:latin typeface="Arial"/>
                <a:cs typeface="Arial"/>
              </a:rPr>
              <a:t>could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 “</a:t>
            </a:r>
            <a:r>
              <a:rPr lang="en-US" sz="2000" b="1" spc="-20" dirty="0" err="1">
                <a:solidFill>
                  <a:srgbClr val="000000"/>
                </a:solidFill>
                <a:latin typeface="Arial"/>
                <a:cs typeface="Arial"/>
              </a:rPr>
              <a:t>Vni.com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”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and </a:t>
            </a:r>
            <a:r>
              <a:rPr lang="en-US" sz="2000" b="1" spc="-15" dirty="0">
                <a:solidFill>
                  <a:srgbClr val="000000"/>
                </a:solidFill>
                <a:latin typeface="Arial"/>
                <a:cs typeface="Arial"/>
              </a:rPr>
              <a:t>within </a:t>
            </a:r>
            <a:r>
              <a:rPr lang="en-US" sz="2000" b="1" spc="-25" dirty="0">
                <a:solidFill>
                  <a:srgbClr val="000000"/>
                </a:solidFill>
                <a:latin typeface="Arial"/>
                <a:cs typeface="Arial"/>
              </a:rPr>
              <a:t>this 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80" dirty="0">
                <a:solidFill>
                  <a:srgbClr val="000000"/>
                </a:solidFill>
                <a:latin typeface="Arial"/>
                <a:cs typeface="Arial"/>
              </a:rPr>
              <a:t>subdomains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can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</a:t>
            </a:r>
            <a:r>
              <a:rPr lang="en-US" sz="2000" b="1" spc="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created</a:t>
            </a:r>
            <a:r>
              <a:rPr lang="en-US" sz="2000" b="1" spc="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</a:t>
            </a:r>
            <a:r>
              <a:rPr lang="en-US" sz="2000" b="1" spc="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35" dirty="0">
                <a:solidFill>
                  <a:srgbClr val="000000"/>
                </a:solidFill>
                <a:latin typeface="Arial"/>
                <a:cs typeface="Arial"/>
              </a:rPr>
              <a:t>each</a:t>
            </a:r>
            <a:r>
              <a:rPr lang="en-US" sz="2000" b="1" spc="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5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lang="en-US" sz="2000" b="1" spc="6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company’s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regional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office.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50" dirty="0" err="1">
                <a:solidFill>
                  <a:srgbClr val="000000"/>
                </a:solidFill>
                <a:latin typeface="Times New Roman"/>
                <a:cs typeface="Times New Roman"/>
              </a:rPr>
              <a:t>Eg</a:t>
            </a:r>
            <a:r>
              <a:rPr lang="en-US" sz="2000" b="1" spc="50" dirty="0">
                <a:solidFill>
                  <a:srgbClr val="000000"/>
                </a:solidFill>
                <a:latin typeface="Times New Roman"/>
                <a:cs typeface="Times New Roman"/>
              </a:rPr>
              <a:t>: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5" dirty="0" err="1">
                <a:solidFill>
                  <a:srgbClr val="000000"/>
                </a:solidFill>
                <a:latin typeface="Times New Roman"/>
                <a:cs typeface="Times New Roman"/>
              </a:rPr>
              <a:t>Bombay.vni.com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5241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Structure of 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Last </a:t>
            </a:r>
            <a:r>
              <a:rPr lang="en-US" spc="220" dirty="0">
                <a:solidFill>
                  <a:srgbClr val="000000"/>
                </a:solidFill>
                <a:latin typeface="Times New Roman"/>
                <a:cs typeface="Times New Roman"/>
              </a:rPr>
              <a:t>name. </a:t>
            </a:r>
            <a:r>
              <a:rPr lang="en-US" spc="195" dirty="0">
                <a:solidFill>
                  <a:srgbClr val="000000"/>
                </a:solidFill>
                <a:latin typeface="Times New Roman"/>
                <a:cs typeface="Times New Roman"/>
              </a:rPr>
              <a:t>subdomain.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second-level </a:t>
            </a: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domain.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top-level  </a:t>
            </a:r>
            <a:r>
              <a:rPr lang="en-US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68935">
              <a:lnSpc>
                <a:spcPct val="100000"/>
              </a:lnSpc>
              <a:spcBef>
                <a:spcPts val="675"/>
              </a:spcBef>
            </a:pPr>
            <a:r>
              <a:rPr lang="en-US" spc="95" dirty="0">
                <a:solidFill>
                  <a:srgbClr val="000000"/>
                </a:solidFill>
                <a:latin typeface="Times New Roman"/>
                <a:cs typeface="Times New Roman"/>
              </a:rPr>
              <a:t>EXAMPLE:</a:t>
            </a: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170" dirty="0" err="1">
                <a:solidFill>
                  <a:srgbClr val="000000"/>
                </a:solidFill>
                <a:latin typeface="Times New Roman"/>
                <a:cs typeface="Times New Roman"/>
              </a:rPr>
              <a:t>vijay.Bombay.vni.com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pSp>
        <p:nvGrpSpPr>
          <p:cNvPr id="9" name="object 9"/>
          <p:cNvGrpSpPr/>
          <p:nvPr/>
        </p:nvGrpSpPr>
        <p:grpSpPr>
          <a:xfrm>
            <a:off x="971600" y="2708920"/>
            <a:ext cx="7789545" cy="3053080"/>
            <a:chOff x="1760220" y="3805426"/>
            <a:chExt cx="7789545" cy="3053080"/>
          </a:xfrm>
        </p:grpSpPr>
        <p:sp>
          <p:nvSpPr>
            <p:cNvPr id="10" name="object 10"/>
            <p:cNvSpPr/>
            <p:nvPr/>
          </p:nvSpPr>
          <p:spPr>
            <a:xfrm>
              <a:off x="1760220" y="3805426"/>
              <a:ext cx="7789164" cy="305257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1955292" y="4000499"/>
              <a:ext cx="7200900" cy="24932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9365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 level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 </a:t>
            </a:r>
            <a:r>
              <a:rPr lang="en-US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classified </a:t>
            </a:r>
            <a:r>
              <a:rPr lang="en-US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pc="265" dirty="0">
                <a:solidFill>
                  <a:srgbClr val="000000"/>
                </a:solidFill>
                <a:latin typeface="Times New Roman"/>
                <a:cs typeface="Times New Roman"/>
              </a:rPr>
              <a:t>3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categories: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lang="en-US" sz="4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Organizational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A18E6A"/>
              </a:buClr>
              <a:buFont typeface="Wingdings"/>
              <a:buChar char=""/>
            </a:pPr>
            <a:endParaRPr lang="en-US" sz="4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Geographical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country</a:t>
            </a:r>
            <a:r>
              <a:rPr lang="en-US" spc="3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A18E6A"/>
              </a:buClr>
              <a:buFont typeface="Wingdings"/>
              <a:buChar char=""/>
            </a:pPr>
            <a:endParaRPr lang="en-US" sz="4800" dirty="0"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80" dirty="0">
                <a:solidFill>
                  <a:srgbClr val="A00E18"/>
                </a:solidFill>
                <a:latin typeface="Times New Roman"/>
                <a:cs typeface="Times New Roman"/>
              </a:rPr>
              <a:t>Reverse</a:t>
            </a:r>
            <a:r>
              <a:rPr lang="en-US" spc="245" dirty="0">
                <a:solidFill>
                  <a:srgbClr val="A00E18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A00E18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6519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Types </a:t>
            </a:r>
            <a:r>
              <a:rPr lang="en-US"/>
              <a:t>of Domains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three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character code </a:t>
            </a: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which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indicates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primary 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function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organization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z="2000" spc="5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behavior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70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Most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commonly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r>
              <a:rPr lang="en-US" sz="2000" spc="3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are: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pSp>
        <p:nvGrpSpPr>
          <p:cNvPr id="8" name="object 6"/>
          <p:cNvGrpSpPr/>
          <p:nvPr/>
        </p:nvGrpSpPr>
        <p:grpSpPr>
          <a:xfrm>
            <a:off x="395536" y="2492896"/>
            <a:ext cx="8280920" cy="3240360"/>
            <a:chOff x="1771708" y="3562350"/>
            <a:chExt cx="7049134" cy="2714625"/>
          </a:xfrm>
        </p:grpSpPr>
        <p:sp>
          <p:nvSpPr>
            <p:cNvPr id="9" name="object 7"/>
            <p:cNvSpPr/>
            <p:nvPr/>
          </p:nvSpPr>
          <p:spPr>
            <a:xfrm>
              <a:off x="1914524" y="3562350"/>
              <a:ext cx="6486525" cy="27146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8"/>
            <p:cNvSpPr/>
            <p:nvPr/>
          </p:nvSpPr>
          <p:spPr>
            <a:xfrm>
              <a:off x="1776475" y="4386325"/>
              <a:ext cx="7038975" cy="409575"/>
            </a:xfrm>
            <a:custGeom>
              <a:avLst/>
              <a:gdLst/>
              <a:ahLst/>
              <a:cxnLst/>
              <a:rect l="l" t="t" r="r" b="b"/>
              <a:pathLst>
                <a:path w="7038975" h="409575">
                  <a:moveTo>
                    <a:pt x="0" y="204724"/>
                  </a:moveTo>
                  <a:lnTo>
                    <a:pt x="32127" y="176925"/>
                  </a:lnTo>
                  <a:lnTo>
                    <a:pt x="71501" y="163438"/>
                  </a:lnTo>
                  <a:lnTo>
                    <a:pt x="125716" y="150268"/>
                  </a:lnTo>
                  <a:lnTo>
                    <a:pt x="169845" y="141679"/>
                  </a:lnTo>
                  <a:lnTo>
                    <a:pt x="220182" y="133252"/>
                  </a:lnTo>
                  <a:lnTo>
                    <a:pt x="276572" y="124997"/>
                  </a:lnTo>
                  <a:lnTo>
                    <a:pt x="338858" y="116924"/>
                  </a:lnTo>
                  <a:lnTo>
                    <a:pt x="406887" y="109040"/>
                  </a:lnTo>
                  <a:lnTo>
                    <a:pt x="480502" y="101355"/>
                  </a:lnTo>
                  <a:lnTo>
                    <a:pt x="519356" y="97590"/>
                  </a:lnTo>
                  <a:lnTo>
                    <a:pt x="559548" y="93878"/>
                  </a:lnTo>
                  <a:lnTo>
                    <a:pt x="601059" y="90220"/>
                  </a:lnTo>
                  <a:lnTo>
                    <a:pt x="643870" y="86618"/>
                  </a:lnTo>
                  <a:lnTo>
                    <a:pt x="687961" y="83072"/>
                  </a:lnTo>
                  <a:lnTo>
                    <a:pt x="733312" y="79584"/>
                  </a:lnTo>
                  <a:lnTo>
                    <a:pt x="779905" y="76155"/>
                  </a:lnTo>
                  <a:lnTo>
                    <a:pt x="827720" y="72785"/>
                  </a:lnTo>
                  <a:lnTo>
                    <a:pt x="876738" y="69476"/>
                  </a:lnTo>
                  <a:lnTo>
                    <a:pt x="926938" y="66230"/>
                  </a:lnTo>
                  <a:lnTo>
                    <a:pt x="978302" y="63047"/>
                  </a:lnTo>
                  <a:lnTo>
                    <a:pt x="1030811" y="59928"/>
                  </a:lnTo>
                  <a:lnTo>
                    <a:pt x="1084444" y="56874"/>
                  </a:lnTo>
                  <a:lnTo>
                    <a:pt x="1139183" y="53887"/>
                  </a:lnTo>
                  <a:lnTo>
                    <a:pt x="1195008" y="50968"/>
                  </a:lnTo>
                  <a:lnTo>
                    <a:pt x="1251899" y="48118"/>
                  </a:lnTo>
                  <a:lnTo>
                    <a:pt x="1309837" y="45338"/>
                  </a:lnTo>
                  <a:lnTo>
                    <a:pt x="1368804" y="42629"/>
                  </a:lnTo>
                  <a:lnTo>
                    <a:pt x="1428778" y="39992"/>
                  </a:lnTo>
                  <a:lnTo>
                    <a:pt x="1489742" y="37428"/>
                  </a:lnTo>
                  <a:lnTo>
                    <a:pt x="1551675" y="34939"/>
                  </a:lnTo>
                  <a:lnTo>
                    <a:pt x="1614559" y="32526"/>
                  </a:lnTo>
                  <a:lnTo>
                    <a:pt x="1678373" y="30189"/>
                  </a:lnTo>
                  <a:lnTo>
                    <a:pt x="1743098" y="27930"/>
                  </a:lnTo>
                  <a:lnTo>
                    <a:pt x="1808715" y="25750"/>
                  </a:lnTo>
                  <a:lnTo>
                    <a:pt x="1875205" y="23650"/>
                  </a:lnTo>
                  <a:lnTo>
                    <a:pt x="1942548" y="21632"/>
                  </a:lnTo>
                  <a:lnTo>
                    <a:pt x="2010724" y="19696"/>
                  </a:lnTo>
                  <a:lnTo>
                    <a:pt x="2079715" y="17843"/>
                  </a:lnTo>
                  <a:lnTo>
                    <a:pt x="2149500" y="16075"/>
                  </a:lnTo>
                  <a:lnTo>
                    <a:pt x="2220061" y="14393"/>
                  </a:lnTo>
                  <a:lnTo>
                    <a:pt x="2291378" y="12797"/>
                  </a:lnTo>
                  <a:lnTo>
                    <a:pt x="2363432" y="11290"/>
                  </a:lnTo>
                  <a:lnTo>
                    <a:pt x="2436202" y="9871"/>
                  </a:lnTo>
                  <a:lnTo>
                    <a:pt x="2509671" y="8543"/>
                  </a:lnTo>
                  <a:lnTo>
                    <a:pt x="2583817" y="7306"/>
                  </a:lnTo>
                  <a:lnTo>
                    <a:pt x="2658623" y="6162"/>
                  </a:lnTo>
                  <a:lnTo>
                    <a:pt x="2734068" y="5111"/>
                  </a:lnTo>
                  <a:lnTo>
                    <a:pt x="2810134" y="4155"/>
                  </a:lnTo>
                  <a:lnTo>
                    <a:pt x="2886800" y="3295"/>
                  </a:lnTo>
                  <a:lnTo>
                    <a:pt x="2964047" y="2532"/>
                  </a:lnTo>
                  <a:lnTo>
                    <a:pt x="3041856" y="1867"/>
                  </a:lnTo>
                  <a:lnTo>
                    <a:pt x="3120208" y="1301"/>
                  </a:lnTo>
                  <a:lnTo>
                    <a:pt x="3199083" y="835"/>
                  </a:lnTo>
                  <a:lnTo>
                    <a:pt x="3278461" y="471"/>
                  </a:lnTo>
                  <a:lnTo>
                    <a:pt x="3358323" y="210"/>
                  </a:lnTo>
                  <a:lnTo>
                    <a:pt x="3438651" y="52"/>
                  </a:lnTo>
                  <a:lnTo>
                    <a:pt x="3519424" y="0"/>
                  </a:lnTo>
                  <a:lnTo>
                    <a:pt x="3600196" y="52"/>
                  </a:lnTo>
                  <a:lnTo>
                    <a:pt x="3680524" y="210"/>
                  </a:lnTo>
                  <a:lnTo>
                    <a:pt x="3760387" y="471"/>
                  </a:lnTo>
                  <a:lnTo>
                    <a:pt x="3839766" y="835"/>
                  </a:lnTo>
                  <a:lnTo>
                    <a:pt x="3918641" y="1301"/>
                  </a:lnTo>
                  <a:lnTo>
                    <a:pt x="3996993" y="1867"/>
                  </a:lnTo>
                  <a:lnTo>
                    <a:pt x="4074803" y="2532"/>
                  </a:lnTo>
                  <a:lnTo>
                    <a:pt x="4152052" y="3295"/>
                  </a:lnTo>
                  <a:lnTo>
                    <a:pt x="4228719" y="4155"/>
                  </a:lnTo>
                  <a:lnTo>
                    <a:pt x="4304785" y="5111"/>
                  </a:lnTo>
                  <a:lnTo>
                    <a:pt x="4380232" y="6162"/>
                  </a:lnTo>
                  <a:lnTo>
                    <a:pt x="4455039" y="7306"/>
                  </a:lnTo>
                  <a:lnTo>
                    <a:pt x="4529187" y="8543"/>
                  </a:lnTo>
                  <a:lnTo>
                    <a:pt x="4602657" y="9871"/>
                  </a:lnTo>
                  <a:lnTo>
                    <a:pt x="4675430" y="11290"/>
                  </a:lnTo>
                  <a:lnTo>
                    <a:pt x="4747485" y="12797"/>
                  </a:lnTo>
                  <a:lnTo>
                    <a:pt x="4818804" y="14393"/>
                  </a:lnTo>
                  <a:lnTo>
                    <a:pt x="4889367" y="16075"/>
                  </a:lnTo>
                  <a:lnTo>
                    <a:pt x="4959154" y="17843"/>
                  </a:lnTo>
                  <a:lnTo>
                    <a:pt x="5028147" y="19696"/>
                  </a:lnTo>
                  <a:lnTo>
                    <a:pt x="5096325" y="21632"/>
                  </a:lnTo>
                  <a:lnTo>
                    <a:pt x="5163670" y="23650"/>
                  </a:lnTo>
                  <a:lnTo>
                    <a:pt x="5230162" y="25750"/>
                  </a:lnTo>
                  <a:lnTo>
                    <a:pt x="5295782" y="27930"/>
                  </a:lnTo>
                  <a:lnTo>
                    <a:pt x="5360510" y="30189"/>
                  </a:lnTo>
                  <a:lnTo>
                    <a:pt x="5424326" y="32526"/>
                  </a:lnTo>
                  <a:lnTo>
                    <a:pt x="5487212" y="34939"/>
                  </a:lnTo>
                  <a:lnTo>
                    <a:pt x="5549148" y="37428"/>
                  </a:lnTo>
                  <a:lnTo>
                    <a:pt x="5610114" y="39992"/>
                  </a:lnTo>
                  <a:lnTo>
                    <a:pt x="5670091" y="42629"/>
                  </a:lnTo>
                  <a:lnTo>
                    <a:pt x="5729060" y="45338"/>
                  </a:lnTo>
                  <a:lnTo>
                    <a:pt x="5787001" y="48118"/>
                  </a:lnTo>
                  <a:lnTo>
                    <a:pt x="5843895" y="50968"/>
                  </a:lnTo>
                  <a:lnTo>
                    <a:pt x="5899722" y="53887"/>
                  </a:lnTo>
                  <a:lnTo>
                    <a:pt x="5954464" y="56874"/>
                  </a:lnTo>
                  <a:lnTo>
                    <a:pt x="6008100" y="59928"/>
                  </a:lnTo>
                  <a:lnTo>
                    <a:pt x="6060611" y="63047"/>
                  </a:lnTo>
                  <a:lnTo>
                    <a:pt x="6111978" y="66230"/>
                  </a:lnTo>
                  <a:lnTo>
                    <a:pt x="6162181" y="69476"/>
                  </a:lnTo>
                  <a:lnTo>
                    <a:pt x="6211201" y="72785"/>
                  </a:lnTo>
                  <a:lnTo>
                    <a:pt x="6259018" y="76155"/>
                  </a:lnTo>
                  <a:lnTo>
                    <a:pt x="6305614" y="79584"/>
                  </a:lnTo>
                  <a:lnTo>
                    <a:pt x="6350968" y="83072"/>
                  </a:lnTo>
                  <a:lnTo>
                    <a:pt x="6395062" y="86618"/>
                  </a:lnTo>
                  <a:lnTo>
                    <a:pt x="6437875" y="90220"/>
                  </a:lnTo>
                  <a:lnTo>
                    <a:pt x="6479389" y="93878"/>
                  </a:lnTo>
                  <a:lnTo>
                    <a:pt x="6519583" y="97590"/>
                  </a:lnTo>
                  <a:lnTo>
                    <a:pt x="6558439" y="101355"/>
                  </a:lnTo>
                  <a:lnTo>
                    <a:pt x="6632059" y="109040"/>
                  </a:lnTo>
                  <a:lnTo>
                    <a:pt x="6700092" y="116924"/>
                  </a:lnTo>
                  <a:lnTo>
                    <a:pt x="6762382" y="124997"/>
                  </a:lnTo>
                  <a:lnTo>
                    <a:pt x="6818776" y="133252"/>
                  </a:lnTo>
                  <a:lnTo>
                    <a:pt x="6869116" y="141679"/>
                  </a:lnTo>
                  <a:lnTo>
                    <a:pt x="6913249" y="150268"/>
                  </a:lnTo>
                  <a:lnTo>
                    <a:pt x="6951018" y="159012"/>
                  </a:lnTo>
                  <a:lnTo>
                    <a:pt x="6995400" y="172396"/>
                  </a:lnTo>
                  <a:lnTo>
                    <a:pt x="7030855" y="190696"/>
                  </a:lnTo>
                  <a:lnTo>
                    <a:pt x="7038975" y="204724"/>
                  </a:lnTo>
                  <a:lnTo>
                    <a:pt x="7038066" y="209426"/>
                  </a:lnTo>
                  <a:lnTo>
                    <a:pt x="7006844" y="232525"/>
                  </a:lnTo>
                  <a:lnTo>
                    <a:pt x="6967467" y="246014"/>
                  </a:lnTo>
                  <a:lnTo>
                    <a:pt x="6913249" y="259188"/>
                  </a:lnTo>
                  <a:lnTo>
                    <a:pt x="6869116" y="267781"/>
                  </a:lnTo>
                  <a:lnTo>
                    <a:pt x="6818776" y="276211"/>
                  </a:lnTo>
                  <a:lnTo>
                    <a:pt x="6762382" y="284470"/>
                  </a:lnTo>
                  <a:lnTo>
                    <a:pt x="6700092" y="292547"/>
                  </a:lnTo>
                  <a:lnTo>
                    <a:pt x="6632059" y="300436"/>
                  </a:lnTo>
                  <a:lnTo>
                    <a:pt x="6558439" y="308125"/>
                  </a:lnTo>
                  <a:lnTo>
                    <a:pt x="6519583" y="311892"/>
                  </a:lnTo>
                  <a:lnTo>
                    <a:pt x="6479389" y="315607"/>
                  </a:lnTo>
                  <a:lnTo>
                    <a:pt x="6437875" y="319267"/>
                  </a:lnTo>
                  <a:lnTo>
                    <a:pt x="6395062" y="322872"/>
                  </a:lnTo>
                  <a:lnTo>
                    <a:pt x="6350968" y="326420"/>
                  </a:lnTo>
                  <a:lnTo>
                    <a:pt x="6305614" y="329911"/>
                  </a:lnTo>
                  <a:lnTo>
                    <a:pt x="6259018" y="333343"/>
                  </a:lnTo>
                  <a:lnTo>
                    <a:pt x="6211201" y="336715"/>
                  </a:lnTo>
                  <a:lnTo>
                    <a:pt x="6162181" y="340026"/>
                  </a:lnTo>
                  <a:lnTo>
                    <a:pt x="6111978" y="343275"/>
                  </a:lnTo>
                  <a:lnTo>
                    <a:pt x="6060611" y="346461"/>
                  </a:lnTo>
                  <a:lnTo>
                    <a:pt x="6008100" y="349583"/>
                  </a:lnTo>
                  <a:lnTo>
                    <a:pt x="5954464" y="352639"/>
                  </a:lnTo>
                  <a:lnTo>
                    <a:pt x="5899722" y="355628"/>
                  </a:lnTo>
                  <a:lnTo>
                    <a:pt x="5843895" y="358550"/>
                  </a:lnTo>
                  <a:lnTo>
                    <a:pt x="5787001" y="361403"/>
                  </a:lnTo>
                  <a:lnTo>
                    <a:pt x="5729060" y="364186"/>
                  </a:lnTo>
                  <a:lnTo>
                    <a:pt x="5670091" y="366898"/>
                  </a:lnTo>
                  <a:lnTo>
                    <a:pt x="5610114" y="369537"/>
                  </a:lnTo>
                  <a:lnTo>
                    <a:pt x="5549148" y="372103"/>
                  </a:lnTo>
                  <a:lnTo>
                    <a:pt x="5487212" y="374595"/>
                  </a:lnTo>
                  <a:lnTo>
                    <a:pt x="5424326" y="377011"/>
                  </a:lnTo>
                  <a:lnTo>
                    <a:pt x="5360510" y="379350"/>
                  </a:lnTo>
                  <a:lnTo>
                    <a:pt x="5295782" y="381611"/>
                  </a:lnTo>
                  <a:lnTo>
                    <a:pt x="5230162" y="383793"/>
                  </a:lnTo>
                  <a:lnTo>
                    <a:pt x="5163670" y="385895"/>
                  </a:lnTo>
                  <a:lnTo>
                    <a:pt x="5096325" y="387916"/>
                  </a:lnTo>
                  <a:lnTo>
                    <a:pt x="5028147" y="389854"/>
                  </a:lnTo>
                  <a:lnTo>
                    <a:pt x="4959154" y="391709"/>
                  </a:lnTo>
                  <a:lnTo>
                    <a:pt x="4889367" y="393479"/>
                  </a:lnTo>
                  <a:lnTo>
                    <a:pt x="4818804" y="395164"/>
                  </a:lnTo>
                  <a:lnTo>
                    <a:pt x="4747485" y="396761"/>
                  </a:lnTo>
                  <a:lnTo>
                    <a:pt x="4675430" y="398270"/>
                  </a:lnTo>
                  <a:lnTo>
                    <a:pt x="4602657" y="399690"/>
                  </a:lnTo>
                  <a:lnTo>
                    <a:pt x="4529187" y="401020"/>
                  </a:lnTo>
                  <a:lnTo>
                    <a:pt x="4455039" y="402258"/>
                  </a:lnTo>
                  <a:lnTo>
                    <a:pt x="4380232" y="403404"/>
                  </a:lnTo>
                  <a:lnTo>
                    <a:pt x="4304785" y="404456"/>
                  </a:lnTo>
                  <a:lnTo>
                    <a:pt x="4228719" y="405414"/>
                  </a:lnTo>
                  <a:lnTo>
                    <a:pt x="4152052" y="406275"/>
                  </a:lnTo>
                  <a:lnTo>
                    <a:pt x="4074803" y="407039"/>
                  </a:lnTo>
                  <a:lnTo>
                    <a:pt x="3996993" y="407705"/>
                  </a:lnTo>
                  <a:lnTo>
                    <a:pt x="3918641" y="408271"/>
                  </a:lnTo>
                  <a:lnTo>
                    <a:pt x="3839766" y="408738"/>
                  </a:lnTo>
                  <a:lnTo>
                    <a:pt x="3760387" y="409102"/>
                  </a:lnTo>
                  <a:lnTo>
                    <a:pt x="3680524" y="409364"/>
                  </a:lnTo>
                  <a:lnTo>
                    <a:pt x="3600196" y="409522"/>
                  </a:lnTo>
                  <a:lnTo>
                    <a:pt x="3519424" y="409575"/>
                  </a:lnTo>
                  <a:lnTo>
                    <a:pt x="3438651" y="409522"/>
                  </a:lnTo>
                  <a:lnTo>
                    <a:pt x="3358323" y="409364"/>
                  </a:lnTo>
                  <a:lnTo>
                    <a:pt x="3278461" y="409102"/>
                  </a:lnTo>
                  <a:lnTo>
                    <a:pt x="3199083" y="408738"/>
                  </a:lnTo>
                  <a:lnTo>
                    <a:pt x="3120208" y="408271"/>
                  </a:lnTo>
                  <a:lnTo>
                    <a:pt x="3041856" y="407705"/>
                  </a:lnTo>
                  <a:lnTo>
                    <a:pt x="2964047" y="407039"/>
                  </a:lnTo>
                  <a:lnTo>
                    <a:pt x="2886800" y="406275"/>
                  </a:lnTo>
                  <a:lnTo>
                    <a:pt x="2810134" y="405414"/>
                  </a:lnTo>
                  <a:lnTo>
                    <a:pt x="2734068" y="404456"/>
                  </a:lnTo>
                  <a:lnTo>
                    <a:pt x="2658623" y="403404"/>
                  </a:lnTo>
                  <a:lnTo>
                    <a:pt x="2583817" y="402258"/>
                  </a:lnTo>
                  <a:lnTo>
                    <a:pt x="2509671" y="401020"/>
                  </a:lnTo>
                  <a:lnTo>
                    <a:pt x="2436202" y="399690"/>
                  </a:lnTo>
                  <a:lnTo>
                    <a:pt x="2363432" y="398270"/>
                  </a:lnTo>
                  <a:lnTo>
                    <a:pt x="2291378" y="396761"/>
                  </a:lnTo>
                  <a:lnTo>
                    <a:pt x="2220061" y="395164"/>
                  </a:lnTo>
                  <a:lnTo>
                    <a:pt x="2149500" y="393479"/>
                  </a:lnTo>
                  <a:lnTo>
                    <a:pt x="2079715" y="391709"/>
                  </a:lnTo>
                  <a:lnTo>
                    <a:pt x="2010724" y="389854"/>
                  </a:lnTo>
                  <a:lnTo>
                    <a:pt x="1942548" y="387916"/>
                  </a:lnTo>
                  <a:lnTo>
                    <a:pt x="1875205" y="385895"/>
                  </a:lnTo>
                  <a:lnTo>
                    <a:pt x="1808715" y="383793"/>
                  </a:lnTo>
                  <a:lnTo>
                    <a:pt x="1743098" y="381611"/>
                  </a:lnTo>
                  <a:lnTo>
                    <a:pt x="1678373" y="379350"/>
                  </a:lnTo>
                  <a:lnTo>
                    <a:pt x="1614559" y="377011"/>
                  </a:lnTo>
                  <a:lnTo>
                    <a:pt x="1551675" y="374595"/>
                  </a:lnTo>
                  <a:lnTo>
                    <a:pt x="1489742" y="372103"/>
                  </a:lnTo>
                  <a:lnTo>
                    <a:pt x="1428778" y="369537"/>
                  </a:lnTo>
                  <a:lnTo>
                    <a:pt x="1368804" y="366898"/>
                  </a:lnTo>
                  <a:lnTo>
                    <a:pt x="1309837" y="364186"/>
                  </a:lnTo>
                  <a:lnTo>
                    <a:pt x="1251899" y="361403"/>
                  </a:lnTo>
                  <a:lnTo>
                    <a:pt x="1195008" y="358550"/>
                  </a:lnTo>
                  <a:lnTo>
                    <a:pt x="1139183" y="355628"/>
                  </a:lnTo>
                  <a:lnTo>
                    <a:pt x="1084444" y="352639"/>
                  </a:lnTo>
                  <a:lnTo>
                    <a:pt x="1030811" y="349583"/>
                  </a:lnTo>
                  <a:lnTo>
                    <a:pt x="978302" y="346461"/>
                  </a:lnTo>
                  <a:lnTo>
                    <a:pt x="926938" y="343275"/>
                  </a:lnTo>
                  <a:lnTo>
                    <a:pt x="876738" y="340026"/>
                  </a:lnTo>
                  <a:lnTo>
                    <a:pt x="827720" y="336715"/>
                  </a:lnTo>
                  <a:lnTo>
                    <a:pt x="779905" y="333343"/>
                  </a:lnTo>
                  <a:lnTo>
                    <a:pt x="733312" y="329911"/>
                  </a:lnTo>
                  <a:lnTo>
                    <a:pt x="687961" y="326420"/>
                  </a:lnTo>
                  <a:lnTo>
                    <a:pt x="643870" y="322872"/>
                  </a:lnTo>
                  <a:lnTo>
                    <a:pt x="601059" y="319267"/>
                  </a:lnTo>
                  <a:lnTo>
                    <a:pt x="559548" y="315607"/>
                  </a:lnTo>
                  <a:lnTo>
                    <a:pt x="519356" y="311892"/>
                  </a:lnTo>
                  <a:lnTo>
                    <a:pt x="480502" y="308125"/>
                  </a:lnTo>
                  <a:lnTo>
                    <a:pt x="406887" y="300436"/>
                  </a:lnTo>
                  <a:lnTo>
                    <a:pt x="338858" y="292547"/>
                  </a:lnTo>
                  <a:lnTo>
                    <a:pt x="276572" y="284470"/>
                  </a:lnTo>
                  <a:lnTo>
                    <a:pt x="220182" y="276211"/>
                  </a:lnTo>
                  <a:lnTo>
                    <a:pt x="169845" y="267781"/>
                  </a:lnTo>
                  <a:lnTo>
                    <a:pt x="125716" y="259188"/>
                  </a:lnTo>
                  <a:lnTo>
                    <a:pt x="87950" y="250442"/>
                  </a:lnTo>
                  <a:lnTo>
                    <a:pt x="43571" y="237054"/>
                  </a:lnTo>
                  <a:lnTo>
                    <a:pt x="8119" y="218751"/>
                  </a:lnTo>
                  <a:lnTo>
                    <a:pt x="0" y="20472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9"/>
            <p:cNvSpPr/>
            <p:nvPr/>
          </p:nvSpPr>
          <p:spPr>
            <a:xfrm>
              <a:off x="1840610" y="4113783"/>
              <a:ext cx="859790" cy="382270"/>
            </a:xfrm>
            <a:custGeom>
              <a:avLst/>
              <a:gdLst/>
              <a:ahLst/>
              <a:cxnLst/>
              <a:rect l="l" t="t" r="r" b="b"/>
              <a:pathLst>
                <a:path w="859789" h="382270">
                  <a:moveTo>
                    <a:pt x="787277" y="352823"/>
                  </a:moveTo>
                  <a:lnTo>
                    <a:pt x="774700" y="381889"/>
                  </a:lnTo>
                  <a:lnTo>
                    <a:pt x="859663" y="377190"/>
                  </a:lnTo>
                  <a:lnTo>
                    <a:pt x="843444" y="357886"/>
                  </a:lnTo>
                  <a:lnTo>
                    <a:pt x="798957" y="357886"/>
                  </a:lnTo>
                  <a:lnTo>
                    <a:pt x="787277" y="352823"/>
                  </a:lnTo>
                  <a:close/>
                </a:path>
                <a:path w="859789" h="382270">
                  <a:moveTo>
                    <a:pt x="792336" y="341132"/>
                  </a:moveTo>
                  <a:lnTo>
                    <a:pt x="787277" y="352823"/>
                  </a:lnTo>
                  <a:lnTo>
                    <a:pt x="798957" y="357886"/>
                  </a:lnTo>
                  <a:lnTo>
                    <a:pt x="804037" y="346202"/>
                  </a:lnTo>
                  <a:lnTo>
                    <a:pt x="792336" y="341132"/>
                  </a:lnTo>
                  <a:close/>
                </a:path>
                <a:path w="859789" h="382270">
                  <a:moveTo>
                    <a:pt x="804926" y="312039"/>
                  </a:moveTo>
                  <a:lnTo>
                    <a:pt x="792336" y="341132"/>
                  </a:lnTo>
                  <a:lnTo>
                    <a:pt x="804037" y="346202"/>
                  </a:lnTo>
                  <a:lnTo>
                    <a:pt x="798957" y="357886"/>
                  </a:lnTo>
                  <a:lnTo>
                    <a:pt x="843444" y="357886"/>
                  </a:lnTo>
                  <a:lnTo>
                    <a:pt x="804926" y="312039"/>
                  </a:lnTo>
                  <a:close/>
                </a:path>
                <a:path w="859789" h="382270">
                  <a:moveTo>
                    <a:pt x="4952" y="0"/>
                  </a:moveTo>
                  <a:lnTo>
                    <a:pt x="0" y="11557"/>
                  </a:lnTo>
                  <a:lnTo>
                    <a:pt x="787277" y="352823"/>
                  </a:lnTo>
                  <a:lnTo>
                    <a:pt x="792336" y="341132"/>
                  </a:lnTo>
                  <a:lnTo>
                    <a:pt x="4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690363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Country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7020" marR="1150620" indent="-274320">
              <a:lnSpc>
                <a:spcPts val="2810"/>
              </a:lnSpc>
              <a:spcBef>
                <a:spcPts val="455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95" dirty="0">
                <a:latin typeface="Times New Roman"/>
                <a:cs typeface="Times New Roman"/>
              </a:rPr>
              <a:t>It </a:t>
            </a:r>
            <a:r>
              <a:rPr lang="en-US" sz="2800" spc="240" dirty="0">
                <a:latin typeface="Times New Roman"/>
                <a:cs typeface="Times New Roman"/>
              </a:rPr>
              <a:t>consists </a:t>
            </a:r>
            <a:r>
              <a:rPr lang="en-US" sz="2800" spc="150" dirty="0">
                <a:latin typeface="Times New Roman"/>
                <a:cs typeface="Times New Roman"/>
              </a:rPr>
              <a:t>of </a:t>
            </a:r>
            <a:r>
              <a:rPr lang="en-US" sz="2800" spc="215" dirty="0">
                <a:latin typeface="Times New Roman"/>
                <a:cs typeface="Times New Roman"/>
              </a:rPr>
              <a:t>two </a:t>
            </a:r>
            <a:r>
              <a:rPr lang="en-US" sz="2800" spc="265" dirty="0">
                <a:latin typeface="Times New Roman"/>
                <a:cs typeface="Times New Roman"/>
              </a:rPr>
              <a:t>characters </a:t>
            </a:r>
            <a:r>
              <a:rPr lang="en-US" sz="2800" spc="180" dirty="0">
                <a:latin typeface="Times New Roman"/>
                <a:cs typeface="Times New Roman"/>
              </a:rPr>
              <a:t>which </a:t>
            </a:r>
            <a:r>
              <a:rPr lang="en-US" sz="2800" spc="280" dirty="0">
                <a:latin typeface="Times New Roman"/>
                <a:cs typeface="Times New Roman"/>
              </a:rPr>
              <a:t>represents </a:t>
            </a:r>
            <a:r>
              <a:rPr lang="en-US" sz="2800" spc="190" dirty="0">
                <a:latin typeface="Times New Roman"/>
                <a:cs typeface="Times New Roman"/>
              </a:rPr>
              <a:t>different  </a:t>
            </a:r>
            <a:r>
              <a:rPr lang="en-US" sz="2800" spc="225" dirty="0">
                <a:latin typeface="Times New Roman"/>
                <a:cs typeface="Times New Roman"/>
              </a:rPr>
              <a:t>countries/regions </a:t>
            </a:r>
            <a:r>
              <a:rPr lang="en-US" sz="2800" spc="110" dirty="0">
                <a:latin typeface="Times New Roman"/>
                <a:cs typeface="Times New Roman"/>
              </a:rPr>
              <a:t>all </a:t>
            </a:r>
            <a:r>
              <a:rPr lang="en-US" sz="2800" spc="215" dirty="0">
                <a:latin typeface="Times New Roman"/>
                <a:cs typeface="Times New Roman"/>
              </a:rPr>
              <a:t>around </a:t>
            </a:r>
            <a:r>
              <a:rPr lang="en-US" sz="2800" spc="245" dirty="0">
                <a:latin typeface="Times New Roman"/>
                <a:cs typeface="Times New Roman"/>
              </a:rPr>
              <a:t>the</a:t>
            </a:r>
            <a:r>
              <a:rPr lang="en-US" sz="2800" spc="235" dirty="0">
                <a:latin typeface="Times New Roman"/>
                <a:cs typeface="Times New Roman"/>
              </a:rPr>
              <a:t> </a:t>
            </a:r>
            <a:r>
              <a:rPr lang="en-US" sz="2800" spc="190" dirty="0">
                <a:latin typeface="Times New Roman"/>
                <a:cs typeface="Times New Roman"/>
              </a:rPr>
              <a:t>world</a:t>
            </a:r>
            <a:endParaRPr lang="en-US" sz="2800" dirty="0">
              <a:latin typeface="Times New Roman"/>
              <a:cs typeface="Times New Roman"/>
            </a:endParaRPr>
          </a:p>
          <a:p>
            <a:pPr marL="287020" marR="5080" indent="-274320">
              <a:lnSpc>
                <a:spcPts val="2810"/>
              </a:lnSpc>
              <a:spcBef>
                <a:spcPts val="620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320" dirty="0">
                <a:latin typeface="Times New Roman"/>
                <a:cs typeface="Times New Roman"/>
              </a:rPr>
              <a:t>These </a:t>
            </a:r>
            <a:r>
              <a:rPr lang="en-US" sz="2800" spc="270" dirty="0">
                <a:latin typeface="Times New Roman"/>
                <a:cs typeface="Times New Roman"/>
              </a:rPr>
              <a:t>codes </a:t>
            </a:r>
            <a:r>
              <a:rPr lang="en-US" sz="2800" spc="240" dirty="0">
                <a:latin typeface="Times New Roman"/>
                <a:cs typeface="Times New Roman"/>
              </a:rPr>
              <a:t>have </a:t>
            </a:r>
            <a:r>
              <a:rPr lang="en-US" sz="2800" spc="265" dirty="0">
                <a:latin typeface="Times New Roman"/>
                <a:cs typeface="Times New Roman"/>
              </a:rPr>
              <a:t>been </a:t>
            </a:r>
            <a:r>
              <a:rPr lang="en-US" sz="2800" spc="220" dirty="0">
                <a:latin typeface="Times New Roman"/>
                <a:cs typeface="Times New Roman"/>
              </a:rPr>
              <a:t>standardized </a:t>
            </a:r>
            <a:r>
              <a:rPr lang="en-US" sz="2800" spc="210" dirty="0">
                <a:latin typeface="Times New Roman"/>
                <a:cs typeface="Times New Roman"/>
              </a:rPr>
              <a:t>by </a:t>
            </a:r>
            <a:r>
              <a:rPr lang="en-US" sz="2800" spc="180" dirty="0">
                <a:latin typeface="Times New Roman"/>
                <a:cs typeface="Times New Roman"/>
              </a:rPr>
              <a:t>International</a:t>
            </a:r>
            <a:r>
              <a:rPr lang="en-US" sz="2800" spc="-135" dirty="0">
                <a:latin typeface="Times New Roman"/>
                <a:cs typeface="Times New Roman"/>
              </a:rPr>
              <a:t> </a:t>
            </a:r>
            <a:r>
              <a:rPr lang="en-US" sz="2800" spc="220" dirty="0">
                <a:latin typeface="Times New Roman"/>
                <a:cs typeface="Times New Roman"/>
              </a:rPr>
              <a:t>Standard  </a:t>
            </a:r>
            <a:r>
              <a:rPr lang="en-US" sz="2800" spc="165" dirty="0">
                <a:latin typeface="Times New Roman"/>
                <a:cs typeface="Times New Roman"/>
              </a:rPr>
              <a:t>Organizational </a:t>
            </a:r>
            <a:r>
              <a:rPr lang="en-US" sz="2800" spc="85" dirty="0">
                <a:latin typeface="Times New Roman"/>
                <a:cs typeface="Times New Roman"/>
              </a:rPr>
              <a:t>(ISO)</a:t>
            </a:r>
            <a:endParaRPr lang="en-US" sz="28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717032"/>
            <a:ext cx="5943600" cy="17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4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65100" indent="-153035">
              <a:lnSpc>
                <a:spcPct val="100000"/>
              </a:lnSpc>
              <a:spcBef>
                <a:spcPts val="12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a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29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space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1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Root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 is</a:t>
            </a:r>
            <a:r>
              <a:rPr lang="en-US" spc="-15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empty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divided</a:t>
            </a:r>
            <a:r>
              <a:rPr lang="en-US" spc="-3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into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sub-domains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b="1" spc="-1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b="1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b="1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</a:t>
            </a:r>
            <a:r>
              <a:rPr lang="en-US" spc="-5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spc="-7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-6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at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top</a:t>
            </a:r>
            <a:r>
              <a:rPr lang="en-US" spc="-7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</a:t>
            </a:r>
            <a:endParaRPr lang="en-US" dirty="0">
              <a:latin typeface="Carlito"/>
              <a:cs typeface="Carlito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3"/>
          <p:cNvSpPr/>
          <p:nvPr/>
        </p:nvSpPr>
        <p:spPr>
          <a:xfrm>
            <a:off x="395536" y="1556792"/>
            <a:ext cx="8136904" cy="41300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52811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indent="-39370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Each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address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2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00" dirty="0">
                <a:solidFill>
                  <a:srgbClr val="000000"/>
                </a:solidFill>
                <a:latin typeface="Times New Roman"/>
                <a:cs typeface="Times New Roman"/>
              </a:rPr>
              <a:t>user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in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bar, 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supplied.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Such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translation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possible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help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called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50" dirty="0">
                <a:solidFill>
                  <a:srgbClr val="000000"/>
                </a:solidFill>
                <a:latin typeface="Times New Roman"/>
                <a:cs typeface="Times New Roman"/>
              </a:rPr>
              <a:t>(DOMAIN 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135" dirty="0">
                <a:solidFill>
                  <a:srgbClr val="000000"/>
                </a:solidFill>
                <a:latin typeface="Times New Roman"/>
                <a:cs typeface="Times New Roman"/>
              </a:rPr>
              <a:t>SYSTEM)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DEFINITION: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87680" marR="418465" indent="-119380">
              <a:lnSpc>
                <a:spcPct val="120000"/>
              </a:lnSpc>
            </a:pPr>
            <a:r>
              <a:rPr lang="en-US" sz="2000" spc="55" dirty="0">
                <a:solidFill>
                  <a:srgbClr val="000000"/>
                </a:solidFill>
                <a:latin typeface="Times New Roman"/>
                <a:cs typeface="Times New Roman"/>
              </a:rPr>
              <a:t>“DOMAIN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4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collection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databases 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contain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information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about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lang="en-US" sz="2000" spc="4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87680">
              <a:lnSpc>
                <a:spcPct val="100000"/>
              </a:lnSpc>
              <a:spcBef>
                <a:spcPts val="675"/>
              </a:spcBef>
            </a:pP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address.”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710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6399" r="-2639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2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marR="218440" indent="-405765">
              <a:lnSpc>
                <a:spcPct val="11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an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application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communicate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computer, </a:t>
            </a:r>
            <a:r>
              <a:rPr lang="en-US" sz="2000" spc="125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translate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computer </a:t>
            </a:r>
            <a:r>
              <a:rPr lang="en-US" sz="2000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its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applications 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requests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service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becomes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client 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314325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sends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request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server.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looks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up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returns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35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large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number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315" dirty="0">
                <a:solidFill>
                  <a:srgbClr val="000000"/>
                </a:solidFill>
                <a:latin typeface="Times New Roman"/>
                <a:cs typeface="Times New Roman"/>
              </a:rPr>
              <a:t>servers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may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involved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right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After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receiving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address,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communication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between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computers</a:t>
            </a:r>
            <a:r>
              <a:rPr lang="en-US" sz="2000" spc="3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starts.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73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/>
          <a:srcRect l="-4979" r="-497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048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6835" b="6835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81196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marR="711200" indent="-474345">
              <a:lnSpc>
                <a:spcPct val="110000"/>
              </a:lnSpc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maintained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locally, </a:t>
            </a:r>
            <a:r>
              <a:rPr lang="en-US" sz="2400" spc="200" dirty="0">
                <a:solidFill>
                  <a:srgbClr val="000000"/>
                </a:solidFill>
                <a:latin typeface="Times New Roman"/>
                <a:cs typeface="Times New Roman"/>
              </a:rPr>
              <a:t>but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retrievable  </a:t>
            </a:r>
            <a:r>
              <a:rPr lang="en-US" sz="2400" spc="160" dirty="0">
                <a:solidFill>
                  <a:srgbClr val="000000"/>
                </a:solidFill>
                <a:latin typeface="Times New Roman"/>
                <a:cs typeface="Times New Roman"/>
              </a:rPr>
              <a:t>globally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400" spc="200" dirty="0">
                <a:solidFill>
                  <a:srgbClr val="000000"/>
                </a:solidFill>
                <a:latin typeface="Times New Roman"/>
                <a:cs typeface="Times New Roman"/>
              </a:rPr>
              <a:t>single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computer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all DNS</a:t>
            </a:r>
            <a:r>
              <a:rPr lang="en-US" sz="2400" spc="43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data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04" dirty="0">
                <a:solidFill>
                  <a:srgbClr val="000000"/>
                </a:solidFill>
                <a:latin typeface="Times New Roman"/>
                <a:cs typeface="Times New Roman"/>
              </a:rPr>
              <a:t>lookups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4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performed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by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lang="en-US" sz="2400" spc="3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device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marR="980440" indent="-474345">
              <a:lnSpc>
                <a:spcPct val="1101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Remote </a:t>
            </a: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400" spc="160" dirty="0">
                <a:solidFill>
                  <a:srgbClr val="000000"/>
                </a:solidFill>
                <a:latin typeface="Times New Roman"/>
                <a:cs typeface="Times New Roman"/>
              </a:rPr>
              <a:t>locally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catchable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to  </a:t>
            </a:r>
            <a:r>
              <a:rPr lang="en-US" sz="2400" spc="210" dirty="0">
                <a:solidFill>
                  <a:srgbClr val="000000"/>
                </a:solidFill>
                <a:latin typeface="Times New Roman"/>
                <a:cs typeface="Times New Roman"/>
              </a:rPr>
              <a:t>improve</a:t>
            </a:r>
            <a:r>
              <a:rPr lang="en-US" sz="2400" spc="25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performance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794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Scalability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indent="-343535">
              <a:lnSpc>
                <a:spcPct val="100000"/>
              </a:lnSpc>
              <a:spcBef>
                <a:spcPts val="9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size </a:t>
            </a:r>
            <a:r>
              <a:rPr lang="en-US" sz="2000" spc="16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lang="en-US" sz="2000" spc="5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database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One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over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20,000,000</a:t>
            </a:r>
            <a:r>
              <a:rPr lang="en-US" sz="2000" spc="1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000" spc="95" dirty="0">
                <a:solidFill>
                  <a:srgbClr val="000000"/>
                </a:solidFill>
                <a:latin typeface="Times New Roman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number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000" spc="5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queries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24,000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queries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per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second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handled</a:t>
            </a:r>
            <a:r>
              <a:rPr lang="en-US" sz="2000" spc="1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easily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Queries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distributed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among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masters,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slaves,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9062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indent="-462280">
              <a:lnSpc>
                <a:spcPct val="100000"/>
              </a:lnSpc>
              <a:spcBef>
                <a:spcPts val="77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245" dirty="0">
                <a:solidFill>
                  <a:srgbClr val="000000"/>
                </a:solidFill>
                <a:latin typeface="Times New Roman"/>
                <a:cs typeface="Times New Roman"/>
              </a:rPr>
              <a:t>Database can </a:t>
            </a:r>
            <a:r>
              <a:rPr lang="en-US" sz="28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800" spc="235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r>
              <a:rPr lang="en-US" sz="2800" spc="1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Add/delete/modify </a:t>
            </a:r>
            <a:r>
              <a:rPr lang="en-US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lang="en-US" spc="3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record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buClr>
                <a:srgbClr val="696363"/>
              </a:buClr>
              <a:buFont typeface="Wingdings"/>
              <a:buChar char=""/>
            </a:pPr>
            <a:endParaRPr lang="en-US" sz="35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marR="5080" indent="-474345">
              <a:lnSpc>
                <a:spcPct val="1201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150" dirty="0">
                <a:solidFill>
                  <a:srgbClr val="000000"/>
                </a:solidFill>
                <a:latin typeface="Times New Roman"/>
                <a:cs typeface="Times New Roman"/>
              </a:rPr>
              <a:t>Modification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8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800" spc="280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database </a:t>
            </a:r>
            <a:r>
              <a:rPr lang="en-US" sz="2800" spc="250" dirty="0">
                <a:solidFill>
                  <a:srgbClr val="000000"/>
                </a:solidFill>
                <a:latin typeface="Times New Roman"/>
                <a:cs typeface="Times New Roman"/>
              </a:rPr>
              <a:t>triggers  </a:t>
            </a:r>
            <a:r>
              <a:rPr lang="en-US" sz="2800" spc="190" dirty="0">
                <a:solidFill>
                  <a:srgbClr val="000000"/>
                </a:solidFill>
                <a:latin typeface="Times New Roman"/>
                <a:cs typeface="Times New Roman"/>
              </a:rPr>
              <a:t>replication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125" dirty="0">
                <a:solidFill>
                  <a:srgbClr val="000000"/>
                </a:solidFill>
                <a:latin typeface="Times New Roman"/>
                <a:cs typeface="Times New Roman"/>
              </a:rPr>
              <a:t>Only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670"/>
              </a:spcBef>
            </a:pPr>
            <a:r>
              <a:rPr lang="en-US" sz="1800" spc="620" dirty="0">
                <a:solidFill>
                  <a:srgbClr val="000000"/>
                </a:solidFill>
                <a:latin typeface="Wingdings"/>
                <a:cs typeface="Wingdings"/>
              </a:rPr>
              <a:t></a:t>
            </a:r>
            <a:r>
              <a:rPr lang="en-US" sz="2800" spc="620" dirty="0">
                <a:solidFill>
                  <a:srgbClr val="000000"/>
                </a:solidFill>
                <a:latin typeface="Times New Roman"/>
                <a:cs typeface="Times New Roman"/>
              </a:rPr>
              <a:t>Creates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800" spc="200" dirty="0">
                <a:solidFill>
                  <a:srgbClr val="000000"/>
                </a:solidFill>
                <a:latin typeface="Times New Roman"/>
                <a:cs typeface="Times New Roman"/>
              </a:rPr>
              <a:t>single </a:t>
            </a:r>
            <a:r>
              <a:rPr lang="en-US" sz="2800" spc="170" dirty="0">
                <a:solidFill>
                  <a:srgbClr val="000000"/>
                </a:solidFill>
                <a:latin typeface="Times New Roman"/>
                <a:cs typeface="Times New Roman"/>
              </a:rPr>
              <a:t>point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80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80" dirty="0">
                <a:solidFill>
                  <a:srgbClr val="000000"/>
                </a:solidFill>
                <a:latin typeface="Times New Roman"/>
                <a:cs typeface="Times New Roman"/>
              </a:rPr>
              <a:t>failure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21949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355600">
              <a:spcBef>
                <a:spcPts val="434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replicated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from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copied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160" dirty="0">
                <a:solidFill>
                  <a:srgbClr val="000000"/>
                </a:solidFill>
                <a:latin typeface="Times New Roman"/>
                <a:cs typeface="Times New Roman"/>
              </a:rPr>
              <a:t>multiple</a:t>
            </a:r>
            <a:r>
              <a:rPr lang="en-US" sz="2000" spc="3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slaves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Clients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query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Master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4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Any 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copies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at slave</a:t>
            </a:r>
            <a:r>
              <a:rPr lang="en-US" sz="2000" spc="4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315" dirty="0">
                <a:solidFill>
                  <a:srgbClr val="000000"/>
                </a:solidFill>
                <a:latin typeface="Times New Roman"/>
                <a:cs typeface="Times New Roman"/>
              </a:rPr>
              <a:t>servers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Clients </a:t>
            </a:r>
            <a:r>
              <a:rPr lang="en-US" sz="2000" spc="80" dirty="0">
                <a:solidFill>
                  <a:srgbClr val="000000"/>
                </a:solidFill>
                <a:latin typeface="Times New Roman"/>
                <a:cs typeface="Times New Roman"/>
              </a:rPr>
              <a:t>will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typically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query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local</a:t>
            </a:r>
            <a:r>
              <a:rPr lang="en-US" sz="2000" spc="5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protocols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spc="300" dirty="0">
                <a:solidFill>
                  <a:srgbClr val="000000"/>
                </a:solidFill>
                <a:latin typeface="Times New Roman"/>
                <a:cs typeface="Times New Roman"/>
              </a:rPr>
              <a:t>use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either </a:t>
            </a:r>
            <a:r>
              <a:rPr lang="en-US" sz="2000" spc="145" dirty="0">
                <a:solidFill>
                  <a:srgbClr val="000000"/>
                </a:solidFill>
                <a:latin typeface="Times New Roman"/>
                <a:cs typeface="Times New Roman"/>
              </a:rPr>
              <a:t>UDP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or</a:t>
            </a:r>
            <a:r>
              <a:rPr lang="en-US" sz="2000" spc="4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TCP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30" dirty="0">
                <a:solidFill>
                  <a:srgbClr val="000000"/>
                </a:solidFill>
                <a:latin typeface="Times New Roman"/>
                <a:cs typeface="Times New Roman"/>
              </a:rPr>
              <a:t>If </a:t>
            </a:r>
            <a:r>
              <a:rPr lang="en-US" sz="2000" spc="135" dirty="0">
                <a:solidFill>
                  <a:srgbClr val="000000"/>
                </a:solidFill>
                <a:latin typeface="Times New Roman"/>
                <a:cs typeface="Times New Roman"/>
              </a:rPr>
              <a:t>UDP,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protocol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handles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retransmission,  sequencing,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613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sz="3600" dirty="0"/>
              <a:t>Loose Coherency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184575"/>
          </a:xfrm>
        </p:spPr>
        <p:txBody>
          <a:bodyPr/>
          <a:lstStyle/>
          <a:p>
            <a:pPr marL="355600">
              <a:spcBef>
                <a:spcPts val="44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b="1" spc="320" dirty="0">
                <a:latin typeface="Times New Roman"/>
                <a:cs typeface="Times New Roman"/>
              </a:rPr>
              <a:t>The </a:t>
            </a:r>
            <a:r>
              <a:rPr lang="en-US" sz="2000" b="1" spc="270" dirty="0">
                <a:latin typeface="Times New Roman"/>
                <a:cs typeface="Times New Roman"/>
              </a:rPr>
              <a:t>database </a:t>
            </a:r>
            <a:r>
              <a:rPr lang="en-US" sz="2000" b="1" spc="195" dirty="0">
                <a:latin typeface="Times New Roman"/>
                <a:cs typeface="Times New Roman"/>
              </a:rPr>
              <a:t>is </a:t>
            </a:r>
            <a:r>
              <a:rPr lang="en-US" sz="2000" b="1" spc="235" dirty="0">
                <a:latin typeface="Times New Roman"/>
                <a:cs typeface="Times New Roman"/>
              </a:rPr>
              <a:t>always </a:t>
            </a:r>
            <a:r>
              <a:rPr lang="en-US" sz="2000" b="1" spc="185" dirty="0">
                <a:latin typeface="Times New Roman"/>
                <a:cs typeface="Times New Roman"/>
              </a:rPr>
              <a:t>internally</a:t>
            </a:r>
            <a:r>
              <a:rPr lang="en-US" sz="2000" b="1" spc="160" dirty="0">
                <a:latin typeface="Times New Roman"/>
                <a:cs typeface="Times New Roman"/>
              </a:rPr>
              <a:t> </a:t>
            </a:r>
            <a:r>
              <a:rPr lang="en-US" sz="2000" b="1" spc="245" dirty="0">
                <a:latin typeface="Times New Roman"/>
                <a:cs typeface="Times New Roman"/>
              </a:rPr>
              <a:t>consistent</a:t>
            </a:r>
            <a:endParaRPr lang="en-US" sz="2000" b="1" dirty="0">
              <a:latin typeface="Times New Roman"/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b="1" spc="225" dirty="0">
                <a:latin typeface="Times New Roman"/>
                <a:cs typeface="Times New Roman"/>
              </a:rPr>
              <a:t>Each </a:t>
            </a:r>
            <a:r>
              <a:rPr lang="en-US" sz="2000" b="1" spc="235" dirty="0">
                <a:latin typeface="Times New Roman"/>
                <a:cs typeface="Times New Roman"/>
              </a:rPr>
              <a:t>version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70" dirty="0">
                <a:latin typeface="Times New Roman"/>
                <a:cs typeface="Times New Roman"/>
              </a:rPr>
              <a:t>a </a:t>
            </a:r>
            <a:r>
              <a:rPr lang="en-US" sz="2000" b="1" spc="285" dirty="0">
                <a:latin typeface="Times New Roman"/>
                <a:cs typeface="Times New Roman"/>
              </a:rPr>
              <a:t>subset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65" dirty="0">
                <a:latin typeface="Times New Roman"/>
                <a:cs typeface="Times New Roman"/>
              </a:rPr>
              <a:t>database </a:t>
            </a:r>
            <a:r>
              <a:rPr lang="en-US" sz="2000" b="1" spc="195" dirty="0">
                <a:latin typeface="Times New Roman"/>
                <a:cs typeface="Times New Roman"/>
              </a:rPr>
              <a:t>(a </a:t>
            </a:r>
            <a:r>
              <a:rPr lang="en-US" sz="2000" b="1" spc="210" dirty="0">
                <a:latin typeface="Times New Roman"/>
                <a:cs typeface="Times New Roman"/>
              </a:rPr>
              <a:t>zone)  </a:t>
            </a:r>
            <a:r>
              <a:rPr lang="en-US" sz="2000" b="1" spc="275" dirty="0">
                <a:latin typeface="Times New Roman"/>
                <a:cs typeface="Times New Roman"/>
              </a:rPr>
              <a:t>has </a:t>
            </a:r>
            <a:r>
              <a:rPr lang="en-US" sz="2000" b="1" spc="270" dirty="0">
                <a:latin typeface="Times New Roman"/>
                <a:cs typeface="Times New Roman"/>
              </a:rPr>
              <a:t>a </a:t>
            </a:r>
            <a:r>
              <a:rPr lang="en-US" sz="2000" b="1" spc="225" dirty="0">
                <a:latin typeface="Times New Roman"/>
                <a:cs typeface="Times New Roman"/>
              </a:rPr>
              <a:t>serial</a:t>
            </a:r>
            <a:r>
              <a:rPr lang="en-US" sz="2000" b="1" spc="145" dirty="0">
                <a:latin typeface="Times New Roman"/>
                <a:cs typeface="Times New Roman"/>
              </a:rPr>
              <a:t> </a:t>
            </a:r>
            <a:r>
              <a:rPr lang="en-US" sz="2000" b="1" spc="235" dirty="0">
                <a:latin typeface="Times New Roman"/>
                <a:cs typeface="Times New Roman"/>
              </a:rPr>
              <a:t>number</a:t>
            </a:r>
            <a:endParaRPr lang="en-US" sz="2000" b="1" dirty="0">
              <a:latin typeface="Times New Roman"/>
              <a:cs typeface="Times New Roman"/>
            </a:endParaRP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b="1" spc="985" dirty="0">
                <a:solidFill>
                  <a:srgbClr val="696363"/>
                </a:solidFill>
                <a:latin typeface="Wingdings"/>
                <a:cs typeface="Wingdings"/>
              </a:rPr>
              <a:t></a:t>
            </a:r>
            <a:r>
              <a:rPr lang="en-US" sz="2000" b="1" spc="985" dirty="0">
                <a:latin typeface="Times New Roman"/>
                <a:cs typeface="Times New Roman"/>
              </a:rPr>
              <a:t>The </a:t>
            </a:r>
            <a:r>
              <a:rPr lang="en-US" sz="2000" b="1" spc="225" dirty="0">
                <a:latin typeface="Times New Roman"/>
                <a:cs typeface="Times New Roman"/>
              </a:rPr>
              <a:t>serial </a:t>
            </a:r>
            <a:r>
              <a:rPr lang="en-US" sz="2000" b="1" spc="235" dirty="0">
                <a:latin typeface="Times New Roman"/>
                <a:cs typeface="Times New Roman"/>
              </a:rPr>
              <a:t>number </a:t>
            </a:r>
            <a:r>
              <a:rPr lang="en-US" sz="2000" b="1" spc="190" dirty="0">
                <a:latin typeface="Times New Roman"/>
                <a:cs typeface="Times New Roman"/>
              </a:rPr>
              <a:t>is </a:t>
            </a:r>
            <a:r>
              <a:rPr lang="en-US" sz="2000" b="1" spc="240" dirty="0">
                <a:latin typeface="Times New Roman"/>
                <a:cs typeface="Times New Roman"/>
              </a:rPr>
              <a:t>incremented</a:t>
            </a:r>
            <a:r>
              <a:rPr lang="en-US" sz="2000" b="1" spc="-395" dirty="0">
                <a:latin typeface="Times New Roman"/>
                <a:cs typeface="Times New Roman"/>
              </a:rPr>
              <a:t> </a:t>
            </a:r>
            <a:r>
              <a:rPr lang="en-US" sz="2000" b="1" spc="210" dirty="0">
                <a:latin typeface="Times New Roman"/>
                <a:cs typeface="Times New Roman"/>
              </a:rPr>
              <a:t>on each database </a:t>
            </a:r>
            <a:r>
              <a:rPr lang="en-US" sz="2000" b="1" spc="210">
                <a:latin typeface="Times New Roman"/>
                <a:cs typeface="Times New Roman"/>
              </a:rPr>
              <a:t>change </a:t>
            </a: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b="1" spc="245">
                <a:latin typeface="Times New Roman"/>
                <a:cs typeface="Times New Roman"/>
              </a:rPr>
              <a:t>Changes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85" dirty="0">
                <a:latin typeface="Times New Roman"/>
                <a:cs typeface="Times New Roman"/>
              </a:rPr>
              <a:t>master </a:t>
            </a:r>
            <a:r>
              <a:rPr lang="en-US" sz="2000" b="1" spc="235" dirty="0">
                <a:latin typeface="Times New Roman"/>
                <a:cs typeface="Times New Roman"/>
              </a:rPr>
              <a:t>copy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65" dirty="0">
                <a:latin typeface="Times New Roman"/>
                <a:cs typeface="Times New Roman"/>
              </a:rPr>
              <a:t>database </a:t>
            </a:r>
            <a:r>
              <a:rPr lang="en-US" sz="2000" b="1" spc="310" dirty="0">
                <a:latin typeface="Times New Roman"/>
                <a:cs typeface="Times New Roman"/>
              </a:rPr>
              <a:t>are  </a:t>
            </a:r>
            <a:r>
              <a:rPr lang="en-US" sz="2000" b="1" spc="220" dirty="0">
                <a:latin typeface="Times New Roman"/>
                <a:cs typeface="Times New Roman"/>
              </a:rPr>
              <a:t>replicated according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145" dirty="0">
                <a:latin typeface="Times New Roman"/>
                <a:cs typeface="Times New Roman"/>
              </a:rPr>
              <a:t>timing </a:t>
            </a:r>
            <a:r>
              <a:rPr lang="en-US" sz="2000" b="1" spc="320" dirty="0">
                <a:latin typeface="Times New Roman"/>
                <a:cs typeface="Times New Roman"/>
              </a:rPr>
              <a:t>set </a:t>
            </a:r>
            <a:r>
              <a:rPr lang="en-US" sz="2000" b="1" spc="225" dirty="0">
                <a:latin typeface="Times New Roman"/>
                <a:cs typeface="Times New Roman"/>
              </a:rPr>
              <a:t>by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35" dirty="0">
                <a:latin typeface="Times New Roman"/>
                <a:cs typeface="Times New Roman"/>
              </a:rPr>
              <a:t>zone  </a:t>
            </a:r>
            <a:r>
              <a:rPr lang="en-US" sz="2000" b="1" spc="210" dirty="0">
                <a:latin typeface="Times New Roman"/>
                <a:cs typeface="Times New Roman"/>
              </a:rPr>
              <a:t>administrator</a:t>
            </a:r>
            <a:endParaRPr lang="en-US" sz="2000" b="1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b="1" dirty="0">
              <a:latin typeface="Times New Roman"/>
              <a:cs typeface="Times New Roman"/>
            </a:endParaRPr>
          </a:p>
          <a:p>
            <a:pPr marL="354965" marR="567055">
              <a:lnSpc>
                <a:spcPts val="302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b="1" spc="240" dirty="0">
                <a:latin typeface="Times New Roman"/>
                <a:cs typeface="Times New Roman"/>
              </a:rPr>
              <a:t>Cached data </a:t>
            </a:r>
            <a:r>
              <a:rPr lang="en-US" sz="2000" b="1" spc="265" dirty="0">
                <a:latin typeface="Times New Roman"/>
                <a:cs typeface="Times New Roman"/>
              </a:rPr>
              <a:t>expires </a:t>
            </a:r>
            <a:r>
              <a:rPr lang="en-US" sz="2000" b="1" spc="220" dirty="0">
                <a:latin typeface="Times New Roman"/>
                <a:cs typeface="Times New Roman"/>
              </a:rPr>
              <a:t>according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200" dirty="0">
                <a:latin typeface="Times New Roman"/>
                <a:cs typeface="Times New Roman"/>
              </a:rPr>
              <a:t>timeout </a:t>
            </a:r>
            <a:r>
              <a:rPr lang="en-US" sz="2000" b="1" spc="315" dirty="0">
                <a:latin typeface="Times New Roman"/>
                <a:cs typeface="Times New Roman"/>
              </a:rPr>
              <a:t>set </a:t>
            </a:r>
            <a:r>
              <a:rPr lang="en-US" sz="2000" b="1" spc="220" dirty="0">
                <a:latin typeface="Times New Roman"/>
                <a:cs typeface="Times New Roman"/>
              </a:rPr>
              <a:t>by  </a:t>
            </a:r>
            <a:r>
              <a:rPr lang="en-US" sz="2000" b="1" spc="235" dirty="0">
                <a:latin typeface="Times New Roman"/>
                <a:cs typeface="Times New Roman"/>
              </a:rPr>
              <a:t>zone</a:t>
            </a:r>
            <a:r>
              <a:rPr lang="en-US" sz="2000" b="1" spc="240" dirty="0">
                <a:latin typeface="Times New Roman"/>
                <a:cs typeface="Times New Roman"/>
              </a:rPr>
              <a:t> </a:t>
            </a:r>
            <a:r>
              <a:rPr lang="en-US" sz="2000" b="1" spc="215" dirty="0">
                <a:latin typeface="Times New Roman"/>
                <a:cs typeface="Times New Roman"/>
              </a:rPr>
              <a:t>administrator</a:t>
            </a:r>
            <a:endParaRPr lang="en-US" sz="2000" b="1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34225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pPr marL="0" indent="0" eaLnBrk="1" hangingPunct="1">
              <a:buNone/>
              <a:defRPr/>
            </a:pPr>
            <a:r>
              <a:rPr lang="en-GB" dirty="0"/>
              <a:t> </a:t>
            </a:r>
            <a:br>
              <a:rPr lang="en-GB" dirty="0"/>
            </a:br>
            <a:endParaRPr lang="en-GB" alt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20739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2200</TotalTime>
  <Words>861</Words>
  <Application>Microsoft Office PowerPoint</Application>
  <PresentationFormat>On-screen Show (4:3)</PresentationFormat>
  <Paragraphs>153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Carlito</vt:lpstr>
      <vt:lpstr>Myriad Pro</vt:lpstr>
      <vt:lpstr>Times New Roman</vt:lpstr>
      <vt:lpstr>Verdana</vt:lpstr>
      <vt:lpstr>Wingdings</vt:lpstr>
      <vt:lpstr>20140311PresentationUWTSDTemplate</vt:lpstr>
      <vt:lpstr>Module Code ACCC5023 </vt:lpstr>
      <vt:lpstr>Topic </vt:lpstr>
      <vt:lpstr>Importance of Naming</vt:lpstr>
      <vt:lpstr>Domain Name</vt:lpstr>
      <vt:lpstr>Structure of DNS</vt:lpstr>
      <vt:lpstr>Top level domains</vt:lpstr>
      <vt:lpstr>Types of Domains</vt:lpstr>
      <vt:lpstr>Country Domains</vt:lpstr>
      <vt:lpstr>Sub domains</vt:lpstr>
      <vt:lpstr>DNS</vt:lpstr>
      <vt:lpstr>DNS</vt:lpstr>
      <vt:lpstr>DNS</vt:lpstr>
      <vt:lpstr>DNS Example</vt:lpstr>
      <vt:lpstr>DNS Example</vt:lpstr>
      <vt:lpstr>Global Distribution</vt:lpstr>
      <vt:lpstr>Scalability</vt:lpstr>
      <vt:lpstr>Dynamicity</vt:lpstr>
      <vt:lpstr>Reliability</vt:lpstr>
      <vt:lpstr>Loose Coherency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148</cp:revision>
  <cp:lastPrinted>2018-07-09T15:27:01Z</cp:lastPrinted>
  <dcterms:created xsi:type="dcterms:W3CDTF">2002-10-07T19:43:58Z</dcterms:created>
  <dcterms:modified xsi:type="dcterms:W3CDTF">2021-02-10T08:53:25Z</dcterms:modified>
</cp:coreProperties>
</file>