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3.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 id="2147483681" r:id="rId5"/>
    <p:sldMasterId id="2147483688" r:id="rId6"/>
    <p:sldMasterId id="2147483691" r:id="rId7"/>
  </p:sldMasterIdLst>
  <p:notesMasterIdLst>
    <p:notesMasterId r:id="rId35"/>
  </p:notesMasterIdLst>
  <p:sldIdLst>
    <p:sldId id="432" r:id="rId8"/>
    <p:sldId id="453" r:id="rId9"/>
    <p:sldId id="439" r:id="rId10"/>
    <p:sldId id="449" r:id="rId11"/>
    <p:sldId id="459" r:id="rId12"/>
    <p:sldId id="450" r:id="rId13"/>
    <p:sldId id="458" r:id="rId14"/>
    <p:sldId id="460" r:id="rId15"/>
    <p:sldId id="457" r:id="rId16"/>
    <p:sldId id="464" r:id="rId17"/>
    <p:sldId id="465" r:id="rId18"/>
    <p:sldId id="461" r:id="rId19"/>
    <p:sldId id="466" r:id="rId20"/>
    <p:sldId id="463" r:id="rId21"/>
    <p:sldId id="467" r:id="rId22"/>
    <p:sldId id="468" r:id="rId23"/>
    <p:sldId id="454" r:id="rId24"/>
    <p:sldId id="470" r:id="rId25"/>
    <p:sldId id="475" r:id="rId26"/>
    <p:sldId id="455" r:id="rId27"/>
    <p:sldId id="469" r:id="rId28"/>
    <p:sldId id="471" r:id="rId29"/>
    <p:sldId id="472" r:id="rId30"/>
    <p:sldId id="440" r:id="rId31"/>
    <p:sldId id="473" r:id="rId32"/>
    <p:sldId id="441" r:id="rId33"/>
    <p:sldId id="474" r:id="rId34"/>
  </p:sldIdLst>
  <p:sldSz cx="9144000" cy="6858000" type="screen4x3"/>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206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860"/>
    <p:restoredTop sz="66776" autoAdjust="0"/>
  </p:normalViewPr>
  <p:slideViewPr>
    <p:cSldViewPr snapToGrid="0" snapToObjects="1">
      <p:cViewPr varScale="1">
        <p:scale>
          <a:sx n="74" d="100"/>
          <a:sy n="74" d="100"/>
        </p:scale>
        <p:origin x="2310" y="60"/>
      </p:cViewPr>
      <p:guideLst/>
    </p:cSldViewPr>
  </p:slideViewPr>
  <p:notesTextViewPr>
    <p:cViewPr>
      <p:scale>
        <a:sx n="1" d="1"/>
        <a:sy n="1" d="1"/>
      </p:scale>
      <p:origin x="0" y="0"/>
    </p:cViewPr>
  </p:notesTextViewPr>
  <p:notesViewPr>
    <p:cSldViewPr snapToGrid="0" snapToObjects="1">
      <p:cViewPr varScale="1">
        <p:scale>
          <a:sx n="84" d="100"/>
          <a:sy n="84" d="100"/>
        </p:scale>
        <p:origin x="3912"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tableStyles" Target="tableStyles.xml"/><Relationship Id="rId21" Type="http://schemas.openxmlformats.org/officeDocument/2006/relationships/slide" Target="slides/slide14.xml"/><Relationship Id="rId34" Type="http://schemas.openxmlformats.org/officeDocument/2006/relationships/slide" Target="slides/slide27.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presProps" Target="presProp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notesMaster" Target="notesMasters/notesMaster1.xml"/><Relationship Id="rId8" Type="http://schemas.openxmlformats.org/officeDocument/2006/relationships/slide" Target="slides/slide1.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Arial" panose="020B0604020202020204" pitchFamily="34" charset="0"/>
              </a:defRPr>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Arial" panose="020B0604020202020204" pitchFamily="34" charset="0"/>
              </a:defRPr>
            </a:lvl1pPr>
          </a:lstStyle>
          <a:p>
            <a:fld id="{256E285A-1626-4BB0-A458-3E5589E2C09B}" type="datetimeFigureOut">
              <a:rPr lang="en-US" smtClean="0"/>
              <a:pPr/>
              <a:t>6/12/2026</a:t>
            </a:fld>
            <a:endParaRPr lang="en-US"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Arial" panose="020B0604020202020204" pitchFamily="34" charset="0"/>
              </a:defRPr>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Arial" panose="020B0604020202020204" pitchFamily="34" charset="0"/>
              </a:defRPr>
            </a:lvl1pPr>
          </a:lstStyle>
          <a:p>
            <a:fld id="{B68C8073-CAD2-48BF-B8DB-FCAF7D6ED014}" type="slidenum">
              <a:rPr lang="en-US" smtClean="0"/>
              <a:pPr/>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spcBef>
        <a:spcPts val="60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mn-cs"/>
      </a:defRPr>
    </a:lvl1pPr>
    <a:lvl2pPr marL="457200" algn="l" defTabSz="914400" rtl="0" eaLnBrk="1" latinLnBrk="0" hangingPunct="1">
      <a:spcBef>
        <a:spcPts val="60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mn-cs"/>
      </a:defRPr>
    </a:lvl2pPr>
    <a:lvl3pPr marL="914400" algn="l" defTabSz="914400" rtl="0" eaLnBrk="1" latinLnBrk="0" hangingPunct="1">
      <a:spcBef>
        <a:spcPts val="60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mn-cs"/>
      </a:defRPr>
    </a:lvl3pPr>
    <a:lvl4pPr marL="1371600" algn="l" defTabSz="914400" rtl="0" eaLnBrk="1" latinLnBrk="0" hangingPunct="1">
      <a:spcBef>
        <a:spcPts val="60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mn-cs"/>
      </a:defRPr>
    </a:lvl4pPr>
    <a:lvl5pPr marL="1828800" algn="l" defTabSz="914400" rtl="0" eaLnBrk="1" latinLnBrk="0" hangingPunct="1">
      <a:spcBef>
        <a:spcPts val="60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digitalskills.uwtsd.ac.uk/resource/artificial-intelligence-for-students/"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pPr/>
              <a:t>1</a:t>
            </a:fld>
            <a:endParaRPr lang="en-US" dirty="0"/>
          </a:p>
        </p:txBody>
      </p:sp>
    </p:spTree>
    <p:extLst>
      <p:ext uri="{BB962C8B-B14F-4D97-AF65-F5344CB8AC3E}">
        <p14:creationId xmlns:p14="http://schemas.microsoft.com/office/powerpoint/2010/main" val="2496576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780608-6C1B-6D98-C936-5AFBBC767B65}"/>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47574ACD-AD39-1DCA-5778-CC5C679AA606}"/>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39C7E5B9-8EB6-D9E8-FF7D-1848CE5D166B}"/>
              </a:ext>
            </a:extLst>
          </p:cNvPr>
          <p:cNvSpPr>
            <a:spLocks noGrp="1"/>
          </p:cNvSpPr>
          <p:nvPr>
            <p:ph type="body" idx="1"/>
          </p:nvPr>
        </p:nvSpPr>
        <p:spPr>
          <a:noFill/>
        </p:spPr>
        <p:txBody>
          <a:bodyPr/>
          <a:lstStyle/>
          <a:p>
            <a:r>
              <a:rPr lang="cy-GB" altLang="en-US" sz="1800" b="1" dirty="0" err="1">
                <a:solidFill>
                  <a:srgbClr val="FF0000"/>
                </a:solidFill>
                <a:latin typeface="Arial" panose="020B0604020202020204" pitchFamily="34" charset="0"/>
              </a:rPr>
              <a:t>Use</a:t>
            </a:r>
            <a:r>
              <a:rPr lang="cy-GB" altLang="en-US" sz="1800" b="1" dirty="0">
                <a:solidFill>
                  <a:srgbClr val="FF0000"/>
                </a:solidFill>
                <a:latin typeface="Arial" panose="020B0604020202020204" pitchFamily="34" charset="0"/>
              </a:rPr>
              <a:t> </a:t>
            </a:r>
            <a:r>
              <a:rPr lang="cy-GB" altLang="en-US" sz="1800" b="1" dirty="0" err="1">
                <a:solidFill>
                  <a:srgbClr val="FF0000"/>
                </a:solidFill>
                <a:latin typeface="Arial" panose="020B0604020202020204" pitchFamily="34" charset="0"/>
              </a:rPr>
              <a:t>Guided</a:t>
            </a:r>
            <a:r>
              <a:rPr lang="cy-GB" altLang="en-US" sz="1800" b="1" dirty="0">
                <a:solidFill>
                  <a:srgbClr val="FF0000"/>
                </a:solidFill>
                <a:latin typeface="Arial" panose="020B0604020202020204" pitchFamily="34" charset="0"/>
              </a:rPr>
              <a:t> </a:t>
            </a:r>
            <a:r>
              <a:rPr lang="cy-GB" altLang="en-US" sz="1800" b="1" dirty="0" err="1">
                <a:solidFill>
                  <a:srgbClr val="FF0000"/>
                </a:solidFill>
                <a:latin typeface="Arial" panose="020B0604020202020204" pitchFamily="34" charset="0"/>
              </a:rPr>
              <a:t>study</a:t>
            </a:r>
            <a:r>
              <a:rPr lang="cy-GB" altLang="en-US" sz="1800" b="1" dirty="0">
                <a:solidFill>
                  <a:srgbClr val="FF0000"/>
                </a:solidFill>
                <a:latin typeface="Arial" panose="020B0604020202020204" pitchFamily="34" charset="0"/>
              </a:rPr>
              <a:t> </a:t>
            </a:r>
            <a:r>
              <a:rPr lang="cy-GB" altLang="en-US" sz="1800" b="1" dirty="0" err="1">
                <a:solidFill>
                  <a:srgbClr val="FF0000"/>
                </a:solidFill>
                <a:latin typeface="Arial" panose="020B0604020202020204" pitchFamily="34" charset="0"/>
              </a:rPr>
              <a:t>Sheet</a:t>
            </a:r>
            <a:r>
              <a:rPr lang="cy-GB" altLang="en-US" sz="1800" b="1" dirty="0">
                <a:solidFill>
                  <a:srgbClr val="FF0000"/>
                </a:solidFill>
                <a:latin typeface="Arial" panose="020B0604020202020204" pitchFamily="34" charset="0"/>
              </a:rPr>
              <a:t> to </a:t>
            </a:r>
            <a:r>
              <a:rPr lang="cy-GB" altLang="en-US" sz="1800" b="1" dirty="0" err="1">
                <a:solidFill>
                  <a:srgbClr val="FF0000"/>
                </a:solidFill>
                <a:latin typeface="Arial" panose="020B0604020202020204" pitchFamily="34" charset="0"/>
              </a:rPr>
              <a:t>direct</a:t>
            </a:r>
            <a:r>
              <a:rPr lang="cy-GB" altLang="en-US" sz="1800" b="1" dirty="0">
                <a:solidFill>
                  <a:srgbClr val="FF0000"/>
                </a:solidFill>
                <a:latin typeface="Arial" panose="020B0604020202020204" pitchFamily="34" charset="0"/>
              </a:rPr>
              <a:t> </a:t>
            </a:r>
            <a:r>
              <a:rPr lang="cy-GB" altLang="en-US" sz="1800" b="1" dirty="0" err="1">
                <a:solidFill>
                  <a:srgbClr val="FF0000"/>
                </a:solidFill>
                <a:latin typeface="Arial" panose="020B0604020202020204" pitchFamily="34" charset="0"/>
              </a:rPr>
              <a:t>students</a:t>
            </a:r>
            <a:r>
              <a:rPr lang="cy-GB" altLang="en-US" sz="1800" b="1" dirty="0">
                <a:solidFill>
                  <a:srgbClr val="FF0000"/>
                </a:solidFill>
                <a:latin typeface="Arial" panose="020B0604020202020204" pitchFamily="34" charset="0"/>
              </a:rPr>
              <a:t> to </a:t>
            </a:r>
            <a:r>
              <a:rPr lang="cy-GB" altLang="en-US" sz="1800" b="1" dirty="0" err="1">
                <a:solidFill>
                  <a:srgbClr val="FF0000"/>
                </a:solidFill>
                <a:latin typeface="Arial" panose="020B0604020202020204" pitchFamily="34" charset="0"/>
              </a:rPr>
              <a:t>complete</a:t>
            </a:r>
            <a:r>
              <a:rPr lang="cy-GB" altLang="en-US" sz="1800" b="1" dirty="0">
                <a:solidFill>
                  <a:srgbClr val="FF0000"/>
                </a:solidFill>
                <a:latin typeface="Arial" panose="020B0604020202020204" pitchFamily="34" charset="0"/>
              </a:rPr>
              <a:t> the </a:t>
            </a:r>
            <a:r>
              <a:rPr lang="cy-GB" altLang="en-US" sz="1800" b="1" dirty="0" err="1">
                <a:solidFill>
                  <a:srgbClr val="FF0000"/>
                </a:solidFill>
                <a:latin typeface="Arial" panose="020B0604020202020204" pitchFamily="34" charset="0"/>
              </a:rPr>
              <a:t>LinkedIn</a:t>
            </a:r>
            <a:r>
              <a:rPr lang="cy-GB" altLang="en-US" sz="1800" b="1" dirty="0">
                <a:solidFill>
                  <a:srgbClr val="FF0000"/>
                </a:solidFill>
                <a:latin typeface="Arial" panose="020B0604020202020204" pitchFamily="34" charset="0"/>
              </a:rPr>
              <a:t> </a:t>
            </a:r>
            <a:r>
              <a:rPr lang="cy-GB" altLang="en-US" sz="1800" b="1" dirty="0" err="1">
                <a:solidFill>
                  <a:srgbClr val="FF0000"/>
                </a:solidFill>
                <a:latin typeface="Arial" panose="020B0604020202020204" pitchFamily="34" charset="0"/>
              </a:rPr>
              <a:t>Learning</a:t>
            </a:r>
            <a:r>
              <a:rPr lang="cy-GB" altLang="en-US" sz="1800" b="1" dirty="0">
                <a:solidFill>
                  <a:srgbClr val="FF0000"/>
                </a:solidFill>
                <a:latin typeface="Arial" panose="020B0604020202020204" pitchFamily="34" charset="0"/>
              </a:rPr>
              <a:t> </a:t>
            </a:r>
            <a:r>
              <a:rPr lang="cy-GB" altLang="en-US" sz="1800" b="1" dirty="0" err="1">
                <a:solidFill>
                  <a:srgbClr val="FF0000"/>
                </a:solidFill>
                <a:latin typeface="Arial" panose="020B0604020202020204" pitchFamily="34" charset="0"/>
              </a:rPr>
              <a:t>session</a:t>
            </a:r>
            <a:r>
              <a:rPr lang="cy-GB" altLang="en-US" sz="1800" b="1" dirty="0">
                <a:solidFill>
                  <a:srgbClr val="FF0000"/>
                </a:solidFill>
                <a:latin typeface="Arial" panose="020B0604020202020204" pitchFamily="34" charset="0"/>
              </a:rPr>
              <a:t> </a:t>
            </a:r>
            <a:r>
              <a:rPr lang="cy-GB" altLang="en-US" sz="1800" b="1" dirty="0" err="1">
                <a:solidFill>
                  <a:srgbClr val="FF0000"/>
                </a:solidFill>
                <a:latin typeface="Arial" panose="020B0604020202020204" pitchFamily="34" charset="0"/>
              </a:rPr>
              <a:t>Artificial</a:t>
            </a:r>
            <a:r>
              <a:rPr lang="cy-GB" altLang="en-US" sz="1800" b="1" dirty="0">
                <a:solidFill>
                  <a:srgbClr val="FF0000"/>
                </a:solidFill>
                <a:latin typeface="Arial" panose="020B0604020202020204" pitchFamily="34" charset="0"/>
              </a:rPr>
              <a:t> </a:t>
            </a:r>
            <a:r>
              <a:rPr lang="cy-GB" altLang="en-US" sz="1800" b="1" dirty="0" err="1">
                <a:solidFill>
                  <a:srgbClr val="FF0000"/>
                </a:solidFill>
                <a:latin typeface="Arial" panose="020B0604020202020204" pitchFamily="34" charset="0"/>
              </a:rPr>
              <a:t>Intelligence</a:t>
            </a:r>
            <a:r>
              <a:rPr lang="cy-GB" altLang="en-US" sz="1800" b="1" dirty="0">
                <a:solidFill>
                  <a:srgbClr val="FF0000"/>
                </a:solidFill>
                <a:latin typeface="Arial" panose="020B0604020202020204" pitchFamily="34" charset="0"/>
              </a:rPr>
              <a:t> </a:t>
            </a:r>
            <a:r>
              <a:rPr lang="cy-GB" altLang="en-US" sz="1800" b="1" dirty="0" err="1">
                <a:solidFill>
                  <a:srgbClr val="FF0000"/>
                </a:solidFill>
                <a:latin typeface="Arial" panose="020B0604020202020204" pitchFamily="34" charset="0"/>
              </a:rPr>
              <a:t>for</a:t>
            </a:r>
            <a:r>
              <a:rPr lang="cy-GB" altLang="en-US" sz="1800" b="1" dirty="0">
                <a:solidFill>
                  <a:srgbClr val="FF0000"/>
                </a:solidFill>
                <a:latin typeface="Arial" panose="020B0604020202020204" pitchFamily="34" charset="0"/>
              </a:rPr>
              <a:t> </a:t>
            </a:r>
            <a:r>
              <a:rPr lang="cy-GB" altLang="en-US" sz="1800" b="1" dirty="0" err="1">
                <a:solidFill>
                  <a:srgbClr val="FF0000"/>
                </a:solidFill>
                <a:latin typeface="Arial" panose="020B0604020202020204" pitchFamily="34" charset="0"/>
              </a:rPr>
              <a:t>Students</a:t>
            </a:r>
            <a:r>
              <a:rPr lang="cy-GB" altLang="en-US" sz="1800" b="1" dirty="0">
                <a:solidFill>
                  <a:srgbClr val="FF0000"/>
                </a:solidFill>
                <a:latin typeface="Arial" panose="020B0604020202020204" pitchFamily="34" charset="0"/>
              </a:rPr>
              <a:t> </a:t>
            </a:r>
            <a:r>
              <a:rPr lang="cy-GB" altLang="en-US" sz="1800" b="1" dirty="0" err="1">
                <a:solidFill>
                  <a:srgbClr val="FF0000"/>
                </a:solidFill>
                <a:latin typeface="Arial" panose="020B0604020202020204" pitchFamily="34" charset="0"/>
              </a:rPr>
              <a:t>accessed</a:t>
            </a:r>
            <a:r>
              <a:rPr lang="cy-GB" altLang="en-US" sz="1800" b="1" dirty="0">
                <a:solidFill>
                  <a:srgbClr val="FF0000"/>
                </a:solidFill>
                <a:latin typeface="Arial" panose="020B0604020202020204" pitchFamily="34" charset="0"/>
              </a:rPr>
              <a:t> </a:t>
            </a:r>
            <a:r>
              <a:rPr lang="cy-GB" altLang="en-US" sz="1800" b="1" dirty="0" err="1">
                <a:solidFill>
                  <a:srgbClr val="FF0000"/>
                </a:solidFill>
                <a:latin typeface="Arial" panose="020B0604020202020204" pitchFamily="34" charset="0"/>
              </a:rPr>
              <a:t>via</a:t>
            </a:r>
            <a:r>
              <a:rPr lang="cy-GB" altLang="en-US" sz="1800" b="1" dirty="0">
                <a:solidFill>
                  <a:srgbClr val="FF0000"/>
                </a:solidFill>
                <a:latin typeface="Arial" panose="020B0604020202020204" pitchFamily="34" charset="0"/>
              </a:rPr>
              <a:t> the </a:t>
            </a:r>
            <a:r>
              <a:rPr lang="cy-GB" altLang="en-US" sz="1800" b="1" dirty="0">
                <a:solidFill>
                  <a:srgbClr val="FF0000"/>
                </a:solidFill>
                <a:latin typeface="Arial" panose="020B0604020202020204" pitchFamily="34" charset="0"/>
                <a:hlinkClick r:id="rId3"/>
              </a:rPr>
              <a:t>UWTSD </a:t>
            </a:r>
            <a:r>
              <a:rPr lang="cy-GB" altLang="en-US" sz="1800" b="1" dirty="0" err="1">
                <a:solidFill>
                  <a:srgbClr val="FF0000"/>
                </a:solidFill>
                <a:latin typeface="Arial" panose="020B0604020202020204" pitchFamily="34" charset="0"/>
                <a:hlinkClick r:id="rId3"/>
              </a:rPr>
              <a:t>Digiskills</a:t>
            </a:r>
            <a:r>
              <a:rPr lang="cy-GB" altLang="en-US" sz="1800" b="1" dirty="0">
                <a:solidFill>
                  <a:srgbClr val="FF0000"/>
                </a:solidFill>
                <a:latin typeface="Arial" panose="020B0604020202020204" pitchFamily="34" charset="0"/>
                <a:hlinkClick r:id="rId3"/>
              </a:rPr>
              <a:t> </a:t>
            </a:r>
            <a:r>
              <a:rPr lang="cy-GB" altLang="en-US" sz="1800" b="1" dirty="0" err="1">
                <a:solidFill>
                  <a:srgbClr val="FF0000"/>
                </a:solidFill>
                <a:latin typeface="Arial" panose="020B0604020202020204" pitchFamily="34" charset="0"/>
                <a:hlinkClick r:id="rId3"/>
              </a:rPr>
              <a:t>page</a:t>
            </a:r>
            <a:r>
              <a:rPr lang="cy-GB" altLang="en-US" sz="1800" b="1" dirty="0">
                <a:solidFill>
                  <a:srgbClr val="FF0000"/>
                </a:solidFill>
                <a:latin typeface="Arial" panose="020B0604020202020204" pitchFamily="34" charset="0"/>
                <a:hlinkClick r:id="rId3"/>
              </a:rPr>
              <a:t>.</a:t>
            </a:r>
            <a:endParaRPr lang="cy-GB" altLang="en-US" sz="1800" b="1" dirty="0">
              <a:solidFill>
                <a:srgbClr val="FF0000"/>
              </a:solidFill>
              <a:latin typeface="Arial" panose="020B0604020202020204" pitchFamily="34" charset="0"/>
            </a:endParaRPr>
          </a:p>
          <a:p>
            <a:pPr marL="0" marR="0" lvl="0" indent="0" algn="l" defTabSz="914400" rtl="0" eaLnBrk="1" fontAlgn="auto" latinLnBrk="0" hangingPunct="1">
              <a:lnSpc>
                <a:spcPct val="100000"/>
              </a:lnSpc>
              <a:spcBef>
                <a:spcPts val="600"/>
              </a:spcBef>
              <a:spcAft>
                <a:spcPts val="600"/>
              </a:spcAft>
              <a:buClrTx/>
              <a:buSzTx/>
              <a:buFont typeface="Arial" panose="020B0604020202020204" pitchFamily="34" charset="0"/>
              <a:buChar char="•"/>
              <a:tabLst/>
              <a:defRPr/>
            </a:pPr>
            <a:r>
              <a:rPr lang="cy-GB" altLang="en-US" sz="1800" b="1" dirty="0"/>
              <a:t>As </a:t>
            </a:r>
            <a:r>
              <a:rPr lang="cy-GB" altLang="en-US" sz="1800" b="1" dirty="0" err="1"/>
              <a:t>there</a:t>
            </a:r>
            <a:r>
              <a:rPr lang="cy-GB" altLang="en-US" sz="1800" b="1" dirty="0"/>
              <a:t> is a 1 ½ </a:t>
            </a:r>
            <a:r>
              <a:rPr lang="cy-GB" altLang="en-US" sz="1800" b="1" dirty="0" err="1"/>
              <a:t>hour</a:t>
            </a:r>
            <a:r>
              <a:rPr lang="cy-GB" altLang="en-US" sz="1800" b="1" dirty="0"/>
              <a:t> </a:t>
            </a:r>
            <a:r>
              <a:rPr lang="cy-GB" altLang="en-US" sz="1800" b="1" dirty="0" err="1"/>
              <a:t>asynchronous</a:t>
            </a:r>
            <a:r>
              <a:rPr lang="cy-GB" altLang="en-US" sz="1800" b="1" dirty="0"/>
              <a:t> </a:t>
            </a:r>
            <a:r>
              <a:rPr lang="cy-GB" altLang="en-US" sz="1800" b="1" dirty="0" err="1"/>
              <a:t>session</a:t>
            </a:r>
            <a:r>
              <a:rPr lang="cy-GB" altLang="en-US" sz="1800" b="1" dirty="0"/>
              <a:t> </a:t>
            </a:r>
            <a:r>
              <a:rPr lang="cy-GB" altLang="en-US" sz="1800" b="1" dirty="0" err="1"/>
              <a:t>provided</a:t>
            </a:r>
            <a:r>
              <a:rPr lang="cy-GB" altLang="en-US" sz="1800" b="1" dirty="0"/>
              <a:t> by the </a:t>
            </a:r>
            <a:r>
              <a:rPr lang="cy-GB" altLang="en-US" sz="1800" b="1" dirty="0" err="1"/>
              <a:t>University</a:t>
            </a:r>
            <a:r>
              <a:rPr lang="cy-GB" altLang="en-US" sz="1800" b="1" dirty="0"/>
              <a:t>/</a:t>
            </a:r>
            <a:r>
              <a:rPr lang="cy-GB" altLang="en-US" sz="1800" b="1" dirty="0" err="1"/>
              <a:t>LinkedIn</a:t>
            </a:r>
            <a:r>
              <a:rPr lang="cy-GB" altLang="en-US" sz="1800" b="1" dirty="0"/>
              <a:t> </a:t>
            </a:r>
            <a:r>
              <a:rPr lang="cy-GB" altLang="en-US" sz="1800" b="1" dirty="0" err="1"/>
              <a:t>Learning</a:t>
            </a:r>
            <a:r>
              <a:rPr lang="cy-GB" altLang="en-US" sz="1800" b="1" dirty="0"/>
              <a:t> </a:t>
            </a:r>
            <a:r>
              <a:rPr lang="cy-GB" altLang="en-US" sz="1800" b="1" dirty="0" err="1"/>
              <a:t>and</a:t>
            </a:r>
            <a:r>
              <a:rPr lang="cy-GB" altLang="en-US" sz="1800" b="1" dirty="0">
                <a:latin typeface="Arial" panose="020B0604020202020204" pitchFamily="34" charset="0"/>
              </a:rPr>
              <a:t> a post-</a:t>
            </a:r>
            <a:r>
              <a:rPr lang="cy-GB" altLang="en-US" sz="1800" b="1" dirty="0" err="1">
                <a:latin typeface="Arial" panose="020B0604020202020204" pitchFamily="34" charset="0"/>
              </a:rPr>
              <a:t>session</a:t>
            </a:r>
            <a:r>
              <a:rPr lang="cy-GB" altLang="en-US" sz="1800" b="1" dirty="0">
                <a:latin typeface="Arial" panose="020B0604020202020204" pitchFamily="34" charset="0"/>
              </a:rPr>
              <a:t> </a:t>
            </a:r>
            <a:r>
              <a:rPr lang="cy-GB" altLang="en-US" sz="1800" b="1" dirty="0" err="1">
                <a:latin typeface="Arial" panose="020B0604020202020204" pitchFamily="34" charset="0"/>
              </a:rPr>
              <a:t>Moodle</a:t>
            </a:r>
            <a:r>
              <a:rPr lang="cy-GB" altLang="en-US" sz="1800" b="1" dirty="0">
                <a:latin typeface="Arial" panose="020B0604020202020204" pitchFamily="34" charset="0"/>
              </a:rPr>
              <a:t> </a:t>
            </a:r>
            <a:r>
              <a:rPr lang="cy-GB" altLang="en-US" sz="1800" b="1" dirty="0" err="1">
                <a:latin typeface="Arial" panose="020B0604020202020204" pitchFamily="34" charset="0"/>
              </a:rPr>
              <a:t>course</a:t>
            </a:r>
            <a:r>
              <a:rPr lang="cy-GB" altLang="en-US" sz="1800" b="1" dirty="0">
                <a:latin typeface="Arial" panose="020B0604020202020204" pitchFamily="34" charset="0"/>
              </a:rPr>
              <a:t> to </a:t>
            </a:r>
            <a:r>
              <a:rPr lang="cy-GB" altLang="en-US" sz="1800" b="1" dirty="0" err="1">
                <a:latin typeface="Arial" panose="020B0604020202020204" pitchFamily="34" charset="0"/>
              </a:rPr>
              <a:t>complete</a:t>
            </a:r>
            <a:endParaRPr lang="cy-GB" altLang="en-US" sz="1800" b="1" dirty="0">
              <a:latin typeface="Arial" panose="020B0604020202020204" pitchFamily="34" charset="0"/>
            </a:endParaRPr>
          </a:p>
          <a:p>
            <a:r>
              <a:rPr lang="cy-GB" altLang="en-US" sz="1800" b="1" dirty="0" err="1"/>
              <a:t>this</a:t>
            </a:r>
            <a:r>
              <a:rPr lang="cy-GB" altLang="en-US" sz="1800" b="1" dirty="0"/>
              <a:t> </a:t>
            </a:r>
            <a:r>
              <a:rPr lang="cy-GB" altLang="en-US" sz="1800" b="1" dirty="0" err="1"/>
              <a:t>session</a:t>
            </a:r>
            <a:r>
              <a:rPr lang="cy-GB" altLang="en-US" sz="1800" b="1" dirty="0"/>
              <a:t> is ‘</a:t>
            </a:r>
            <a:r>
              <a:rPr lang="cy-GB" altLang="en-US" sz="1800" b="1" dirty="0" err="1"/>
              <a:t>light</a:t>
            </a:r>
            <a:r>
              <a:rPr lang="cy-GB" altLang="en-US" sz="1800" b="1" dirty="0"/>
              <a:t>’ </a:t>
            </a:r>
            <a:r>
              <a:rPr lang="cy-GB" altLang="en-US" sz="1800" b="1" dirty="0" err="1"/>
              <a:t>touch</a:t>
            </a:r>
            <a:r>
              <a:rPr lang="cy-GB" altLang="en-US" sz="1800" b="1" dirty="0"/>
              <a:t>’ </a:t>
            </a:r>
            <a:r>
              <a:rPr lang="cy-GB" altLang="en-US" sz="1800" b="1" dirty="0" err="1"/>
              <a:t>in</a:t>
            </a:r>
            <a:r>
              <a:rPr lang="cy-GB" altLang="en-US" sz="1800" b="1" dirty="0"/>
              <a:t> </a:t>
            </a:r>
            <a:r>
              <a:rPr lang="cy-GB" altLang="en-US" sz="1800" b="1" dirty="0" err="1"/>
              <a:t>terms</a:t>
            </a:r>
            <a:r>
              <a:rPr lang="cy-GB" altLang="en-US" sz="1800" b="1" dirty="0"/>
              <a:t> of </a:t>
            </a:r>
            <a:r>
              <a:rPr lang="cy-GB" altLang="en-US" sz="1800" b="1" dirty="0" err="1"/>
              <a:t>direct</a:t>
            </a:r>
            <a:r>
              <a:rPr lang="cy-GB" altLang="en-US" sz="1800" b="1" dirty="0"/>
              <a:t> </a:t>
            </a:r>
            <a:r>
              <a:rPr lang="cy-GB" altLang="en-US" sz="1800" b="1" dirty="0" err="1"/>
              <a:t>teaching</a:t>
            </a:r>
            <a:r>
              <a:rPr lang="cy-GB" altLang="en-US" sz="1800" b="1" dirty="0"/>
              <a:t> </a:t>
            </a:r>
            <a:r>
              <a:rPr lang="cy-GB" altLang="en-US" sz="1800" b="1" dirty="0" err="1"/>
              <a:t>and</a:t>
            </a:r>
            <a:r>
              <a:rPr lang="cy-GB" altLang="en-US" sz="1800" b="1" dirty="0"/>
              <a:t> </a:t>
            </a:r>
            <a:r>
              <a:rPr lang="cy-GB" altLang="en-US" sz="1800" b="1" dirty="0" err="1"/>
              <a:t>learning</a:t>
            </a:r>
            <a:r>
              <a:rPr lang="cy-GB" altLang="en-US" sz="1800" b="1" dirty="0"/>
              <a:t>.</a:t>
            </a:r>
          </a:p>
          <a:p>
            <a:r>
              <a:rPr lang="cy-GB" altLang="en-US" sz="1800" b="1" dirty="0" err="1">
                <a:latin typeface="Arial" panose="020B0604020202020204" pitchFamily="34" charset="0"/>
              </a:rPr>
              <a:t>Students</a:t>
            </a:r>
            <a:r>
              <a:rPr lang="cy-GB" altLang="en-US" sz="1800" b="1" dirty="0">
                <a:latin typeface="Arial" panose="020B0604020202020204" pitchFamily="34" charset="0"/>
              </a:rPr>
              <a:t> </a:t>
            </a:r>
            <a:r>
              <a:rPr lang="cy-GB" altLang="en-US" sz="1800" b="1" dirty="0" err="1">
                <a:latin typeface="Arial" panose="020B0604020202020204" pitchFamily="34" charset="0"/>
              </a:rPr>
              <a:t>will</a:t>
            </a:r>
            <a:r>
              <a:rPr lang="cy-GB" altLang="en-US" sz="1800" b="1" dirty="0">
                <a:latin typeface="Arial" panose="020B0604020202020204" pitchFamily="34" charset="0"/>
              </a:rPr>
              <a:t> </a:t>
            </a:r>
            <a:r>
              <a:rPr lang="cy-GB" altLang="en-US" sz="1800" b="1" dirty="0" err="1">
                <a:latin typeface="Arial" panose="020B0604020202020204" pitchFamily="34" charset="0"/>
              </a:rPr>
              <a:t>need</a:t>
            </a:r>
            <a:r>
              <a:rPr lang="cy-GB" altLang="en-US" sz="1800" b="1" dirty="0">
                <a:latin typeface="Arial" panose="020B0604020202020204" pitchFamily="34" charset="0"/>
              </a:rPr>
              <a:t> to </a:t>
            </a:r>
            <a:r>
              <a:rPr lang="cy-GB" altLang="en-US" sz="1800" b="1" dirty="0" err="1">
                <a:latin typeface="Arial" panose="020B0604020202020204" pitchFamily="34" charset="0"/>
              </a:rPr>
              <a:t>keep</a:t>
            </a:r>
            <a:r>
              <a:rPr lang="cy-GB" altLang="en-US" sz="1800" b="1" dirty="0">
                <a:latin typeface="Arial" panose="020B0604020202020204" pitchFamily="34" charset="0"/>
              </a:rPr>
              <a:t> a record of </a:t>
            </a:r>
            <a:r>
              <a:rPr lang="cy-GB" altLang="en-US" sz="1800" b="1" dirty="0" err="1">
                <a:latin typeface="Arial" panose="020B0604020202020204" pitchFamily="34" charset="0"/>
              </a:rPr>
              <a:t>completion</a:t>
            </a:r>
            <a:r>
              <a:rPr lang="cy-GB" altLang="en-US" sz="1800" b="1" dirty="0">
                <a:latin typeface="Arial" panose="020B0604020202020204" pitchFamily="34" charset="0"/>
              </a:rPr>
              <a:t> of </a:t>
            </a:r>
            <a:r>
              <a:rPr lang="cy-GB" altLang="en-US" sz="1800" b="1" dirty="0" err="1">
                <a:latin typeface="Arial" panose="020B0604020202020204" pitchFamily="34" charset="0"/>
              </a:rPr>
              <a:t>session</a:t>
            </a:r>
            <a:r>
              <a:rPr lang="cy-GB" altLang="en-US" sz="1800" b="1" dirty="0">
                <a:latin typeface="Arial" panose="020B0604020202020204" pitchFamily="34" charset="0"/>
              </a:rPr>
              <a:t> to </a:t>
            </a:r>
            <a:r>
              <a:rPr lang="cy-GB" altLang="en-US" sz="1800" b="1" dirty="0" err="1">
                <a:latin typeface="Arial" panose="020B0604020202020204" pitchFamily="34" charset="0"/>
              </a:rPr>
              <a:t>tansfer</a:t>
            </a:r>
            <a:r>
              <a:rPr lang="cy-GB" altLang="en-US" sz="1800" b="1" dirty="0">
                <a:latin typeface="Arial" panose="020B0604020202020204" pitchFamily="34" charset="0"/>
              </a:rPr>
              <a:t> to </a:t>
            </a:r>
            <a:r>
              <a:rPr lang="cy-GB" altLang="en-US" sz="1800" b="1" dirty="0" err="1">
                <a:latin typeface="Arial" panose="020B0604020202020204" pitchFamily="34" charset="0"/>
              </a:rPr>
              <a:t>their</a:t>
            </a:r>
            <a:r>
              <a:rPr lang="cy-GB" altLang="en-US" sz="1800" b="1" dirty="0">
                <a:latin typeface="Arial" panose="020B0604020202020204" pitchFamily="34" charset="0"/>
              </a:rPr>
              <a:t> PDP </a:t>
            </a:r>
            <a:r>
              <a:rPr lang="cy-GB" altLang="en-US" sz="1800" b="1" dirty="0" err="1">
                <a:latin typeface="Arial" panose="020B0604020202020204" pitchFamily="34" charset="0"/>
              </a:rPr>
              <a:t>template</a:t>
            </a:r>
            <a:r>
              <a:rPr lang="cy-GB" altLang="en-US" sz="1800" b="1" dirty="0">
                <a:latin typeface="Arial" panose="020B0604020202020204" pitchFamily="34" charset="0"/>
              </a:rPr>
              <a:t> </a:t>
            </a:r>
            <a:r>
              <a:rPr lang="cy-GB" altLang="en-US" sz="1800" b="1" dirty="0" err="1">
                <a:latin typeface="Arial" panose="020B0604020202020204" pitchFamily="34" charset="0"/>
              </a:rPr>
              <a:t>in</a:t>
            </a:r>
            <a:r>
              <a:rPr lang="cy-GB" altLang="en-US" sz="1800" b="1" dirty="0">
                <a:latin typeface="Arial" panose="020B0604020202020204" pitchFamily="34" charset="0"/>
              </a:rPr>
              <a:t> a </a:t>
            </a:r>
            <a:r>
              <a:rPr lang="cy-GB" altLang="en-US" sz="1800" b="1" dirty="0" err="1">
                <a:latin typeface="Arial" panose="020B0604020202020204" pitchFamily="34" charset="0"/>
              </a:rPr>
              <a:t>later</a:t>
            </a:r>
            <a:r>
              <a:rPr lang="cy-GB" altLang="en-US" sz="1800" b="1" dirty="0">
                <a:latin typeface="Arial" panose="020B0604020202020204" pitchFamily="34" charset="0"/>
              </a:rPr>
              <a:t> </a:t>
            </a:r>
            <a:r>
              <a:rPr lang="cy-GB" altLang="en-US" sz="1800" b="1" dirty="0" err="1">
                <a:latin typeface="Arial" panose="020B0604020202020204" pitchFamily="34" charset="0"/>
              </a:rPr>
              <a:t>Theme</a:t>
            </a:r>
            <a:endParaRPr lang="cy-GB" altLang="en-US" b="1" dirty="0">
              <a:solidFill>
                <a:srgbClr val="FF0000"/>
              </a:solidFill>
              <a:latin typeface="Arial" panose="020B0604020202020204" pitchFamily="34" charset="0"/>
            </a:endParaRPr>
          </a:p>
        </p:txBody>
      </p:sp>
      <p:sp>
        <p:nvSpPr>
          <p:cNvPr id="29700" name="Slide Number Placeholder 3">
            <a:extLst>
              <a:ext uri="{FF2B5EF4-FFF2-40B4-BE49-F238E27FC236}">
                <a16:creationId xmlns:a16="http://schemas.microsoft.com/office/drawing/2014/main" id="{CE03DD7A-F242-2768-521A-70564BA928A6}"/>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a:t>
            </a:fld>
            <a:endParaRPr lang="en-GB" altLang="en-US" dirty="0">
              <a:solidFill>
                <a:srgbClr val="000000"/>
              </a:solidFill>
            </a:endParaRPr>
          </a:p>
        </p:txBody>
      </p:sp>
    </p:spTree>
    <p:extLst>
      <p:ext uri="{BB962C8B-B14F-4D97-AF65-F5344CB8AC3E}">
        <p14:creationId xmlns:p14="http://schemas.microsoft.com/office/powerpoint/2010/main" val="1822572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ECF677-0700-C258-D925-E1C6BFC1EEE0}"/>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BC8B429A-4129-502C-451D-34BBA81686DA}"/>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C9E5708C-88E9-A15D-F568-A975D31B23A3}"/>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03A56ADD-8657-026C-0493-16D8C4629C7C}"/>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a:t>
            </a:fld>
            <a:endParaRPr lang="en-GB" altLang="en-US" dirty="0">
              <a:solidFill>
                <a:srgbClr val="000000"/>
              </a:solidFill>
            </a:endParaRPr>
          </a:p>
        </p:txBody>
      </p:sp>
    </p:spTree>
    <p:extLst>
      <p:ext uri="{BB962C8B-B14F-4D97-AF65-F5344CB8AC3E}">
        <p14:creationId xmlns:p14="http://schemas.microsoft.com/office/powerpoint/2010/main" val="18006906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2C3634-2F3A-7C79-4147-BA620D0179E0}"/>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9C949B21-CADA-8195-0B88-8C48B08B6E53}"/>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FFE7B129-E011-A854-D6CA-AC0E7681C787}"/>
              </a:ext>
            </a:extLst>
          </p:cNvPr>
          <p:cNvSpPr>
            <a:spLocks noGrp="1"/>
          </p:cNvSpPr>
          <p:nvPr>
            <p:ph type="body" idx="1"/>
          </p:nvPr>
        </p:nvSpPr>
        <p:spPr>
          <a:noFill/>
        </p:spPr>
        <p:txBody>
          <a:bodyPr/>
          <a:lstStyle/>
          <a:p>
            <a:r>
              <a:rPr lang="cy-GB" altLang="en-US" dirty="0" err="1">
                <a:latin typeface="Arial" panose="020B0604020202020204" pitchFamily="34" charset="0"/>
              </a:rPr>
              <a:t>Lead</a:t>
            </a:r>
            <a:r>
              <a:rPr lang="cy-GB" altLang="en-US" dirty="0">
                <a:latin typeface="Arial" panose="020B0604020202020204" pitchFamily="34" charset="0"/>
              </a:rPr>
              <a:t> the students to the </a:t>
            </a:r>
            <a:r>
              <a:rPr lang="cy-GB" altLang="en-US" dirty="0" err="1">
                <a:latin typeface="Arial" panose="020B0604020202020204" pitchFamily="34" charset="0"/>
              </a:rPr>
              <a:t>answer</a:t>
            </a:r>
            <a:r>
              <a:rPr lang="cy-GB" altLang="en-US" dirty="0">
                <a:latin typeface="Arial" panose="020B0604020202020204" pitchFamily="34" charset="0"/>
              </a:rPr>
              <a:t> </a:t>
            </a:r>
            <a:r>
              <a:rPr lang="cy-GB" altLang="en-US" dirty="0" err="1">
                <a:latin typeface="Arial" panose="020B0604020202020204" pitchFamily="34" charset="0"/>
              </a:rPr>
              <a:t>Generative</a:t>
            </a:r>
            <a:r>
              <a:rPr lang="cy-GB" altLang="en-US" dirty="0">
                <a:latin typeface="Arial" panose="020B0604020202020204" pitchFamily="34" charset="0"/>
              </a:rPr>
              <a:t> AI </a:t>
            </a:r>
            <a:r>
              <a:rPr lang="cy-GB" altLang="en-US" dirty="0" err="1">
                <a:latin typeface="Arial" panose="020B0604020202020204" pitchFamily="34" charset="0"/>
              </a:rPr>
              <a:t>if</a:t>
            </a:r>
            <a:r>
              <a:rPr lang="cy-GB" altLang="en-US" dirty="0">
                <a:latin typeface="Arial" panose="020B0604020202020204" pitchFamily="34" charset="0"/>
              </a:rPr>
              <a:t> </a:t>
            </a:r>
            <a:r>
              <a:rPr lang="cy-GB" altLang="en-US" dirty="0" err="1">
                <a:latin typeface="Arial" panose="020B0604020202020204" pitchFamily="34" charset="0"/>
              </a:rPr>
              <a:t>necessary</a:t>
            </a:r>
            <a:r>
              <a:rPr lang="cy-GB" altLang="en-US" dirty="0">
                <a:latin typeface="Arial" panose="020B0604020202020204" pitchFamily="34" charset="0"/>
              </a:rPr>
              <a:t>.</a:t>
            </a:r>
          </a:p>
          <a:p>
            <a:r>
              <a:rPr lang="cy-GB" altLang="en-US" dirty="0" err="1">
                <a:latin typeface="Arial" panose="020B0604020202020204" pitchFamily="34" charset="0"/>
              </a:rPr>
              <a:t>Make</a:t>
            </a:r>
            <a:r>
              <a:rPr lang="cy-GB" altLang="en-US" dirty="0">
                <a:latin typeface="Arial" panose="020B0604020202020204" pitchFamily="34" charset="0"/>
              </a:rPr>
              <a:t> the </a:t>
            </a:r>
            <a:r>
              <a:rPr lang="cy-GB" altLang="en-US" dirty="0" err="1">
                <a:latin typeface="Arial" panose="020B0604020202020204" pitchFamily="34" charset="0"/>
              </a:rPr>
              <a:t>point</a:t>
            </a:r>
            <a:r>
              <a:rPr lang="cy-GB" altLang="en-US" dirty="0">
                <a:latin typeface="Arial" panose="020B0604020202020204" pitchFamily="34" charset="0"/>
              </a:rPr>
              <a:t> </a:t>
            </a:r>
            <a:r>
              <a:rPr lang="cy-GB" altLang="en-US" dirty="0" err="1">
                <a:latin typeface="Arial" panose="020B0604020202020204" pitchFamily="34" charset="0"/>
              </a:rPr>
              <a:t>that</a:t>
            </a:r>
            <a:r>
              <a:rPr lang="cy-GB" altLang="en-US" dirty="0">
                <a:latin typeface="Arial" panose="020B0604020202020204" pitchFamily="34" charset="0"/>
              </a:rPr>
              <a:t> </a:t>
            </a:r>
            <a:r>
              <a:rPr lang="cy-GB" altLang="en-US" dirty="0" err="1">
                <a:latin typeface="Arial" panose="020B0604020202020204" pitchFamily="34" charset="0"/>
              </a:rPr>
              <a:t>CopIlot</a:t>
            </a:r>
            <a:r>
              <a:rPr lang="cy-GB" altLang="en-US" dirty="0">
                <a:latin typeface="Arial" panose="020B0604020202020204" pitchFamily="34" charset="0"/>
              </a:rPr>
              <a:t> is </a:t>
            </a:r>
            <a:r>
              <a:rPr lang="cy-GB" altLang="en-US" dirty="0" err="1">
                <a:latin typeface="Arial" panose="020B0604020202020204" pitchFamily="34" charset="0"/>
              </a:rPr>
              <a:t>available</a:t>
            </a:r>
            <a:r>
              <a:rPr lang="cy-GB" altLang="en-US" dirty="0">
                <a:latin typeface="Arial" panose="020B0604020202020204" pitchFamily="34" charset="0"/>
              </a:rPr>
              <a:t> to </a:t>
            </a:r>
            <a:r>
              <a:rPr lang="cy-GB" altLang="en-US" dirty="0" err="1">
                <a:latin typeface="Arial" panose="020B0604020202020204" pitchFamily="34" charset="0"/>
              </a:rPr>
              <a:t>them</a:t>
            </a:r>
            <a:r>
              <a:rPr lang="cy-GB" altLang="en-US" dirty="0">
                <a:latin typeface="Arial" panose="020B0604020202020204" pitchFamily="34" charset="0"/>
              </a:rPr>
              <a:t> </a:t>
            </a:r>
            <a:r>
              <a:rPr lang="cy-GB" altLang="en-US" dirty="0" err="1">
                <a:latin typeface="Arial" panose="020B0604020202020204" pitchFamily="34" charset="0"/>
              </a:rPr>
              <a:t>via</a:t>
            </a:r>
            <a:r>
              <a:rPr lang="cy-GB" altLang="en-US" dirty="0">
                <a:latin typeface="Arial" panose="020B0604020202020204" pitchFamily="34" charset="0"/>
              </a:rPr>
              <a:t> </a:t>
            </a:r>
            <a:r>
              <a:rPr lang="cy-GB" altLang="en-US" dirty="0" err="1">
                <a:latin typeface="Arial" panose="020B0604020202020204" pitchFamily="34" charset="0"/>
              </a:rPr>
              <a:t>their</a:t>
            </a:r>
            <a:r>
              <a:rPr lang="cy-GB" altLang="en-US" dirty="0">
                <a:latin typeface="Arial" panose="020B0604020202020204" pitchFamily="34" charset="0"/>
              </a:rPr>
              <a:t> UWTSD </a:t>
            </a:r>
            <a:r>
              <a:rPr lang="cy-GB" altLang="en-US" dirty="0" err="1">
                <a:latin typeface="Arial" panose="020B0604020202020204" pitchFamily="34" charset="0"/>
              </a:rPr>
              <a:t>Student</a:t>
            </a:r>
            <a:r>
              <a:rPr lang="cy-GB" altLang="en-US" dirty="0">
                <a:latin typeface="Arial" panose="020B0604020202020204" pitchFamily="34" charset="0"/>
              </a:rPr>
              <a:t> </a:t>
            </a:r>
            <a:r>
              <a:rPr lang="cy-GB" altLang="en-US" dirty="0" err="1">
                <a:latin typeface="Arial" panose="020B0604020202020204" pitchFamily="34" charset="0"/>
              </a:rPr>
              <a:t>Account</a:t>
            </a:r>
            <a:r>
              <a:rPr lang="cy-GB" altLang="en-US" dirty="0">
                <a:latin typeface="Arial" panose="020B0604020202020204" pitchFamily="34" charset="0"/>
              </a:rPr>
              <a:t> </a:t>
            </a:r>
            <a:r>
              <a:rPr lang="cy-GB" altLang="en-US" dirty="0" err="1">
                <a:latin typeface="Arial" panose="020B0604020202020204" pitchFamily="34" charset="0"/>
              </a:rPr>
              <a:t>and</a:t>
            </a:r>
            <a:r>
              <a:rPr lang="cy-GB" altLang="en-US" dirty="0">
                <a:latin typeface="Arial" panose="020B0604020202020204" pitchFamily="34" charset="0"/>
              </a:rPr>
              <a:t> is more </a:t>
            </a:r>
            <a:r>
              <a:rPr lang="cy-GB" altLang="en-US" dirty="0" err="1">
                <a:latin typeface="Arial" panose="020B0604020202020204" pitchFamily="34" charset="0"/>
              </a:rPr>
              <a:t>secure</a:t>
            </a:r>
            <a:r>
              <a:rPr lang="cy-GB" altLang="en-US" dirty="0">
                <a:latin typeface="Arial" panose="020B0604020202020204" pitchFamily="34" charset="0"/>
              </a:rPr>
              <a:t> than </a:t>
            </a:r>
            <a:r>
              <a:rPr lang="cy-GB" altLang="en-US" dirty="0" err="1">
                <a:latin typeface="Arial" panose="020B0604020202020204" pitchFamily="34" charset="0"/>
              </a:rPr>
              <a:t>using</a:t>
            </a:r>
            <a:r>
              <a:rPr lang="cy-GB" altLang="en-US" dirty="0">
                <a:latin typeface="Arial" panose="020B0604020202020204" pitchFamily="34" charset="0"/>
              </a:rPr>
              <a:t> </a:t>
            </a:r>
            <a:r>
              <a:rPr lang="cy-GB" altLang="en-US" dirty="0" err="1">
                <a:latin typeface="Arial" panose="020B0604020202020204" pitchFamily="34" charset="0"/>
              </a:rPr>
              <a:t>publically</a:t>
            </a:r>
            <a:r>
              <a:rPr lang="cy-GB" altLang="en-US" dirty="0">
                <a:latin typeface="Arial" panose="020B0604020202020204" pitchFamily="34" charset="0"/>
              </a:rPr>
              <a:t> </a:t>
            </a:r>
            <a:r>
              <a:rPr lang="cy-GB" altLang="en-US" dirty="0" err="1">
                <a:latin typeface="Arial" panose="020B0604020202020204" pitchFamily="34" charset="0"/>
              </a:rPr>
              <a:t>available</a:t>
            </a:r>
            <a:r>
              <a:rPr lang="cy-GB" altLang="en-US" dirty="0">
                <a:latin typeface="Arial" panose="020B0604020202020204" pitchFamily="34" charset="0"/>
              </a:rPr>
              <a:t> </a:t>
            </a:r>
            <a:r>
              <a:rPr lang="cy-GB" altLang="en-US" dirty="0" err="1">
                <a:latin typeface="Arial" panose="020B0604020202020204" pitchFamily="34" charset="0"/>
              </a:rPr>
              <a:t>fo.rms</a:t>
            </a:r>
            <a:r>
              <a:rPr lang="cy-GB" altLang="en-US" dirty="0">
                <a:latin typeface="Arial" panose="020B0604020202020204" pitchFamily="34" charset="0"/>
              </a:rPr>
              <a:t> of </a:t>
            </a:r>
            <a:r>
              <a:rPr lang="cy-GB" altLang="en-US" dirty="0" err="1">
                <a:latin typeface="Arial" panose="020B0604020202020204" pitchFamily="34" charset="0"/>
              </a:rPr>
              <a:t>Genrative</a:t>
            </a:r>
            <a:r>
              <a:rPr lang="cy-GB" altLang="en-US" dirty="0">
                <a:latin typeface="Arial" panose="020B0604020202020204" pitchFamily="34" charset="0"/>
              </a:rPr>
              <a:t> AI</a:t>
            </a:r>
          </a:p>
        </p:txBody>
      </p:sp>
      <p:sp>
        <p:nvSpPr>
          <p:cNvPr id="29700" name="Slide Number Placeholder 3">
            <a:extLst>
              <a:ext uri="{FF2B5EF4-FFF2-40B4-BE49-F238E27FC236}">
                <a16:creationId xmlns:a16="http://schemas.microsoft.com/office/drawing/2014/main" id="{21F027E3-DA9D-4348-FF51-01C57024978F}"/>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4</a:t>
            </a:fld>
            <a:endParaRPr lang="en-GB" altLang="en-US" dirty="0">
              <a:solidFill>
                <a:srgbClr val="000000"/>
              </a:solidFill>
            </a:endParaRPr>
          </a:p>
        </p:txBody>
      </p:sp>
    </p:spTree>
    <p:extLst>
      <p:ext uri="{BB962C8B-B14F-4D97-AF65-F5344CB8AC3E}">
        <p14:creationId xmlns:p14="http://schemas.microsoft.com/office/powerpoint/2010/main" val="20366433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C56E3B-70DC-6F70-EFC2-1381CDB85258}"/>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F0239296-C266-D0D7-5B39-173BC763338F}"/>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F3259174-6B33-CEA7-71C9-8DC071151D30}"/>
              </a:ext>
            </a:extLst>
          </p:cNvPr>
          <p:cNvSpPr>
            <a:spLocks noGrp="1"/>
          </p:cNvSpPr>
          <p:nvPr>
            <p:ph type="body" idx="1"/>
          </p:nvPr>
        </p:nvSpPr>
        <p:spPr>
          <a:noFill/>
        </p:spPr>
        <p:txBody>
          <a:bodyPr/>
          <a:lstStyle/>
          <a:p>
            <a:r>
              <a:rPr lang="cy-GB" altLang="en-US" b="1" dirty="0" err="1">
                <a:solidFill>
                  <a:srgbClr val="FF0000"/>
                </a:solidFill>
                <a:latin typeface="Arial" panose="020B0604020202020204" pitchFamily="34" charset="0"/>
              </a:rPr>
              <a:t>This</a:t>
            </a:r>
            <a:r>
              <a:rPr lang="cy-GB" altLang="en-US" b="1" dirty="0">
                <a:solidFill>
                  <a:srgbClr val="FF0000"/>
                </a:solidFill>
                <a:latin typeface="Arial" panose="020B0604020202020204" pitchFamily="34" charset="0"/>
              </a:rPr>
              <a:t> BBC </a:t>
            </a:r>
            <a:r>
              <a:rPr lang="cy-GB" altLang="en-US" b="1" dirty="0" err="1">
                <a:solidFill>
                  <a:srgbClr val="FF0000"/>
                </a:solidFill>
                <a:latin typeface="Arial" panose="020B0604020202020204" pitchFamily="34" charset="0"/>
              </a:rPr>
              <a:t>video</a:t>
            </a:r>
            <a:r>
              <a:rPr lang="cy-GB" altLang="en-US" b="1" dirty="0">
                <a:solidFill>
                  <a:srgbClr val="FF0000"/>
                </a:solidFill>
                <a:latin typeface="Arial" panose="020B0604020202020204" pitchFamily="34" charset="0"/>
              </a:rPr>
              <a:t> is a </a:t>
            </a:r>
            <a:r>
              <a:rPr lang="cy-GB" altLang="en-US" b="1" dirty="0" err="1">
                <a:solidFill>
                  <a:srgbClr val="FF0000"/>
                </a:solidFill>
                <a:latin typeface="Arial" panose="020B0604020202020204" pitchFamily="34" charset="0"/>
              </a:rPr>
              <a:t>brief</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introduction</a:t>
            </a:r>
            <a:r>
              <a:rPr lang="cy-GB" altLang="en-US" b="1" dirty="0">
                <a:solidFill>
                  <a:srgbClr val="FF0000"/>
                </a:solidFill>
                <a:latin typeface="Arial" panose="020B0604020202020204" pitchFamily="34" charset="0"/>
              </a:rPr>
              <a:t> to AI. </a:t>
            </a:r>
            <a:r>
              <a:rPr lang="cy-GB" altLang="en-US" b="1" dirty="0" err="1">
                <a:solidFill>
                  <a:srgbClr val="FF0000"/>
                </a:solidFill>
                <a:latin typeface="Arial" panose="020B0604020202020204" pitchFamily="34" charset="0"/>
              </a:rPr>
              <a:t>Click</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on</a:t>
            </a:r>
            <a:r>
              <a:rPr lang="cy-GB" altLang="en-US" b="1" dirty="0">
                <a:solidFill>
                  <a:srgbClr val="FF0000"/>
                </a:solidFill>
                <a:latin typeface="Arial" panose="020B0604020202020204" pitchFamily="34" charset="0"/>
              </a:rPr>
              <a:t> the TV </a:t>
            </a:r>
            <a:r>
              <a:rPr lang="cy-GB" altLang="en-US" b="1" dirty="0" err="1">
                <a:solidFill>
                  <a:srgbClr val="FF0000"/>
                </a:solidFill>
                <a:latin typeface="Arial" panose="020B0604020202020204" pitchFamily="34" charset="0"/>
              </a:rPr>
              <a:t>image</a:t>
            </a:r>
            <a:r>
              <a:rPr lang="cy-GB" altLang="en-US" b="1" dirty="0">
                <a:solidFill>
                  <a:srgbClr val="FF0000"/>
                </a:solidFill>
                <a:latin typeface="Arial" panose="020B0604020202020204" pitchFamily="34" charset="0"/>
              </a:rPr>
              <a:t> to </a:t>
            </a:r>
            <a:r>
              <a:rPr lang="cy-GB" altLang="en-US" b="1" dirty="0" err="1">
                <a:solidFill>
                  <a:srgbClr val="FF0000"/>
                </a:solidFill>
                <a:latin typeface="Arial" panose="020B0604020202020204" pitchFamily="34" charset="0"/>
              </a:rPr>
              <a:t>run</a:t>
            </a:r>
            <a:r>
              <a:rPr lang="cy-GB" altLang="en-US" b="1" dirty="0">
                <a:solidFill>
                  <a:srgbClr val="FF0000"/>
                </a:solidFill>
                <a:latin typeface="Arial" panose="020B0604020202020204" pitchFamily="34" charset="0"/>
              </a:rPr>
              <a:t> the </a:t>
            </a:r>
            <a:r>
              <a:rPr lang="cy-GB" altLang="en-US" b="1" dirty="0" err="1">
                <a:solidFill>
                  <a:srgbClr val="FF0000"/>
                </a:solidFill>
                <a:latin typeface="Arial" panose="020B0604020202020204" pitchFamily="34" charset="0"/>
              </a:rPr>
              <a:t>video</a:t>
            </a:r>
            <a:r>
              <a:rPr lang="cy-GB" altLang="en-US" b="1" dirty="0">
                <a:solidFill>
                  <a:srgbClr val="FF0000"/>
                </a:solidFill>
                <a:latin typeface="Arial" panose="020B0604020202020204" pitchFamily="34" charset="0"/>
              </a:rPr>
              <a:t>.</a:t>
            </a:r>
          </a:p>
          <a:p>
            <a:endParaRPr lang="cy-GB" altLang="en-US" b="1" dirty="0">
              <a:solidFill>
                <a:srgbClr val="FF0000"/>
              </a:solidFill>
              <a:latin typeface="Arial" panose="020B0604020202020204" pitchFamily="34" charset="0"/>
            </a:endParaRPr>
          </a:p>
        </p:txBody>
      </p:sp>
      <p:sp>
        <p:nvSpPr>
          <p:cNvPr id="29700" name="Slide Number Placeholder 3">
            <a:extLst>
              <a:ext uri="{FF2B5EF4-FFF2-40B4-BE49-F238E27FC236}">
                <a16:creationId xmlns:a16="http://schemas.microsoft.com/office/drawing/2014/main" id="{A13752CF-00F3-B84A-8C52-457EEF69EA98}"/>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5</a:t>
            </a:fld>
            <a:endParaRPr lang="en-GB" altLang="en-US" dirty="0">
              <a:solidFill>
                <a:srgbClr val="000000"/>
              </a:solidFill>
            </a:endParaRPr>
          </a:p>
        </p:txBody>
      </p:sp>
    </p:spTree>
    <p:extLst>
      <p:ext uri="{BB962C8B-B14F-4D97-AF65-F5344CB8AC3E}">
        <p14:creationId xmlns:p14="http://schemas.microsoft.com/office/powerpoint/2010/main" val="1196534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82C094-C7DF-413F-21F1-0CF19A72EB59}"/>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D93E2213-EB06-F182-BF42-D5F213B682A8}"/>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62FD7D6A-542E-26A8-22DE-237D4FBBBAF2}"/>
              </a:ext>
            </a:extLst>
          </p:cNvPr>
          <p:cNvSpPr>
            <a:spLocks noGrp="1"/>
          </p:cNvSpPr>
          <p:nvPr>
            <p:ph type="body" idx="1"/>
          </p:nvPr>
        </p:nvSpPr>
        <p:spPr>
          <a:noFill/>
        </p:spPr>
        <p:txBody>
          <a:bodyPr/>
          <a:lstStyle/>
          <a:p>
            <a:r>
              <a:rPr lang="cy-GB" altLang="en-US" b="1" dirty="0" err="1">
                <a:solidFill>
                  <a:srgbClr val="FF0000"/>
                </a:solidFill>
                <a:latin typeface="Arial" panose="020B0604020202020204" pitchFamily="34" charset="0"/>
              </a:rPr>
              <a:t>Point</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out</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that</a:t>
            </a:r>
            <a:r>
              <a:rPr lang="cy-GB" altLang="en-US" b="1" dirty="0">
                <a:solidFill>
                  <a:srgbClr val="FF0000"/>
                </a:solidFill>
                <a:latin typeface="Arial" panose="020B0604020202020204" pitchFamily="34" charset="0"/>
              </a:rPr>
              <a:t> we </a:t>
            </a:r>
            <a:r>
              <a:rPr lang="cy-GB" altLang="en-US" b="1" dirty="0" err="1">
                <a:solidFill>
                  <a:srgbClr val="FF0000"/>
                </a:solidFill>
                <a:latin typeface="Arial" panose="020B0604020202020204" pitchFamily="34" charset="0"/>
              </a:rPr>
              <a:t>are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using</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Jisc</a:t>
            </a:r>
            <a:r>
              <a:rPr lang="cy-GB" altLang="en-US" b="1" dirty="0">
                <a:solidFill>
                  <a:srgbClr val="FF0000"/>
                </a:solidFill>
                <a:latin typeface="Arial" panose="020B0604020202020204" pitchFamily="34" charset="0"/>
              </a:rPr>
              <a:t> as it is </a:t>
            </a:r>
            <a:r>
              <a:rPr lang="en-GB" altLang="en-US" b="1" dirty="0">
                <a:solidFill>
                  <a:srgbClr val="FF0000"/>
                </a:solidFill>
                <a:latin typeface="Arial" panose="020B0604020202020204" pitchFamily="34" charset="0"/>
              </a:rPr>
              <a:t> a not-for-profit organization based in the UK that provides network and IT services and digital resources to support further and higher education and research and therefore a suitable source for this subject. (could also point out the .ac.uk URL – linking back to Evaluating sources</a:t>
            </a:r>
            <a:endParaRPr lang="cy-GB" altLang="en-US" b="1" dirty="0">
              <a:solidFill>
                <a:srgbClr val="FF0000"/>
              </a:solidFill>
              <a:latin typeface="Arial" panose="020B0604020202020204" pitchFamily="34" charset="0"/>
            </a:endParaRPr>
          </a:p>
        </p:txBody>
      </p:sp>
      <p:sp>
        <p:nvSpPr>
          <p:cNvPr id="29700" name="Slide Number Placeholder 3">
            <a:extLst>
              <a:ext uri="{FF2B5EF4-FFF2-40B4-BE49-F238E27FC236}">
                <a16:creationId xmlns:a16="http://schemas.microsoft.com/office/drawing/2014/main" id="{0DE91EA0-D63A-1FFF-C5E9-9792BD3745F1}"/>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6</a:t>
            </a:fld>
            <a:endParaRPr lang="en-GB" altLang="en-US" dirty="0">
              <a:solidFill>
                <a:srgbClr val="000000"/>
              </a:solidFill>
            </a:endParaRPr>
          </a:p>
        </p:txBody>
      </p:sp>
    </p:spTree>
    <p:extLst>
      <p:ext uri="{BB962C8B-B14F-4D97-AF65-F5344CB8AC3E}">
        <p14:creationId xmlns:p14="http://schemas.microsoft.com/office/powerpoint/2010/main" val="16034180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AD0437-7975-2604-C353-C0B5EF78688B}"/>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BF994EDE-C3B2-5B42-1E81-DE5E6F81EFC6}"/>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51A0D367-A72E-D004-E195-D53E25DDEE91}"/>
              </a:ext>
            </a:extLst>
          </p:cNvPr>
          <p:cNvSpPr>
            <a:spLocks noGrp="1"/>
          </p:cNvSpPr>
          <p:nvPr>
            <p:ph type="body" idx="1"/>
          </p:nvPr>
        </p:nvSpPr>
        <p:spPr>
          <a:noFill/>
        </p:spPr>
        <p:txBody>
          <a:bodyPr/>
          <a:lstStyle/>
          <a:p>
            <a:r>
              <a:rPr lang="cy-GB" altLang="en-US" b="1" dirty="0" err="1">
                <a:solidFill>
                  <a:srgbClr val="FF0000"/>
                </a:solidFill>
                <a:latin typeface="Arial" panose="020B0604020202020204" pitchFamily="34" charset="0"/>
              </a:rPr>
              <a:t>Point</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out</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that</a:t>
            </a:r>
            <a:r>
              <a:rPr lang="cy-GB" altLang="en-US" b="1" dirty="0">
                <a:solidFill>
                  <a:srgbClr val="FF0000"/>
                </a:solidFill>
                <a:latin typeface="Arial" panose="020B0604020202020204" pitchFamily="34" charset="0"/>
              </a:rPr>
              <a:t> we </a:t>
            </a:r>
            <a:r>
              <a:rPr lang="cy-GB" altLang="en-US" b="1" dirty="0" err="1">
                <a:solidFill>
                  <a:srgbClr val="FF0000"/>
                </a:solidFill>
                <a:latin typeface="Arial" panose="020B0604020202020204" pitchFamily="34" charset="0"/>
              </a:rPr>
              <a:t>are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using</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Jisc</a:t>
            </a:r>
            <a:r>
              <a:rPr lang="cy-GB" altLang="en-US" b="1" dirty="0">
                <a:solidFill>
                  <a:srgbClr val="FF0000"/>
                </a:solidFill>
                <a:latin typeface="Arial" panose="020B0604020202020204" pitchFamily="34" charset="0"/>
              </a:rPr>
              <a:t> as it is </a:t>
            </a:r>
            <a:r>
              <a:rPr lang="en-GB" altLang="en-US" b="1" dirty="0">
                <a:solidFill>
                  <a:srgbClr val="FF0000"/>
                </a:solidFill>
                <a:latin typeface="Arial" panose="020B0604020202020204" pitchFamily="34" charset="0"/>
              </a:rPr>
              <a:t> a not-for-profit organization based in the UK that provides network and IT services and digital resources to support further and higher education and research and therefore a suitable source for this subject. (could also point out the .ac.uk URL – linking back to Evaluating sources</a:t>
            </a:r>
            <a:endParaRPr lang="cy-GB" altLang="en-US" b="1" dirty="0">
              <a:solidFill>
                <a:srgbClr val="FF0000"/>
              </a:solidFill>
              <a:latin typeface="Arial" panose="020B0604020202020204" pitchFamily="34" charset="0"/>
            </a:endParaRPr>
          </a:p>
        </p:txBody>
      </p:sp>
      <p:sp>
        <p:nvSpPr>
          <p:cNvPr id="29700" name="Slide Number Placeholder 3">
            <a:extLst>
              <a:ext uri="{FF2B5EF4-FFF2-40B4-BE49-F238E27FC236}">
                <a16:creationId xmlns:a16="http://schemas.microsoft.com/office/drawing/2014/main" id="{1C9F4DF6-65CE-CAB5-24A7-2C25FD37BE90}"/>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7</a:t>
            </a:fld>
            <a:endParaRPr lang="en-GB" altLang="en-US" dirty="0">
              <a:solidFill>
                <a:srgbClr val="000000"/>
              </a:solidFill>
            </a:endParaRPr>
          </a:p>
        </p:txBody>
      </p:sp>
    </p:spTree>
    <p:extLst>
      <p:ext uri="{BB962C8B-B14F-4D97-AF65-F5344CB8AC3E}">
        <p14:creationId xmlns:p14="http://schemas.microsoft.com/office/powerpoint/2010/main" val="30350981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E79E36-7565-5A38-BA5F-5330A9563299}"/>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3218521B-97FA-41F8-7080-158E2D59879A}"/>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70BF4ABE-AF92-6549-80BB-24DC6052ED04}"/>
              </a:ext>
            </a:extLst>
          </p:cNvPr>
          <p:cNvSpPr>
            <a:spLocks noGrp="1"/>
          </p:cNvSpPr>
          <p:nvPr>
            <p:ph type="body" idx="1"/>
          </p:nvPr>
        </p:nvSpPr>
        <p:spPr>
          <a:noFill/>
        </p:spPr>
        <p:txBody>
          <a:bodyPr/>
          <a:lstStyle/>
          <a:p>
            <a:r>
              <a:rPr lang="cy-GB" altLang="en-US" b="1" dirty="0" err="1">
                <a:solidFill>
                  <a:srgbClr val="FF0000"/>
                </a:solidFill>
                <a:latin typeface="Arial" panose="020B0604020202020204" pitchFamily="34" charset="0"/>
              </a:rPr>
              <a:t>Point</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out</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that</a:t>
            </a:r>
            <a:r>
              <a:rPr lang="cy-GB" altLang="en-US" b="1" dirty="0">
                <a:solidFill>
                  <a:srgbClr val="FF0000"/>
                </a:solidFill>
                <a:latin typeface="Arial" panose="020B0604020202020204" pitchFamily="34" charset="0"/>
              </a:rPr>
              <a:t> we </a:t>
            </a:r>
            <a:r>
              <a:rPr lang="cy-GB" altLang="en-US" b="1" dirty="0" err="1">
                <a:solidFill>
                  <a:srgbClr val="FF0000"/>
                </a:solidFill>
                <a:latin typeface="Arial" panose="020B0604020202020204" pitchFamily="34" charset="0"/>
              </a:rPr>
              <a:t>are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using</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Jisc</a:t>
            </a:r>
            <a:r>
              <a:rPr lang="cy-GB" altLang="en-US" b="1" dirty="0">
                <a:solidFill>
                  <a:srgbClr val="FF0000"/>
                </a:solidFill>
                <a:latin typeface="Arial" panose="020B0604020202020204" pitchFamily="34" charset="0"/>
              </a:rPr>
              <a:t> as it is </a:t>
            </a:r>
            <a:r>
              <a:rPr lang="en-GB" altLang="en-US" b="1" dirty="0">
                <a:solidFill>
                  <a:srgbClr val="FF0000"/>
                </a:solidFill>
                <a:latin typeface="Arial" panose="020B0604020202020204" pitchFamily="34" charset="0"/>
              </a:rPr>
              <a:t> a not-for-profit organization based in the UK that provides network and IT services and digital resources to support further and higher education and research and therefore a suitable source for this subject. (could also point out the .ac.uk URL – linking back to Evaluating sources</a:t>
            </a:r>
            <a:endParaRPr lang="cy-GB" altLang="en-US" b="1" dirty="0">
              <a:solidFill>
                <a:srgbClr val="FF0000"/>
              </a:solidFill>
              <a:latin typeface="Arial" panose="020B0604020202020204" pitchFamily="34" charset="0"/>
            </a:endParaRPr>
          </a:p>
        </p:txBody>
      </p:sp>
      <p:sp>
        <p:nvSpPr>
          <p:cNvPr id="29700" name="Slide Number Placeholder 3">
            <a:extLst>
              <a:ext uri="{FF2B5EF4-FFF2-40B4-BE49-F238E27FC236}">
                <a16:creationId xmlns:a16="http://schemas.microsoft.com/office/drawing/2014/main" id="{BEC78693-66F3-9B96-A9DE-8683A1D892A2}"/>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8</a:t>
            </a:fld>
            <a:endParaRPr lang="en-GB" altLang="en-US" dirty="0">
              <a:solidFill>
                <a:srgbClr val="000000"/>
              </a:solidFill>
            </a:endParaRPr>
          </a:p>
        </p:txBody>
      </p:sp>
    </p:spTree>
    <p:extLst>
      <p:ext uri="{BB962C8B-B14F-4D97-AF65-F5344CB8AC3E}">
        <p14:creationId xmlns:p14="http://schemas.microsoft.com/office/powerpoint/2010/main" val="11291948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5E101F-7BAA-1943-792D-4788EF233191}"/>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456FF4F0-3D2D-83BC-9365-09897D905108}"/>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97067BCF-C24F-2187-EFA5-6FB969D6D1D9}"/>
              </a:ext>
            </a:extLst>
          </p:cNvPr>
          <p:cNvSpPr>
            <a:spLocks noGrp="1"/>
          </p:cNvSpPr>
          <p:nvPr>
            <p:ph type="body" idx="1"/>
          </p:nvPr>
        </p:nvSpPr>
        <p:spPr>
          <a:noFill/>
        </p:spPr>
        <p:txBody>
          <a:bodyPr/>
          <a:lstStyle/>
          <a:p>
            <a:r>
              <a:rPr lang="cy-GB" altLang="en-US" b="1" dirty="0" err="1">
                <a:solidFill>
                  <a:srgbClr val="FF0000"/>
                </a:solidFill>
                <a:latin typeface="Arial" panose="020B0604020202020204" pitchFamily="34" charset="0"/>
              </a:rPr>
              <a:t>Inform</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students</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that</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DofE</a:t>
            </a:r>
            <a:r>
              <a:rPr lang="cy-GB" altLang="en-US" b="1" dirty="0">
                <a:solidFill>
                  <a:srgbClr val="FF0000"/>
                </a:solidFill>
                <a:latin typeface="Arial" panose="020B0604020202020204" pitchFamily="34" charset="0"/>
              </a:rPr>
              <a:t> is the </a:t>
            </a:r>
            <a:r>
              <a:rPr lang="cy-GB" altLang="en-US" b="1" dirty="0" err="1">
                <a:solidFill>
                  <a:srgbClr val="FF0000"/>
                </a:solidFill>
                <a:latin typeface="Arial" panose="020B0604020202020204" pitchFamily="34" charset="0"/>
              </a:rPr>
              <a:t>source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for</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Education</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policy</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primarily</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for</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England</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since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devolution</a:t>
            </a:r>
            <a:r>
              <a:rPr lang="cy-GB" altLang="en-US" b="1" dirty="0">
                <a:solidFill>
                  <a:srgbClr val="FF0000"/>
                </a:solidFill>
                <a:latin typeface="Arial" panose="020B0604020202020204" pitchFamily="34" charset="0"/>
              </a:rPr>
              <a:t>.</a:t>
            </a:r>
          </a:p>
          <a:p>
            <a:r>
              <a:rPr lang="cy-GB" altLang="en-US" b="1" dirty="0" err="1">
                <a:solidFill>
                  <a:srgbClr val="FF0000"/>
                </a:solidFill>
                <a:latin typeface="Arial" panose="020B0604020202020204" pitchFamily="34" charset="0"/>
              </a:rPr>
              <a:t>Emphasise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importance</a:t>
            </a:r>
            <a:r>
              <a:rPr lang="cy-GB" altLang="en-US" b="1" dirty="0">
                <a:solidFill>
                  <a:srgbClr val="FF0000"/>
                </a:solidFill>
                <a:latin typeface="Arial" panose="020B0604020202020204" pitchFamily="34" charset="0"/>
              </a:rPr>
              <a:t> of </a:t>
            </a:r>
            <a:r>
              <a:rPr lang="cy-GB" altLang="en-US" b="1" dirty="0" err="1">
                <a:solidFill>
                  <a:srgbClr val="FF0000"/>
                </a:solidFill>
                <a:latin typeface="Arial" panose="020B0604020202020204" pitchFamily="34" charset="0"/>
              </a:rPr>
              <a:t>using</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correct</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policy</a:t>
            </a:r>
            <a:endParaRPr lang="cy-GB" altLang="en-US" b="1" dirty="0">
              <a:solidFill>
                <a:srgbClr val="FF0000"/>
              </a:solidFill>
              <a:latin typeface="Arial" panose="020B0604020202020204" pitchFamily="34" charset="0"/>
            </a:endParaRPr>
          </a:p>
          <a:p>
            <a:r>
              <a:rPr lang="cy-GB" altLang="en-US" b="1" dirty="0" err="1">
                <a:solidFill>
                  <a:srgbClr val="FF0000"/>
                </a:solidFill>
                <a:latin typeface="Arial" panose="020B0604020202020204" pitchFamily="34" charset="0"/>
              </a:rPr>
              <a:t>However</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this</a:t>
            </a:r>
            <a:r>
              <a:rPr lang="cy-GB" altLang="en-US" b="1" dirty="0">
                <a:solidFill>
                  <a:srgbClr val="FF0000"/>
                </a:solidFill>
                <a:latin typeface="Arial" panose="020B0604020202020204" pitchFamily="34" charset="0"/>
              </a:rPr>
              <a:t> does </a:t>
            </a:r>
            <a:r>
              <a:rPr lang="cy-GB" altLang="en-US" b="1" dirty="0" err="1">
                <a:solidFill>
                  <a:srgbClr val="FF0000"/>
                </a:solidFill>
                <a:latin typeface="Arial" panose="020B0604020202020204" pitchFamily="34" charset="0"/>
              </a:rPr>
              <a:t>show</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Govt</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support</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for</a:t>
            </a:r>
            <a:r>
              <a:rPr lang="cy-GB" altLang="en-US" b="1" dirty="0">
                <a:solidFill>
                  <a:srgbClr val="FF0000"/>
                </a:solidFill>
                <a:latin typeface="Arial" panose="020B0604020202020204" pitchFamily="34" charset="0"/>
              </a:rPr>
              <a:t> AI </a:t>
            </a:r>
            <a:r>
              <a:rPr lang="cy-GB" altLang="en-US" b="1" dirty="0" err="1">
                <a:solidFill>
                  <a:srgbClr val="FF0000"/>
                </a:solidFill>
                <a:latin typeface="Arial" panose="020B0604020202020204" pitchFamily="34" charset="0"/>
              </a:rPr>
              <a:t>in</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Education</a:t>
            </a:r>
            <a:r>
              <a:rPr lang="cy-GB" altLang="en-US" b="1" dirty="0">
                <a:solidFill>
                  <a:srgbClr val="FF0000"/>
                </a:solidFill>
                <a:latin typeface="Arial" panose="020B0604020202020204" pitchFamily="34" charset="0"/>
              </a:rPr>
              <a:t>.</a:t>
            </a:r>
          </a:p>
        </p:txBody>
      </p:sp>
      <p:sp>
        <p:nvSpPr>
          <p:cNvPr id="29700" name="Slide Number Placeholder 3">
            <a:extLst>
              <a:ext uri="{FF2B5EF4-FFF2-40B4-BE49-F238E27FC236}">
                <a16:creationId xmlns:a16="http://schemas.microsoft.com/office/drawing/2014/main" id="{CC35266E-9F95-6B12-8A8F-3E53E0D15976}"/>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9</a:t>
            </a:fld>
            <a:endParaRPr lang="en-GB" altLang="en-US" dirty="0">
              <a:solidFill>
                <a:srgbClr val="000000"/>
              </a:solidFill>
            </a:endParaRPr>
          </a:p>
        </p:txBody>
      </p:sp>
    </p:spTree>
    <p:extLst>
      <p:ext uri="{BB962C8B-B14F-4D97-AF65-F5344CB8AC3E}">
        <p14:creationId xmlns:p14="http://schemas.microsoft.com/office/powerpoint/2010/main" val="19901911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8645D5-9B94-0B5E-BC67-3E9EFCEAD54D}"/>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72E8D0A5-1D7D-C67C-03A1-558B9E998510}"/>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CB11A967-F872-14C7-CF88-3E74146CBF4A}"/>
              </a:ext>
            </a:extLst>
          </p:cNvPr>
          <p:cNvSpPr>
            <a:spLocks noGrp="1"/>
          </p:cNvSpPr>
          <p:nvPr>
            <p:ph type="body" idx="1"/>
          </p:nvPr>
        </p:nvSpPr>
        <p:spPr>
          <a:noFill/>
        </p:spPr>
        <p:txBody>
          <a:bodyPr/>
          <a:lstStyle/>
          <a:p>
            <a:endParaRPr lang="cy-GB" altLang="en-US" b="1" dirty="0">
              <a:solidFill>
                <a:srgbClr val="FF0000"/>
              </a:solidFill>
              <a:latin typeface="Arial" panose="020B0604020202020204" pitchFamily="34" charset="0"/>
            </a:endParaRPr>
          </a:p>
        </p:txBody>
      </p:sp>
      <p:sp>
        <p:nvSpPr>
          <p:cNvPr id="29700" name="Slide Number Placeholder 3">
            <a:extLst>
              <a:ext uri="{FF2B5EF4-FFF2-40B4-BE49-F238E27FC236}">
                <a16:creationId xmlns:a16="http://schemas.microsoft.com/office/drawing/2014/main" id="{B98D4A29-771F-66E5-2903-718E5CC45618}"/>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10</a:t>
            </a:fld>
            <a:endParaRPr lang="en-GB" altLang="en-US" dirty="0">
              <a:solidFill>
                <a:srgbClr val="000000"/>
              </a:solidFill>
            </a:endParaRPr>
          </a:p>
        </p:txBody>
      </p:sp>
    </p:spTree>
    <p:extLst>
      <p:ext uri="{BB962C8B-B14F-4D97-AF65-F5344CB8AC3E}">
        <p14:creationId xmlns:p14="http://schemas.microsoft.com/office/powerpoint/2010/main" val="41951107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D50F39-9B6D-1656-60DB-D2A0FA2D42D1}"/>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4E105626-C4E0-5DA4-2118-10B3B8865AEF}"/>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F4D796B5-578D-DB1B-29EE-076889681ECF}"/>
              </a:ext>
            </a:extLst>
          </p:cNvPr>
          <p:cNvSpPr>
            <a:spLocks noGrp="1"/>
          </p:cNvSpPr>
          <p:nvPr>
            <p:ph type="body" idx="1"/>
          </p:nvPr>
        </p:nvSpPr>
        <p:spPr>
          <a:noFill/>
        </p:spPr>
        <p:txBody>
          <a:bodyPr/>
          <a:lstStyle/>
          <a:p>
            <a:endParaRPr lang="cy-GB" altLang="en-US" b="1" dirty="0">
              <a:solidFill>
                <a:srgbClr val="FF0000"/>
              </a:solidFill>
              <a:latin typeface="Arial" panose="020B0604020202020204" pitchFamily="34" charset="0"/>
            </a:endParaRPr>
          </a:p>
        </p:txBody>
      </p:sp>
      <p:sp>
        <p:nvSpPr>
          <p:cNvPr id="29700" name="Slide Number Placeholder 3">
            <a:extLst>
              <a:ext uri="{FF2B5EF4-FFF2-40B4-BE49-F238E27FC236}">
                <a16:creationId xmlns:a16="http://schemas.microsoft.com/office/drawing/2014/main" id="{0E17E3CE-7BB5-EE8B-EAEC-0CC327BD321B}"/>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11</a:t>
            </a:fld>
            <a:endParaRPr lang="en-GB" altLang="en-US" dirty="0">
              <a:solidFill>
                <a:srgbClr val="000000"/>
              </a:solidFill>
            </a:endParaRPr>
          </a:p>
        </p:txBody>
      </p:sp>
    </p:spTree>
    <p:extLst>
      <p:ext uri="{BB962C8B-B14F-4D97-AF65-F5344CB8AC3E}">
        <p14:creationId xmlns:p14="http://schemas.microsoft.com/office/powerpoint/2010/main" val="31570300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7C53AD-8D86-8EC6-3538-A110F4773E80}"/>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61A2DE55-5B81-F123-91A6-3EB3A6E31ACC}"/>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F2472FD5-D935-094E-AA09-7A219349030E}"/>
              </a:ext>
            </a:extLst>
          </p:cNvPr>
          <p:cNvSpPr>
            <a:spLocks noGrp="1"/>
          </p:cNvSpPr>
          <p:nvPr>
            <p:ph type="body" idx="1"/>
          </p:nvPr>
        </p:nvSpPr>
        <p:spPr>
          <a:noFill/>
        </p:spPr>
        <p:txBody>
          <a:bodyPr/>
          <a:lstStyle/>
          <a:p>
            <a:r>
              <a:rPr lang="cy-GB" altLang="en-US" b="1" dirty="0">
                <a:solidFill>
                  <a:srgbClr val="FF0000"/>
                </a:solidFill>
                <a:latin typeface="Arial" panose="020B0604020202020204" pitchFamily="34" charset="0"/>
              </a:rPr>
              <a:t>WG is </a:t>
            </a:r>
            <a:r>
              <a:rPr lang="cy-GB" altLang="en-US" b="1" dirty="0" err="1">
                <a:solidFill>
                  <a:srgbClr val="FF0000"/>
                </a:solidFill>
                <a:latin typeface="Arial" panose="020B0604020202020204" pitchFamily="34" charset="0"/>
              </a:rPr>
              <a:t>thê</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appropriate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source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for</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Education</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policy</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if</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students</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are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writing</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about</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practice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in</a:t>
            </a:r>
            <a:r>
              <a:rPr lang="cy-GB" altLang="en-US" b="1" dirty="0">
                <a:solidFill>
                  <a:srgbClr val="FF0000"/>
                </a:solidFill>
                <a:latin typeface="Arial" panose="020B0604020202020204" pitchFamily="34" charset="0"/>
              </a:rPr>
              <a:t> Wales</a:t>
            </a:r>
          </a:p>
          <a:p>
            <a:r>
              <a:rPr lang="cy-GB" altLang="en-US" b="1" dirty="0">
                <a:solidFill>
                  <a:srgbClr val="FF0000"/>
                </a:solidFill>
                <a:latin typeface="Arial" panose="020B0604020202020204" pitchFamily="34" charset="0"/>
              </a:rPr>
              <a:t>N.B. We </a:t>
            </a:r>
            <a:r>
              <a:rPr lang="cy-GB" altLang="en-US" b="1" dirty="0" err="1">
                <a:solidFill>
                  <a:srgbClr val="FF0000"/>
                </a:solidFill>
                <a:latin typeface="Arial" panose="020B0604020202020204" pitchFamily="34" charset="0"/>
              </a:rPr>
              <a:t>need</a:t>
            </a:r>
            <a:r>
              <a:rPr lang="cy-GB" altLang="en-US" b="1" dirty="0">
                <a:solidFill>
                  <a:srgbClr val="FF0000"/>
                </a:solidFill>
                <a:latin typeface="Arial" panose="020B0604020202020204" pitchFamily="34" charset="0"/>
              </a:rPr>
              <a:t> to </a:t>
            </a:r>
            <a:r>
              <a:rPr lang="cy-GB" altLang="en-US" b="1" dirty="0" err="1">
                <a:solidFill>
                  <a:srgbClr val="FF0000"/>
                </a:solidFill>
                <a:latin typeface="Arial" panose="020B0604020202020204" pitchFamily="34" charset="0"/>
              </a:rPr>
              <a:t>point</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out</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that</a:t>
            </a:r>
            <a:r>
              <a:rPr lang="cy-GB" altLang="en-US" b="1" dirty="0">
                <a:solidFill>
                  <a:srgbClr val="FF0000"/>
                </a:solidFill>
                <a:latin typeface="Arial" panose="020B0604020202020204" pitchFamily="34" charset="0"/>
              </a:rPr>
              <a:t> the </a:t>
            </a:r>
            <a:r>
              <a:rPr lang="cy-GB" altLang="en-US" b="1" dirty="0" err="1">
                <a:solidFill>
                  <a:srgbClr val="FF0000"/>
                </a:solidFill>
                <a:latin typeface="Arial" panose="020B0604020202020204" pitchFamily="34" charset="0"/>
              </a:rPr>
              <a:t>Government</a:t>
            </a:r>
            <a:r>
              <a:rPr lang="cy-GB" altLang="en-US" b="1" dirty="0">
                <a:solidFill>
                  <a:srgbClr val="FF0000"/>
                </a:solidFill>
                <a:latin typeface="Arial" panose="020B0604020202020204" pitchFamily="34" charset="0"/>
              </a:rPr>
              <a:t> of Wales </a:t>
            </a:r>
            <a:r>
              <a:rPr lang="cy-GB" altLang="en-US" b="1" dirty="0" err="1">
                <a:solidFill>
                  <a:srgbClr val="FF0000"/>
                </a:solidFill>
                <a:latin typeface="Arial" panose="020B0604020202020204" pitchFamily="34" charset="0"/>
              </a:rPr>
              <a:t>has</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changed</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since</a:t>
            </a:r>
            <a:r>
              <a:rPr lang="cy-GB" altLang="en-US" b="1" dirty="0">
                <a:solidFill>
                  <a:srgbClr val="FF0000"/>
                </a:solidFill>
                <a:latin typeface="Arial" panose="020B0604020202020204" pitchFamily="34" charset="0"/>
              </a:rPr>
              <a:t> the blog was </a:t>
            </a:r>
            <a:r>
              <a:rPr lang="cy-GB" altLang="en-US" b="1" dirty="0" err="1">
                <a:solidFill>
                  <a:srgbClr val="FF0000"/>
                </a:solidFill>
                <a:latin typeface="Arial" panose="020B0604020202020204" pitchFamily="34" charset="0"/>
              </a:rPr>
              <a:t>written</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and</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policy</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may</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change</a:t>
            </a:r>
            <a:r>
              <a:rPr lang="cy-GB" altLang="en-US" b="1" dirty="0">
                <a:solidFill>
                  <a:srgbClr val="FF0000"/>
                </a:solidFill>
                <a:latin typeface="Arial" panose="020B0604020202020204" pitchFamily="34" charset="0"/>
              </a:rPr>
              <a:t> with the </a:t>
            </a:r>
            <a:r>
              <a:rPr lang="cy-GB" altLang="en-US" b="1" dirty="0" err="1">
                <a:solidFill>
                  <a:srgbClr val="FF0000"/>
                </a:solidFill>
                <a:latin typeface="Arial" panose="020B0604020202020204" pitchFamily="34" charset="0"/>
              </a:rPr>
              <a:t>new</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Government</a:t>
            </a:r>
            <a:r>
              <a:rPr lang="cy-GB" altLang="en-US" b="1" dirty="0">
                <a:solidFill>
                  <a:srgbClr val="FF0000"/>
                </a:solidFill>
                <a:latin typeface="Arial" panose="020B0604020202020204" pitchFamily="34" charset="0"/>
              </a:rPr>
              <a:t> – </a:t>
            </a:r>
            <a:r>
              <a:rPr lang="cy-GB" altLang="en-US" b="1" dirty="0" err="1">
                <a:solidFill>
                  <a:srgbClr val="FF0000"/>
                </a:solidFill>
                <a:latin typeface="Arial" panose="020B0604020202020204" pitchFamily="34" charset="0"/>
              </a:rPr>
              <a:t>Critical</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thinking</a:t>
            </a:r>
            <a:endParaRPr lang="cy-GB" altLang="en-US" b="1" dirty="0">
              <a:solidFill>
                <a:srgbClr val="FF0000"/>
              </a:solidFill>
              <a:latin typeface="Arial" panose="020B0604020202020204" pitchFamily="34" charset="0"/>
            </a:endParaRPr>
          </a:p>
        </p:txBody>
      </p:sp>
      <p:sp>
        <p:nvSpPr>
          <p:cNvPr id="29700" name="Slide Number Placeholder 3">
            <a:extLst>
              <a:ext uri="{FF2B5EF4-FFF2-40B4-BE49-F238E27FC236}">
                <a16:creationId xmlns:a16="http://schemas.microsoft.com/office/drawing/2014/main" id="{81B3F7F9-D08D-7C8B-28DF-03C41581AF7B}"/>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12</a:t>
            </a:fld>
            <a:endParaRPr lang="en-GB" altLang="en-US" dirty="0">
              <a:solidFill>
                <a:srgbClr val="000000"/>
              </a:solidFill>
            </a:endParaRPr>
          </a:p>
        </p:txBody>
      </p:sp>
    </p:spTree>
    <p:extLst>
      <p:ext uri="{BB962C8B-B14F-4D97-AF65-F5344CB8AC3E}">
        <p14:creationId xmlns:p14="http://schemas.microsoft.com/office/powerpoint/2010/main" val="5846836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D696AA-14BF-265B-2ADF-11DE95B3D4E4}"/>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569D2E5C-6075-CBCC-0075-CB2B80E63DD7}"/>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EF796BA0-DCE8-7A70-0829-88869E8F7509}"/>
              </a:ext>
            </a:extLst>
          </p:cNvPr>
          <p:cNvSpPr>
            <a:spLocks noGrp="1"/>
          </p:cNvSpPr>
          <p:nvPr>
            <p:ph type="body" idx="1"/>
          </p:nvPr>
        </p:nvSpPr>
        <p:spPr>
          <a:noFill/>
        </p:spPr>
        <p:txBody>
          <a:bodyPr/>
          <a:lstStyle/>
          <a:p>
            <a:r>
              <a:rPr lang="cy-GB" altLang="en-US" b="1" dirty="0" err="1">
                <a:solidFill>
                  <a:srgbClr val="FF0000"/>
                </a:solidFill>
                <a:latin typeface="Arial" panose="020B0604020202020204" pitchFamily="34" charset="0"/>
              </a:rPr>
              <a:t>Emphasis</a:t>
            </a:r>
            <a:r>
              <a:rPr lang="cy-GB" altLang="en-US" b="1" dirty="0">
                <a:solidFill>
                  <a:srgbClr val="FF0000"/>
                </a:solidFill>
                <a:latin typeface="Arial" panose="020B0604020202020204" pitchFamily="34" charset="0"/>
              </a:rPr>
              <a:t> the </a:t>
            </a:r>
            <a:r>
              <a:rPr lang="cy-GB" altLang="en-US" b="1" dirty="0" err="1">
                <a:solidFill>
                  <a:srgbClr val="FF0000"/>
                </a:solidFill>
                <a:latin typeface="Arial" panose="020B0604020202020204" pitchFamily="34" charset="0"/>
              </a:rPr>
              <a:t>statutory</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nature</a:t>
            </a:r>
            <a:r>
              <a:rPr lang="cy-GB" altLang="en-US" b="1" dirty="0">
                <a:solidFill>
                  <a:srgbClr val="FF0000"/>
                </a:solidFill>
                <a:latin typeface="Arial" panose="020B0604020202020204" pitchFamily="34" charset="0"/>
              </a:rPr>
              <a:t> of Estyn </a:t>
            </a:r>
            <a:r>
              <a:rPr lang="cy-GB" altLang="en-US" b="1" dirty="0" err="1">
                <a:solidFill>
                  <a:srgbClr val="FF0000"/>
                </a:solidFill>
                <a:latin typeface="Arial" panose="020B0604020202020204" pitchFamily="34" charset="0"/>
              </a:rPr>
              <a:t>and</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show</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website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link</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on</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slide</a:t>
            </a:r>
            <a:r>
              <a:rPr lang="cy-GB" altLang="en-US" b="1" dirty="0">
                <a:solidFill>
                  <a:srgbClr val="FF0000"/>
                </a:solidFill>
                <a:latin typeface="Arial" panose="020B0604020202020204" pitchFamily="34" charset="0"/>
              </a:rPr>
              <a:t>)</a:t>
            </a:r>
          </a:p>
        </p:txBody>
      </p:sp>
      <p:sp>
        <p:nvSpPr>
          <p:cNvPr id="29700" name="Slide Number Placeholder 3">
            <a:extLst>
              <a:ext uri="{FF2B5EF4-FFF2-40B4-BE49-F238E27FC236}">
                <a16:creationId xmlns:a16="http://schemas.microsoft.com/office/drawing/2014/main" id="{48F08FB2-DAA0-E4D2-C7B0-0F3AEBF47CE6}"/>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13</a:t>
            </a:fld>
            <a:endParaRPr lang="en-GB" altLang="en-US" dirty="0">
              <a:solidFill>
                <a:srgbClr val="000000"/>
              </a:solidFill>
            </a:endParaRPr>
          </a:p>
        </p:txBody>
      </p:sp>
    </p:spTree>
    <p:extLst>
      <p:ext uri="{BB962C8B-B14F-4D97-AF65-F5344CB8AC3E}">
        <p14:creationId xmlns:p14="http://schemas.microsoft.com/office/powerpoint/2010/main" val="28596212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847064-FD37-0E70-60F7-3CD00A4FEDAC}"/>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64DD5D90-5CAF-F133-F0DA-6A05D5847602}"/>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6473EA81-2A8C-2F00-52EC-7DC71C222124}"/>
              </a:ext>
            </a:extLst>
          </p:cNvPr>
          <p:cNvSpPr>
            <a:spLocks noGrp="1"/>
          </p:cNvSpPr>
          <p:nvPr>
            <p:ph type="body" idx="1"/>
          </p:nvPr>
        </p:nvSpPr>
        <p:spPr>
          <a:noFill/>
        </p:spPr>
        <p:txBody>
          <a:bodyPr/>
          <a:lstStyle/>
          <a:p>
            <a:endParaRPr lang="cy-GB" altLang="en-US" b="1" dirty="0">
              <a:solidFill>
                <a:srgbClr val="FF0000"/>
              </a:solidFill>
              <a:latin typeface="Arial" panose="020B0604020202020204" pitchFamily="34" charset="0"/>
            </a:endParaRPr>
          </a:p>
        </p:txBody>
      </p:sp>
      <p:sp>
        <p:nvSpPr>
          <p:cNvPr id="29700" name="Slide Number Placeholder 3">
            <a:extLst>
              <a:ext uri="{FF2B5EF4-FFF2-40B4-BE49-F238E27FC236}">
                <a16:creationId xmlns:a16="http://schemas.microsoft.com/office/drawing/2014/main" id="{209B330E-0392-7E23-4518-AC49F6246701}"/>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14</a:t>
            </a:fld>
            <a:endParaRPr lang="en-GB" altLang="en-US" dirty="0">
              <a:solidFill>
                <a:srgbClr val="000000"/>
              </a:solidFill>
            </a:endParaRPr>
          </a:p>
        </p:txBody>
      </p:sp>
    </p:spTree>
    <p:extLst>
      <p:ext uri="{BB962C8B-B14F-4D97-AF65-F5344CB8AC3E}">
        <p14:creationId xmlns:p14="http://schemas.microsoft.com/office/powerpoint/2010/main" val="12292676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78DC7B-3DFF-BAB7-EC25-018618B014A8}"/>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86C1528A-1589-2203-21F7-C5FBAD944DE8}"/>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00A3382A-2C14-BAAE-7FFD-0A752822347B}"/>
              </a:ext>
            </a:extLst>
          </p:cNvPr>
          <p:cNvSpPr>
            <a:spLocks noGrp="1"/>
          </p:cNvSpPr>
          <p:nvPr>
            <p:ph type="body" idx="1"/>
          </p:nvPr>
        </p:nvSpPr>
        <p:spPr>
          <a:noFill/>
        </p:spPr>
        <p:txBody>
          <a:bodyPr/>
          <a:lstStyle/>
          <a:p>
            <a:endParaRPr lang="cy-GB" altLang="en-US" b="1" dirty="0">
              <a:solidFill>
                <a:srgbClr val="FF0000"/>
              </a:solidFill>
              <a:latin typeface="Arial" panose="020B0604020202020204" pitchFamily="34" charset="0"/>
            </a:endParaRPr>
          </a:p>
        </p:txBody>
      </p:sp>
      <p:sp>
        <p:nvSpPr>
          <p:cNvPr id="29700" name="Slide Number Placeholder 3">
            <a:extLst>
              <a:ext uri="{FF2B5EF4-FFF2-40B4-BE49-F238E27FC236}">
                <a16:creationId xmlns:a16="http://schemas.microsoft.com/office/drawing/2014/main" id="{7A32184A-2470-A8C0-121A-2FEE2FEFACB5}"/>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15</a:t>
            </a:fld>
            <a:endParaRPr lang="en-GB" altLang="en-US" dirty="0">
              <a:solidFill>
                <a:srgbClr val="000000"/>
              </a:solidFill>
            </a:endParaRPr>
          </a:p>
        </p:txBody>
      </p:sp>
    </p:spTree>
    <p:extLst>
      <p:ext uri="{BB962C8B-B14F-4D97-AF65-F5344CB8AC3E}">
        <p14:creationId xmlns:p14="http://schemas.microsoft.com/office/powerpoint/2010/main" val="35223081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B58835-17B6-5CC9-9894-7C0F09F456F1}"/>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FF5F8BCA-877B-ED13-28FF-868EDBCB4E1F}"/>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4709B12C-B6D1-1F11-13C4-4781ACFA4E35}"/>
              </a:ext>
            </a:extLst>
          </p:cNvPr>
          <p:cNvSpPr>
            <a:spLocks noGrp="1"/>
          </p:cNvSpPr>
          <p:nvPr>
            <p:ph type="body" idx="1"/>
          </p:nvPr>
        </p:nvSpPr>
        <p:spPr>
          <a:noFill/>
        </p:spPr>
        <p:txBody>
          <a:bodyPr/>
          <a:lstStyle/>
          <a:p>
            <a:endParaRPr lang="cy-GB" altLang="en-US" b="1" dirty="0">
              <a:solidFill>
                <a:srgbClr val="FF0000"/>
              </a:solidFill>
              <a:latin typeface="Arial" panose="020B0604020202020204" pitchFamily="34" charset="0"/>
            </a:endParaRPr>
          </a:p>
        </p:txBody>
      </p:sp>
      <p:sp>
        <p:nvSpPr>
          <p:cNvPr id="29700" name="Slide Number Placeholder 3">
            <a:extLst>
              <a:ext uri="{FF2B5EF4-FFF2-40B4-BE49-F238E27FC236}">
                <a16:creationId xmlns:a16="http://schemas.microsoft.com/office/drawing/2014/main" id="{4E1437C3-6E89-33CD-0BE6-3A880CCA9786}"/>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16</a:t>
            </a:fld>
            <a:endParaRPr lang="en-GB" altLang="en-US" dirty="0">
              <a:solidFill>
                <a:srgbClr val="000000"/>
              </a:solidFill>
            </a:endParaRPr>
          </a:p>
        </p:txBody>
      </p:sp>
    </p:spTree>
    <p:extLst>
      <p:ext uri="{BB962C8B-B14F-4D97-AF65-F5344CB8AC3E}">
        <p14:creationId xmlns:p14="http://schemas.microsoft.com/office/powerpoint/2010/main" val="24842073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1F9BA8-E364-10C9-97E9-E9AAF3AF712D}"/>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DF2BA766-8289-FF7B-2C60-54E4DD6173D7}"/>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FAF48246-541C-B10C-8DE7-24085F1A60E7}"/>
              </a:ext>
            </a:extLst>
          </p:cNvPr>
          <p:cNvSpPr>
            <a:spLocks noGrp="1"/>
          </p:cNvSpPr>
          <p:nvPr>
            <p:ph type="body" idx="1"/>
          </p:nvPr>
        </p:nvSpPr>
        <p:spPr>
          <a:noFill/>
        </p:spPr>
        <p:txBody>
          <a:bodyPr/>
          <a:lstStyle/>
          <a:p>
            <a:r>
              <a:rPr lang="cy-GB" altLang="en-US" b="1" dirty="0" err="1">
                <a:solidFill>
                  <a:srgbClr val="FF0000"/>
                </a:solidFill>
                <a:latin typeface="Arial" panose="020B0604020202020204" pitchFamily="34" charset="0"/>
              </a:rPr>
              <a:t>There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are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links</a:t>
            </a:r>
            <a:r>
              <a:rPr lang="cy-GB" altLang="en-US" b="1" dirty="0">
                <a:solidFill>
                  <a:srgbClr val="FF0000"/>
                </a:solidFill>
                <a:latin typeface="Arial" panose="020B0604020202020204" pitchFamily="34" charset="0"/>
              </a:rPr>
              <a:t> to </a:t>
            </a:r>
            <a:r>
              <a:rPr lang="cy-GB" altLang="en-US" b="1" dirty="0" err="1">
                <a:solidFill>
                  <a:srgbClr val="FF0000"/>
                </a:solidFill>
                <a:latin typeface="Arial" panose="020B0604020202020204" pitchFamily="34" charset="0"/>
              </a:rPr>
              <a:t>both</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organisations</a:t>
            </a:r>
            <a:r>
              <a:rPr lang="cy-GB" altLang="en-US" b="1" dirty="0">
                <a:solidFill>
                  <a:srgbClr val="FF0000"/>
                </a:solidFill>
                <a:latin typeface="Arial" panose="020B0604020202020204" pitchFamily="34" charset="0"/>
              </a:rPr>
              <a:t> of the </a:t>
            </a:r>
            <a:r>
              <a:rPr lang="cy-GB" altLang="en-US" b="1" dirty="0" err="1">
                <a:solidFill>
                  <a:srgbClr val="FF0000"/>
                </a:solidFill>
                <a:latin typeface="Arial" panose="020B0604020202020204" pitchFamily="34" charset="0"/>
              </a:rPr>
              <a:t>slide</a:t>
            </a:r>
            <a:r>
              <a:rPr lang="cy-GB" altLang="en-US" b="1" dirty="0">
                <a:solidFill>
                  <a:srgbClr val="FF0000"/>
                </a:solidFill>
                <a:latin typeface="Arial" panose="020B0604020202020204" pitchFamily="34" charset="0"/>
              </a:rPr>
              <a:t>.</a:t>
            </a:r>
          </a:p>
        </p:txBody>
      </p:sp>
      <p:sp>
        <p:nvSpPr>
          <p:cNvPr id="29700" name="Slide Number Placeholder 3">
            <a:extLst>
              <a:ext uri="{FF2B5EF4-FFF2-40B4-BE49-F238E27FC236}">
                <a16:creationId xmlns:a16="http://schemas.microsoft.com/office/drawing/2014/main" id="{77D92491-D2DA-B2D7-B474-1C7BDAD15092}"/>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17</a:t>
            </a:fld>
            <a:endParaRPr lang="en-GB" altLang="en-US" dirty="0">
              <a:solidFill>
                <a:srgbClr val="000000"/>
              </a:solidFill>
            </a:endParaRPr>
          </a:p>
        </p:txBody>
      </p:sp>
    </p:spTree>
    <p:extLst>
      <p:ext uri="{BB962C8B-B14F-4D97-AF65-F5344CB8AC3E}">
        <p14:creationId xmlns:p14="http://schemas.microsoft.com/office/powerpoint/2010/main" val="15895752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E99290-4029-70C5-8650-614978FEFE7A}"/>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DFBBB0DC-D261-7BD1-4164-446977C579E8}"/>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3C3D5CC1-F9E6-EF02-C55F-D731FC45E41B}"/>
              </a:ext>
            </a:extLst>
          </p:cNvPr>
          <p:cNvSpPr>
            <a:spLocks noGrp="1"/>
          </p:cNvSpPr>
          <p:nvPr>
            <p:ph type="body" idx="1"/>
          </p:nvPr>
        </p:nvSpPr>
        <p:spPr>
          <a:noFill/>
        </p:spPr>
        <p:txBody>
          <a:bodyPr/>
          <a:lstStyle/>
          <a:p>
            <a:endParaRPr lang="cy-GB" altLang="en-US" b="1" dirty="0">
              <a:solidFill>
                <a:srgbClr val="FF0000"/>
              </a:solidFill>
              <a:latin typeface="Arial" panose="020B0604020202020204" pitchFamily="34" charset="0"/>
            </a:endParaRPr>
          </a:p>
        </p:txBody>
      </p:sp>
      <p:sp>
        <p:nvSpPr>
          <p:cNvPr id="29700" name="Slide Number Placeholder 3">
            <a:extLst>
              <a:ext uri="{FF2B5EF4-FFF2-40B4-BE49-F238E27FC236}">
                <a16:creationId xmlns:a16="http://schemas.microsoft.com/office/drawing/2014/main" id="{534688AE-E08B-1310-CE6B-4F58007D0315}"/>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18</a:t>
            </a:fld>
            <a:endParaRPr lang="en-GB" altLang="en-US" dirty="0">
              <a:solidFill>
                <a:srgbClr val="000000"/>
              </a:solidFill>
            </a:endParaRPr>
          </a:p>
        </p:txBody>
      </p:sp>
    </p:spTree>
    <p:extLst>
      <p:ext uri="{BB962C8B-B14F-4D97-AF65-F5344CB8AC3E}">
        <p14:creationId xmlns:p14="http://schemas.microsoft.com/office/powerpoint/2010/main" val="13897429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412622-3B47-90C3-C16C-F606A61D02A4}"/>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92051ADA-0B5F-E205-EF18-5F404727362B}"/>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CEB8BC44-7250-CFB9-A6A0-DAEB605979D3}"/>
              </a:ext>
            </a:extLst>
          </p:cNvPr>
          <p:cNvSpPr>
            <a:spLocks noGrp="1"/>
          </p:cNvSpPr>
          <p:nvPr>
            <p:ph type="body" idx="1"/>
          </p:nvPr>
        </p:nvSpPr>
        <p:spPr>
          <a:noFill/>
        </p:spPr>
        <p:txBody>
          <a:bodyPr/>
          <a:lstStyle/>
          <a:p>
            <a:endParaRPr lang="cy-GB" altLang="en-US" b="1" dirty="0">
              <a:solidFill>
                <a:srgbClr val="FF0000"/>
              </a:solidFill>
              <a:latin typeface="Arial" panose="020B0604020202020204" pitchFamily="34" charset="0"/>
            </a:endParaRPr>
          </a:p>
        </p:txBody>
      </p:sp>
      <p:sp>
        <p:nvSpPr>
          <p:cNvPr id="29700" name="Slide Number Placeholder 3">
            <a:extLst>
              <a:ext uri="{FF2B5EF4-FFF2-40B4-BE49-F238E27FC236}">
                <a16:creationId xmlns:a16="http://schemas.microsoft.com/office/drawing/2014/main" id="{0697179C-B54A-780D-AA12-057BB429A63C}"/>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19</a:t>
            </a:fld>
            <a:endParaRPr lang="en-GB" altLang="en-US" dirty="0">
              <a:solidFill>
                <a:srgbClr val="000000"/>
              </a:solidFill>
            </a:endParaRPr>
          </a:p>
        </p:txBody>
      </p:sp>
    </p:spTree>
    <p:extLst>
      <p:ext uri="{BB962C8B-B14F-4D97-AF65-F5344CB8AC3E}">
        <p14:creationId xmlns:p14="http://schemas.microsoft.com/office/powerpoint/2010/main" val="35134926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CE25AA-FACC-F9FC-3232-168EFA8029B8}"/>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E0590625-6AD9-BC73-6FB6-F38BFC4D1789}"/>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BDD500E4-01FC-69CF-8A4E-208C2076B43A}"/>
              </a:ext>
            </a:extLst>
          </p:cNvPr>
          <p:cNvSpPr>
            <a:spLocks noGrp="1"/>
          </p:cNvSpPr>
          <p:nvPr>
            <p:ph type="body" idx="1"/>
          </p:nvPr>
        </p:nvSpPr>
        <p:spPr>
          <a:noFill/>
        </p:spPr>
        <p:txBody>
          <a:bodyPr/>
          <a:lstStyle/>
          <a:p>
            <a:r>
              <a:rPr lang="cy-GB" altLang="en-US" b="1" dirty="0">
                <a:solidFill>
                  <a:srgbClr val="FF0000"/>
                </a:solidFill>
                <a:latin typeface="Arial" panose="020B0604020202020204" pitchFamily="34" charset="0"/>
              </a:rPr>
              <a:t>QR </a:t>
            </a:r>
            <a:r>
              <a:rPr lang="cy-GB" altLang="en-US" b="1" dirty="0" err="1">
                <a:solidFill>
                  <a:srgbClr val="FF0000"/>
                </a:solidFill>
                <a:latin typeface="Arial" panose="020B0604020202020204" pitchFamily="34" charset="0"/>
              </a:rPr>
              <a:t>code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on</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next</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page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will</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allow</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students</a:t>
            </a:r>
            <a:r>
              <a:rPr lang="cy-GB" altLang="en-US" b="1" dirty="0">
                <a:solidFill>
                  <a:srgbClr val="FF0000"/>
                </a:solidFill>
                <a:latin typeface="Arial" panose="020B0604020202020204" pitchFamily="34" charset="0"/>
              </a:rPr>
              <a:t> to Access the UWTSD </a:t>
            </a:r>
            <a:r>
              <a:rPr lang="cy-GB" altLang="en-US" b="1" dirty="0" err="1">
                <a:solidFill>
                  <a:srgbClr val="FF0000"/>
                </a:solidFill>
                <a:latin typeface="Arial" panose="020B0604020202020204" pitchFamily="34" charset="0"/>
              </a:rPr>
              <a:t>gudiance</a:t>
            </a:r>
            <a:r>
              <a:rPr lang="cy-GB" altLang="en-US" b="1" dirty="0">
                <a:solidFill>
                  <a:srgbClr val="FF0000"/>
                </a:solidFill>
                <a:latin typeface="Arial" panose="020B0604020202020204" pitchFamily="34" charset="0"/>
              </a:rPr>
              <a:t>.</a:t>
            </a:r>
          </a:p>
        </p:txBody>
      </p:sp>
      <p:sp>
        <p:nvSpPr>
          <p:cNvPr id="29700" name="Slide Number Placeholder 3">
            <a:extLst>
              <a:ext uri="{FF2B5EF4-FFF2-40B4-BE49-F238E27FC236}">
                <a16:creationId xmlns:a16="http://schemas.microsoft.com/office/drawing/2014/main" id="{E3E2DEE0-0678-30AA-E390-506FDE9EEF59}"/>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20</a:t>
            </a:fld>
            <a:endParaRPr lang="en-GB" altLang="en-US" dirty="0">
              <a:solidFill>
                <a:srgbClr val="000000"/>
              </a:solidFill>
            </a:endParaRPr>
          </a:p>
        </p:txBody>
      </p:sp>
    </p:spTree>
    <p:extLst>
      <p:ext uri="{BB962C8B-B14F-4D97-AF65-F5344CB8AC3E}">
        <p14:creationId xmlns:p14="http://schemas.microsoft.com/office/powerpoint/2010/main" val="264529705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C0BFF9-4B10-A529-FDC3-0DDBA25E41CF}"/>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1B3EB372-319D-3812-B1DC-835C445CF92E}"/>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3CD06C3A-7303-B7CE-FB97-4D1201714051}"/>
              </a:ext>
            </a:extLst>
          </p:cNvPr>
          <p:cNvSpPr>
            <a:spLocks noGrp="1"/>
          </p:cNvSpPr>
          <p:nvPr>
            <p:ph type="body" idx="1"/>
          </p:nvPr>
        </p:nvSpPr>
        <p:spPr>
          <a:noFill/>
        </p:spPr>
        <p:txBody>
          <a:bodyPr/>
          <a:lstStyle/>
          <a:p>
            <a:r>
              <a:rPr lang="cy-GB" altLang="en-US" b="1" dirty="0">
                <a:solidFill>
                  <a:srgbClr val="FF0000"/>
                </a:solidFill>
                <a:latin typeface="Arial" panose="020B0604020202020204" pitchFamily="34" charset="0"/>
              </a:rPr>
              <a:t>The QR </a:t>
            </a:r>
            <a:r>
              <a:rPr lang="cy-GB" altLang="en-US" b="1" dirty="0" err="1">
                <a:solidFill>
                  <a:srgbClr val="FF0000"/>
                </a:solidFill>
                <a:latin typeface="Arial" panose="020B0604020202020204" pitchFamily="34" charset="0"/>
              </a:rPr>
              <a:t>code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links</a:t>
            </a:r>
            <a:r>
              <a:rPr lang="cy-GB" altLang="en-US" b="1" dirty="0">
                <a:solidFill>
                  <a:srgbClr val="FF0000"/>
                </a:solidFill>
                <a:latin typeface="Arial" panose="020B0604020202020204" pitchFamily="34" charset="0"/>
              </a:rPr>
              <a:t> to the </a:t>
            </a:r>
            <a:r>
              <a:rPr lang="cy-GB" altLang="en-US" b="1" dirty="0" err="1">
                <a:solidFill>
                  <a:srgbClr val="FF0000"/>
                </a:solidFill>
                <a:latin typeface="Arial" panose="020B0604020202020204" pitchFamily="34" charset="0"/>
              </a:rPr>
              <a:t>Guidance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online</a:t>
            </a:r>
            <a:endParaRPr lang="cy-GB" altLang="en-US" b="1" dirty="0">
              <a:solidFill>
                <a:srgbClr val="FF0000"/>
              </a:solidFill>
              <a:latin typeface="Arial" panose="020B0604020202020204" pitchFamily="34" charset="0"/>
            </a:endParaRPr>
          </a:p>
          <a:p>
            <a:r>
              <a:rPr lang="cy-GB" altLang="en-US" b="1" dirty="0" err="1">
                <a:solidFill>
                  <a:srgbClr val="FF0000"/>
                </a:solidFill>
                <a:latin typeface="Arial" panose="020B0604020202020204" pitchFamily="34" charset="0"/>
              </a:rPr>
              <a:t>Unfortunately</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when</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you</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follow</a:t>
            </a:r>
            <a:r>
              <a:rPr lang="cy-GB" altLang="en-US" b="1" dirty="0">
                <a:solidFill>
                  <a:srgbClr val="FF0000"/>
                </a:solidFill>
                <a:latin typeface="Arial" panose="020B0604020202020204" pitchFamily="34" charset="0"/>
              </a:rPr>
              <a:t> the </a:t>
            </a:r>
            <a:r>
              <a:rPr lang="cy-GB" altLang="en-US" b="1" dirty="0" err="1">
                <a:solidFill>
                  <a:srgbClr val="FF0000"/>
                </a:solidFill>
                <a:latin typeface="Arial" panose="020B0604020202020204" pitchFamily="34" charset="0"/>
              </a:rPr>
              <a:t>links</a:t>
            </a:r>
            <a:r>
              <a:rPr lang="cy-GB" altLang="en-US" b="1" dirty="0">
                <a:solidFill>
                  <a:srgbClr val="FF0000"/>
                </a:solidFill>
                <a:latin typeface="Arial" panose="020B0604020202020204" pitchFamily="34" charset="0"/>
              </a:rPr>
              <a:t> to the </a:t>
            </a:r>
            <a:r>
              <a:rPr lang="cy-GB" altLang="en-US" b="1" dirty="0" err="1">
                <a:solidFill>
                  <a:srgbClr val="FF0000"/>
                </a:solidFill>
                <a:latin typeface="Arial" panose="020B0604020202020204" pitchFamily="34" charset="0"/>
              </a:rPr>
              <a:t>Guidacne</a:t>
            </a:r>
            <a:r>
              <a:rPr lang="cy-GB" altLang="en-US" b="1" dirty="0">
                <a:solidFill>
                  <a:srgbClr val="FF0000"/>
                </a:solidFill>
                <a:latin typeface="Arial" panose="020B0604020202020204" pitchFamily="34" charset="0"/>
              </a:rPr>
              <a:t> it </a:t>
            </a:r>
            <a:r>
              <a:rPr lang="cy-GB" altLang="en-US" b="1" dirty="0" err="1">
                <a:solidFill>
                  <a:srgbClr val="FF0000"/>
                </a:solidFill>
                <a:latin typeface="Arial" panose="020B0604020202020204" pitchFamily="34" charset="0"/>
              </a:rPr>
              <a:t>automaticall</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downloads</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oto</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your</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devicec</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this</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will</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make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referencing</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difficult</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for</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new</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students</a:t>
            </a:r>
            <a:r>
              <a:rPr lang="cy-GB" altLang="en-US" b="1" dirty="0">
                <a:solidFill>
                  <a:srgbClr val="FF0000"/>
                </a:solidFill>
                <a:latin typeface="Arial" panose="020B0604020202020204" pitchFamily="34" charset="0"/>
              </a:rPr>
              <a:t>).</a:t>
            </a:r>
          </a:p>
        </p:txBody>
      </p:sp>
      <p:sp>
        <p:nvSpPr>
          <p:cNvPr id="29700" name="Slide Number Placeholder 3">
            <a:extLst>
              <a:ext uri="{FF2B5EF4-FFF2-40B4-BE49-F238E27FC236}">
                <a16:creationId xmlns:a16="http://schemas.microsoft.com/office/drawing/2014/main" id="{F27E26BD-66FC-CF01-AC26-1731A4EE1D85}"/>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21</a:t>
            </a:fld>
            <a:endParaRPr lang="en-GB" altLang="en-US" dirty="0">
              <a:solidFill>
                <a:srgbClr val="000000"/>
              </a:solidFill>
            </a:endParaRPr>
          </a:p>
        </p:txBody>
      </p:sp>
    </p:spTree>
    <p:extLst>
      <p:ext uri="{BB962C8B-B14F-4D97-AF65-F5344CB8AC3E}">
        <p14:creationId xmlns:p14="http://schemas.microsoft.com/office/powerpoint/2010/main" val="16766507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D61AF8-7A0A-0357-2F32-031E9E96B6D9}"/>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52BB8CC1-86BD-023F-20E2-8C1635A7E2F1}"/>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E5E64F9D-D38E-9116-6E09-A934A79AA5B6}"/>
              </a:ext>
            </a:extLst>
          </p:cNvPr>
          <p:cNvSpPr>
            <a:spLocks noGrp="1"/>
          </p:cNvSpPr>
          <p:nvPr>
            <p:ph type="body" idx="1"/>
          </p:nvPr>
        </p:nvSpPr>
        <p:spPr>
          <a:noFill/>
        </p:spPr>
        <p:txBody>
          <a:bodyPr/>
          <a:lstStyle/>
          <a:p>
            <a:r>
              <a:rPr lang="cy-GB" altLang="en-US" b="1" dirty="0" err="1">
                <a:solidFill>
                  <a:srgbClr val="FF0000"/>
                </a:solidFill>
                <a:latin typeface="Arial" panose="020B0604020202020204" pitchFamily="34" charset="0"/>
              </a:rPr>
              <a:t>Get</a:t>
            </a:r>
            <a:r>
              <a:rPr lang="cy-GB" altLang="en-US" b="1" dirty="0">
                <a:solidFill>
                  <a:srgbClr val="FF0000"/>
                </a:solidFill>
                <a:latin typeface="Arial" panose="020B0604020202020204" pitchFamily="34" charset="0"/>
              </a:rPr>
              <a:t> the </a:t>
            </a:r>
            <a:r>
              <a:rPr lang="cy-GB" altLang="en-US" b="1" dirty="0" err="1">
                <a:solidFill>
                  <a:srgbClr val="FF0000"/>
                </a:solidFill>
                <a:latin typeface="Arial" panose="020B0604020202020204" pitchFamily="34" charset="0"/>
              </a:rPr>
              <a:t>students</a:t>
            </a:r>
            <a:r>
              <a:rPr lang="cy-GB" altLang="en-US" b="1" dirty="0">
                <a:solidFill>
                  <a:srgbClr val="FF0000"/>
                </a:solidFill>
                <a:latin typeface="Arial" panose="020B0604020202020204" pitchFamily="34" charset="0"/>
              </a:rPr>
              <a:t> to </a:t>
            </a:r>
            <a:r>
              <a:rPr lang="cy-GB" altLang="en-US" b="1" dirty="0" err="1">
                <a:solidFill>
                  <a:srgbClr val="FF0000"/>
                </a:solidFill>
                <a:latin typeface="Arial" panose="020B0604020202020204" pitchFamily="34" charset="0"/>
              </a:rPr>
              <a:t>complete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Guided</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Study</a:t>
            </a:r>
            <a:r>
              <a:rPr lang="cy-GB" altLang="en-US" b="1" dirty="0">
                <a:solidFill>
                  <a:srgbClr val="FF0000"/>
                </a:solidFill>
                <a:latin typeface="Arial" panose="020B0604020202020204" pitchFamily="34" charset="0"/>
              </a:rPr>
              <a:t> 2 (</a:t>
            </a:r>
            <a:r>
              <a:rPr lang="cy-GB" altLang="en-US" b="1" dirty="0" err="1">
                <a:solidFill>
                  <a:srgbClr val="FF0000"/>
                </a:solidFill>
                <a:latin typeface="Arial" panose="020B0604020202020204" pitchFamily="34" charset="0"/>
              </a:rPr>
              <a:t>they</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should</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find</a:t>
            </a:r>
            <a:r>
              <a:rPr lang="cy-GB" altLang="en-US" b="1" dirty="0">
                <a:solidFill>
                  <a:srgbClr val="FF0000"/>
                </a:solidFill>
                <a:latin typeface="Arial" panose="020B0604020202020204" pitchFamily="34" charset="0"/>
              </a:rPr>
              <a:t> the </a:t>
            </a:r>
            <a:r>
              <a:rPr lang="cy-GB" altLang="en-US" b="1" dirty="0" err="1">
                <a:solidFill>
                  <a:srgbClr val="FF0000"/>
                </a:solidFill>
                <a:latin typeface="Arial" panose="020B0604020202020204" pitchFamily="34" charset="0"/>
              </a:rPr>
              <a:t>answers</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in</a:t>
            </a:r>
            <a:r>
              <a:rPr lang="cy-GB" altLang="en-US" b="1" dirty="0">
                <a:solidFill>
                  <a:srgbClr val="FF0000"/>
                </a:solidFill>
                <a:latin typeface="Arial" panose="020B0604020202020204" pitchFamily="34" charset="0"/>
              </a:rPr>
              <a:t> the </a:t>
            </a:r>
            <a:r>
              <a:rPr lang="cy-GB" altLang="en-US" b="1" dirty="0" err="1">
                <a:solidFill>
                  <a:srgbClr val="FF0000"/>
                </a:solidFill>
                <a:latin typeface="Arial" panose="020B0604020202020204" pitchFamily="34" charset="0"/>
              </a:rPr>
              <a:t>Guidance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document</a:t>
            </a:r>
            <a:r>
              <a:rPr lang="cy-GB" altLang="en-US" b="1" dirty="0">
                <a:solidFill>
                  <a:srgbClr val="FF0000"/>
                </a:solidFill>
                <a:latin typeface="Arial" panose="020B0604020202020204" pitchFamily="34" charset="0"/>
              </a:rPr>
              <a:t>)</a:t>
            </a:r>
          </a:p>
        </p:txBody>
      </p:sp>
      <p:sp>
        <p:nvSpPr>
          <p:cNvPr id="29700" name="Slide Number Placeholder 3">
            <a:extLst>
              <a:ext uri="{FF2B5EF4-FFF2-40B4-BE49-F238E27FC236}">
                <a16:creationId xmlns:a16="http://schemas.microsoft.com/office/drawing/2014/main" id="{04531344-7F68-9B84-508F-B0634F774C46}"/>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22</a:t>
            </a:fld>
            <a:endParaRPr lang="en-GB" altLang="en-US" dirty="0">
              <a:solidFill>
                <a:srgbClr val="000000"/>
              </a:solidFill>
            </a:endParaRPr>
          </a:p>
        </p:txBody>
      </p:sp>
    </p:spTree>
    <p:extLst>
      <p:ext uri="{BB962C8B-B14F-4D97-AF65-F5344CB8AC3E}">
        <p14:creationId xmlns:p14="http://schemas.microsoft.com/office/powerpoint/2010/main" val="13862507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EEDAA2-718E-F7CD-5651-A23B24FAB9A8}"/>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2BC7A8A0-5113-E056-9508-43094679AE5C}"/>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57DC94EF-F6C8-BC32-7ABE-C4CA050CC85B}"/>
              </a:ext>
            </a:extLst>
          </p:cNvPr>
          <p:cNvSpPr>
            <a:spLocks noGrp="1"/>
          </p:cNvSpPr>
          <p:nvPr>
            <p:ph type="body" idx="1"/>
          </p:nvPr>
        </p:nvSpPr>
        <p:spPr>
          <a:noFill/>
        </p:spPr>
        <p:txBody>
          <a:bodyPr/>
          <a:lstStyle/>
          <a:p>
            <a:pPr marL="0" marR="0" lvl="0" indent="0" algn="l" defTabSz="914400" rtl="0" eaLnBrk="1" fontAlgn="auto" latinLnBrk="0" hangingPunct="1">
              <a:lnSpc>
                <a:spcPct val="100000"/>
              </a:lnSpc>
              <a:spcBef>
                <a:spcPts val="600"/>
              </a:spcBef>
              <a:spcAft>
                <a:spcPts val="600"/>
              </a:spcAft>
              <a:buClrTx/>
              <a:buSzTx/>
              <a:buFont typeface="Arial" panose="020B0604020202020204" pitchFamily="34" charset="0"/>
              <a:buChar char="•"/>
              <a:tabLst/>
              <a:defRPr/>
            </a:pPr>
            <a:r>
              <a:rPr lang="cy-GB" altLang="en-US" sz="1800" b="1" dirty="0" err="1">
                <a:latin typeface="Arial" panose="020B0604020202020204" pitchFamily="34" charset="0"/>
              </a:rPr>
              <a:t>Students</a:t>
            </a:r>
            <a:r>
              <a:rPr lang="cy-GB" altLang="en-US" sz="1800" b="1" dirty="0">
                <a:latin typeface="Arial" panose="020B0604020202020204" pitchFamily="34" charset="0"/>
              </a:rPr>
              <a:t> </a:t>
            </a:r>
            <a:r>
              <a:rPr lang="cy-GB" altLang="en-US" sz="1800" b="1" dirty="0" err="1">
                <a:latin typeface="Arial" panose="020B0604020202020204" pitchFamily="34" charset="0"/>
              </a:rPr>
              <a:t>should</a:t>
            </a:r>
            <a:r>
              <a:rPr lang="cy-GB" altLang="en-US" sz="1800" b="1" dirty="0">
                <a:latin typeface="Arial" panose="020B0604020202020204" pitchFamily="34" charset="0"/>
              </a:rPr>
              <a:t> be </a:t>
            </a:r>
            <a:r>
              <a:rPr lang="cy-GB" altLang="en-US" sz="1800" b="1" dirty="0" err="1">
                <a:latin typeface="Arial" panose="020B0604020202020204" pitchFamily="34" charset="0"/>
              </a:rPr>
              <a:t>directed</a:t>
            </a:r>
            <a:r>
              <a:rPr lang="cy-GB" altLang="en-US" sz="1800" b="1" dirty="0">
                <a:latin typeface="Arial" panose="020B0604020202020204" pitchFamily="34" charset="0"/>
              </a:rPr>
              <a:t> to </a:t>
            </a:r>
            <a:r>
              <a:rPr lang="cy-GB" altLang="en-US" sz="1800" b="1" dirty="0" err="1">
                <a:latin typeface="Arial" panose="020B0604020202020204" pitchFamily="34" charset="0"/>
              </a:rPr>
              <a:t>complete</a:t>
            </a:r>
            <a:r>
              <a:rPr lang="cy-GB" altLang="en-US" sz="1800" b="1" dirty="0">
                <a:latin typeface="Arial" panose="020B0604020202020204" pitchFamily="34" charset="0"/>
              </a:rPr>
              <a:t> the </a:t>
            </a:r>
            <a:r>
              <a:rPr lang="cy-GB" altLang="en-US" sz="1800" b="1" dirty="0" err="1">
                <a:latin typeface="Arial" panose="020B0604020202020204" pitchFamily="34" charset="0"/>
              </a:rPr>
              <a:t>Infoskills</a:t>
            </a:r>
            <a:r>
              <a:rPr lang="cy-GB" altLang="en-US" sz="1800" b="1" dirty="0">
                <a:latin typeface="Arial" panose="020B0604020202020204" pitchFamily="34" charset="0"/>
              </a:rPr>
              <a:t> </a:t>
            </a:r>
            <a:r>
              <a:rPr lang="cy-GB" altLang="en-US" sz="1800" b="1" dirty="0" err="1">
                <a:latin typeface="Arial" panose="020B0604020202020204" pitchFamily="34" charset="0"/>
              </a:rPr>
              <a:t>session</a:t>
            </a:r>
            <a:r>
              <a:rPr lang="cy-GB" altLang="en-US" sz="1800" b="1" dirty="0">
                <a:latin typeface="Arial" panose="020B0604020202020204" pitchFamily="34" charset="0"/>
              </a:rPr>
              <a:t> </a:t>
            </a:r>
            <a:r>
              <a:rPr lang="cy-GB" altLang="en-US" sz="1800" b="1" dirty="0" err="1">
                <a:latin typeface="Arial" panose="020B0604020202020204" pitchFamily="34" charset="0"/>
              </a:rPr>
              <a:t>in</a:t>
            </a:r>
            <a:r>
              <a:rPr lang="cy-GB" altLang="en-US" sz="1800" b="1" dirty="0">
                <a:latin typeface="Arial" panose="020B0604020202020204" pitchFamily="34" charset="0"/>
              </a:rPr>
              <a:t> </a:t>
            </a:r>
            <a:r>
              <a:rPr lang="cy-GB" altLang="en-US" sz="1800" b="1" dirty="0" err="1">
                <a:latin typeface="Arial" panose="020B0604020202020204" pitchFamily="34" charset="0"/>
              </a:rPr>
              <a:t>their</a:t>
            </a:r>
            <a:r>
              <a:rPr lang="cy-GB" altLang="en-US" sz="1800" b="1" dirty="0">
                <a:latin typeface="Arial" panose="020B0604020202020204" pitchFamily="34" charset="0"/>
              </a:rPr>
              <a:t> </a:t>
            </a:r>
            <a:r>
              <a:rPr lang="cy-GB" altLang="en-US" sz="1800" b="1" dirty="0" err="1">
                <a:latin typeface="Arial" panose="020B0604020202020204" pitchFamily="34" charset="0"/>
              </a:rPr>
              <a:t>own</a:t>
            </a:r>
            <a:r>
              <a:rPr lang="cy-GB" altLang="en-US" sz="1800" b="1" dirty="0">
                <a:latin typeface="Arial" panose="020B0604020202020204" pitchFamily="34" charset="0"/>
              </a:rPr>
              <a:t> </a:t>
            </a:r>
            <a:r>
              <a:rPr lang="cy-GB" altLang="en-US" sz="1800" b="1" dirty="0" err="1">
                <a:latin typeface="Arial" panose="020B0604020202020204" pitchFamily="34" charset="0"/>
              </a:rPr>
              <a:t>time</a:t>
            </a:r>
            <a:r>
              <a:rPr lang="cy-GB" altLang="en-US" sz="1800" b="1" dirty="0">
                <a:latin typeface="Arial" panose="020B0604020202020204" pitchFamily="34" charset="0"/>
              </a:rPr>
              <a:t>. (N.B. </a:t>
            </a:r>
            <a:r>
              <a:rPr lang="cy-GB" altLang="en-US" sz="1800" b="1" dirty="0" err="1">
                <a:latin typeface="Arial" panose="020B0604020202020204" pitchFamily="34" charset="0"/>
              </a:rPr>
              <a:t>This</a:t>
            </a:r>
            <a:r>
              <a:rPr lang="cy-GB" altLang="en-US" sz="1800" b="1" dirty="0">
                <a:latin typeface="Arial" panose="020B0604020202020204" pitchFamily="34" charset="0"/>
              </a:rPr>
              <a:t> is a </a:t>
            </a:r>
            <a:r>
              <a:rPr lang="cy-GB" altLang="en-US" sz="1800" b="1" dirty="0" err="1">
                <a:latin typeface="Arial" panose="020B0604020202020204" pitchFamily="34" charset="0"/>
              </a:rPr>
              <a:t>requirement</a:t>
            </a:r>
            <a:r>
              <a:rPr lang="cy-GB" altLang="en-US" sz="1800" b="1" dirty="0">
                <a:latin typeface="Arial" panose="020B0604020202020204" pitchFamily="34" charset="0"/>
              </a:rPr>
              <a:t> of the AI </a:t>
            </a:r>
            <a:r>
              <a:rPr lang="cy-GB" altLang="en-US" sz="1800" b="1" dirty="0" err="1">
                <a:latin typeface="Arial" panose="020B0604020202020204" pitchFamily="34" charset="0"/>
              </a:rPr>
              <a:t>in</a:t>
            </a:r>
            <a:r>
              <a:rPr lang="cy-GB" altLang="en-US" sz="1800" b="1" dirty="0">
                <a:latin typeface="Arial" panose="020B0604020202020204" pitchFamily="34" charset="0"/>
              </a:rPr>
              <a:t> </a:t>
            </a:r>
            <a:r>
              <a:rPr lang="cy-GB" altLang="en-US" sz="1800" b="1" dirty="0" err="1">
                <a:latin typeface="Arial" panose="020B0604020202020204" pitchFamily="34" charset="0"/>
              </a:rPr>
              <a:t>Assessment</a:t>
            </a:r>
            <a:r>
              <a:rPr lang="cy-GB" altLang="en-US" sz="1800" b="1" dirty="0">
                <a:latin typeface="Arial" panose="020B0604020202020204" pitchFamily="34" charset="0"/>
              </a:rPr>
              <a:t> </a:t>
            </a:r>
            <a:r>
              <a:rPr lang="cy-GB" altLang="en-US" sz="1800" b="1" dirty="0" err="1">
                <a:latin typeface="Arial" panose="020B0604020202020204" pitchFamily="34" charset="0"/>
              </a:rPr>
              <a:t>Guidance</a:t>
            </a:r>
            <a:r>
              <a:rPr lang="cy-GB" altLang="en-US" sz="1800" b="1" dirty="0">
                <a:latin typeface="Arial" panose="020B0604020202020204" pitchFamily="34" charset="0"/>
              </a:rPr>
              <a:t>)</a:t>
            </a:r>
          </a:p>
          <a:p>
            <a:pPr marL="0" marR="0" lvl="0" indent="0" algn="l" defTabSz="914400" rtl="0" eaLnBrk="1" fontAlgn="auto" latinLnBrk="0" hangingPunct="1">
              <a:lnSpc>
                <a:spcPct val="100000"/>
              </a:lnSpc>
              <a:spcBef>
                <a:spcPts val="600"/>
              </a:spcBef>
              <a:spcAft>
                <a:spcPts val="600"/>
              </a:spcAft>
              <a:buClrTx/>
              <a:buSzTx/>
              <a:buFont typeface="Arial" panose="020B0604020202020204" pitchFamily="34" charset="0"/>
              <a:buChar char="•"/>
              <a:tabLst/>
              <a:defRPr/>
            </a:pPr>
            <a:r>
              <a:rPr lang="cy-GB" altLang="en-US" sz="1800" b="1" dirty="0" err="1">
                <a:latin typeface="Arial" panose="020B0604020202020204" pitchFamily="34" charset="0"/>
              </a:rPr>
              <a:t>Students</a:t>
            </a:r>
            <a:r>
              <a:rPr lang="cy-GB" altLang="en-US" sz="1800" b="1" dirty="0">
                <a:latin typeface="Arial" panose="020B0604020202020204" pitchFamily="34" charset="0"/>
              </a:rPr>
              <a:t> </a:t>
            </a:r>
            <a:r>
              <a:rPr lang="cy-GB" altLang="en-US" sz="1800" b="1" dirty="0" err="1">
                <a:latin typeface="Arial" panose="020B0604020202020204" pitchFamily="34" charset="0"/>
              </a:rPr>
              <a:t>will</a:t>
            </a:r>
            <a:r>
              <a:rPr lang="cy-GB" altLang="en-US" sz="1800" b="1" dirty="0">
                <a:latin typeface="Arial" panose="020B0604020202020204" pitchFamily="34" charset="0"/>
              </a:rPr>
              <a:t> </a:t>
            </a:r>
            <a:r>
              <a:rPr lang="cy-GB" altLang="en-US" sz="1800" b="1" dirty="0" err="1">
                <a:latin typeface="Arial" panose="020B0604020202020204" pitchFamily="34" charset="0"/>
              </a:rPr>
              <a:t>need</a:t>
            </a:r>
            <a:r>
              <a:rPr lang="cy-GB" altLang="en-US" sz="1800" b="1" dirty="0">
                <a:latin typeface="Arial" panose="020B0604020202020204" pitchFamily="34" charset="0"/>
              </a:rPr>
              <a:t> to </a:t>
            </a:r>
            <a:r>
              <a:rPr lang="cy-GB" altLang="en-US" sz="1800" b="1" dirty="0" err="1">
                <a:latin typeface="Arial" panose="020B0604020202020204" pitchFamily="34" charset="0"/>
              </a:rPr>
              <a:t>keep</a:t>
            </a:r>
            <a:r>
              <a:rPr lang="cy-GB" altLang="en-US" sz="1800" b="1" dirty="0">
                <a:latin typeface="Arial" panose="020B0604020202020204" pitchFamily="34" charset="0"/>
              </a:rPr>
              <a:t> a record of </a:t>
            </a:r>
            <a:r>
              <a:rPr lang="cy-GB" altLang="en-US" sz="1800" b="1" dirty="0" err="1">
                <a:latin typeface="Arial" panose="020B0604020202020204" pitchFamily="34" charset="0"/>
              </a:rPr>
              <a:t>completion</a:t>
            </a:r>
            <a:r>
              <a:rPr lang="cy-GB" altLang="en-US" sz="1800" b="1" dirty="0">
                <a:latin typeface="Arial" panose="020B0604020202020204" pitchFamily="34" charset="0"/>
              </a:rPr>
              <a:t> of </a:t>
            </a:r>
            <a:r>
              <a:rPr lang="cy-GB" altLang="en-US" sz="1800" b="1" dirty="0" err="1">
                <a:latin typeface="Arial" panose="020B0604020202020204" pitchFamily="34" charset="0"/>
              </a:rPr>
              <a:t>session</a:t>
            </a:r>
            <a:r>
              <a:rPr lang="cy-GB" altLang="en-US" sz="1800" b="1" dirty="0">
                <a:latin typeface="Arial" panose="020B0604020202020204" pitchFamily="34" charset="0"/>
              </a:rPr>
              <a:t> to </a:t>
            </a:r>
            <a:r>
              <a:rPr lang="cy-GB" altLang="en-US" sz="1800" b="1" dirty="0" err="1">
                <a:latin typeface="Arial" panose="020B0604020202020204" pitchFamily="34" charset="0"/>
              </a:rPr>
              <a:t>tansfer</a:t>
            </a:r>
            <a:r>
              <a:rPr lang="cy-GB" altLang="en-US" sz="1800" b="1" dirty="0">
                <a:latin typeface="Arial" panose="020B0604020202020204" pitchFamily="34" charset="0"/>
              </a:rPr>
              <a:t> to </a:t>
            </a:r>
            <a:r>
              <a:rPr lang="cy-GB" altLang="en-US" sz="1800" b="1" dirty="0" err="1">
                <a:latin typeface="Arial" panose="020B0604020202020204" pitchFamily="34" charset="0"/>
              </a:rPr>
              <a:t>their</a:t>
            </a:r>
            <a:r>
              <a:rPr lang="cy-GB" altLang="en-US" sz="1800" b="1" dirty="0">
                <a:latin typeface="Arial" panose="020B0604020202020204" pitchFamily="34" charset="0"/>
              </a:rPr>
              <a:t> PDP </a:t>
            </a:r>
            <a:r>
              <a:rPr lang="cy-GB" altLang="en-US" sz="1800" b="1" dirty="0" err="1">
                <a:latin typeface="Arial" panose="020B0604020202020204" pitchFamily="34" charset="0"/>
              </a:rPr>
              <a:t>template</a:t>
            </a:r>
            <a:r>
              <a:rPr lang="cy-GB" altLang="en-US" sz="1800" b="1" dirty="0">
                <a:latin typeface="Arial" panose="020B0604020202020204" pitchFamily="34" charset="0"/>
              </a:rPr>
              <a:t> </a:t>
            </a:r>
            <a:r>
              <a:rPr lang="cy-GB" altLang="en-US" sz="1800" b="1" dirty="0" err="1">
                <a:latin typeface="Arial" panose="020B0604020202020204" pitchFamily="34" charset="0"/>
              </a:rPr>
              <a:t>in</a:t>
            </a:r>
            <a:r>
              <a:rPr lang="cy-GB" altLang="en-US" sz="1800" b="1" dirty="0">
                <a:latin typeface="Arial" panose="020B0604020202020204" pitchFamily="34" charset="0"/>
              </a:rPr>
              <a:t> a </a:t>
            </a:r>
            <a:r>
              <a:rPr lang="cy-GB" altLang="en-US" sz="1800" b="1" dirty="0" err="1">
                <a:latin typeface="Arial" panose="020B0604020202020204" pitchFamily="34" charset="0"/>
              </a:rPr>
              <a:t>later</a:t>
            </a:r>
            <a:r>
              <a:rPr lang="cy-GB" altLang="en-US" sz="1800" b="1" dirty="0">
                <a:latin typeface="Arial" panose="020B0604020202020204" pitchFamily="34" charset="0"/>
              </a:rPr>
              <a:t> </a:t>
            </a:r>
            <a:r>
              <a:rPr lang="cy-GB" altLang="en-US" sz="1800" b="1" dirty="0" err="1">
                <a:latin typeface="Arial" panose="020B0604020202020204" pitchFamily="34" charset="0"/>
              </a:rPr>
              <a:t>Theme</a:t>
            </a:r>
            <a:endParaRPr lang="cy-GB" altLang="en-US" b="1" dirty="0">
              <a:solidFill>
                <a:srgbClr val="FF0000"/>
              </a:solidFill>
              <a:latin typeface="Arial" panose="020B0604020202020204" pitchFamily="34" charset="0"/>
            </a:endParaRPr>
          </a:p>
          <a:p>
            <a:endParaRPr lang="cy-GB" altLang="en-US" b="1" dirty="0">
              <a:solidFill>
                <a:srgbClr val="FF0000"/>
              </a:solidFill>
              <a:latin typeface="Arial" panose="020B0604020202020204" pitchFamily="34" charset="0"/>
            </a:endParaRPr>
          </a:p>
        </p:txBody>
      </p:sp>
      <p:sp>
        <p:nvSpPr>
          <p:cNvPr id="29700" name="Slide Number Placeholder 3">
            <a:extLst>
              <a:ext uri="{FF2B5EF4-FFF2-40B4-BE49-F238E27FC236}">
                <a16:creationId xmlns:a16="http://schemas.microsoft.com/office/drawing/2014/main" id="{AF617459-4279-BA22-2D7D-41DEB682BDCB}"/>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23</a:t>
            </a:fld>
            <a:endParaRPr lang="en-GB" altLang="en-US" dirty="0">
              <a:solidFill>
                <a:srgbClr val="000000"/>
              </a:solidFill>
            </a:endParaRPr>
          </a:p>
        </p:txBody>
      </p:sp>
    </p:spTree>
    <p:extLst>
      <p:ext uri="{BB962C8B-B14F-4D97-AF65-F5344CB8AC3E}">
        <p14:creationId xmlns:p14="http://schemas.microsoft.com/office/powerpoint/2010/main" val="297772063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37278D-EE04-54B2-9204-7FE35A038F28}"/>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354EEF87-8EB6-14B5-D8FF-C4FFA54B77D4}"/>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3687C59B-F4AC-E9E8-039E-8F6B6892AA6E}"/>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9AE42062-CBE7-9B13-7DE5-EDF4414CAAA8}"/>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24</a:t>
            </a:fld>
            <a:endParaRPr lang="en-GB" altLang="en-US" dirty="0">
              <a:solidFill>
                <a:srgbClr val="000000"/>
              </a:solidFill>
            </a:endParaRPr>
          </a:p>
        </p:txBody>
      </p:sp>
    </p:spTree>
    <p:extLst>
      <p:ext uri="{BB962C8B-B14F-4D97-AF65-F5344CB8AC3E}">
        <p14:creationId xmlns:p14="http://schemas.microsoft.com/office/powerpoint/2010/main" val="60259774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3FBA0C-281F-248B-0026-E7313347F0B9}"/>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75119D4F-B942-420F-CD10-78DF84BCF2C8}"/>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4DA53965-F8EC-C893-833F-A77E94619EE0}"/>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E30D3B97-58DC-B418-75D5-D54946FDD0DC}"/>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25</a:t>
            </a:fld>
            <a:endParaRPr lang="en-GB" altLang="en-US" dirty="0">
              <a:solidFill>
                <a:srgbClr val="000000"/>
              </a:solidFill>
            </a:endParaRPr>
          </a:p>
        </p:txBody>
      </p:sp>
    </p:spTree>
    <p:extLst>
      <p:ext uri="{BB962C8B-B14F-4D97-AF65-F5344CB8AC3E}">
        <p14:creationId xmlns:p14="http://schemas.microsoft.com/office/powerpoint/2010/main" val="13027570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A563DE-CEB9-38C4-5F08-98BCD230A346}"/>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A806E80D-06D2-6A97-444F-2953365D6CF3}"/>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7C0DA00B-4915-AB55-75CB-0DED5663B16D}"/>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9866C89F-5FDE-F08B-C39A-48BBF9FC96B2}"/>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26</a:t>
            </a:fld>
            <a:endParaRPr lang="en-GB" altLang="en-US" dirty="0">
              <a:solidFill>
                <a:srgbClr val="000000"/>
              </a:solidFill>
            </a:endParaRPr>
          </a:p>
        </p:txBody>
      </p:sp>
    </p:spTree>
    <p:extLst>
      <p:ext uri="{BB962C8B-B14F-4D97-AF65-F5344CB8AC3E}">
        <p14:creationId xmlns:p14="http://schemas.microsoft.com/office/powerpoint/2010/main" val="311853718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08BA4E-EC76-3495-7185-03025554C3DB}"/>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1A6C9D25-EACD-B9F4-4880-CD6EA58A25FF}"/>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21A1444B-159F-ED4D-7B8A-B840C8F22DF1}"/>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2403A113-15F6-DEA6-4EB6-698F06FF3DA5}"/>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27</a:t>
            </a:fld>
            <a:endParaRPr lang="en-GB" altLang="en-US" dirty="0">
              <a:solidFill>
                <a:srgbClr val="000000"/>
              </a:solidFill>
            </a:endParaRPr>
          </a:p>
        </p:txBody>
      </p:sp>
    </p:spTree>
    <p:extLst>
      <p:ext uri="{BB962C8B-B14F-4D97-AF65-F5344CB8AC3E}">
        <p14:creationId xmlns:p14="http://schemas.microsoft.com/office/powerpoint/2010/main" val="29924937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025303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161216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628650" y="6356351"/>
            <a:ext cx="2057400" cy="365125"/>
          </a:xfrm>
          <a:prstGeom prst="rect">
            <a:avLst/>
          </a:prstGeom>
        </p:spPr>
        <p:txBody>
          <a:bodyPr/>
          <a:lstStyle/>
          <a:p>
            <a:fld id="{5C958B5D-2B71-F94E-8A2A-2F1F5E391DA3}" type="datetimeFigureOut">
              <a:rPr lang="en-US" smtClean="0"/>
              <a:t>6/12/2026</a:t>
            </a:fld>
            <a:endParaRPr lang="en-US" dirty="0"/>
          </a:p>
        </p:txBody>
      </p:sp>
      <p:sp>
        <p:nvSpPr>
          <p:cNvPr id="5" name="Footer Placeholder 4"/>
          <p:cNvSpPr>
            <a:spLocks noGrp="1"/>
          </p:cNvSpPr>
          <p:nvPr>
            <p:ph type="ftr" sz="quarter" idx="11"/>
          </p:nvPr>
        </p:nvSpPr>
        <p:spPr>
          <a:xfrm>
            <a:off x="3028950" y="6356351"/>
            <a:ext cx="3086100" cy="365125"/>
          </a:xfrm>
          <a:prstGeom prst="rect">
            <a:avLst/>
          </a:prstGeom>
        </p:spPr>
        <p:txBody>
          <a:bodyPr/>
          <a:lstStyle/>
          <a:p>
            <a:endParaRPr lang="en-US" dirty="0"/>
          </a:p>
        </p:txBody>
      </p:sp>
      <p:sp>
        <p:nvSpPr>
          <p:cNvPr id="6" name="Slide Number Placeholder 5"/>
          <p:cNvSpPr>
            <a:spLocks noGrp="1"/>
          </p:cNvSpPr>
          <p:nvPr>
            <p:ph type="sldNum" sz="quarter" idx="12"/>
          </p:nvPr>
        </p:nvSpPr>
        <p:spPr>
          <a:xfrm>
            <a:off x="6457950" y="6356351"/>
            <a:ext cx="2057400" cy="365125"/>
          </a:xfrm>
          <a:prstGeom prst="rect">
            <a:avLst/>
          </a:prstGeom>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0302204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92537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23150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63028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327444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07330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2835498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8468865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118633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2427025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8605346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34217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6651433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8523623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1.xml"/><Relationship Id="rId1" Type="http://schemas.openxmlformats.org/officeDocument/2006/relationships/slideLayout" Target="../slideLayouts/slideLayout10.xml"/><Relationship Id="rId4" Type="http://schemas.openxmlformats.org/officeDocument/2006/relationships/image" Target="../media/image1.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4.xml"/><Relationship Id="rId7" Type="http://schemas.openxmlformats.org/officeDocument/2006/relationships/theme" Target="../theme/theme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5"/>
          <a:stretch>
            <a:fillRect/>
          </a:stretch>
        </p:blipFill>
        <p:spPr>
          <a:xfrm>
            <a:off x="0" y="0"/>
            <a:ext cx="9144000" cy="6858000"/>
          </a:xfrm>
          <a:prstGeom prst="rect">
            <a:avLst/>
          </a:prstGeom>
        </p:spPr>
      </p:pic>
      <p:pic>
        <p:nvPicPr>
          <p:cNvPr id="2" name="Picture 1">
            <a:extLst>
              <a:ext uri="{FF2B5EF4-FFF2-40B4-BE49-F238E27FC236}">
                <a16:creationId xmlns:a16="http://schemas.microsoft.com/office/drawing/2014/main" id="{E996A00E-2349-7FBE-C3BF-7A83C87AA83D}"/>
              </a:ext>
            </a:extLst>
          </p:cNvPr>
          <p:cNvPicPr>
            <a:picLocks noChangeAspect="1"/>
          </p:cNvPicPr>
          <p:nvPr userDrawn="1"/>
        </p:nvPicPr>
        <p:blipFill>
          <a:blip r:embed="rId6">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056831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6/12/2026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869548107"/>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145498352"/>
      </p:ext>
    </p:extLst>
  </p:cSld>
  <p:clrMap bg1="lt1" tx1="dk1" bg2="lt2" tx2="dk2" accent1="accent1" accent2="accent2" accent3="accent3" accent4="accent4" accent5="accent5" accent6="accent6" hlink="hlink" folHlink="folHlink"/>
  <p:sldLayoutIdLst>
    <p:sldLayoutId id="2147483689" r:id="rId1"/>
    <p:sldLayoutId id="214748369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6/12/2026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3729575010"/>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3" Type="http://schemas.openxmlformats.org/officeDocument/2006/relationships/hyperlink" Target="https://digitalskills.uwtsd.ac.uk/resource/artificial-intelligence-for-students/" TargetMode="External"/><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CbyrgqR4Nko" TargetMode="External"/><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hyperlink" Target="https://www.jisc.ac.uk/reports/generative-ai-a-primer" TargetMode="External"/><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hyperlink" Target="https://www.jisc.ac.uk/reports/generative-ai-a-primer" TargetMode="External"/><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hyperlink" Target="https://www.jisc.ac.uk/reports/generative-ai-a-primer" TargetMode="External"/><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hyperlink" Target="https://estyn.gov.wales/about-us/" TargetMode="External"/><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hyperlink" Target="https://www.medr.cymru/en/" TargetMode="External"/><Relationship Id="rId2" Type="http://schemas.openxmlformats.org/officeDocument/2006/relationships/notesSlide" Target="../notesSlides/notesSlide17.xml"/><Relationship Id="rId1" Type="http://schemas.openxmlformats.org/officeDocument/2006/relationships/slideLayout" Target="../slideLayouts/slideLayout14.xml"/><Relationship Id="rId4" Type="http://schemas.openxmlformats.org/officeDocument/2006/relationships/hyperlink" Target="https://www.qaa.ac.uk/about-us/our-main-areas-of-work/our-work-in-wales"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hyperlink" Target="https://moodle.uwtsd.ac.uk/course/section.php?id=193465" TargetMode="External"/><Relationship Id="rId2" Type="http://schemas.openxmlformats.org/officeDocument/2006/relationships/notesSlide" Target="../notesSlides/notesSlide23.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CbyrgqR4Nko" TargetMode="External"/><Relationship Id="rId7" Type="http://schemas.openxmlformats.org/officeDocument/2006/relationships/hyperlink" Target="https://www.medr.cymru/en/draft-strategic-plan-2025-2030/" TargetMode="External"/><Relationship Id="rId2" Type="http://schemas.openxmlformats.org/officeDocument/2006/relationships/notesSlide" Target="../notesSlides/notesSlide26.xml"/><Relationship Id="rId1" Type="http://schemas.openxmlformats.org/officeDocument/2006/relationships/slideLayout" Target="../slideLayouts/slideLayout14.xml"/><Relationship Id="rId6" Type="http://schemas.openxmlformats.org/officeDocument/2006/relationships/hyperlink" Target="https://www.medr.cymru/en/what-we-do/" TargetMode="External"/><Relationship Id="rId5" Type="http://schemas.openxmlformats.org/officeDocument/2006/relationships/hyperlink" Target="https://estyn.gov.wales/improvement-resources/new-era-how-artificial-intelligence-ai-is-supporting-teaching-and-learning/" TargetMode="External"/><Relationship Id="rId4" Type="http://schemas.openxmlformats.org/officeDocument/2006/relationships/hyperlink" Target="https://www.gov.uk/government/publications/generative-artificial-intelligence-in-education/generative-artificial-intelligence-ai-in-education?pStoreID=Http"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educationwales.blog.gov.wales/2026/02/27/generative-ai-in-education-wales-national-approach/" TargetMode="External"/><Relationship Id="rId3" Type="http://schemas.openxmlformats.org/officeDocument/2006/relationships/hyperlink" Target="https://www.qaa.ac.uk/about-us/our-main-areas-of-work/our-work-in-wales" TargetMode="External"/><Relationship Id="rId7" Type="http://schemas.openxmlformats.org/officeDocument/2006/relationships/hyperlink" Target="https://www.jisc.ac.uk/reports/generative-ai-a-primer" TargetMode="External"/><Relationship Id="rId2" Type="http://schemas.openxmlformats.org/officeDocument/2006/relationships/notesSlide" Target="../notesSlides/notesSlide27.xml"/><Relationship Id="rId1" Type="http://schemas.openxmlformats.org/officeDocument/2006/relationships/slideLayout" Target="../slideLayouts/slideLayout14.xml"/><Relationship Id="rId6" Type="http://schemas.openxmlformats.org/officeDocument/2006/relationships/hyperlink" Target="https://www.bing.com/ck/a?!&amp;&amp;p=f436b277a11b918d90ac4f271a1206289b5a60be6e5978ba3b9de81b7d7cea2dJmltdHM9MTc4MDYxNzYwMA&amp;ptn=3&amp;ver=2&amp;hsh=4&amp;fclid=2197e490-887d-6cdd-123a-f286891e6d36&amp;psq=uwtsd+artifical+intelligence+student+guide&amp;u=a1aHR0cHM6Ly93d3cudXd0c2QuYWMudWsvbWVkaWEvNTcyOC9kb3dubG9hZA" TargetMode="External"/><Relationship Id="rId5" Type="http://schemas.openxmlformats.org/officeDocument/2006/relationships/hyperlink" Target="https://www.linkedin.com/learning/artificial-intelligence-for-students/how-students-can-use-ai?u=77966930" TargetMode="External"/><Relationship Id="rId4" Type="http://schemas.openxmlformats.org/officeDocument/2006/relationships/hyperlink" Target="https://www.qaa.ac.uk/docs/qaa/members/maintaining-quality-and-standards-in-the-chatgpt-era.pdf?sfvrsn=2408aa81_1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918EC05-41A4-24C6-B4D5-4E43E7977B35}"/>
              </a:ext>
            </a:extLst>
          </p:cNvPr>
          <p:cNvSpPr>
            <a:spLocks noGrp="1"/>
          </p:cNvSpPr>
          <p:nvPr>
            <p:ph type="title"/>
          </p:nvPr>
        </p:nvSpPr>
        <p:spPr/>
        <p:txBody>
          <a:bodyPr/>
          <a:lstStyle/>
          <a:p>
            <a:pPr algn="ctr"/>
            <a:r>
              <a:rPr lang="en-GB" sz="2800" dirty="0">
                <a:ea typeface="Times New Roman" panose="02020603050405020304" pitchFamily="18" charset="0"/>
              </a:rPr>
              <a:t>ECCE4001</a:t>
            </a:r>
            <a:br>
              <a:rPr lang="en-GB" sz="2800" dirty="0">
                <a:ea typeface="Times New Roman" panose="02020603050405020304" pitchFamily="18" charset="0"/>
              </a:rPr>
            </a:br>
            <a:r>
              <a:rPr lang="en-GB" dirty="0" err="1"/>
              <a:t>Pwy</a:t>
            </a:r>
            <a:r>
              <a:rPr lang="en-GB" dirty="0"/>
              <a:t> </a:t>
            </a:r>
            <a:r>
              <a:rPr lang="en-GB" dirty="0" err="1"/>
              <a:t>ydw</a:t>
            </a:r>
            <a:r>
              <a:rPr lang="en-GB" dirty="0"/>
              <a:t> </a:t>
            </a:r>
            <a:r>
              <a:rPr lang="en-GB" dirty="0" err="1"/>
              <a:t>i</a:t>
            </a:r>
            <a:r>
              <a:rPr lang="en-GB" dirty="0"/>
              <a:t>?: </a:t>
            </a:r>
            <a:r>
              <a:rPr lang="en-GB" dirty="0" err="1"/>
              <a:t>Archwilio</a:t>
            </a:r>
            <a:r>
              <a:rPr lang="en-GB" dirty="0"/>
              <a:t> </a:t>
            </a:r>
            <a:r>
              <a:rPr lang="en-GB" dirty="0" err="1"/>
              <a:t>Hunaniaeth</a:t>
            </a:r>
            <a:r>
              <a:rPr lang="en-GB" dirty="0"/>
              <a:t> </a:t>
            </a:r>
            <a:r>
              <a:rPr lang="en-GB" dirty="0" err="1"/>
              <a:t>Broffesiynol</a:t>
            </a:r>
            <a:br>
              <a:rPr lang="cy-GB" sz="2800" dirty="0">
                <a:ea typeface="Times New Roman" panose="02020603050405020304" pitchFamily="18" charset="0"/>
              </a:rPr>
            </a:br>
            <a:br>
              <a:rPr lang="en-GB" sz="2800" dirty="0">
                <a:ea typeface="Times New Roman" panose="02020603050405020304" pitchFamily="18" charset="0"/>
              </a:rPr>
            </a:br>
            <a:r>
              <a:rPr lang="en-GB" sz="2800" dirty="0">
                <a:solidFill>
                  <a:schemeClr val="accent4">
                    <a:lumMod val="20000"/>
                    <a:lumOff val="80000"/>
                  </a:schemeClr>
                </a:solidFill>
                <a:ea typeface="Times New Roman" panose="02020603050405020304" pitchFamily="18" charset="0"/>
              </a:rPr>
              <a:t>ECCE4001</a:t>
            </a:r>
            <a:br>
              <a:rPr lang="en-GB" sz="2800" dirty="0">
                <a:solidFill>
                  <a:schemeClr val="accent4">
                    <a:lumMod val="20000"/>
                    <a:lumOff val="80000"/>
                  </a:schemeClr>
                </a:solidFill>
                <a:ea typeface="Times New Roman" panose="02020603050405020304" pitchFamily="18" charset="0"/>
              </a:rPr>
            </a:br>
            <a:r>
              <a:rPr lang="en-GB" sz="2800" dirty="0">
                <a:solidFill>
                  <a:schemeClr val="accent4">
                    <a:lumMod val="20000"/>
                    <a:lumOff val="80000"/>
                  </a:schemeClr>
                </a:solidFill>
                <a:ea typeface="Times New Roman" panose="02020603050405020304" pitchFamily="18" charset="0"/>
              </a:rPr>
              <a:t>Who Am I?: Exploring Professional Identity</a:t>
            </a:r>
            <a:br>
              <a:rPr lang="en-GB" sz="2800" dirty="0">
                <a:solidFill>
                  <a:schemeClr val="accent4">
                    <a:lumMod val="20000"/>
                    <a:lumOff val="80000"/>
                  </a:schemeClr>
                </a:solidFill>
                <a:ea typeface="Times New Roman" panose="02020603050405020304" pitchFamily="18" charset="0"/>
              </a:rPr>
            </a:br>
            <a:br>
              <a:rPr lang="en-GB" sz="2800" dirty="0">
                <a:solidFill>
                  <a:schemeClr val="accent4">
                    <a:lumMod val="20000"/>
                    <a:lumOff val="80000"/>
                  </a:schemeClr>
                </a:solidFill>
                <a:ea typeface="Times New Roman" panose="02020603050405020304" pitchFamily="18" charset="0"/>
              </a:rPr>
            </a:br>
            <a:r>
              <a:rPr lang="cy-GB" sz="2800" dirty="0">
                <a:ea typeface="Times New Roman" panose="02020603050405020304" pitchFamily="18" charset="0"/>
              </a:rPr>
              <a:t>Thema</a:t>
            </a:r>
            <a:r>
              <a:rPr lang="en-GB" sz="2800" dirty="0"/>
              <a:t> 6:</a:t>
            </a:r>
            <a:br>
              <a:rPr lang="en-GB" sz="2800" dirty="0"/>
            </a:br>
            <a:r>
              <a:rPr lang="en-GB" sz="2800" dirty="0">
                <a:solidFill>
                  <a:schemeClr val="accent4">
                    <a:lumMod val="20000"/>
                    <a:lumOff val="80000"/>
                  </a:schemeClr>
                </a:solidFill>
              </a:rPr>
              <a:t>Theme 6: Safe and Ethical Use of Generative AI</a:t>
            </a:r>
            <a:br>
              <a:rPr lang="en-GB" sz="2800" dirty="0"/>
            </a:br>
            <a:br>
              <a:rPr lang="en-GB" sz="2800" dirty="0">
                <a:ea typeface="Times New Roman" panose="02020603050405020304" pitchFamily="18" charset="0"/>
              </a:rPr>
            </a:br>
            <a:endParaRPr lang="en-GB" dirty="0"/>
          </a:p>
        </p:txBody>
      </p:sp>
    </p:spTree>
    <p:extLst>
      <p:ext uri="{BB962C8B-B14F-4D97-AF65-F5344CB8AC3E}">
        <p14:creationId xmlns:p14="http://schemas.microsoft.com/office/powerpoint/2010/main" val="36455092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BE67DB-E99B-4C08-2CA9-D2885DD75208}"/>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3EBFCFA3-B3CA-1E25-A701-1AEB50A7C79F}"/>
              </a:ext>
            </a:extLst>
          </p:cNvPr>
          <p:cNvSpPr>
            <a:spLocks noGrp="1"/>
          </p:cNvSpPr>
          <p:nvPr>
            <p:ph type="title"/>
          </p:nvPr>
        </p:nvSpPr>
        <p:spPr/>
        <p:txBody>
          <a:bodyPr/>
          <a:lstStyle/>
          <a:p>
            <a:pPr algn="ctr"/>
            <a:r>
              <a:rPr lang="en-GB" b="1" dirty="0"/>
              <a:t>Click to Add Title (Cym)</a:t>
            </a:r>
            <a:br>
              <a:rPr lang="en-GB" b="1" dirty="0"/>
            </a:br>
            <a:r>
              <a:rPr lang="en-GB" b="1" dirty="0">
                <a:solidFill>
                  <a:srgbClr val="0070C0"/>
                </a:solidFill>
              </a:rPr>
              <a:t>Guided Study Pre-Theme Activity</a:t>
            </a:r>
            <a:endParaRPr lang="en-GB" b="1" dirty="0"/>
          </a:p>
        </p:txBody>
      </p:sp>
      <p:pic>
        <p:nvPicPr>
          <p:cNvPr id="4" name="Picture 3">
            <a:hlinkClick r:id="rId3"/>
            <a:extLst>
              <a:ext uri="{FF2B5EF4-FFF2-40B4-BE49-F238E27FC236}">
                <a16:creationId xmlns:a16="http://schemas.microsoft.com/office/drawing/2014/main" id="{8393AC91-42E4-B309-CA38-95AA2BC028C5}"/>
              </a:ext>
            </a:extLst>
          </p:cNvPr>
          <p:cNvPicPr>
            <a:picLocks noChangeAspect="1"/>
          </p:cNvPicPr>
          <p:nvPr/>
        </p:nvPicPr>
        <p:blipFill>
          <a:blip r:embed="rId4"/>
          <a:stretch>
            <a:fillRect/>
          </a:stretch>
        </p:blipFill>
        <p:spPr>
          <a:xfrm>
            <a:off x="3181350" y="1962150"/>
            <a:ext cx="2781300" cy="2933700"/>
          </a:xfrm>
          <a:prstGeom prst="rect">
            <a:avLst/>
          </a:prstGeom>
        </p:spPr>
      </p:pic>
      <p:sp>
        <p:nvSpPr>
          <p:cNvPr id="6" name="TextBox 5">
            <a:extLst>
              <a:ext uri="{FF2B5EF4-FFF2-40B4-BE49-F238E27FC236}">
                <a16:creationId xmlns:a16="http://schemas.microsoft.com/office/drawing/2014/main" id="{47CB90B6-08C1-D81E-2422-AF141B8FB23C}"/>
              </a:ext>
            </a:extLst>
          </p:cNvPr>
          <p:cNvSpPr txBox="1"/>
          <p:nvPr/>
        </p:nvSpPr>
        <p:spPr>
          <a:xfrm>
            <a:off x="6490952" y="5422006"/>
            <a:ext cx="2024398" cy="369332"/>
          </a:xfrm>
          <a:prstGeom prst="rect">
            <a:avLst/>
          </a:prstGeom>
          <a:noFill/>
        </p:spPr>
        <p:txBody>
          <a:bodyPr wrap="square" rtlCol="0">
            <a:spAutoFit/>
          </a:bodyPr>
          <a:lstStyle/>
          <a:p>
            <a:pPr algn="r"/>
            <a:r>
              <a:rPr lang="en-GB" dirty="0"/>
              <a:t>(Sterne, 2021)</a:t>
            </a:r>
          </a:p>
        </p:txBody>
      </p:sp>
    </p:spTree>
    <p:extLst>
      <p:ext uri="{BB962C8B-B14F-4D97-AF65-F5344CB8AC3E}">
        <p14:creationId xmlns:p14="http://schemas.microsoft.com/office/powerpoint/2010/main" val="26975840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B0A493-051E-A7AE-21E7-EFB6BE094E8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2A80D5-5BE9-53BD-A327-344433D6CFC3}"/>
              </a:ext>
            </a:extLst>
          </p:cNvPr>
          <p:cNvSpPr>
            <a:spLocks noGrp="1"/>
          </p:cNvSpPr>
          <p:nvPr>
            <p:ph sz="half" idx="2"/>
          </p:nvPr>
        </p:nvSpPr>
        <p:spPr/>
        <p:txBody>
          <a:bodyPr>
            <a:normAutofit/>
          </a:bodyPr>
          <a:lstStyle/>
          <a:p>
            <a:pPr>
              <a:lnSpc>
                <a:spcPct val="100000"/>
              </a:lnSpc>
              <a:spcBef>
                <a:spcPts val="600"/>
              </a:spcBef>
              <a:spcAft>
                <a:spcPts val="600"/>
              </a:spcAft>
            </a:pPr>
            <a:r>
              <a:rPr lang="en-GB" sz="2400" dirty="0">
                <a:solidFill>
                  <a:srgbClr val="0070C0"/>
                </a:solidFill>
              </a:rPr>
              <a:t>What is Generative AI?</a:t>
            </a:r>
          </a:p>
          <a:p>
            <a:pPr>
              <a:lnSpc>
                <a:spcPct val="100000"/>
              </a:lnSpc>
              <a:spcBef>
                <a:spcPts val="600"/>
              </a:spcBef>
              <a:spcAft>
                <a:spcPts val="600"/>
              </a:spcAft>
            </a:pPr>
            <a:r>
              <a:rPr lang="en-GB" sz="2400" dirty="0">
                <a:solidFill>
                  <a:srgbClr val="0070C0"/>
                </a:solidFill>
              </a:rPr>
              <a:t>Generative AI in Education</a:t>
            </a:r>
          </a:p>
          <a:p>
            <a:pPr>
              <a:lnSpc>
                <a:spcPct val="100000"/>
              </a:lnSpc>
              <a:spcBef>
                <a:spcPts val="600"/>
              </a:spcBef>
              <a:spcAft>
                <a:spcPts val="600"/>
              </a:spcAft>
            </a:pPr>
            <a:r>
              <a:rPr lang="en-GB" sz="2400" dirty="0">
                <a:solidFill>
                  <a:srgbClr val="0070C0"/>
                </a:solidFill>
              </a:rPr>
              <a:t>Generative AI in Higher </a:t>
            </a:r>
            <a:r>
              <a:rPr lang="en-GB" sz="2400">
                <a:solidFill>
                  <a:srgbClr val="0070C0"/>
                </a:solidFill>
              </a:rPr>
              <a:t>Ediucation</a:t>
            </a:r>
            <a:endParaRPr lang="en-GB" sz="2400" dirty="0">
              <a:solidFill>
                <a:srgbClr val="0070C0"/>
              </a:solidFill>
            </a:endParaRPr>
          </a:p>
          <a:p>
            <a:pPr>
              <a:lnSpc>
                <a:spcPct val="100000"/>
              </a:lnSpc>
              <a:spcBef>
                <a:spcPts val="600"/>
              </a:spcBef>
              <a:spcAft>
                <a:spcPts val="600"/>
              </a:spcAft>
            </a:pPr>
            <a:r>
              <a:rPr lang="en-GB" sz="2400" dirty="0">
                <a:solidFill>
                  <a:srgbClr val="0070C0"/>
                </a:solidFill>
              </a:rPr>
              <a:t>Generative AI in Assessment</a:t>
            </a:r>
          </a:p>
        </p:txBody>
      </p:sp>
      <p:sp>
        <p:nvSpPr>
          <p:cNvPr id="5" name="Title 4">
            <a:extLst>
              <a:ext uri="{FF2B5EF4-FFF2-40B4-BE49-F238E27FC236}">
                <a16:creationId xmlns:a16="http://schemas.microsoft.com/office/drawing/2014/main" id="{B03608D8-FA49-FF45-DDA3-A5961E9FD1CC}"/>
              </a:ext>
            </a:extLst>
          </p:cNvPr>
          <p:cNvSpPr>
            <a:spLocks noGrp="1"/>
          </p:cNvSpPr>
          <p:nvPr>
            <p:ph type="title"/>
          </p:nvPr>
        </p:nvSpPr>
        <p:spPr/>
        <p:txBody>
          <a:bodyPr/>
          <a:lstStyle/>
          <a:p>
            <a:pPr algn="ctr"/>
            <a:r>
              <a:rPr lang="en-GB" b="1" dirty="0"/>
              <a:t>Click to Add Title (Cym)</a:t>
            </a:r>
            <a:br>
              <a:rPr lang="en-GB" b="1" dirty="0"/>
            </a:br>
            <a:r>
              <a:rPr lang="en-GB" b="1">
                <a:solidFill>
                  <a:srgbClr val="0070C0"/>
                </a:solidFill>
              </a:rPr>
              <a:t>Theme Content</a:t>
            </a:r>
            <a:endParaRPr lang="en-GB" b="1" dirty="0"/>
          </a:p>
        </p:txBody>
      </p:sp>
      <p:sp>
        <p:nvSpPr>
          <p:cNvPr id="7" name="Content Placeholder 6">
            <a:extLst>
              <a:ext uri="{FF2B5EF4-FFF2-40B4-BE49-F238E27FC236}">
                <a16:creationId xmlns:a16="http://schemas.microsoft.com/office/drawing/2014/main" id="{3690FC30-0D01-DF6C-0001-DDAA8E1BDF6A}"/>
              </a:ext>
            </a:extLst>
          </p:cNvPr>
          <p:cNvSpPr>
            <a:spLocks noGrp="1"/>
          </p:cNvSpPr>
          <p:nvPr>
            <p:ph sz="half" idx="1"/>
          </p:nvPr>
        </p:nvSpPr>
        <p:spPr/>
        <p:txBody>
          <a:bodyPr>
            <a:normAutofit/>
          </a:bodyPr>
          <a:lstStyle/>
          <a:p>
            <a:pPr>
              <a:lnSpc>
                <a:spcPct val="100000"/>
              </a:lnSpc>
              <a:spcBef>
                <a:spcPts val="600"/>
              </a:spcBef>
              <a:spcAft>
                <a:spcPts val="600"/>
              </a:spcAft>
            </a:pPr>
            <a:endParaRPr lang="en-GB" sz="2400" dirty="0"/>
          </a:p>
        </p:txBody>
      </p:sp>
    </p:spTree>
    <p:extLst>
      <p:ext uri="{BB962C8B-B14F-4D97-AF65-F5344CB8AC3E}">
        <p14:creationId xmlns:p14="http://schemas.microsoft.com/office/powerpoint/2010/main" val="21117978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F9C9FB-831E-2EE9-BE63-EC789CE27F8F}"/>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48A6FB-0594-02C6-E88D-7799CC6DDC50}"/>
              </a:ext>
            </a:extLst>
          </p:cNvPr>
          <p:cNvSpPr>
            <a:spLocks noGrp="1"/>
          </p:cNvSpPr>
          <p:nvPr>
            <p:ph sz="half" idx="2"/>
          </p:nvPr>
        </p:nvSpPr>
        <p:spPr>
          <a:xfrm>
            <a:off x="4648199" y="1825625"/>
            <a:ext cx="4276859" cy="3809862"/>
          </a:xfrm>
        </p:spPr>
        <p:txBody>
          <a:bodyPr>
            <a:normAutofit/>
          </a:bodyPr>
          <a:lstStyle/>
          <a:p>
            <a:pPr>
              <a:lnSpc>
                <a:spcPct val="100000"/>
              </a:lnSpc>
              <a:spcBef>
                <a:spcPts val="600"/>
              </a:spcBef>
              <a:spcAft>
                <a:spcPts val="600"/>
              </a:spcAft>
            </a:pPr>
            <a:r>
              <a:rPr lang="en-GB" sz="2400" dirty="0">
                <a:solidFill>
                  <a:srgbClr val="0070C0"/>
                </a:solidFill>
              </a:rPr>
              <a:t>In the last Theme, </a:t>
            </a:r>
            <a:r>
              <a:rPr lang="en-GB" sz="2400" i="1" dirty="0">
                <a:solidFill>
                  <a:srgbClr val="0070C0"/>
                </a:solidFill>
              </a:rPr>
              <a:t>Critical Thinking and Professional Practice </a:t>
            </a:r>
            <a:r>
              <a:rPr lang="en-GB" sz="2400" dirty="0">
                <a:solidFill>
                  <a:srgbClr val="0070C0"/>
                </a:solidFill>
              </a:rPr>
              <a:t>we used CoPilot to help us to evaluate a potential source of information.</a:t>
            </a:r>
          </a:p>
          <a:p>
            <a:pPr marL="0" indent="0" algn="ctr">
              <a:lnSpc>
                <a:spcPct val="100000"/>
              </a:lnSpc>
              <a:spcBef>
                <a:spcPts val="600"/>
              </a:spcBef>
              <a:spcAft>
                <a:spcPts val="600"/>
              </a:spcAft>
              <a:buNone/>
            </a:pPr>
            <a:r>
              <a:rPr lang="en-GB" sz="2400" u="sng" dirty="0">
                <a:solidFill>
                  <a:srgbClr val="0070C0"/>
                </a:solidFill>
              </a:rPr>
              <a:t>Discussion Point</a:t>
            </a:r>
          </a:p>
          <a:p>
            <a:pPr marL="0" indent="0" algn="ctr">
              <a:lnSpc>
                <a:spcPct val="100000"/>
              </a:lnSpc>
              <a:spcBef>
                <a:spcPts val="600"/>
              </a:spcBef>
              <a:spcAft>
                <a:spcPts val="600"/>
              </a:spcAft>
              <a:buNone/>
            </a:pPr>
            <a:r>
              <a:rPr lang="en-GB" sz="2400" i="1" dirty="0">
                <a:solidFill>
                  <a:srgbClr val="0070C0"/>
                </a:solidFill>
              </a:rPr>
              <a:t>What is CoPilot?</a:t>
            </a:r>
          </a:p>
        </p:txBody>
      </p:sp>
      <p:sp>
        <p:nvSpPr>
          <p:cNvPr id="5" name="Title 4">
            <a:extLst>
              <a:ext uri="{FF2B5EF4-FFF2-40B4-BE49-F238E27FC236}">
                <a16:creationId xmlns:a16="http://schemas.microsoft.com/office/drawing/2014/main" id="{3B86DEEB-D78A-BA99-C0E6-39FBC1C9AA5F}"/>
              </a:ext>
            </a:extLst>
          </p:cNvPr>
          <p:cNvSpPr>
            <a:spLocks noGrp="1"/>
          </p:cNvSpPr>
          <p:nvPr>
            <p:ph type="title"/>
          </p:nvPr>
        </p:nvSpPr>
        <p:spPr/>
        <p:txBody>
          <a:bodyPr/>
          <a:lstStyle/>
          <a:p>
            <a:pPr algn="ctr"/>
            <a:r>
              <a:rPr lang="en-GB" b="1" dirty="0"/>
              <a:t>Click to Add Title (Cym)</a:t>
            </a:r>
            <a:br>
              <a:rPr lang="en-GB" b="1" dirty="0"/>
            </a:br>
            <a:r>
              <a:rPr lang="en-GB" b="1" dirty="0">
                <a:solidFill>
                  <a:srgbClr val="0070C0"/>
                </a:solidFill>
              </a:rPr>
              <a:t>Last Theme</a:t>
            </a:r>
            <a:endParaRPr lang="en-GB" b="1" dirty="0"/>
          </a:p>
        </p:txBody>
      </p:sp>
      <p:sp>
        <p:nvSpPr>
          <p:cNvPr id="7" name="Content Placeholder 6">
            <a:extLst>
              <a:ext uri="{FF2B5EF4-FFF2-40B4-BE49-F238E27FC236}">
                <a16:creationId xmlns:a16="http://schemas.microsoft.com/office/drawing/2014/main" id="{E1E4115F-2BF7-F656-AD2E-997B4C082631}"/>
              </a:ext>
            </a:extLst>
          </p:cNvPr>
          <p:cNvSpPr>
            <a:spLocks noGrp="1"/>
          </p:cNvSpPr>
          <p:nvPr>
            <p:ph sz="half" idx="1"/>
          </p:nvPr>
        </p:nvSpPr>
        <p:spPr>
          <a:xfrm>
            <a:off x="218941" y="1825625"/>
            <a:ext cx="4276859" cy="3809862"/>
          </a:xfrm>
        </p:spPr>
        <p:txBody>
          <a:bodyPr>
            <a:normAutofit/>
          </a:bodyPr>
          <a:lstStyle/>
          <a:p>
            <a:pPr>
              <a:lnSpc>
                <a:spcPct val="100000"/>
              </a:lnSpc>
              <a:spcBef>
                <a:spcPts val="600"/>
              </a:spcBef>
              <a:spcAft>
                <a:spcPts val="600"/>
              </a:spcAft>
            </a:pPr>
            <a:endParaRPr lang="en-GB" sz="2400" dirty="0"/>
          </a:p>
        </p:txBody>
      </p:sp>
    </p:spTree>
    <p:extLst>
      <p:ext uri="{BB962C8B-B14F-4D97-AF65-F5344CB8AC3E}">
        <p14:creationId xmlns:p14="http://schemas.microsoft.com/office/powerpoint/2010/main" val="33922807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1DEA8A-1865-9BCC-9352-787C10D459F8}"/>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A7B28058-9DE3-0FAE-FBC7-79381727E323}"/>
              </a:ext>
            </a:extLst>
          </p:cNvPr>
          <p:cNvSpPr>
            <a:spLocks noGrp="1"/>
          </p:cNvSpPr>
          <p:nvPr>
            <p:ph type="title"/>
          </p:nvPr>
        </p:nvSpPr>
        <p:spPr/>
        <p:txBody>
          <a:bodyPr>
            <a:normAutofit/>
          </a:bodyPr>
          <a:lstStyle/>
          <a:p>
            <a:pPr algn="ctr"/>
            <a:r>
              <a:rPr lang="en-GB" b="1" dirty="0"/>
              <a:t>Click to Add Title (Cym)</a:t>
            </a:r>
            <a:br>
              <a:rPr lang="en-GB" b="1" dirty="0"/>
            </a:br>
            <a:r>
              <a:rPr lang="en-GB" b="1" dirty="0">
                <a:solidFill>
                  <a:schemeClr val="accent5">
                    <a:lumMod val="75000"/>
                  </a:schemeClr>
                </a:solidFill>
              </a:rPr>
              <a:t>What is </a:t>
            </a:r>
            <a:r>
              <a:rPr lang="en-GB" b="1" dirty="0">
                <a:solidFill>
                  <a:srgbClr val="0070C0"/>
                </a:solidFill>
              </a:rPr>
              <a:t>Generative (AI)?</a:t>
            </a:r>
            <a:endParaRPr lang="en-GB" b="1" dirty="0"/>
          </a:p>
        </p:txBody>
      </p:sp>
      <p:pic>
        <p:nvPicPr>
          <p:cNvPr id="9" name="Picture 8">
            <a:hlinkClick r:id="rId3"/>
            <a:extLst>
              <a:ext uri="{FF2B5EF4-FFF2-40B4-BE49-F238E27FC236}">
                <a16:creationId xmlns:a16="http://schemas.microsoft.com/office/drawing/2014/main" id="{99715B87-0B5A-DB9C-B925-8CF02AAD4BFE}"/>
              </a:ext>
            </a:extLst>
          </p:cNvPr>
          <p:cNvPicPr>
            <a:picLocks noChangeAspect="1"/>
          </p:cNvPicPr>
          <p:nvPr/>
        </p:nvPicPr>
        <p:blipFill>
          <a:blip r:embed="rId4"/>
          <a:stretch>
            <a:fillRect/>
          </a:stretch>
        </p:blipFill>
        <p:spPr>
          <a:xfrm>
            <a:off x="3181350" y="1962150"/>
            <a:ext cx="2781300" cy="2933700"/>
          </a:xfrm>
          <a:prstGeom prst="rect">
            <a:avLst/>
          </a:prstGeom>
        </p:spPr>
      </p:pic>
      <p:sp>
        <p:nvSpPr>
          <p:cNvPr id="10" name="TextBox 9">
            <a:extLst>
              <a:ext uri="{FF2B5EF4-FFF2-40B4-BE49-F238E27FC236}">
                <a16:creationId xmlns:a16="http://schemas.microsoft.com/office/drawing/2014/main" id="{9F9A6BF1-D6D1-82C4-776D-25DD6D91A84A}"/>
              </a:ext>
            </a:extLst>
          </p:cNvPr>
          <p:cNvSpPr txBox="1"/>
          <p:nvPr/>
        </p:nvSpPr>
        <p:spPr>
          <a:xfrm>
            <a:off x="6181858" y="5423884"/>
            <a:ext cx="2655463" cy="369332"/>
          </a:xfrm>
          <a:prstGeom prst="rect">
            <a:avLst/>
          </a:prstGeom>
          <a:noFill/>
        </p:spPr>
        <p:txBody>
          <a:bodyPr wrap="square" rtlCol="0">
            <a:spAutoFit/>
          </a:bodyPr>
          <a:lstStyle/>
          <a:p>
            <a:pPr lvl="1" algn="r"/>
            <a:r>
              <a:rPr lang="en-GB" dirty="0"/>
              <a:t>(BBC Ideas, 2024)</a:t>
            </a:r>
          </a:p>
        </p:txBody>
      </p:sp>
    </p:spTree>
    <p:extLst>
      <p:ext uri="{BB962C8B-B14F-4D97-AF65-F5344CB8AC3E}">
        <p14:creationId xmlns:p14="http://schemas.microsoft.com/office/powerpoint/2010/main" val="21174790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24D9C9-C23E-E3EF-9E8E-0C384681F5E3}"/>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C5386E-262E-DE65-72C4-F038B18466D7}"/>
              </a:ext>
            </a:extLst>
          </p:cNvPr>
          <p:cNvSpPr>
            <a:spLocks noGrp="1"/>
          </p:cNvSpPr>
          <p:nvPr>
            <p:ph sz="half" idx="2"/>
          </p:nvPr>
        </p:nvSpPr>
        <p:spPr>
          <a:xfrm>
            <a:off x="4648200" y="1825625"/>
            <a:ext cx="3867150" cy="3403198"/>
          </a:xfrm>
        </p:spPr>
        <p:txBody>
          <a:bodyPr>
            <a:noAutofit/>
          </a:bodyPr>
          <a:lstStyle/>
          <a:p>
            <a:pPr>
              <a:lnSpc>
                <a:spcPct val="100000"/>
              </a:lnSpc>
              <a:spcBef>
                <a:spcPts val="600"/>
              </a:spcBef>
              <a:spcAft>
                <a:spcPts val="600"/>
              </a:spcAft>
            </a:pPr>
            <a:r>
              <a:rPr lang="en-GB" sz="2000" dirty="0">
                <a:solidFill>
                  <a:schemeClr val="accent5">
                    <a:lumMod val="75000"/>
                  </a:schemeClr>
                </a:solidFill>
              </a:rPr>
              <a:t>‘AI text generators such as ChatGPT are trained on a large amount of data scraped from the internet, and work by predicting the next word in a sequence’</a:t>
            </a:r>
          </a:p>
          <a:p>
            <a:pPr>
              <a:lnSpc>
                <a:spcPct val="100000"/>
              </a:lnSpc>
              <a:spcBef>
                <a:spcPts val="600"/>
              </a:spcBef>
              <a:spcAft>
                <a:spcPts val="600"/>
              </a:spcAft>
            </a:pPr>
            <a:r>
              <a:rPr lang="en-GB" sz="2000" dirty="0">
                <a:solidFill>
                  <a:schemeClr val="accent5">
                    <a:lumMod val="75000"/>
                  </a:schemeClr>
                </a:solidFill>
              </a:rPr>
              <a:t>‘All AI text generators can - and often - do produce </a:t>
            </a:r>
            <a:r>
              <a:rPr lang="en-GB" sz="2000" b="1" dirty="0">
                <a:solidFill>
                  <a:schemeClr val="accent5">
                    <a:lumMod val="75000"/>
                  </a:schemeClr>
                </a:solidFill>
              </a:rPr>
              <a:t>plausible but false</a:t>
            </a:r>
            <a:r>
              <a:rPr lang="en-GB" sz="2000" dirty="0">
                <a:solidFill>
                  <a:schemeClr val="accent5">
                    <a:lumMod val="75000"/>
                  </a:schemeClr>
                </a:solidFill>
              </a:rPr>
              <a:t> information, and by their nature will produce output that is culturally and politically biased’</a:t>
            </a:r>
          </a:p>
        </p:txBody>
      </p:sp>
      <p:sp>
        <p:nvSpPr>
          <p:cNvPr id="5" name="Title 4">
            <a:extLst>
              <a:ext uri="{FF2B5EF4-FFF2-40B4-BE49-F238E27FC236}">
                <a16:creationId xmlns:a16="http://schemas.microsoft.com/office/drawing/2014/main" id="{BBC47253-70AC-73E2-39AA-7EF1E20A132B}"/>
              </a:ext>
            </a:extLst>
          </p:cNvPr>
          <p:cNvSpPr>
            <a:spLocks noGrp="1"/>
          </p:cNvSpPr>
          <p:nvPr>
            <p:ph type="title"/>
          </p:nvPr>
        </p:nvSpPr>
        <p:spPr/>
        <p:txBody>
          <a:bodyPr>
            <a:normAutofit fontScale="90000"/>
          </a:bodyPr>
          <a:lstStyle/>
          <a:p>
            <a:pPr algn="ctr"/>
            <a:r>
              <a:rPr lang="en-GB" b="1" dirty="0"/>
              <a:t>Click to Add Title (Cym)</a:t>
            </a:r>
            <a:br>
              <a:rPr lang="en-GB" b="1" dirty="0"/>
            </a:br>
            <a:r>
              <a:rPr lang="en-GB" b="1" dirty="0">
                <a:solidFill>
                  <a:srgbClr val="0070C0"/>
                </a:solidFill>
              </a:rPr>
              <a:t>Generative Artificial Intelligence (AI)</a:t>
            </a:r>
            <a:endParaRPr lang="en-GB" b="1" dirty="0"/>
          </a:p>
        </p:txBody>
      </p:sp>
      <p:sp>
        <p:nvSpPr>
          <p:cNvPr id="7" name="Content Placeholder 6">
            <a:extLst>
              <a:ext uri="{FF2B5EF4-FFF2-40B4-BE49-F238E27FC236}">
                <a16:creationId xmlns:a16="http://schemas.microsoft.com/office/drawing/2014/main" id="{1B9C1727-BB17-8598-D2C9-6F459A570AE1}"/>
              </a:ext>
            </a:extLst>
          </p:cNvPr>
          <p:cNvSpPr>
            <a:spLocks noGrp="1"/>
          </p:cNvSpPr>
          <p:nvPr>
            <p:ph sz="half" idx="1"/>
          </p:nvPr>
        </p:nvSpPr>
        <p:spPr>
          <a:xfrm>
            <a:off x="628650" y="1825625"/>
            <a:ext cx="3867150" cy="3403198"/>
          </a:xfrm>
        </p:spPr>
        <p:txBody>
          <a:bodyPr>
            <a:normAutofit/>
          </a:bodyPr>
          <a:lstStyle/>
          <a:p>
            <a:pPr>
              <a:lnSpc>
                <a:spcPct val="100000"/>
              </a:lnSpc>
              <a:spcBef>
                <a:spcPts val="600"/>
              </a:spcBef>
              <a:spcAft>
                <a:spcPts val="600"/>
              </a:spcAft>
            </a:pPr>
            <a:endParaRPr lang="en-GB" sz="2000" dirty="0"/>
          </a:p>
        </p:txBody>
      </p:sp>
      <p:sp>
        <p:nvSpPr>
          <p:cNvPr id="2" name="TextBox 1">
            <a:extLst>
              <a:ext uri="{FF2B5EF4-FFF2-40B4-BE49-F238E27FC236}">
                <a16:creationId xmlns:a16="http://schemas.microsoft.com/office/drawing/2014/main" id="{288636A2-CA56-4592-28A3-B661102D6782}"/>
              </a:ext>
            </a:extLst>
          </p:cNvPr>
          <p:cNvSpPr txBox="1"/>
          <p:nvPr/>
        </p:nvSpPr>
        <p:spPr>
          <a:xfrm>
            <a:off x="6440557" y="5466522"/>
            <a:ext cx="2405269" cy="369332"/>
          </a:xfrm>
          <a:prstGeom prst="rect">
            <a:avLst/>
          </a:prstGeom>
          <a:noFill/>
        </p:spPr>
        <p:txBody>
          <a:bodyPr wrap="square" rtlCol="0">
            <a:spAutoFit/>
          </a:bodyPr>
          <a:lstStyle/>
          <a:p>
            <a:pPr algn="r"/>
            <a:r>
              <a:rPr lang="en-GB" dirty="0"/>
              <a:t>(</a:t>
            </a:r>
            <a:r>
              <a:rPr lang="en-GB" dirty="0">
                <a:hlinkClick r:id="rId3"/>
              </a:rPr>
              <a:t>Webb, 2024, no page</a:t>
            </a:r>
            <a:r>
              <a:rPr lang="en-GB" dirty="0"/>
              <a:t>)</a:t>
            </a:r>
          </a:p>
        </p:txBody>
      </p:sp>
    </p:spTree>
    <p:extLst>
      <p:ext uri="{BB962C8B-B14F-4D97-AF65-F5344CB8AC3E}">
        <p14:creationId xmlns:p14="http://schemas.microsoft.com/office/powerpoint/2010/main" val="17772281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3BB427-D50D-A900-8358-0DAED9CF2A5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3B06C4-663B-C97F-59FC-E67F8AEC06FF}"/>
              </a:ext>
            </a:extLst>
          </p:cNvPr>
          <p:cNvSpPr>
            <a:spLocks noGrp="1"/>
          </p:cNvSpPr>
          <p:nvPr>
            <p:ph sz="half" idx="2"/>
          </p:nvPr>
        </p:nvSpPr>
        <p:spPr/>
        <p:txBody>
          <a:bodyPr>
            <a:noAutofit/>
          </a:bodyPr>
          <a:lstStyle/>
          <a:p>
            <a:pPr>
              <a:lnSpc>
                <a:spcPct val="100000"/>
              </a:lnSpc>
              <a:spcBef>
                <a:spcPts val="600"/>
              </a:spcBef>
              <a:spcAft>
                <a:spcPts val="600"/>
              </a:spcAft>
            </a:pPr>
            <a:r>
              <a:rPr lang="en-GB" sz="2000" dirty="0">
                <a:solidFill>
                  <a:schemeClr val="accent5">
                    <a:lumMod val="75000"/>
                  </a:schemeClr>
                </a:solidFill>
              </a:rPr>
              <a:t>‘Many AI tools such as ChatGPT, Microsoft </a:t>
            </a:r>
            <a:r>
              <a:rPr lang="en-GB" sz="2000" b="1" dirty="0">
                <a:solidFill>
                  <a:schemeClr val="accent5">
                    <a:lumMod val="75000"/>
                  </a:schemeClr>
                </a:solidFill>
              </a:rPr>
              <a:t>Copilot</a:t>
            </a:r>
            <a:r>
              <a:rPr lang="en-GB" sz="2000" dirty="0">
                <a:solidFill>
                  <a:schemeClr val="accent5">
                    <a:lumMod val="75000"/>
                  </a:schemeClr>
                </a:solidFill>
              </a:rPr>
              <a:t> and Google Gemini can access information from the internet, so answers come from both the AI model itself and the internet’</a:t>
            </a:r>
          </a:p>
          <a:p>
            <a:pPr>
              <a:lnSpc>
                <a:spcPct val="100000"/>
              </a:lnSpc>
              <a:spcBef>
                <a:spcPts val="600"/>
              </a:spcBef>
              <a:spcAft>
                <a:spcPts val="600"/>
              </a:spcAft>
            </a:pPr>
            <a:r>
              <a:rPr lang="en-GB" sz="2000" dirty="0">
                <a:solidFill>
                  <a:schemeClr val="accent5">
                    <a:lumMod val="75000"/>
                  </a:schemeClr>
                </a:solidFill>
              </a:rPr>
              <a:t>‘Image generators such as Midjourney and DALL-E are trained in a similar way, on data scraped from the internet’.</a:t>
            </a:r>
          </a:p>
        </p:txBody>
      </p:sp>
      <p:sp>
        <p:nvSpPr>
          <p:cNvPr id="5" name="Title 4">
            <a:extLst>
              <a:ext uri="{FF2B5EF4-FFF2-40B4-BE49-F238E27FC236}">
                <a16:creationId xmlns:a16="http://schemas.microsoft.com/office/drawing/2014/main" id="{21BF28C7-405F-81ED-0587-76F22939CCC2}"/>
              </a:ext>
            </a:extLst>
          </p:cNvPr>
          <p:cNvSpPr>
            <a:spLocks noGrp="1"/>
          </p:cNvSpPr>
          <p:nvPr>
            <p:ph type="title"/>
          </p:nvPr>
        </p:nvSpPr>
        <p:spPr/>
        <p:txBody>
          <a:bodyPr>
            <a:normAutofit fontScale="90000"/>
          </a:bodyPr>
          <a:lstStyle/>
          <a:p>
            <a:pPr algn="ctr"/>
            <a:r>
              <a:rPr lang="en-GB" b="1" dirty="0"/>
              <a:t>Click to Add Title (Cym)</a:t>
            </a:r>
            <a:br>
              <a:rPr lang="en-GB" b="1" dirty="0"/>
            </a:br>
            <a:r>
              <a:rPr lang="en-GB" b="1" dirty="0">
                <a:solidFill>
                  <a:srgbClr val="0070C0"/>
                </a:solidFill>
              </a:rPr>
              <a:t>Generative Artificial Intelligence (AI)</a:t>
            </a:r>
            <a:endParaRPr lang="en-GB" b="1" dirty="0"/>
          </a:p>
        </p:txBody>
      </p:sp>
      <p:sp>
        <p:nvSpPr>
          <p:cNvPr id="7" name="Content Placeholder 6">
            <a:extLst>
              <a:ext uri="{FF2B5EF4-FFF2-40B4-BE49-F238E27FC236}">
                <a16:creationId xmlns:a16="http://schemas.microsoft.com/office/drawing/2014/main" id="{C960167A-0348-1B2A-F760-56E486EF37F4}"/>
              </a:ext>
            </a:extLst>
          </p:cNvPr>
          <p:cNvSpPr>
            <a:spLocks noGrp="1"/>
          </p:cNvSpPr>
          <p:nvPr>
            <p:ph sz="half" idx="1"/>
          </p:nvPr>
        </p:nvSpPr>
        <p:spPr/>
        <p:txBody>
          <a:bodyPr>
            <a:normAutofit/>
          </a:bodyPr>
          <a:lstStyle/>
          <a:p>
            <a:pPr>
              <a:lnSpc>
                <a:spcPct val="100000"/>
              </a:lnSpc>
              <a:spcBef>
                <a:spcPts val="600"/>
              </a:spcBef>
              <a:spcAft>
                <a:spcPts val="600"/>
              </a:spcAft>
            </a:pPr>
            <a:endParaRPr lang="en-GB" sz="2000" dirty="0"/>
          </a:p>
        </p:txBody>
      </p:sp>
      <p:sp>
        <p:nvSpPr>
          <p:cNvPr id="2" name="TextBox 1">
            <a:extLst>
              <a:ext uri="{FF2B5EF4-FFF2-40B4-BE49-F238E27FC236}">
                <a16:creationId xmlns:a16="http://schemas.microsoft.com/office/drawing/2014/main" id="{25F10746-9EA7-F850-EB1E-0DF216707C4B}"/>
              </a:ext>
            </a:extLst>
          </p:cNvPr>
          <p:cNvSpPr txBox="1"/>
          <p:nvPr/>
        </p:nvSpPr>
        <p:spPr>
          <a:xfrm>
            <a:off x="6440557" y="5466522"/>
            <a:ext cx="2405269" cy="369332"/>
          </a:xfrm>
          <a:prstGeom prst="rect">
            <a:avLst/>
          </a:prstGeom>
          <a:noFill/>
        </p:spPr>
        <p:txBody>
          <a:bodyPr wrap="square" rtlCol="0">
            <a:spAutoFit/>
          </a:bodyPr>
          <a:lstStyle/>
          <a:p>
            <a:pPr algn="r"/>
            <a:r>
              <a:rPr lang="en-GB" dirty="0"/>
              <a:t>(</a:t>
            </a:r>
            <a:r>
              <a:rPr lang="en-GB" dirty="0">
                <a:hlinkClick r:id="rId3"/>
              </a:rPr>
              <a:t>Webb, 2024, no page</a:t>
            </a:r>
            <a:r>
              <a:rPr lang="en-GB" dirty="0"/>
              <a:t>)</a:t>
            </a:r>
          </a:p>
        </p:txBody>
      </p:sp>
    </p:spTree>
    <p:extLst>
      <p:ext uri="{BB962C8B-B14F-4D97-AF65-F5344CB8AC3E}">
        <p14:creationId xmlns:p14="http://schemas.microsoft.com/office/powerpoint/2010/main" val="17499866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E23F0B-896C-7EEA-CC71-667F85E2DC0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083811D-DC87-1892-9FDB-868E988611C1}"/>
              </a:ext>
            </a:extLst>
          </p:cNvPr>
          <p:cNvSpPr>
            <a:spLocks noGrp="1"/>
          </p:cNvSpPr>
          <p:nvPr>
            <p:ph sz="half" idx="2"/>
          </p:nvPr>
        </p:nvSpPr>
        <p:spPr/>
        <p:txBody>
          <a:bodyPr>
            <a:noAutofit/>
          </a:bodyPr>
          <a:lstStyle/>
          <a:p>
            <a:pPr>
              <a:lnSpc>
                <a:spcPct val="100000"/>
              </a:lnSpc>
              <a:spcBef>
                <a:spcPts val="600"/>
              </a:spcBef>
              <a:spcAft>
                <a:spcPts val="600"/>
              </a:spcAft>
            </a:pPr>
            <a:r>
              <a:rPr lang="en-GB" sz="2000" dirty="0">
                <a:solidFill>
                  <a:schemeClr val="accent5">
                    <a:lumMod val="75000"/>
                  </a:schemeClr>
                </a:solidFill>
              </a:rPr>
              <a:t>‘Many other applications are being developed that make use of generative AI technology’</a:t>
            </a:r>
          </a:p>
          <a:p>
            <a:pPr>
              <a:lnSpc>
                <a:spcPct val="100000"/>
              </a:lnSpc>
              <a:spcBef>
                <a:spcPts val="600"/>
              </a:spcBef>
              <a:spcAft>
                <a:spcPts val="600"/>
              </a:spcAft>
            </a:pPr>
            <a:r>
              <a:rPr lang="en-GB" sz="2000" dirty="0">
                <a:solidFill>
                  <a:schemeClr val="accent5">
                    <a:lumMod val="75000"/>
                  </a:schemeClr>
                </a:solidFill>
              </a:rPr>
              <a:t>‘This is a fast-moving space, and the information here is likely to age quickly! ‘</a:t>
            </a:r>
          </a:p>
        </p:txBody>
      </p:sp>
      <p:sp>
        <p:nvSpPr>
          <p:cNvPr id="5" name="Title 4">
            <a:extLst>
              <a:ext uri="{FF2B5EF4-FFF2-40B4-BE49-F238E27FC236}">
                <a16:creationId xmlns:a16="http://schemas.microsoft.com/office/drawing/2014/main" id="{6DA84E0F-492E-071C-1F29-F3184D73220B}"/>
              </a:ext>
            </a:extLst>
          </p:cNvPr>
          <p:cNvSpPr>
            <a:spLocks noGrp="1"/>
          </p:cNvSpPr>
          <p:nvPr>
            <p:ph type="title"/>
          </p:nvPr>
        </p:nvSpPr>
        <p:spPr/>
        <p:txBody>
          <a:bodyPr>
            <a:normAutofit fontScale="90000"/>
          </a:bodyPr>
          <a:lstStyle/>
          <a:p>
            <a:pPr algn="ctr"/>
            <a:r>
              <a:rPr lang="en-GB" b="1" dirty="0"/>
              <a:t>Click to Add Title (Cym)</a:t>
            </a:r>
            <a:br>
              <a:rPr lang="en-GB" b="1" dirty="0"/>
            </a:br>
            <a:r>
              <a:rPr lang="en-GB" b="1" dirty="0">
                <a:solidFill>
                  <a:srgbClr val="0070C0"/>
                </a:solidFill>
              </a:rPr>
              <a:t>Generative Artificial Intelligence (AI)</a:t>
            </a:r>
            <a:endParaRPr lang="en-GB" b="1" dirty="0"/>
          </a:p>
        </p:txBody>
      </p:sp>
      <p:sp>
        <p:nvSpPr>
          <p:cNvPr id="7" name="Content Placeholder 6">
            <a:extLst>
              <a:ext uri="{FF2B5EF4-FFF2-40B4-BE49-F238E27FC236}">
                <a16:creationId xmlns:a16="http://schemas.microsoft.com/office/drawing/2014/main" id="{0470F10E-5177-F023-A4D9-FC96D76C1934}"/>
              </a:ext>
            </a:extLst>
          </p:cNvPr>
          <p:cNvSpPr>
            <a:spLocks noGrp="1"/>
          </p:cNvSpPr>
          <p:nvPr>
            <p:ph sz="half" idx="1"/>
          </p:nvPr>
        </p:nvSpPr>
        <p:spPr/>
        <p:txBody>
          <a:bodyPr>
            <a:normAutofit/>
          </a:bodyPr>
          <a:lstStyle/>
          <a:p>
            <a:pPr>
              <a:lnSpc>
                <a:spcPct val="100000"/>
              </a:lnSpc>
              <a:spcBef>
                <a:spcPts val="600"/>
              </a:spcBef>
              <a:spcAft>
                <a:spcPts val="600"/>
              </a:spcAft>
            </a:pPr>
            <a:endParaRPr lang="en-GB" sz="2000" dirty="0"/>
          </a:p>
        </p:txBody>
      </p:sp>
      <p:sp>
        <p:nvSpPr>
          <p:cNvPr id="2" name="TextBox 1">
            <a:extLst>
              <a:ext uri="{FF2B5EF4-FFF2-40B4-BE49-F238E27FC236}">
                <a16:creationId xmlns:a16="http://schemas.microsoft.com/office/drawing/2014/main" id="{6DEAA2DE-E21D-78EB-9C5E-E81E042338E3}"/>
              </a:ext>
            </a:extLst>
          </p:cNvPr>
          <p:cNvSpPr txBox="1"/>
          <p:nvPr/>
        </p:nvSpPr>
        <p:spPr>
          <a:xfrm>
            <a:off x="6440557" y="5466522"/>
            <a:ext cx="2405269" cy="369332"/>
          </a:xfrm>
          <a:prstGeom prst="rect">
            <a:avLst/>
          </a:prstGeom>
          <a:noFill/>
        </p:spPr>
        <p:txBody>
          <a:bodyPr wrap="square" rtlCol="0">
            <a:spAutoFit/>
          </a:bodyPr>
          <a:lstStyle/>
          <a:p>
            <a:pPr algn="r"/>
            <a:r>
              <a:rPr lang="en-GB" dirty="0"/>
              <a:t>(</a:t>
            </a:r>
            <a:r>
              <a:rPr lang="en-GB" dirty="0">
                <a:hlinkClick r:id="rId3"/>
              </a:rPr>
              <a:t>Webb, 2024, no page</a:t>
            </a:r>
            <a:r>
              <a:rPr lang="en-GB" dirty="0"/>
              <a:t>)</a:t>
            </a:r>
          </a:p>
        </p:txBody>
      </p:sp>
    </p:spTree>
    <p:extLst>
      <p:ext uri="{BB962C8B-B14F-4D97-AF65-F5344CB8AC3E}">
        <p14:creationId xmlns:p14="http://schemas.microsoft.com/office/powerpoint/2010/main" val="9613374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412ED6-426D-B033-A694-1895CEB88521}"/>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8ED1DB-872B-440F-2455-4A67778BD7ED}"/>
              </a:ext>
            </a:extLst>
          </p:cNvPr>
          <p:cNvSpPr>
            <a:spLocks noGrp="1"/>
          </p:cNvSpPr>
          <p:nvPr>
            <p:ph sz="half" idx="2"/>
          </p:nvPr>
        </p:nvSpPr>
        <p:spPr/>
        <p:txBody>
          <a:bodyPr>
            <a:normAutofit/>
          </a:bodyPr>
          <a:lstStyle/>
          <a:p>
            <a:pPr>
              <a:lnSpc>
                <a:spcPct val="100000"/>
              </a:lnSpc>
              <a:spcBef>
                <a:spcPts val="600"/>
              </a:spcBef>
              <a:spcAft>
                <a:spcPts val="600"/>
              </a:spcAft>
            </a:pPr>
            <a:r>
              <a:rPr lang="en-GB" sz="2400" dirty="0">
                <a:solidFill>
                  <a:srgbClr val="0070C0"/>
                </a:solidFill>
              </a:rPr>
              <a:t>‘If used safely, effectively […], AI can support every child and young person, regardless of their background, to achieve at school and college and develop the knowledge and skills they need for life’.</a:t>
            </a:r>
          </a:p>
        </p:txBody>
      </p:sp>
      <p:sp>
        <p:nvSpPr>
          <p:cNvPr id="5" name="Title 4">
            <a:extLst>
              <a:ext uri="{FF2B5EF4-FFF2-40B4-BE49-F238E27FC236}">
                <a16:creationId xmlns:a16="http://schemas.microsoft.com/office/drawing/2014/main" id="{0064EB35-E231-1B69-0CF0-FAD8E23ABDB3}"/>
              </a:ext>
            </a:extLst>
          </p:cNvPr>
          <p:cNvSpPr>
            <a:spLocks noGrp="1"/>
          </p:cNvSpPr>
          <p:nvPr>
            <p:ph type="title"/>
          </p:nvPr>
        </p:nvSpPr>
        <p:spPr/>
        <p:txBody>
          <a:bodyPr>
            <a:normAutofit/>
          </a:bodyPr>
          <a:lstStyle/>
          <a:p>
            <a:pPr algn="ctr"/>
            <a:r>
              <a:rPr lang="en-GB" b="1" dirty="0"/>
              <a:t>Click to Add Title (Cym)</a:t>
            </a:r>
            <a:br>
              <a:rPr lang="en-GB" b="1" dirty="0"/>
            </a:br>
            <a:r>
              <a:rPr lang="en-GB" b="1" dirty="0">
                <a:solidFill>
                  <a:srgbClr val="0070C0"/>
                </a:solidFill>
              </a:rPr>
              <a:t>Generative AI in Education</a:t>
            </a:r>
            <a:endParaRPr lang="en-GB" b="1" dirty="0"/>
          </a:p>
        </p:txBody>
      </p:sp>
      <p:sp>
        <p:nvSpPr>
          <p:cNvPr id="7" name="Content Placeholder 6">
            <a:extLst>
              <a:ext uri="{FF2B5EF4-FFF2-40B4-BE49-F238E27FC236}">
                <a16:creationId xmlns:a16="http://schemas.microsoft.com/office/drawing/2014/main" id="{9993FC0B-7C3A-0CF4-A837-FEB7BB2FBC63}"/>
              </a:ext>
            </a:extLst>
          </p:cNvPr>
          <p:cNvSpPr>
            <a:spLocks noGrp="1"/>
          </p:cNvSpPr>
          <p:nvPr>
            <p:ph sz="half" idx="1"/>
          </p:nvPr>
        </p:nvSpPr>
        <p:spPr/>
        <p:txBody>
          <a:bodyPr>
            <a:normAutofit/>
          </a:bodyPr>
          <a:lstStyle/>
          <a:p>
            <a:pPr>
              <a:lnSpc>
                <a:spcPct val="100000"/>
              </a:lnSpc>
              <a:spcBef>
                <a:spcPts val="600"/>
              </a:spcBef>
              <a:spcAft>
                <a:spcPts val="600"/>
              </a:spcAft>
            </a:pPr>
            <a:endParaRPr lang="en-GB" sz="2400" dirty="0"/>
          </a:p>
        </p:txBody>
      </p:sp>
      <p:sp>
        <p:nvSpPr>
          <p:cNvPr id="2" name="TextBox 1">
            <a:extLst>
              <a:ext uri="{FF2B5EF4-FFF2-40B4-BE49-F238E27FC236}">
                <a16:creationId xmlns:a16="http://schemas.microsoft.com/office/drawing/2014/main" id="{79292FC9-3448-FBE4-6C12-452A823E122E}"/>
              </a:ext>
            </a:extLst>
          </p:cNvPr>
          <p:cNvSpPr txBox="1"/>
          <p:nvPr/>
        </p:nvSpPr>
        <p:spPr>
          <a:xfrm>
            <a:off x="4648201" y="5514109"/>
            <a:ext cx="4287982" cy="369332"/>
          </a:xfrm>
          <a:prstGeom prst="rect">
            <a:avLst/>
          </a:prstGeom>
          <a:noFill/>
        </p:spPr>
        <p:txBody>
          <a:bodyPr wrap="square" rtlCol="0">
            <a:spAutoFit/>
          </a:bodyPr>
          <a:lstStyle/>
          <a:p>
            <a:pPr lvl="1" algn="r"/>
            <a:r>
              <a:rPr lang="en-GB" dirty="0"/>
              <a:t>(Department for Education, 2025)</a:t>
            </a:r>
          </a:p>
        </p:txBody>
      </p:sp>
    </p:spTree>
    <p:extLst>
      <p:ext uri="{BB962C8B-B14F-4D97-AF65-F5344CB8AC3E}">
        <p14:creationId xmlns:p14="http://schemas.microsoft.com/office/powerpoint/2010/main" val="3612246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164C99-8A4E-554F-24BA-0BC42F1CC50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CC482B-FEFB-025C-D715-50C3D1FE1545}"/>
              </a:ext>
            </a:extLst>
          </p:cNvPr>
          <p:cNvSpPr>
            <a:spLocks noGrp="1"/>
          </p:cNvSpPr>
          <p:nvPr>
            <p:ph sz="half" idx="2"/>
          </p:nvPr>
        </p:nvSpPr>
        <p:spPr/>
        <p:txBody>
          <a:bodyPr>
            <a:normAutofit/>
          </a:bodyPr>
          <a:lstStyle/>
          <a:p>
            <a:pPr>
              <a:lnSpc>
                <a:spcPct val="100000"/>
              </a:lnSpc>
              <a:spcBef>
                <a:spcPts val="600"/>
              </a:spcBef>
              <a:spcAft>
                <a:spcPts val="600"/>
              </a:spcAft>
            </a:pPr>
            <a:r>
              <a:rPr lang="en-GB" sz="2400" dirty="0">
                <a:solidFill>
                  <a:srgbClr val="0070C0"/>
                </a:solidFill>
              </a:rPr>
              <a:t>‘Generative AI has demonstrated that it can help the education workforce by reducing some of the administrative burdens that hard-working teachers, staff and school leaders face in their day-to-day roles.’.</a:t>
            </a:r>
          </a:p>
        </p:txBody>
      </p:sp>
      <p:sp>
        <p:nvSpPr>
          <p:cNvPr id="5" name="Title 4">
            <a:extLst>
              <a:ext uri="{FF2B5EF4-FFF2-40B4-BE49-F238E27FC236}">
                <a16:creationId xmlns:a16="http://schemas.microsoft.com/office/drawing/2014/main" id="{3A98563B-2DF6-A446-C20D-44B5ADEECD41}"/>
              </a:ext>
            </a:extLst>
          </p:cNvPr>
          <p:cNvSpPr>
            <a:spLocks noGrp="1"/>
          </p:cNvSpPr>
          <p:nvPr>
            <p:ph type="title"/>
          </p:nvPr>
        </p:nvSpPr>
        <p:spPr/>
        <p:txBody>
          <a:bodyPr>
            <a:normAutofit/>
          </a:bodyPr>
          <a:lstStyle/>
          <a:p>
            <a:pPr algn="ctr"/>
            <a:r>
              <a:rPr lang="en-GB" b="1" dirty="0"/>
              <a:t>Click to Add Title (Cym)</a:t>
            </a:r>
            <a:br>
              <a:rPr lang="en-GB" b="1" dirty="0"/>
            </a:br>
            <a:r>
              <a:rPr lang="en-GB" b="1" dirty="0">
                <a:solidFill>
                  <a:srgbClr val="0070C0"/>
                </a:solidFill>
              </a:rPr>
              <a:t>Generative AI in Education</a:t>
            </a:r>
            <a:endParaRPr lang="en-GB" b="1" dirty="0"/>
          </a:p>
        </p:txBody>
      </p:sp>
      <p:sp>
        <p:nvSpPr>
          <p:cNvPr id="7" name="Content Placeholder 6">
            <a:extLst>
              <a:ext uri="{FF2B5EF4-FFF2-40B4-BE49-F238E27FC236}">
                <a16:creationId xmlns:a16="http://schemas.microsoft.com/office/drawing/2014/main" id="{56691A12-E8A2-751A-29EC-A6BEF61C969F}"/>
              </a:ext>
            </a:extLst>
          </p:cNvPr>
          <p:cNvSpPr>
            <a:spLocks noGrp="1"/>
          </p:cNvSpPr>
          <p:nvPr>
            <p:ph sz="half" idx="1"/>
          </p:nvPr>
        </p:nvSpPr>
        <p:spPr/>
        <p:txBody>
          <a:bodyPr>
            <a:normAutofit/>
          </a:bodyPr>
          <a:lstStyle/>
          <a:p>
            <a:pPr>
              <a:lnSpc>
                <a:spcPct val="100000"/>
              </a:lnSpc>
              <a:spcBef>
                <a:spcPts val="600"/>
              </a:spcBef>
              <a:spcAft>
                <a:spcPts val="600"/>
              </a:spcAft>
            </a:pPr>
            <a:endParaRPr lang="en-GB" sz="2400" dirty="0"/>
          </a:p>
        </p:txBody>
      </p:sp>
      <p:sp>
        <p:nvSpPr>
          <p:cNvPr id="2" name="TextBox 1">
            <a:extLst>
              <a:ext uri="{FF2B5EF4-FFF2-40B4-BE49-F238E27FC236}">
                <a16:creationId xmlns:a16="http://schemas.microsoft.com/office/drawing/2014/main" id="{168E7989-557F-054C-B8BE-249185426B4F}"/>
              </a:ext>
            </a:extLst>
          </p:cNvPr>
          <p:cNvSpPr txBox="1"/>
          <p:nvPr/>
        </p:nvSpPr>
        <p:spPr>
          <a:xfrm>
            <a:off x="4648201" y="5514109"/>
            <a:ext cx="4287982" cy="369332"/>
          </a:xfrm>
          <a:prstGeom prst="rect">
            <a:avLst/>
          </a:prstGeom>
          <a:noFill/>
        </p:spPr>
        <p:txBody>
          <a:bodyPr wrap="square" rtlCol="0">
            <a:spAutoFit/>
          </a:bodyPr>
          <a:lstStyle/>
          <a:p>
            <a:pPr lvl="1" algn="r"/>
            <a:r>
              <a:rPr lang="en-GB" dirty="0"/>
              <a:t>(Department for Education, 2025)</a:t>
            </a:r>
          </a:p>
        </p:txBody>
      </p:sp>
    </p:spTree>
    <p:extLst>
      <p:ext uri="{BB962C8B-B14F-4D97-AF65-F5344CB8AC3E}">
        <p14:creationId xmlns:p14="http://schemas.microsoft.com/office/powerpoint/2010/main" val="20498014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61EC6B-9722-3BF3-A734-E903BD82F4D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31398C-0021-A3D6-CBFB-C336EF391A07}"/>
              </a:ext>
            </a:extLst>
          </p:cNvPr>
          <p:cNvSpPr>
            <a:spLocks noGrp="1"/>
          </p:cNvSpPr>
          <p:nvPr>
            <p:ph sz="half" idx="2"/>
          </p:nvPr>
        </p:nvSpPr>
        <p:spPr/>
        <p:txBody>
          <a:bodyPr>
            <a:normAutofit/>
          </a:bodyPr>
          <a:lstStyle/>
          <a:p>
            <a:pPr>
              <a:lnSpc>
                <a:spcPct val="100000"/>
              </a:lnSpc>
              <a:spcBef>
                <a:spcPts val="600"/>
              </a:spcBef>
              <a:spcAft>
                <a:spcPts val="600"/>
              </a:spcAft>
            </a:pPr>
            <a:r>
              <a:rPr lang="en-GB" sz="2400" dirty="0">
                <a:solidFill>
                  <a:srgbClr val="0070C0"/>
                </a:solidFill>
              </a:rPr>
              <a:t>‘Evidence is still emerging on the benefits and risks of pupils and students using generative AI themselves. We will continue to work with the education sector to develop understanding of effective and safe use cases’.</a:t>
            </a:r>
          </a:p>
        </p:txBody>
      </p:sp>
      <p:sp>
        <p:nvSpPr>
          <p:cNvPr id="5" name="Title 4">
            <a:extLst>
              <a:ext uri="{FF2B5EF4-FFF2-40B4-BE49-F238E27FC236}">
                <a16:creationId xmlns:a16="http://schemas.microsoft.com/office/drawing/2014/main" id="{EE9CF2C5-A3B5-252F-D520-E52E206AD394}"/>
              </a:ext>
            </a:extLst>
          </p:cNvPr>
          <p:cNvSpPr>
            <a:spLocks noGrp="1"/>
          </p:cNvSpPr>
          <p:nvPr>
            <p:ph type="title"/>
          </p:nvPr>
        </p:nvSpPr>
        <p:spPr/>
        <p:txBody>
          <a:bodyPr>
            <a:normAutofit/>
          </a:bodyPr>
          <a:lstStyle/>
          <a:p>
            <a:pPr algn="ctr"/>
            <a:r>
              <a:rPr lang="en-GB" b="1" dirty="0"/>
              <a:t>Click to Add Title (Cym)</a:t>
            </a:r>
            <a:br>
              <a:rPr lang="en-GB" b="1" dirty="0"/>
            </a:br>
            <a:r>
              <a:rPr lang="en-GB" b="1" dirty="0">
                <a:solidFill>
                  <a:srgbClr val="0070C0"/>
                </a:solidFill>
              </a:rPr>
              <a:t>Generative AI in Education</a:t>
            </a:r>
            <a:endParaRPr lang="en-GB" b="1" dirty="0"/>
          </a:p>
        </p:txBody>
      </p:sp>
      <p:sp>
        <p:nvSpPr>
          <p:cNvPr id="7" name="Content Placeholder 6">
            <a:extLst>
              <a:ext uri="{FF2B5EF4-FFF2-40B4-BE49-F238E27FC236}">
                <a16:creationId xmlns:a16="http://schemas.microsoft.com/office/drawing/2014/main" id="{55FC80BF-6E96-FEEC-8F29-0B0FA30967A4}"/>
              </a:ext>
            </a:extLst>
          </p:cNvPr>
          <p:cNvSpPr>
            <a:spLocks noGrp="1"/>
          </p:cNvSpPr>
          <p:nvPr>
            <p:ph sz="half" idx="1"/>
          </p:nvPr>
        </p:nvSpPr>
        <p:spPr/>
        <p:txBody>
          <a:bodyPr>
            <a:normAutofit/>
          </a:bodyPr>
          <a:lstStyle/>
          <a:p>
            <a:pPr>
              <a:lnSpc>
                <a:spcPct val="100000"/>
              </a:lnSpc>
              <a:spcBef>
                <a:spcPts val="600"/>
              </a:spcBef>
              <a:spcAft>
                <a:spcPts val="600"/>
              </a:spcAft>
            </a:pPr>
            <a:endParaRPr lang="en-GB" sz="2400" dirty="0"/>
          </a:p>
        </p:txBody>
      </p:sp>
      <p:sp>
        <p:nvSpPr>
          <p:cNvPr id="2" name="TextBox 1">
            <a:extLst>
              <a:ext uri="{FF2B5EF4-FFF2-40B4-BE49-F238E27FC236}">
                <a16:creationId xmlns:a16="http://schemas.microsoft.com/office/drawing/2014/main" id="{2177F7F2-7FD8-D3E1-7732-24C31363A6C2}"/>
              </a:ext>
            </a:extLst>
          </p:cNvPr>
          <p:cNvSpPr txBox="1"/>
          <p:nvPr/>
        </p:nvSpPr>
        <p:spPr>
          <a:xfrm>
            <a:off x="4648201" y="5514109"/>
            <a:ext cx="4287982" cy="369332"/>
          </a:xfrm>
          <a:prstGeom prst="rect">
            <a:avLst/>
          </a:prstGeom>
          <a:noFill/>
        </p:spPr>
        <p:txBody>
          <a:bodyPr wrap="square" rtlCol="0">
            <a:spAutoFit/>
          </a:bodyPr>
          <a:lstStyle/>
          <a:p>
            <a:pPr lvl="1" algn="r"/>
            <a:r>
              <a:rPr lang="en-GB" dirty="0"/>
              <a:t>(Department for Education, 2025)</a:t>
            </a:r>
          </a:p>
        </p:txBody>
      </p:sp>
    </p:spTree>
    <p:extLst>
      <p:ext uri="{BB962C8B-B14F-4D97-AF65-F5344CB8AC3E}">
        <p14:creationId xmlns:p14="http://schemas.microsoft.com/office/powerpoint/2010/main" val="7030540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0F034C-DBD2-5C17-4C6B-2C00D6DE8C1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BF50A14-E257-C42C-3D9D-4122C02F5653}"/>
              </a:ext>
            </a:extLst>
          </p:cNvPr>
          <p:cNvSpPr>
            <a:spLocks noGrp="1"/>
          </p:cNvSpPr>
          <p:nvPr>
            <p:ph sz="half" idx="2"/>
          </p:nvPr>
        </p:nvSpPr>
        <p:spPr/>
        <p:txBody>
          <a:bodyPr>
            <a:normAutofit fontScale="85000" lnSpcReduction="10000"/>
          </a:bodyPr>
          <a:lstStyle/>
          <a:p>
            <a:pPr>
              <a:lnSpc>
                <a:spcPct val="100000"/>
              </a:lnSpc>
              <a:spcBef>
                <a:spcPts val="600"/>
              </a:spcBef>
              <a:spcAft>
                <a:spcPts val="600"/>
              </a:spcAft>
            </a:pPr>
            <a:r>
              <a:rPr lang="en-GB" sz="2400" dirty="0">
                <a:solidFill>
                  <a:schemeClr val="accent5">
                    <a:lumMod val="75000"/>
                  </a:schemeClr>
                </a:solidFill>
              </a:rPr>
              <a:t>‘Across Wales, schools are exploring how generative artificial intelligence (AI) can support teaching, learning and school improvement’. </a:t>
            </a:r>
          </a:p>
          <a:p>
            <a:pPr>
              <a:lnSpc>
                <a:spcPct val="100000"/>
              </a:lnSpc>
              <a:spcBef>
                <a:spcPts val="600"/>
              </a:spcBef>
              <a:spcAft>
                <a:spcPts val="600"/>
              </a:spcAft>
            </a:pPr>
            <a:r>
              <a:rPr lang="en-GB" sz="2400" dirty="0">
                <a:solidFill>
                  <a:schemeClr val="accent5">
                    <a:lumMod val="75000"/>
                  </a:schemeClr>
                </a:solidFill>
              </a:rPr>
              <a:t>‘As this fast‑moving technology becomes more prominent in our daily lives, our national approach is focused on one clear priority: helping learners and practitioners use AI confidently, safely and ethically’.</a:t>
            </a:r>
          </a:p>
          <a:p>
            <a:pPr>
              <a:lnSpc>
                <a:spcPct val="100000"/>
              </a:lnSpc>
              <a:spcBef>
                <a:spcPts val="600"/>
              </a:spcBef>
              <a:spcAft>
                <a:spcPts val="600"/>
              </a:spcAft>
            </a:pPr>
            <a:endParaRPr lang="en-GB" sz="2400" dirty="0">
              <a:solidFill>
                <a:schemeClr val="accent5">
                  <a:lumMod val="75000"/>
                </a:schemeClr>
              </a:solidFill>
            </a:endParaRPr>
          </a:p>
        </p:txBody>
      </p:sp>
      <p:sp>
        <p:nvSpPr>
          <p:cNvPr id="5" name="Title 4">
            <a:extLst>
              <a:ext uri="{FF2B5EF4-FFF2-40B4-BE49-F238E27FC236}">
                <a16:creationId xmlns:a16="http://schemas.microsoft.com/office/drawing/2014/main" id="{91F0746C-A530-DDE2-F63A-3C405D8AAEF7}"/>
              </a:ext>
            </a:extLst>
          </p:cNvPr>
          <p:cNvSpPr>
            <a:spLocks noGrp="1"/>
          </p:cNvSpPr>
          <p:nvPr>
            <p:ph type="title"/>
          </p:nvPr>
        </p:nvSpPr>
        <p:spPr/>
        <p:txBody>
          <a:bodyPr>
            <a:normAutofit/>
          </a:bodyPr>
          <a:lstStyle/>
          <a:p>
            <a:pPr algn="ctr"/>
            <a:r>
              <a:rPr lang="en-GB" b="1" dirty="0"/>
              <a:t>Click to Add Title (Cym)</a:t>
            </a:r>
            <a:br>
              <a:rPr lang="en-GB" b="1" dirty="0"/>
            </a:br>
            <a:r>
              <a:rPr lang="en-GB" b="1" dirty="0">
                <a:solidFill>
                  <a:srgbClr val="0070C0"/>
                </a:solidFill>
              </a:rPr>
              <a:t>Generative AI in Education</a:t>
            </a:r>
            <a:endParaRPr lang="en-GB" b="1" dirty="0"/>
          </a:p>
        </p:txBody>
      </p:sp>
      <p:sp>
        <p:nvSpPr>
          <p:cNvPr id="7" name="Content Placeholder 6">
            <a:extLst>
              <a:ext uri="{FF2B5EF4-FFF2-40B4-BE49-F238E27FC236}">
                <a16:creationId xmlns:a16="http://schemas.microsoft.com/office/drawing/2014/main" id="{A2C4284B-D830-07A7-4B7F-A1CA60F419F3}"/>
              </a:ext>
            </a:extLst>
          </p:cNvPr>
          <p:cNvSpPr>
            <a:spLocks noGrp="1"/>
          </p:cNvSpPr>
          <p:nvPr>
            <p:ph sz="half" idx="1"/>
          </p:nvPr>
        </p:nvSpPr>
        <p:spPr/>
        <p:txBody>
          <a:bodyPr>
            <a:normAutofit fontScale="85000" lnSpcReduction="10000"/>
          </a:bodyPr>
          <a:lstStyle/>
          <a:p>
            <a:pPr>
              <a:lnSpc>
                <a:spcPct val="100000"/>
              </a:lnSpc>
              <a:spcBef>
                <a:spcPts val="600"/>
              </a:spcBef>
              <a:spcAft>
                <a:spcPts val="600"/>
              </a:spcAft>
            </a:pPr>
            <a:endParaRPr lang="en-GB" sz="2400" dirty="0"/>
          </a:p>
        </p:txBody>
      </p:sp>
      <p:sp>
        <p:nvSpPr>
          <p:cNvPr id="2" name="TextBox 1">
            <a:extLst>
              <a:ext uri="{FF2B5EF4-FFF2-40B4-BE49-F238E27FC236}">
                <a16:creationId xmlns:a16="http://schemas.microsoft.com/office/drawing/2014/main" id="{71F1459B-9318-2FCB-FD66-F34A5045003B}"/>
              </a:ext>
            </a:extLst>
          </p:cNvPr>
          <p:cNvSpPr txBox="1"/>
          <p:nvPr/>
        </p:nvSpPr>
        <p:spPr>
          <a:xfrm>
            <a:off x="4648201" y="5514109"/>
            <a:ext cx="4287982" cy="369332"/>
          </a:xfrm>
          <a:prstGeom prst="rect">
            <a:avLst/>
          </a:prstGeom>
          <a:noFill/>
        </p:spPr>
        <p:txBody>
          <a:bodyPr wrap="square" rtlCol="0">
            <a:spAutoFit/>
          </a:bodyPr>
          <a:lstStyle/>
          <a:p>
            <a:pPr lvl="1" algn="r"/>
            <a:r>
              <a:rPr lang="en-GB" dirty="0"/>
              <a:t>(Welsh Government, 2026)</a:t>
            </a:r>
          </a:p>
        </p:txBody>
      </p:sp>
    </p:spTree>
    <p:extLst>
      <p:ext uri="{BB962C8B-B14F-4D97-AF65-F5344CB8AC3E}">
        <p14:creationId xmlns:p14="http://schemas.microsoft.com/office/powerpoint/2010/main" val="9066554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C66B90-DD06-3E59-B455-1B5F56AAA043}"/>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60B080-54FD-7193-407A-47212398AE6C}"/>
              </a:ext>
            </a:extLst>
          </p:cNvPr>
          <p:cNvSpPr>
            <a:spLocks noGrp="1"/>
          </p:cNvSpPr>
          <p:nvPr>
            <p:ph sz="half" idx="2"/>
          </p:nvPr>
        </p:nvSpPr>
        <p:spPr/>
        <p:txBody>
          <a:bodyPr>
            <a:normAutofit/>
          </a:bodyPr>
          <a:lstStyle/>
          <a:p>
            <a:pPr>
              <a:lnSpc>
                <a:spcPct val="100000"/>
              </a:lnSpc>
              <a:spcBef>
                <a:spcPts val="600"/>
              </a:spcBef>
              <a:spcAft>
                <a:spcPts val="600"/>
              </a:spcAft>
            </a:pPr>
            <a:r>
              <a:rPr lang="en-GB" sz="2400" dirty="0">
                <a:solidFill>
                  <a:schemeClr val="accent5">
                    <a:lumMod val="75000"/>
                  </a:schemeClr>
                </a:solidFill>
                <a:hlinkClick r:id="rId3"/>
              </a:rPr>
              <a:t>Estyn</a:t>
            </a:r>
            <a:r>
              <a:rPr lang="en-GB" sz="2400" dirty="0">
                <a:solidFill>
                  <a:schemeClr val="accent5">
                    <a:lumMod val="75000"/>
                  </a:schemeClr>
                </a:solidFill>
              </a:rPr>
              <a:t> are the education inspectorate for Wales</a:t>
            </a:r>
          </a:p>
          <a:p>
            <a:pPr>
              <a:lnSpc>
                <a:spcPct val="100000"/>
              </a:lnSpc>
              <a:spcBef>
                <a:spcPts val="600"/>
              </a:spcBef>
              <a:spcAft>
                <a:spcPts val="600"/>
              </a:spcAft>
            </a:pPr>
            <a:r>
              <a:rPr lang="en-GB" sz="2400" dirty="0">
                <a:solidFill>
                  <a:srgbClr val="0070C0"/>
                </a:solidFill>
              </a:rPr>
              <a:t>As well as Inspecting schools and settings they also provide support for quality improvement</a:t>
            </a:r>
          </a:p>
          <a:p>
            <a:pPr>
              <a:lnSpc>
                <a:spcPct val="100000"/>
              </a:lnSpc>
              <a:spcBef>
                <a:spcPts val="600"/>
              </a:spcBef>
              <a:spcAft>
                <a:spcPts val="600"/>
              </a:spcAft>
            </a:pPr>
            <a:r>
              <a:rPr lang="en-GB" sz="2400" dirty="0">
                <a:solidFill>
                  <a:srgbClr val="0070C0"/>
                </a:solidFill>
              </a:rPr>
              <a:t>One way that they do this is via Thematic Reports</a:t>
            </a:r>
          </a:p>
        </p:txBody>
      </p:sp>
      <p:sp>
        <p:nvSpPr>
          <p:cNvPr id="5" name="Title 4">
            <a:extLst>
              <a:ext uri="{FF2B5EF4-FFF2-40B4-BE49-F238E27FC236}">
                <a16:creationId xmlns:a16="http://schemas.microsoft.com/office/drawing/2014/main" id="{AB50BE63-037C-393D-C726-C4748C6F5729}"/>
              </a:ext>
            </a:extLst>
          </p:cNvPr>
          <p:cNvSpPr>
            <a:spLocks noGrp="1"/>
          </p:cNvSpPr>
          <p:nvPr>
            <p:ph type="title"/>
          </p:nvPr>
        </p:nvSpPr>
        <p:spPr/>
        <p:txBody>
          <a:bodyPr>
            <a:normAutofit/>
          </a:bodyPr>
          <a:lstStyle/>
          <a:p>
            <a:pPr algn="ctr"/>
            <a:r>
              <a:rPr lang="en-GB" b="1" dirty="0"/>
              <a:t>Click to Add Title (Cym)</a:t>
            </a:r>
            <a:br>
              <a:rPr lang="en-GB" b="1" dirty="0"/>
            </a:br>
            <a:r>
              <a:rPr lang="en-GB" b="1" dirty="0">
                <a:solidFill>
                  <a:srgbClr val="0070C0"/>
                </a:solidFill>
              </a:rPr>
              <a:t>Generative AI in Education</a:t>
            </a:r>
            <a:endParaRPr lang="en-GB" b="1" dirty="0"/>
          </a:p>
        </p:txBody>
      </p:sp>
      <p:sp>
        <p:nvSpPr>
          <p:cNvPr id="7" name="Content Placeholder 6">
            <a:extLst>
              <a:ext uri="{FF2B5EF4-FFF2-40B4-BE49-F238E27FC236}">
                <a16:creationId xmlns:a16="http://schemas.microsoft.com/office/drawing/2014/main" id="{365810F7-2181-0EEE-F54B-E5356C9717F3}"/>
              </a:ext>
            </a:extLst>
          </p:cNvPr>
          <p:cNvSpPr>
            <a:spLocks noGrp="1"/>
          </p:cNvSpPr>
          <p:nvPr>
            <p:ph sz="half" idx="1"/>
          </p:nvPr>
        </p:nvSpPr>
        <p:spPr/>
        <p:txBody>
          <a:bodyPr>
            <a:normAutofit/>
          </a:bodyPr>
          <a:lstStyle/>
          <a:p>
            <a:pPr>
              <a:lnSpc>
                <a:spcPct val="100000"/>
              </a:lnSpc>
              <a:spcBef>
                <a:spcPts val="600"/>
              </a:spcBef>
              <a:spcAft>
                <a:spcPts val="600"/>
              </a:spcAft>
            </a:pPr>
            <a:endParaRPr lang="en-GB" sz="2400" dirty="0"/>
          </a:p>
        </p:txBody>
      </p:sp>
    </p:spTree>
    <p:extLst>
      <p:ext uri="{BB962C8B-B14F-4D97-AF65-F5344CB8AC3E}">
        <p14:creationId xmlns:p14="http://schemas.microsoft.com/office/powerpoint/2010/main" val="34490942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DE6E1F-325A-ABCE-0CB1-BAE45E78DED1}"/>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6378F9-E535-AB0E-97CF-135B453F49BC}"/>
              </a:ext>
            </a:extLst>
          </p:cNvPr>
          <p:cNvSpPr>
            <a:spLocks noGrp="1"/>
          </p:cNvSpPr>
          <p:nvPr>
            <p:ph sz="half" idx="2"/>
          </p:nvPr>
        </p:nvSpPr>
        <p:spPr>
          <a:xfrm>
            <a:off x="4625930" y="1825625"/>
            <a:ext cx="3867150" cy="3809862"/>
          </a:xfrm>
        </p:spPr>
        <p:txBody>
          <a:bodyPr>
            <a:normAutofit/>
          </a:bodyPr>
          <a:lstStyle/>
          <a:p>
            <a:pPr>
              <a:lnSpc>
                <a:spcPct val="100000"/>
              </a:lnSpc>
              <a:spcBef>
                <a:spcPts val="600"/>
              </a:spcBef>
              <a:spcAft>
                <a:spcPts val="600"/>
              </a:spcAft>
            </a:pPr>
            <a:r>
              <a:rPr lang="en-GB" sz="2400" dirty="0">
                <a:solidFill>
                  <a:schemeClr val="accent5">
                    <a:lumMod val="75000"/>
                  </a:schemeClr>
                </a:solidFill>
              </a:rPr>
              <a:t>They have recently produced a report entitled ‘</a:t>
            </a:r>
            <a:r>
              <a:rPr lang="en-GB" sz="2400" i="1" dirty="0">
                <a:solidFill>
                  <a:schemeClr val="accent5">
                    <a:lumMod val="75000"/>
                  </a:schemeClr>
                </a:solidFill>
              </a:rPr>
              <a:t>A New Era: How Artificial Intelligence (AI) is Supporting Teaching and Learning</a:t>
            </a:r>
            <a:r>
              <a:rPr lang="en-GB" sz="2400" dirty="0">
                <a:solidFill>
                  <a:schemeClr val="accent5">
                    <a:lumMod val="75000"/>
                  </a:schemeClr>
                </a:solidFill>
              </a:rPr>
              <a:t>’ (Estyn,2025)</a:t>
            </a:r>
            <a:endParaRPr lang="en-GB" sz="2400" dirty="0">
              <a:solidFill>
                <a:srgbClr val="0070C0"/>
              </a:solidFill>
            </a:endParaRPr>
          </a:p>
          <a:p>
            <a:pPr>
              <a:lnSpc>
                <a:spcPct val="100000"/>
              </a:lnSpc>
              <a:spcBef>
                <a:spcPts val="600"/>
              </a:spcBef>
              <a:spcAft>
                <a:spcPts val="600"/>
              </a:spcAft>
            </a:pPr>
            <a:endParaRPr lang="en-GB" sz="2400" dirty="0">
              <a:solidFill>
                <a:srgbClr val="0070C0"/>
              </a:solidFill>
            </a:endParaRPr>
          </a:p>
        </p:txBody>
      </p:sp>
      <p:sp>
        <p:nvSpPr>
          <p:cNvPr id="5" name="Title 4">
            <a:extLst>
              <a:ext uri="{FF2B5EF4-FFF2-40B4-BE49-F238E27FC236}">
                <a16:creationId xmlns:a16="http://schemas.microsoft.com/office/drawing/2014/main" id="{9DCAFD69-37BA-D64D-14ED-DCCAFB0FDB75}"/>
              </a:ext>
            </a:extLst>
          </p:cNvPr>
          <p:cNvSpPr>
            <a:spLocks noGrp="1"/>
          </p:cNvSpPr>
          <p:nvPr>
            <p:ph type="title"/>
          </p:nvPr>
        </p:nvSpPr>
        <p:spPr/>
        <p:txBody>
          <a:bodyPr>
            <a:normAutofit/>
          </a:bodyPr>
          <a:lstStyle/>
          <a:p>
            <a:pPr algn="ctr"/>
            <a:r>
              <a:rPr lang="en-GB" b="1" dirty="0"/>
              <a:t>Click to Add Title (Cym)</a:t>
            </a:r>
            <a:br>
              <a:rPr lang="en-GB" b="1" dirty="0"/>
            </a:br>
            <a:r>
              <a:rPr lang="en-GB" b="1" dirty="0">
                <a:solidFill>
                  <a:srgbClr val="0070C0"/>
                </a:solidFill>
              </a:rPr>
              <a:t>Generative AI in Education</a:t>
            </a:r>
            <a:endParaRPr lang="en-GB" b="1" dirty="0"/>
          </a:p>
        </p:txBody>
      </p:sp>
      <p:sp>
        <p:nvSpPr>
          <p:cNvPr id="7" name="Content Placeholder 6">
            <a:extLst>
              <a:ext uri="{FF2B5EF4-FFF2-40B4-BE49-F238E27FC236}">
                <a16:creationId xmlns:a16="http://schemas.microsoft.com/office/drawing/2014/main" id="{5C563F9F-FCF2-833B-516D-C91CD1EF2129}"/>
              </a:ext>
            </a:extLst>
          </p:cNvPr>
          <p:cNvSpPr>
            <a:spLocks noGrp="1"/>
          </p:cNvSpPr>
          <p:nvPr>
            <p:ph sz="half" idx="1"/>
          </p:nvPr>
        </p:nvSpPr>
        <p:spPr/>
        <p:txBody>
          <a:bodyPr>
            <a:normAutofit/>
          </a:bodyPr>
          <a:lstStyle/>
          <a:p>
            <a:pPr>
              <a:lnSpc>
                <a:spcPct val="100000"/>
              </a:lnSpc>
              <a:spcBef>
                <a:spcPts val="600"/>
              </a:spcBef>
              <a:spcAft>
                <a:spcPts val="600"/>
              </a:spcAft>
            </a:pPr>
            <a:endParaRPr lang="en-GB" sz="2400" dirty="0"/>
          </a:p>
        </p:txBody>
      </p:sp>
      <p:sp>
        <p:nvSpPr>
          <p:cNvPr id="2" name="TextBox 1">
            <a:extLst>
              <a:ext uri="{FF2B5EF4-FFF2-40B4-BE49-F238E27FC236}">
                <a16:creationId xmlns:a16="http://schemas.microsoft.com/office/drawing/2014/main" id="{77BE104B-8868-9100-67AA-DF7C8EFF14B8}"/>
              </a:ext>
            </a:extLst>
          </p:cNvPr>
          <p:cNvSpPr txBox="1"/>
          <p:nvPr/>
        </p:nvSpPr>
        <p:spPr>
          <a:xfrm>
            <a:off x="4648201" y="5514109"/>
            <a:ext cx="4287982" cy="369332"/>
          </a:xfrm>
          <a:prstGeom prst="rect">
            <a:avLst/>
          </a:prstGeom>
          <a:noFill/>
        </p:spPr>
        <p:txBody>
          <a:bodyPr wrap="square" rtlCol="0">
            <a:spAutoFit/>
          </a:bodyPr>
          <a:lstStyle/>
          <a:p>
            <a:pPr lvl="1" algn="r"/>
            <a:r>
              <a:rPr lang="en-GB" dirty="0"/>
              <a:t>(Estyn, 2025)</a:t>
            </a:r>
          </a:p>
        </p:txBody>
      </p:sp>
    </p:spTree>
    <p:extLst>
      <p:ext uri="{BB962C8B-B14F-4D97-AF65-F5344CB8AC3E}">
        <p14:creationId xmlns:p14="http://schemas.microsoft.com/office/powerpoint/2010/main" val="8395069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C9F295-1654-33A0-C21E-C55635801E1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2C51469-7836-6B73-DD61-212012A9E614}"/>
              </a:ext>
            </a:extLst>
          </p:cNvPr>
          <p:cNvSpPr>
            <a:spLocks noGrp="1"/>
          </p:cNvSpPr>
          <p:nvPr>
            <p:ph sz="half" idx="2"/>
          </p:nvPr>
        </p:nvSpPr>
        <p:spPr>
          <a:xfrm>
            <a:off x="4625930" y="1825625"/>
            <a:ext cx="3867150" cy="3809862"/>
          </a:xfrm>
        </p:spPr>
        <p:txBody>
          <a:bodyPr>
            <a:noAutofit/>
          </a:bodyPr>
          <a:lstStyle/>
          <a:p>
            <a:pPr>
              <a:lnSpc>
                <a:spcPct val="100000"/>
              </a:lnSpc>
              <a:spcBef>
                <a:spcPts val="600"/>
              </a:spcBef>
              <a:spcAft>
                <a:spcPts val="600"/>
              </a:spcAft>
            </a:pPr>
            <a:r>
              <a:rPr lang="en-GB" sz="2000" dirty="0">
                <a:solidFill>
                  <a:schemeClr val="accent5">
                    <a:lumMod val="75000"/>
                  </a:schemeClr>
                </a:solidFill>
              </a:rPr>
              <a:t>Key findings are:</a:t>
            </a:r>
            <a:endParaRPr lang="en-GB" sz="2000" dirty="0">
              <a:solidFill>
                <a:srgbClr val="0070C0"/>
              </a:solidFill>
            </a:endParaRPr>
          </a:p>
          <a:p>
            <a:pPr>
              <a:lnSpc>
                <a:spcPct val="100000"/>
              </a:lnSpc>
              <a:spcBef>
                <a:spcPts val="600"/>
              </a:spcBef>
              <a:spcAft>
                <a:spcPts val="600"/>
              </a:spcAft>
            </a:pPr>
            <a:r>
              <a:rPr lang="en-GB" sz="2000" dirty="0">
                <a:solidFill>
                  <a:srgbClr val="0070C0"/>
                </a:solidFill>
              </a:rPr>
              <a:t>Reducing workload: AI tools can save significant time in lesson planning, resource creation and report writing.</a:t>
            </a:r>
          </a:p>
          <a:p>
            <a:pPr>
              <a:lnSpc>
                <a:spcPct val="100000"/>
              </a:lnSpc>
              <a:spcBef>
                <a:spcPts val="600"/>
              </a:spcBef>
              <a:spcAft>
                <a:spcPts val="600"/>
              </a:spcAft>
            </a:pPr>
            <a:r>
              <a:rPr lang="en-GB" sz="2000" dirty="0">
                <a:solidFill>
                  <a:srgbClr val="0070C0"/>
                </a:solidFill>
              </a:rPr>
              <a:t>Supporting personalised learning: teachers found AI helpful for meeting diverse learner needs, including those with complex learning profiles.</a:t>
            </a:r>
          </a:p>
          <a:p>
            <a:pPr>
              <a:lnSpc>
                <a:spcPct val="100000"/>
              </a:lnSpc>
              <a:spcBef>
                <a:spcPts val="600"/>
              </a:spcBef>
              <a:spcAft>
                <a:spcPts val="600"/>
              </a:spcAft>
            </a:pPr>
            <a:endParaRPr lang="en-GB" sz="2000" dirty="0">
              <a:solidFill>
                <a:srgbClr val="0070C0"/>
              </a:solidFill>
            </a:endParaRPr>
          </a:p>
        </p:txBody>
      </p:sp>
      <p:sp>
        <p:nvSpPr>
          <p:cNvPr id="5" name="Title 4">
            <a:extLst>
              <a:ext uri="{FF2B5EF4-FFF2-40B4-BE49-F238E27FC236}">
                <a16:creationId xmlns:a16="http://schemas.microsoft.com/office/drawing/2014/main" id="{E8FE71D8-A658-DD6D-B739-5CF06068EE06}"/>
              </a:ext>
            </a:extLst>
          </p:cNvPr>
          <p:cNvSpPr>
            <a:spLocks noGrp="1"/>
          </p:cNvSpPr>
          <p:nvPr>
            <p:ph type="title"/>
          </p:nvPr>
        </p:nvSpPr>
        <p:spPr/>
        <p:txBody>
          <a:bodyPr>
            <a:normAutofit/>
          </a:bodyPr>
          <a:lstStyle/>
          <a:p>
            <a:pPr algn="ctr"/>
            <a:r>
              <a:rPr lang="en-GB" b="1" dirty="0"/>
              <a:t>Click to Add Title (Cym)</a:t>
            </a:r>
            <a:br>
              <a:rPr lang="en-GB" b="1" dirty="0"/>
            </a:br>
            <a:r>
              <a:rPr lang="en-GB" b="1" dirty="0">
                <a:solidFill>
                  <a:srgbClr val="0070C0"/>
                </a:solidFill>
              </a:rPr>
              <a:t>Generative AI in Education</a:t>
            </a:r>
            <a:endParaRPr lang="en-GB" b="1" dirty="0"/>
          </a:p>
        </p:txBody>
      </p:sp>
      <p:sp>
        <p:nvSpPr>
          <p:cNvPr id="7" name="Content Placeholder 6">
            <a:extLst>
              <a:ext uri="{FF2B5EF4-FFF2-40B4-BE49-F238E27FC236}">
                <a16:creationId xmlns:a16="http://schemas.microsoft.com/office/drawing/2014/main" id="{ABB13B0F-FCD4-40B6-1862-9313710E2889}"/>
              </a:ext>
            </a:extLst>
          </p:cNvPr>
          <p:cNvSpPr>
            <a:spLocks noGrp="1"/>
          </p:cNvSpPr>
          <p:nvPr>
            <p:ph sz="half" idx="1"/>
          </p:nvPr>
        </p:nvSpPr>
        <p:spPr/>
        <p:txBody>
          <a:bodyPr>
            <a:normAutofit/>
          </a:bodyPr>
          <a:lstStyle/>
          <a:p>
            <a:pPr>
              <a:lnSpc>
                <a:spcPct val="100000"/>
              </a:lnSpc>
              <a:spcBef>
                <a:spcPts val="600"/>
              </a:spcBef>
              <a:spcAft>
                <a:spcPts val="600"/>
              </a:spcAft>
            </a:pPr>
            <a:endParaRPr lang="en-GB" sz="2400" dirty="0"/>
          </a:p>
        </p:txBody>
      </p:sp>
      <p:sp>
        <p:nvSpPr>
          <p:cNvPr id="2" name="TextBox 1">
            <a:extLst>
              <a:ext uri="{FF2B5EF4-FFF2-40B4-BE49-F238E27FC236}">
                <a16:creationId xmlns:a16="http://schemas.microsoft.com/office/drawing/2014/main" id="{55691455-E138-0597-1C1E-986B9CC717F5}"/>
              </a:ext>
            </a:extLst>
          </p:cNvPr>
          <p:cNvSpPr txBox="1"/>
          <p:nvPr/>
        </p:nvSpPr>
        <p:spPr>
          <a:xfrm>
            <a:off x="4648201" y="5514109"/>
            <a:ext cx="4287982" cy="369332"/>
          </a:xfrm>
          <a:prstGeom prst="rect">
            <a:avLst/>
          </a:prstGeom>
          <a:noFill/>
        </p:spPr>
        <p:txBody>
          <a:bodyPr wrap="square" rtlCol="0">
            <a:spAutoFit/>
          </a:bodyPr>
          <a:lstStyle/>
          <a:p>
            <a:pPr lvl="1" algn="r"/>
            <a:r>
              <a:rPr lang="en-GB" dirty="0"/>
              <a:t>(Estyn, 2025)</a:t>
            </a:r>
          </a:p>
        </p:txBody>
      </p:sp>
    </p:spTree>
    <p:extLst>
      <p:ext uri="{BB962C8B-B14F-4D97-AF65-F5344CB8AC3E}">
        <p14:creationId xmlns:p14="http://schemas.microsoft.com/office/powerpoint/2010/main" val="34278739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5C44D8-85B5-01A8-2D11-61D9B07AD2C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BDCA37-23E4-273C-85CB-9CD890D5098E}"/>
              </a:ext>
            </a:extLst>
          </p:cNvPr>
          <p:cNvSpPr>
            <a:spLocks noGrp="1"/>
          </p:cNvSpPr>
          <p:nvPr>
            <p:ph sz="half" idx="2"/>
          </p:nvPr>
        </p:nvSpPr>
        <p:spPr>
          <a:xfrm>
            <a:off x="4625930" y="1825625"/>
            <a:ext cx="3867150" cy="3809862"/>
          </a:xfrm>
        </p:spPr>
        <p:txBody>
          <a:bodyPr>
            <a:noAutofit/>
          </a:bodyPr>
          <a:lstStyle/>
          <a:p>
            <a:pPr>
              <a:lnSpc>
                <a:spcPct val="100000"/>
              </a:lnSpc>
              <a:spcBef>
                <a:spcPts val="600"/>
              </a:spcBef>
              <a:spcAft>
                <a:spcPts val="600"/>
              </a:spcAft>
            </a:pPr>
            <a:r>
              <a:rPr lang="en-GB" sz="2000" dirty="0">
                <a:solidFill>
                  <a:schemeClr val="accent5">
                    <a:lumMod val="75000"/>
                  </a:schemeClr>
                </a:solidFill>
              </a:rPr>
              <a:t>Key findings are:</a:t>
            </a:r>
            <a:endParaRPr lang="en-GB" sz="2000" dirty="0">
              <a:solidFill>
                <a:srgbClr val="0070C0"/>
              </a:solidFill>
            </a:endParaRPr>
          </a:p>
          <a:p>
            <a:pPr>
              <a:lnSpc>
                <a:spcPct val="100000"/>
              </a:lnSpc>
              <a:spcBef>
                <a:spcPts val="600"/>
              </a:spcBef>
              <a:spcAft>
                <a:spcPts val="600"/>
              </a:spcAft>
            </a:pPr>
            <a:r>
              <a:rPr lang="en-GB" sz="2000" dirty="0">
                <a:solidFill>
                  <a:srgbClr val="0070C0"/>
                </a:solidFill>
              </a:rPr>
              <a:t>Pedagogy matters: the most effective use of AI happened where schools integrated it with strong pedagogical principles.</a:t>
            </a:r>
          </a:p>
          <a:p>
            <a:pPr>
              <a:lnSpc>
                <a:spcPct val="100000"/>
              </a:lnSpc>
              <a:spcBef>
                <a:spcPts val="600"/>
              </a:spcBef>
              <a:spcAft>
                <a:spcPts val="600"/>
              </a:spcAft>
            </a:pPr>
            <a:r>
              <a:rPr lang="en-GB" sz="2000" dirty="0">
                <a:solidFill>
                  <a:srgbClr val="0070C0"/>
                </a:solidFill>
              </a:rPr>
              <a:t>Early stages of adoption: many schools are still experimenting with AI and need further guidance and structured professional learning.</a:t>
            </a:r>
          </a:p>
          <a:p>
            <a:pPr>
              <a:lnSpc>
                <a:spcPct val="100000"/>
              </a:lnSpc>
              <a:spcBef>
                <a:spcPts val="600"/>
              </a:spcBef>
              <a:spcAft>
                <a:spcPts val="600"/>
              </a:spcAft>
            </a:pPr>
            <a:endParaRPr lang="en-GB" sz="2000" dirty="0">
              <a:solidFill>
                <a:srgbClr val="0070C0"/>
              </a:solidFill>
            </a:endParaRPr>
          </a:p>
        </p:txBody>
      </p:sp>
      <p:sp>
        <p:nvSpPr>
          <p:cNvPr id="5" name="Title 4">
            <a:extLst>
              <a:ext uri="{FF2B5EF4-FFF2-40B4-BE49-F238E27FC236}">
                <a16:creationId xmlns:a16="http://schemas.microsoft.com/office/drawing/2014/main" id="{E86FA673-0D6D-4745-82BE-5BBEED443C0F}"/>
              </a:ext>
            </a:extLst>
          </p:cNvPr>
          <p:cNvSpPr>
            <a:spLocks noGrp="1"/>
          </p:cNvSpPr>
          <p:nvPr>
            <p:ph type="title"/>
          </p:nvPr>
        </p:nvSpPr>
        <p:spPr/>
        <p:txBody>
          <a:bodyPr>
            <a:normAutofit/>
          </a:bodyPr>
          <a:lstStyle/>
          <a:p>
            <a:pPr algn="ctr"/>
            <a:r>
              <a:rPr lang="en-GB" b="1" dirty="0"/>
              <a:t>Click to Add Title (Cym)</a:t>
            </a:r>
            <a:br>
              <a:rPr lang="en-GB" b="1" dirty="0"/>
            </a:br>
            <a:r>
              <a:rPr lang="en-GB" b="1" dirty="0">
                <a:solidFill>
                  <a:srgbClr val="0070C0"/>
                </a:solidFill>
              </a:rPr>
              <a:t>Generative AI in Education</a:t>
            </a:r>
            <a:endParaRPr lang="en-GB" b="1" dirty="0"/>
          </a:p>
        </p:txBody>
      </p:sp>
      <p:sp>
        <p:nvSpPr>
          <p:cNvPr id="7" name="Content Placeholder 6">
            <a:extLst>
              <a:ext uri="{FF2B5EF4-FFF2-40B4-BE49-F238E27FC236}">
                <a16:creationId xmlns:a16="http://schemas.microsoft.com/office/drawing/2014/main" id="{2B098477-AA83-1BB9-1F38-7897E954A619}"/>
              </a:ext>
            </a:extLst>
          </p:cNvPr>
          <p:cNvSpPr>
            <a:spLocks noGrp="1"/>
          </p:cNvSpPr>
          <p:nvPr>
            <p:ph sz="half" idx="1"/>
          </p:nvPr>
        </p:nvSpPr>
        <p:spPr/>
        <p:txBody>
          <a:bodyPr>
            <a:normAutofit/>
          </a:bodyPr>
          <a:lstStyle/>
          <a:p>
            <a:pPr>
              <a:lnSpc>
                <a:spcPct val="100000"/>
              </a:lnSpc>
              <a:spcBef>
                <a:spcPts val="600"/>
              </a:spcBef>
              <a:spcAft>
                <a:spcPts val="600"/>
              </a:spcAft>
            </a:pPr>
            <a:endParaRPr lang="en-GB" sz="2400" dirty="0"/>
          </a:p>
        </p:txBody>
      </p:sp>
      <p:sp>
        <p:nvSpPr>
          <p:cNvPr id="2" name="TextBox 1">
            <a:extLst>
              <a:ext uri="{FF2B5EF4-FFF2-40B4-BE49-F238E27FC236}">
                <a16:creationId xmlns:a16="http://schemas.microsoft.com/office/drawing/2014/main" id="{AE8E0AFB-943A-C051-F3F3-AD15EE170BCD}"/>
              </a:ext>
            </a:extLst>
          </p:cNvPr>
          <p:cNvSpPr txBox="1"/>
          <p:nvPr/>
        </p:nvSpPr>
        <p:spPr>
          <a:xfrm>
            <a:off x="4648201" y="5514109"/>
            <a:ext cx="4287982" cy="369332"/>
          </a:xfrm>
          <a:prstGeom prst="rect">
            <a:avLst/>
          </a:prstGeom>
          <a:noFill/>
        </p:spPr>
        <p:txBody>
          <a:bodyPr wrap="square" rtlCol="0">
            <a:spAutoFit/>
          </a:bodyPr>
          <a:lstStyle/>
          <a:p>
            <a:pPr lvl="1" algn="r"/>
            <a:r>
              <a:rPr lang="en-GB" dirty="0"/>
              <a:t>(Estyn, 2025)</a:t>
            </a:r>
          </a:p>
        </p:txBody>
      </p:sp>
    </p:spTree>
    <p:extLst>
      <p:ext uri="{BB962C8B-B14F-4D97-AF65-F5344CB8AC3E}">
        <p14:creationId xmlns:p14="http://schemas.microsoft.com/office/powerpoint/2010/main" val="37868327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D2F46A-283E-99A5-EDB4-63220282712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F3573B-3441-15ED-64AD-82B1C8BF675D}"/>
              </a:ext>
            </a:extLst>
          </p:cNvPr>
          <p:cNvSpPr>
            <a:spLocks noGrp="1"/>
          </p:cNvSpPr>
          <p:nvPr>
            <p:ph sz="half" idx="2"/>
          </p:nvPr>
        </p:nvSpPr>
        <p:spPr>
          <a:xfrm>
            <a:off x="4648200" y="1825625"/>
            <a:ext cx="3867150" cy="3879716"/>
          </a:xfrm>
        </p:spPr>
        <p:txBody>
          <a:bodyPr>
            <a:normAutofit fontScale="92500"/>
          </a:bodyPr>
          <a:lstStyle/>
          <a:p>
            <a:pPr>
              <a:lnSpc>
                <a:spcPct val="100000"/>
              </a:lnSpc>
              <a:spcBef>
                <a:spcPts val="600"/>
              </a:spcBef>
              <a:spcAft>
                <a:spcPts val="600"/>
              </a:spcAft>
            </a:pPr>
            <a:r>
              <a:rPr lang="en-GB" sz="2400" dirty="0">
                <a:solidFill>
                  <a:schemeClr val="accent1">
                    <a:lumMod val="75000"/>
                  </a:schemeClr>
                </a:solidFill>
              </a:rPr>
              <a:t>In terms of Higher Education there are two key sources of information regarding standards and quality</a:t>
            </a:r>
          </a:p>
          <a:p>
            <a:pPr>
              <a:lnSpc>
                <a:spcPct val="100000"/>
              </a:lnSpc>
              <a:spcBef>
                <a:spcPts val="600"/>
              </a:spcBef>
              <a:spcAft>
                <a:spcPts val="600"/>
              </a:spcAft>
            </a:pPr>
            <a:r>
              <a:rPr lang="en-GB" sz="2400" dirty="0">
                <a:solidFill>
                  <a:schemeClr val="accent1">
                    <a:lumMod val="75000"/>
                  </a:schemeClr>
                </a:solidFill>
                <a:hlinkClick r:id="rId3"/>
              </a:rPr>
              <a:t>MEDR</a:t>
            </a:r>
            <a:r>
              <a:rPr lang="en-GB" sz="2400" dirty="0">
                <a:solidFill>
                  <a:schemeClr val="accent1">
                    <a:lumMod val="75000"/>
                  </a:schemeClr>
                </a:solidFill>
              </a:rPr>
              <a:t> – the Commission for Tertiary Education and Research (MEDR, 2026a)</a:t>
            </a:r>
          </a:p>
          <a:p>
            <a:pPr>
              <a:lnSpc>
                <a:spcPct val="100000"/>
              </a:lnSpc>
              <a:spcBef>
                <a:spcPts val="600"/>
              </a:spcBef>
              <a:spcAft>
                <a:spcPts val="600"/>
              </a:spcAft>
            </a:pPr>
            <a:r>
              <a:rPr lang="en-GB" sz="2400" dirty="0">
                <a:solidFill>
                  <a:schemeClr val="accent1">
                    <a:lumMod val="75000"/>
                  </a:schemeClr>
                </a:solidFill>
                <a:hlinkClick r:id="rId4"/>
              </a:rPr>
              <a:t>QAA</a:t>
            </a:r>
            <a:r>
              <a:rPr lang="en-GB" sz="2400" dirty="0">
                <a:solidFill>
                  <a:schemeClr val="accent1">
                    <a:lumMod val="75000"/>
                  </a:schemeClr>
                </a:solidFill>
              </a:rPr>
              <a:t> – the Quality Assurance Agency for Higher Education</a:t>
            </a:r>
          </a:p>
        </p:txBody>
      </p:sp>
      <p:sp>
        <p:nvSpPr>
          <p:cNvPr id="5" name="Title 4">
            <a:extLst>
              <a:ext uri="{FF2B5EF4-FFF2-40B4-BE49-F238E27FC236}">
                <a16:creationId xmlns:a16="http://schemas.microsoft.com/office/drawing/2014/main" id="{8EA8E57F-DAD4-A80C-EA9E-7A791F2AAC41}"/>
              </a:ext>
            </a:extLst>
          </p:cNvPr>
          <p:cNvSpPr>
            <a:spLocks noGrp="1"/>
          </p:cNvSpPr>
          <p:nvPr>
            <p:ph type="title"/>
          </p:nvPr>
        </p:nvSpPr>
        <p:spPr/>
        <p:txBody>
          <a:bodyPr/>
          <a:lstStyle/>
          <a:p>
            <a:pPr algn="ctr"/>
            <a:r>
              <a:rPr lang="en-GB" b="1" dirty="0"/>
              <a:t>Click to Add Title (Cym)</a:t>
            </a:r>
            <a:br>
              <a:rPr lang="en-GB" b="1" dirty="0"/>
            </a:br>
            <a:r>
              <a:rPr lang="en-GB" b="1" dirty="0">
                <a:solidFill>
                  <a:srgbClr val="0070C0"/>
                </a:solidFill>
              </a:rPr>
              <a:t>AI in Higher Education</a:t>
            </a:r>
            <a:endParaRPr lang="en-GB" b="1" dirty="0"/>
          </a:p>
        </p:txBody>
      </p:sp>
      <p:sp>
        <p:nvSpPr>
          <p:cNvPr id="7" name="Content Placeholder 6">
            <a:extLst>
              <a:ext uri="{FF2B5EF4-FFF2-40B4-BE49-F238E27FC236}">
                <a16:creationId xmlns:a16="http://schemas.microsoft.com/office/drawing/2014/main" id="{FA01B6C8-E081-F016-9EF2-EAE3F81E903A}"/>
              </a:ext>
            </a:extLst>
          </p:cNvPr>
          <p:cNvSpPr>
            <a:spLocks noGrp="1"/>
          </p:cNvSpPr>
          <p:nvPr>
            <p:ph sz="half" idx="1"/>
          </p:nvPr>
        </p:nvSpPr>
        <p:spPr>
          <a:xfrm>
            <a:off x="628650" y="1825625"/>
            <a:ext cx="3867150" cy="2256978"/>
          </a:xfrm>
        </p:spPr>
        <p:txBody>
          <a:bodyPr>
            <a:normAutofit fontScale="92500"/>
          </a:bodyPr>
          <a:lstStyle/>
          <a:p>
            <a:pPr>
              <a:lnSpc>
                <a:spcPct val="100000"/>
              </a:lnSpc>
              <a:spcBef>
                <a:spcPts val="600"/>
              </a:spcBef>
              <a:spcAft>
                <a:spcPts val="600"/>
              </a:spcAft>
            </a:pPr>
            <a:r>
              <a:rPr lang="en-GB" sz="2400" dirty="0"/>
              <a:t>Cym</a:t>
            </a:r>
          </a:p>
        </p:txBody>
      </p:sp>
    </p:spTree>
    <p:extLst>
      <p:ext uri="{BB962C8B-B14F-4D97-AF65-F5344CB8AC3E}">
        <p14:creationId xmlns:p14="http://schemas.microsoft.com/office/powerpoint/2010/main" val="28679285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57F4D1-AC91-3BE0-A607-E80905BC6F6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78EB56-1B21-705A-249C-ECA4863BB66E}"/>
              </a:ext>
            </a:extLst>
          </p:cNvPr>
          <p:cNvSpPr>
            <a:spLocks noGrp="1"/>
          </p:cNvSpPr>
          <p:nvPr>
            <p:ph sz="half" idx="2"/>
          </p:nvPr>
        </p:nvSpPr>
        <p:spPr>
          <a:xfrm>
            <a:off x="4648199" y="1825624"/>
            <a:ext cx="4045039" cy="3815321"/>
          </a:xfrm>
        </p:spPr>
        <p:txBody>
          <a:bodyPr>
            <a:normAutofit fontScale="92500" lnSpcReduction="20000"/>
          </a:bodyPr>
          <a:lstStyle/>
          <a:p>
            <a:pPr>
              <a:lnSpc>
                <a:spcPct val="100000"/>
              </a:lnSpc>
              <a:spcBef>
                <a:spcPts val="600"/>
              </a:spcBef>
              <a:spcAft>
                <a:spcPts val="600"/>
              </a:spcAft>
            </a:pPr>
            <a:r>
              <a:rPr lang="en-GB" sz="2400" dirty="0">
                <a:solidFill>
                  <a:schemeClr val="accent1">
                    <a:lumMod val="75000"/>
                  </a:schemeClr>
                </a:solidFill>
              </a:rPr>
              <a:t>Education, training, research and innovation play a central role in contributing to the development of a sustainable and innovative economy in Wales. </a:t>
            </a:r>
          </a:p>
          <a:p>
            <a:pPr>
              <a:lnSpc>
                <a:spcPct val="100000"/>
              </a:lnSpc>
              <a:spcBef>
                <a:spcPts val="600"/>
              </a:spcBef>
              <a:spcAft>
                <a:spcPts val="600"/>
              </a:spcAft>
            </a:pPr>
            <a:r>
              <a:rPr lang="en-GB" sz="2400" dirty="0">
                <a:solidFill>
                  <a:schemeClr val="accent1">
                    <a:lumMod val="75000"/>
                  </a:schemeClr>
                </a:solidFill>
              </a:rPr>
              <a:t>Globalization, technology, automation, </a:t>
            </a:r>
            <a:r>
              <a:rPr lang="en-GB" sz="2400" b="1" dirty="0">
                <a:solidFill>
                  <a:schemeClr val="accent1">
                    <a:lumMod val="75000"/>
                  </a:schemeClr>
                </a:solidFill>
              </a:rPr>
              <a:t>artificial intelligence</a:t>
            </a:r>
            <a:r>
              <a:rPr lang="en-GB" sz="2400" dirty="0">
                <a:solidFill>
                  <a:schemeClr val="accent1">
                    <a:lumMod val="75000"/>
                  </a:schemeClr>
                </a:solidFill>
              </a:rPr>
              <a:t>, climate change – knowledge and skills development must keep pace with the needs of a rapidly changing world. </a:t>
            </a:r>
          </a:p>
        </p:txBody>
      </p:sp>
      <p:sp>
        <p:nvSpPr>
          <p:cNvPr id="5" name="Title 4">
            <a:extLst>
              <a:ext uri="{FF2B5EF4-FFF2-40B4-BE49-F238E27FC236}">
                <a16:creationId xmlns:a16="http://schemas.microsoft.com/office/drawing/2014/main" id="{3DADD4CB-2CD5-9A3A-D3F7-F07EFDBD5CA4}"/>
              </a:ext>
            </a:extLst>
          </p:cNvPr>
          <p:cNvSpPr>
            <a:spLocks noGrp="1"/>
          </p:cNvSpPr>
          <p:nvPr>
            <p:ph type="title"/>
          </p:nvPr>
        </p:nvSpPr>
        <p:spPr/>
        <p:txBody>
          <a:bodyPr/>
          <a:lstStyle/>
          <a:p>
            <a:pPr algn="ctr"/>
            <a:r>
              <a:rPr lang="en-GB" b="1" dirty="0"/>
              <a:t>Click to Add Title (Cym)</a:t>
            </a:r>
            <a:br>
              <a:rPr lang="en-GB" b="1" dirty="0"/>
            </a:br>
            <a:r>
              <a:rPr lang="en-GB" b="1" dirty="0">
                <a:solidFill>
                  <a:srgbClr val="0070C0"/>
                </a:solidFill>
              </a:rPr>
              <a:t>MEDR</a:t>
            </a:r>
            <a:endParaRPr lang="en-GB" b="1" dirty="0"/>
          </a:p>
        </p:txBody>
      </p:sp>
      <p:sp>
        <p:nvSpPr>
          <p:cNvPr id="7" name="Content Placeholder 6">
            <a:extLst>
              <a:ext uri="{FF2B5EF4-FFF2-40B4-BE49-F238E27FC236}">
                <a16:creationId xmlns:a16="http://schemas.microsoft.com/office/drawing/2014/main" id="{A3BCFBC0-E0AC-3660-BE0D-3E761E2A1581}"/>
              </a:ext>
            </a:extLst>
          </p:cNvPr>
          <p:cNvSpPr>
            <a:spLocks noGrp="1"/>
          </p:cNvSpPr>
          <p:nvPr>
            <p:ph sz="half" idx="1"/>
          </p:nvPr>
        </p:nvSpPr>
        <p:spPr>
          <a:xfrm>
            <a:off x="628650" y="1825625"/>
            <a:ext cx="3867150" cy="2256978"/>
          </a:xfrm>
        </p:spPr>
        <p:txBody>
          <a:bodyPr>
            <a:normAutofit fontScale="92500" lnSpcReduction="20000"/>
          </a:bodyPr>
          <a:lstStyle/>
          <a:p>
            <a:pPr>
              <a:lnSpc>
                <a:spcPct val="100000"/>
              </a:lnSpc>
              <a:spcBef>
                <a:spcPts val="600"/>
              </a:spcBef>
              <a:spcAft>
                <a:spcPts val="600"/>
              </a:spcAft>
            </a:pPr>
            <a:r>
              <a:rPr lang="en-GB" sz="2400" dirty="0"/>
              <a:t>Cym</a:t>
            </a:r>
          </a:p>
        </p:txBody>
      </p:sp>
      <p:sp>
        <p:nvSpPr>
          <p:cNvPr id="2" name="TextBox 1">
            <a:extLst>
              <a:ext uri="{FF2B5EF4-FFF2-40B4-BE49-F238E27FC236}">
                <a16:creationId xmlns:a16="http://schemas.microsoft.com/office/drawing/2014/main" id="{1A5BB13B-2F05-CCCE-9678-C84C663C8BE3}"/>
              </a:ext>
            </a:extLst>
          </p:cNvPr>
          <p:cNvSpPr txBox="1"/>
          <p:nvPr/>
        </p:nvSpPr>
        <p:spPr>
          <a:xfrm>
            <a:off x="6104586" y="5640945"/>
            <a:ext cx="2588652" cy="369332"/>
          </a:xfrm>
          <a:prstGeom prst="rect">
            <a:avLst/>
          </a:prstGeom>
          <a:noFill/>
        </p:spPr>
        <p:txBody>
          <a:bodyPr wrap="square" rtlCol="0">
            <a:spAutoFit/>
          </a:bodyPr>
          <a:lstStyle/>
          <a:p>
            <a:pPr algn="r"/>
            <a:r>
              <a:rPr lang="en-GB" dirty="0"/>
              <a:t>(MEDR, 2026b, no page)</a:t>
            </a:r>
          </a:p>
        </p:txBody>
      </p:sp>
    </p:spTree>
    <p:extLst>
      <p:ext uri="{BB962C8B-B14F-4D97-AF65-F5344CB8AC3E}">
        <p14:creationId xmlns:p14="http://schemas.microsoft.com/office/powerpoint/2010/main" val="11495941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808865-BB29-872A-C10B-24A75F88059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6626A4-E11A-EC0F-B4CC-3372465C7934}"/>
              </a:ext>
            </a:extLst>
          </p:cNvPr>
          <p:cNvSpPr>
            <a:spLocks noGrp="1"/>
          </p:cNvSpPr>
          <p:nvPr>
            <p:ph sz="half" idx="2"/>
          </p:nvPr>
        </p:nvSpPr>
        <p:spPr>
          <a:xfrm>
            <a:off x="4648200" y="1825624"/>
            <a:ext cx="3867150" cy="3660775"/>
          </a:xfrm>
        </p:spPr>
        <p:txBody>
          <a:bodyPr>
            <a:normAutofit fontScale="85000" lnSpcReduction="10000"/>
          </a:bodyPr>
          <a:lstStyle/>
          <a:p>
            <a:pPr>
              <a:lnSpc>
                <a:spcPct val="100000"/>
              </a:lnSpc>
              <a:spcBef>
                <a:spcPts val="600"/>
              </a:spcBef>
              <a:spcAft>
                <a:spcPts val="600"/>
              </a:spcAft>
            </a:pPr>
            <a:r>
              <a:rPr lang="en-GB" sz="2400" dirty="0">
                <a:solidFill>
                  <a:schemeClr val="accent1">
                    <a:lumMod val="75000"/>
                  </a:schemeClr>
                </a:solidFill>
              </a:rPr>
              <a:t>‘The rapid rise of </a:t>
            </a:r>
            <a:r>
              <a:rPr lang="en-GB" sz="2400" b="1" dirty="0">
                <a:solidFill>
                  <a:schemeClr val="accent1">
                    <a:lumMod val="75000"/>
                  </a:schemeClr>
                </a:solidFill>
              </a:rPr>
              <a:t>Generative Artificial Intelligence </a:t>
            </a:r>
            <a:r>
              <a:rPr lang="en-GB" sz="2400" dirty="0">
                <a:solidFill>
                  <a:schemeClr val="accent1">
                    <a:lumMod val="75000"/>
                  </a:schemeClr>
                </a:solidFill>
              </a:rPr>
              <a:t>software… has far‑reaching implications for higher education’</a:t>
            </a:r>
          </a:p>
          <a:p>
            <a:pPr>
              <a:lnSpc>
                <a:spcPct val="100000"/>
              </a:lnSpc>
              <a:spcBef>
                <a:spcPts val="600"/>
              </a:spcBef>
              <a:spcAft>
                <a:spcPts val="600"/>
              </a:spcAft>
            </a:pPr>
            <a:r>
              <a:rPr lang="en-GB" sz="2400" dirty="0">
                <a:solidFill>
                  <a:schemeClr val="accent1">
                    <a:lumMod val="75000"/>
                  </a:schemeClr>
                </a:solidFill>
              </a:rPr>
              <a:t>Courses should…’ enable students, by the time they graduate, to have the skills and knowledge to use </a:t>
            </a:r>
            <a:r>
              <a:rPr lang="en-GB" sz="2400" b="1" dirty="0">
                <a:solidFill>
                  <a:schemeClr val="accent1">
                    <a:lumMod val="75000"/>
                  </a:schemeClr>
                </a:solidFill>
              </a:rPr>
              <a:t>Generative Artificial Intelligence </a:t>
            </a:r>
            <a:r>
              <a:rPr lang="en-GB" sz="2400" dirty="0">
                <a:solidFill>
                  <a:schemeClr val="accent1">
                    <a:lumMod val="75000"/>
                  </a:schemeClr>
                </a:solidFill>
              </a:rPr>
              <a:t>ethically and effectively to support their academic writing.</a:t>
            </a:r>
          </a:p>
        </p:txBody>
      </p:sp>
      <p:sp>
        <p:nvSpPr>
          <p:cNvPr id="5" name="Title 4">
            <a:extLst>
              <a:ext uri="{FF2B5EF4-FFF2-40B4-BE49-F238E27FC236}">
                <a16:creationId xmlns:a16="http://schemas.microsoft.com/office/drawing/2014/main" id="{5367E7B4-96C1-5185-AA40-623D3C7BB926}"/>
              </a:ext>
            </a:extLst>
          </p:cNvPr>
          <p:cNvSpPr>
            <a:spLocks noGrp="1"/>
          </p:cNvSpPr>
          <p:nvPr>
            <p:ph type="title"/>
          </p:nvPr>
        </p:nvSpPr>
        <p:spPr/>
        <p:txBody>
          <a:bodyPr/>
          <a:lstStyle/>
          <a:p>
            <a:pPr algn="ctr"/>
            <a:r>
              <a:rPr lang="en-GB" b="1" dirty="0"/>
              <a:t>Click to Add Title (Cym)</a:t>
            </a:r>
            <a:br>
              <a:rPr lang="en-GB" b="1" dirty="0"/>
            </a:br>
            <a:r>
              <a:rPr lang="en-GB" b="1" dirty="0">
                <a:solidFill>
                  <a:srgbClr val="0070C0"/>
                </a:solidFill>
              </a:rPr>
              <a:t>QAA</a:t>
            </a:r>
            <a:endParaRPr lang="en-GB" b="1" dirty="0"/>
          </a:p>
        </p:txBody>
      </p:sp>
      <p:sp>
        <p:nvSpPr>
          <p:cNvPr id="7" name="Content Placeholder 6">
            <a:extLst>
              <a:ext uri="{FF2B5EF4-FFF2-40B4-BE49-F238E27FC236}">
                <a16:creationId xmlns:a16="http://schemas.microsoft.com/office/drawing/2014/main" id="{C89B727A-7674-B9D7-31FD-7BC714508D6B}"/>
              </a:ext>
            </a:extLst>
          </p:cNvPr>
          <p:cNvSpPr>
            <a:spLocks noGrp="1"/>
          </p:cNvSpPr>
          <p:nvPr>
            <p:ph sz="half" idx="1"/>
          </p:nvPr>
        </p:nvSpPr>
        <p:spPr>
          <a:xfrm>
            <a:off x="628650" y="1825625"/>
            <a:ext cx="3867150" cy="2256978"/>
          </a:xfrm>
        </p:spPr>
        <p:txBody>
          <a:bodyPr>
            <a:normAutofit fontScale="85000" lnSpcReduction="10000"/>
          </a:bodyPr>
          <a:lstStyle/>
          <a:p>
            <a:pPr>
              <a:lnSpc>
                <a:spcPct val="100000"/>
              </a:lnSpc>
              <a:spcBef>
                <a:spcPts val="600"/>
              </a:spcBef>
              <a:spcAft>
                <a:spcPts val="600"/>
              </a:spcAft>
            </a:pPr>
            <a:r>
              <a:rPr lang="en-GB" sz="2400" dirty="0"/>
              <a:t>Cym</a:t>
            </a:r>
          </a:p>
        </p:txBody>
      </p:sp>
      <p:sp>
        <p:nvSpPr>
          <p:cNvPr id="2" name="TextBox 1">
            <a:extLst>
              <a:ext uri="{FF2B5EF4-FFF2-40B4-BE49-F238E27FC236}">
                <a16:creationId xmlns:a16="http://schemas.microsoft.com/office/drawing/2014/main" id="{A008D961-C7E7-BAF6-FF6B-B73E7F20955F}"/>
              </a:ext>
            </a:extLst>
          </p:cNvPr>
          <p:cNvSpPr txBox="1"/>
          <p:nvPr/>
        </p:nvSpPr>
        <p:spPr>
          <a:xfrm>
            <a:off x="6104586" y="5640945"/>
            <a:ext cx="2588652" cy="369332"/>
          </a:xfrm>
          <a:prstGeom prst="rect">
            <a:avLst/>
          </a:prstGeom>
          <a:noFill/>
        </p:spPr>
        <p:txBody>
          <a:bodyPr wrap="square" rtlCol="0">
            <a:spAutoFit/>
          </a:bodyPr>
          <a:lstStyle/>
          <a:p>
            <a:pPr algn="r"/>
            <a:r>
              <a:rPr lang="en-GB" dirty="0"/>
              <a:t>(QAA, 2023, no page)</a:t>
            </a:r>
          </a:p>
        </p:txBody>
      </p:sp>
    </p:spTree>
    <p:extLst>
      <p:ext uri="{BB962C8B-B14F-4D97-AF65-F5344CB8AC3E}">
        <p14:creationId xmlns:p14="http://schemas.microsoft.com/office/powerpoint/2010/main" val="11694992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5E091F-391A-A808-D8AE-AFCB31BCD291}"/>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33EB9A2-5A4B-35A8-05F6-0F85254E6B6F}"/>
              </a:ext>
            </a:extLst>
          </p:cNvPr>
          <p:cNvSpPr>
            <a:spLocks noGrp="1"/>
          </p:cNvSpPr>
          <p:nvPr>
            <p:ph sz="half" idx="2"/>
          </p:nvPr>
        </p:nvSpPr>
        <p:spPr/>
        <p:txBody>
          <a:bodyPr>
            <a:normAutofit/>
          </a:bodyPr>
          <a:lstStyle/>
          <a:p>
            <a:pPr>
              <a:lnSpc>
                <a:spcPct val="100000"/>
              </a:lnSpc>
              <a:spcBef>
                <a:spcPts val="600"/>
              </a:spcBef>
              <a:spcAft>
                <a:spcPts val="600"/>
              </a:spcAft>
            </a:pPr>
            <a:r>
              <a:rPr lang="en-GB" sz="2400" dirty="0">
                <a:solidFill>
                  <a:srgbClr val="0070C0"/>
                </a:solidFill>
              </a:rPr>
              <a:t>In the light of these statements and the growing importance of Gen AI, the UWTSD has produced guidance on AI in Assessment</a:t>
            </a:r>
          </a:p>
          <a:p>
            <a:pPr>
              <a:lnSpc>
                <a:spcPct val="100000"/>
              </a:lnSpc>
              <a:spcBef>
                <a:spcPts val="600"/>
              </a:spcBef>
              <a:spcAft>
                <a:spcPts val="600"/>
              </a:spcAft>
            </a:pPr>
            <a:r>
              <a:rPr lang="en-GB" sz="2400" dirty="0">
                <a:solidFill>
                  <a:srgbClr val="0070C0"/>
                </a:solidFill>
              </a:rPr>
              <a:t>All students should have a copy of this and to refer to it regularly.</a:t>
            </a:r>
          </a:p>
          <a:p>
            <a:pPr>
              <a:lnSpc>
                <a:spcPct val="100000"/>
              </a:lnSpc>
              <a:spcBef>
                <a:spcPts val="600"/>
              </a:spcBef>
              <a:spcAft>
                <a:spcPts val="600"/>
              </a:spcAft>
            </a:pPr>
            <a:endParaRPr lang="en-GB" sz="2400" dirty="0">
              <a:solidFill>
                <a:srgbClr val="0070C0"/>
              </a:solidFill>
            </a:endParaRPr>
          </a:p>
        </p:txBody>
      </p:sp>
      <p:sp>
        <p:nvSpPr>
          <p:cNvPr id="5" name="Title 4">
            <a:extLst>
              <a:ext uri="{FF2B5EF4-FFF2-40B4-BE49-F238E27FC236}">
                <a16:creationId xmlns:a16="http://schemas.microsoft.com/office/drawing/2014/main" id="{28D2FE9F-9CB1-9574-EF93-CF9F491AB8C2}"/>
              </a:ext>
            </a:extLst>
          </p:cNvPr>
          <p:cNvSpPr>
            <a:spLocks noGrp="1"/>
          </p:cNvSpPr>
          <p:nvPr>
            <p:ph type="title"/>
          </p:nvPr>
        </p:nvSpPr>
        <p:spPr/>
        <p:txBody>
          <a:bodyPr/>
          <a:lstStyle/>
          <a:p>
            <a:pPr algn="ctr"/>
            <a:r>
              <a:rPr lang="en-GB" b="1" dirty="0"/>
              <a:t>Click to Add Title (Cym)</a:t>
            </a:r>
            <a:br>
              <a:rPr lang="en-GB" b="1" dirty="0"/>
            </a:br>
            <a:r>
              <a:rPr lang="en-GB" b="1" dirty="0">
                <a:solidFill>
                  <a:srgbClr val="0070C0"/>
                </a:solidFill>
              </a:rPr>
              <a:t>AI in Assessment</a:t>
            </a:r>
            <a:endParaRPr lang="en-GB" b="1" dirty="0"/>
          </a:p>
        </p:txBody>
      </p:sp>
      <p:sp>
        <p:nvSpPr>
          <p:cNvPr id="7" name="Content Placeholder 6">
            <a:extLst>
              <a:ext uri="{FF2B5EF4-FFF2-40B4-BE49-F238E27FC236}">
                <a16:creationId xmlns:a16="http://schemas.microsoft.com/office/drawing/2014/main" id="{85B23BF4-31C9-61BF-7CB4-3569931A03E0}"/>
              </a:ext>
            </a:extLst>
          </p:cNvPr>
          <p:cNvSpPr>
            <a:spLocks noGrp="1"/>
          </p:cNvSpPr>
          <p:nvPr>
            <p:ph sz="half" idx="1"/>
          </p:nvPr>
        </p:nvSpPr>
        <p:spPr/>
        <p:txBody>
          <a:bodyPr>
            <a:normAutofit/>
          </a:bodyPr>
          <a:lstStyle/>
          <a:p>
            <a:pPr>
              <a:lnSpc>
                <a:spcPct val="100000"/>
              </a:lnSpc>
              <a:spcBef>
                <a:spcPts val="600"/>
              </a:spcBef>
              <a:spcAft>
                <a:spcPts val="600"/>
              </a:spcAft>
            </a:pPr>
            <a:endParaRPr lang="en-GB" sz="2400" dirty="0"/>
          </a:p>
        </p:txBody>
      </p:sp>
    </p:spTree>
    <p:extLst>
      <p:ext uri="{BB962C8B-B14F-4D97-AF65-F5344CB8AC3E}">
        <p14:creationId xmlns:p14="http://schemas.microsoft.com/office/powerpoint/2010/main" val="2792184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E8968D-A316-13C2-360D-7DDBEC30C363}"/>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AF9E59BA-3117-A869-FBFE-8BD3C6B09DD4}"/>
              </a:ext>
            </a:extLst>
          </p:cNvPr>
          <p:cNvSpPr>
            <a:spLocks noGrp="1"/>
          </p:cNvSpPr>
          <p:nvPr>
            <p:ph type="title"/>
          </p:nvPr>
        </p:nvSpPr>
        <p:spPr/>
        <p:txBody>
          <a:bodyPr/>
          <a:lstStyle/>
          <a:p>
            <a:pPr algn="ctr"/>
            <a:r>
              <a:rPr lang="en-GB" b="1" dirty="0"/>
              <a:t>Click to Add Title (Cym)</a:t>
            </a:r>
            <a:br>
              <a:rPr lang="en-GB" b="1" dirty="0"/>
            </a:br>
            <a:r>
              <a:rPr lang="en-GB" b="1" dirty="0">
                <a:solidFill>
                  <a:srgbClr val="0070C0"/>
                </a:solidFill>
              </a:rPr>
              <a:t>AI in Assessment</a:t>
            </a:r>
            <a:endParaRPr lang="en-GB" b="1" dirty="0"/>
          </a:p>
        </p:txBody>
      </p:sp>
      <p:pic>
        <p:nvPicPr>
          <p:cNvPr id="8" name="Picture 7">
            <a:extLst>
              <a:ext uri="{FF2B5EF4-FFF2-40B4-BE49-F238E27FC236}">
                <a16:creationId xmlns:a16="http://schemas.microsoft.com/office/drawing/2014/main" id="{51AAE2D8-A4D1-9262-B38F-BEF7B914DCE8}"/>
              </a:ext>
            </a:extLst>
          </p:cNvPr>
          <p:cNvPicPr>
            <a:picLocks noChangeAspect="1"/>
          </p:cNvPicPr>
          <p:nvPr/>
        </p:nvPicPr>
        <p:blipFill>
          <a:blip r:embed="rId3"/>
          <a:stretch>
            <a:fillRect/>
          </a:stretch>
        </p:blipFill>
        <p:spPr>
          <a:xfrm>
            <a:off x="2874242" y="1690688"/>
            <a:ext cx="3395515" cy="3176711"/>
          </a:xfrm>
          <a:prstGeom prst="rect">
            <a:avLst/>
          </a:prstGeom>
        </p:spPr>
      </p:pic>
      <p:sp>
        <p:nvSpPr>
          <p:cNvPr id="10" name="TextBox 9">
            <a:extLst>
              <a:ext uri="{FF2B5EF4-FFF2-40B4-BE49-F238E27FC236}">
                <a16:creationId xmlns:a16="http://schemas.microsoft.com/office/drawing/2014/main" id="{FB41C4E3-FF21-29DA-C527-30374D9E8DD8}"/>
              </a:ext>
            </a:extLst>
          </p:cNvPr>
          <p:cNvSpPr txBox="1"/>
          <p:nvPr/>
        </p:nvSpPr>
        <p:spPr>
          <a:xfrm>
            <a:off x="6606862" y="5486400"/>
            <a:ext cx="2215166" cy="369332"/>
          </a:xfrm>
          <a:prstGeom prst="rect">
            <a:avLst/>
          </a:prstGeom>
          <a:noFill/>
        </p:spPr>
        <p:txBody>
          <a:bodyPr wrap="square" rtlCol="0">
            <a:spAutoFit/>
          </a:bodyPr>
          <a:lstStyle/>
          <a:p>
            <a:pPr algn="r"/>
            <a:r>
              <a:rPr lang="en-GB" dirty="0"/>
              <a:t>(UWTSD, 2025)</a:t>
            </a:r>
          </a:p>
        </p:txBody>
      </p:sp>
    </p:spTree>
    <p:extLst>
      <p:ext uri="{BB962C8B-B14F-4D97-AF65-F5344CB8AC3E}">
        <p14:creationId xmlns:p14="http://schemas.microsoft.com/office/powerpoint/2010/main" val="39159755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513028-9022-48EB-124D-4D54B0FC4D61}"/>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DEB993-F428-F873-891E-9F2D4AC7F64E}"/>
              </a:ext>
            </a:extLst>
          </p:cNvPr>
          <p:cNvSpPr>
            <a:spLocks noGrp="1"/>
          </p:cNvSpPr>
          <p:nvPr>
            <p:ph sz="half" idx="2"/>
          </p:nvPr>
        </p:nvSpPr>
        <p:spPr/>
        <p:txBody>
          <a:bodyPr>
            <a:normAutofit fontScale="92500"/>
          </a:bodyPr>
          <a:lstStyle/>
          <a:p>
            <a:pPr>
              <a:lnSpc>
                <a:spcPct val="100000"/>
              </a:lnSpc>
              <a:spcBef>
                <a:spcPts val="600"/>
              </a:spcBef>
              <a:spcAft>
                <a:spcPts val="600"/>
              </a:spcAft>
            </a:pPr>
            <a:r>
              <a:rPr lang="en-GB" sz="2400" dirty="0">
                <a:solidFill>
                  <a:srgbClr val="0070C0"/>
                </a:solidFill>
              </a:rPr>
              <a:t>The guidance sets out some  uses of Gen AI that are allowable throughout your studies (UWTSD, 2005, p.6)</a:t>
            </a:r>
          </a:p>
          <a:p>
            <a:pPr>
              <a:lnSpc>
                <a:spcPct val="100000"/>
              </a:lnSpc>
              <a:spcBef>
                <a:spcPts val="600"/>
              </a:spcBef>
              <a:spcAft>
                <a:spcPts val="600"/>
              </a:spcAft>
            </a:pPr>
            <a:r>
              <a:rPr lang="en-GB" sz="2400" dirty="0">
                <a:solidFill>
                  <a:srgbClr val="0070C0"/>
                </a:solidFill>
              </a:rPr>
              <a:t>Other allowed uses will be specified in the Assignment briefing for specific Modules </a:t>
            </a:r>
          </a:p>
          <a:p>
            <a:pPr>
              <a:lnSpc>
                <a:spcPct val="100000"/>
              </a:lnSpc>
              <a:spcBef>
                <a:spcPts val="600"/>
              </a:spcBef>
              <a:spcAft>
                <a:spcPts val="600"/>
              </a:spcAft>
            </a:pPr>
            <a:r>
              <a:rPr lang="en-GB" sz="2400" dirty="0">
                <a:solidFill>
                  <a:srgbClr val="0070C0"/>
                </a:solidFill>
              </a:rPr>
              <a:t>These guidelines </a:t>
            </a:r>
            <a:r>
              <a:rPr lang="en-GB" sz="2400" b="1" dirty="0">
                <a:solidFill>
                  <a:srgbClr val="0070C0"/>
                </a:solidFill>
              </a:rPr>
              <a:t>must  </a:t>
            </a:r>
            <a:r>
              <a:rPr lang="en-GB" sz="2400" dirty="0">
                <a:solidFill>
                  <a:srgbClr val="0070C0"/>
                </a:solidFill>
              </a:rPr>
              <a:t>be followed and apply to all students on all programmes</a:t>
            </a:r>
          </a:p>
        </p:txBody>
      </p:sp>
      <p:sp>
        <p:nvSpPr>
          <p:cNvPr id="5" name="Title 4">
            <a:extLst>
              <a:ext uri="{FF2B5EF4-FFF2-40B4-BE49-F238E27FC236}">
                <a16:creationId xmlns:a16="http://schemas.microsoft.com/office/drawing/2014/main" id="{1AADBE89-851E-83CE-63FC-F947785377E8}"/>
              </a:ext>
            </a:extLst>
          </p:cNvPr>
          <p:cNvSpPr>
            <a:spLocks noGrp="1"/>
          </p:cNvSpPr>
          <p:nvPr>
            <p:ph type="title"/>
          </p:nvPr>
        </p:nvSpPr>
        <p:spPr/>
        <p:txBody>
          <a:bodyPr/>
          <a:lstStyle/>
          <a:p>
            <a:pPr algn="ctr"/>
            <a:r>
              <a:rPr lang="en-GB" b="1" dirty="0"/>
              <a:t>Click to Add Title (Cym)</a:t>
            </a:r>
            <a:br>
              <a:rPr lang="en-GB" b="1" dirty="0"/>
            </a:br>
            <a:r>
              <a:rPr lang="en-GB" b="1" dirty="0">
                <a:solidFill>
                  <a:srgbClr val="0070C0"/>
                </a:solidFill>
              </a:rPr>
              <a:t>AI in Assessment</a:t>
            </a:r>
            <a:endParaRPr lang="en-GB" b="1" dirty="0"/>
          </a:p>
        </p:txBody>
      </p:sp>
      <p:sp>
        <p:nvSpPr>
          <p:cNvPr id="7" name="Content Placeholder 6">
            <a:extLst>
              <a:ext uri="{FF2B5EF4-FFF2-40B4-BE49-F238E27FC236}">
                <a16:creationId xmlns:a16="http://schemas.microsoft.com/office/drawing/2014/main" id="{18B417EB-2BFF-75D9-B015-2EDF73458C5F}"/>
              </a:ext>
            </a:extLst>
          </p:cNvPr>
          <p:cNvSpPr>
            <a:spLocks noGrp="1"/>
          </p:cNvSpPr>
          <p:nvPr>
            <p:ph sz="half" idx="1"/>
          </p:nvPr>
        </p:nvSpPr>
        <p:spPr/>
        <p:txBody>
          <a:bodyPr>
            <a:normAutofit fontScale="92500"/>
          </a:bodyPr>
          <a:lstStyle/>
          <a:p>
            <a:pPr>
              <a:lnSpc>
                <a:spcPct val="100000"/>
              </a:lnSpc>
              <a:spcBef>
                <a:spcPts val="600"/>
              </a:spcBef>
              <a:spcAft>
                <a:spcPts val="600"/>
              </a:spcAft>
            </a:pPr>
            <a:endParaRPr lang="en-GB" sz="2400" dirty="0"/>
          </a:p>
        </p:txBody>
      </p:sp>
    </p:spTree>
    <p:extLst>
      <p:ext uri="{BB962C8B-B14F-4D97-AF65-F5344CB8AC3E}">
        <p14:creationId xmlns:p14="http://schemas.microsoft.com/office/powerpoint/2010/main" val="7952847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14EC9E-6D2F-A124-ACD4-B6205C206D62}"/>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5BA2BB-A46E-AD13-FC69-3F995F68BA85}"/>
              </a:ext>
            </a:extLst>
          </p:cNvPr>
          <p:cNvSpPr>
            <a:spLocks noGrp="1"/>
          </p:cNvSpPr>
          <p:nvPr>
            <p:ph sz="half" idx="2"/>
          </p:nvPr>
        </p:nvSpPr>
        <p:spPr>
          <a:xfrm>
            <a:off x="4648200" y="1825625"/>
            <a:ext cx="4109434" cy="2913800"/>
          </a:xfrm>
        </p:spPr>
        <p:txBody>
          <a:bodyPr>
            <a:normAutofit/>
          </a:bodyPr>
          <a:lstStyle/>
          <a:p>
            <a:pPr>
              <a:lnSpc>
                <a:spcPct val="100000"/>
              </a:lnSpc>
              <a:spcBef>
                <a:spcPts val="600"/>
              </a:spcBef>
              <a:spcAft>
                <a:spcPts val="600"/>
              </a:spcAft>
            </a:pPr>
            <a:r>
              <a:rPr lang="en-GB" sz="2000" dirty="0"/>
              <a:t>Ensure that you have completed the UWTSD LLR’s </a:t>
            </a:r>
            <a:r>
              <a:rPr lang="en-GB" sz="2000" dirty="0" err="1"/>
              <a:t>Infoskils</a:t>
            </a:r>
            <a:r>
              <a:rPr lang="en-GB" sz="2000" dirty="0"/>
              <a:t> unit on Artificial Intelligence before the next session: </a:t>
            </a:r>
          </a:p>
          <a:p>
            <a:pPr>
              <a:lnSpc>
                <a:spcPct val="100000"/>
              </a:lnSpc>
              <a:spcBef>
                <a:spcPts val="600"/>
              </a:spcBef>
              <a:spcAft>
                <a:spcPts val="600"/>
              </a:spcAft>
            </a:pPr>
            <a:r>
              <a:rPr lang="en-GB" sz="2000" dirty="0">
                <a:hlinkClick r:id="rId3"/>
              </a:rPr>
              <a:t>Tile: Generative AI | Library </a:t>
            </a:r>
            <a:r>
              <a:rPr lang="en-GB" sz="2000" dirty="0" err="1">
                <a:hlinkClick r:id="rId3"/>
              </a:rPr>
              <a:t>Infoskills</a:t>
            </a:r>
            <a:r>
              <a:rPr lang="en-GB" sz="2000" dirty="0">
                <a:hlinkClick r:id="rId3"/>
              </a:rPr>
              <a:t> | Home</a:t>
            </a:r>
            <a:endParaRPr lang="en-GB" sz="2000" dirty="0">
              <a:solidFill>
                <a:srgbClr val="0070C0"/>
              </a:solidFill>
            </a:endParaRPr>
          </a:p>
        </p:txBody>
      </p:sp>
      <p:sp>
        <p:nvSpPr>
          <p:cNvPr id="5" name="Title 4">
            <a:extLst>
              <a:ext uri="{FF2B5EF4-FFF2-40B4-BE49-F238E27FC236}">
                <a16:creationId xmlns:a16="http://schemas.microsoft.com/office/drawing/2014/main" id="{C0B90FA2-C187-AD9C-BA37-B38191C5FFD0}"/>
              </a:ext>
            </a:extLst>
          </p:cNvPr>
          <p:cNvSpPr>
            <a:spLocks noGrp="1"/>
          </p:cNvSpPr>
          <p:nvPr>
            <p:ph type="title"/>
          </p:nvPr>
        </p:nvSpPr>
        <p:spPr/>
        <p:txBody>
          <a:bodyPr/>
          <a:lstStyle/>
          <a:p>
            <a:pPr algn="ctr"/>
            <a:r>
              <a:rPr lang="en-GB" b="1" dirty="0"/>
              <a:t>Click to Add Title (Cym)</a:t>
            </a:r>
            <a:br>
              <a:rPr lang="en-GB" b="1" dirty="0"/>
            </a:br>
            <a:r>
              <a:rPr lang="en-GB" b="1" dirty="0" err="1">
                <a:solidFill>
                  <a:srgbClr val="0070C0"/>
                </a:solidFill>
              </a:rPr>
              <a:t>Infoskills</a:t>
            </a:r>
            <a:r>
              <a:rPr lang="en-GB" b="1" dirty="0">
                <a:solidFill>
                  <a:srgbClr val="0070C0"/>
                </a:solidFill>
              </a:rPr>
              <a:t> session</a:t>
            </a:r>
            <a:endParaRPr lang="en-GB" b="1" dirty="0"/>
          </a:p>
        </p:txBody>
      </p:sp>
      <p:sp>
        <p:nvSpPr>
          <p:cNvPr id="7" name="Content Placeholder 6">
            <a:extLst>
              <a:ext uri="{FF2B5EF4-FFF2-40B4-BE49-F238E27FC236}">
                <a16:creationId xmlns:a16="http://schemas.microsoft.com/office/drawing/2014/main" id="{C78D5C21-454A-19EC-BBAF-983B81198DBA}"/>
              </a:ext>
            </a:extLst>
          </p:cNvPr>
          <p:cNvSpPr>
            <a:spLocks noGrp="1"/>
          </p:cNvSpPr>
          <p:nvPr>
            <p:ph sz="half" idx="1"/>
          </p:nvPr>
        </p:nvSpPr>
        <p:spPr>
          <a:xfrm>
            <a:off x="628650" y="1825625"/>
            <a:ext cx="3867150" cy="2256978"/>
          </a:xfrm>
        </p:spPr>
        <p:txBody>
          <a:bodyPr>
            <a:normAutofit/>
          </a:bodyPr>
          <a:lstStyle/>
          <a:p>
            <a:pPr>
              <a:lnSpc>
                <a:spcPct val="100000"/>
              </a:lnSpc>
              <a:spcBef>
                <a:spcPts val="600"/>
              </a:spcBef>
              <a:spcAft>
                <a:spcPts val="600"/>
              </a:spcAft>
            </a:pPr>
            <a:r>
              <a:rPr lang="en-GB" sz="2000" dirty="0"/>
              <a:t>Cym</a:t>
            </a:r>
          </a:p>
        </p:txBody>
      </p:sp>
      <p:pic>
        <p:nvPicPr>
          <p:cNvPr id="4" name="Picture 3">
            <a:extLst>
              <a:ext uri="{FF2B5EF4-FFF2-40B4-BE49-F238E27FC236}">
                <a16:creationId xmlns:a16="http://schemas.microsoft.com/office/drawing/2014/main" id="{ABE4D0CA-6E87-42E7-D594-3AEE1F0734E1}"/>
              </a:ext>
            </a:extLst>
          </p:cNvPr>
          <p:cNvPicPr>
            <a:picLocks noChangeAspect="1"/>
          </p:cNvPicPr>
          <p:nvPr/>
        </p:nvPicPr>
        <p:blipFill>
          <a:blip r:embed="rId4"/>
          <a:stretch>
            <a:fillRect/>
          </a:stretch>
        </p:blipFill>
        <p:spPr>
          <a:xfrm>
            <a:off x="3671887" y="3898049"/>
            <a:ext cx="1952625" cy="1952625"/>
          </a:xfrm>
          <a:prstGeom prst="rect">
            <a:avLst/>
          </a:prstGeom>
        </p:spPr>
      </p:pic>
    </p:spTree>
    <p:extLst>
      <p:ext uri="{BB962C8B-B14F-4D97-AF65-F5344CB8AC3E}">
        <p14:creationId xmlns:p14="http://schemas.microsoft.com/office/powerpoint/2010/main" val="14108756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8771A5-4775-F0B1-C5EC-6BAD8F129ED0}"/>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AF5A9015-4960-714F-866F-5D1FD7E658C7}"/>
              </a:ext>
            </a:extLst>
          </p:cNvPr>
          <p:cNvSpPr>
            <a:spLocks noGrp="1"/>
          </p:cNvSpPr>
          <p:nvPr>
            <p:ph type="title"/>
          </p:nvPr>
        </p:nvSpPr>
        <p:spPr/>
        <p:txBody>
          <a:bodyPr/>
          <a:lstStyle/>
          <a:p>
            <a:pPr algn="ctr"/>
            <a:r>
              <a:rPr lang="en-GB" b="1" dirty="0" err="1"/>
              <a:t>Cyfeiriadau</a:t>
            </a:r>
            <a:br>
              <a:rPr lang="en-GB" b="1" dirty="0"/>
            </a:br>
            <a:endParaRPr lang="en-GB" b="1" dirty="0"/>
          </a:p>
        </p:txBody>
      </p:sp>
      <p:sp>
        <p:nvSpPr>
          <p:cNvPr id="7" name="Content Placeholder 6">
            <a:extLst>
              <a:ext uri="{FF2B5EF4-FFF2-40B4-BE49-F238E27FC236}">
                <a16:creationId xmlns:a16="http://schemas.microsoft.com/office/drawing/2014/main" id="{44B53B6A-1B77-2D51-4481-5DC19298398F}"/>
              </a:ext>
            </a:extLst>
          </p:cNvPr>
          <p:cNvSpPr>
            <a:spLocks noGrp="1"/>
          </p:cNvSpPr>
          <p:nvPr>
            <p:ph sz="half" idx="1"/>
          </p:nvPr>
        </p:nvSpPr>
        <p:spPr>
          <a:xfrm>
            <a:off x="628649" y="1825625"/>
            <a:ext cx="7680463" cy="3809862"/>
          </a:xfrm>
        </p:spPr>
        <p:txBody>
          <a:bodyPr>
            <a:normAutofit/>
          </a:bodyPr>
          <a:lstStyle/>
          <a:p>
            <a:pPr>
              <a:lnSpc>
                <a:spcPct val="100000"/>
              </a:lnSpc>
              <a:spcBef>
                <a:spcPts val="600"/>
              </a:spcBef>
              <a:spcAft>
                <a:spcPts val="600"/>
              </a:spcAft>
            </a:pPr>
            <a:endParaRPr lang="en-GB" sz="1600" dirty="0"/>
          </a:p>
        </p:txBody>
      </p:sp>
    </p:spTree>
    <p:extLst>
      <p:ext uri="{BB962C8B-B14F-4D97-AF65-F5344CB8AC3E}">
        <p14:creationId xmlns:p14="http://schemas.microsoft.com/office/powerpoint/2010/main" val="40052492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9D749C-CD3B-8F00-15AE-18FCCD6A9802}"/>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C083864B-8162-64A5-4CD3-490761852587}"/>
              </a:ext>
            </a:extLst>
          </p:cNvPr>
          <p:cNvSpPr>
            <a:spLocks noGrp="1"/>
          </p:cNvSpPr>
          <p:nvPr>
            <p:ph type="title"/>
          </p:nvPr>
        </p:nvSpPr>
        <p:spPr/>
        <p:txBody>
          <a:bodyPr/>
          <a:lstStyle/>
          <a:p>
            <a:pPr algn="ctr"/>
            <a:r>
              <a:rPr lang="en-GB" b="1" dirty="0" err="1"/>
              <a:t>Cyfeiriadau</a:t>
            </a:r>
            <a:br>
              <a:rPr lang="en-GB" b="1" dirty="0"/>
            </a:br>
            <a:endParaRPr lang="en-GB" b="1" dirty="0"/>
          </a:p>
        </p:txBody>
      </p:sp>
      <p:sp>
        <p:nvSpPr>
          <p:cNvPr id="7" name="Content Placeholder 6">
            <a:extLst>
              <a:ext uri="{FF2B5EF4-FFF2-40B4-BE49-F238E27FC236}">
                <a16:creationId xmlns:a16="http://schemas.microsoft.com/office/drawing/2014/main" id="{CA81735D-5C0C-5EF1-961E-C1B054787591}"/>
              </a:ext>
            </a:extLst>
          </p:cNvPr>
          <p:cNvSpPr>
            <a:spLocks noGrp="1"/>
          </p:cNvSpPr>
          <p:nvPr>
            <p:ph sz="half" idx="1"/>
          </p:nvPr>
        </p:nvSpPr>
        <p:spPr>
          <a:xfrm>
            <a:off x="628649" y="1825625"/>
            <a:ext cx="7680463" cy="3809862"/>
          </a:xfrm>
        </p:spPr>
        <p:txBody>
          <a:bodyPr>
            <a:normAutofit/>
          </a:bodyPr>
          <a:lstStyle/>
          <a:p>
            <a:pPr>
              <a:lnSpc>
                <a:spcPct val="100000"/>
              </a:lnSpc>
              <a:spcBef>
                <a:spcPts val="600"/>
              </a:spcBef>
              <a:spcAft>
                <a:spcPts val="600"/>
              </a:spcAft>
            </a:pPr>
            <a:endParaRPr lang="en-GB" sz="1600" dirty="0"/>
          </a:p>
        </p:txBody>
      </p:sp>
    </p:spTree>
    <p:extLst>
      <p:ext uri="{BB962C8B-B14F-4D97-AF65-F5344CB8AC3E}">
        <p14:creationId xmlns:p14="http://schemas.microsoft.com/office/powerpoint/2010/main" val="40509715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E2BCAE-B9D1-953B-70F1-9157D1FDD5A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4133BC-6116-9D80-C057-EA15F930C966}"/>
              </a:ext>
            </a:extLst>
          </p:cNvPr>
          <p:cNvSpPr>
            <a:spLocks noGrp="1"/>
          </p:cNvSpPr>
          <p:nvPr>
            <p:ph sz="half" idx="2"/>
          </p:nvPr>
        </p:nvSpPr>
        <p:spPr>
          <a:xfrm>
            <a:off x="628650" y="1825625"/>
            <a:ext cx="7886700" cy="3809862"/>
          </a:xfrm>
        </p:spPr>
        <p:txBody>
          <a:bodyPr>
            <a:normAutofit lnSpcReduction="10000"/>
          </a:bodyPr>
          <a:lstStyle/>
          <a:p>
            <a:pPr>
              <a:lnSpc>
                <a:spcPct val="100000"/>
              </a:lnSpc>
              <a:spcBef>
                <a:spcPts val="600"/>
              </a:spcBef>
              <a:spcAft>
                <a:spcPts val="600"/>
              </a:spcAft>
            </a:pPr>
            <a:endParaRPr lang="en-GB" sz="1600" dirty="0">
              <a:solidFill>
                <a:srgbClr val="0070C0"/>
              </a:solidFill>
            </a:endParaRPr>
          </a:p>
          <a:p>
            <a:pPr>
              <a:lnSpc>
                <a:spcPct val="100000"/>
              </a:lnSpc>
              <a:spcBef>
                <a:spcPts val="600"/>
              </a:spcBef>
              <a:spcAft>
                <a:spcPts val="600"/>
              </a:spcAft>
            </a:pPr>
            <a:endParaRPr lang="en-GB" sz="1600" dirty="0">
              <a:solidFill>
                <a:srgbClr val="0070C0"/>
              </a:solidFill>
            </a:endParaRPr>
          </a:p>
        </p:txBody>
      </p:sp>
      <p:sp>
        <p:nvSpPr>
          <p:cNvPr id="5" name="Title 4">
            <a:extLst>
              <a:ext uri="{FF2B5EF4-FFF2-40B4-BE49-F238E27FC236}">
                <a16:creationId xmlns:a16="http://schemas.microsoft.com/office/drawing/2014/main" id="{5C63FF79-0DF8-330B-707E-E9AB7D9E037B}"/>
              </a:ext>
            </a:extLst>
          </p:cNvPr>
          <p:cNvSpPr>
            <a:spLocks noGrp="1"/>
          </p:cNvSpPr>
          <p:nvPr>
            <p:ph type="title"/>
          </p:nvPr>
        </p:nvSpPr>
        <p:spPr>
          <a:xfrm>
            <a:off x="628650" y="117252"/>
            <a:ext cx="7886700" cy="755337"/>
          </a:xfrm>
        </p:spPr>
        <p:txBody>
          <a:bodyPr/>
          <a:lstStyle/>
          <a:p>
            <a:pPr algn="ctr"/>
            <a:r>
              <a:rPr lang="en-GB" b="1" dirty="0">
                <a:solidFill>
                  <a:srgbClr val="0070C0"/>
                </a:solidFill>
              </a:rPr>
              <a:t>References</a:t>
            </a:r>
            <a:endParaRPr lang="en-GB" b="1" dirty="0"/>
          </a:p>
        </p:txBody>
      </p:sp>
      <p:sp>
        <p:nvSpPr>
          <p:cNvPr id="2" name="Content Placeholder 6">
            <a:extLst>
              <a:ext uri="{FF2B5EF4-FFF2-40B4-BE49-F238E27FC236}">
                <a16:creationId xmlns:a16="http://schemas.microsoft.com/office/drawing/2014/main" id="{6E40E5BA-CDF8-8A97-1778-2762A7BB7523}"/>
              </a:ext>
            </a:extLst>
          </p:cNvPr>
          <p:cNvSpPr>
            <a:spLocks noGrp="1"/>
          </p:cNvSpPr>
          <p:nvPr>
            <p:ph sz="half" idx="1"/>
          </p:nvPr>
        </p:nvSpPr>
        <p:spPr>
          <a:xfrm>
            <a:off x="628650" y="872589"/>
            <a:ext cx="7680463" cy="3809862"/>
          </a:xfrm>
        </p:spPr>
        <p:txBody>
          <a:bodyPr>
            <a:normAutofit lnSpcReduction="10000"/>
          </a:bodyPr>
          <a:lstStyle/>
          <a:p>
            <a:pPr>
              <a:lnSpc>
                <a:spcPct val="100000"/>
              </a:lnSpc>
              <a:spcBef>
                <a:spcPts val="600"/>
              </a:spcBef>
              <a:spcAft>
                <a:spcPts val="600"/>
              </a:spcAft>
            </a:pPr>
            <a:r>
              <a:rPr lang="en-GB" sz="1600" dirty="0">
                <a:solidFill>
                  <a:schemeClr val="accent5">
                    <a:lumMod val="75000"/>
                  </a:schemeClr>
                </a:solidFill>
              </a:rPr>
              <a:t>BBC Ideas (2024) </a:t>
            </a:r>
            <a:r>
              <a:rPr lang="en-GB" sz="1600" i="1" dirty="0">
                <a:solidFill>
                  <a:schemeClr val="accent5">
                    <a:lumMod val="75000"/>
                  </a:schemeClr>
                </a:solidFill>
              </a:rPr>
              <a:t>AI: Five things you need to know</a:t>
            </a:r>
            <a:r>
              <a:rPr lang="en-GB" sz="1600" dirty="0">
                <a:solidFill>
                  <a:schemeClr val="accent5">
                    <a:lumMod val="75000"/>
                  </a:schemeClr>
                </a:solidFill>
              </a:rPr>
              <a:t> [Video] Available at: </a:t>
            </a:r>
            <a:r>
              <a:rPr lang="en-GB" sz="1600" dirty="0">
                <a:hlinkClick r:id="rId3"/>
              </a:rPr>
              <a:t>AI: Five things you need to know | BBC Ideas – YouTube</a:t>
            </a:r>
            <a:r>
              <a:rPr lang="en-GB" sz="1600" dirty="0"/>
              <a:t> [Last Accessed 05/06/2026]</a:t>
            </a:r>
            <a:endParaRPr lang="en-GB" sz="1600" i="1" dirty="0">
              <a:solidFill>
                <a:schemeClr val="accent5">
                  <a:lumMod val="75000"/>
                </a:schemeClr>
              </a:solidFill>
            </a:endParaRPr>
          </a:p>
          <a:p>
            <a:pPr>
              <a:lnSpc>
                <a:spcPct val="100000"/>
              </a:lnSpc>
              <a:spcBef>
                <a:spcPts val="600"/>
              </a:spcBef>
              <a:spcAft>
                <a:spcPts val="600"/>
              </a:spcAft>
            </a:pPr>
            <a:r>
              <a:rPr lang="en-GB" sz="1600" dirty="0">
                <a:solidFill>
                  <a:schemeClr val="accent5">
                    <a:lumMod val="75000"/>
                  </a:schemeClr>
                </a:solidFill>
              </a:rPr>
              <a:t>Department for Education (2025) </a:t>
            </a:r>
            <a:r>
              <a:rPr lang="en-GB" sz="1600" i="1" dirty="0">
                <a:solidFill>
                  <a:schemeClr val="accent5">
                    <a:lumMod val="75000"/>
                  </a:schemeClr>
                </a:solidFill>
              </a:rPr>
              <a:t>Generative artificial intelligence (AI) in </a:t>
            </a:r>
            <a:r>
              <a:rPr lang="en-GB" sz="1600" i="1" dirty="0" err="1">
                <a:solidFill>
                  <a:schemeClr val="accent5">
                    <a:lumMod val="75000"/>
                  </a:schemeClr>
                </a:solidFill>
              </a:rPr>
              <a:t>eduction</a:t>
            </a:r>
            <a:r>
              <a:rPr lang="en-GB" sz="1600" dirty="0">
                <a:solidFill>
                  <a:schemeClr val="accent5">
                    <a:lumMod val="75000"/>
                  </a:schemeClr>
                </a:solidFill>
              </a:rPr>
              <a:t> [Webpages] UK Government Available at: </a:t>
            </a:r>
            <a:r>
              <a:rPr lang="en-GB" sz="1600" dirty="0">
                <a:hlinkClick r:id="rId4"/>
              </a:rPr>
              <a:t>Generative artificial intelligence (AI) in education - GOV.UK</a:t>
            </a:r>
            <a:r>
              <a:rPr lang="en-GB" sz="1600" dirty="0"/>
              <a:t> [Last Accessed 05/06/2026]</a:t>
            </a:r>
          </a:p>
          <a:p>
            <a:pPr>
              <a:lnSpc>
                <a:spcPct val="100000"/>
              </a:lnSpc>
              <a:spcBef>
                <a:spcPts val="600"/>
              </a:spcBef>
              <a:spcAft>
                <a:spcPts val="600"/>
              </a:spcAft>
            </a:pPr>
            <a:r>
              <a:rPr lang="en-GB" sz="1600" dirty="0">
                <a:solidFill>
                  <a:schemeClr val="accent5">
                    <a:lumMod val="75000"/>
                  </a:schemeClr>
                </a:solidFill>
              </a:rPr>
              <a:t>Estyn (2025) </a:t>
            </a:r>
            <a:r>
              <a:rPr lang="en-GB" sz="1600" i="1" dirty="0">
                <a:solidFill>
                  <a:schemeClr val="accent5">
                    <a:lumMod val="75000"/>
                  </a:schemeClr>
                </a:solidFill>
              </a:rPr>
              <a:t>A new era: how artificial intelligence (AI) is supporting teaching and learning </a:t>
            </a:r>
            <a:r>
              <a:rPr lang="en-GB" sz="1600" dirty="0">
                <a:solidFill>
                  <a:schemeClr val="accent5">
                    <a:lumMod val="75000"/>
                  </a:schemeClr>
                </a:solidFill>
              </a:rPr>
              <a:t>[Thematic Report] Available at:  </a:t>
            </a:r>
            <a:r>
              <a:rPr lang="en-GB" sz="1600" dirty="0">
                <a:hlinkClick r:id="rId5"/>
              </a:rPr>
              <a:t>A New Era: How Artificial Intelligence (AI) is Supporting Teaching and Learning – Estyn</a:t>
            </a:r>
            <a:r>
              <a:rPr lang="en-GB" sz="1600" dirty="0"/>
              <a:t> [Last Accessed 05/06/2026]</a:t>
            </a:r>
          </a:p>
          <a:p>
            <a:pPr>
              <a:lnSpc>
                <a:spcPct val="100000"/>
              </a:lnSpc>
              <a:spcBef>
                <a:spcPts val="600"/>
              </a:spcBef>
              <a:spcAft>
                <a:spcPts val="600"/>
              </a:spcAft>
            </a:pPr>
            <a:r>
              <a:rPr lang="en-GB" sz="1600" dirty="0">
                <a:solidFill>
                  <a:schemeClr val="accent5">
                    <a:lumMod val="75000"/>
                  </a:schemeClr>
                </a:solidFill>
              </a:rPr>
              <a:t>MEDR (2026a) </a:t>
            </a:r>
            <a:r>
              <a:rPr lang="en-GB" sz="1600" i="1" dirty="0">
                <a:solidFill>
                  <a:schemeClr val="accent5">
                    <a:lumMod val="75000"/>
                  </a:schemeClr>
                </a:solidFill>
              </a:rPr>
              <a:t>What We Do. </a:t>
            </a:r>
            <a:r>
              <a:rPr lang="en-GB" sz="1600" dirty="0">
                <a:solidFill>
                  <a:schemeClr val="accent5">
                    <a:lumMod val="75000"/>
                  </a:schemeClr>
                </a:solidFill>
              </a:rPr>
              <a:t>[Webpage] MEDR: The Commission for Tertiary Education &amp; Research Available at: </a:t>
            </a:r>
            <a:r>
              <a:rPr lang="en-GB" sz="1600" dirty="0">
                <a:hlinkClick r:id="rId6"/>
              </a:rPr>
              <a:t>What we do – </a:t>
            </a:r>
            <a:r>
              <a:rPr lang="en-GB" sz="1600" dirty="0" err="1">
                <a:hlinkClick r:id="rId6"/>
              </a:rPr>
              <a:t>Medr</a:t>
            </a:r>
            <a:r>
              <a:rPr lang="en-GB" sz="1600" dirty="0"/>
              <a:t> [Last Accessed 09/05/2026]</a:t>
            </a:r>
          </a:p>
          <a:p>
            <a:pPr>
              <a:lnSpc>
                <a:spcPct val="100000"/>
              </a:lnSpc>
              <a:spcBef>
                <a:spcPts val="600"/>
              </a:spcBef>
              <a:spcAft>
                <a:spcPts val="600"/>
              </a:spcAft>
            </a:pPr>
            <a:r>
              <a:rPr lang="en-GB" sz="1600" dirty="0">
                <a:solidFill>
                  <a:schemeClr val="accent5">
                    <a:lumMod val="75000"/>
                  </a:schemeClr>
                </a:solidFill>
              </a:rPr>
              <a:t>MEDR (2026b) </a:t>
            </a:r>
            <a:r>
              <a:rPr lang="en-GB" sz="1600" i="1" dirty="0">
                <a:solidFill>
                  <a:schemeClr val="accent5">
                    <a:lumMod val="75000"/>
                  </a:schemeClr>
                </a:solidFill>
              </a:rPr>
              <a:t>Draft Strategic Plan 2025-2030</a:t>
            </a:r>
            <a:r>
              <a:rPr lang="en-GB" sz="1600" dirty="0">
                <a:solidFill>
                  <a:schemeClr val="accent5">
                    <a:lumMod val="75000"/>
                  </a:schemeClr>
                </a:solidFill>
              </a:rPr>
              <a:t> [Webpage] MEDR: The Commission for Tertiary Education &amp; Research Available at: </a:t>
            </a:r>
            <a:r>
              <a:rPr lang="en-GB" sz="1600" dirty="0">
                <a:hlinkClick r:id="rId7"/>
              </a:rPr>
              <a:t>Draft Strategic Plan 2025-2030 – </a:t>
            </a:r>
            <a:r>
              <a:rPr lang="en-GB" sz="1600" dirty="0" err="1">
                <a:hlinkClick r:id="rId7"/>
              </a:rPr>
              <a:t>Medr</a:t>
            </a:r>
            <a:r>
              <a:rPr lang="en-GB" sz="1600" dirty="0"/>
              <a:t> [Last Accessed09/06/2026]</a:t>
            </a:r>
            <a:endParaRPr lang="en-GB" sz="1600" i="1" dirty="0">
              <a:solidFill>
                <a:schemeClr val="accent5">
                  <a:lumMod val="75000"/>
                </a:schemeClr>
              </a:solidFill>
            </a:endParaRPr>
          </a:p>
        </p:txBody>
      </p:sp>
    </p:spTree>
    <p:extLst>
      <p:ext uri="{BB962C8B-B14F-4D97-AF65-F5344CB8AC3E}">
        <p14:creationId xmlns:p14="http://schemas.microsoft.com/office/powerpoint/2010/main" val="3577699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0CA1AB-66C6-CDC9-044B-9E0A5EF747E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A480DF-6BD8-E860-BB74-D028C6243418}"/>
              </a:ext>
            </a:extLst>
          </p:cNvPr>
          <p:cNvSpPr>
            <a:spLocks noGrp="1"/>
          </p:cNvSpPr>
          <p:nvPr>
            <p:ph sz="half" idx="2"/>
          </p:nvPr>
        </p:nvSpPr>
        <p:spPr>
          <a:xfrm>
            <a:off x="628650" y="1825625"/>
            <a:ext cx="7886700" cy="3809862"/>
          </a:xfrm>
        </p:spPr>
        <p:txBody>
          <a:bodyPr>
            <a:normAutofit fontScale="92500" lnSpcReduction="20000"/>
          </a:bodyPr>
          <a:lstStyle/>
          <a:p>
            <a:pPr>
              <a:lnSpc>
                <a:spcPct val="100000"/>
              </a:lnSpc>
              <a:spcBef>
                <a:spcPts val="600"/>
              </a:spcBef>
              <a:spcAft>
                <a:spcPts val="600"/>
              </a:spcAft>
            </a:pPr>
            <a:endParaRPr lang="en-GB" sz="1600" dirty="0">
              <a:solidFill>
                <a:srgbClr val="0070C0"/>
              </a:solidFill>
            </a:endParaRPr>
          </a:p>
          <a:p>
            <a:pPr>
              <a:lnSpc>
                <a:spcPct val="100000"/>
              </a:lnSpc>
              <a:spcBef>
                <a:spcPts val="600"/>
              </a:spcBef>
              <a:spcAft>
                <a:spcPts val="600"/>
              </a:spcAft>
            </a:pPr>
            <a:endParaRPr lang="en-GB" sz="1600" dirty="0">
              <a:solidFill>
                <a:srgbClr val="0070C0"/>
              </a:solidFill>
            </a:endParaRPr>
          </a:p>
        </p:txBody>
      </p:sp>
      <p:sp>
        <p:nvSpPr>
          <p:cNvPr id="5" name="Title 4">
            <a:extLst>
              <a:ext uri="{FF2B5EF4-FFF2-40B4-BE49-F238E27FC236}">
                <a16:creationId xmlns:a16="http://schemas.microsoft.com/office/drawing/2014/main" id="{39E401EE-BB59-48FC-597A-CA2ADFB5F2F4}"/>
              </a:ext>
            </a:extLst>
          </p:cNvPr>
          <p:cNvSpPr>
            <a:spLocks noGrp="1"/>
          </p:cNvSpPr>
          <p:nvPr>
            <p:ph type="title"/>
          </p:nvPr>
        </p:nvSpPr>
        <p:spPr>
          <a:xfrm>
            <a:off x="628650" y="117252"/>
            <a:ext cx="7886700" cy="755337"/>
          </a:xfrm>
        </p:spPr>
        <p:txBody>
          <a:bodyPr/>
          <a:lstStyle/>
          <a:p>
            <a:pPr algn="ctr"/>
            <a:r>
              <a:rPr lang="en-GB" b="1" dirty="0">
                <a:solidFill>
                  <a:srgbClr val="0070C0"/>
                </a:solidFill>
              </a:rPr>
              <a:t>References</a:t>
            </a:r>
            <a:endParaRPr lang="en-GB" b="1" dirty="0"/>
          </a:p>
        </p:txBody>
      </p:sp>
      <p:sp>
        <p:nvSpPr>
          <p:cNvPr id="2" name="Content Placeholder 6">
            <a:extLst>
              <a:ext uri="{FF2B5EF4-FFF2-40B4-BE49-F238E27FC236}">
                <a16:creationId xmlns:a16="http://schemas.microsoft.com/office/drawing/2014/main" id="{712A15BD-4A44-88B1-D7BA-E7E60EF79869}"/>
              </a:ext>
            </a:extLst>
          </p:cNvPr>
          <p:cNvSpPr>
            <a:spLocks noGrp="1"/>
          </p:cNvSpPr>
          <p:nvPr>
            <p:ph sz="half" idx="1"/>
          </p:nvPr>
        </p:nvSpPr>
        <p:spPr>
          <a:xfrm>
            <a:off x="628650" y="872589"/>
            <a:ext cx="7680463" cy="3809862"/>
          </a:xfrm>
        </p:spPr>
        <p:txBody>
          <a:bodyPr>
            <a:normAutofit fontScale="92500" lnSpcReduction="20000"/>
          </a:bodyPr>
          <a:lstStyle/>
          <a:p>
            <a:pPr>
              <a:lnSpc>
                <a:spcPct val="100000"/>
              </a:lnSpc>
              <a:spcBef>
                <a:spcPts val="600"/>
              </a:spcBef>
              <a:spcAft>
                <a:spcPts val="600"/>
              </a:spcAft>
            </a:pPr>
            <a:r>
              <a:rPr lang="en-GB" sz="1600" dirty="0">
                <a:solidFill>
                  <a:schemeClr val="accent5">
                    <a:lumMod val="75000"/>
                  </a:schemeClr>
                </a:solidFill>
              </a:rPr>
              <a:t>QAA (No Date) </a:t>
            </a:r>
            <a:r>
              <a:rPr lang="en-GB" sz="1600" i="1" dirty="0">
                <a:solidFill>
                  <a:schemeClr val="accent5">
                    <a:lumMod val="75000"/>
                  </a:schemeClr>
                </a:solidFill>
              </a:rPr>
              <a:t>Our Work in Wales</a:t>
            </a:r>
            <a:r>
              <a:rPr lang="en-GB" sz="1600" dirty="0">
                <a:solidFill>
                  <a:schemeClr val="accent5">
                    <a:lumMod val="75000"/>
                  </a:schemeClr>
                </a:solidFill>
              </a:rPr>
              <a:t> [Webpage] Quality Assurance Agency for Higher Education  Available at: </a:t>
            </a:r>
            <a:r>
              <a:rPr lang="en-GB" sz="1600" dirty="0">
                <a:hlinkClick r:id="rId3"/>
              </a:rPr>
              <a:t>Our work in Wales</a:t>
            </a:r>
            <a:r>
              <a:rPr lang="en-GB" sz="1600" dirty="0"/>
              <a:t> [Last Accessed 09/06/2026]</a:t>
            </a:r>
          </a:p>
          <a:p>
            <a:pPr>
              <a:lnSpc>
                <a:spcPct val="100000"/>
              </a:lnSpc>
              <a:spcBef>
                <a:spcPts val="600"/>
              </a:spcBef>
              <a:spcAft>
                <a:spcPts val="600"/>
              </a:spcAft>
            </a:pPr>
            <a:r>
              <a:rPr lang="en-GB" sz="1600" dirty="0">
                <a:solidFill>
                  <a:schemeClr val="accent5">
                    <a:lumMod val="75000"/>
                  </a:schemeClr>
                </a:solidFill>
              </a:rPr>
              <a:t>QAA(2023) </a:t>
            </a:r>
            <a:r>
              <a:rPr lang="en-GB" sz="1600" i="1" dirty="0">
                <a:solidFill>
                  <a:schemeClr val="accent5">
                    <a:lumMod val="75000"/>
                  </a:schemeClr>
                </a:solidFill>
              </a:rPr>
              <a:t>Maintaining quality and standards in the ChatGPT era: QAA advice on the opportunities and challenges posed by Generative Artificial Intelligence </a:t>
            </a:r>
            <a:r>
              <a:rPr lang="en-GB" sz="1600" dirty="0">
                <a:solidFill>
                  <a:schemeClr val="accent5">
                    <a:lumMod val="75000"/>
                  </a:schemeClr>
                </a:solidFill>
              </a:rPr>
              <a:t>Quality Assurance Agency for Higher Education Available at: </a:t>
            </a:r>
            <a:r>
              <a:rPr lang="en-GB" sz="1600" dirty="0">
                <a:hlinkClick r:id="rId4"/>
              </a:rPr>
              <a:t>Maintaining quality and standards in the ChatGPT era: QAA advice on the opportunities and challenges posed by Generative Artificial Intelligence</a:t>
            </a:r>
            <a:r>
              <a:rPr lang="en-GB" sz="1600" dirty="0"/>
              <a:t> [Last Accessed 09/06/2026]</a:t>
            </a:r>
            <a:endParaRPr lang="en-GB" sz="1600" i="1" dirty="0">
              <a:solidFill>
                <a:schemeClr val="accent5">
                  <a:lumMod val="75000"/>
                </a:schemeClr>
              </a:solidFill>
            </a:endParaRPr>
          </a:p>
          <a:p>
            <a:pPr>
              <a:lnSpc>
                <a:spcPct val="100000"/>
              </a:lnSpc>
              <a:spcBef>
                <a:spcPts val="600"/>
              </a:spcBef>
              <a:spcAft>
                <a:spcPts val="600"/>
              </a:spcAft>
            </a:pPr>
            <a:r>
              <a:rPr lang="en-GB" sz="1600" dirty="0" err="1">
                <a:solidFill>
                  <a:schemeClr val="accent5">
                    <a:lumMod val="75000"/>
                  </a:schemeClr>
                </a:solidFill>
              </a:rPr>
              <a:t>Sterne,.J</a:t>
            </a:r>
            <a:r>
              <a:rPr lang="en-GB" sz="1600" dirty="0">
                <a:solidFill>
                  <a:schemeClr val="accent5">
                    <a:lumMod val="75000"/>
                  </a:schemeClr>
                </a:solidFill>
              </a:rPr>
              <a:t>. (2021) </a:t>
            </a:r>
            <a:r>
              <a:rPr lang="en-GB" sz="1600" i="1" dirty="0">
                <a:solidFill>
                  <a:schemeClr val="accent5">
                    <a:lumMod val="75000"/>
                  </a:schemeClr>
                </a:solidFill>
              </a:rPr>
              <a:t>Artificial intelligence for students: How students can use AI</a:t>
            </a:r>
            <a:r>
              <a:rPr lang="en-GB" sz="1600" dirty="0">
                <a:solidFill>
                  <a:schemeClr val="accent5">
                    <a:lumMod val="75000"/>
                  </a:schemeClr>
                </a:solidFill>
              </a:rPr>
              <a:t> [Video] </a:t>
            </a:r>
            <a:r>
              <a:rPr lang="en-GB" sz="1600" dirty="0" err="1">
                <a:solidFill>
                  <a:schemeClr val="accent5">
                    <a:lumMod val="75000"/>
                  </a:schemeClr>
                </a:solidFill>
              </a:rPr>
              <a:t>Madecfraft</a:t>
            </a:r>
            <a:r>
              <a:rPr lang="en-GB" sz="1600" dirty="0">
                <a:solidFill>
                  <a:schemeClr val="accent5">
                    <a:lumMod val="75000"/>
                  </a:schemeClr>
                </a:solidFill>
              </a:rPr>
              <a:t> Available at: </a:t>
            </a:r>
            <a:r>
              <a:rPr lang="en-GB" sz="1600" dirty="0">
                <a:hlinkClick r:id="rId5"/>
              </a:rPr>
              <a:t>How students can use AI | LinkedIn Learning</a:t>
            </a:r>
            <a:r>
              <a:rPr lang="en-GB" sz="1600" dirty="0"/>
              <a:t> [Last Accessed 05/06/2026]</a:t>
            </a:r>
          </a:p>
          <a:p>
            <a:pPr>
              <a:lnSpc>
                <a:spcPct val="100000"/>
              </a:lnSpc>
              <a:spcBef>
                <a:spcPts val="600"/>
              </a:spcBef>
              <a:spcAft>
                <a:spcPts val="600"/>
              </a:spcAft>
            </a:pPr>
            <a:r>
              <a:rPr lang="en-GB" sz="1600" dirty="0">
                <a:solidFill>
                  <a:schemeClr val="accent5">
                    <a:lumMod val="75000"/>
                  </a:schemeClr>
                </a:solidFill>
              </a:rPr>
              <a:t>UWTSD (2025) </a:t>
            </a:r>
            <a:r>
              <a:rPr lang="en-GB" sz="1600" i="1" dirty="0">
                <a:solidFill>
                  <a:schemeClr val="accent5">
                    <a:lumMod val="75000"/>
                  </a:schemeClr>
                </a:solidFill>
              </a:rPr>
              <a:t>AI in Assessment</a:t>
            </a:r>
            <a:r>
              <a:rPr lang="en-GB" sz="1600" dirty="0">
                <a:solidFill>
                  <a:schemeClr val="accent5">
                    <a:lumMod val="75000"/>
                  </a:schemeClr>
                </a:solidFill>
              </a:rPr>
              <a:t> Available at: </a:t>
            </a:r>
            <a:r>
              <a:rPr lang="en-GB" sz="1600" dirty="0">
                <a:solidFill>
                  <a:schemeClr val="accent5">
                    <a:lumMod val="75000"/>
                  </a:schemeClr>
                </a:solidFill>
                <a:hlinkClick r:id="rId6"/>
              </a:rPr>
              <a:t>AI in Assessment</a:t>
            </a:r>
            <a:r>
              <a:rPr lang="en-GB" sz="1600" dirty="0">
                <a:solidFill>
                  <a:schemeClr val="accent5">
                    <a:lumMod val="75000"/>
                  </a:schemeClr>
                </a:solidFill>
              </a:rPr>
              <a:t> [Last Accessed 05/06/2026]</a:t>
            </a:r>
          </a:p>
          <a:p>
            <a:pPr>
              <a:lnSpc>
                <a:spcPct val="100000"/>
              </a:lnSpc>
              <a:spcBef>
                <a:spcPts val="600"/>
              </a:spcBef>
              <a:spcAft>
                <a:spcPts val="600"/>
              </a:spcAft>
            </a:pPr>
            <a:r>
              <a:rPr lang="en-GB" sz="1600" dirty="0">
                <a:solidFill>
                  <a:schemeClr val="accent5">
                    <a:lumMod val="75000"/>
                  </a:schemeClr>
                </a:solidFill>
              </a:rPr>
              <a:t>Webb, M. (2024) </a:t>
            </a:r>
            <a:r>
              <a:rPr lang="en-GB" sz="1600" i="1" dirty="0">
                <a:solidFill>
                  <a:schemeClr val="accent5">
                    <a:lumMod val="75000"/>
                  </a:schemeClr>
                </a:solidFill>
              </a:rPr>
              <a:t>Generative AI: a primer</a:t>
            </a:r>
            <a:r>
              <a:rPr lang="en-GB" sz="1600" dirty="0">
                <a:solidFill>
                  <a:schemeClr val="accent5">
                    <a:lumMod val="75000"/>
                  </a:schemeClr>
                </a:solidFill>
              </a:rPr>
              <a:t> Jisc Available at: </a:t>
            </a:r>
            <a:r>
              <a:rPr lang="it-IT" sz="1600" dirty="0">
                <a:hlinkClick r:id="rId7"/>
              </a:rPr>
              <a:t>Generative AI - a primer – </a:t>
            </a:r>
            <a:r>
              <a:rPr lang="it-IT" sz="1600" dirty="0" err="1">
                <a:hlinkClick r:id="rId7"/>
              </a:rPr>
              <a:t>Jisc</a:t>
            </a:r>
            <a:r>
              <a:rPr lang="it-IT" sz="1600" dirty="0"/>
              <a:t> [Last </a:t>
            </a:r>
            <a:r>
              <a:rPr lang="it-IT" sz="1600" dirty="0" err="1"/>
              <a:t>Accessed</a:t>
            </a:r>
            <a:r>
              <a:rPr lang="it-IT" sz="1600" dirty="0"/>
              <a:t> 05/06/2026]</a:t>
            </a:r>
            <a:endParaRPr lang="en-GB" sz="1600" dirty="0">
              <a:solidFill>
                <a:schemeClr val="accent5">
                  <a:lumMod val="75000"/>
                </a:schemeClr>
              </a:solidFill>
            </a:endParaRPr>
          </a:p>
          <a:p>
            <a:pPr>
              <a:lnSpc>
                <a:spcPct val="100000"/>
              </a:lnSpc>
              <a:spcBef>
                <a:spcPts val="600"/>
              </a:spcBef>
              <a:spcAft>
                <a:spcPts val="600"/>
              </a:spcAft>
            </a:pPr>
            <a:r>
              <a:rPr lang="en-GB" sz="1600" dirty="0">
                <a:solidFill>
                  <a:schemeClr val="accent5">
                    <a:lumMod val="75000"/>
                  </a:schemeClr>
                </a:solidFill>
              </a:rPr>
              <a:t>Welsh Government (2026) </a:t>
            </a:r>
            <a:r>
              <a:rPr lang="en-GB" sz="1600" i="1" dirty="0">
                <a:solidFill>
                  <a:schemeClr val="accent5">
                    <a:lumMod val="75000"/>
                  </a:schemeClr>
                </a:solidFill>
              </a:rPr>
              <a:t>Generative AI in education: </a:t>
            </a:r>
            <a:r>
              <a:rPr lang="en-GB" sz="1600" i="1" dirty="0" err="1">
                <a:solidFill>
                  <a:schemeClr val="accent5">
                    <a:lumMod val="75000"/>
                  </a:schemeClr>
                </a:solidFill>
              </a:rPr>
              <a:t>Wales’</a:t>
            </a:r>
            <a:r>
              <a:rPr lang="en-GB" sz="1600" i="1" dirty="0">
                <a:solidFill>
                  <a:schemeClr val="accent5">
                    <a:lumMod val="75000"/>
                  </a:schemeClr>
                </a:solidFill>
              </a:rPr>
              <a:t> national approach </a:t>
            </a:r>
            <a:r>
              <a:rPr lang="en-GB" sz="1600" dirty="0">
                <a:solidFill>
                  <a:schemeClr val="accent5">
                    <a:lumMod val="75000"/>
                  </a:schemeClr>
                </a:solidFill>
              </a:rPr>
              <a:t>[Webpages] Available at: </a:t>
            </a:r>
            <a:r>
              <a:rPr lang="en-GB" sz="1600" dirty="0">
                <a:hlinkClick r:id="rId8"/>
              </a:rPr>
              <a:t>Generative AI in education: </a:t>
            </a:r>
            <a:r>
              <a:rPr lang="en-GB" sz="1600" dirty="0" err="1">
                <a:hlinkClick r:id="rId8"/>
              </a:rPr>
              <a:t>Wales’</a:t>
            </a:r>
            <a:r>
              <a:rPr lang="en-GB" sz="1600" dirty="0">
                <a:hlinkClick r:id="rId8"/>
              </a:rPr>
              <a:t> national approach | Education Wales</a:t>
            </a:r>
            <a:r>
              <a:rPr lang="en-GB" sz="1600" dirty="0"/>
              <a:t> [Last Accessed 05/06/2026]</a:t>
            </a:r>
            <a:endParaRPr lang="en-GB" sz="1600" i="1" dirty="0">
              <a:solidFill>
                <a:schemeClr val="accent5">
                  <a:lumMod val="75000"/>
                </a:schemeClr>
              </a:solidFill>
            </a:endParaRPr>
          </a:p>
        </p:txBody>
      </p:sp>
    </p:spTree>
    <p:extLst>
      <p:ext uri="{BB962C8B-B14F-4D97-AF65-F5344CB8AC3E}">
        <p14:creationId xmlns:p14="http://schemas.microsoft.com/office/powerpoint/2010/main" val="3245928836"/>
      </p:ext>
    </p:extLst>
  </p:cSld>
  <p:clrMapOvr>
    <a:masterClrMapping/>
  </p:clrMapOvr>
</p:sld>
</file>

<file path=ppt/theme/theme1.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80D339CC-99A4-447B-AA14-72B5CE1FDBE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20A647C-70E8-4659-9076-F0AF24D2395F}">
  <ds:schemaRefs>
    <ds:schemaRef ds:uri="http://schemas.microsoft.com/sharepoint/v3/contenttype/forms"/>
  </ds:schemaRefs>
</ds:datastoreItem>
</file>

<file path=customXml/itemProps3.xml><?xml version="1.0" encoding="utf-8"?>
<ds:datastoreItem xmlns:ds="http://schemas.openxmlformats.org/officeDocument/2006/customXml" ds:itemID="{7CC11202-4772-4863-908B-7D5F533EFAA1}">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docProps/app.xml><?xml version="1.0" encoding="utf-8"?>
<Properties xmlns="http://schemas.openxmlformats.org/officeDocument/2006/extended-properties" xmlns:vt="http://schemas.openxmlformats.org/officeDocument/2006/docPropsVTypes">
  <Template>1_CYFLWYNIAD_INTRODUCTION_STAFF</Template>
  <TotalTime>0</TotalTime>
  <Words>2151</Words>
  <Application>Microsoft Office PowerPoint</Application>
  <PresentationFormat>On-screen Show (4:3)</PresentationFormat>
  <Paragraphs>149</Paragraphs>
  <Slides>27</Slides>
  <Notes>27</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27</vt:i4>
      </vt:variant>
    </vt:vector>
  </HeadingPairs>
  <TitlesOfParts>
    <vt:vector size="35" baseType="lpstr">
      <vt:lpstr>Arial</vt:lpstr>
      <vt:lpstr>Calibri</vt:lpstr>
      <vt:lpstr>Calibri Light</vt:lpstr>
      <vt:lpstr>Times New Roman</vt:lpstr>
      <vt:lpstr>Sub Title 1</vt:lpstr>
      <vt:lpstr>Accessible 2</vt:lpstr>
      <vt:lpstr>1_Sub Title 1</vt:lpstr>
      <vt:lpstr>1_Accessible 2</vt:lpstr>
      <vt:lpstr>ECCE4001 Pwy ydw i?: Archwilio Hunaniaeth Broffesiynol  ECCE4001 Who Am I?: Exploring Professional Identity  Thema 6: Theme 6: Safe and Ethical Use of Generative AI  </vt:lpstr>
      <vt:lpstr>Click to Add Title (Cym) Guided Study Pre-Theme Activity</vt:lpstr>
      <vt:lpstr>Click to Add Title (Cym) Theme Content</vt:lpstr>
      <vt:lpstr>Click to Add Title (Cym) Last Theme</vt:lpstr>
      <vt:lpstr>Click to Add Title (Cym) What is Generative (AI)?</vt:lpstr>
      <vt:lpstr>Click to Add Title (Cym) Generative Artificial Intelligence (AI)</vt:lpstr>
      <vt:lpstr>Click to Add Title (Cym) Generative Artificial Intelligence (AI)</vt:lpstr>
      <vt:lpstr>Click to Add Title (Cym) Generative Artificial Intelligence (AI)</vt:lpstr>
      <vt:lpstr>Click to Add Title (Cym) Generative AI in Education</vt:lpstr>
      <vt:lpstr>Click to Add Title (Cym) Generative AI in Education</vt:lpstr>
      <vt:lpstr>Click to Add Title (Cym) Generative AI in Education</vt:lpstr>
      <vt:lpstr>Click to Add Title (Cym) Generative AI in Education</vt:lpstr>
      <vt:lpstr>Click to Add Title (Cym) Generative AI in Education</vt:lpstr>
      <vt:lpstr>Click to Add Title (Cym) Generative AI in Education</vt:lpstr>
      <vt:lpstr>Click to Add Title (Cym) Generative AI in Education</vt:lpstr>
      <vt:lpstr>Click to Add Title (Cym) Generative AI in Education</vt:lpstr>
      <vt:lpstr>Click to Add Title (Cym) AI in Higher Education</vt:lpstr>
      <vt:lpstr>Click to Add Title (Cym) MEDR</vt:lpstr>
      <vt:lpstr>Click to Add Title (Cym) QAA</vt:lpstr>
      <vt:lpstr>Click to Add Title (Cym) AI in Assessment</vt:lpstr>
      <vt:lpstr>Click to Add Title (Cym) AI in Assessment</vt:lpstr>
      <vt:lpstr>Click to Add Title (Cym) AI in Assessment</vt:lpstr>
      <vt:lpstr>Click to Add Title (Cym) Infoskills session</vt:lpstr>
      <vt:lpstr>Cyfeiriadau </vt:lpstr>
      <vt:lpstr>Cyfeiriadau </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Ken Dicks</cp:lastModifiedBy>
  <cp:revision>171</cp:revision>
  <dcterms:created xsi:type="dcterms:W3CDTF">2017-02-08T11:33:06Z</dcterms:created>
  <dcterms:modified xsi:type="dcterms:W3CDTF">2026-06-12T07:34:08Z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MediaServiceImageTags">
    <vt:lpwstr/>
  </property>
</Properties>
</file>