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1"/>
  </p:handoutMasterIdLst>
  <p:sldIdLst>
    <p:sldId id="258" r:id="rId2"/>
    <p:sldId id="260" r:id="rId3"/>
    <p:sldId id="259" r:id="rId4"/>
    <p:sldId id="261" r:id="rId5"/>
    <p:sldId id="262" r:id="rId6"/>
    <p:sldId id="263" r:id="rId7"/>
    <p:sldId id="267" r:id="rId8"/>
    <p:sldId id="266" r:id="rId9"/>
    <p:sldId id="264" r:id="rId10"/>
    <p:sldId id="265" r:id="rId11"/>
    <p:sldId id="269" r:id="rId12"/>
    <p:sldId id="270" r:id="rId13"/>
    <p:sldId id="271" r:id="rId14"/>
    <p:sldId id="272" r:id="rId15"/>
    <p:sldId id="273" r:id="rId16"/>
    <p:sldId id="285" r:id="rId17"/>
    <p:sldId id="286" r:id="rId18"/>
    <p:sldId id="289" r:id="rId19"/>
    <p:sldId id="288" r:id="rId20"/>
    <p:sldId id="301" r:id="rId21"/>
    <p:sldId id="302" r:id="rId22"/>
    <p:sldId id="311" r:id="rId23"/>
    <p:sldId id="303" r:id="rId24"/>
    <p:sldId id="304" r:id="rId25"/>
    <p:sldId id="307" r:id="rId26"/>
    <p:sldId id="305" r:id="rId27"/>
    <p:sldId id="306" r:id="rId28"/>
    <p:sldId id="308" r:id="rId29"/>
    <p:sldId id="309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1956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3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DC0DD-85DC-41EB-AC3B-A79B782BD1C1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D7A20F-93C1-42B7-B158-7B64866FC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404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03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3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9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39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930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28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505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8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3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60485-1EF0-494E-93D1-C4B922BD2CD7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81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Change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/>
              <a:t>What’s is all about ? </a:t>
            </a:r>
          </a:p>
          <a:p>
            <a:pPr marL="0" indent="0" algn="ctr">
              <a:buNone/>
            </a:pPr>
            <a:r>
              <a:rPr lang="en-GB" sz="5400" dirty="0"/>
              <a:t>What does it mean to you ? </a:t>
            </a:r>
          </a:p>
          <a:p>
            <a:pPr marL="0" indent="0" algn="ctr">
              <a:buNone/>
            </a:pPr>
            <a:r>
              <a:rPr lang="en-GB" sz="5400" dirty="0"/>
              <a:t>What is change management ?</a:t>
            </a:r>
          </a:p>
        </p:txBody>
      </p:sp>
    </p:spTree>
    <p:extLst>
      <p:ext uri="{BB962C8B-B14F-4D97-AF65-F5344CB8AC3E}">
        <p14:creationId xmlns:p14="http://schemas.microsoft.com/office/powerpoint/2010/main" val="1611245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constant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610088" cy="4486275"/>
          </a:xfrm>
        </p:spPr>
        <p:txBody>
          <a:bodyPr/>
          <a:lstStyle/>
          <a:p>
            <a:r>
              <a:rPr lang="en-GB" dirty="0"/>
              <a:t>Change is a constant factor in any business or organisation, whether it's driven by shifts in technology, digital transformation or changing market pressures.</a:t>
            </a:r>
          </a:p>
          <a:p>
            <a:r>
              <a:rPr lang="en-GB" dirty="0"/>
              <a:t>Changing your business can be a difficult and daunting task, and if you don't take steps to ensure it's handled well, poorly-managed change can end in disaster.</a:t>
            </a:r>
          </a:p>
          <a:p>
            <a:r>
              <a:rPr lang="en-GB" dirty="0"/>
              <a:t>That's why having a solid change management strategy is so essential.</a:t>
            </a:r>
          </a:p>
        </p:txBody>
      </p:sp>
      <p:sp>
        <p:nvSpPr>
          <p:cNvPr id="4" name="Rectangle 3"/>
          <p:cNvSpPr/>
          <p:nvPr/>
        </p:nvSpPr>
        <p:spPr>
          <a:xfrm>
            <a:off x="2828544" y="5099745"/>
            <a:ext cx="6096000" cy="1077218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/>
            <a:r>
              <a:rPr lang="en-GB" sz="3200" dirty="0"/>
              <a:t>"Change is the only constant."</a:t>
            </a:r>
          </a:p>
          <a:p>
            <a:pPr algn="ctr"/>
            <a:r>
              <a:rPr lang="en-GB" sz="3200" dirty="0"/>
              <a:t>Heraclitus, Greek philosopher</a:t>
            </a:r>
          </a:p>
        </p:txBody>
      </p:sp>
    </p:spTree>
    <p:extLst>
      <p:ext uri="{BB962C8B-B14F-4D97-AF65-F5344CB8AC3E}">
        <p14:creationId xmlns:p14="http://schemas.microsoft.com/office/powerpoint/2010/main" val="13370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100" y="9525"/>
            <a:ext cx="982980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355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Refers to the change or transitioning of people, groups, companies and projects from one state to another.</a:t>
            </a:r>
          </a:p>
          <a:p>
            <a:r>
              <a:rPr lang="en-GB" sz="3200" dirty="0"/>
              <a:t>In the context of business it refers to a process of transitioning the scope of the business in such a way that it can meet changing requirements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226493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“Good” Change Management at its simplest involves the application of structured methods and a pre-planned framework for how your organisation is going to move from the current state to some future state</a:t>
            </a:r>
          </a:p>
          <a:p>
            <a:r>
              <a:rPr lang="en-GB" dirty="0"/>
              <a:t>Appointing a dedicated leader and team to coordinate the process is essential to ensure that you can complete the process with minimal disruption to your day-to-day business whilst keeping sight of the goals you want the change to accomplish.</a:t>
            </a:r>
          </a:p>
        </p:txBody>
      </p:sp>
    </p:spTree>
    <p:extLst>
      <p:ext uri="{BB962C8B-B14F-4D97-AF65-F5344CB8AC3E}">
        <p14:creationId xmlns:p14="http://schemas.microsoft.com/office/powerpoint/2010/main" val="186514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Assess </a:t>
            </a:r>
          </a:p>
          <a:p>
            <a:r>
              <a:rPr lang="en-GB" dirty="0"/>
              <a:t>Establish what is needed. Viable change depends on a clear assessment of the impact it will have on various parts of the organisation and other stakeholders, understand the consequences</a:t>
            </a:r>
          </a:p>
          <a:p>
            <a:pPr marL="0" indent="0">
              <a:buNone/>
            </a:pPr>
            <a:r>
              <a:rPr lang="en-GB" sz="3200" b="1" dirty="0"/>
              <a:t>Prepare</a:t>
            </a:r>
            <a:r>
              <a:rPr lang="en-GB" dirty="0"/>
              <a:t> </a:t>
            </a:r>
          </a:p>
          <a:p>
            <a:r>
              <a:rPr lang="en-GB" dirty="0"/>
              <a:t>Create a vision, gain support from the organisation and key stakeholders (these could be customers and the supply chain). There needs to be an emotional, rational and often an economic case for change</a:t>
            </a:r>
          </a:p>
        </p:txBody>
      </p:sp>
    </p:spTree>
    <p:extLst>
      <p:ext uri="{BB962C8B-B14F-4D97-AF65-F5344CB8AC3E}">
        <p14:creationId xmlns:p14="http://schemas.microsoft.com/office/powerpoint/2010/main" val="3592352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Plan </a:t>
            </a:r>
          </a:p>
          <a:p>
            <a:r>
              <a:rPr lang="en-GB" dirty="0"/>
              <a:t>The map, the start point, the route and the destination. Defines activities, considers the risks, roles and tasks to manage, basis for control / tracking, considers contingencies</a:t>
            </a:r>
          </a:p>
          <a:p>
            <a:pPr marL="0" indent="0">
              <a:buNone/>
            </a:pPr>
            <a:r>
              <a:rPr lang="en-GB" sz="3200" b="1" dirty="0"/>
              <a:t>Implement </a:t>
            </a:r>
          </a:p>
          <a:p>
            <a:r>
              <a:rPr lang="en-GB" dirty="0"/>
              <a:t>Communicating the benefits, removing barriers, coordinating activities that change how the business operates, manage the risks, be flexible / adjust / respond / react as it wont all be plain sailing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811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Sustaining change </a:t>
            </a:r>
          </a:p>
          <a:p>
            <a:r>
              <a:rPr lang="en-GB" dirty="0"/>
              <a:t>Critical - successful change sustains the benefits in the long term, evaluating performance, rewarding behavioural changes. Organisations must embed the appropriate mind sets, practices, and behaviours at every level (Culture change)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931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611624" cy="4351338"/>
          </a:xfrm>
        </p:spPr>
        <p:txBody>
          <a:bodyPr>
            <a:normAutofit/>
          </a:bodyPr>
          <a:lstStyle/>
          <a:p>
            <a:r>
              <a:rPr lang="en-GB" sz="3600" dirty="0"/>
              <a:t>What are the stimulators or catalysts for Change? </a:t>
            </a:r>
          </a:p>
          <a:p>
            <a:endParaRPr lang="en-GB" sz="3600" dirty="0"/>
          </a:p>
          <a:p>
            <a:r>
              <a:rPr lang="en-GB" sz="3600" dirty="0"/>
              <a:t>Where does this stimulus come from ?</a:t>
            </a:r>
          </a:p>
        </p:txBody>
      </p:sp>
      <p:sp>
        <p:nvSpPr>
          <p:cNvPr id="4" name="Rectangle 3"/>
          <p:cNvSpPr/>
          <p:nvPr/>
        </p:nvSpPr>
        <p:spPr>
          <a:xfrm>
            <a:off x="5934456" y="1179576"/>
            <a:ext cx="5126736" cy="437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Why change?</a:t>
            </a:r>
          </a:p>
        </p:txBody>
      </p:sp>
    </p:spTree>
    <p:extLst>
      <p:ext uri="{BB962C8B-B14F-4D97-AF65-F5344CB8AC3E}">
        <p14:creationId xmlns:p14="http://schemas.microsoft.com/office/powerpoint/2010/main" val="240834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External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90688"/>
            <a:ext cx="1502664" cy="4351338"/>
          </a:xfrm>
        </p:spPr>
        <p:txBody>
          <a:bodyPr>
            <a:normAutofit/>
          </a:bodyPr>
          <a:lstStyle/>
          <a:p>
            <a:r>
              <a:rPr lang="en-GB" sz="3600" dirty="0"/>
              <a:t>P </a:t>
            </a:r>
          </a:p>
          <a:p>
            <a:r>
              <a:rPr lang="en-GB" sz="3600" dirty="0"/>
              <a:t>E(1)</a:t>
            </a:r>
          </a:p>
          <a:p>
            <a:r>
              <a:rPr lang="en-GB" sz="3600" dirty="0"/>
              <a:t>S </a:t>
            </a:r>
          </a:p>
          <a:p>
            <a:r>
              <a:rPr lang="en-GB" sz="3600" dirty="0"/>
              <a:t>T</a:t>
            </a:r>
          </a:p>
          <a:p>
            <a:r>
              <a:rPr lang="en-GB" sz="3600" dirty="0"/>
              <a:t>L</a:t>
            </a:r>
          </a:p>
          <a:p>
            <a:r>
              <a:rPr lang="en-GB" sz="3600" dirty="0"/>
              <a:t>E(2)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40864" y="1725709"/>
            <a:ext cx="3520440" cy="4351338"/>
          </a:xfrm>
        </p:spPr>
        <p:txBody>
          <a:bodyPr/>
          <a:lstStyle/>
          <a:p>
            <a:r>
              <a:rPr lang="en-GB" sz="3600" dirty="0"/>
              <a:t>Political</a:t>
            </a:r>
          </a:p>
          <a:p>
            <a:r>
              <a:rPr lang="en-GB" sz="3600" dirty="0"/>
              <a:t>Economic</a:t>
            </a:r>
          </a:p>
          <a:p>
            <a:r>
              <a:rPr lang="en-GB" sz="3600" dirty="0"/>
              <a:t>Social</a:t>
            </a:r>
          </a:p>
          <a:p>
            <a:r>
              <a:rPr lang="en-GB" sz="3600" dirty="0"/>
              <a:t>Technological</a:t>
            </a:r>
          </a:p>
          <a:p>
            <a:r>
              <a:rPr lang="en-GB" sz="3600" dirty="0"/>
              <a:t>Legislative</a:t>
            </a:r>
          </a:p>
          <a:p>
            <a:r>
              <a:rPr lang="en-GB" sz="3600" dirty="0"/>
              <a:t>Environmental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594" y="1690688"/>
            <a:ext cx="5158550" cy="3985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67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026" y="237101"/>
            <a:ext cx="9489948" cy="6820901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6096000" y="0"/>
            <a:ext cx="0" cy="790956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53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2240" y="1420238"/>
            <a:ext cx="10387519" cy="5068010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Can anyone share one example with the group</a:t>
            </a:r>
          </a:p>
          <a:p>
            <a:pPr marL="0" indent="0" algn="ctr">
              <a:buNone/>
            </a:pPr>
            <a:r>
              <a:rPr lang="en-GB" sz="3600" dirty="0"/>
              <a:t>of change that you have been involved with ?</a:t>
            </a:r>
          </a:p>
          <a:p>
            <a:pPr algn="ctr"/>
            <a:r>
              <a:rPr lang="en-GB" sz="3600" dirty="0"/>
              <a:t>What was the change about ?</a:t>
            </a:r>
          </a:p>
          <a:p>
            <a:pPr algn="ctr"/>
            <a:r>
              <a:rPr lang="en-GB" sz="3600" dirty="0"/>
              <a:t>In what way were you involved ?</a:t>
            </a:r>
          </a:p>
          <a:p>
            <a:pPr algn="ctr"/>
            <a:r>
              <a:rPr lang="en-GB" sz="3600" dirty="0"/>
              <a:t>What went well / badly ?</a:t>
            </a:r>
          </a:p>
          <a:p>
            <a:pPr algn="ctr"/>
            <a:r>
              <a:rPr lang="en-GB" sz="3600" dirty="0"/>
              <a:t>Was it successful ?</a:t>
            </a:r>
          </a:p>
          <a:p>
            <a:pPr algn="ctr"/>
            <a:r>
              <a:rPr lang="en-GB" sz="3600" dirty="0"/>
              <a:t>Lessons learned / what would you do differently ?</a:t>
            </a:r>
          </a:p>
        </p:txBody>
      </p:sp>
    </p:spTree>
    <p:extLst>
      <p:ext uri="{BB962C8B-B14F-4D97-AF65-F5344CB8AC3E}">
        <p14:creationId xmlns:p14="http://schemas.microsoft.com/office/powerpoint/2010/main" val="355775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illustrations of change 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Political</a:t>
            </a:r>
          </a:p>
          <a:p>
            <a:r>
              <a:rPr lang="en-GB" sz="3600" dirty="0"/>
              <a:t>Economic</a:t>
            </a:r>
          </a:p>
          <a:p>
            <a:r>
              <a:rPr lang="en-GB" sz="3600" dirty="0"/>
              <a:t>Social</a:t>
            </a:r>
          </a:p>
          <a:p>
            <a:r>
              <a:rPr lang="en-GB" sz="3600" dirty="0"/>
              <a:t>Technological</a:t>
            </a:r>
          </a:p>
          <a:p>
            <a:r>
              <a:rPr lang="en-GB" sz="3600" dirty="0"/>
              <a:t>Legislative</a:t>
            </a:r>
          </a:p>
          <a:p>
            <a:r>
              <a:rPr lang="en-GB" sz="3600" dirty="0"/>
              <a:t>Environmental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10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1253281" cy="1325563"/>
          </a:xfrm>
        </p:spPr>
        <p:txBody>
          <a:bodyPr/>
          <a:lstStyle/>
          <a:p>
            <a:r>
              <a:rPr lang="en-GB" dirty="0"/>
              <a:t>Winners and losers – embracers and defenders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18488"/>
            <a:ext cx="10747248" cy="47823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Every aspect of change presents Opportunities and Threats</a:t>
            </a:r>
          </a:p>
          <a:p>
            <a:r>
              <a:rPr lang="en-GB" dirty="0"/>
              <a:t>Embrace change, your competitors are going through the same challenges</a:t>
            </a:r>
          </a:p>
          <a:p>
            <a:r>
              <a:rPr lang="en-GB" dirty="0"/>
              <a:t>Opportunities are real – seize them, maximise them, don’t waste time</a:t>
            </a:r>
          </a:p>
          <a:p>
            <a:r>
              <a:rPr lang="en-GB" dirty="0"/>
              <a:t>Threats are also real, ignore or defend against change at your peril</a:t>
            </a:r>
          </a:p>
          <a:p>
            <a:r>
              <a:rPr lang="en-GB" dirty="0"/>
              <a:t>Threats are often just perceived due to fear of the unknown - resistance</a:t>
            </a:r>
          </a:p>
          <a:p>
            <a:r>
              <a:rPr lang="en-GB" dirty="0"/>
              <a:t>Defending the status quo is a major hindrance, a major challenge to overcome</a:t>
            </a:r>
          </a:p>
          <a:p>
            <a:r>
              <a:rPr lang="en-GB" dirty="0"/>
              <a:t>“We have always done it that way”, and in most cases people don’t know why !</a:t>
            </a:r>
          </a:p>
          <a:p>
            <a:r>
              <a:rPr lang="en-GB" dirty="0"/>
              <a:t>Engaging people early is very helpful</a:t>
            </a:r>
          </a:p>
          <a:p>
            <a:r>
              <a:rPr lang="en-GB" dirty="0"/>
              <a:t>Allaying fears is crucial, but there still maybe casualties, be factual</a:t>
            </a:r>
          </a:p>
          <a:p>
            <a:r>
              <a:rPr lang="en-GB" dirty="0"/>
              <a:t>Communication and positive reinforcement is key</a:t>
            </a:r>
          </a:p>
        </p:txBody>
      </p:sp>
    </p:spTree>
    <p:extLst>
      <p:ext uri="{BB962C8B-B14F-4D97-AF65-F5344CB8AC3E}">
        <p14:creationId xmlns:p14="http://schemas.microsoft.com/office/powerpoint/2010/main" val="92847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– as an opportunity or threat?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Can’t see it</a:t>
            </a:r>
          </a:p>
          <a:p>
            <a:r>
              <a:rPr lang="en-GB" dirty="0"/>
              <a:t>Deny it</a:t>
            </a:r>
          </a:p>
          <a:p>
            <a:r>
              <a:rPr lang="en-GB" dirty="0"/>
              <a:t>Avoid it</a:t>
            </a:r>
          </a:p>
          <a:p>
            <a:r>
              <a:rPr lang="en-GB" dirty="0"/>
              <a:t>Can’t react to it</a:t>
            </a:r>
          </a:p>
          <a:p>
            <a:r>
              <a:rPr lang="en-GB" dirty="0"/>
              <a:t>Get consumed by it</a:t>
            </a:r>
          </a:p>
          <a:p>
            <a:r>
              <a:rPr lang="en-GB" dirty="0"/>
              <a:t>Don’t manage it</a:t>
            </a:r>
          </a:p>
          <a:p>
            <a:r>
              <a:rPr lang="en-GB" dirty="0"/>
              <a:t>Lose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9173184" y="1812722"/>
            <a:ext cx="260863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Those who:</a:t>
            </a:r>
          </a:p>
          <a:p>
            <a:r>
              <a:rPr lang="en-GB" dirty="0"/>
              <a:t>Anticipate it</a:t>
            </a:r>
          </a:p>
          <a:p>
            <a:r>
              <a:rPr lang="en-GB" dirty="0"/>
              <a:t>See it</a:t>
            </a:r>
          </a:p>
          <a:p>
            <a:r>
              <a:rPr lang="en-GB" dirty="0"/>
              <a:t>Accept it</a:t>
            </a:r>
          </a:p>
          <a:p>
            <a:r>
              <a:rPr lang="en-GB" dirty="0"/>
              <a:t>React to it</a:t>
            </a:r>
          </a:p>
          <a:p>
            <a:r>
              <a:rPr lang="en-GB" dirty="0"/>
              <a:t>Embrace it</a:t>
            </a:r>
          </a:p>
          <a:p>
            <a:r>
              <a:rPr lang="en-GB" dirty="0"/>
              <a:t>Manage it</a:t>
            </a:r>
          </a:p>
          <a:p>
            <a:r>
              <a:rPr lang="en-GB" dirty="0"/>
              <a:t>Win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741" y="1955867"/>
            <a:ext cx="4876800" cy="32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59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6930AB-45CF-4C89-9D60-52E0D9B0A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D2FA668-E690-4DAB-87BA-51A173434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6" y="5091762"/>
            <a:ext cx="7834193" cy="1264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5400" dirty="0"/>
              <a:t>What are the approaches to managing change ?</a:t>
            </a:r>
          </a:p>
        </p:txBody>
      </p:sp>
    </p:spTree>
    <p:extLst>
      <p:ext uri="{BB962C8B-B14F-4D97-AF65-F5344CB8AC3E}">
        <p14:creationId xmlns:p14="http://schemas.microsoft.com/office/powerpoint/2010/main" val="10512767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7B97EF-4A32-4A00-AB7A-29485993E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1053711"/>
            <a:ext cx="5638994" cy="142444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Schools of thought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9BAA2-BF89-4C5B-921B-A97CDBA8D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611" y="478232"/>
            <a:ext cx="1787280" cy="278990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FA73B59F-7CA2-4329-A9AD-682ED61EBF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4221" y="3589867"/>
            <a:ext cx="1878060" cy="278892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EC929-290A-424C-BC4A-D7D28089E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99889"/>
            <a:ext cx="6221690" cy="3342485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Two generic themes that stem from two different concepts of strategic management. 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The </a:t>
            </a:r>
            <a:r>
              <a:rPr lang="en-US" sz="2400" b="1" dirty="0">
                <a:solidFill>
                  <a:srgbClr val="FFFFFF"/>
                </a:solidFill>
              </a:rPr>
              <a:t>Classical approach </a:t>
            </a:r>
            <a:r>
              <a:rPr lang="en-US" sz="2400" dirty="0">
                <a:solidFill>
                  <a:srgbClr val="FFFFFF"/>
                </a:solidFill>
              </a:rPr>
              <a:t>to strategic management: linear, structured,  pioneered by Igor Ansoff - </a:t>
            </a:r>
            <a:r>
              <a:rPr lang="en-US" sz="2400" b="1" u="sng" dirty="0">
                <a:solidFill>
                  <a:srgbClr val="FFFFFF"/>
                </a:solidFill>
              </a:rPr>
              <a:t>Planned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The </a:t>
            </a:r>
            <a:r>
              <a:rPr lang="en-US" sz="2400" b="1" dirty="0">
                <a:solidFill>
                  <a:srgbClr val="FFFFFF"/>
                </a:solidFill>
              </a:rPr>
              <a:t>Processual School </a:t>
            </a:r>
            <a:r>
              <a:rPr lang="en-US" sz="2400" dirty="0">
                <a:solidFill>
                  <a:srgbClr val="FFFFFF"/>
                </a:solidFill>
              </a:rPr>
              <a:t>of strategic management, advocated by Henry </a:t>
            </a:r>
            <a:r>
              <a:rPr lang="en-US" sz="2400" dirty="0" err="1">
                <a:solidFill>
                  <a:srgbClr val="FFFFFF"/>
                </a:solidFill>
              </a:rPr>
              <a:t>Minztberg</a:t>
            </a:r>
            <a:r>
              <a:rPr lang="en-US" sz="2400" dirty="0">
                <a:solidFill>
                  <a:srgbClr val="FFFFFF"/>
                </a:solidFill>
              </a:rPr>
              <a:t> et al - </a:t>
            </a:r>
            <a:r>
              <a:rPr lang="en-US" sz="2400" b="1" u="sng" dirty="0">
                <a:solidFill>
                  <a:srgbClr val="FFFFFF"/>
                </a:solidFill>
              </a:rPr>
              <a:t>Emergent</a:t>
            </a:r>
          </a:p>
          <a:p>
            <a:endParaRPr lang="en-US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19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91584A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7B97EF-4A32-4A00-AB7A-29485993E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Schools of thought</a:t>
            </a:r>
          </a:p>
        </p:txBody>
      </p:sp>
      <p:pic>
        <p:nvPicPr>
          <p:cNvPr id="2" name="Picture 1" descr="A sign on the side of a dirt road&#10;&#10;Description automatically generated">
            <a:extLst>
              <a:ext uri="{FF2B5EF4-FFF2-40B4-BE49-F238E27FC236}">
                <a16:creationId xmlns:a16="http://schemas.microsoft.com/office/drawing/2014/main" id="{43FE9B4A-E258-48C6-98F0-7BCBD5D1FB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" r="1239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EC929-290A-424C-BC4A-D7D28089E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Decision making is far from linear or rational but based upon a contingency approach, dependent on circumstances, the “Emergent Approach” </a:t>
            </a:r>
          </a:p>
          <a:p>
            <a:r>
              <a:rPr lang="en-US" sz="2000">
                <a:solidFill>
                  <a:srgbClr val="FFFFFF"/>
                </a:solidFill>
              </a:rPr>
              <a:t>There's no 'best' or 'right' way to conduct change management; it will vary from business to business, based on their specific needs, culture and organisation and situation that needs to be addressed</a:t>
            </a: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95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D9B1C-CD74-4DA3-AB52-DA374F406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7207C1-1CC1-485C-9401-8E337C54F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922" y="142205"/>
            <a:ext cx="8371643" cy="643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140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1A937-8AF4-4594-BBFD-51A0E5674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0DCA39-D760-4E6F-87CF-1A7FCE596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171" y="213064"/>
            <a:ext cx="9252155" cy="6325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78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Kotter Model</a:t>
            </a:r>
            <a:r>
              <a:rPr lang="en-US" dirty="0">
                <a:solidFill>
                  <a:srgbClr val="FFFFFF"/>
                </a:solidFill>
              </a:rPr>
              <a:t>: Professor John Paul Kotter of Harvard Business School devised an eight-step process for leading change. Creating a sense of urgency, building a guiding coalition, forming a strategic vision and initiatives, enlisting a volunteer army, enabling action by removing barriers, generating short-term wins, sustained acceleration, and instituting change </a:t>
            </a:r>
          </a:p>
          <a:p>
            <a:r>
              <a:rPr lang="en-US" b="1" dirty="0">
                <a:solidFill>
                  <a:srgbClr val="FFFFFF"/>
                </a:solidFill>
              </a:rPr>
              <a:t>Lewin Model</a:t>
            </a:r>
            <a:r>
              <a:rPr lang="en-US" dirty="0">
                <a:solidFill>
                  <a:srgbClr val="FFFFFF"/>
                </a:solidFill>
              </a:rPr>
              <a:t>: Kurt Lewin, </a:t>
            </a:r>
            <a:r>
              <a:rPr lang="en-US" dirty="0" err="1">
                <a:solidFill>
                  <a:srgbClr val="FFFFFF"/>
                </a:solidFill>
              </a:rPr>
              <a:t>recognised</a:t>
            </a:r>
            <a:r>
              <a:rPr lang="en-US" dirty="0">
                <a:solidFill>
                  <a:srgbClr val="FFFFFF"/>
                </a:solidFill>
              </a:rPr>
              <a:t> as the founder of social psychology, developed a change model involving three steps:-  Unfreezing, Changing and Re-freezing.  </a:t>
            </a:r>
          </a:p>
        </p:txBody>
      </p:sp>
    </p:spTree>
    <p:extLst>
      <p:ext uri="{BB962C8B-B14F-4D97-AF65-F5344CB8AC3E}">
        <p14:creationId xmlns:p14="http://schemas.microsoft.com/office/powerpoint/2010/main" val="9186331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14E26-D2BB-4396-8903-7FDEDD0D7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56BAF-7DBB-4910-9CCE-36904EAAA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669" y="289249"/>
            <a:ext cx="7080531" cy="627950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Kübler-Ross Five Stage Model</a:t>
            </a:r>
            <a:r>
              <a:rPr lang="en-US" dirty="0">
                <a:solidFill>
                  <a:srgbClr val="FFFFFF"/>
                </a:solidFill>
              </a:rPr>
              <a:t>: developed by Elisabeth Kübler-Ross from her research on the dying and death, also known as the Grief Model as it talks about the various emotional states and stages a person goes through when he/she discovers the end is near. </a:t>
            </a:r>
          </a:p>
          <a:p>
            <a:r>
              <a:rPr lang="en-US" dirty="0">
                <a:solidFill>
                  <a:srgbClr val="FFFFFF"/>
                </a:solidFill>
              </a:rPr>
              <a:t>The model can also be applied to other life situations: loss of job, changes in work, less serious health conditions. The model helps to understand and deal with personal trauma and has been widely accepted worldwide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13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F42571-9532-48D9-B53E-DAE81790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Different models of change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466F86-79B3-4F88-9FB2-8E26BCAA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927" y="365125"/>
            <a:ext cx="6278346" cy="6128981"/>
          </a:xfrm>
        </p:spPr>
        <p:txBody>
          <a:bodyPr anchor="ctr">
            <a:normAutofit/>
          </a:bodyPr>
          <a:lstStyle/>
          <a:p>
            <a:r>
              <a:rPr lang="en-US" sz="2200" b="1" dirty="0" err="1">
                <a:solidFill>
                  <a:srgbClr val="FFFFFF"/>
                </a:solidFill>
              </a:rPr>
              <a:t>Carnall</a:t>
            </a:r>
            <a:r>
              <a:rPr lang="en-US" sz="2200" b="1" dirty="0">
                <a:solidFill>
                  <a:srgbClr val="FFFFFF"/>
                </a:solidFill>
              </a:rPr>
              <a:t> Model</a:t>
            </a:r>
            <a:r>
              <a:rPr lang="en-US" sz="2200" dirty="0">
                <a:solidFill>
                  <a:srgbClr val="FFFFFF"/>
                </a:solidFill>
              </a:rPr>
              <a:t>: Colin </a:t>
            </a:r>
            <a:r>
              <a:rPr lang="en-US" sz="2200" dirty="0" err="1">
                <a:solidFill>
                  <a:srgbClr val="FFFFFF"/>
                </a:solidFill>
              </a:rPr>
              <a:t>Carnall</a:t>
            </a:r>
            <a:r>
              <a:rPr lang="en-US" sz="2200" dirty="0">
                <a:solidFill>
                  <a:srgbClr val="FFFFFF"/>
                </a:solidFill>
              </a:rPr>
              <a:t>, was associate Dean and executive of </a:t>
            </a:r>
            <a:r>
              <a:rPr lang="en-US" sz="2200" dirty="0" err="1">
                <a:solidFill>
                  <a:srgbClr val="FFFFFF"/>
                </a:solidFill>
              </a:rPr>
              <a:t>programmes</a:t>
            </a:r>
            <a:r>
              <a:rPr lang="en-US" sz="2200" dirty="0">
                <a:solidFill>
                  <a:srgbClr val="FFFFFF"/>
                </a:solidFill>
              </a:rPr>
              <a:t> and Professor of strategic Management at Warwick Business School, proposed a model that </a:t>
            </a:r>
            <a:r>
              <a:rPr lang="en-US" sz="2200" dirty="0" err="1">
                <a:solidFill>
                  <a:srgbClr val="FFFFFF"/>
                </a:solidFill>
              </a:rPr>
              <a:t>centres</a:t>
            </a:r>
            <a:r>
              <a:rPr lang="en-US" sz="2200" dirty="0">
                <a:solidFill>
                  <a:srgbClr val="FFFFFF"/>
                </a:solidFill>
              </a:rPr>
              <a:t> on the role of the manager during the process of change. </a:t>
            </a:r>
          </a:p>
          <a:p>
            <a:r>
              <a:rPr lang="en-US" sz="2200" dirty="0">
                <a:solidFill>
                  <a:srgbClr val="FFFFFF"/>
                </a:solidFill>
              </a:rPr>
              <a:t>In his book, Managing Change in </a:t>
            </a:r>
            <a:r>
              <a:rPr lang="en-US" sz="2200" dirty="0" err="1">
                <a:solidFill>
                  <a:srgbClr val="FFFFFF"/>
                </a:solidFill>
              </a:rPr>
              <a:t>Organisations</a:t>
            </a:r>
            <a:r>
              <a:rPr lang="en-US" sz="2200" dirty="0">
                <a:solidFill>
                  <a:srgbClr val="FFFFFF"/>
                </a:solidFill>
              </a:rPr>
              <a:t>, </a:t>
            </a:r>
            <a:r>
              <a:rPr lang="en-US" sz="2200" dirty="0" err="1">
                <a:solidFill>
                  <a:srgbClr val="FFFFFF"/>
                </a:solidFill>
              </a:rPr>
              <a:t>Carnall</a:t>
            </a:r>
            <a:r>
              <a:rPr lang="en-US" sz="2200" dirty="0">
                <a:solidFill>
                  <a:srgbClr val="FFFFFF"/>
                </a:solidFill>
              </a:rPr>
              <a:t> says that managers skilled in managing transitions will create an environment of creative risk-taking and help people learn as they implement change. In turn, this achieves change in the </a:t>
            </a:r>
            <a:r>
              <a:rPr lang="en-US" sz="2200" dirty="0" err="1">
                <a:solidFill>
                  <a:srgbClr val="FFFFFF"/>
                </a:solidFill>
              </a:rPr>
              <a:t>organisation</a:t>
            </a:r>
            <a:r>
              <a:rPr lang="en-US" sz="2200" dirty="0">
                <a:solidFill>
                  <a:srgbClr val="FFFFFF"/>
                </a:solidFill>
              </a:rPr>
              <a:t>  </a:t>
            </a:r>
          </a:p>
          <a:p>
            <a:r>
              <a:rPr lang="en-US" sz="2200" b="1" dirty="0" err="1">
                <a:solidFill>
                  <a:srgbClr val="FFFFFF"/>
                </a:solidFill>
              </a:rPr>
              <a:t>McKinseys</a:t>
            </a:r>
            <a:r>
              <a:rPr lang="en-US" sz="2200" b="1" dirty="0">
                <a:solidFill>
                  <a:srgbClr val="FFFFFF"/>
                </a:solidFill>
              </a:rPr>
              <a:t>’ 7 S Framework</a:t>
            </a:r>
            <a:r>
              <a:rPr lang="en-US" sz="2200" dirty="0">
                <a:solidFill>
                  <a:srgbClr val="FFFFFF"/>
                </a:solidFill>
              </a:rPr>
              <a:t>: one of those few models that have managed to persist even when others came in and went out of trend. It was developed by consultants working for McKinsey &amp; Company in the 1980s and features seven steps or stages for managing change. </a:t>
            </a:r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31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7F9B1-8C72-47C2-9458-2B429ABE4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15CAD-7D3B-4CD6-84A2-4F6EA1184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97975-02E1-491E-90FD-C8C51110E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381000"/>
            <a:ext cx="8534400" cy="6096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D628AC4-5BA9-416D-9772-C69E36037987}"/>
              </a:ext>
            </a:extLst>
          </p:cNvPr>
          <p:cNvSpPr/>
          <p:nvPr/>
        </p:nvSpPr>
        <p:spPr>
          <a:xfrm>
            <a:off x="2077375" y="4660777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E3D87ED-F9BC-48B4-9461-06573E6F12DE}"/>
              </a:ext>
            </a:extLst>
          </p:cNvPr>
          <p:cNvSpPr/>
          <p:nvPr/>
        </p:nvSpPr>
        <p:spPr>
          <a:xfrm>
            <a:off x="4253884" y="2799750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27C61A-BA03-4CA0-B42F-06599CE86B24}"/>
              </a:ext>
            </a:extLst>
          </p:cNvPr>
          <p:cNvSpPr/>
          <p:nvPr/>
        </p:nvSpPr>
        <p:spPr>
          <a:xfrm>
            <a:off x="6096000" y="951423"/>
            <a:ext cx="4190260" cy="17133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6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CD2A7-2798-4907-89E3-899A9C3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01B65-6C9A-4B5D-AB54-E3F59DFFE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6C8D22-3439-4276-A25A-0A7D1E439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0" y="188075"/>
            <a:ext cx="9906740" cy="625119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CC90EF-F940-42B2-9FB3-7EE1835C694C}"/>
              </a:ext>
            </a:extLst>
          </p:cNvPr>
          <p:cNvSpPr/>
          <p:nvPr/>
        </p:nvSpPr>
        <p:spPr>
          <a:xfrm>
            <a:off x="1296140" y="1376039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95362BE-B7AE-48F0-939F-ABB53D56F42D}"/>
              </a:ext>
            </a:extLst>
          </p:cNvPr>
          <p:cNvSpPr/>
          <p:nvPr/>
        </p:nvSpPr>
        <p:spPr>
          <a:xfrm>
            <a:off x="4452151" y="1352195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7B559A-DC45-4C6C-ACF7-35C71F82ECC3}"/>
              </a:ext>
            </a:extLst>
          </p:cNvPr>
          <p:cNvSpPr/>
          <p:nvPr/>
        </p:nvSpPr>
        <p:spPr>
          <a:xfrm>
            <a:off x="7608163" y="1352196"/>
            <a:ext cx="2982897" cy="12517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08917E-931D-4822-B92E-3A2FAE0AE602}"/>
              </a:ext>
            </a:extLst>
          </p:cNvPr>
          <p:cNvSpPr/>
          <p:nvPr/>
        </p:nvSpPr>
        <p:spPr>
          <a:xfrm>
            <a:off x="1108229" y="3012828"/>
            <a:ext cx="2982897" cy="3299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9DA53F3-1285-4AC7-B33E-39B2838B5F56}"/>
              </a:ext>
            </a:extLst>
          </p:cNvPr>
          <p:cNvSpPr/>
          <p:nvPr/>
        </p:nvSpPr>
        <p:spPr>
          <a:xfrm>
            <a:off x="4210235" y="2970559"/>
            <a:ext cx="2982897" cy="33413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17A9245-7A7D-410B-90D8-0BFE3960265D}"/>
              </a:ext>
            </a:extLst>
          </p:cNvPr>
          <p:cNvSpPr/>
          <p:nvPr/>
        </p:nvSpPr>
        <p:spPr>
          <a:xfrm>
            <a:off x="7344052" y="2927838"/>
            <a:ext cx="2982897" cy="34267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04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6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D396DC-B521-49B7-810C-2C4D49264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956" y="643467"/>
            <a:ext cx="742808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5624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072E0-0222-4C06-8B1D-26EE01970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AE5FC-100C-4129-94F0-DD7B1A0FA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AE9CBC-7C12-4726-9976-FB0F44710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897" y="139397"/>
            <a:ext cx="8875642" cy="65669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D26D3C8-5717-43C2-A215-AA40E8CB8833}"/>
              </a:ext>
            </a:extLst>
          </p:cNvPr>
          <p:cNvSpPr/>
          <p:nvPr/>
        </p:nvSpPr>
        <p:spPr>
          <a:xfrm>
            <a:off x="2315817" y="1898374"/>
            <a:ext cx="6967331" cy="4351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70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F529F-D682-4178-8954-5F5E83500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0BAC5-1294-4EB6-B7F3-0BB2A1F82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D5F56F-50B6-4A23-BF70-FFAF0E2D2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974" y="136854"/>
            <a:ext cx="9756559" cy="651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576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1CE74-F812-4F97-99F4-C76305A4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A1B64-BE2C-4E91-87EC-437DB2ADEA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45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1131</Words>
  <Application>Microsoft Office PowerPoint</Application>
  <PresentationFormat>Widescreen</PresentationFormat>
  <Paragraphs>106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Change </vt:lpstr>
      <vt:lpstr>A constant</vt:lpstr>
      <vt:lpstr>PowerPoint Presentation</vt:lpstr>
      <vt:lpstr>Change management</vt:lpstr>
      <vt:lpstr>Change management</vt:lpstr>
      <vt:lpstr>The process of change management</vt:lpstr>
      <vt:lpstr>The process of change management</vt:lpstr>
      <vt:lpstr>The process of change management</vt:lpstr>
      <vt:lpstr>PowerPoint Presentation</vt:lpstr>
      <vt:lpstr>External factors</vt:lpstr>
      <vt:lpstr>PowerPoint Presentation</vt:lpstr>
      <vt:lpstr>PowerPoint Presentation</vt:lpstr>
      <vt:lpstr>Current illustrations of change …</vt:lpstr>
      <vt:lpstr>Winners and losers – embracers and defenders</vt:lpstr>
      <vt:lpstr>Change – as an opportunity or threat?</vt:lpstr>
      <vt:lpstr>What are the approaches to managing change ?</vt:lpstr>
      <vt:lpstr>Schools of thought</vt:lpstr>
      <vt:lpstr>Schools of thought</vt:lpstr>
      <vt:lpstr>PowerPoint Presentation</vt:lpstr>
      <vt:lpstr>PowerPoint Presentation</vt:lpstr>
      <vt:lpstr>Different models of change management</vt:lpstr>
      <vt:lpstr>Different models of change management</vt:lpstr>
      <vt:lpstr>Different models of change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and Stability Management</dc:title>
  <dc:creator>Mike Durke</dc:creator>
  <cp:lastModifiedBy>Mike Durke</cp:lastModifiedBy>
  <cp:revision>4</cp:revision>
  <dcterms:created xsi:type="dcterms:W3CDTF">2020-02-17T09:42:37Z</dcterms:created>
  <dcterms:modified xsi:type="dcterms:W3CDTF">2020-02-17T11:17:43Z</dcterms:modified>
</cp:coreProperties>
</file>